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9"/>
  </p:notesMasterIdLst>
  <p:sldIdLst>
    <p:sldId id="264" r:id="rId2"/>
    <p:sldId id="265" r:id="rId3"/>
    <p:sldId id="268" r:id="rId4"/>
    <p:sldId id="288" r:id="rId5"/>
    <p:sldId id="305" r:id="rId6"/>
    <p:sldId id="304" r:id="rId7"/>
    <p:sldId id="303" r:id="rId8"/>
    <p:sldId id="302" r:id="rId9"/>
    <p:sldId id="301" r:id="rId10"/>
    <p:sldId id="294" r:id="rId11"/>
    <p:sldId id="279" r:id="rId12"/>
    <p:sldId id="289" r:id="rId13"/>
    <p:sldId id="290" r:id="rId14"/>
    <p:sldId id="291" r:id="rId15"/>
    <p:sldId id="286" r:id="rId16"/>
    <p:sldId id="287" r:id="rId17"/>
    <p:sldId id="285" r:id="rId18"/>
    <p:sldId id="284" r:id="rId19"/>
    <p:sldId id="292" r:id="rId20"/>
    <p:sldId id="293" r:id="rId21"/>
    <p:sldId id="296" r:id="rId22"/>
    <p:sldId id="297" r:id="rId23"/>
    <p:sldId id="283" r:id="rId24"/>
    <p:sldId id="282" r:id="rId25"/>
    <p:sldId id="281" r:id="rId26"/>
    <p:sldId id="298" r:id="rId27"/>
    <p:sldId id="299" r:id="rId28"/>
    <p:sldId id="300" r:id="rId29"/>
    <p:sldId id="295" r:id="rId30"/>
    <p:sldId id="280" r:id="rId31"/>
    <p:sldId id="278" r:id="rId32"/>
    <p:sldId id="306" r:id="rId33"/>
    <p:sldId id="307" r:id="rId34"/>
    <p:sldId id="277" r:id="rId35"/>
    <p:sldId id="276" r:id="rId36"/>
    <p:sldId id="260" r:id="rId37"/>
    <p:sldId id="30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pPr/>
              <a:t>1</a:t>
            </a:fld>
            <a:endParaRPr lang="en-US"/>
          </a:p>
        </p:txBody>
      </p:sp>
    </p:spTree>
    <p:extLst>
      <p:ext uri="{BB962C8B-B14F-4D97-AF65-F5344CB8AC3E}">
        <p14:creationId xmlns:p14="http://schemas.microsoft.com/office/powerpoint/2010/main" val="54201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F9CAD-0AE4-4D27-A8BE-46A828B50C79}" type="slidenum">
              <a:rPr lang="en-US" smtClean="0"/>
              <a:pPr/>
              <a:t>14</a:t>
            </a:fld>
            <a:endParaRPr lang="en-US"/>
          </a:p>
        </p:txBody>
      </p:sp>
    </p:spTree>
    <p:extLst>
      <p:ext uri="{BB962C8B-B14F-4D97-AF65-F5344CB8AC3E}">
        <p14:creationId xmlns:p14="http://schemas.microsoft.com/office/powerpoint/2010/main" val="103012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10/15/2024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10/15/2024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10/15/2024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10/15/2024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10/15/2024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xmlns="" id="{9E3C1396-524A-62A2-8257-1B0D433BBE14}"/>
              </a:ext>
            </a:extLst>
          </p:cNvPr>
          <p:cNvSpPr>
            <a:spLocks noGrp="1"/>
          </p:cNvSpPr>
          <p:nvPr>
            <p:ph type="ctrTitle"/>
          </p:nvPr>
        </p:nvSpPr>
        <p:spPr>
          <a:xfrm>
            <a:off x="4614203" y="1297576"/>
            <a:ext cx="6780628" cy="3042706"/>
          </a:xfrm>
        </p:spPr>
        <p:txBody>
          <a:bodyPr>
            <a:normAutofit/>
          </a:bodyPr>
          <a:lstStyle/>
          <a:p>
            <a:r>
              <a:rPr lang="en-US" sz="2400" dirty="0" smtClean="0">
                <a:solidFill>
                  <a:srgbClr val="FF0000"/>
                </a:solidFill>
              </a:rPr>
              <a:t>INTRODUCTION, history and career in COSMETICS</a:t>
            </a:r>
            <a:endParaRPr lang="en-US" sz="2400" dirty="0">
              <a:solidFill>
                <a:srgbClr val="FF0000"/>
              </a:solidFill>
            </a:endParaRPr>
          </a:p>
        </p:txBody>
      </p:sp>
      <p:sp>
        <p:nvSpPr>
          <p:cNvPr id="3" name="Subtitle 2">
            <a:extLst>
              <a:ext uri="{FF2B5EF4-FFF2-40B4-BE49-F238E27FC236}">
                <a16:creationId xmlns:a16="http://schemas.microsoft.com/office/drawing/2014/main" xmlns="" id="{4C497D5C-E785-D72F-C8CC-FA44B04E576B}"/>
              </a:ext>
            </a:extLst>
          </p:cNvPr>
          <p:cNvSpPr>
            <a:spLocks noGrp="1"/>
          </p:cNvSpPr>
          <p:nvPr>
            <p:ph type="subTitle" idx="1"/>
          </p:nvPr>
        </p:nvSpPr>
        <p:spPr>
          <a:xfrm>
            <a:off x="5533785" y="3919928"/>
            <a:ext cx="5630083" cy="2085087"/>
          </a:xfrm>
        </p:spPr>
        <p:txBody>
          <a:bodyPr>
            <a:noAutofit/>
          </a:bodyPr>
          <a:lstStyle/>
          <a:p>
            <a:pPr>
              <a:lnSpc>
                <a:spcPct val="100000"/>
              </a:lnSpc>
              <a:spcAft>
                <a:spcPts val="600"/>
              </a:spcAft>
            </a:pPr>
            <a:r>
              <a:rPr lang="en-US" sz="1600" b="1" dirty="0">
                <a:solidFill>
                  <a:srgbClr val="002060"/>
                </a:solidFill>
                <a:latin typeface="Times New Roman" pitchFamily="18" charset="0"/>
                <a:cs typeface="Times New Roman" pitchFamily="18" charset="0"/>
              </a:rPr>
              <a:t>Dr. Mohammad Aslam</a:t>
            </a:r>
          </a:p>
          <a:p>
            <a:pPr>
              <a:lnSpc>
                <a:spcPct val="100000"/>
              </a:lnSpc>
              <a:spcAft>
                <a:spcPts val="600"/>
              </a:spcAft>
            </a:pPr>
            <a:r>
              <a:rPr lang="en-US" sz="2000" dirty="0" err="1" smtClean="0">
                <a:latin typeface="Times New Roman" pitchFamily="18" charset="0"/>
                <a:cs typeface="Times New Roman" pitchFamily="18" charset="0"/>
              </a:rPr>
              <a:t>Phytocosmetics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PHAR 535</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Final Semester </a:t>
            </a:r>
          </a:p>
          <a:p>
            <a:pPr>
              <a:lnSpc>
                <a:spcPct val="100000"/>
              </a:lnSpc>
              <a:spcAft>
                <a:spcPts val="600"/>
              </a:spcAft>
            </a:pPr>
            <a:r>
              <a:rPr lang="en-US" sz="1600" dirty="0">
                <a:latin typeface="Times New Roman" pitchFamily="18" charset="0"/>
                <a:cs typeface="Times New Roman" pitchFamily="18" charset="0"/>
              </a:rPr>
              <a:t>Week -1</a:t>
            </a:r>
          </a:p>
          <a:p>
            <a:pPr>
              <a:lnSpc>
                <a:spcPct val="100000"/>
              </a:lnSpc>
              <a:spcAft>
                <a:spcPts val="600"/>
              </a:spcAft>
            </a:pPr>
            <a:r>
              <a:rPr lang="en-US" sz="1600" dirty="0">
                <a:latin typeface="Times New Roman" pitchFamily="18" charset="0"/>
                <a:cs typeface="Times New Roman" pitchFamily="18" charset="0"/>
              </a:rPr>
              <a:t>Pharmacy Department</a:t>
            </a:r>
          </a:p>
          <a:p>
            <a:pPr>
              <a:lnSpc>
                <a:spcPct val="100000"/>
              </a:lnSpc>
              <a:spcAft>
                <a:spcPts val="600"/>
              </a:spcAft>
            </a:pPr>
            <a:r>
              <a:rPr lang="en-US" sz="1600" dirty="0">
                <a:latin typeface="Times New Roman" pitchFamily="18" charset="0"/>
                <a:cs typeface="Times New Roman" pitchFamily="18" charset="0"/>
              </a:rPr>
              <a:t>Date </a:t>
            </a:r>
            <a:r>
              <a:rPr lang="en-US" sz="1600" dirty="0" smtClean="0">
                <a:latin typeface="Times New Roman" pitchFamily="18" charset="0"/>
                <a:cs typeface="Times New Roman" pitchFamily="18" charset="0"/>
              </a:rPr>
              <a:t>08/10/2024</a:t>
            </a:r>
            <a:endParaRPr lang="en-US" sz="1600"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lum bright="10000"/>
          </a:blip>
          <a:srcRect l="4062" t="30064" r="64320" b="23599"/>
          <a:stretch>
            <a:fillRect/>
          </a:stretch>
        </p:blipFill>
        <p:spPr bwMode="auto">
          <a:xfrm>
            <a:off x="1367947" y="2113834"/>
            <a:ext cx="2556939" cy="2317489"/>
          </a:xfrm>
          <a:prstGeom prst="rect">
            <a:avLst/>
          </a:prstGeom>
          <a:noFill/>
          <a:ln w="9525">
            <a:noFill/>
            <a:miter lim="800000"/>
            <a:headEnd/>
            <a:tailEnd/>
          </a:ln>
        </p:spPr>
      </p:pic>
    </p:spTree>
    <p:extLst>
      <p:ext uri="{BB962C8B-B14F-4D97-AF65-F5344CB8AC3E}">
        <p14:creationId xmlns:p14="http://schemas.microsoft.com/office/powerpoint/2010/main" val="291586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10</a:t>
            </a:fld>
            <a:endParaRPr lang="en-US"/>
          </a:p>
        </p:txBody>
      </p:sp>
      <p:pic>
        <p:nvPicPr>
          <p:cNvPr id="6" name="Picture 2" descr="C:\Users\MyPC\Desktop\cosmetology\picture\1522686911-5091-lotus-feet-china.jpg"/>
          <p:cNvPicPr>
            <a:picLocks noChangeAspect="1" noChangeArrowheads="1"/>
          </p:cNvPicPr>
          <p:nvPr/>
        </p:nvPicPr>
        <p:blipFill>
          <a:blip r:embed="rId3" cstate="print"/>
          <a:srcRect/>
          <a:stretch>
            <a:fillRect/>
          </a:stretch>
        </p:blipFill>
        <p:spPr bwMode="auto">
          <a:xfrm>
            <a:off x="801806" y="504968"/>
            <a:ext cx="4572000" cy="5145206"/>
          </a:xfrm>
          <a:prstGeom prst="rect">
            <a:avLst/>
          </a:prstGeom>
          <a:noFill/>
        </p:spPr>
      </p:pic>
      <p:pic>
        <p:nvPicPr>
          <p:cNvPr id="7" name="Picture 3" descr="C:\Users\MyPC\Desktop\cosmetology\picture\myanmar neck elongation.jpg"/>
          <p:cNvPicPr>
            <a:picLocks noChangeAspect="1" noChangeArrowheads="1"/>
          </p:cNvPicPr>
          <p:nvPr/>
        </p:nvPicPr>
        <p:blipFill>
          <a:blip r:embed="rId4" cstate="print"/>
          <a:srcRect/>
          <a:stretch>
            <a:fillRect/>
          </a:stretch>
        </p:blipFill>
        <p:spPr bwMode="auto">
          <a:xfrm>
            <a:off x="6071616" y="504968"/>
            <a:ext cx="3962400" cy="4953000"/>
          </a:xfrm>
          <a:prstGeom prst="rect">
            <a:avLst/>
          </a:prstGeom>
          <a:noFill/>
        </p:spPr>
      </p:pic>
      <p:sp>
        <p:nvSpPr>
          <p:cNvPr id="8" name="TextBox 7"/>
          <p:cNvSpPr txBox="1"/>
          <p:nvPr/>
        </p:nvSpPr>
        <p:spPr>
          <a:xfrm>
            <a:off x="801806" y="5694700"/>
            <a:ext cx="286328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Lotus feet in china</a:t>
            </a:r>
            <a:endParaRPr lang="en-US" sz="2800" dirty="0">
              <a:latin typeface="Times New Roman" pitchFamily="18" charset="0"/>
              <a:cs typeface="Times New Roman" pitchFamily="18" charset="0"/>
            </a:endParaRPr>
          </a:p>
        </p:txBody>
      </p:sp>
      <p:sp>
        <p:nvSpPr>
          <p:cNvPr id="10" name="TextBox 9"/>
          <p:cNvSpPr txBox="1"/>
          <p:nvPr/>
        </p:nvSpPr>
        <p:spPr>
          <a:xfrm>
            <a:off x="5683048" y="5766051"/>
            <a:ext cx="379623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Neck elongation in Myanmar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075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latin typeface="Times New Roman" panose="02020603050405020304" pitchFamily="18" charset="0"/>
                <a:cs typeface="Times New Roman" panose="02020603050405020304" pitchFamily="18" charset="0"/>
              </a:rPr>
              <a:t>What Does a Cosmetologist Do?</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pPr algn="just"/>
            <a:r>
              <a:rPr lang="en-US" sz="2000" dirty="0">
                <a:latin typeface="Times New Roman" panose="02020603050405020304" pitchFamily="18" charset="0"/>
                <a:cs typeface="Times New Roman" panose="02020603050405020304" pitchFamily="18" charset="0"/>
              </a:rPr>
              <a:t>Cosmetologists provide personal care services that include caring for people's hair, skin, and nails. Beauty professionals employed in the cosmetology industry include hair stylists, barbers, and estheticians, also called skin care specialists.</a:t>
            </a:r>
          </a:p>
          <a:p>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837851"/>
          </a:xfrm>
          <a:prstGeom prst="rect">
            <a:avLst/>
          </a:prstGeom>
          <a:noFill/>
          <a:ln>
            <a:noFill/>
          </a:ln>
        </p:spPr>
      </p:pic>
    </p:spTree>
    <p:extLst>
      <p:ext uri="{BB962C8B-B14F-4D97-AF65-F5344CB8AC3E}">
        <p14:creationId xmlns:p14="http://schemas.microsoft.com/office/powerpoint/2010/main" val="26540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fontScale="90000"/>
          </a:bodyPr>
          <a:lstStyle/>
          <a:p>
            <a:r>
              <a:rPr sz="4400" dirty="0" smtClean="0">
                <a:solidFill>
                  <a:srgbClr val="002060"/>
                </a:solidFill>
                <a:latin typeface="Times New Roman" pitchFamily="18" charset="0"/>
                <a:cs typeface="Times New Roman" pitchFamily="18" charset="0"/>
              </a:rPr>
              <a:t>What is a cosmetics?</a:t>
            </a:r>
            <a:endParaRPr lang="en-US"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r>
              <a:rPr lang="en-US" sz="2000" dirty="0" smtClean="0">
                <a:latin typeface="Times New Roman" pitchFamily="18" charset="0"/>
                <a:cs typeface="Times New Roman" pitchFamily="18" charset="0"/>
              </a:rPr>
              <a:t>European Regulations specify 6 functions for cosmetic products, namely:-</a:t>
            </a:r>
          </a:p>
          <a:p>
            <a:r>
              <a:rPr lang="en-US" sz="2000" dirty="0" smtClean="0">
                <a:latin typeface="Times New Roman" pitchFamily="18" charset="0"/>
                <a:cs typeface="Times New Roman" pitchFamily="18" charset="0"/>
              </a:rPr>
              <a:t>To Perfume</a:t>
            </a:r>
          </a:p>
          <a:p>
            <a:r>
              <a:rPr lang="en-US" sz="2000" dirty="0" smtClean="0">
                <a:latin typeface="Times New Roman" pitchFamily="18" charset="0"/>
                <a:cs typeface="Times New Roman" pitchFamily="18" charset="0"/>
              </a:rPr>
              <a:t>To clean</a:t>
            </a:r>
          </a:p>
          <a:p>
            <a:r>
              <a:rPr lang="en-US" sz="2000" dirty="0" smtClean="0">
                <a:latin typeface="Times New Roman" pitchFamily="18" charset="0"/>
                <a:cs typeface="Times New Roman" pitchFamily="18" charset="0"/>
              </a:rPr>
              <a:t>To change the appearance</a:t>
            </a:r>
          </a:p>
          <a:p>
            <a:r>
              <a:rPr lang="en-US" sz="2000" dirty="0" smtClean="0">
                <a:latin typeface="Times New Roman" pitchFamily="18" charset="0"/>
                <a:cs typeface="Times New Roman" pitchFamily="18" charset="0"/>
              </a:rPr>
              <a:t>To protect</a:t>
            </a:r>
          </a:p>
          <a:p>
            <a:r>
              <a:rPr lang="en-US" sz="2000" dirty="0" smtClean="0">
                <a:latin typeface="Times New Roman" pitchFamily="18" charset="0"/>
                <a:cs typeface="Times New Roman" pitchFamily="18" charset="0"/>
              </a:rPr>
              <a:t>To keep in good condition</a:t>
            </a:r>
          </a:p>
          <a:p>
            <a:r>
              <a:rPr lang="en-US" sz="2000" dirty="0" smtClean="0">
                <a:latin typeface="Times New Roman" pitchFamily="18" charset="0"/>
                <a:cs typeface="Times New Roman" pitchFamily="18" charset="0"/>
              </a:rPr>
              <a:t>To correct body odors</a:t>
            </a:r>
            <a:endParaRPr lang="en-US" sz="2000" dirty="0"/>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83127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Autofit/>
          </a:bodyPr>
          <a:lstStyle/>
          <a:p>
            <a:r>
              <a:rPr sz="3200" dirty="0" smtClean="0">
                <a:solidFill>
                  <a:srgbClr val="002060"/>
                </a:solidFill>
                <a:latin typeface="Times New Roman" pitchFamily="18" charset="0"/>
                <a:cs typeface="Times New Roman" pitchFamily="18" charset="0"/>
              </a:rPr>
              <a:t>To clean </a:t>
            </a:r>
            <a:br>
              <a:rPr sz="3200" dirty="0" smtClean="0">
                <a:solidFill>
                  <a:srgbClr val="002060"/>
                </a:solidFill>
                <a:latin typeface="Times New Roman" pitchFamily="18" charset="0"/>
                <a:cs typeface="Times New Roman" pitchFamily="18" charset="0"/>
              </a:rPr>
            </a:br>
            <a:endParaRPr lang="en-US" sz="3200"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38912" y="914400"/>
            <a:ext cx="10771632" cy="5513696"/>
          </a:xfrm>
        </p:spPr>
        <p:txBody>
          <a:bodyPr>
            <a:normAutofit/>
          </a:bodyPr>
          <a:lstStyle/>
          <a:p>
            <a:pPr>
              <a:buNone/>
            </a:pPr>
            <a:r>
              <a:rPr lang="en-US" sz="2000" dirty="0" smtClean="0">
                <a:latin typeface="Times New Roman" pitchFamily="18" charset="0"/>
                <a:cs typeface="Times New Roman" pitchFamily="18" charset="0"/>
              </a:rPr>
              <a:t>These products should not penetrate the skin but they do affect the skin surface (Stratum </a:t>
            </a:r>
            <a:r>
              <a:rPr lang="en-US" sz="2000" dirty="0" err="1" smtClean="0">
                <a:latin typeface="Times New Roman" pitchFamily="18" charset="0"/>
                <a:cs typeface="Times New Roman" pitchFamily="18" charset="0"/>
              </a:rPr>
              <a:t>corneum</a:t>
            </a:r>
            <a:r>
              <a:rPr lang="en-US" sz="2000" dirty="0" smtClean="0">
                <a:latin typeface="Times New Roman" pitchFamily="18" charset="0"/>
                <a:cs typeface="Times New Roman" pitchFamily="18" charset="0"/>
              </a:rPr>
              <a:t> – SC), they can remove skin lipids, affect skin barrier properties, increase cell turn- over, change pH &amp; cause loss of moisture </a:t>
            </a:r>
          </a:p>
          <a:p>
            <a:pPr>
              <a:buNone/>
            </a:pPr>
            <a:r>
              <a:rPr lang="en-US" sz="2000" dirty="0" smtClean="0">
                <a:latin typeface="Times New Roman" pitchFamily="18" charset="0"/>
                <a:cs typeface="Times New Roman" pitchFamily="18" charset="0"/>
              </a:rPr>
              <a:t>Soap</a:t>
            </a:r>
          </a:p>
          <a:p>
            <a:pPr>
              <a:buNone/>
            </a:pPr>
            <a:r>
              <a:rPr lang="en-US" sz="2000" dirty="0" err="1" smtClean="0">
                <a:latin typeface="Times New Roman" pitchFamily="18" charset="0"/>
                <a:cs typeface="Times New Roman" pitchFamily="18" charset="0"/>
              </a:rPr>
              <a:t>Syndet</a:t>
            </a:r>
            <a:r>
              <a:rPr lang="en-US" sz="2000" dirty="0" smtClean="0">
                <a:latin typeface="Times New Roman" pitchFamily="18" charset="0"/>
                <a:cs typeface="Times New Roman" pitchFamily="18" charset="0"/>
              </a:rPr>
              <a:t> bars</a:t>
            </a:r>
          </a:p>
          <a:p>
            <a:pPr>
              <a:buNone/>
            </a:pPr>
            <a:r>
              <a:rPr lang="en-US" sz="2000" dirty="0" smtClean="0">
                <a:latin typeface="Times New Roman" pitchFamily="18" charset="0"/>
                <a:cs typeface="Times New Roman" pitchFamily="18" charset="0"/>
              </a:rPr>
              <a:t>Bath additives</a:t>
            </a:r>
          </a:p>
          <a:p>
            <a:pPr>
              <a:buNone/>
            </a:pPr>
            <a:r>
              <a:rPr lang="en-US" sz="2000" dirty="0" smtClean="0">
                <a:latin typeface="Times New Roman" pitchFamily="18" charset="0"/>
                <a:cs typeface="Times New Roman" pitchFamily="18" charset="0"/>
              </a:rPr>
              <a:t>Shower gels</a:t>
            </a:r>
          </a:p>
          <a:p>
            <a:pPr>
              <a:buNone/>
            </a:pPr>
            <a:r>
              <a:rPr lang="en-US" sz="2000" dirty="0" smtClean="0">
                <a:latin typeface="Times New Roman" pitchFamily="18" charset="0"/>
                <a:cs typeface="Times New Roman" pitchFamily="18" charset="0"/>
              </a:rPr>
              <a:t>Cleansing emulsions</a:t>
            </a:r>
          </a:p>
          <a:p>
            <a:pPr>
              <a:buNone/>
            </a:pPr>
            <a:r>
              <a:rPr lang="en-US" sz="2000" dirty="0" smtClean="0">
                <a:latin typeface="Times New Roman" pitchFamily="18" charset="0"/>
                <a:cs typeface="Times New Roman" pitchFamily="18" charset="0"/>
              </a:rPr>
              <a:t>Scrubs</a:t>
            </a:r>
          </a:p>
          <a:p>
            <a:pPr>
              <a:buNone/>
            </a:pPr>
            <a:r>
              <a:rPr lang="en-US" sz="2000" dirty="0" smtClean="0">
                <a:latin typeface="Times New Roman" pitchFamily="18" charset="0"/>
                <a:cs typeface="Times New Roman" pitchFamily="18" charset="0"/>
              </a:rPr>
              <a:t>Cleansing masks</a:t>
            </a:r>
          </a:p>
          <a:p>
            <a:pPr>
              <a:buNone/>
            </a:pPr>
            <a:r>
              <a:rPr lang="en-US" sz="2000" dirty="0" smtClean="0">
                <a:latin typeface="Times New Roman" pitchFamily="18" charset="0"/>
                <a:cs typeface="Times New Roman" pitchFamily="18" charset="0"/>
              </a:rPr>
              <a:t>Shampoos</a:t>
            </a:r>
          </a:p>
          <a:p>
            <a:pPr>
              <a:buNone/>
            </a:pPr>
            <a:endParaRPr lang="en-US" sz="2000" dirty="0"/>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59399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Autofit/>
          </a:bodyPr>
          <a:lstStyle/>
          <a:p>
            <a:r>
              <a:rPr sz="3200" dirty="0" smtClean="0">
                <a:solidFill>
                  <a:srgbClr val="002060"/>
                </a:solidFill>
                <a:latin typeface="Times New Roman" pitchFamily="18" charset="0"/>
                <a:cs typeface="Times New Roman" pitchFamily="18" charset="0"/>
              </a:rPr>
              <a:t>To change the appearance </a:t>
            </a:r>
            <a:br>
              <a:rPr sz="3200" dirty="0" smtClean="0">
                <a:solidFill>
                  <a:srgbClr val="002060"/>
                </a:solidFill>
                <a:latin typeface="Times New Roman" pitchFamily="18" charset="0"/>
                <a:cs typeface="Times New Roman" pitchFamily="18" charset="0"/>
              </a:rPr>
            </a:br>
            <a:endParaRPr lang="en-US" sz="3200"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54842" y="996696"/>
            <a:ext cx="10612878" cy="5312664"/>
          </a:xfrm>
        </p:spPr>
        <p:txBody>
          <a:bodyPr>
            <a:normAutofit/>
          </a:bodyPr>
          <a:lstStyle/>
          <a:p>
            <a:pPr>
              <a:buNone/>
            </a:pPr>
            <a:r>
              <a:rPr lang="en-US" sz="2000" dirty="0" smtClean="0">
                <a:latin typeface="Times New Roman" pitchFamily="18" charset="0"/>
                <a:cs typeface="Times New Roman" pitchFamily="18" charset="0"/>
              </a:rPr>
              <a:t>These products should not penetrate the skin.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*These products need to penetrate the S.C. </a:t>
            </a:r>
          </a:p>
          <a:p>
            <a:pPr>
              <a:buNone/>
            </a:pPr>
            <a:r>
              <a:rPr lang="en-US" sz="2000" dirty="0" smtClean="0">
                <a:solidFill>
                  <a:srgbClr val="FF0000"/>
                </a:solidFill>
                <a:latin typeface="Times New Roman" pitchFamily="18" charset="0"/>
                <a:cs typeface="Times New Roman" pitchFamily="18" charset="0"/>
              </a:rPr>
              <a:t>Decorative cosmetics </a:t>
            </a:r>
            <a:r>
              <a:rPr lang="ar-SY"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Foundation creams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Blushers</a:t>
            </a:r>
            <a:r>
              <a:rPr lang="ar-SY"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Lipsticks &amp; eye shadows</a:t>
            </a:r>
            <a:r>
              <a:rPr lang="ar-SY"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Fake tans</a:t>
            </a:r>
          </a:p>
          <a:p>
            <a:pPr>
              <a:buNone/>
            </a:pPr>
            <a:r>
              <a:rPr lang="en-US" sz="2000" dirty="0" smtClean="0">
                <a:latin typeface="Times New Roman" pitchFamily="18" charset="0"/>
                <a:cs typeface="Times New Roman" pitchFamily="18" charset="0"/>
              </a:rPr>
              <a:t>Cover fine lines &amp; wrinkles</a:t>
            </a:r>
            <a:r>
              <a:rPr lang="ar-SY"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None/>
            </a:pPr>
            <a:r>
              <a:rPr lang="en-US" sz="2000" dirty="0" smtClean="0">
                <a:solidFill>
                  <a:srgbClr val="FF0000"/>
                </a:solidFill>
                <a:latin typeface="Times New Roman" pitchFamily="18" charset="0"/>
                <a:cs typeface="Times New Roman" pitchFamily="18" charset="0"/>
              </a:rPr>
              <a:t>Plump out fine lines &amp; wrinkles</a:t>
            </a:r>
          </a:p>
          <a:p>
            <a:pPr>
              <a:buNone/>
            </a:pPr>
            <a:r>
              <a:rPr lang="en-US" sz="2000" dirty="0" smtClean="0">
                <a:solidFill>
                  <a:srgbClr val="FF0000"/>
                </a:solidFill>
                <a:latin typeface="Times New Roman" pitchFamily="18" charset="0"/>
                <a:cs typeface="Times New Roman" pitchFamily="18" charset="0"/>
              </a:rPr>
              <a:t>Freeze facial muscles</a:t>
            </a:r>
          </a:p>
          <a:p>
            <a:pPr>
              <a:buNone/>
            </a:pPr>
            <a:r>
              <a:rPr lang="en-US" sz="2000" dirty="0" err="1" smtClean="0">
                <a:latin typeface="Times New Roman" pitchFamily="18" charset="0"/>
                <a:cs typeface="Times New Roman" pitchFamily="18" charset="0"/>
              </a:rPr>
              <a:t>dihydroxyacetone</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itchFamily="18" charset="0"/>
                <a:cs typeface="Times New Roman" pitchFamily="18" charset="0"/>
              </a:rPr>
              <a:t>DHA) tanning</a:t>
            </a:r>
          </a:p>
          <a:p>
            <a:pPr>
              <a:buNone/>
            </a:pPr>
            <a:r>
              <a:rPr lang="en-US" sz="2000" dirty="0" smtClean="0">
                <a:solidFill>
                  <a:srgbClr val="FF0000"/>
                </a:solidFill>
                <a:latin typeface="Times New Roman" pitchFamily="18" charset="0"/>
                <a:cs typeface="Times New Roman" pitchFamily="18" charset="0"/>
              </a:rPr>
              <a:t>Skin lightening</a:t>
            </a:r>
            <a:endParaRPr lang="en-US" sz="2000" dirty="0" smtClean="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29824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latin typeface="Times New Roman" panose="02020603050405020304" pitchFamily="18" charset="0"/>
                <a:cs typeface="Times New Roman" panose="02020603050405020304" pitchFamily="18" charset="0"/>
              </a:rPr>
              <a:t>To protect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These products should not penetrate the skin.</a:t>
            </a:r>
          </a:p>
          <a:p>
            <a:r>
              <a:rPr lang="en-US" sz="2000" dirty="0">
                <a:latin typeface="Times New Roman" pitchFamily="18" charset="0"/>
                <a:cs typeface="Times New Roman" pitchFamily="18" charset="0"/>
              </a:rPr>
              <a:t>These products need to penetrate the S.C </a:t>
            </a: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Examples </a:t>
            </a:r>
          </a:p>
          <a:p>
            <a:pPr marL="0" indent="0">
              <a:buNone/>
            </a:pPr>
            <a:r>
              <a:rPr lang="en-US" sz="2000" dirty="0">
                <a:latin typeface="Times New Roman" pitchFamily="18" charset="0"/>
                <a:cs typeface="Times New Roman" pitchFamily="18" charset="0"/>
              </a:rPr>
              <a:t>Sun protection </a:t>
            </a:r>
            <a:r>
              <a:rPr lang="en-US" sz="2000" dirty="0" smtClean="0">
                <a:latin typeface="Times New Roman" pitchFamily="18" charset="0"/>
                <a:cs typeface="Times New Roman" pitchFamily="18" charset="0"/>
              </a:rPr>
              <a:t>or Sunscreen</a:t>
            </a:r>
          </a:p>
          <a:p>
            <a:pPr marL="0" indent="0">
              <a:buNone/>
            </a:pPr>
            <a:r>
              <a:rPr lang="en-US" sz="2000" dirty="0">
                <a:latin typeface="Times New Roman" pitchFamily="18" charset="0"/>
                <a:cs typeface="Times New Roman" pitchFamily="18" charset="0"/>
              </a:rPr>
              <a:t>Antiseptic washes </a:t>
            </a:r>
          </a:p>
          <a:p>
            <a:pPr marL="0" indent="0">
              <a:buNone/>
            </a:pPr>
            <a:r>
              <a:rPr lang="en-US" sz="2000" dirty="0" smtClean="0">
                <a:latin typeface="Times New Roman" pitchFamily="18" charset="0"/>
                <a:cs typeface="Times New Roman" pitchFamily="18" charset="0"/>
              </a:rPr>
              <a:t>Anti-oxidants</a:t>
            </a:r>
          </a:p>
          <a:p>
            <a:pPr marL="0" indent="0">
              <a:buNone/>
            </a:pPr>
            <a:r>
              <a:rPr lang="en-US" sz="2000" dirty="0">
                <a:latin typeface="Times New Roman" panose="02020603050405020304" pitchFamily="18" charset="0"/>
                <a:cs typeface="Times New Roman" panose="02020603050405020304" pitchFamily="18" charset="0"/>
              </a:rPr>
              <a:t>Protect immune system</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30534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To keep in good condition</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*Generally these products need to penetrate the S.C.</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Moisturizer</a:t>
            </a:r>
          </a:p>
          <a:p>
            <a:pPr marL="0" indent="0">
              <a:buNone/>
            </a:pPr>
            <a:r>
              <a:rPr lang="en-US" sz="2000" dirty="0">
                <a:latin typeface="Times New Roman" panose="02020603050405020304" pitchFamily="18" charset="0"/>
                <a:cs typeface="Times New Roman" panose="02020603050405020304" pitchFamily="18" charset="0"/>
              </a:rPr>
              <a:t>Occlusive film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Humectants</a:t>
            </a:r>
          </a:p>
          <a:p>
            <a:pPr marL="0" indent="0">
              <a:buNone/>
            </a:pPr>
            <a:r>
              <a:rPr lang="en-US" sz="2000" dirty="0">
                <a:latin typeface="Times New Roman" panose="02020603050405020304" pitchFamily="18" charset="0"/>
                <a:cs typeface="Times New Roman" panose="02020603050405020304" pitchFamily="18" charset="0"/>
              </a:rPr>
              <a:t>NMF* Natural Moisturizing Factor</a:t>
            </a:r>
          </a:p>
          <a:p>
            <a:pPr marL="0" indent="0">
              <a:buNone/>
            </a:pPr>
            <a:r>
              <a:rPr lang="en-US" sz="2000" dirty="0">
                <a:latin typeface="Times New Roman" panose="02020603050405020304" pitchFamily="18" charset="0"/>
                <a:cs typeface="Times New Roman" panose="02020603050405020304" pitchFamily="18" charset="0"/>
              </a:rPr>
              <a:t>NMF = Urea, cholesterol, sodium lactate, lactic acid, amino acids, phospholipids,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Anti-oxidants</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Support immune </a:t>
            </a:r>
            <a:r>
              <a:rPr lang="en-US" sz="2000" dirty="0" smtClean="0">
                <a:latin typeface="Times New Roman" panose="02020603050405020304" pitchFamily="18" charset="0"/>
                <a:cs typeface="Times New Roman" panose="02020603050405020304" pitchFamily="18" charset="0"/>
              </a:rPr>
              <a:t>system</a:t>
            </a:r>
          </a:p>
          <a:p>
            <a:pPr marL="0" indent="0">
              <a:buNone/>
            </a:pPr>
            <a:r>
              <a:rPr lang="en-US" sz="2000" dirty="0">
                <a:latin typeface="Times New Roman" panose="02020603050405020304" pitchFamily="18" charset="0"/>
                <a:cs typeface="Times New Roman" panose="02020603050405020304" pitchFamily="18" charset="0"/>
              </a:rPr>
              <a:t>Plump out fine lines &amp; wrinkles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952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latin typeface="Times New Roman" panose="02020603050405020304" pitchFamily="18" charset="0"/>
                <a:cs typeface="Times New Roman" panose="02020603050405020304" pitchFamily="18" charset="0"/>
              </a:rPr>
              <a:t>To correct body odors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These products should not penetrate the skin.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*These products may affect the S.C.</a:t>
            </a:r>
          </a:p>
          <a:p>
            <a:pPr marL="0" indent="0">
              <a:buNone/>
            </a:pPr>
            <a:r>
              <a:rPr lang="en-US" sz="2000" dirty="0">
                <a:latin typeface="Times New Roman" pitchFamily="18" charset="0"/>
                <a:cs typeface="Times New Roman" pitchFamily="18" charset="0"/>
              </a:rPr>
              <a:t>Deodorants </a:t>
            </a: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Antiperspirants</a:t>
            </a:r>
          </a:p>
          <a:p>
            <a:pPr marL="0" indent="0">
              <a:buNone/>
            </a:pPr>
            <a:r>
              <a:rPr lang="en-US" sz="2000" dirty="0">
                <a:latin typeface="Times New Roman" panose="02020603050405020304" pitchFamily="18" charset="0"/>
                <a:cs typeface="Times New Roman" panose="02020603050405020304" pitchFamily="18" charset="0"/>
              </a:rPr>
              <a:t>Cleansing</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Washing</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2198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2060"/>
                </a:solidFill>
                <a:latin typeface="Times New Roman" pitchFamily="18" charset="0"/>
                <a:cs typeface="Times New Roman" pitchFamily="18" charset="0"/>
              </a:rPr>
              <a:t>Field of application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field of application of cosmetics is to one or more of the following:</a:t>
            </a:r>
          </a:p>
          <a:p>
            <a:r>
              <a:rPr lang="en-US" sz="2000" dirty="0">
                <a:latin typeface="Times New Roman" panose="02020603050405020304" pitchFamily="18" charset="0"/>
                <a:cs typeface="Times New Roman" panose="02020603050405020304" pitchFamily="18" charset="0"/>
              </a:rPr>
              <a:t>The epidermis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hair system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nails</a:t>
            </a:r>
          </a:p>
          <a:p>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lips</a:t>
            </a:r>
          </a:p>
          <a:p>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teeth</a:t>
            </a:r>
          </a:p>
          <a:p>
            <a:r>
              <a:rPr lang="en-US" sz="2000" dirty="0">
                <a:latin typeface="Times New Roman" panose="02020603050405020304" pitchFamily="18" charset="0"/>
                <a:cs typeface="Times New Roman" panose="02020603050405020304" pitchFamily="18" charset="0"/>
              </a:rPr>
              <a:t>The mucous membranes of the oral cavity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184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fontScale="90000"/>
          </a:bodyPr>
          <a:lstStyle/>
          <a:p>
            <a:r>
              <a:rPr lang="en-US" dirty="0" smtClean="0"/>
              <a:t>History </a:t>
            </a:r>
            <a:endParaRPr lang="en-US"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09433" y="1426464"/>
            <a:ext cx="11327642" cy="4882896"/>
          </a:xfrm>
        </p:spPr>
        <p:txBody>
          <a:bodyPr>
            <a:normAutofit/>
          </a:bodyPr>
          <a:lstStyle/>
          <a:p>
            <a:r>
              <a:rPr lang="en-US" sz="2000" dirty="0" smtClean="0">
                <a:solidFill>
                  <a:srgbClr val="FF0000"/>
                </a:solidFill>
                <a:latin typeface="Times New Roman" pitchFamily="18" charset="0"/>
                <a:cs typeface="Times New Roman" pitchFamily="18" charset="0"/>
              </a:rPr>
              <a:t>The Egyptians</a:t>
            </a:r>
            <a:r>
              <a:rPr lang="en-US" sz="2000" dirty="0" smtClean="0">
                <a:latin typeface="Times New Roman" pitchFamily="18" charset="0"/>
                <a:cs typeface="Times New Roman" pitchFamily="18" charset="0"/>
              </a:rPr>
              <a:t>: As early 3000 BC, Egyptians used minerals, insects, and berries to create makeup for their eyes, lips and skin. Ancient Egyptians are created with kohl make up. </a:t>
            </a:r>
          </a:p>
          <a:p>
            <a:pPr algn="just"/>
            <a:r>
              <a:rPr lang="en-US" sz="2000" dirty="0" smtClean="0">
                <a:solidFill>
                  <a:srgbClr val="FF0000"/>
                </a:solidFill>
                <a:latin typeface="Times New Roman" pitchFamily="18" charset="0"/>
                <a:cs typeface="Times New Roman" pitchFamily="18" charset="0"/>
              </a:rPr>
              <a:t>The Chinese </a:t>
            </a:r>
            <a:r>
              <a:rPr lang="en-US" sz="2000" dirty="0" smtClean="0">
                <a:latin typeface="Times New Roman" pitchFamily="18" charset="0"/>
                <a:cs typeface="Times New Roman" pitchFamily="18" charset="0"/>
              </a:rPr>
              <a:t>aristocrats rubbed a tinted mixture of gum Arabic, gelatin, bees wax and egg whites on to their nails to color them crimson(red) or ebony(black).</a:t>
            </a:r>
          </a:p>
          <a:p>
            <a:r>
              <a:rPr lang="en-US" sz="2000" dirty="0" smtClean="0">
                <a:latin typeface="Times New Roman" pitchFamily="18" charset="0"/>
                <a:cs typeface="Times New Roman" pitchFamily="18" charset="0"/>
              </a:rPr>
              <a:t>Nail tinting was so closely tied to social status that commoners caught wearing a royal nail color faced a punishment of death.</a:t>
            </a:r>
          </a:p>
          <a:p>
            <a:r>
              <a:rPr lang="en-US" sz="2000" dirty="0" smtClean="0">
                <a:solidFill>
                  <a:srgbClr val="FF0000"/>
                </a:solidFill>
                <a:latin typeface="Times New Roman" pitchFamily="18" charset="0"/>
                <a:cs typeface="Times New Roman" pitchFamily="18" charset="0"/>
              </a:rPr>
              <a:t>The Greeks: </a:t>
            </a:r>
            <a:r>
              <a:rPr lang="en-US" sz="2000" dirty="0" smtClean="0">
                <a:latin typeface="Times New Roman" pitchFamily="18" charset="0"/>
                <a:cs typeface="Times New Roman" pitchFamily="18" charset="0"/>
              </a:rPr>
              <a:t>During the golden age, hairstyling was a highly developed art. They used perfumes and cosmetics in religious rites, grooming and for medicinal purposes.</a:t>
            </a:r>
          </a:p>
          <a:p>
            <a:r>
              <a:rPr lang="en-US" sz="2000" dirty="0" smtClean="0">
                <a:solidFill>
                  <a:srgbClr val="FF0000"/>
                </a:solidFill>
                <a:latin typeface="Times New Roman" pitchFamily="18" charset="0"/>
                <a:cs typeface="Times New Roman" pitchFamily="18" charset="0"/>
              </a:rPr>
              <a:t>The middle ages:</a:t>
            </a:r>
            <a:r>
              <a:rPr lang="en-US" sz="2000" dirty="0" smtClean="0">
                <a:latin typeface="Times New Roman" pitchFamily="18" charset="0"/>
                <a:cs typeface="Times New Roman" pitchFamily="18" charset="0"/>
              </a:rPr>
              <a:t> Beauty culture included towering headdresses, intricate hairstyle, and the use of cosmetics on skin and hair.</a:t>
            </a:r>
            <a:endParaRPr lang="en-US" sz="2000" dirty="0"/>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46030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Introduction of cosmetics</a:t>
            </a:r>
          </a:p>
          <a:p>
            <a:r>
              <a:rPr lang="en-US" sz="2000" dirty="0" smtClean="0">
                <a:latin typeface="Times New Roman" panose="02020603050405020304" pitchFamily="18" charset="0"/>
                <a:cs typeface="Times New Roman" panose="02020603050405020304" pitchFamily="18" charset="0"/>
              </a:rPr>
              <a:t>History of cosmetics</a:t>
            </a:r>
          </a:p>
          <a:p>
            <a:r>
              <a:rPr lang="en-US" sz="2000" dirty="0" smtClean="0">
                <a:latin typeface="Times New Roman" panose="02020603050405020304" pitchFamily="18" charset="0"/>
                <a:cs typeface="Times New Roman" panose="02020603050405020304" pitchFamily="18" charset="0"/>
              </a:rPr>
              <a:t>Structure of skin</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9432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Egypt</a:t>
            </a:r>
            <a:endParaRPr lang="en-US" dirty="0">
              <a:latin typeface="Times New Roman" pitchFamily="18" charset="0"/>
              <a:cs typeface="Times New Roman" pitchFamily="18" charset="0"/>
            </a:endParaRPr>
          </a:p>
        </p:txBody>
      </p:sp>
      <p:pic>
        <p:nvPicPr>
          <p:cNvPr id="1026" name="Picture 2" descr="C:\Users\MyPC\Desktop\cosmetology\cosmetology 1\egept.jpg"/>
          <p:cNvPicPr>
            <a:picLocks noGrp="1" noChangeAspect="1" noChangeArrowheads="1"/>
          </p:cNvPicPr>
          <p:nvPr>
            <p:ph idx="1"/>
          </p:nvPr>
        </p:nvPicPr>
        <p:blipFill>
          <a:blip r:embed="rId2" cstate="print"/>
          <a:srcRect/>
          <a:stretch>
            <a:fillRect/>
          </a:stretch>
        </p:blipFill>
        <p:spPr bwMode="auto">
          <a:xfrm>
            <a:off x="2057400" y="1524000"/>
            <a:ext cx="4762500" cy="3467100"/>
          </a:xfrm>
          <a:prstGeom prst="rect">
            <a:avLst/>
          </a:prstGeom>
          <a:noFill/>
        </p:spPr>
      </p:pic>
      <p:pic>
        <p:nvPicPr>
          <p:cNvPr id="1027" name="Picture 3" descr="C:\Users\MyPC\Desktop\cosmetology\cosmetology 1\egypt 2.jfif"/>
          <p:cNvPicPr>
            <a:picLocks noChangeAspect="1" noChangeArrowheads="1"/>
          </p:cNvPicPr>
          <p:nvPr/>
        </p:nvPicPr>
        <p:blipFill>
          <a:blip r:embed="rId3" cstate="print"/>
          <a:srcRect/>
          <a:stretch>
            <a:fillRect/>
          </a:stretch>
        </p:blipFill>
        <p:spPr bwMode="auto">
          <a:xfrm>
            <a:off x="6781801" y="1600200"/>
            <a:ext cx="2619375" cy="3505200"/>
          </a:xfrm>
          <a:prstGeom prst="rect">
            <a:avLst/>
          </a:prstGeom>
          <a:noFill/>
        </p:spPr>
      </p:pic>
    </p:spTree>
    <p:extLst>
      <p:ext uri="{BB962C8B-B14F-4D97-AF65-F5344CB8AC3E}">
        <p14:creationId xmlns:p14="http://schemas.microsoft.com/office/powerpoint/2010/main" val="3753145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21</a:t>
            </a:fld>
            <a:endParaRPr lang="en-US"/>
          </a:p>
        </p:txBody>
      </p:sp>
      <p:pic>
        <p:nvPicPr>
          <p:cNvPr id="6" name="Picture 2" descr="C:\Users\MyPC\Desktop\cosmetology\cosmetology 1\greek.jpg"/>
          <p:cNvPicPr>
            <a:picLocks noChangeAspect="1" noChangeArrowheads="1"/>
          </p:cNvPicPr>
          <p:nvPr/>
        </p:nvPicPr>
        <p:blipFill>
          <a:blip r:embed="rId3" cstate="print"/>
          <a:srcRect/>
          <a:stretch>
            <a:fillRect/>
          </a:stretch>
        </p:blipFill>
        <p:spPr bwMode="auto">
          <a:xfrm>
            <a:off x="439003" y="805217"/>
            <a:ext cx="5566012" cy="5464895"/>
          </a:xfrm>
          <a:prstGeom prst="rect">
            <a:avLst/>
          </a:prstGeom>
          <a:noFill/>
        </p:spPr>
      </p:pic>
      <p:pic>
        <p:nvPicPr>
          <p:cNvPr id="7" name="Picture 3" descr="C:\Users\MyPC\Desktop\cosmetology\cosmetology 1\greek 2.jpg"/>
          <p:cNvPicPr>
            <a:picLocks noChangeAspect="1" noChangeArrowheads="1"/>
          </p:cNvPicPr>
          <p:nvPr/>
        </p:nvPicPr>
        <p:blipFill>
          <a:blip r:embed="rId4" cstate="print"/>
          <a:srcRect/>
          <a:stretch>
            <a:fillRect/>
          </a:stretch>
        </p:blipFill>
        <p:spPr bwMode="auto">
          <a:xfrm>
            <a:off x="6438900" y="1746913"/>
            <a:ext cx="5093458" cy="4471007"/>
          </a:xfrm>
          <a:prstGeom prst="rect">
            <a:avLst/>
          </a:prstGeom>
          <a:noFill/>
        </p:spPr>
      </p:pic>
      <p:sp>
        <p:nvSpPr>
          <p:cNvPr id="2" name="TextBox 1"/>
          <p:cNvSpPr txBox="1"/>
          <p:nvPr/>
        </p:nvSpPr>
        <p:spPr>
          <a:xfrm>
            <a:off x="7137779" y="789812"/>
            <a:ext cx="2089033" cy="584775"/>
          </a:xfrm>
          <a:prstGeom prst="rect">
            <a:avLst/>
          </a:prstGeom>
          <a:noFill/>
        </p:spPr>
        <p:txBody>
          <a:bodyPr wrap="none" rtlCol="0">
            <a:spAutoFit/>
          </a:bodyPr>
          <a:lstStyle/>
          <a:p>
            <a:r>
              <a:rPr lang="en-US" sz="3200" dirty="0" smtClean="0">
                <a:solidFill>
                  <a:srgbClr val="0070C0"/>
                </a:solidFill>
                <a:latin typeface="Times New Roman" panose="02020603050405020304" pitchFamily="18" charset="0"/>
                <a:cs typeface="Times New Roman" panose="02020603050405020304" pitchFamily="18" charset="0"/>
              </a:rPr>
              <a:t>The Greeks</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2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smtClean="0">
                <a:latin typeface="Times New Roman" pitchFamily="18" charset="0"/>
                <a:cs typeface="Times New Roman" pitchFamily="18" charset="0"/>
              </a:rPr>
              <a:t>Roman</a:t>
            </a:r>
            <a:endParaRPr lang="en-US" dirty="0">
              <a:latin typeface="Times New Roman" pitchFamily="18" charset="0"/>
              <a:cs typeface="Times New Roman" pitchFamily="18" charset="0"/>
            </a:endParaRPr>
          </a:p>
        </p:txBody>
      </p:sp>
      <p:pic>
        <p:nvPicPr>
          <p:cNvPr id="3074" name="Picture 2" descr="C:\Users\MyPC\Desktop\cosmetology\cosmetology 1\roman.jpg"/>
          <p:cNvPicPr>
            <a:picLocks noGrp="1" noChangeAspect="1" noChangeArrowheads="1"/>
          </p:cNvPicPr>
          <p:nvPr>
            <p:ph idx="1"/>
          </p:nvPr>
        </p:nvPicPr>
        <p:blipFill>
          <a:blip r:embed="rId2" cstate="print"/>
          <a:srcRect/>
          <a:stretch>
            <a:fillRect/>
          </a:stretch>
        </p:blipFill>
        <p:spPr bwMode="auto">
          <a:xfrm>
            <a:off x="914400" y="1801504"/>
            <a:ext cx="5699478" cy="4446896"/>
          </a:xfrm>
          <a:prstGeom prst="rect">
            <a:avLst/>
          </a:prstGeom>
          <a:noFill/>
        </p:spPr>
      </p:pic>
      <p:pic>
        <p:nvPicPr>
          <p:cNvPr id="3075" name="Picture 3" descr="C:\Users\MyPC\Desktop\cosmetology\cosmetology 1\roman 2.jpg"/>
          <p:cNvPicPr>
            <a:picLocks noChangeAspect="1" noChangeArrowheads="1"/>
          </p:cNvPicPr>
          <p:nvPr/>
        </p:nvPicPr>
        <p:blipFill>
          <a:blip r:embed="rId3" cstate="print"/>
          <a:srcRect/>
          <a:stretch>
            <a:fillRect/>
          </a:stretch>
        </p:blipFill>
        <p:spPr bwMode="auto">
          <a:xfrm>
            <a:off x="6858000" y="1801504"/>
            <a:ext cx="3594100" cy="4764396"/>
          </a:xfrm>
          <a:prstGeom prst="rect">
            <a:avLst/>
          </a:prstGeom>
          <a:noFill/>
        </p:spPr>
      </p:pic>
      <p:sp>
        <p:nvSpPr>
          <p:cNvPr id="6" name="TextBox 5"/>
          <p:cNvSpPr txBox="1"/>
          <p:nvPr/>
        </p:nvSpPr>
        <p:spPr>
          <a:xfrm>
            <a:off x="1091821" y="1219201"/>
            <a:ext cx="9676263" cy="707886"/>
          </a:xfrm>
          <a:prstGeom prst="rect">
            <a:avLst/>
          </a:prstGeom>
          <a:noFill/>
        </p:spPr>
        <p:txBody>
          <a:bodyPr wrap="square" rtlCol="0">
            <a:spAutoFit/>
          </a:bodyPr>
          <a:lstStyle/>
          <a:p>
            <a:r>
              <a:rPr lang="en-US" sz="2000" dirty="0">
                <a:solidFill>
                  <a:srgbClr val="FF0000"/>
                </a:solidFill>
                <a:latin typeface="Times New Roman" pitchFamily="18" charset="0"/>
                <a:cs typeface="Times New Roman" pitchFamily="18" charset="0"/>
              </a:rPr>
              <a:t>The Romans:</a:t>
            </a:r>
            <a:r>
              <a:rPr lang="en-US" sz="2000" dirty="0">
                <a:latin typeface="Times New Roman" pitchFamily="18" charset="0"/>
                <a:cs typeface="Times New Roman" pitchFamily="18" charset="0"/>
              </a:rPr>
              <a:t> Facials made of milk and bread or fine wine were popular</a:t>
            </a:r>
            <a:r>
              <a:rPr lang="en-US" sz="2000" dirty="0" smtClean="0">
                <a:latin typeface="Times New Roman" pitchFamily="18" charset="0"/>
                <a:cs typeface="Times New Roman" pitchFamily="18" charset="0"/>
              </a:rPr>
              <a:t>.</a:t>
            </a:r>
            <a:r>
              <a:rPr lang="ar-SY"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en-US" sz="2000" dirty="0"/>
          </a:p>
        </p:txBody>
      </p:sp>
    </p:spTree>
    <p:extLst>
      <p:ext uri="{BB962C8B-B14F-4D97-AF65-F5344CB8AC3E}">
        <p14:creationId xmlns:p14="http://schemas.microsoft.com/office/powerpoint/2010/main" val="325668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The middle ages: </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solidFill>
                  <a:srgbClr val="FF0000"/>
                </a:solidFill>
                <a:latin typeface="Times New Roman" pitchFamily="18" charset="0"/>
                <a:cs typeface="Times New Roman" pitchFamily="18" charset="0"/>
              </a:rPr>
              <a:t>The middle ages:</a:t>
            </a:r>
            <a:r>
              <a:rPr lang="en-US" sz="2000" dirty="0">
                <a:latin typeface="Times New Roman" pitchFamily="18" charset="0"/>
                <a:cs typeface="Times New Roman" pitchFamily="18" charset="0"/>
              </a:rPr>
              <a:t> Beauty culture included towering headdresses, intricate hairstyle, and the use of cosmetics on skin and hair.</a:t>
            </a:r>
            <a:endParaRPr lang="en-US" sz="2000" dirty="0"/>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cosmetology 1\middle 2.jfif"/>
          <p:cNvPicPr>
            <a:picLocks noChangeAspect="1" noChangeArrowheads="1"/>
          </p:cNvPicPr>
          <p:nvPr/>
        </p:nvPicPr>
        <p:blipFill>
          <a:blip r:embed="rId3" cstate="print"/>
          <a:srcRect/>
          <a:stretch>
            <a:fillRect/>
          </a:stretch>
        </p:blipFill>
        <p:spPr bwMode="auto">
          <a:xfrm>
            <a:off x="450376" y="2156347"/>
            <a:ext cx="4476466" cy="4097988"/>
          </a:xfrm>
          <a:prstGeom prst="rect">
            <a:avLst/>
          </a:prstGeom>
          <a:noFill/>
        </p:spPr>
      </p:pic>
      <p:pic>
        <p:nvPicPr>
          <p:cNvPr id="8" name="Picture 3" descr="C:\Users\MyPC\Desktop\cosmetology\cosmetology 1\middle age.jfif"/>
          <p:cNvPicPr>
            <a:picLocks noChangeAspect="1" noChangeArrowheads="1"/>
          </p:cNvPicPr>
          <p:nvPr/>
        </p:nvPicPr>
        <p:blipFill>
          <a:blip r:embed="rId4" cstate="print"/>
          <a:srcRect/>
          <a:stretch>
            <a:fillRect/>
          </a:stretch>
        </p:blipFill>
        <p:spPr bwMode="auto">
          <a:xfrm>
            <a:off x="5827595" y="2082431"/>
            <a:ext cx="5103516" cy="4171904"/>
          </a:xfrm>
          <a:prstGeom prst="rect">
            <a:avLst/>
          </a:prstGeom>
          <a:noFill/>
        </p:spPr>
      </p:pic>
    </p:spTree>
    <p:extLst>
      <p:ext uri="{BB962C8B-B14F-4D97-AF65-F5344CB8AC3E}">
        <p14:creationId xmlns:p14="http://schemas.microsoft.com/office/powerpoint/2010/main" val="31549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Renaissance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renaissance : Western civilization made the transition from medieval to modern history.</a:t>
            </a:r>
          </a:p>
          <a:p>
            <a:r>
              <a:rPr lang="en-US" sz="2000" dirty="0">
                <a:latin typeface="Times New Roman" panose="02020603050405020304" pitchFamily="18" charset="0"/>
                <a:cs typeface="Times New Roman" panose="02020603050405020304" pitchFamily="18" charset="0"/>
              </a:rPr>
              <a:t>Eyebrows and hairline were shaved to show greater expanse of forehead.</a:t>
            </a:r>
          </a:p>
          <a:p>
            <a:r>
              <a:rPr lang="en-US" sz="2000" dirty="0">
                <a:latin typeface="Times New Roman" panose="02020603050405020304" pitchFamily="18" charset="0"/>
                <a:cs typeface="Times New Roman" panose="02020603050405020304" pitchFamily="18" charset="0"/>
              </a:rPr>
              <a:t>(</a:t>
            </a:r>
            <a:r>
              <a:rPr lang="en-US" sz="2000" dirty="0">
                <a:solidFill>
                  <a:srgbClr val="0070C0"/>
                </a:solidFill>
                <a:latin typeface="Times New Roman" panose="02020603050405020304" pitchFamily="18" charset="0"/>
                <a:cs typeface="Times New Roman" panose="02020603050405020304" pitchFamily="18" charset="0"/>
              </a:rPr>
              <a:t>The Renaissance is a term used to describe a period in European history marking the transition from the Middle Ages to modernity and covering the 15th and 16th centuries. It occurred after the Crisis of the Late Middle Ages and was associated with great social change.)</a:t>
            </a:r>
          </a:p>
          <a:p>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cosmetology 1\shaved-eyebrows.jpeg"/>
          <p:cNvPicPr>
            <a:picLocks noChangeAspect="1" noChangeArrowheads="1"/>
          </p:cNvPicPr>
          <p:nvPr/>
        </p:nvPicPr>
        <p:blipFill>
          <a:blip r:embed="rId3" cstate="print"/>
          <a:srcRect/>
          <a:stretch>
            <a:fillRect/>
          </a:stretch>
        </p:blipFill>
        <p:spPr bwMode="auto">
          <a:xfrm>
            <a:off x="3317543" y="3084394"/>
            <a:ext cx="5294193" cy="3524783"/>
          </a:xfrm>
          <a:prstGeom prst="rect">
            <a:avLst/>
          </a:prstGeom>
          <a:noFill/>
        </p:spPr>
      </p:pic>
    </p:spTree>
    <p:extLst>
      <p:ext uri="{BB962C8B-B14F-4D97-AF65-F5344CB8AC3E}">
        <p14:creationId xmlns:p14="http://schemas.microsoft.com/office/powerpoint/2010/main" val="30502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The Victorian age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Victorian age: fashion in dress and personal grooming were drastically influenced by the social mores of this austere and restrictive period in history.</a:t>
            </a:r>
          </a:p>
          <a:p>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solidFill>
                  <a:srgbClr val="0070C0"/>
                </a:solidFill>
                <a:latin typeface="Times New Roman" panose="02020603050405020304" pitchFamily="18" charset="0"/>
                <a:cs typeface="Times New Roman" panose="02020603050405020304" pitchFamily="18" charset="0"/>
              </a:rPr>
              <a:t>(In the history of the United Kingdom, the Victorian era was the period of Queen Victoria's reign, from 20 June 1837 until her death on 22 January 1901. The era followed the Georgian period and preceded the Edwardian period, and its later half overlaps with the first part of the Belle Époque era of Continental Europe)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3356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fontScale="90000"/>
          </a:bodyPr>
          <a:lstStyle/>
          <a:p>
            <a:r>
              <a:rPr dirty="0" smtClean="0">
                <a:solidFill>
                  <a:srgbClr val="002060"/>
                </a:solidFill>
                <a:latin typeface="Times New Roman" pitchFamily="18" charset="0"/>
                <a:cs typeface="Times New Roman" pitchFamily="18" charset="0"/>
              </a:rPr>
              <a:t>Modern Age</a:t>
            </a:r>
            <a:endParaRPr lang="en-US" dirty="0"/>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504967" y="1426464"/>
            <a:ext cx="11013743" cy="4882896"/>
          </a:xfrm>
        </p:spPr>
        <p:txBody>
          <a:bodyPr>
            <a:normAutofit lnSpcReduction="10000"/>
          </a:bodyPr>
          <a:lstStyle/>
          <a:p>
            <a:r>
              <a:rPr lang="en-US" sz="2000" dirty="0" smtClean="0">
                <a:latin typeface="Times New Roman" pitchFamily="18" charset="0"/>
                <a:cs typeface="Times New Roman" pitchFamily="18" charset="0"/>
              </a:rPr>
              <a:t>1901-1910: Max factor began making and selling makeup.</a:t>
            </a:r>
          </a:p>
          <a:p>
            <a:r>
              <a:rPr lang="en-US" sz="2000" dirty="0" smtClean="0">
                <a:latin typeface="Times New Roman" pitchFamily="18" charset="0"/>
                <a:cs typeface="Times New Roman" pitchFamily="18" charset="0"/>
              </a:rPr>
              <a:t>After world war 1, when women cut their hair into the short bobbed  style, the </a:t>
            </a:r>
            <a:r>
              <a:rPr lang="en-US" sz="2000" dirty="0" err="1" smtClean="0">
                <a:latin typeface="Times New Roman" pitchFamily="18" charset="0"/>
                <a:cs typeface="Times New Roman" pitchFamily="18" charset="0"/>
              </a:rPr>
              <a:t>croquignole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kroh</a:t>
            </a:r>
            <a:r>
              <a:rPr lang="en-US" sz="2000" dirty="0" smtClean="0">
                <a:latin typeface="Times New Roman" pitchFamily="18" charset="0"/>
                <a:cs typeface="Times New Roman" pitchFamily="18" charset="0"/>
              </a:rPr>
              <a:t>-ken- </a:t>
            </a:r>
            <a:r>
              <a:rPr lang="en-US" sz="2000" dirty="0" err="1" smtClean="0">
                <a:latin typeface="Times New Roman" pitchFamily="18" charset="0"/>
                <a:cs typeface="Times New Roman" pitchFamily="18" charset="0"/>
              </a:rPr>
              <a:t>yohl</a:t>
            </a:r>
            <a:r>
              <a:rPr lang="en-US" sz="2000" dirty="0" smtClean="0">
                <a:latin typeface="Times New Roman" pitchFamily="18" charset="0"/>
                <a:cs typeface="Times New Roman" pitchFamily="18" charset="0"/>
              </a:rPr>
              <a:t>) wrapping technique was introduced.</a:t>
            </a:r>
          </a:p>
          <a:p>
            <a:r>
              <a:rPr lang="en-US" sz="2000" dirty="0" smtClean="0">
                <a:latin typeface="Times New Roman" pitchFamily="18" charset="0"/>
                <a:cs typeface="Times New Roman" pitchFamily="18" charset="0"/>
              </a:rPr>
              <a:t>Sarah Breedlove, known as madam  C. J Walker, became a pioneer in the modern African- American hair care and cosmetics industry.</a:t>
            </a:r>
          </a:p>
          <a:p>
            <a:r>
              <a:rPr lang="en-US" sz="2000" dirty="0" smtClean="0">
                <a:latin typeface="Times New Roman" pitchFamily="18" charset="0"/>
                <a:cs typeface="Times New Roman" pitchFamily="18" charset="0"/>
              </a:rPr>
              <a:t>1920- cosmetics industry grew rapidly.</a:t>
            </a:r>
          </a:p>
          <a:p>
            <a:r>
              <a:rPr lang="en-US" sz="2000" dirty="0" smtClean="0">
                <a:latin typeface="Times New Roman" pitchFamily="18" charset="0"/>
                <a:cs typeface="Times New Roman" pitchFamily="18" charset="0"/>
              </a:rPr>
              <a:t>1930- preheat perm method was introduced in 1931, first nail polish marketed in 1932.</a:t>
            </a:r>
          </a:p>
          <a:p>
            <a:r>
              <a:rPr lang="en-US" sz="2000" dirty="0">
                <a:latin typeface="Times New Roman" pitchFamily="18" charset="0"/>
                <a:cs typeface="Times New Roman" pitchFamily="18" charset="0"/>
              </a:rPr>
              <a:t>1940- cold waves replaced virtually all predecessors and competitors. In fact the terms cold waving became practically synonymous.</a:t>
            </a:r>
          </a:p>
          <a:p>
            <a:r>
              <a:rPr lang="en-US" sz="2000" dirty="0">
                <a:latin typeface="Times New Roman" pitchFamily="18" charset="0"/>
                <a:cs typeface="Times New Roman" pitchFamily="18" charset="0"/>
              </a:rPr>
              <a:t>1951-2000: tube mascara, improved hair care, and nail products induced.</a:t>
            </a:r>
          </a:p>
          <a:p>
            <a:pPr marL="0" indent="0">
              <a:buNone/>
            </a:pPr>
            <a:r>
              <a:rPr lang="en-US" sz="2000" dirty="0">
                <a:latin typeface="Times New Roman" pitchFamily="18" charset="0"/>
                <a:cs typeface="Times New Roman" pitchFamily="18" charset="0"/>
              </a:rPr>
              <a:t>Vidal </a:t>
            </a:r>
            <a:r>
              <a:rPr lang="en-US" sz="2000" dirty="0" err="1">
                <a:latin typeface="Times New Roman" pitchFamily="18" charset="0"/>
                <a:cs typeface="Times New Roman" pitchFamily="18" charset="0"/>
              </a:rPr>
              <a:t>sassoons</a:t>
            </a:r>
            <a:r>
              <a:rPr lang="en-US" sz="2000" dirty="0">
                <a:latin typeface="Times New Roman" pitchFamily="18" charset="0"/>
                <a:cs typeface="Times New Roman" pitchFamily="18" charset="0"/>
              </a:rPr>
              <a:t> geometric cuts of the late 1960s</a:t>
            </a:r>
          </a:p>
          <a:p>
            <a:pPr marL="0" indent="0">
              <a:buNone/>
            </a:pPr>
            <a:r>
              <a:rPr lang="en-US" sz="2000" dirty="0">
                <a:latin typeface="Times New Roman" pitchFamily="18" charset="0"/>
                <a:cs typeface="Times New Roman" pitchFamily="18" charset="0"/>
              </a:rPr>
              <a:t>In 1998, creative nail design introduced the first spa pedicure system.</a:t>
            </a:r>
          </a:p>
          <a:p>
            <a:endParaRPr lang="en-US" sz="2000" dirty="0" smtClean="0">
              <a:latin typeface="Times New Roman" pitchFamily="18" charset="0"/>
              <a:cs typeface="Times New Roman" pitchFamily="18" charset="0"/>
            </a:endParaRPr>
          </a:p>
          <a:p>
            <a:endParaRPr lang="en-US" sz="2000" dirty="0"/>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66343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yPC\Desktop\cosmetology\cosmetology 1\solution\Capture.PNG"/>
          <p:cNvPicPr>
            <a:picLocks noChangeAspect="1" noChangeArrowheads="1"/>
          </p:cNvPicPr>
          <p:nvPr/>
        </p:nvPicPr>
        <p:blipFill>
          <a:blip r:embed="rId2" cstate="print"/>
          <a:srcRect/>
          <a:stretch>
            <a:fillRect/>
          </a:stretch>
        </p:blipFill>
        <p:spPr bwMode="auto">
          <a:xfrm>
            <a:off x="1828800" y="381001"/>
            <a:ext cx="8077200" cy="6095999"/>
          </a:xfrm>
          <a:prstGeom prst="rect">
            <a:avLst/>
          </a:prstGeom>
          <a:noFill/>
        </p:spPr>
      </p:pic>
    </p:spTree>
    <p:extLst>
      <p:ext uri="{BB962C8B-B14F-4D97-AF65-F5344CB8AC3E}">
        <p14:creationId xmlns:p14="http://schemas.microsoft.com/office/powerpoint/2010/main" val="29866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PC\Desktop\cosmetology\cosmetology 1\power point\The_New_York_Age_Thu__Jan_28__1915_-901x1024.jpg"/>
          <p:cNvPicPr>
            <a:picLocks noChangeAspect="1" noChangeArrowheads="1"/>
          </p:cNvPicPr>
          <p:nvPr/>
        </p:nvPicPr>
        <p:blipFill>
          <a:blip r:embed="rId2" cstate="print"/>
          <a:srcRect/>
          <a:stretch>
            <a:fillRect/>
          </a:stretch>
        </p:blipFill>
        <p:spPr bwMode="auto">
          <a:xfrm>
            <a:off x="6172200" y="381000"/>
            <a:ext cx="4495800" cy="5943600"/>
          </a:xfrm>
          <a:prstGeom prst="rect">
            <a:avLst/>
          </a:prstGeom>
          <a:noFill/>
        </p:spPr>
      </p:pic>
      <p:pic>
        <p:nvPicPr>
          <p:cNvPr id="1027" name="Picture 3" descr="C:\Users\MyPC\Desktop\cosmetology\cosmetology 1\power point\Screen_Shot_2019-01-28_at_2.48.30_PM_grande.png"/>
          <p:cNvPicPr>
            <a:picLocks noChangeAspect="1" noChangeArrowheads="1"/>
          </p:cNvPicPr>
          <p:nvPr/>
        </p:nvPicPr>
        <p:blipFill>
          <a:blip r:embed="rId3" cstate="print"/>
          <a:srcRect/>
          <a:stretch>
            <a:fillRect/>
          </a:stretch>
        </p:blipFill>
        <p:spPr bwMode="auto">
          <a:xfrm>
            <a:off x="1752600" y="381000"/>
            <a:ext cx="4191000" cy="5943600"/>
          </a:xfrm>
          <a:prstGeom prst="rect">
            <a:avLst/>
          </a:prstGeom>
          <a:noFill/>
        </p:spPr>
      </p:pic>
    </p:spTree>
    <p:extLst>
      <p:ext uri="{BB962C8B-B14F-4D97-AF65-F5344CB8AC3E}">
        <p14:creationId xmlns:p14="http://schemas.microsoft.com/office/powerpoint/2010/main" val="3685721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29</a:t>
            </a:fld>
            <a:endParaRPr lang="en-US"/>
          </a:p>
        </p:txBody>
      </p:sp>
      <p:pic>
        <p:nvPicPr>
          <p:cNvPr id="6" name="Picture 2" descr="C:\Users\MyPC\Desktop\cosmetology\cosmetology 1\marcel grateu.jfif"/>
          <p:cNvPicPr>
            <a:picLocks noChangeAspect="1" noChangeArrowheads="1"/>
          </p:cNvPicPr>
          <p:nvPr/>
        </p:nvPicPr>
        <p:blipFill>
          <a:blip r:embed="rId3" cstate="print"/>
          <a:srcRect/>
          <a:stretch>
            <a:fillRect/>
          </a:stretch>
        </p:blipFill>
        <p:spPr bwMode="auto">
          <a:xfrm>
            <a:off x="423082" y="1009935"/>
            <a:ext cx="4817658" cy="5207986"/>
          </a:xfrm>
          <a:prstGeom prst="rect">
            <a:avLst/>
          </a:prstGeom>
          <a:noFill/>
        </p:spPr>
      </p:pic>
      <p:pic>
        <p:nvPicPr>
          <p:cNvPr id="7" name="Picture 3" descr="C:\Users\MyPC\Desktop\cosmetology\cosmetology 1\vidal sassoons.jpg"/>
          <p:cNvPicPr>
            <a:picLocks noChangeAspect="1" noChangeArrowheads="1"/>
          </p:cNvPicPr>
          <p:nvPr/>
        </p:nvPicPr>
        <p:blipFill>
          <a:blip r:embed="rId4" cstate="print"/>
          <a:srcRect/>
          <a:stretch>
            <a:fillRect/>
          </a:stretch>
        </p:blipFill>
        <p:spPr bwMode="auto">
          <a:xfrm>
            <a:off x="5451053" y="655092"/>
            <a:ext cx="5944828" cy="5745707"/>
          </a:xfrm>
          <a:prstGeom prst="rect">
            <a:avLst/>
          </a:prstGeom>
          <a:noFill/>
        </p:spPr>
      </p:pic>
    </p:spTree>
    <p:extLst>
      <p:ext uri="{BB962C8B-B14F-4D97-AF65-F5344CB8AC3E}">
        <p14:creationId xmlns:p14="http://schemas.microsoft.com/office/powerpoint/2010/main" val="135880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Objectives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Understanding the Concept of Cosmetics.</a:t>
            </a:r>
          </a:p>
          <a:p>
            <a:r>
              <a:rPr lang="en-US" sz="2000" dirty="0">
                <a:latin typeface="Times New Roman" panose="02020603050405020304" pitchFamily="18" charset="0"/>
                <a:cs typeface="Times New Roman" panose="02020603050405020304" pitchFamily="18" charset="0"/>
              </a:rPr>
              <a:t>Understanding the structure of skin and various </a:t>
            </a:r>
            <a:r>
              <a:rPr lang="en-US" sz="2000" dirty="0" smtClean="0">
                <a:latin typeface="Times New Roman" panose="02020603050405020304" pitchFamily="18" charset="0"/>
                <a:cs typeface="Times New Roman" panose="02020603050405020304" pitchFamily="18" charset="0"/>
              </a:rPr>
              <a:t>structures in it.</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591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2060"/>
                </a:solidFill>
                <a:latin typeface="Times New Roman" pitchFamily="18" charset="0"/>
                <a:cs typeface="Times New Roman" pitchFamily="18" charset="0"/>
              </a:rPr>
              <a:t>Brief history of cosmetology </a:t>
            </a:r>
            <a:r>
              <a:rPr lang="en-US" sz="3200" dirty="0" smtClean="0">
                <a:solidFill>
                  <a:srgbClr val="002060"/>
                </a:solidFill>
                <a:latin typeface="Times New Roman" pitchFamily="18" charset="0"/>
                <a:cs typeface="Times New Roman" pitchFamily="18" charset="0"/>
              </a:rPr>
              <a:t>: the </a:t>
            </a:r>
            <a:r>
              <a:rPr lang="en-US" sz="3200" dirty="0">
                <a:solidFill>
                  <a:srgbClr val="002060"/>
                </a:solidFill>
                <a:latin typeface="Times New Roman" pitchFamily="18" charset="0"/>
                <a:cs typeface="Times New Roman" pitchFamily="18" charset="0"/>
              </a:rPr>
              <a:t>twenty - first centur</a:t>
            </a:r>
            <a:r>
              <a:rPr lang="en-US" sz="3200" dirty="0">
                <a:latin typeface="Times New Roman" pitchFamily="18" charset="0"/>
                <a:cs typeface="Times New Roman" pitchFamily="18" charset="0"/>
              </a:rPr>
              <a:t>y</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The salon industry has evolved to include day spas, a name coined by beauty legend noel de </a:t>
            </a:r>
            <a:r>
              <a:rPr lang="en-US" sz="2000" dirty="0" err="1">
                <a:latin typeface="Times New Roman" pitchFamily="18" charset="0"/>
                <a:cs typeface="Times New Roman" pitchFamily="18" charset="0"/>
              </a:rPr>
              <a:t>caprio</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Men – only specially spas and barber spas have also grown in popularity.</a:t>
            </a:r>
          </a:p>
          <a:p>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34283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Career path for cosmetologists</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solidFill>
                  <a:srgbClr val="7030A0"/>
                </a:solidFill>
                <a:latin typeface="Times New Roman" pitchFamily="18" charset="0"/>
                <a:cs typeface="Times New Roman" pitchFamily="18" charset="0"/>
              </a:rPr>
              <a:t>Texture specialist</a:t>
            </a:r>
            <a:r>
              <a:rPr lang="en-US" sz="2000" dirty="0">
                <a:latin typeface="Times New Roman" pitchFamily="18" charset="0"/>
                <a:cs typeface="Times New Roman" pitchFamily="18" charset="0"/>
              </a:rPr>
              <a:t>: Subspecialty focuses on maintaining natural curl.</a:t>
            </a:r>
          </a:p>
          <a:p>
            <a:pPr marL="0" indent="0">
              <a:buNone/>
            </a:pPr>
            <a:r>
              <a:rPr lang="en-US" sz="2000" dirty="0">
                <a:solidFill>
                  <a:srgbClr val="7030A0"/>
                </a:solidFill>
                <a:latin typeface="Times New Roman" pitchFamily="18" charset="0"/>
                <a:cs typeface="Times New Roman" pitchFamily="18" charset="0"/>
              </a:rPr>
              <a:t>Cutting specialist: </a:t>
            </a:r>
            <a:r>
              <a:rPr lang="en-US" sz="2000" dirty="0">
                <a:latin typeface="Times New Roman" pitchFamily="18" charset="0"/>
                <a:cs typeface="Times New Roman" pitchFamily="18" charset="0"/>
              </a:rPr>
              <a:t>Requires a dedicated interest in learning various cutting styles and techniques. </a:t>
            </a:r>
          </a:p>
          <a:p>
            <a:pPr marL="0" indent="0">
              <a:buNone/>
            </a:pPr>
            <a:r>
              <a:rPr lang="en-US" sz="2000" dirty="0">
                <a:solidFill>
                  <a:srgbClr val="7030A0"/>
                </a:solidFill>
                <a:latin typeface="Times New Roman" pitchFamily="18" charset="0"/>
                <a:cs typeface="Times New Roman" pitchFamily="18" charset="0"/>
              </a:rPr>
              <a:t>Hair color specialist: </a:t>
            </a:r>
            <a:r>
              <a:rPr lang="en-US" sz="2000" dirty="0">
                <a:latin typeface="Times New Roman" pitchFamily="18" charset="0"/>
                <a:cs typeface="Times New Roman" pitchFamily="18" charset="0"/>
              </a:rPr>
              <a:t>May work for a product manufacturer training professionals to perform color services according to company guidelines and products instructions</a:t>
            </a:r>
            <a:r>
              <a:rPr lang="en-US" sz="2000" dirty="0" smtClean="0">
                <a:latin typeface="Times New Roman" pitchFamily="18" charset="0"/>
                <a:cs typeface="Times New Roman" pitchFamily="18" charset="0"/>
              </a:rPr>
              <a:t>.</a:t>
            </a:r>
          </a:p>
          <a:p>
            <a:pPr marL="0" indent="0">
              <a:buNone/>
            </a:pPr>
            <a:r>
              <a:rPr lang="en-US" sz="2000" dirty="0">
                <a:solidFill>
                  <a:srgbClr val="7030A0"/>
                </a:solidFill>
                <a:latin typeface="Times New Roman" pitchFamily="18" charset="0"/>
                <a:cs typeface="Times New Roman" pitchFamily="18" charset="0"/>
              </a:rPr>
              <a:t>Salon trainer: </a:t>
            </a:r>
            <a:r>
              <a:rPr lang="en-US" sz="2000" dirty="0">
                <a:latin typeface="Times New Roman" pitchFamily="18" charset="0"/>
                <a:cs typeface="Times New Roman" pitchFamily="18" charset="0"/>
              </a:rPr>
              <a:t>Technical training to management and interpersonal relationship training.</a:t>
            </a:r>
          </a:p>
          <a:p>
            <a:pPr marL="0" indent="0">
              <a:buNone/>
            </a:pPr>
            <a:r>
              <a:rPr lang="en-US" sz="2000" dirty="0">
                <a:latin typeface="Times New Roman" pitchFamily="18" charset="0"/>
                <a:cs typeface="Times New Roman" pitchFamily="18" charset="0"/>
              </a:rPr>
              <a:t>Help develops the beauty industry’s most valuable resource- salon staff and personnel.</a:t>
            </a:r>
          </a:p>
          <a:p>
            <a:pPr marL="0" indent="0">
              <a:buNone/>
            </a:pPr>
            <a:r>
              <a:rPr lang="en-US" sz="2000" dirty="0">
                <a:solidFill>
                  <a:srgbClr val="7030A0"/>
                </a:solidFill>
                <a:latin typeface="Times New Roman" pitchFamily="18" charset="0"/>
                <a:cs typeface="Times New Roman" pitchFamily="18" charset="0"/>
              </a:rPr>
              <a:t>Distributor sales consultants(DSCs)</a:t>
            </a:r>
          </a:p>
          <a:p>
            <a:pPr marL="0" indent="0">
              <a:buNone/>
            </a:pPr>
            <a:r>
              <a:rPr lang="en-US" sz="2000" dirty="0">
                <a:latin typeface="Times New Roman" pitchFamily="18" charset="0"/>
                <a:cs typeface="Times New Roman" pitchFamily="18" charset="0"/>
              </a:rPr>
              <a:t>Provide information about new products, trends and </a:t>
            </a:r>
            <a:r>
              <a:rPr lang="en-US" sz="2000" dirty="0" smtClean="0">
                <a:latin typeface="Times New Roman" pitchFamily="18" charset="0"/>
                <a:cs typeface="Times New Roman" pitchFamily="18" charset="0"/>
              </a:rPr>
              <a:t>technique</a:t>
            </a:r>
          </a:p>
          <a:p>
            <a:pPr marL="0" indent="0">
              <a:buNone/>
            </a:pPr>
            <a:r>
              <a:rPr lang="en-US" sz="2000" dirty="0">
                <a:latin typeface="Times New Roman" pitchFamily="18" charset="0"/>
                <a:cs typeface="Times New Roman" pitchFamily="18" charset="0"/>
              </a:rPr>
              <a:t>The salon and it’s staff link with the rest of the industry</a:t>
            </a:r>
          </a:p>
          <a:p>
            <a:pPr marL="0" indent="0">
              <a:buNone/>
            </a:pPr>
            <a:r>
              <a:rPr lang="en-US" sz="2000" dirty="0">
                <a:solidFill>
                  <a:srgbClr val="7030A0"/>
                </a:solidFill>
                <a:latin typeface="Times New Roman" pitchFamily="18" charset="0"/>
                <a:cs typeface="Times New Roman" pitchFamily="18" charset="0"/>
              </a:rPr>
              <a:t>Manufacturer educator: </a:t>
            </a:r>
            <a:r>
              <a:rPr lang="en-US" sz="2000" dirty="0">
                <a:latin typeface="Times New Roman" pitchFamily="18" charset="0"/>
                <a:cs typeface="Times New Roman" pitchFamily="18" charset="0"/>
              </a:rPr>
              <a:t>Hired by manufacturer to train stylists and salon staff to understand and use the company’s hair care, hair color and chemical-service products.</a:t>
            </a: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7084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yPC\Desktop\cosmetology\cosmetology 1\hair_color specialist.jpg"/>
          <p:cNvPicPr>
            <a:picLocks noChangeAspect="1" noChangeArrowheads="1"/>
          </p:cNvPicPr>
          <p:nvPr/>
        </p:nvPicPr>
        <p:blipFill>
          <a:blip r:embed="rId2" cstate="print"/>
          <a:srcRect/>
          <a:stretch>
            <a:fillRect/>
          </a:stretch>
        </p:blipFill>
        <p:spPr bwMode="auto">
          <a:xfrm>
            <a:off x="1981200" y="914400"/>
            <a:ext cx="4267200" cy="4800600"/>
          </a:xfrm>
          <a:prstGeom prst="rect">
            <a:avLst/>
          </a:prstGeom>
          <a:noFill/>
        </p:spPr>
      </p:pic>
      <p:sp>
        <p:nvSpPr>
          <p:cNvPr id="3" name="TextBox 2"/>
          <p:cNvSpPr txBox="1"/>
          <p:nvPr/>
        </p:nvSpPr>
        <p:spPr>
          <a:xfrm>
            <a:off x="2057401" y="6096001"/>
            <a:ext cx="2044149" cy="646331"/>
          </a:xfrm>
          <a:prstGeom prst="rect">
            <a:avLst/>
          </a:prstGeom>
          <a:noFill/>
        </p:spPr>
        <p:txBody>
          <a:bodyPr wrap="none" rtlCol="0">
            <a:spAutoFit/>
          </a:bodyPr>
          <a:lstStyle/>
          <a:p>
            <a:r>
              <a:rPr lang="en-US" dirty="0">
                <a:latin typeface="Times New Roman" pitchFamily="18" charset="0"/>
                <a:cs typeface="Times New Roman" pitchFamily="18" charset="0"/>
              </a:rPr>
              <a:t>Hair color specialist</a:t>
            </a:r>
            <a:br>
              <a:rPr lang="en-US" dirty="0">
                <a:latin typeface="Times New Roman" pitchFamily="18" charset="0"/>
                <a:cs typeface="Times New Roman" pitchFamily="18" charset="0"/>
              </a:rPr>
            </a:br>
            <a:endParaRPr lang="en-US" dirty="0"/>
          </a:p>
        </p:txBody>
      </p:sp>
      <p:pic>
        <p:nvPicPr>
          <p:cNvPr id="4" name="Picture 2" descr="C:\Users\MyPC\Desktop\cosmetology\cosmetology 1\cutting specialist.jfif"/>
          <p:cNvPicPr>
            <a:picLocks noChangeAspect="1" noChangeArrowheads="1"/>
          </p:cNvPicPr>
          <p:nvPr/>
        </p:nvPicPr>
        <p:blipFill>
          <a:blip r:embed="rId3" cstate="print"/>
          <a:srcRect/>
          <a:stretch>
            <a:fillRect/>
          </a:stretch>
        </p:blipFill>
        <p:spPr bwMode="auto">
          <a:xfrm>
            <a:off x="6248400" y="914400"/>
            <a:ext cx="4114800" cy="4800600"/>
          </a:xfrm>
          <a:prstGeom prst="rect">
            <a:avLst/>
          </a:prstGeom>
          <a:noFill/>
        </p:spPr>
      </p:pic>
      <p:sp>
        <p:nvSpPr>
          <p:cNvPr id="5" name="TextBox 4"/>
          <p:cNvSpPr txBox="1"/>
          <p:nvPr/>
        </p:nvSpPr>
        <p:spPr>
          <a:xfrm>
            <a:off x="7848601" y="6172200"/>
            <a:ext cx="1794081" cy="369332"/>
          </a:xfrm>
          <a:prstGeom prst="rect">
            <a:avLst/>
          </a:prstGeom>
          <a:noFill/>
        </p:spPr>
        <p:txBody>
          <a:bodyPr wrap="none" rtlCol="0">
            <a:spAutoFit/>
          </a:bodyPr>
          <a:lstStyle/>
          <a:p>
            <a:r>
              <a:rPr lang="en-US" dirty="0">
                <a:latin typeface="Times New Roman" pitchFamily="18" charset="0"/>
                <a:cs typeface="Times New Roman" pitchFamily="18" charset="0"/>
              </a:rPr>
              <a:t>Cutting specialist</a:t>
            </a:r>
            <a:endParaRPr lang="en-US" dirty="0"/>
          </a:p>
        </p:txBody>
      </p:sp>
    </p:spTree>
    <p:extLst>
      <p:ext uri="{BB962C8B-B14F-4D97-AF65-F5344CB8AC3E}">
        <p14:creationId xmlns:p14="http://schemas.microsoft.com/office/powerpoint/2010/main" val="148030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a:bodyPr>
          <a:lstStyle/>
          <a:p>
            <a:r>
              <a:rPr lang="en-US" sz="2800" dirty="0">
                <a:latin typeface="Times New Roman" pitchFamily="18" charset="0"/>
                <a:cs typeface="Times New Roman" pitchFamily="18" charset="0"/>
              </a:rPr>
              <a:t>Texture</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5122" name="Picture 2" descr="C:\Users\MyPC\Desktop\cosmetology\cosmetology 1\texture 1.jfif"/>
          <p:cNvPicPr>
            <a:picLocks noGrp="1" noChangeAspect="1" noChangeArrowheads="1"/>
          </p:cNvPicPr>
          <p:nvPr>
            <p:ph idx="1"/>
          </p:nvPr>
        </p:nvPicPr>
        <p:blipFill>
          <a:blip r:embed="rId2" cstate="print"/>
          <a:srcRect/>
          <a:stretch>
            <a:fillRect/>
          </a:stretch>
        </p:blipFill>
        <p:spPr bwMode="auto">
          <a:xfrm>
            <a:off x="2057400" y="1905000"/>
            <a:ext cx="2819400" cy="4114800"/>
          </a:xfrm>
          <a:prstGeom prst="rect">
            <a:avLst/>
          </a:prstGeom>
          <a:noFill/>
        </p:spPr>
      </p:pic>
      <p:pic>
        <p:nvPicPr>
          <p:cNvPr id="5123" name="Picture 3" descr="C:\Users\MyPC\Desktop\cosmetology\cosmetology 1\texture.jfif"/>
          <p:cNvPicPr>
            <a:picLocks noChangeAspect="1" noChangeArrowheads="1"/>
          </p:cNvPicPr>
          <p:nvPr/>
        </p:nvPicPr>
        <p:blipFill>
          <a:blip r:embed="rId3" cstate="print"/>
          <a:srcRect/>
          <a:stretch>
            <a:fillRect/>
          </a:stretch>
        </p:blipFill>
        <p:spPr bwMode="auto">
          <a:xfrm>
            <a:off x="4953000" y="1981200"/>
            <a:ext cx="5715000" cy="4191000"/>
          </a:xfrm>
          <a:prstGeom prst="rect">
            <a:avLst/>
          </a:prstGeom>
          <a:noFill/>
        </p:spPr>
      </p:pic>
    </p:spTree>
    <p:extLst>
      <p:ext uri="{BB962C8B-B14F-4D97-AF65-F5344CB8AC3E}">
        <p14:creationId xmlns:p14="http://schemas.microsoft.com/office/powerpoint/2010/main" val="266359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lnSpcReduction="10000"/>
          </a:bodyPr>
          <a:lstStyle/>
          <a:p>
            <a:r>
              <a:rPr lang="en-US" sz="2000" dirty="0">
                <a:solidFill>
                  <a:srgbClr val="7030A0"/>
                </a:solidFill>
                <a:latin typeface="Times New Roman" pitchFamily="18" charset="0"/>
                <a:cs typeface="Times New Roman" pitchFamily="18" charset="0"/>
              </a:rPr>
              <a:t>Cosmetology instructor: </a:t>
            </a:r>
          </a:p>
          <a:p>
            <a:pPr marL="0" indent="0">
              <a:buNone/>
            </a:pPr>
            <a:r>
              <a:rPr lang="en-US" sz="2000" dirty="0">
                <a:latin typeface="Times New Roman" panose="02020603050405020304" pitchFamily="18" charset="0"/>
                <a:cs typeface="Times New Roman" panose="02020603050405020304" pitchFamily="18" charset="0"/>
              </a:rPr>
              <a:t>Career teaching new professionals then tricks of the trade.</a:t>
            </a:r>
          </a:p>
          <a:p>
            <a:pPr marL="0" indent="0">
              <a:buNone/>
            </a:pPr>
            <a:r>
              <a:rPr lang="en-US" sz="2000" dirty="0">
                <a:latin typeface="Times New Roman" panose="02020603050405020304" pitchFamily="18" charset="0"/>
                <a:cs typeface="Times New Roman" panose="02020603050405020304" pitchFamily="18" charset="0"/>
              </a:rPr>
              <a:t>Many instructors have fantastic careers in salon</a:t>
            </a:r>
          </a:p>
          <a:p>
            <a:pPr marL="0" indent="0">
              <a:buNone/>
            </a:pPr>
            <a:r>
              <a:rPr lang="en-US" sz="2000" dirty="0">
                <a:solidFill>
                  <a:srgbClr val="7030A0"/>
                </a:solidFill>
                <a:latin typeface="Times New Roman" panose="02020603050405020304" pitchFamily="18" charset="0"/>
                <a:cs typeface="Times New Roman" panose="02020603050405020304" pitchFamily="18" charset="0"/>
              </a:rPr>
              <a:t>Film or theatrical hairstylist </a:t>
            </a:r>
            <a:r>
              <a:rPr lang="en-US" sz="2000" dirty="0">
                <a:latin typeface="Times New Roman" panose="02020603050405020304" pitchFamily="18" charset="0"/>
                <a:cs typeface="Times New Roman" panose="02020603050405020304" pitchFamily="18" charset="0"/>
              </a:rPr>
              <a:t>and editorial stylist </a:t>
            </a:r>
          </a:p>
          <a:p>
            <a:pPr marL="0" indent="0">
              <a:buNone/>
            </a:pPr>
            <a:r>
              <a:rPr lang="en-US" sz="2000" dirty="0">
                <a:latin typeface="Times New Roman" panose="02020603050405020304" pitchFamily="18" charset="0"/>
                <a:cs typeface="Times New Roman" panose="02020603050405020304" pitchFamily="18" charset="0"/>
              </a:rPr>
              <a:t>Work behind the scenes at magazine and internet photo shoots or backstage on movies and TV sets.</a:t>
            </a:r>
          </a:p>
          <a:p>
            <a:pPr marL="0" indent="0">
              <a:buNone/>
            </a:pPr>
            <a:r>
              <a:rPr lang="en-US" sz="2000" dirty="0">
                <a:latin typeface="Times New Roman" panose="02020603050405020304" pitchFamily="18" charset="0"/>
                <a:cs typeface="Times New Roman" panose="02020603050405020304" pitchFamily="18" charset="0"/>
              </a:rPr>
              <a:t>Require persistence networking skills, reliability, team spirit, and attention details.</a:t>
            </a:r>
          </a:p>
          <a:p>
            <a:pPr marL="0" indent="0">
              <a:buNone/>
            </a:pPr>
            <a:r>
              <a:rPr lang="en-US" sz="2000" dirty="0">
                <a:latin typeface="Times New Roman" panose="02020603050405020304" pitchFamily="18" charset="0"/>
                <a:cs typeface="Times New Roman" panose="02020603050405020304" pitchFamily="18" charset="0"/>
              </a:rPr>
              <a:t>Requires constant continuing education, particularly in working with wigs, hairpieces and make ups. </a:t>
            </a:r>
          </a:p>
          <a:p>
            <a:pPr marL="0" indent="0">
              <a:buNone/>
            </a:pPr>
            <a:r>
              <a:rPr lang="en-US" sz="2000" dirty="0">
                <a:latin typeface="Times New Roman" panose="02020603050405020304" pitchFamily="18" charset="0"/>
                <a:cs typeface="Times New Roman" panose="02020603050405020304" pitchFamily="18" charset="0"/>
              </a:rPr>
              <a:t>Diverse opportunities include being an inventory manager, department head, educator, special events manager and general manager.</a:t>
            </a:r>
          </a:p>
          <a:p>
            <a:pPr marL="0" indent="0">
              <a:buNone/>
            </a:pP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experience. you can add </a:t>
            </a:r>
            <a:r>
              <a:rPr lang="en-US" sz="2000" dirty="0">
                <a:solidFill>
                  <a:srgbClr val="7030A0"/>
                </a:solidFill>
                <a:latin typeface="Times New Roman" panose="02020603050405020304" pitchFamily="18" charset="0"/>
                <a:cs typeface="Times New Roman" panose="02020603050405020304" pitchFamily="18" charset="0"/>
              </a:rPr>
              <a:t>salon owner </a:t>
            </a:r>
            <a:r>
              <a:rPr lang="en-US" sz="2000" dirty="0">
                <a:latin typeface="Times New Roman" panose="02020603050405020304" pitchFamily="18" charset="0"/>
                <a:cs typeface="Times New Roman" panose="02020603050405020304" pitchFamily="18" charset="0"/>
              </a:rPr>
              <a:t>to this list of career </a:t>
            </a:r>
            <a:r>
              <a:rPr lang="en-US" sz="2000" dirty="0" smtClean="0">
                <a:latin typeface="Times New Roman" panose="02020603050405020304" pitchFamily="18" charset="0"/>
                <a:cs typeface="Times New Roman" panose="02020603050405020304" pitchFamily="18" charset="0"/>
              </a:rPr>
              <a:t>possibilities</a:t>
            </a:r>
          </a:p>
          <a:p>
            <a:pPr marL="0" indent="0">
              <a:buNone/>
            </a:pPr>
            <a:r>
              <a:rPr lang="en-US" sz="2000" dirty="0">
                <a:solidFill>
                  <a:srgbClr val="7030A0"/>
                </a:solidFill>
                <a:latin typeface="Times New Roman" panose="02020603050405020304" pitchFamily="18" charset="0"/>
                <a:cs typeface="Times New Roman" panose="02020603050405020304" pitchFamily="18" charset="0"/>
              </a:rPr>
              <a:t>Managers</a:t>
            </a:r>
            <a:r>
              <a:rPr lang="en-US" sz="2000" dirty="0">
                <a:latin typeface="Times New Roman" panose="02020603050405020304" pitchFamily="18" charset="0"/>
                <a:cs typeface="Times New Roman" panose="02020603050405020304" pitchFamily="18" charset="0"/>
              </a:rPr>
              <a:t> must have an aptitude for math and accounting and should understand marketing.</a:t>
            </a:r>
          </a:p>
          <a:p>
            <a:pPr marL="0" indent="0">
              <a:buNone/>
            </a:pPr>
            <a:r>
              <a:rPr lang="en-US" sz="2000" dirty="0" smtClean="0">
                <a:solidFill>
                  <a:srgbClr val="7030A0"/>
                </a:solidFill>
                <a:latin typeface="Times New Roman" panose="02020603050405020304" pitchFamily="18" charset="0"/>
                <a:cs typeface="Times New Roman" panose="02020603050405020304" pitchFamily="18" charset="0"/>
              </a:rPr>
              <a:t>Work as a beautician and opening clinics</a:t>
            </a:r>
            <a:endParaRPr lang="en-US" sz="2000"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11823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SALONS</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Beyond choosing a specialty, there are different types of facilities:</a:t>
            </a:r>
          </a:p>
          <a:p>
            <a:r>
              <a:rPr lang="en-US" sz="2000" dirty="0">
                <a:latin typeface="Times New Roman" panose="02020603050405020304" pitchFamily="18" charset="0"/>
                <a:cs typeface="Times New Roman" panose="02020603050405020304" pitchFamily="18" charset="0"/>
              </a:rPr>
              <a:t>Specialty salons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Full service salons (offerings hair, skin and nail services.)</a:t>
            </a:r>
          </a:p>
          <a:p>
            <a:r>
              <a:rPr lang="en-US" sz="2000" dirty="0">
                <a:latin typeface="Times New Roman" panose="02020603050405020304" pitchFamily="18" charset="0"/>
                <a:cs typeface="Times New Roman" panose="02020603050405020304" pitchFamily="18" charset="0"/>
              </a:rPr>
              <a:t>Photo, video, or film sets (preparing models, and actors for camera appearances.)</a:t>
            </a:r>
          </a:p>
          <a:p>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40242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smtClean="0"/>
              <a:t>References</a:t>
            </a:r>
            <a:endParaRPr lang="en-US" dirty="0"/>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1175512" y="2557849"/>
            <a:ext cx="9792208" cy="3407862"/>
          </a:xfrm>
        </p:spPr>
        <p:txBody>
          <a:bodyPr>
            <a:normAutofit lnSpcReduction="10000"/>
          </a:bodyPr>
          <a:lstStyle/>
          <a:p>
            <a:r>
              <a:rPr lang="en-US" sz="2800" dirty="0" err="1">
                <a:latin typeface="Times New Roman" panose="02020603050405020304" pitchFamily="18" charset="0"/>
                <a:cs typeface="Times New Roman" panose="02020603050405020304" pitchFamily="18" charset="0"/>
              </a:rPr>
              <a:t>Baki</a:t>
            </a:r>
            <a:r>
              <a:rPr lang="en-US" sz="2800" dirty="0">
                <a:latin typeface="Times New Roman" panose="02020603050405020304" pitchFamily="18" charset="0"/>
                <a:cs typeface="Times New Roman" panose="02020603050405020304" pitchFamily="18" charset="0"/>
              </a:rPr>
              <a:t>, G. (2022). Introduction to cosmetic formulation and technology. John Wiley &amp; Sons. </a:t>
            </a:r>
            <a:endParaRPr lang="en-US" sz="2800" b="0" i="0" u="none" strike="noStrike" dirty="0">
              <a:effectLst/>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Bennett, M. L., &amp; Henderson </a:t>
            </a:r>
            <a:r>
              <a:rPr lang="en-US" sz="2800" dirty="0" err="1">
                <a:solidFill>
                  <a:srgbClr val="000000"/>
                </a:solidFill>
                <a:latin typeface="Times New Roman" panose="02020603050405020304" pitchFamily="18" charset="0"/>
                <a:cs typeface="Times New Roman" panose="02020603050405020304" pitchFamily="18" charset="0"/>
              </a:rPr>
              <a:t>Jr</a:t>
            </a:r>
            <a:r>
              <a:rPr lang="en-US" sz="2800" dirty="0">
                <a:solidFill>
                  <a:srgbClr val="000000"/>
                </a:solidFill>
                <a:latin typeface="Times New Roman" panose="02020603050405020304" pitchFamily="18" charset="0"/>
                <a:cs typeface="Times New Roman" panose="02020603050405020304" pitchFamily="18" charset="0"/>
              </a:rPr>
              <a:t>, R. L. (2003). Introduction to cosmetic dermatology. Current Problems in Dermatology, 15(2), 43-83</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Yamaguchi, M. (2018). Cosmetics. In Electrical Phenomena at Interfaces (pp. 415-427). </a:t>
            </a:r>
            <a:r>
              <a:rPr lang="en-US" sz="2800" dirty="0" err="1">
                <a:latin typeface="Times New Roman" panose="02020603050405020304" pitchFamily="18" charset="0"/>
                <a:cs typeface="Times New Roman" panose="02020603050405020304" pitchFamily="18" charset="0"/>
              </a:rPr>
              <a:t>Routledge</a:t>
            </a:r>
            <a:r>
              <a:rPr lang="en-US" dirty="0"/>
              <a:t>.</a:t>
            </a: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48349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8229600" cy="1143000"/>
          </a:xfrm>
        </p:spPr>
        <p:txBody>
          <a:bodyPr>
            <a:noAutofit/>
          </a:bodyPr>
          <a:lstStyle/>
          <a:p>
            <a:r>
              <a:rPr lang="en-US" sz="2800" dirty="0">
                <a:latin typeface="Times New Roman" pitchFamily="18" charset="0"/>
                <a:cs typeface="Times New Roman" pitchFamily="18" charset="0"/>
              </a:rPr>
              <a:t>Beauty isn’t about having a pretty face, it is about having a pretty mind, a pretty heart, and most importantly a beautiful soul.</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33794" name="Picture 2" descr="C:\Users\MyPC\Desktop\cosmetology\cosmetology 4\0314_thank_you_end_slide_design_Slide01.jpg"/>
          <p:cNvPicPr>
            <a:picLocks noGrp="1" noChangeAspect="1" noChangeArrowheads="1"/>
          </p:cNvPicPr>
          <p:nvPr>
            <p:ph idx="1"/>
          </p:nvPr>
        </p:nvPicPr>
        <p:blipFill>
          <a:blip r:embed="rId2" cstate="print"/>
          <a:srcRect/>
          <a:stretch>
            <a:fillRect/>
          </a:stretch>
        </p:blipFill>
        <p:spPr bwMode="auto">
          <a:xfrm>
            <a:off x="2057400" y="2332038"/>
            <a:ext cx="8229600" cy="4525963"/>
          </a:xfrm>
          <a:prstGeom prst="rect">
            <a:avLst/>
          </a:prstGeom>
          <a:noFill/>
        </p:spPr>
      </p:pic>
    </p:spTree>
    <p:extLst>
      <p:ext uri="{BB962C8B-B14F-4D97-AF65-F5344CB8AC3E}">
        <p14:creationId xmlns:p14="http://schemas.microsoft.com/office/powerpoint/2010/main" val="355546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68241" y="324383"/>
            <a:ext cx="9792208" cy="602052"/>
          </a:xfrm>
        </p:spPr>
        <p:txBody>
          <a:bodyPr>
            <a:normAutofit fontScale="90000"/>
          </a:bodyPr>
          <a:lstStyle/>
          <a:p>
            <a:r>
              <a:rPr lang="en-US" dirty="0" smtClean="0">
                <a:latin typeface="Times New Roman" panose="02020603050405020304" pitchFamily="18" charset="0"/>
                <a:cs typeface="Times New Roman" panose="02020603050405020304" pitchFamily="18" charset="0"/>
              </a:rPr>
              <a:t>Introduction</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82137" y="573206"/>
            <a:ext cx="10945505" cy="5736154"/>
          </a:xfrm>
        </p:spPr>
        <p:txBody>
          <a:bodyPr>
            <a:noAutofit/>
          </a:bodyPr>
          <a:lstStyle/>
          <a:p>
            <a:r>
              <a:rPr lang="en-US" sz="2000" dirty="0" smtClean="0">
                <a:latin typeface="Times New Roman" panose="02020603050405020304" pitchFamily="18" charset="0"/>
                <a:cs typeface="Times New Roman" pitchFamily="18" charset="0"/>
              </a:rPr>
              <a:t>The cosmetics term is derived from the Greek word </a:t>
            </a:r>
            <a:r>
              <a:rPr lang="en-US" sz="2000" dirty="0" smtClean="0">
                <a:solidFill>
                  <a:srgbClr val="002060"/>
                </a:solidFill>
                <a:latin typeface="Times New Roman" pitchFamily="18" charset="0"/>
                <a:cs typeface="Times New Roman" pitchFamily="18" charset="0"/>
              </a:rPr>
              <a:t>“COSMETIKOS” </a:t>
            </a:r>
            <a:r>
              <a:rPr lang="en-US" sz="2000" dirty="0" smtClean="0">
                <a:latin typeface="Times New Roman" pitchFamily="18" charset="0"/>
                <a:cs typeface="Times New Roman" pitchFamily="18" charset="0"/>
              </a:rPr>
              <a:t>which mean skills to decorate.</a:t>
            </a:r>
          </a:p>
          <a:p>
            <a:r>
              <a:rPr lang="en-US" sz="2000" dirty="0" smtClean="0">
                <a:latin typeface="Times New Roman" pitchFamily="18" charset="0"/>
                <a:cs typeface="Times New Roman" pitchFamily="18" charset="0"/>
              </a:rPr>
              <a:t>Thus cosmetics is the art and science of decoration to look beautiful.</a:t>
            </a:r>
          </a:p>
          <a:p>
            <a:r>
              <a:rPr lang="en-US" sz="2000" dirty="0" smtClean="0">
                <a:latin typeface="Times New Roman" pitchFamily="18" charset="0"/>
                <a:cs typeface="Times New Roman" pitchFamily="18" charset="0"/>
              </a:rPr>
              <a:t>Cosmetics are articles intended to be rubbed, poured, sprinkled, or sprayed on, introduced into, or otherwise applied to the human body or any part thereof for cleansing, beautifying, promoting attractiveness, or altering the appearance without affecting structure or function</a:t>
            </a:r>
          </a:p>
          <a:p>
            <a:r>
              <a:rPr lang="en-US" sz="2000" dirty="0" smtClean="0">
                <a:latin typeface="Times New Roman" pitchFamily="18" charset="0"/>
                <a:cs typeface="Times New Roman" pitchFamily="18" charset="0"/>
              </a:rPr>
              <a:t>It is involved with developing, formulating, and producing cosmetics and personal care products.</a:t>
            </a:r>
          </a:p>
          <a:p>
            <a:r>
              <a:rPr lang="en-US" sz="2000" dirty="0" smtClean="0">
                <a:latin typeface="Times New Roman" pitchFamily="18" charset="0"/>
                <a:cs typeface="Times New Roman" pitchFamily="18" charset="0"/>
              </a:rPr>
              <a:t>These skin care products are categorized into three functional groups:</a:t>
            </a:r>
          </a:p>
          <a:p>
            <a:r>
              <a:rPr lang="en-US" sz="2000" b="1" dirty="0" smtClean="0">
                <a:solidFill>
                  <a:srgbClr val="7030A0"/>
                </a:solidFill>
                <a:latin typeface="Times New Roman" pitchFamily="18" charset="0"/>
                <a:cs typeface="Times New Roman" pitchFamily="18" charset="0"/>
              </a:rPr>
              <a:t>Drugs: </a:t>
            </a:r>
            <a:r>
              <a:rPr lang="en-US" sz="2000" dirty="0" smtClean="0">
                <a:latin typeface="Times New Roman" pitchFamily="18" charset="0"/>
                <a:cs typeface="Times New Roman" pitchFamily="18" charset="0"/>
              </a:rPr>
              <a:t>To prevent diseases by altering the structure and function of the body.</a:t>
            </a:r>
          </a:p>
          <a:p>
            <a:r>
              <a:rPr lang="en-US" sz="2000" b="1" dirty="0" smtClean="0">
                <a:solidFill>
                  <a:srgbClr val="7030A0"/>
                </a:solidFill>
                <a:latin typeface="Times New Roman" pitchFamily="18" charset="0"/>
                <a:cs typeface="Times New Roman" pitchFamily="18" charset="0"/>
              </a:rPr>
              <a:t>Cosmetics: </a:t>
            </a:r>
            <a:r>
              <a:rPr lang="en-US" sz="2000" dirty="0" smtClean="0">
                <a:latin typeface="Times New Roman" pitchFamily="18" charset="0"/>
                <a:cs typeface="Times New Roman" pitchFamily="18" charset="0"/>
              </a:rPr>
              <a:t>To beautify and improve the skin.</a:t>
            </a:r>
          </a:p>
          <a:p>
            <a:r>
              <a:rPr lang="en-US" sz="2000" dirty="0" smtClean="0">
                <a:latin typeface="Times New Roman" pitchFamily="18" charset="0"/>
                <a:cs typeface="Times New Roman" pitchFamily="18" charset="0"/>
              </a:rPr>
              <a:t> </a:t>
            </a:r>
            <a:r>
              <a:rPr lang="en-US" sz="2000" b="1" dirty="0" err="1" smtClean="0">
                <a:solidFill>
                  <a:srgbClr val="7030A0"/>
                </a:solidFill>
                <a:latin typeface="Times New Roman" pitchFamily="18" charset="0"/>
                <a:cs typeface="Times New Roman" pitchFamily="18" charset="0"/>
              </a:rPr>
              <a:t>Cosmeceuticals</a:t>
            </a:r>
            <a:r>
              <a:rPr lang="en-US" sz="2000" b="1" dirty="0" smtClean="0">
                <a:solidFill>
                  <a:srgbClr val="7030A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An intermediate classification for cosmetic products that may enhance the function of the skin.</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27642" y="280870"/>
            <a:ext cx="609799" cy="1017905"/>
          </a:xfrm>
          <a:prstGeom prst="rect">
            <a:avLst/>
          </a:prstGeom>
          <a:noFill/>
          <a:ln>
            <a:noFill/>
          </a:ln>
        </p:spPr>
      </p:pic>
    </p:spTree>
    <p:extLst>
      <p:ext uri="{BB962C8B-B14F-4D97-AF65-F5344CB8AC3E}">
        <p14:creationId xmlns:p14="http://schemas.microsoft.com/office/powerpoint/2010/main" val="246712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b="1" dirty="0">
                <a:latin typeface="Times New Roman" pitchFamily="18" charset="0"/>
                <a:cs typeface="Times New Roman" pitchFamily="18" charset="0"/>
              </a:rPr>
              <a:t>Cosmetology</a:t>
            </a:r>
            <a:r>
              <a:rPr lang="en-US" sz="2000" dirty="0">
                <a:latin typeface="Times New Roman" pitchFamily="18" charset="0"/>
                <a:cs typeface="Times New Roman" pitchFamily="18" charset="0"/>
              </a:rPr>
              <a:t> is the study and application of beauty treatments, including hair styling, skin care, </a:t>
            </a:r>
            <a:r>
              <a:rPr lang="en-US" sz="2000" dirty="0" smtClean="0">
                <a:latin typeface="Times New Roman" pitchFamily="18" charset="0"/>
                <a:cs typeface="Times New Roman" pitchFamily="18" charset="0"/>
              </a:rPr>
              <a:t>cosmetics</a:t>
            </a:r>
            <a:r>
              <a:rPr lang="en-US" sz="2000" dirty="0">
                <a:latin typeface="Times New Roman" pitchFamily="18" charset="0"/>
                <a:cs typeface="Times New Roman" pitchFamily="18" charset="0"/>
              </a:rPr>
              <a:t>, manicures/pedicures, and permanent or non-permanent hair removal</a:t>
            </a:r>
            <a:r>
              <a:rPr lang="en-US" sz="2000" dirty="0" smtClean="0">
                <a:latin typeface="Times New Roman" pitchFamily="18" charset="0"/>
                <a:cs typeface="Times New Roman" pitchFamily="18" charset="0"/>
              </a:rPr>
              <a:t>.</a:t>
            </a:r>
          </a:p>
          <a:p>
            <a:r>
              <a:rPr lang="en-US" sz="2000" dirty="0">
                <a:solidFill>
                  <a:srgbClr val="FF0000"/>
                </a:solidFill>
                <a:latin typeface="Times New Roman" pitchFamily="18" charset="0"/>
                <a:cs typeface="Times New Roman" pitchFamily="18" charset="0"/>
              </a:rPr>
              <a:t>Beauty lies on the EYE OF THE BEHOLDER</a:t>
            </a:r>
          </a:p>
          <a:p>
            <a:r>
              <a:rPr lang="en-US" sz="2000" dirty="0">
                <a:latin typeface="Times New Roman" pitchFamily="18" charset="0"/>
                <a:cs typeface="Times New Roman" pitchFamily="18" charset="0"/>
              </a:rPr>
              <a:t>Technology has put the power to define beauty in the hands of the people. Mobile phones allow people greater control of their image, and include apps that come with filters used for fun, appearance, and entertainment.</a:t>
            </a:r>
          </a:p>
          <a:p>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3" descr="C:\Users\MyPC\Desktop\cosmetology\cosmetology 4\download.jpg"/>
          <p:cNvPicPr>
            <a:picLocks noChangeAspect="1" noChangeArrowheads="1"/>
          </p:cNvPicPr>
          <p:nvPr/>
        </p:nvPicPr>
        <p:blipFill>
          <a:blip r:embed="rId3" cstate="print"/>
          <a:srcRect/>
          <a:stretch>
            <a:fillRect/>
          </a:stretch>
        </p:blipFill>
        <p:spPr bwMode="auto">
          <a:xfrm>
            <a:off x="3328917" y="3098042"/>
            <a:ext cx="5514832" cy="3275462"/>
          </a:xfrm>
          <a:prstGeom prst="rect">
            <a:avLst/>
          </a:prstGeom>
          <a:noFill/>
        </p:spPr>
      </p:pic>
    </p:spTree>
    <p:extLst>
      <p:ext uri="{BB962C8B-B14F-4D97-AF65-F5344CB8AC3E}">
        <p14:creationId xmlns:p14="http://schemas.microsoft.com/office/powerpoint/2010/main" val="1495464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For generations, beauty required a slender build but with a generous bosom and a narrow waist. The jaw line was to be defined, the cheekbones high and sharp. The nose angular. The lips full but not distractingly so. The eyes, ideally blue or green, large and bright. Hair was to be long, thick, and flowing—and preferably golden. Symmetry was desired. Youthfulness, that went without saying.</a:t>
            </a:r>
          </a:p>
          <a:p>
            <a:pPr marL="0" indent="0">
              <a:buNone/>
            </a:pPr>
            <a:r>
              <a:rPr lang="en-US" sz="2000" dirty="0">
                <a:latin typeface="Times New Roman" pitchFamily="18" charset="0"/>
                <a:cs typeface="Times New Roman" pitchFamily="18" charset="0"/>
              </a:rPr>
              <a:t>This was the standard from the earliest days of women’s magazines, when beauty was codified and commercialized.</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picture\vanityfair_front.jpg"/>
          <p:cNvPicPr>
            <a:picLocks noChangeAspect="1" noChangeArrowheads="1"/>
          </p:cNvPicPr>
          <p:nvPr/>
        </p:nvPicPr>
        <p:blipFill>
          <a:blip r:embed="rId3" cstate="print"/>
          <a:srcRect/>
          <a:stretch>
            <a:fillRect/>
          </a:stretch>
        </p:blipFill>
        <p:spPr bwMode="auto">
          <a:xfrm>
            <a:off x="1337743" y="3452884"/>
            <a:ext cx="7241541" cy="3028116"/>
          </a:xfrm>
          <a:prstGeom prst="rect">
            <a:avLst/>
          </a:prstGeom>
          <a:noFill/>
        </p:spPr>
      </p:pic>
    </p:spTree>
    <p:extLst>
      <p:ext uri="{BB962C8B-B14F-4D97-AF65-F5344CB8AC3E}">
        <p14:creationId xmlns:p14="http://schemas.microsoft.com/office/powerpoint/2010/main" val="145690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Beauty depends on culture </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Beauty is, of course, cultural. What one community admires may leave another group of people cold or even repulsed. What one individual finds irresistible elicits a shrug from another. Beauty is personal. But it’s also universal. There are international beauties—those people who have come to represent the standard.</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picture\Micro-Trend-Facial-Piercings-Givenchy-JP124.jpg"/>
          <p:cNvPicPr>
            <a:picLocks noChangeAspect="1" noChangeArrowheads="1"/>
          </p:cNvPicPr>
          <p:nvPr/>
        </p:nvPicPr>
        <p:blipFill>
          <a:blip r:embed="rId3" cstate="print"/>
          <a:srcRect/>
          <a:stretch>
            <a:fillRect/>
          </a:stretch>
        </p:blipFill>
        <p:spPr bwMode="auto">
          <a:xfrm>
            <a:off x="450376" y="2618789"/>
            <a:ext cx="4857186" cy="2743200"/>
          </a:xfrm>
          <a:prstGeom prst="rect">
            <a:avLst/>
          </a:prstGeom>
          <a:noFill/>
        </p:spPr>
      </p:pic>
      <p:sp>
        <p:nvSpPr>
          <p:cNvPr id="8" name="TextBox 7"/>
          <p:cNvSpPr txBox="1"/>
          <p:nvPr/>
        </p:nvSpPr>
        <p:spPr>
          <a:xfrm>
            <a:off x="831376" y="5577329"/>
            <a:ext cx="2743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Body piercing </a:t>
            </a:r>
            <a:endParaRPr lang="en-US" sz="2400" dirty="0">
              <a:latin typeface="Times New Roman" pitchFamily="18" charset="0"/>
              <a:cs typeface="Times New Roman" pitchFamily="18" charset="0"/>
            </a:endParaRPr>
          </a:p>
        </p:txBody>
      </p:sp>
      <p:pic>
        <p:nvPicPr>
          <p:cNvPr id="10" name="Picture 3" descr="C:\Users\MyPC\Desktop\cosmetology\picture\beauty enhancement by tattoos.jpg"/>
          <p:cNvPicPr>
            <a:picLocks noChangeAspect="1" noChangeArrowheads="1"/>
          </p:cNvPicPr>
          <p:nvPr/>
        </p:nvPicPr>
        <p:blipFill>
          <a:blip r:embed="rId4" cstate="print"/>
          <a:srcRect/>
          <a:stretch>
            <a:fillRect/>
          </a:stretch>
        </p:blipFill>
        <p:spPr bwMode="auto">
          <a:xfrm>
            <a:off x="6112448" y="2580689"/>
            <a:ext cx="4041485" cy="2819400"/>
          </a:xfrm>
          <a:prstGeom prst="rect">
            <a:avLst/>
          </a:prstGeom>
          <a:noFill/>
        </p:spPr>
      </p:pic>
      <p:sp>
        <p:nvSpPr>
          <p:cNvPr id="12" name="TextBox 11"/>
          <p:cNvSpPr txBox="1"/>
          <p:nvPr/>
        </p:nvSpPr>
        <p:spPr>
          <a:xfrm>
            <a:off x="6121961" y="5626754"/>
            <a:ext cx="403347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Beauty enhancement by tattoos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68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picture\mursi ethiopia lip plating.jpg"/>
          <p:cNvPicPr>
            <a:picLocks noGrp="1" noChangeAspect="1" noChangeArrowheads="1"/>
          </p:cNvPicPr>
          <p:nvPr>
            <p:ph idx="1"/>
          </p:nvPr>
        </p:nvPicPr>
        <p:blipFill>
          <a:blip r:embed="rId3" cstate="print"/>
          <a:srcRect/>
          <a:stretch>
            <a:fillRect/>
          </a:stretch>
        </p:blipFill>
        <p:spPr bwMode="auto">
          <a:xfrm>
            <a:off x="323938" y="281597"/>
            <a:ext cx="4119222" cy="5189537"/>
          </a:xfrm>
          <a:prstGeom prst="rect">
            <a:avLst/>
          </a:prstGeom>
          <a:noFill/>
        </p:spPr>
      </p:pic>
      <p:sp>
        <p:nvSpPr>
          <p:cNvPr id="8" name="Rectangle 7"/>
          <p:cNvSpPr/>
          <p:nvPr/>
        </p:nvSpPr>
        <p:spPr>
          <a:xfrm>
            <a:off x="210312" y="5640045"/>
            <a:ext cx="4491935" cy="400110"/>
          </a:xfrm>
          <a:prstGeom prst="rect">
            <a:avLst/>
          </a:prstGeom>
        </p:spPr>
        <p:txBody>
          <a:bodyPr wrap="none">
            <a:spAutoFit/>
          </a:bodyPr>
          <a:lstStyle/>
          <a:p>
            <a:r>
              <a:rPr lang="en-US" sz="2000" dirty="0" smtClean="0">
                <a:latin typeface="Times New Roman" pitchFamily="18" charset="0"/>
                <a:cs typeface="Times New Roman" pitchFamily="18" charset="0"/>
              </a:rPr>
              <a:t>Lip stretching in </a:t>
            </a:r>
            <a:r>
              <a:rPr lang="en-US" sz="2000" dirty="0" err="1" smtClean="0">
                <a:latin typeface="Times New Roman" pitchFamily="18" charset="0"/>
                <a:cs typeface="Times New Roman" pitchFamily="18" charset="0"/>
              </a:rPr>
              <a:t>Mursi</a:t>
            </a:r>
            <a:r>
              <a:rPr lang="en-US" sz="2000" dirty="0" smtClean="0">
                <a:latin typeface="Times New Roman" pitchFamily="18" charset="0"/>
                <a:cs typeface="Times New Roman" pitchFamily="18" charset="0"/>
              </a:rPr>
              <a:t> people in Ethiopia</a:t>
            </a:r>
            <a:endParaRPr lang="en-US" sz="2000" dirty="0">
              <a:latin typeface="Times New Roman" pitchFamily="18" charset="0"/>
              <a:cs typeface="Times New Roman" pitchFamily="18" charset="0"/>
            </a:endParaRPr>
          </a:p>
        </p:txBody>
      </p:sp>
      <p:pic>
        <p:nvPicPr>
          <p:cNvPr id="10" name="Picture 3" descr="C:\Users\MyPC\Desktop\cosmetology\picture\mursi-lip-stretching-extreme-female-body-modification.jpg"/>
          <p:cNvPicPr>
            <a:picLocks noChangeAspect="1" noChangeArrowheads="1"/>
          </p:cNvPicPr>
          <p:nvPr/>
        </p:nvPicPr>
        <p:blipFill>
          <a:blip r:embed="rId4" cstate="print"/>
          <a:srcRect/>
          <a:stretch>
            <a:fillRect/>
          </a:stretch>
        </p:blipFill>
        <p:spPr bwMode="auto">
          <a:xfrm>
            <a:off x="5070736" y="281597"/>
            <a:ext cx="4441754" cy="5410200"/>
          </a:xfrm>
          <a:prstGeom prst="rect">
            <a:avLst/>
          </a:prstGeom>
          <a:noFill/>
        </p:spPr>
      </p:pic>
    </p:spTree>
    <p:extLst>
      <p:ext uri="{BB962C8B-B14F-4D97-AF65-F5344CB8AC3E}">
        <p14:creationId xmlns:p14="http://schemas.microsoft.com/office/powerpoint/2010/main" val="3036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C:\Users\MyPC\Desktop\cosmetology\picture\africanamerican.jpg"/>
          <p:cNvPicPr>
            <a:picLocks noGrp="1" noChangeAspect="1" noChangeArrowheads="1"/>
          </p:cNvPicPr>
          <p:nvPr>
            <p:ph idx="1"/>
          </p:nvPr>
        </p:nvPicPr>
        <p:blipFill>
          <a:blip r:embed="rId3" cstate="print"/>
          <a:srcRect/>
          <a:stretch>
            <a:fillRect/>
          </a:stretch>
        </p:blipFill>
        <p:spPr bwMode="auto">
          <a:xfrm>
            <a:off x="360537" y="464711"/>
            <a:ext cx="4894197" cy="5189537"/>
          </a:xfrm>
          <a:prstGeom prst="rect">
            <a:avLst/>
          </a:prstGeom>
          <a:noFill/>
        </p:spPr>
      </p:pic>
      <p:sp>
        <p:nvSpPr>
          <p:cNvPr id="8" name="TextBox 7"/>
          <p:cNvSpPr txBox="1"/>
          <p:nvPr/>
        </p:nvSpPr>
        <p:spPr>
          <a:xfrm>
            <a:off x="228600" y="5943600"/>
            <a:ext cx="4307654" cy="369332"/>
          </a:xfrm>
          <a:prstGeom prst="rect">
            <a:avLst/>
          </a:prstGeom>
          <a:noFill/>
        </p:spPr>
        <p:txBody>
          <a:bodyPr wrap="none" rtlCol="0">
            <a:spAutoFit/>
          </a:bodyPr>
          <a:lstStyle/>
          <a:p>
            <a:r>
              <a:rPr lang="en-US" dirty="0" smtClean="0">
                <a:latin typeface="Times New Roman" pitchFamily="18" charset="0"/>
                <a:cs typeface="Times New Roman" pitchFamily="18" charset="0"/>
              </a:rPr>
              <a:t>Ear lobe stretching in Afro-</a:t>
            </a:r>
            <a:r>
              <a:rPr lang="en-US" dirty="0" err="1" smtClean="0">
                <a:latin typeface="Times New Roman" pitchFamily="18" charset="0"/>
                <a:cs typeface="Times New Roman" pitchFamily="18" charset="0"/>
              </a:rPr>
              <a:t>american</a:t>
            </a:r>
            <a:r>
              <a:rPr lang="en-US" dirty="0" smtClean="0">
                <a:latin typeface="Times New Roman" pitchFamily="18" charset="0"/>
                <a:cs typeface="Times New Roman" pitchFamily="18" charset="0"/>
              </a:rPr>
              <a:t> woman</a:t>
            </a:r>
            <a:endParaRPr lang="en-US" dirty="0">
              <a:latin typeface="Times New Roman" pitchFamily="18" charset="0"/>
              <a:cs typeface="Times New Roman" pitchFamily="18" charset="0"/>
            </a:endParaRPr>
          </a:p>
        </p:txBody>
      </p:sp>
      <p:pic>
        <p:nvPicPr>
          <p:cNvPr id="10" name="Picture 3" descr="C:\Users\MyPC\Desktop\cosmetology\picture\1522686911-9947-scarification-1 ethiopia karo tribe.jpg"/>
          <p:cNvPicPr>
            <a:picLocks noChangeAspect="1" noChangeArrowheads="1"/>
          </p:cNvPicPr>
          <p:nvPr/>
        </p:nvPicPr>
        <p:blipFill>
          <a:blip r:embed="rId4" cstate="print"/>
          <a:srcRect/>
          <a:stretch>
            <a:fillRect/>
          </a:stretch>
        </p:blipFill>
        <p:spPr bwMode="auto">
          <a:xfrm>
            <a:off x="5856405" y="369332"/>
            <a:ext cx="4229100" cy="5458262"/>
          </a:xfrm>
          <a:prstGeom prst="rect">
            <a:avLst/>
          </a:prstGeom>
          <a:noFill/>
        </p:spPr>
      </p:pic>
      <p:sp>
        <p:nvSpPr>
          <p:cNvPr id="12" name="TextBox 11"/>
          <p:cNvSpPr txBox="1"/>
          <p:nvPr/>
        </p:nvSpPr>
        <p:spPr>
          <a:xfrm>
            <a:off x="5747982" y="5912822"/>
            <a:ext cx="4014240"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Scarification in </a:t>
            </a:r>
            <a:r>
              <a:rPr lang="en-US" sz="2000" dirty="0" err="1" smtClean="0">
                <a:latin typeface="Times New Roman" pitchFamily="18" charset="0"/>
                <a:cs typeface="Times New Roman" pitchFamily="18" charset="0"/>
              </a:rPr>
              <a:t>karo</a:t>
            </a:r>
            <a:r>
              <a:rPr lang="en-US" sz="2000" dirty="0" smtClean="0">
                <a:latin typeface="Times New Roman" pitchFamily="18" charset="0"/>
                <a:cs typeface="Times New Roman" pitchFamily="18" charset="0"/>
              </a:rPr>
              <a:t> tribe of Ethiopia</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84982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1570</Words>
  <Application>Microsoft Office PowerPoint</Application>
  <PresentationFormat>Widescreen</PresentationFormat>
  <Paragraphs>169</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Century Schoolbook</vt:lpstr>
      <vt:lpstr>Franklin Gothic Book</vt:lpstr>
      <vt:lpstr>Garamond</vt:lpstr>
      <vt:lpstr>Times New Roman</vt:lpstr>
      <vt:lpstr>SavonVTI</vt:lpstr>
      <vt:lpstr>INTRODUCTION, history and career in COSMETICS</vt:lpstr>
      <vt:lpstr>Outline</vt:lpstr>
      <vt:lpstr>Objectives</vt:lpstr>
      <vt:lpstr>Introduction </vt:lpstr>
      <vt:lpstr>PowerPoint Presentation</vt:lpstr>
      <vt:lpstr>PowerPoint Presentation</vt:lpstr>
      <vt:lpstr>Beauty depends on culture </vt:lpstr>
      <vt:lpstr>PowerPoint Presentation</vt:lpstr>
      <vt:lpstr>PowerPoint Presentation</vt:lpstr>
      <vt:lpstr>PowerPoint Presentation</vt:lpstr>
      <vt:lpstr>What Does a Cosmetologist Do? </vt:lpstr>
      <vt:lpstr>What is a cosmetics?</vt:lpstr>
      <vt:lpstr>To clean  </vt:lpstr>
      <vt:lpstr>To change the appearance  </vt:lpstr>
      <vt:lpstr>To protect  </vt:lpstr>
      <vt:lpstr>To keep in good condition</vt:lpstr>
      <vt:lpstr>To correct body odors </vt:lpstr>
      <vt:lpstr>Field of application</vt:lpstr>
      <vt:lpstr>History </vt:lpstr>
      <vt:lpstr>Egypt</vt:lpstr>
      <vt:lpstr>PowerPoint Presentation</vt:lpstr>
      <vt:lpstr>Roman</vt:lpstr>
      <vt:lpstr>The middle ages: </vt:lpstr>
      <vt:lpstr>The Renaissance</vt:lpstr>
      <vt:lpstr>The Victorian age</vt:lpstr>
      <vt:lpstr>Modern Age</vt:lpstr>
      <vt:lpstr>PowerPoint Presentation</vt:lpstr>
      <vt:lpstr>PowerPoint Presentation</vt:lpstr>
      <vt:lpstr>PowerPoint Presentation</vt:lpstr>
      <vt:lpstr>Brief history of cosmetology : the twenty - first century</vt:lpstr>
      <vt:lpstr>Career path for cosmetologists</vt:lpstr>
      <vt:lpstr>PowerPoint Presentation</vt:lpstr>
      <vt:lpstr>Texture </vt:lpstr>
      <vt:lpstr>PowerPoint Presentation</vt:lpstr>
      <vt:lpstr>SALONS</vt:lpstr>
      <vt:lpstr>References</vt:lpstr>
      <vt:lpstr>Beauty isn’t about having a pretty face, it is about having a pretty mind, a pretty heart, and most importantly a beautiful soul.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admin</cp:lastModifiedBy>
  <cp:revision>69</cp:revision>
  <dcterms:created xsi:type="dcterms:W3CDTF">2023-08-06T13:50:32Z</dcterms:created>
  <dcterms:modified xsi:type="dcterms:W3CDTF">2024-10-15T11:46:15Z</dcterms:modified>
</cp:coreProperties>
</file>