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5"/>
  </p:notesMasterIdLst>
  <p:sldIdLst>
    <p:sldId id="264" r:id="rId2"/>
    <p:sldId id="265" r:id="rId3"/>
    <p:sldId id="268" r:id="rId4"/>
    <p:sldId id="309" r:id="rId5"/>
    <p:sldId id="316" r:id="rId6"/>
    <p:sldId id="315" r:id="rId7"/>
    <p:sldId id="314" r:id="rId8"/>
    <p:sldId id="313" r:id="rId9"/>
    <p:sldId id="312" r:id="rId10"/>
    <p:sldId id="311" r:id="rId11"/>
    <p:sldId id="321" r:id="rId12"/>
    <p:sldId id="320" r:id="rId13"/>
    <p:sldId id="319" r:id="rId14"/>
    <p:sldId id="318" r:id="rId15"/>
    <p:sldId id="317" r:id="rId16"/>
    <p:sldId id="310" r:id="rId17"/>
    <p:sldId id="305" r:id="rId18"/>
    <p:sldId id="328" r:id="rId19"/>
    <p:sldId id="327" r:id="rId20"/>
    <p:sldId id="330" r:id="rId21"/>
    <p:sldId id="326" r:id="rId22"/>
    <p:sldId id="331" r:id="rId23"/>
    <p:sldId id="332" r:id="rId24"/>
    <p:sldId id="333" r:id="rId25"/>
    <p:sldId id="334" r:id="rId26"/>
    <p:sldId id="335" r:id="rId27"/>
    <p:sldId id="336" r:id="rId28"/>
    <p:sldId id="337" r:id="rId29"/>
    <p:sldId id="329" r:id="rId30"/>
    <p:sldId id="322" r:id="rId31"/>
    <p:sldId id="323" r:id="rId32"/>
    <p:sldId id="325" r:id="rId33"/>
    <p:sldId id="32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11/23/2024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pPr/>
              <a:t>1</a:t>
            </a:fld>
            <a:endParaRPr lang="en-US"/>
          </a:p>
        </p:txBody>
      </p:sp>
    </p:spTree>
    <p:extLst>
      <p:ext uri="{BB962C8B-B14F-4D97-AF65-F5344CB8AC3E}">
        <p14:creationId xmlns:p14="http://schemas.microsoft.com/office/powerpoint/2010/main" val="54201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11/23/2024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11/23/2024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11/23/2024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11/23/2024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11/23/2024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xmlns="" id="{02DC0967-ECFB-46A2-ADEB-01374F3D3C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xmlns="" id="{533173E3-A708-4A63-AB1F-6729F5E53B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a16="http://schemas.microsoft.com/office/drawing/2014/main" xmlns="" id="{9D98FDEF-0256-4AA6-B4F5-14FEE180D8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a16="http://schemas.microsoft.com/office/drawing/2014/main" xmlns="" id="{9E3C1396-524A-62A2-8257-1B0D433BBE14}"/>
              </a:ext>
            </a:extLst>
          </p:cNvPr>
          <p:cNvSpPr>
            <a:spLocks noGrp="1"/>
          </p:cNvSpPr>
          <p:nvPr>
            <p:ph type="ctrTitle"/>
          </p:nvPr>
        </p:nvSpPr>
        <p:spPr>
          <a:xfrm>
            <a:off x="4614203" y="1297576"/>
            <a:ext cx="6780628" cy="3042706"/>
          </a:xfrm>
        </p:spPr>
        <p:txBody>
          <a:bodyPr>
            <a:normAutofit/>
          </a:bodyPr>
          <a:lstStyle/>
          <a:p>
            <a:r>
              <a:rPr lang="en-US" sz="2400" dirty="0" smtClean="0">
                <a:solidFill>
                  <a:srgbClr val="FF0000"/>
                </a:solidFill>
              </a:rPr>
              <a:t>SKIN AND ITS APPENDAGES</a:t>
            </a:r>
            <a:endParaRPr lang="en-US" sz="2400" dirty="0">
              <a:solidFill>
                <a:srgbClr val="FF0000"/>
              </a:solidFill>
            </a:endParaRPr>
          </a:p>
        </p:txBody>
      </p:sp>
      <p:sp>
        <p:nvSpPr>
          <p:cNvPr id="3" name="Subtitle 2">
            <a:extLst>
              <a:ext uri="{FF2B5EF4-FFF2-40B4-BE49-F238E27FC236}">
                <a16:creationId xmlns:a16="http://schemas.microsoft.com/office/drawing/2014/main" xmlns="" id="{4C497D5C-E785-D72F-C8CC-FA44B04E576B}"/>
              </a:ext>
            </a:extLst>
          </p:cNvPr>
          <p:cNvSpPr>
            <a:spLocks noGrp="1"/>
          </p:cNvSpPr>
          <p:nvPr>
            <p:ph type="subTitle" idx="1"/>
          </p:nvPr>
        </p:nvSpPr>
        <p:spPr>
          <a:xfrm>
            <a:off x="5533785" y="3919928"/>
            <a:ext cx="5630083" cy="2085087"/>
          </a:xfrm>
        </p:spPr>
        <p:txBody>
          <a:bodyPr>
            <a:noAutofit/>
          </a:bodyPr>
          <a:lstStyle/>
          <a:p>
            <a:pPr>
              <a:lnSpc>
                <a:spcPct val="100000"/>
              </a:lnSpc>
              <a:spcAft>
                <a:spcPts val="600"/>
              </a:spcAft>
            </a:pPr>
            <a:r>
              <a:rPr lang="en-US" sz="1600" b="1" dirty="0">
                <a:solidFill>
                  <a:srgbClr val="002060"/>
                </a:solidFill>
                <a:latin typeface="Times New Roman" pitchFamily="18" charset="0"/>
                <a:cs typeface="Times New Roman" pitchFamily="18" charset="0"/>
              </a:rPr>
              <a:t>Dr. Mohammad Aslam</a:t>
            </a:r>
          </a:p>
          <a:p>
            <a:pPr>
              <a:lnSpc>
                <a:spcPct val="100000"/>
              </a:lnSpc>
              <a:spcAft>
                <a:spcPts val="600"/>
              </a:spcAft>
            </a:pPr>
            <a:r>
              <a:rPr lang="en-US" sz="2000" dirty="0" err="1" smtClean="0">
                <a:latin typeface="Times New Roman" pitchFamily="18" charset="0"/>
                <a:cs typeface="Times New Roman" pitchFamily="18" charset="0"/>
              </a:rPr>
              <a:t>Phytocosmetics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PHAR 535</a:t>
            </a:r>
            <a:endParaRPr lang="en-US" sz="1600" dirty="0">
              <a:latin typeface="Times New Roman" pitchFamily="18" charset="0"/>
              <a:cs typeface="Times New Roman" pitchFamily="18" charset="0"/>
            </a:endParaRPr>
          </a:p>
          <a:p>
            <a:pPr>
              <a:lnSpc>
                <a:spcPct val="100000"/>
              </a:lnSpc>
              <a:spcAft>
                <a:spcPts val="600"/>
              </a:spcAft>
            </a:pPr>
            <a:r>
              <a:rPr lang="en-US" sz="1600" dirty="0">
                <a:latin typeface="Times New Roman" pitchFamily="18" charset="0"/>
                <a:cs typeface="Times New Roman" pitchFamily="18" charset="0"/>
              </a:rPr>
              <a:t>Final Semester </a:t>
            </a:r>
          </a:p>
          <a:p>
            <a:pPr>
              <a:lnSpc>
                <a:spcPct val="100000"/>
              </a:lnSpc>
              <a:spcAft>
                <a:spcPts val="600"/>
              </a:spcAft>
            </a:pPr>
            <a:r>
              <a:rPr lang="en-US" sz="1600" dirty="0">
                <a:latin typeface="Times New Roman" pitchFamily="18" charset="0"/>
                <a:cs typeface="Times New Roman" pitchFamily="18" charset="0"/>
              </a:rPr>
              <a:t>Week </a:t>
            </a:r>
            <a:r>
              <a:rPr lang="en-US" sz="1600" dirty="0" smtClean="0">
                <a:latin typeface="Times New Roman" pitchFamily="18" charset="0"/>
                <a:cs typeface="Times New Roman" pitchFamily="18" charset="0"/>
              </a:rPr>
              <a:t>-2</a:t>
            </a:r>
            <a:endParaRPr lang="en-US" sz="1600" dirty="0">
              <a:latin typeface="Times New Roman" pitchFamily="18" charset="0"/>
              <a:cs typeface="Times New Roman" pitchFamily="18" charset="0"/>
            </a:endParaRPr>
          </a:p>
          <a:p>
            <a:pPr>
              <a:lnSpc>
                <a:spcPct val="100000"/>
              </a:lnSpc>
              <a:spcAft>
                <a:spcPts val="600"/>
              </a:spcAft>
            </a:pPr>
            <a:r>
              <a:rPr lang="en-US" sz="1600" dirty="0">
                <a:latin typeface="Times New Roman" pitchFamily="18" charset="0"/>
                <a:cs typeface="Times New Roman" pitchFamily="18" charset="0"/>
              </a:rPr>
              <a:t>Pharmacy Department</a:t>
            </a:r>
          </a:p>
          <a:p>
            <a:pPr>
              <a:lnSpc>
                <a:spcPct val="100000"/>
              </a:lnSpc>
              <a:spcAft>
                <a:spcPts val="600"/>
              </a:spcAft>
            </a:pPr>
            <a:r>
              <a:rPr lang="en-US" sz="1600" dirty="0">
                <a:latin typeface="Times New Roman" pitchFamily="18" charset="0"/>
                <a:cs typeface="Times New Roman" pitchFamily="18" charset="0"/>
              </a:rPr>
              <a:t>Date </a:t>
            </a:r>
            <a:r>
              <a:rPr lang="en-US" sz="1600" dirty="0" smtClean="0">
                <a:latin typeface="Times New Roman" pitchFamily="18" charset="0"/>
                <a:cs typeface="Times New Roman" pitchFamily="18" charset="0"/>
              </a:rPr>
              <a:t>15/10/2024</a:t>
            </a:r>
            <a:endParaRPr lang="en-US" sz="1600" dirty="0">
              <a:latin typeface="Times New Roman" pitchFamily="18" charset="0"/>
              <a:cs typeface="Times New Roman" pitchFamily="18" charset="0"/>
            </a:endParaRPr>
          </a:p>
          <a:p>
            <a:pPr>
              <a:lnSpc>
                <a:spcPct val="100000"/>
              </a:lnSpc>
              <a:spcAft>
                <a:spcPts val="600"/>
              </a:spcAft>
            </a:pPr>
            <a:r>
              <a:rPr lang="en-US" sz="1400" b="1" dirty="0">
                <a:latin typeface="Times New Roman" pitchFamily="18" charset="0"/>
                <a:cs typeface="Times New Roman" pitchFamily="18" charset="0"/>
              </a:rPr>
              <a:t> </a:t>
            </a:r>
          </a:p>
        </p:txBody>
      </p:sp>
      <p:sp>
        <p:nvSpPr>
          <p:cNvPr id="27" name="Rectangle 26">
            <a:extLst>
              <a:ext uri="{FF2B5EF4-FFF2-40B4-BE49-F238E27FC236}">
                <a16:creationId xmlns:a16="http://schemas.microsoft.com/office/drawing/2014/main" xmlns="" id="{8ABEB269-2208-4181-9DDB-A5C2D189B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a16="http://schemas.microsoft.com/office/drawing/2014/main" xmlns="" id="{384CBE60-0977-4285-9BF5-9D8271989AD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xmlns="" id="{1911CEBB-5C08-41C5-8954-C727FC87556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xmlns="" id="{E56FA950-4DFC-4710-A30A-6E55033CA46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3">
            <a:lum bright="10000"/>
          </a:blip>
          <a:srcRect l="4062" t="30064" r="64320" b="23599"/>
          <a:stretch>
            <a:fillRect/>
          </a:stretch>
        </p:blipFill>
        <p:spPr bwMode="auto">
          <a:xfrm>
            <a:off x="1367947" y="2113834"/>
            <a:ext cx="2556939" cy="2317489"/>
          </a:xfrm>
          <a:prstGeom prst="rect">
            <a:avLst/>
          </a:prstGeom>
          <a:noFill/>
          <a:ln w="9525">
            <a:noFill/>
            <a:miter lim="800000"/>
            <a:headEnd/>
            <a:tailEnd/>
          </a:ln>
        </p:spPr>
      </p:pic>
    </p:spTree>
    <p:extLst>
      <p:ext uri="{BB962C8B-B14F-4D97-AF65-F5344CB8AC3E}">
        <p14:creationId xmlns:p14="http://schemas.microsoft.com/office/powerpoint/2010/main" val="291586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Functions of the epidermis include the following</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Maintaining water content for the skin.</a:t>
            </a:r>
          </a:p>
          <a:p>
            <a:r>
              <a:rPr lang="en-US" sz="2000" dirty="0">
                <a:latin typeface="Times New Roman" panose="02020603050405020304" pitchFamily="18" charset="0"/>
                <a:cs typeface="Times New Roman" panose="02020603050405020304" pitchFamily="18" charset="0"/>
              </a:rPr>
              <a:t> Limiting water loss through the skin.</a:t>
            </a:r>
          </a:p>
          <a:p>
            <a:r>
              <a:rPr lang="en-US" sz="2000" dirty="0">
                <a:latin typeface="Times New Roman" panose="02020603050405020304" pitchFamily="18" charset="0"/>
                <a:cs typeface="Times New Roman" panose="02020603050405020304" pitchFamily="18" charset="0"/>
              </a:rPr>
              <a:t> Sustaining optimal lipid content.</a:t>
            </a:r>
          </a:p>
          <a:p>
            <a:r>
              <a:rPr lang="en-US" sz="2000" dirty="0">
                <a:latin typeface="Times New Roman" panose="02020603050405020304" pitchFamily="18" charset="0"/>
                <a:cs typeface="Times New Roman" panose="02020603050405020304" pitchFamily="18" charset="0"/>
              </a:rPr>
              <a:t> Providing immune protection;</a:t>
            </a:r>
          </a:p>
          <a:p>
            <a:r>
              <a:rPr lang="en-US" sz="2000" dirty="0">
                <a:latin typeface="Times New Roman" panose="02020603050405020304" pitchFamily="18" charset="0"/>
                <a:cs typeface="Times New Roman" panose="02020603050405020304" pitchFamily="18" charset="0"/>
              </a:rPr>
              <a:t> Acting as an antioxidant barrier against reactive oxygen species.</a:t>
            </a:r>
          </a:p>
          <a:p>
            <a:r>
              <a:rPr lang="en-US" sz="2000" dirty="0">
                <a:latin typeface="Times New Roman" panose="02020603050405020304" pitchFamily="18" charset="0"/>
                <a:cs typeface="Times New Roman" panose="02020603050405020304" pitchFamily="18" charset="0"/>
              </a:rPr>
              <a:t> Synthesizing vitamin D.</a:t>
            </a:r>
          </a:p>
          <a:p>
            <a:r>
              <a:rPr lang="en-US" sz="2000" dirty="0">
                <a:latin typeface="Times New Roman" panose="02020603050405020304" pitchFamily="18" charset="0"/>
                <a:cs typeface="Times New Roman" panose="02020603050405020304" pitchFamily="18" charset="0"/>
              </a:rPr>
              <a:t> Providing </a:t>
            </a:r>
            <a:r>
              <a:rPr lang="en-US" sz="2000" dirty="0" err="1">
                <a:latin typeface="Times New Roman" panose="02020603050405020304" pitchFamily="18" charset="0"/>
                <a:cs typeface="Times New Roman" panose="02020603050405020304" pitchFamily="18" charset="0"/>
              </a:rPr>
              <a:t>photoprotection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Providing skin color.</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05554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2. Dermis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smtClean="0">
                <a:latin typeface="Times New Roman" panose="02020603050405020304" pitchFamily="18" charset="0"/>
                <a:cs typeface="Times New Roman" panose="02020603050405020304" pitchFamily="18" charset="0"/>
              </a:rPr>
              <a:t>Is </a:t>
            </a:r>
            <a:r>
              <a:rPr lang="en-US" sz="2000" dirty="0">
                <a:latin typeface="Times New Roman" panose="02020603050405020304" pitchFamily="18" charset="0"/>
                <a:cs typeface="Times New Roman" panose="02020603050405020304" pitchFamily="18" charset="0"/>
              </a:rPr>
              <a:t>located under the epidermis, and it functions as a supporting frame to the epidermis, supplying it with nutrients and oxygen via the blood capillaries.</a:t>
            </a:r>
          </a:p>
          <a:p>
            <a:r>
              <a:rPr lang="en-US" sz="2000" dirty="0">
                <a:latin typeface="Times New Roman" panose="02020603050405020304" pitchFamily="18" charset="0"/>
                <a:cs typeface="Times New Roman" panose="02020603050405020304" pitchFamily="18" charset="0"/>
              </a:rPr>
              <a:t>It is composed of fibrous and cellular connective tissue elements and contains nerve and vascular networks, skin appendages and many cell types. </a:t>
            </a:r>
          </a:p>
          <a:p>
            <a:r>
              <a:rPr lang="en-US" sz="2000" dirty="0">
                <a:latin typeface="Times New Roman" panose="02020603050405020304" pitchFamily="18" charset="0"/>
                <a:cs typeface="Times New Roman" panose="02020603050405020304" pitchFamily="18" charset="0"/>
              </a:rPr>
              <a:t> It is arranged into two regions:  </a:t>
            </a:r>
            <a:r>
              <a:rPr lang="en-US" sz="2000" dirty="0">
                <a:solidFill>
                  <a:srgbClr val="FF0000"/>
                </a:solidFill>
                <a:latin typeface="Times New Roman" panose="02020603050405020304" pitchFamily="18" charset="0"/>
                <a:cs typeface="Times New Roman" panose="02020603050405020304" pitchFamily="18" charset="0"/>
              </a:rPr>
              <a:t>The upper papillary dermis and The deeper reticular dermis</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The papillary dermis takes the contour of epidermis, and is usually no more that twice its thickness. </a:t>
            </a:r>
          </a:p>
          <a:p>
            <a:r>
              <a:rPr lang="en-US" sz="2000" dirty="0">
                <a:latin typeface="Times New Roman" panose="02020603050405020304" pitchFamily="18" charset="0"/>
                <a:cs typeface="Times New Roman" panose="02020603050405020304" pitchFamily="18" charset="0"/>
              </a:rPr>
              <a:t>The reticular dermis forms the bulk of the dermal tissue</a:t>
            </a:r>
          </a:p>
          <a:p>
            <a:endParaRPr lang="en-US" sz="2000" dirty="0" smtClean="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837851"/>
          </a:xfrm>
          <a:prstGeom prst="rect">
            <a:avLst/>
          </a:prstGeom>
          <a:noFill/>
          <a:ln>
            <a:noFill/>
          </a:ln>
        </p:spPr>
      </p:pic>
    </p:spTree>
    <p:extLst>
      <p:ext uri="{BB962C8B-B14F-4D97-AF65-F5344CB8AC3E}">
        <p14:creationId xmlns:p14="http://schemas.microsoft.com/office/powerpoint/2010/main" val="188638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O</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smtClean="0">
                <a:latin typeface="Times New Roman" panose="02020603050405020304" pitchFamily="18" charset="0"/>
                <a:cs typeface="Times New Roman" panose="02020603050405020304" pitchFamily="18" charset="0"/>
              </a:rPr>
              <a:t>Un</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Dermis Papillary Layer">
            <a:extLst>
              <a:ext uri="{FF2B5EF4-FFF2-40B4-BE49-F238E27FC236}">
                <a16:creationId xmlns:a16="http://schemas.microsoft.com/office/drawing/2014/main" xmlns="" id="{0102FDA3-F02A-E363-9483-6E427759F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58" y="199369"/>
            <a:ext cx="10260565" cy="6269669"/>
          </a:xfrm>
          <a:prstGeom prst="rect">
            <a:avLst/>
          </a:prstGeom>
          <a:solidFill>
            <a:srgbClr val="FF0000"/>
          </a:solidFill>
          <a:extLst/>
        </p:spPr>
      </p:pic>
      <p:pic>
        <p:nvPicPr>
          <p:cNvPr id="10" name="Picture 9">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6896" y="5800299"/>
            <a:ext cx="2625433" cy="793150"/>
          </a:xfrm>
          <a:prstGeom prst="rect">
            <a:avLst/>
          </a:prstGeom>
          <a:noFill/>
          <a:ln>
            <a:noFill/>
          </a:ln>
        </p:spPr>
      </p:pic>
    </p:spTree>
    <p:extLst>
      <p:ext uri="{BB962C8B-B14F-4D97-AF65-F5344CB8AC3E}">
        <p14:creationId xmlns:p14="http://schemas.microsoft.com/office/powerpoint/2010/main" val="73780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3. </a:t>
            </a:r>
            <a:r>
              <a:rPr lang="x-none" sz="3200" dirty="0">
                <a:solidFill>
                  <a:srgbClr val="00B0F0"/>
                </a:solidFill>
              </a:rPr>
              <a:t>Hypodermis</a:t>
            </a:r>
            <a:endParaRPr lang="en-US" sz="3200" dirty="0">
              <a:solidFill>
                <a:srgbClr val="00B0F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Consists mainly of adipose tissue. The body is protected by it, and it also acts as a reserve energy source. </a:t>
            </a:r>
          </a:p>
          <a:p>
            <a:r>
              <a:rPr lang="en-US" sz="2000" dirty="0">
                <a:latin typeface="Times New Roman" panose="02020603050405020304" pitchFamily="18" charset="0"/>
                <a:cs typeface="Times New Roman" panose="02020603050405020304" pitchFamily="18" charset="0"/>
              </a:rPr>
              <a:t>It shields the skin. </a:t>
            </a:r>
          </a:p>
          <a:p>
            <a:r>
              <a:rPr lang="en-US" sz="2000" dirty="0">
                <a:latin typeface="Times New Roman" panose="02020603050405020304" pitchFamily="18" charset="0"/>
                <a:cs typeface="Times New Roman" panose="02020603050405020304" pitchFamily="18" charset="0"/>
              </a:rPr>
              <a:t>It permits the skin's movement over the supporting structures.</a:t>
            </a:r>
          </a:p>
          <a:p>
            <a:r>
              <a:rPr lang="en-US" sz="2000" dirty="0">
                <a:latin typeface="Times New Roman" panose="02020603050405020304" pitchFamily="18" charset="0"/>
                <a:cs typeface="Times New Roman" panose="02020603050405020304" pitchFamily="18" charset="0"/>
              </a:rPr>
              <a:t> It improves the appearance of the body's contours.</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392017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O</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smtClean="0">
                <a:latin typeface="Times New Roman" panose="02020603050405020304" pitchFamily="18" charset="0"/>
                <a:cs typeface="Times New Roman" panose="02020603050405020304" pitchFamily="18" charset="0"/>
              </a:rPr>
              <a:t>Un</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What Are The Functions Of The Hypodermis | Steve Gallik">
            <a:extLst>
              <a:ext uri="{FF2B5EF4-FFF2-40B4-BE49-F238E27FC236}">
                <a16:creationId xmlns:a16="http://schemas.microsoft.com/office/drawing/2014/main" xmlns="" id="{10A28EC4-73B1-AC83-4661-4FF9692B6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52" y="226666"/>
            <a:ext cx="10503557" cy="62833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7964" y="5964072"/>
            <a:ext cx="2700385" cy="545910"/>
          </a:xfrm>
          <a:prstGeom prst="rect">
            <a:avLst/>
          </a:prstGeom>
          <a:noFill/>
          <a:ln>
            <a:noFill/>
          </a:ln>
        </p:spPr>
      </p:pic>
    </p:spTree>
    <p:extLst>
      <p:ext uri="{BB962C8B-B14F-4D97-AF65-F5344CB8AC3E}">
        <p14:creationId xmlns:p14="http://schemas.microsoft.com/office/powerpoint/2010/main" val="185402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Moisture </a:t>
            </a:r>
            <a:r>
              <a:rPr lang="en-US" sz="3200" dirty="0">
                <a:solidFill>
                  <a:srgbClr val="0070C0"/>
                </a:solidFill>
                <a:latin typeface="Times New Roman" panose="02020603050405020304" pitchFamily="18" charset="0"/>
                <a:cs typeface="Times New Roman" panose="02020603050405020304" pitchFamily="18" charset="0"/>
              </a:rPr>
              <a:t>Content of Normal Skin</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The water content of the skin, including the epidermis and dermis, is approximately 80%. </a:t>
            </a:r>
          </a:p>
          <a:p>
            <a:r>
              <a:rPr lang="en-US" sz="2000" dirty="0">
                <a:latin typeface="Times New Roman" panose="02020603050405020304" pitchFamily="18" charset="0"/>
                <a:cs typeface="Times New Roman" panose="02020603050405020304" pitchFamily="18" charset="0"/>
              </a:rPr>
              <a:t>When the water content of the skin is normal, it appears smooth, soft, and glowing. </a:t>
            </a:r>
          </a:p>
          <a:p>
            <a:r>
              <a:rPr lang="en-US" sz="2000" dirty="0">
                <a:latin typeface="Times New Roman" panose="02020603050405020304" pitchFamily="18" charset="0"/>
                <a:cs typeface="Times New Roman" panose="02020603050405020304" pitchFamily="18" charset="0"/>
              </a:rPr>
              <a:t>When its water content is lower than normal, lines are more visible, the skin feels tight and dry, and itching and redness can be experienced</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How to moisture your skin in daily life?">
            <a:extLst>
              <a:ext uri="{FF2B5EF4-FFF2-40B4-BE49-F238E27FC236}">
                <a16:creationId xmlns:a16="http://schemas.microsoft.com/office/drawing/2014/main" xmlns="" id="{81538F6B-C67B-80A7-CA4F-29AB30200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6" y="2797791"/>
            <a:ext cx="10304060" cy="3562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44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Moisture Content of Normal Skin</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In normal skin, there is a continuous movement of water from the deeper layers toward the superficial layer where water eventually evaporates.</a:t>
            </a:r>
          </a:p>
          <a:p>
            <a:r>
              <a:rPr lang="en-US" sz="2000" dirty="0" smtClean="0">
                <a:latin typeface="Times New Roman" panose="02020603050405020304" pitchFamily="18" charset="0"/>
                <a:cs typeface="Times New Roman" panose="02020603050405020304" pitchFamily="18" charset="0"/>
              </a:rPr>
              <a:t>Water </a:t>
            </a:r>
            <a:r>
              <a:rPr lang="en-US" sz="2000" dirty="0">
                <a:latin typeface="Times New Roman" panose="02020603050405020304" pitchFamily="18" charset="0"/>
                <a:cs typeface="Times New Roman" panose="02020603050405020304" pitchFamily="18" charset="0"/>
              </a:rPr>
              <a:t>is necessary for the skin to maintain its flexibility. When the skin is overly dry, it loses its ability to stretch, causing it to crack and peel more easily.</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4" name="Picture 3"/>
          <p:cNvPicPr>
            <a:picLocks noChangeAspect="1"/>
          </p:cNvPicPr>
          <p:nvPr/>
        </p:nvPicPr>
        <p:blipFill>
          <a:blip r:embed="rId3"/>
          <a:stretch>
            <a:fillRect/>
          </a:stretch>
        </p:blipFill>
        <p:spPr>
          <a:xfrm>
            <a:off x="559558" y="2715904"/>
            <a:ext cx="10658902" cy="3765096"/>
          </a:xfrm>
          <a:prstGeom prst="rect">
            <a:avLst/>
          </a:prstGeom>
        </p:spPr>
      </p:pic>
    </p:spTree>
    <p:extLst>
      <p:ext uri="{BB962C8B-B14F-4D97-AF65-F5344CB8AC3E}">
        <p14:creationId xmlns:p14="http://schemas.microsoft.com/office/powerpoint/2010/main" val="2520634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itchFamily="18" charset="0"/>
                <a:cs typeface="Times New Roman" pitchFamily="18" charset="0"/>
              </a:rPr>
              <a:t>However, water alone will not increase the skin’s moisture level. A protective lipid layer is necessary to prevent water from evaporating off the skin.</a:t>
            </a:r>
          </a:p>
          <a:p>
            <a:endParaRPr lang="en-US" sz="20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4" name="Picture 3"/>
          <p:cNvPicPr>
            <a:picLocks noChangeAspect="1"/>
          </p:cNvPicPr>
          <p:nvPr/>
        </p:nvPicPr>
        <p:blipFill>
          <a:blip r:embed="rId3"/>
          <a:stretch>
            <a:fillRect/>
          </a:stretch>
        </p:blipFill>
        <p:spPr>
          <a:xfrm>
            <a:off x="670545" y="1902377"/>
            <a:ext cx="11009066" cy="4351958"/>
          </a:xfrm>
          <a:prstGeom prst="rect">
            <a:avLst/>
          </a:prstGeom>
        </p:spPr>
      </p:pic>
    </p:spTree>
    <p:extLst>
      <p:ext uri="{BB962C8B-B14F-4D97-AF65-F5344CB8AC3E}">
        <p14:creationId xmlns:p14="http://schemas.microsoft.com/office/powerpoint/2010/main" val="14954645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Skin Flora and Skin pH</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itchFamily="18" charset="0"/>
                <a:cs typeface="Times New Roman" pitchFamily="18" charset="0"/>
              </a:rPr>
              <a:t>Human skin is continuously inhabited by many different bacteria and fungi, which under normal circumstances in a healthy individual are harmless and are even beneficial.</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Normally, the skin surface is slightly acidic and ranges between pH 4.5 and 5.5,</a:t>
            </a:r>
          </a:p>
          <a:p>
            <a:endParaRPr lang="en-US" sz="20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66278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Functions of Skin</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The Six Primary Functions of the Skin - a brazilian reasons #0019 —  Electrolysis Beauty Lounge">
            <a:extLst>
              <a:ext uri="{FF2B5EF4-FFF2-40B4-BE49-F238E27FC236}">
                <a16:creationId xmlns:a16="http://schemas.microsoft.com/office/drawing/2014/main" xmlns="" id="{7E5772CD-74C4-C4E6-729B-83AFA831D88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0312" y="1065213"/>
            <a:ext cx="10720798" cy="541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67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smtClean="0">
                <a:latin typeface="Times New Roman" panose="02020603050405020304" pitchFamily="18" charset="0"/>
                <a:cs typeface="Times New Roman" panose="02020603050405020304" pitchFamily="18" charset="0"/>
              </a:rPr>
              <a:t>Introduction of Skin</a:t>
            </a:r>
          </a:p>
          <a:p>
            <a:r>
              <a:rPr lang="en-US" sz="2000" dirty="0" smtClean="0">
                <a:latin typeface="Times New Roman" panose="02020603050405020304" pitchFamily="18" charset="0"/>
                <a:cs typeface="Times New Roman" panose="02020603050405020304" pitchFamily="18" charset="0"/>
              </a:rPr>
              <a:t>Structure of skin</a:t>
            </a:r>
          </a:p>
          <a:p>
            <a:r>
              <a:rPr lang="en-US" sz="2000" dirty="0" smtClean="0">
                <a:latin typeface="Times New Roman" panose="02020603050405020304" pitchFamily="18" charset="0"/>
                <a:cs typeface="Times New Roman" panose="02020603050405020304" pitchFamily="18" charset="0"/>
              </a:rPr>
              <a:t>Function of Skin</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94327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956056" y="614100"/>
            <a:ext cx="9792208" cy="602052"/>
          </a:xfrm>
        </p:spPr>
        <p:txBody>
          <a:bodyPr>
            <a:normAutofit/>
          </a:bodyPr>
          <a:lstStyle/>
          <a:p>
            <a:r>
              <a:rPr lang="en-US" sz="3200" b="1" dirty="0" smtClean="0">
                <a:solidFill>
                  <a:srgbClr val="0070C0"/>
                </a:solidFill>
                <a:latin typeface="Times New Roman" panose="02020603050405020304" pitchFamily="18" charset="0"/>
                <a:cs typeface="Times New Roman" panose="02020603050405020304" pitchFamily="18" charset="0"/>
              </a:rPr>
              <a:t>Skin Types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1175512" y="1426464"/>
            <a:ext cx="9792208" cy="4882896"/>
          </a:xfrm>
        </p:spPr>
        <p:txBody>
          <a:bodyPr>
            <a:normAutofit/>
          </a:bodyPr>
          <a:lstStyle/>
          <a:p>
            <a:pPr>
              <a:buNone/>
            </a:pPr>
            <a:r>
              <a:rPr lang="en-US" sz="2000" b="1" dirty="0">
                <a:latin typeface="Times New Roman" panose="02020603050405020304" pitchFamily="18" charset="0"/>
                <a:cs typeface="Times New Roman" panose="02020603050405020304" pitchFamily="18" charset="0"/>
              </a:rPr>
              <a:t>Human skin can be categorized based on </a:t>
            </a:r>
          </a:p>
          <a:p>
            <a:pPr>
              <a:buFont typeface="Wingdings" pitchFamily="2" charset="2"/>
              <a:buChar char="v"/>
            </a:pPr>
            <a:r>
              <a:rPr lang="en-US" sz="2000" dirty="0" smtClean="0">
                <a:latin typeface="Times New Roman" panose="02020603050405020304" pitchFamily="18" charset="0"/>
                <a:cs typeface="Times New Roman" panose="02020603050405020304" pitchFamily="18" charset="0"/>
              </a:rPr>
              <a:t>Gender</a:t>
            </a:r>
            <a:r>
              <a:rPr lang="en-US" sz="2000" dirty="0">
                <a:latin typeface="Times New Roman" panose="02020603050405020304" pitchFamily="18" charset="0"/>
                <a:cs typeface="Times New Roman" panose="02020603050405020304" pitchFamily="18" charset="0"/>
              </a:rPr>
              <a:t>,</a:t>
            </a:r>
          </a:p>
          <a:p>
            <a:pPr>
              <a:buFont typeface="Wingdings" pitchFamily="2" charset="2"/>
              <a:buChar char="v"/>
            </a:pPr>
            <a:r>
              <a:rPr lang="en-US" sz="2000" dirty="0" smtClean="0">
                <a:latin typeface="Times New Roman" panose="02020603050405020304" pitchFamily="18" charset="0"/>
                <a:cs typeface="Times New Roman" panose="02020603050405020304" pitchFamily="18" charset="0"/>
              </a:rPr>
              <a:t>Its </a:t>
            </a:r>
            <a:r>
              <a:rPr lang="en-US" sz="2000" dirty="0">
                <a:latin typeface="Times New Roman" panose="02020603050405020304" pitchFamily="18" charset="0"/>
                <a:cs typeface="Times New Roman" panose="02020603050405020304" pitchFamily="18" charset="0"/>
              </a:rPr>
              <a:t>color, </a:t>
            </a:r>
          </a:p>
          <a:p>
            <a:pPr>
              <a:buFont typeface="Wingdings" pitchFamily="2" charset="2"/>
              <a:buChar char="v"/>
            </a:pPr>
            <a:r>
              <a:rPr lang="en-US" sz="2000" dirty="0">
                <a:latin typeface="Times New Roman" panose="02020603050405020304" pitchFamily="18" charset="0"/>
                <a:cs typeface="Times New Roman" panose="02020603050405020304" pitchFamily="18" charset="0"/>
              </a:rPr>
              <a:t>UV sensitivity, </a:t>
            </a:r>
          </a:p>
          <a:p>
            <a:pPr>
              <a:buFont typeface="Wingdings" pitchFamily="2" charset="2"/>
              <a:buChar char="v"/>
            </a:pPr>
            <a:r>
              <a:rPr lang="en-US" sz="2000" dirty="0">
                <a:latin typeface="Times New Roman" panose="02020603050405020304" pitchFamily="18" charset="0"/>
                <a:cs typeface="Times New Roman" panose="02020603050405020304" pitchFamily="18" charset="0"/>
              </a:rPr>
              <a:t>O</a:t>
            </a:r>
            <a:r>
              <a:rPr lang="en-US" sz="2000" dirty="0" smtClean="0">
                <a:latin typeface="Times New Roman" panose="02020603050405020304" pitchFamily="18" charset="0"/>
                <a:cs typeface="Times New Roman" panose="02020603050405020304" pitchFamily="18" charset="0"/>
              </a:rPr>
              <a:t>iliness</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4244890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B0F0"/>
                </a:solidFill>
                <a:latin typeface="Times New Roman" panose="02020603050405020304" pitchFamily="18" charset="0"/>
                <a:cs typeface="Times New Roman" panose="02020603050405020304" pitchFamily="18" charset="0"/>
              </a:rPr>
              <a:t>Skin Types Based on Sensitivity to Ultraviolet Light</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Content Placeholder 6">
            <a:extLst>
              <a:ext uri="{FF2B5EF4-FFF2-40B4-BE49-F238E27FC236}">
                <a16:creationId xmlns:a16="http://schemas.microsoft.com/office/drawing/2014/main" xmlns="" id="{0CEC652B-30EE-C7C3-5265-2EE28420E5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1458" y="1064527"/>
            <a:ext cx="11521462" cy="33437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10312" y="4408227"/>
            <a:ext cx="11738703" cy="2176461"/>
          </a:xfrm>
          <a:prstGeom prst="rect">
            <a:avLst/>
          </a:prstGeom>
        </p:spPr>
      </p:pic>
    </p:spTree>
    <p:extLst>
      <p:ext uri="{BB962C8B-B14F-4D97-AF65-F5344CB8AC3E}">
        <p14:creationId xmlns:p14="http://schemas.microsoft.com/office/powerpoint/2010/main" val="365548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532263" y="614100"/>
            <a:ext cx="10216001" cy="602052"/>
          </a:xfrm>
        </p:spPr>
        <p:txBody>
          <a:bodyPr>
            <a:noAutofit/>
          </a:bodyPr>
          <a:lstStyle/>
          <a:p>
            <a:r>
              <a:rPr lang="en-US" sz="3200" b="1" dirty="0">
                <a:solidFill>
                  <a:srgbClr val="0070C0"/>
                </a:solidFill>
                <a:latin typeface="Times New Roman" panose="02020603050405020304" pitchFamily="18" charset="0"/>
                <a:cs typeface="Times New Roman" panose="02020603050405020304" pitchFamily="18" charset="0"/>
              </a:rPr>
              <a:t>Skin Types Based on Hydration State and </a:t>
            </a:r>
            <a:r>
              <a:rPr lang="en-US" sz="3200" b="1" i="1" dirty="0">
                <a:solidFill>
                  <a:srgbClr val="0070C0"/>
                </a:solidFill>
                <a:latin typeface="Times New Roman" panose="02020603050405020304" pitchFamily="18" charset="0"/>
                <a:cs typeface="Times New Roman" panose="02020603050405020304" pitchFamily="18" charset="0"/>
              </a:rPr>
              <a:t>Lipid Content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1175512" y="1426464"/>
            <a:ext cx="9792208" cy="4882896"/>
          </a:xfrm>
        </p:spPr>
        <p:txBody>
          <a:bodyPr>
            <a:normAutofit/>
          </a:bodyPr>
          <a:lstStyle/>
          <a:p>
            <a:pPr>
              <a:buFont typeface="Wingdings" pitchFamily="2" charset="2"/>
              <a:buChar char="v"/>
            </a:pPr>
            <a:r>
              <a:rPr lang="en-US" sz="2000" dirty="0" smtClean="0">
                <a:latin typeface="Times New Roman" panose="02020603050405020304" pitchFamily="18" charset="0"/>
                <a:cs typeface="Times New Roman" panose="02020603050405020304" pitchFamily="18" charset="0"/>
              </a:rPr>
              <a:t>Normal skin</a:t>
            </a:r>
          </a:p>
          <a:p>
            <a:pPr>
              <a:buFont typeface="Wingdings" pitchFamily="2" charset="2"/>
              <a:buChar char="v"/>
            </a:pPr>
            <a:r>
              <a:rPr lang="en-US" sz="2000" dirty="0" smtClean="0">
                <a:latin typeface="Times New Roman" panose="02020603050405020304" pitchFamily="18" charset="0"/>
                <a:cs typeface="Times New Roman" panose="02020603050405020304" pitchFamily="18" charset="0"/>
              </a:rPr>
              <a:t>Dry skin</a:t>
            </a:r>
          </a:p>
          <a:p>
            <a:pPr>
              <a:buFont typeface="Wingdings" pitchFamily="2" charset="2"/>
              <a:buChar char="v"/>
            </a:pPr>
            <a:r>
              <a:rPr lang="en-US" sz="2000" dirty="0" smtClean="0">
                <a:latin typeface="Times New Roman" panose="02020603050405020304" pitchFamily="18" charset="0"/>
                <a:cs typeface="Times New Roman" panose="02020603050405020304" pitchFamily="18" charset="0"/>
              </a:rPr>
              <a:t>Oily </a:t>
            </a:r>
            <a:r>
              <a:rPr lang="en-US" sz="2000" dirty="0">
                <a:latin typeface="Times New Roman" panose="02020603050405020304" pitchFamily="18" charset="0"/>
                <a:cs typeface="Times New Roman" panose="02020603050405020304" pitchFamily="18" charset="0"/>
              </a:rPr>
              <a:t>skin</a:t>
            </a:r>
          </a:p>
          <a:p>
            <a:pPr>
              <a:buFont typeface="Wingdings" pitchFamily="2" charset="2"/>
              <a:buChar char="v"/>
            </a:pPr>
            <a:r>
              <a:rPr lang="en-US" sz="2000" dirty="0">
                <a:latin typeface="Times New Roman" panose="02020603050405020304" pitchFamily="18" charset="0"/>
                <a:cs typeface="Times New Roman" panose="02020603050405020304" pitchFamily="18" charset="0"/>
              </a:rPr>
              <a:t>Combination skin</a:t>
            </a:r>
          </a:p>
          <a:p>
            <a:pPr>
              <a:buFont typeface="Wingdings" pitchFamily="2" charset="2"/>
              <a:buChar char="v"/>
            </a:pPr>
            <a:r>
              <a:rPr lang="en-US" sz="2000" dirty="0">
                <a:latin typeface="Times New Roman" panose="02020603050405020304" pitchFamily="18" charset="0"/>
                <a:cs typeface="Times New Roman" panose="02020603050405020304" pitchFamily="18" charset="0"/>
              </a:rPr>
              <a:t>Sensitive skin</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3767247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55093" y="614100"/>
            <a:ext cx="10093171" cy="602052"/>
          </a:xfrm>
        </p:spPr>
        <p:txBody>
          <a:bodyPr>
            <a:noAutofit/>
          </a:bodyPr>
          <a:lstStyle/>
          <a:p>
            <a:r>
              <a:rPr lang="en-US" sz="3200" b="1" dirty="0">
                <a:latin typeface="Times New Roman" panose="02020603050405020304" pitchFamily="18" charset="0"/>
                <a:cs typeface="Times New Roman" panose="02020603050405020304" pitchFamily="18" charset="0"/>
              </a:rPr>
              <a:t>Skin Types Based on Hydration State and </a:t>
            </a:r>
            <a:r>
              <a:rPr lang="en-US" sz="3200" b="1" i="1" dirty="0">
                <a:latin typeface="Times New Roman" panose="02020603050405020304" pitchFamily="18" charset="0"/>
                <a:cs typeface="Times New Roman" panose="02020603050405020304" pitchFamily="18" charset="0"/>
              </a:rPr>
              <a:t>Lipid Content</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1175512" y="1426464"/>
            <a:ext cx="9792208" cy="4882896"/>
          </a:xfrm>
        </p:spPr>
        <p:txBody>
          <a:bodyPr>
            <a:normAutofit/>
          </a:bodyPr>
          <a:lstStyle/>
          <a:p>
            <a:pPr>
              <a:buFont typeface="Wingdings" pitchFamily="2" charset="2"/>
              <a:buChar char="v"/>
            </a:pPr>
            <a:r>
              <a:rPr lang="en-US" sz="2000" b="1" dirty="0">
                <a:latin typeface="Times New Roman" panose="02020603050405020304" pitchFamily="18" charset="0"/>
                <a:cs typeface="Times New Roman" panose="02020603050405020304" pitchFamily="18" charset="0"/>
              </a:rPr>
              <a:t>Normal skin</a:t>
            </a:r>
          </a:p>
          <a:p>
            <a:pPr>
              <a:buFont typeface="Wingdings" pitchFamily="2" charset="2"/>
              <a:buChar char="Ø"/>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usually compared to other skin types as a reference.</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 It is generally described as not too oily and not too dry. </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normal skin is structurally and functionally balanced, </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And it has fine pores; it is smooth and well supplied with blood. </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In addition, it has no or only a few imperfections, no severe sensitivity.</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56257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313900" y="280870"/>
            <a:ext cx="10768082" cy="602052"/>
          </a:xfrm>
        </p:spPr>
        <p:txBody>
          <a:bodyPr>
            <a:noAutofit/>
          </a:bodyPr>
          <a:lstStyle/>
          <a:p>
            <a:r>
              <a:rPr lang="en-US" sz="3200" b="1" dirty="0">
                <a:latin typeface="Times New Roman" panose="02020603050405020304" pitchFamily="18" charset="0"/>
                <a:cs typeface="Times New Roman" panose="02020603050405020304" pitchFamily="18" charset="0"/>
              </a:rPr>
              <a:t>Skin Types Based on Hydration State and </a:t>
            </a:r>
            <a:r>
              <a:rPr lang="en-US" sz="3200" b="1" i="1" dirty="0">
                <a:latin typeface="Times New Roman" panose="02020603050405020304" pitchFamily="18" charset="0"/>
                <a:cs typeface="Times New Roman" panose="02020603050405020304" pitchFamily="18" charset="0"/>
              </a:rPr>
              <a:t>Lipid Content</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205791" y="1109587"/>
            <a:ext cx="10761929" cy="5199773"/>
          </a:xfrm>
        </p:spPr>
        <p:txBody>
          <a:bodyPr>
            <a:noAutofit/>
          </a:bodyPr>
          <a:lstStyle/>
          <a:p>
            <a:pPr>
              <a:buFont typeface="Wingdings" pitchFamily="2" charset="2"/>
              <a:buChar char="v"/>
            </a:pPr>
            <a:r>
              <a:rPr lang="en-US" sz="2000" b="1" dirty="0">
                <a:latin typeface="Times New Roman" panose="02020603050405020304" pitchFamily="18" charset="0"/>
                <a:cs typeface="Times New Roman" panose="02020603050405020304" pitchFamily="18" charset="0"/>
              </a:rPr>
              <a:t>Dry skin</a:t>
            </a:r>
          </a:p>
          <a:p>
            <a:pPr>
              <a:buFont typeface="Wingdings" pitchFamily="2" charset="2"/>
              <a:buChar char="Ø"/>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is relatively common; most people experience it from time to time due to various factors.</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It can be characterized as scaly, rough, and dull, which can lead to itchiness. </a:t>
            </a:r>
          </a:p>
          <a:p>
            <a:pPr>
              <a:buFont typeface="Wingdings" pitchFamily="2" charset="2"/>
              <a:buChar char="Ø"/>
            </a:pPr>
            <a:r>
              <a:rPr lang="en-US" sz="2000" dirty="0">
                <a:latin typeface="Times New Roman" panose="02020603050405020304" pitchFamily="18" charset="0"/>
                <a:cs typeface="Times New Roman" panose="02020603050405020304" pitchFamily="18" charset="0"/>
              </a:rPr>
              <a:t>In addition, it generally has red patches and can be characterized with less elasticity and a rough complexion. </a:t>
            </a:r>
          </a:p>
          <a:p>
            <a:pPr>
              <a:buNone/>
            </a:pPr>
            <a:r>
              <a:rPr lang="en-US" sz="2000" b="1" dirty="0" err="1">
                <a:latin typeface="Times New Roman" panose="02020603050405020304" pitchFamily="18" charset="0"/>
                <a:cs typeface="Times New Roman" panose="02020603050405020304" pitchFamily="18" charset="0"/>
              </a:rPr>
              <a:t>Enviromental</a:t>
            </a:r>
            <a:r>
              <a:rPr lang="en-US" sz="2000" b="1" dirty="0">
                <a:latin typeface="Times New Roman" panose="02020603050405020304" pitchFamily="18" charset="0"/>
                <a:cs typeface="Times New Roman" panose="02020603050405020304" pitchFamily="18" charset="0"/>
              </a:rPr>
              <a:t> factors such as</a:t>
            </a:r>
          </a:p>
          <a:p>
            <a:pPr>
              <a:buFont typeface="Wingdings" pitchFamily="2" charset="2"/>
              <a:buChar char="§"/>
            </a:pPr>
            <a:r>
              <a:rPr lang="en-US" sz="2000" dirty="0">
                <a:latin typeface="Times New Roman" panose="02020603050405020304" pitchFamily="18" charset="0"/>
                <a:cs typeface="Times New Roman" panose="02020603050405020304" pitchFamily="18" charset="0"/>
              </a:rPr>
              <a:t>low relative </a:t>
            </a:r>
            <a:r>
              <a:rPr lang="en-US" sz="2000" dirty="0" smtClean="0">
                <a:latin typeface="Times New Roman" panose="02020603050405020304" pitchFamily="18" charset="0"/>
                <a:cs typeface="Times New Roman" panose="02020603050405020304" pitchFamily="18" charset="0"/>
              </a:rPr>
              <a:t>humidity</a:t>
            </a:r>
            <a:r>
              <a:rPr lang="en-US" sz="2000" dirty="0">
                <a:latin typeface="Times New Roman" panose="02020603050405020304" pitchFamily="18" charset="0"/>
                <a:cs typeface="Times New Roman" panose="02020603050405020304" pitchFamily="18" charset="0"/>
              </a:rPr>
              <a:t>, </a:t>
            </a:r>
          </a:p>
          <a:p>
            <a:pPr>
              <a:buFont typeface="Wingdings" pitchFamily="2" charset="2"/>
              <a:buChar char="§"/>
            </a:pPr>
            <a:r>
              <a:rPr lang="en-US" sz="2000" dirty="0">
                <a:latin typeface="Times New Roman" panose="02020603050405020304" pitchFamily="18" charset="0"/>
                <a:cs typeface="Times New Roman" panose="02020603050405020304" pitchFamily="18" charset="0"/>
              </a:rPr>
              <a:t>cold weather, and </a:t>
            </a:r>
          </a:p>
          <a:p>
            <a:pPr>
              <a:buFont typeface="Wingdings" pitchFamily="2" charset="2"/>
              <a:buChar char="§"/>
            </a:pPr>
            <a:r>
              <a:rPr lang="en-US" sz="2000" dirty="0">
                <a:latin typeface="Times New Roman" panose="02020603050405020304" pitchFamily="18" charset="0"/>
                <a:cs typeface="Times New Roman" panose="02020603050405020304" pitchFamily="18" charset="0"/>
              </a:rPr>
              <a:t>sunlight, </a:t>
            </a:r>
          </a:p>
          <a:p>
            <a:pPr>
              <a:buFont typeface="Wingdings" pitchFamily="2" charset="2"/>
              <a:buChar char="§"/>
            </a:pPr>
            <a:r>
              <a:rPr lang="en-US" sz="2000" dirty="0">
                <a:latin typeface="Times New Roman" panose="02020603050405020304" pitchFamily="18" charset="0"/>
                <a:cs typeface="Times New Roman" panose="02020603050405020304" pitchFamily="18" charset="0"/>
              </a:rPr>
              <a:t>in addition to repeated contact with water, surfactants, and solvents,</a:t>
            </a:r>
          </a:p>
          <a:p>
            <a:pPr>
              <a:buFont typeface="Wingdings" pitchFamily="2" charset="2"/>
              <a:buChar char="§"/>
            </a:pPr>
            <a:r>
              <a:rPr lang="en-US" sz="2000" dirty="0">
                <a:latin typeface="Times New Roman" panose="02020603050405020304" pitchFamily="18" charset="0"/>
                <a:cs typeface="Times New Roman" panose="02020603050405020304" pitchFamily="18" charset="0"/>
              </a:rPr>
              <a:t>skin diseases and dietary deficiencies, can produce dry skin.</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126420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64023" y="532263"/>
            <a:ext cx="11027391" cy="5777097"/>
          </a:xfrm>
        </p:spPr>
        <p:txBody>
          <a:bodyPr>
            <a:normAutofit/>
          </a:bodyPr>
          <a:lstStyle/>
          <a:p>
            <a:pPr>
              <a:buFont typeface="Wingdings" pitchFamily="2" charset="2"/>
              <a:buChar char="v"/>
            </a:pPr>
            <a:r>
              <a:rPr lang="en-US" sz="2000" b="1" dirty="0">
                <a:latin typeface="Times New Roman" panose="02020603050405020304" pitchFamily="18" charset="0"/>
                <a:cs typeface="Times New Roman" panose="02020603050405020304" pitchFamily="18" charset="0"/>
              </a:rPr>
              <a:t>Oily skin</a:t>
            </a:r>
          </a:p>
          <a:p>
            <a:pPr>
              <a:buFont typeface="Wingdings" pitchFamily="2" charset="2"/>
              <a:buChar char="§"/>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Has </a:t>
            </a:r>
            <a:r>
              <a:rPr lang="en-US" sz="2000" dirty="0">
                <a:latin typeface="Times New Roman" panose="02020603050405020304" pitchFamily="18" charset="0"/>
                <a:cs typeface="Times New Roman" panose="02020603050405020304" pitchFamily="18" charset="0"/>
              </a:rPr>
              <a:t>enlarged pores; therefore, it is very shiny as a result of over activity of the sebaceous glands. </a:t>
            </a:r>
          </a:p>
          <a:p>
            <a:pPr>
              <a:buFont typeface="Wingdings" pitchFamily="2" charset="2"/>
              <a:buChar char="§"/>
            </a:pPr>
            <a:r>
              <a:rPr lang="en-US" sz="2000" dirty="0">
                <a:latin typeface="Times New Roman" panose="02020603050405020304" pitchFamily="18" charset="0"/>
                <a:cs typeface="Times New Roman" panose="02020603050405020304" pitchFamily="18" charset="0"/>
              </a:rPr>
              <a:t>Oiliness is most visible on the forehead, nose, and chin, and these parts are oily to the touch. </a:t>
            </a:r>
          </a:p>
          <a:p>
            <a:pPr>
              <a:buFont typeface="Wingdings" pitchFamily="2" charset="2"/>
              <a:buChar char="§"/>
            </a:pPr>
            <a:r>
              <a:rPr lang="en-US" sz="2000" dirty="0">
                <a:latin typeface="Times New Roman" panose="02020603050405020304" pitchFamily="18" charset="0"/>
                <a:cs typeface="Times New Roman" panose="02020603050405020304" pitchFamily="18" charset="0"/>
              </a:rPr>
              <a:t>Oily skin usually develops with the onset of puberty and affects a large percentage of young people. </a:t>
            </a:r>
            <a:endParaRPr lang="en-US" sz="2000" dirty="0" smtClean="0">
              <a:latin typeface="Times New Roman" panose="02020603050405020304" pitchFamily="18" charset="0"/>
              <a:cs typeface="Times New Roman" panose="02020603050405020304" pitchFamily="18" charset="0"/>
            </a:endParaRPr>
          </a:p>
          <a:p>
            <a:pPr>
              <a:buNone/>
            </a:pPr>
            <a:r>
              <a:rPr lang="en-US" sz="2000" b="1" dirty="0">
                <a:latin typeface="Times New Roman" panose="02020603050405020304" pitchFamily="18" charset="0"/>
                <a:cs typeface="Times New Roman" panose="02020603050405020304" pitchFamily="18" charset="0"/>
              </a:rPr>
              <a:t>Factors that can cause and/or contribute to oily or greasy skin including:</a:t>
            </a:r>
          </a:p>
          <a:p>
            <a:r>
              <a:rPr lang="en-US" sz="2000" dirty="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enetic </a:t>
            </a:r>
            <a:r>
              <a:rPr lang="en-US" sz="2000" dirty="0">
                <a:latin typeface="Times New Roman" panose="02020603050405020304" pitchFamily="18" charset="0"/>
                <a:cs typeface="Times New Roman" panose="02020603050405020304" pitchFamily="18" charset="0"/>
              </a:rPr>
              <a:t>inheritance, </a:t>
            </a:r>
          </a:p>
          <a:p>
            <a:r>
              <a:rPr lang="en-US" sz="2000" dirty="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ormonal </a:t>
            </a:r>
            <a:r>
              <a:rPr lang="en-US" sz="2000" dirty="0">
                <a:latin typeface="Times New Roman" panose="02020603050405020304" pitchFamily="18" charset="0"/>
                <a:cs typeface="Times New Roman" panose="02020603050405020304" pitchFamily="18" charset="0"/>
              </a:rPr>
              <a:t>changes, </a:t>
            </a:r>
          </a:p>
          <a:p>
            <a:r>
              <a:rPr lang="en-US" sz="2000" dirty="0">
                <a:latin typeface="Times New Roman" panose="02020603050405020304" pitchFamily="18" charset="0"/>
                <a:cs typeface="Times New Roman" panose="02020603050405020304" pitchFamily="18" charset="0"/>
              </a:rPr>
              <a:t>D</a:t>
            </a:r>
            <a:r>
              <a:rPr lang="en-US" sz="2000" dirty="0" smtClean="0">
                <a:latin typeface="Times New Roman" panose="02020603050405020304" pitchFamily="18" charset="0"/>
                <a:cs typeface="Times New Roman" panose="02020603050405020304" pitchFamily="18" charset="0"/>
              </a:rPr>
              <a:t>iet</a:t>
            </a:r>
            <a:r>
              <a:rPr lang="en-US" sz="2000" dirty="0">
                <a:latin typeface="Times New Roman" panose="02020603050405020304" pitchFamily="18" charset="0"/>
                <a:cs typeface="Times New Roman" panose="02020603050405020304" pitchFamily="18" charset="0"/>
              </a:rPr>
              <a:t>, stress, and </a:t>
            </a:r>
          </a:p>
          <a:p>
            <a:r>
              <a:rPr lang="en-US" sz="2000" dirty="0">
                <a:latin typeface="Times New Roman" panose="02020603050405020304" pitchFamily="18" charset="0"/>
                <a:cs typeface="Times New Roman" panose="02020603050405020304" pitchFamily="18" charset="0"/>
              </a:rPr>
              <a:t>E</a:t>
            </a:r>
            <a:r>
              <a:rPr lang="en-US" sz="2000" dirty="0" smtClean="0">
                <a:latin typeface="Times New Roman" panose="02020603050405020304" pitchFamily="18" charset="0"/>
                <a:cs typeface="Times New Roman" panose="02020603050405020304" pitchFamily="18" charset="0"/>
              </a:rPr>
              <a:t>xternal </a:t>
            </a:r>
            <a:r>
              <a:rPr lang="en-US" sz="2000" dirty="0">
                <a:latin typeface="Times New Roman" panose="02020603050405020304" pitchFamily="18" charset="0"/>
                <a:cs typeface="Times New Roman" panose="02020603050405020304" pitchFamily="18" charset="0"/>
              </a:rPr>
              <a:t>agents (such as cosmetics, chemicals, UV light). </a:t>
            </a:r>
          </a:p>
          <a:p>
            <a:r>
              <a:rPr lang="en-US" sz="2000" dirty="0">
                <a:latin typeface="Times New Roman" panose="02020603050405020304" pitchFamily="18" charset="0"/>
                <a:cs typeface="Times New Roman" panose="02020603050405020304" pitchFamily="18" charset="0"/>
              </a:rPr>
              <a:t>Individuals with this skin type often tend to suffer from acne and dandruff as adolescents.</a:t>
            </a:r>
          </a:p>
          <a:p>
            <a:pPr>
              <a:buFont typeface="Wingdings" pitchFamily="2" charset="2"/>
              <a:buChar cha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3679288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368490" y="668740"/>
            <a:ext cx="10599230" cy="5640620"/>
          </a:xfrm>
        </p:spPr>
        <p:txBody>
          <a:bodyPr>
            <a:normAutofit/>
          </a:bodyPr>
          <a:lstStyle/>
          <a:p>
            <a:pPr>
              <a:buFont typeface="Wingdings" pitchFamily="2" charset="2"/>
              <a:buChar char="v"/>
            </a:pPr>
            <a:r>
              <a:rPr lang="en-US" sz="2000" b="1" dirty="0">
                <a:latin typeface="Times New Roman" panose="02020603050405020304" pitchFamily="18" charset="0"/>
                <a:cs typeface="Times New Roman" panose="02020603050405020304" pitchFamily="18" charset="0"/>
              </a:rPr>
              <a:t>Combination skin</a:t>
            </a:r>
          </a:p>
          <a:p>
            <a:pPr>
              <a:buFont typeface="Wingdings" pitchFamily="2" charset="2"/>
              <a:buChar char="§"/>
            </a:pP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as its name implies, is the combination of normal and oily skin, or of oily and dry skin.</a:t>
            </a:r>
          </a:p>
          <a:p>
            <a:pPr>
              <a:buFont typeface="Wingdings" pitchFamily="2" charset="2"/>
              <a:buChar char="§"/>
            </a:pPr>
            <a:r>
              <a:rPr lang="en-US" sz="2000" dirty="0">
                <a:latin typeface="Times New Roman" panose="02020603050405020304" pitchFamily="18" charset="0"/>
                <a:cs typeface="Times New Roman" panose="02020603050405020304" pitchFamily="18" charset="0"/>
              </a:rPr>
              <a:t>This type of skin has a tendency to be greasy in the central T-zone of the forehead, nose, and chin. The skin on the other areas (cheeks and hairline) is normal or dry.</a:t>
            </a: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3550062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532263" y="491319"/>
            <a:ext cx="10435457" cy="5818041"/>
          </a:xfrm>
        </p:spPr>
        <p:txBody>
          <a:bodyPr>
            <a:normAutofit/>
          </a:bodyPr>
          <a:lstStyle/>
          <a:p>
            <a:pPr>
              <a:buFont typeface="Wingdings" pitchFamily="2" charset="2"/>
              <a:buChar char="v"/>
            </a:pPr>
            <a:r>
              <a:rPr lang="en-US" sz="2000" b="1" dirty="0">
                <a:latin typeface="Times New Roman" panose="02020603050405020304" pitchFamily="18" charset="0"/>
                <a:cs typeface="Times New Roman" panose="02020603050405020304" pitchFamily="18" charset="0"/>
              </a:rPr>
              <a:t>Sensitive skin </a:t>
            </a:r>
          </a:p>
          <a:p>
            <a:r>
              <a:rPr lang="en-US" sz="2000" dirty="0">
                <a:latin typeface="Times New Roman" panose="02020603050405020304" pitchFamily="18" charset="0"/>
                <a:cs typeface="Times New Roman" panose="02020603050405020304" pitchFamily="18" charset="0"/>
              </a:rPr>
              <a:t>is a complex dermatological condition, defined by abnormal sensory</a:t>
            </a:r>
          </a:p>
          <a:p>
            <a:r>
              <a:rPr lang="en-US" sz="2000" dirty="0">
                <a:latin typeface="Times New Roman" panose="02020603050405020304" pitchFamily="18" charset="0"/>
                <a:cs typeface="Times New Roman" panose="02020603050405020304" pitchFamily="18" charset="0"/>
              </a:rPr>
              <a:t>symptoms, for example, tingling, burning, and possibly pain  by various chemicals (e.g., cosmetics, soaps, water, pollution), physical factors (e.g., UV light, heat, cold and wind), microorganisms, psychological factors (e.g., stress), and hormones (e.g., menstrual cycles).</a:t>
            </a: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1014252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956056" y="614100"/>
            <a:ext cx="9792208" cy="602052"/>
          </a:xfrm>
        </p:spPr>
        <p:txBody>
          <a:bodyPr>
            <a:normAutofit/>
          </a:bodyPr>
          <a:lstStyle/>
          <a:p>
            <a:r>
              <a:rPr lang="en-US" sz="3200" b="1" dirty="0">
                <a:solidFill>
                  <a:srgbClr val="0070C0"/>
                </a:solidFill>
                <a:latin typeface="Times New Roman" panose="02020603050405020304" pitchFamily="18" charset="0"/>
                <a:cs typeface="Times New Roman" panose="02020603050405020304" pitchFamily="18" charset="0"/>
              </a:rPr>
              <a:t>Skin Types Based on </a:t>
            </a:r>
            <a:r>
              <a:rPr lang="en-US" sz="3200" b="1" i="1" dirty="0">
                <a:solidFill>
                  <a:srgbClr val="0070C0"/>
                </a:solidFill>
                <a:latin typeface="Times New Roman" panose="02020603050405020304" pitchFamily="18" charset="0"/>
                <a:cs typeface="Times New Roman" panose="02020603050405020304" pitchFamily="18" charset="0"/>
              </a:rPr>
              <a:t>Gender</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1175512" y="1426464"/>
            <a:ext cx="9792208" cy="4882896"/>
          </a:xfrm>
        </p:spPr>
        <p:txBody>
          <a:bodyPr>
            <a:normAutofit/>
          </a:bodyPr>
          <a:lstStyle/>
          <a:p>
            <a:r>
              <a:rPr lang="en-US" sz="2000" dirty="0">
                <a:latin typeface="Times New Roman" panose="02020603050405020304" pitchFamily="18" charset="0"/>
                <a:cs typeface="Times New Roman" panose="02020603050405020304" pitchFamily="18" charset="0"/>
              </a:rPr>
              <a:t>Androgen stimulation causes an increase in the thickness of the skin; male skin is reported to be approximately 25% thicker than that of women</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it has also been shown that male skin gradually thins with advancing age, whereas female skin stays more constant until menopause. Upon entering menopause, female skin progressively thins</a:t>
            </a:r>
          </a:p>
          <a:p>
            <a:r>
              <a:rPr lang="en-US" sz="2000" dirty="0">
                <a:latin typeface="Times New Roman" panose="02020603050405020304" pitchFamily="18" charset="0"/>
                <a:cs typeface="Times New Roman" panose="02020603050405020304" pitchFamily="18" charset="0"/>
              </a:rPr>
              <a:t>it has been shown that the sebum content is higher in men than in women at all body locations</a:t>
            </a:r>
          </a:p>
          <a:p>
            <a:r>
              <a:rPr lang="en-US" sz="2000" dirty="0">
                <a:latin typeface="Times New Roman" panose="02020603050405020304" pitchFamily="18" charset="0"/>
                <a:cs typeface="Times New Roman" panose="02020603050405020304" pitchFamily="18" charset="0"/>
              </a:rPr>
              <a:t>Male skin appears to be more sensitive to UV radiation.</a:t>
            </a:r>
          </a:p>
          <a:p>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36" y="280870"/>
            <a:ext cx="1017905" cy="1017905"/>
          </a:xfrm>
          <a:prstGeom prst="rect">
            <a:avLst/>
          </a:prstGeom>
          <a:noFill/>
          <a:ln>
            <a:noFill/>
          </a:ln>
        </p:spPr>
      </p:pic>
    </p:spTree>
    <p:extLst>
      <p:ext uri="{BB962C8B-B14F-4D97-AF65-F5344CB8AC3E}">
        <p14:creationId xmlns:p14="http://schemas.microsoft.com/office/powerpoint/2010/main" val="716109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Important points related to Skin </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210312" y="1064526"/>
            <a:ext cx="11722608" cy="5544651"/>
          </a:xfrm>
        </p:spPr>
        <p:txBody>
          <a:bodyPr>
            <a:normAutofit lnSpcReduction="10000"/>
          </a:bodyPr>
          <a:lstStyle/>
          <a:p>
            <a:r>
              <a:rPr lang="en-US" sz="2000" dirty="0" smtClean="0">
                <a:solidFill>
                  <a:srgbClr val="FF0000"/>
                </a:solidFill>
                <a:latin typeface="Times New Roman" panose="02020603050405020304" pitchFamily="18" charset="0"/>
                <a:cs typeface="Times New Roman" panose="02020603050405020304" pitchFamily="18" charset="0"/>
              </a:rPr>
              <a:t>How </a:t>
            </a:r>
            <a:r>
              <a:rPr lang="en-US" sz="2000" dirty="0">
                <a:solidFill>
                  <a:srgbClr val="FF0000"/>
                </a:solidFill>
                <a:latin typeface="Times New Roman" panose="02020603050405020304" pitchFamily="18" charset="0"/>
                <a:cs typeface="Times New Roman" panose="02020603050405020304" pitchFamily="18" charset="0"/>
              </a:rPr>
              <a:t>many layers are present in Skin?</a:t>
            </a:r>
          </a:p>
          <a:p>
            <a:r>
              <a:rPr lang="en-US" sz="2000" dirty="0">
                <a:latin typeface="Times New Roman" panose="02020603050405020304" pitchFamily="18" charset="0"/>
                <a:cs typeface="Times New Roman" panose="02020603050405020304" pitchFamily="18" charset="0"/>
              </a:rPr>
              <a:t>Answer=3</a:t>
            </a:r>
          </a:p>
          <a:p>
            <a:r>
              <a:rPr lang="en-US" sz="2000" dirty="0" smtClean="0">
                <a:solidFill>
                  <a:srgbClr val="FF0000"/>
                </a:solidFill>
                <a:latin typeface="Times New Roman" panose="02020603050405020304" pitchFamily="18" charset="0"/>
                <a:cs typeface="Times New Roman" panose="02020603050405020304" pitchFamily="18" charset="0"/>
              </a:rPr>
              <a:t>Write </a:t>
            </a:r>
            <a:r>
              <a:rPr lang="en-US" sz="2000" dirty="0">
                <a:solidFill>
                  <a:srgbClr val="FF0000"/>
                </a:solidFill>
                <a:latin typeface="Times New Roman" panose="02020603050405020304" pitchFamily="18" charset="0"/>
                <a:cs typeface="Times New Roman" panose="02020603050405020304" pitchFamily="18" charset="0"/>
              </a:rPr>
              <a:t>the name of layers present in Epidermis.</a:t>
            </a:r>
          </a:p>
          <a:p>
            <a:r>
              <a:rPr lang="en-US" sz="2000" dirty="0">
                <a:latin typeface="Times New Roman" panose="02020603050405020304" pitchFamily="18" charset="0"/>
                <a:cs typeface="Times New Roman" panose="02020603050405020304" pitchFamily="18" charset="0"/>
              </a:rPr>
              <a:t>Answer= 1. Stratum </a:t>
            </a:r>
            <a:r>
              <a:rPr lang="en-US" sz="2000" dirty="0" err="1">
                <a:latin typeface="Times New Roman" panose="02020603050405020304" pitchFamily="18" charset="0"/>
                <a:cs typeface="Times New Roman" panose="02020603050405020304" pitchFamily="18" charset="0"/>
              </a:rPr>
              <a:t>basale</a:t>
            </a:r>
            <a:r>
              <a:rPr lang="en-US" sz="2000" dirty="0">
                <a:latin typeface="Times New Roman" panose="02020603050405020304" pitchFamily="18" charset="0"/>
                <a:cs typeface="Times New Roman" panose="02020603050405020304" pitchFamily="18" charset="0"/>
              </a:rPr>
              <a:t> 2. Stratum </a:t>
            </a:r>
            <a:r>
              <a:rPr lang="en-US" sz="2000" dirty="0" err="1">
                <a:latin typeface="Times New Roman" panose="02020603050405020304" pitchFamily="18" charset="0"/>
                <a:cs typeface="Times New Roman" panose="02020603050405020304" pitchFamily="18" charset="0"/>
              </a:rPr>
              <a:t>spinosum</a:t>
            </a:r>
            <a:r>
              <a:rPr lang="en-US" sz="2000" dirty="0">
                <a:latin typeface="Times New Roman" panose="02020603050405020304" pitchFamily="18" charset="0"/>
                <a:cs typeface="Times New Roman" panose="02020603050405020304" pitchFamily="18" charset="0"/>
              </a:rPr>
              <a:t> 3. Stratum </a:t>
            </a:r>
            <a:r>
              <a:rPr lang="en-US" sz="2000" dirty="0" err="1">
                <a:latin typeface="Times New Roman" panose="02020603050405020304" pitchFamily="18" charset="0"/>
                <a:cs typeface="Times New Roman" panose="02020603050405020304" pitchFamily="18" charset="0"/>
              </a:rPr>
              <a:t>germinativum</a:t>
            </a:r>
            <a:r>
              <a:rPr lang="en-US" sz="2000" dirty="0">
                <a:latin typeface="Times New Roman" panose="02020603050405020304" pitchFamily="18" charset="0"/>
                <a:cs typeface="Times New Roman" panose="02020603050405020304" pitchFamily="18" charset="0"/>
              </a:rPr>
              <a:t>, 4. Stratum </a:t>
            </a:r>
            <a:r>
              <a:rPr lang="en-US" sz="2000" dirty="0" err="1">
                <a:latin typeface="Times New Roman" panose="02020603050405020304" pitchFamily="18" charset="0"/>
                <a:cs typeface="Times New Roman" panose="02020603050405020304" pitchFamily="18" charset="0"/>
              </a:rPr>
              <a:t>lucidium</a:t>
            </a:r>
            <a:r>
              <a:rPr lang="en-US" sz="2000" dirty="0">
                <a:latin typeface="Times New Roman" panose="02020603050405020304" pitchFamily="18" charset="0"/>
                <a:cs typeface="Times New Roman" panose="02020603050405020304" pitchFamily="18" charset="0"/>
              </a:rPr>
              <a:t> 5. Stratum </a:t>
            </a:r>
            <a:r>
              <a:rPr lang="en-US" sz="2000" dirty="0" err="1">
                <a:latin typeface="Times New Roman" panose="02020603050405020304" pitchFamily="18" charset="0"/>
                <a:cs typeface="Times New Roman" panose="02020603050405020304" pitchFamily="18" charset="0"/>
              </a:rPr>
              <a:t>corneum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Bashi</a:t>
            </a:r>
            <a:r>
              <a:rPr lang="en-US" sz="2000" dirty="0" smtClean="0">
                <a:latin typeface="Times New Roman" panose="02020603050405020304" pitchFamily="18" charset="0"/>
                <a:cs typeface="Times New Roman" panose="02020603050405020304" pitchFamily="18" charset="0"/>
              </a:rPr>
              <a:t> girl </a:t>
            </a:r>
            <a:r>
              <a:rPr lang="en-US" sz="2000" dirty="0" err="1" smtClean="0">
                <a:latin typeface="Times New Roman" panose="02020603050405020304" pitchFamily="18" charset="0"/>
                <a:cs typeface="Times New Roman" panose="02020603050405020304" pitchFamily="18" charset="0"/>
              </a:rPr>
              <a:t>choni</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Write the </a:t>
            </a:r>
            <a:r>
              <a:rPr lang="en-US" sz="2000" dirty="0" smtClean="0">
                <a:solidFill>
                  <a:srgbClr val="FF0000"/>
                </a:solidFill>
                <a:latin typeface="Times New Roman" panose="02020603050405020304" pitchFamily="18" charset="0"/>
                <a:cs typeface="Times New Roman" panose="02020603050405020304" pitchFamily="18" charset="0"/>
              </a:rPr>
              <a:t>name of main appendages </a:t>
            </a:r>
            <a:r>
              <a:rPr lang="en-US" sz="2000" dirty="0">
                <a:solidFill>
                  <a:srgbClr val="FF0000"/>
                </a:solidFill>
                <a:latin typeface="Times New Roman" panose="02020603050405020304" pitchFamily="18" charset="0"/>
                <a:cs typeface="Times New Roman" panose="02020603050405020304" pitchFamily="18" charset="0"/>
              </a:rPr>
              <a:t>present in Dermis</a:t>
            </a:r>
          </a:p>
          <a:p>
            <a:r>
              <a:rPr lang="en-US" sz="2000" dirty="0">
                <a:latin typeface="Times New Roman" panose="02020603050405020304" pitchFamily="18" charset="0"/>
                <a:cs typeface="Times New Roman" panose="02020603050405020304" pitchFamily="18" charset="0"/>
              </a:rPr>
              <a:t>Answer= Connective tissues, Hair follicles, Sweat glands, Sebum glands</a:t>
            </a:r>
          </a:p>
          <a:p>
            <a:r>
              <a:rPr lang="en-US" sz="2000" dirty="0" smtClean="0">
                <a:solidFill>
                  <a:srgbClr val="FF0000"/>
                </a:solidFill>
                <a:latin typeface="Times New Roman" panose="02020603050405020304" pitchFamily="18" charset="0"/>
                <a:cs typeface="Times New Roman" panose="02020603050405020304" pitchFamily="18" charset="0"/>
              </a:rPr>
              <a:t>Write </a:t>
            </a:r>
            <a:r>
              <a:rPr lang="en-US" sz="2000" dirty="0">
                <a:solidFill>
                  <a:srgbClr val="FF0000"/>
                </a:solidFill>
                <a:latin typeface="Times New Roman" panose="02020603050405020304" pitchFamily="18" charset="0"/>
                <a:cs typeface="Times New Roman" panose="02020603050405020304" pitchFamily="18" charset="0"/>
              </a:rPr>
              <a:t>the name of proteins present in Dermis.</a:t>
            </a:r>
          </a:p>
          <a:p>
            <a:r>
              <a:rPr lang="en-US" sz="2000" dirty="0">
                <a:latin typeface="Times New Roman" panose="02020603050405020304" pitchFamily="18" charset="0"/>
                <a:cs typeface="Times New Roman" panose="02020603050405020304" pitchFamily="18" charset="0"/>
              </a:rPr>
              <a:t>Answer= Collagen and Elastin</a:t>
            </a:r>
          </a:p>
          <a:p>
            <a:r>
              <a:rPr lang="en-US" sz="2000" dirty="0" smtClean="0">
                <a:solidFill>
                  <a:srgbClr val="FF0000"/>
                </a:solidFill>
                <a:latin typeface="Times New Roman" panose="02020603050405020304" pitchFamily="18" charset="0"/>
                <a:cs typeface="Times New Roman" panose="02020603050405020304" pitchFamily="18" charset="0"/>
              </a:rPr>
              <a:t>What </a:t>
            </a:r>
            <a:r>
              <a:rPr lang="en-US" sz="2000" dirty="0">
                <a:solidFill>
                  <a:srgbClr val="FF0000"/>
                </a:solidFill>
                <a:latin typeface="Times New Roman" panose="02020603050405020304" pitchFamily="18" charset="0"/>
                <a:cs typeface="Times New Roman" panose="02020603050405020304" pitchFamily="18" charset="0"/>
              </a:rPr>
              <a:t>are the three parts in which hair is divided?</a:t>
            </a:r>
          </a:p>
          <a:p>
            <a:r>
              <a:rPr lang="en-US" sz="2000" dirty="0">
                <a:latin typeface="Times New Roman" panose="02020603050405020304" pitchFamily="18" charset="0"/>
                <a:cs typeface="Times New Roman" panose="02020603050405020304" pitchFamily="18" charset="0"/>
              </a:rPr>
              <a:t>Answer= Hair follicle, Hair root and Hair Shaft</a:t>
            </a:r>
            <a:r>
              <a:rPr lang="en-US" sz="2000" dirty="0" smtClean="0">
                <a:latin typeface="Times New Roman" panose="02020603050405020304" pitchFamily="18" charset="0"/>
                <a:cs typeface="Times New Roman" panose="02020603050405020304" pitchFamily="18" charset="0"/>
              </a:rPr>
              <a:t>.</a:t>
            </a:r>
          </a:p>
          <a:p>
            <a:r>
              <a:rPr lang="en-US" sz="2000" dirty="0" smtClean="0">
                <a:solidFill>
                  <a:srgbClr val="FF0000"/>
                </a:solidFill>
                <a:latin typeface="Times New Roman" panose="02020603050405020304" pitchFamily="18" charset="0"/>
                <a:cs typeface="Times New Roman" panose="02020603050405020304" pitchFamily="18" charset="0"/>
              </a:rPr>
              <a:t>What </a:t>
            </a:r>
            <a:r>
              <a:rPr lang="en-US" sz="2000" dirty="0">
                <a:solidFill>
                  <a:srgbClr val="FF0000"/>
                </a:solidFill>
                <a:latin typeface="Times New Roman" panose="02020603050405020304" pitchFamily="18" charset="0"/>
                <a:cs typeface="Times New Roman" panose="02020603050405020304" pitchFamily="18" charset="0"/>
              </a:rPr>
              <a:t>is the name of the part of hair which comes out?</a:t>
            </a:r>
          </a:p>
          <a:p>
            <a:r>
              <a:rPr lang="en-US" sz="2000" dirty="0">
                <a:latin typeface="Times New Roman" panose="02020603050405020304" pitchFamily="18" charset="0"/>
                <a:cs typeface="Times New Roman" panose="02020603050405020304" pitchFamily="18" charset="0"/>
              </a:rPr>
              <a:t>Answer= Hair Shaft</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1705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Objectives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Describe the skin and structure of the human skin</a:t>
            </a:r>
          </a:p>
          <a:p>
            <a:r>
              <a:rPr lang="en-US" sz="2000" dirty="0">
                <a:latin typeface="Times New Roman" panose="02020603050405020304" pitchFamily="18" charset="0"/>
                <a:cs typeface="Times New Roman" panose="02020603050405020304" pitchFamily="18" charset="0"/>
              </a:rPr>
              <a:t>Understand functions of skin and skin layers</a:t>
            </a:r>
          </a:p>
          <a:p>
            <a:r>
              <a:rPr lang="en-US" sz="2000" dirty="0">
                <a:latin typeface="Times New Roman" panose="02020603050405020304" pitchFamily="18" charset="0"/>
                <a:cs typeface="Times New Roman" panose="02020603050405020304" pitchFamily="18" charset="0"/>
              </a:rPr>
              <a:t>Know the types of skin according to gender, hydration state and sensitivity to UV light</a:t>
            </a:r>
          </a:p>
          <a:p>
            <a:r>
              <a:rPr lang="en-US" sz="2000" dirty="0" smtClean="0">
                <a:latin typeface="Times New Roman" panose="02020603050405020304" pitchFamily="18" charset="0"/>
                <a:cs typeface="Times New Roman" panose="02020603050405020304" pitchFamily="18" charset="0"/>
              </a:rPr>
              <a:t>Understanding </a:t>
            </a:r>
            <a:r>
              <a:rPr lang="en-US" sz="2000" dirty="0">
                <a:latin typeface="Times New Roman" panose="02020603050405020304" pitchFamily="18" charset="0"/>
                <a:cs typeface="Times New Roman" panose="02020603050405020304" pitchFamily="18" charset="0"/>
              </a:rPr>
              <a:t>the structure of skin and various </a:t>
            </a:r>
            <a:r>
              <a:rPr lang="en-US" sz="2000" dirty="0" smtClean="0">
                <a:latin typeface="Times New Roman" panose="02020603050405020304" pitchFamily="18" charset="0"/>
                <a:cs typeface="Times New Roman" panose="02020603050405020304" pitchFamily="18" charset="0"/>
              </a:rPr>
              <a:t>structures in it.</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5913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226666"/>
            <a:ext cx="11018929" cy="6027670"/>
          </a:xfrm>
        </p:spPr>
        <p:txBody>
          <a:bodyPr>
            <a:normAutofit lnSpcReduction="10000"/>
          </a:bodyPr>
          <a:lstStyle/>
          <a:p>
            <a:r>
              <a:rPr lang="en-US" sz="2000" dirty="0" smtClean="0">
                <a:solidFill>
                  <a:srgbClr val="FF0000"/>
                </a:solidFill>
                <a:latin typeface="Times New Roman" pitchFamily="18" charset="0"/>
                <a:cs typeface="Times New Roman" pitchFamily="18" charset="0"/>
              </a:rPr>
              <a:t>From where, hair follicles get blood supply for its nutrition.</a:t>
            </a:r>
          </a:p>
          <a:p>
            <a:r>
              <a:rPr lang="en-US" sz="2000" dirty="0" smtClean="0">
                <a:latin typeface="Times New Roman" pitchFamily="18" charset="0"/>
                <a:cs typeface="Times New Roman" pitchFamily="18" charset="0"/>
              </a:rPr>
              <a:t>Answer= Hair papilla</a:t>
            </a:r>
          </a:p>
          <a:p>
            <a:r>
              <a:rPr lang="en-US" sz="2000" dirty="0" smtClean="0">
                <a:solidFill>
                  <a:srgbClr val="FF0000"/>
                </a:solidFill>
                <a:latin typeface="Times New Roman" pitchFamily="18" charset="0"/>
                <a:cs typeface="Times New Roman" pitchFamily="18" charset="0"/>
              </a:rPr>
              <a:t>Which protein is present in hair?</a:t>
            </a:r>
          </a:p>
          <a:p>
            <a:r>
              <a:rPr lang="en-US" sz="2000" dirty="0" smtClean="0">
                <a:latin typeface="Times New Roman" pitchFamily="18" charset="0"/>
                <a:cs typeface="Times New Roman" pitchFamily="18" charset="0"/>
              </a:rPr>
              <a:t>Answer= Keratin.</a:t>
            </a:r>
          </a:p>
          <a:p>
            <a:r>
              <a:rPr lang="en-US" sz="2000" dirty="0" smtClean="0">
                <a:solidFill>
                  <a:srgbClr val="FF0000"/>
                </a:solidFill>
                <a:latin typeface="Times New Roman" pitchFamily="18" charset="0"/>
                <a:cs typeface="Times New Roman" pitchFamily="18" charset="0"/>
              </a:rPr>
              <a:t>Name </a:t>
            </a:r>
            <a:r>
              <a:rPr lang="en-US" sz="2000" dirty="0">
                <a:solidFill>
                  <a:srgbClr val="FF0000"/>
                </a:solidFill>
                <a:latin typeface="Times New Roman" pitchFamily="18" charset="0"/>
                <a:cs typeface="Times New Roman" pitchFamily="18" charset="0"/>
              </a:rPr>
              <a:t>of the muscle which is related with hair</a:t>
            </a:r>
          </a:p>
          <a:p>
            <a:r>
              <a:rPr lang="en-US" sz="2000" dirty="0">
                <a:latin typeface="Times New Roman" pitchFamily="18" charset="0"/>
                <a:cs typeface="Times New Roman" pitchFamily="18" charset="0"/>
              </a:rPr>
              <a:t>Answer=  </a:t>
            </a:r>
            <a:r>
              <a:rPr lang="en-US" sz="2000" dirty="0" err="1">
                <a:latin typeface="Times New Roman" pitchFamily="18" charset="0"/>
                <a:cs typeface="Times New Roman" pitchFamily="18" charset="0"/>
              </a:rPr>
              <a:t>Arrector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pilli</a:t>
            </a:r>
            <a:r>
              <a:rPr lang="en-US" sz="2000" dirty="0">
                <a:latin typeface="Times New Roman" pitchFamily="18" charset="0"/>
                <a:cs typeface="Times New Roman" pitchFamily="18" charset="0"/>
              </a:rPr>
              <a:t> muscle.</a:t>
            </a:r>
          </a:p>
          <a:p>
            <a:r>
              <a:rPr lang="en-US" sz="2000" dirty="0" smtClean="0">
                <a:solidFill>
                  <a:srgbClr val="FF0000"/>
                </a:solidFill>
                <a:latin typeface="Times New Roman" pitchFamily="18" charset="0"/>
                <a:cs typeface="Times New Roman" pitchFamily="18" charset="0"/>
              </a:rPr>
              <a:t>The </a:t>
            </a:r>
            <a:r>
              <a:rPr lang="en-US" sz="2000" dirty="0">
                <a:solidFill>
                  <a:srgbClr val="FF0000"/>
                </a:solidFill>
                <a:latin typeface="Times New Roman" pitchFamily="18" charset="0"/>
                <a:cs typeface="Times New Roman" pitchFamily="18" charset="0"/>
              </a:rPr>
              <a:t>muscle present in hair, is related with which physiology of the body.</a:t>
            </a:r>
          </a:p>
          <a:p>
            <a:r>
              <a:rPr lang="en-US" sz="2000" dirty="0">
                <a:latin typeface="Times New Roman" pitchFamily="18" charset="0"/>
                <a:cs typeface="Times New Roman" pitchFamily="18" charset="0"/>
              </a:rPr>
              <a:t>Answer= </a:t>
            </a:r>
            <a:r>
              <a:rPr lang="en-US" sz="2000" dirty="0" smtClean="0">
                <a:latin typeface="Times New Roman" pitchFamily="18" charset="0"/>
                <a:cs typeface="Times New Roman" pitchFamily="18" charset="0"/>
              </a:rPr>
              <a:t>Thermoregulation</a:t>
            </a:r>
          </a:p>
          <a:p>
            <a:r>
              <a:rPr lang="en-US" sz="2000" dirty="0" smtClean="0">
                <a:solidFill>
                  <a:srgbClr val="FF0000"/>
                </a:solidFill>
                <a:latin typeface="Times New Roman" pitchFamily="18" charset="0"/>
                <a:cs typeface="Times New Roman" pitchFamily="18" charset="0"/>
              </a:rPr>
              <a:t>Which </a:t>
            </a:r>
            <a:r>
              <a:rPr lang="en-US" sz="2000" dirty="0">
                <a:solidFill>
                  <a:srgbClr val="FF0000"/>
                </a:solidFill>
                <a:latin typeface="Times New Roman" pitchFamily="18" charset="0"/>
                <a:cs typeface="Times New Roman" pitchFamily="18" charset="0"/>
              </a:rPr>
              <a:t>cell gives </a:t>
            </a:r>
            <a:r>
              <a:rPr lang="en-US" sz="2000" dirty="0" smtClean="0">
                <a:solidFill>
                  <a:srgbClr val="FF0000"/>
                </a:solidFill>
                <a:latin typeface="Times New Roman" pitchFamily="18" charset="0"/>
                <a:cs typeface="Times New Roman" pitchFamily="18" charset="0"/>
              </a:rPr>
              <a:t>color </a:t>
            </a:r>
            <a:r>
              <a:rPr lang="en-US" sz="2000" dirty="0">
                <a:solidFill>
                  <a:srgbClr val="FF0000"/>
                </a:solidFill>
                <a:latin typeface="Times New Roman" pitchFamily="18" charset="0"/>
                <a:cs typeface="Times New Roman" pitchFamily="18" charset="0"/>
              </a:rPr>
              <a:t>to hair and skin?</a:t>
            </a:r>
          </a:p>
          <a:p>
            <a:r>
              <a:rPr lang="en-US" sz="2000" dirty="0">
                <a:latin typeface="Times New Roman" pitchFamily="18" charset="0"/>
                <a:cs typeface="Times New Roman" pitchFamily="18" charset="0"/>
              </a:rPr>
              <a:t>Answer= Melanocyte.</a:t>
            </a:r>
          </a:p>
          <a:p>
            <a:r>
              <a:rPr lang="en-US" sz="2000" dirty="0" smtClean="0">
                <a:solidFill>
                  <a:srgbClr val="FF0000"/>
                </a:solidFill>
                <a:latin typeface="Times New Roman" pitchFamily="18" charset="0"/>
                <a:cs typeface="Times New Roman" pitchFamily="18" charset="0"/>
              </a:rPr>
              <a:t>Which </a:t>
            </a:r>
            <a:r>
              <a:rPr lang="en-US" sz="2000" dirty="0">
                <a:solidFill>
                  <a:srgbClr val="FF0000"/>
                </a:solidFill>
                <a:latin typeface="Times New Roman" pitchFamily="18" charset="0"/>
                <a:cs typeface="Times New Roman" pitchFamily="18" charset="0"/>
              </a:rPr>
              <a:t>pigment is present in skin and hair?</a:t>
            </a:r>
          </a:p>
          <a:p>
            <a:r>
              <a:rPr lang="en-US" sz="2000" dirty="0">
                <a:latin typeface="Times New Roman" pitchFamily="18" charset="0"/>
                <a:cs typeface="Times New Roman" pitchFamily="18" charset="0"/>
              </a:rPr>
              <a:t>Answer= Melanin</a:t>
            </a:r>
          </a:p>
          <a:p>
            <a:r>
              <a:rPr lang="en-US" sz="2000" dirty="0" smtClean="0">
                <a:solidFill>
                  <a:srgbClr val="FF0000"/>
                </a:solidFill>
                <a:latin typeface="Times New Roman" pitchFamily="18" charset="0"/>
                <a:cs typeface="Times New Roman" pitchFamily="18" charset="0"/>
              </a:rPr>
              <a:t>Which </a:t>
            </a:r>
            <a:r>
              <a:rPr lang="en-US" sz="2000" dirty="0">
                <a:solidFill>
                  <a:srgbClr val="FF0000"/>
                </a:solidFill>
                <a:latin typeface="Times New Roman" pitchFamily="18" charset="0"/>
                <a:cs typeface="Times New Roman" pitchFamily="18" charset="0"/>
              </a:rPr>
              <a:t>vitamin is produced by skin, in the presence of sunlight?</a:t>
            </a:r>
          </a:p>
          <a:p>
            <a:r>
              <a:rPr lang="en-US" sz="2000" dirty="0">
                <a:latin typeface="Times New Roman" pitchFamily="18" charset="0"/>
                <a:cs typeface="Times New Roman" pitchFamily="18" charset="0"/>
              </a:rPr>
              <a:t>Answer= Vitamin D</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9665826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354842"/>
            <a:ext cx="11018929" cy="5899493"/>
          </a:xfrm>
        </p:spPr>
        <p:txBody>
          <a:bodyPr>
            <a:normAutofit fontScale="92500" lnSpcReduction="20000"/>
          </a:bodyPr>
          <a:lstStyle/>
          <a:p>
            <a:r>
              <a:rPr lang="en-US" sz="2000" dirty="0" smtClean="0">
                <a:solidFill>
                  <a:srgbClr val="FF0000"/>
                </a:solidFill>
                <a:latin typeface="Times New Roman" pitchFamily="18" charset="0"/>
                <a:cs typeface="Times New Roman" pitchFamily="18" charset="0"/>
              </a:rPr>
              <a:t>Name </a:t>
            </a:r>
            <a:r>
              <a:rPr lang="en-US" sz="2000" dirty="0">
                <a:solidFill>
                  <a:srgbClr val="FF0000"/>
                </a:solidFill>
                <a:latin typeface="Times New Roman" pitchFamily="18" charset="0"/>
                <a:cs typeface="Times New Roman" pitchFamily="18" charset="0"/>
              </a:rPr>
              <a:t>the constituent present in skin, which converts in </a:t>
            </a:r>
            <a:r>
              <a:rPr lang="en-US" sz="2000" dirty="0" err="1">
                <a:solidFill>
                  <a:srgbClr val="FF0000"/>
                </a:solidFill>
                <a:latin typeface="Times New Roman" pitchFamily="18" charset="0"/>
                <a:cs typeface="Times New Roman" pitchFamily="18" charset="0"/>
              </a:rPr>
              <a:t>cholecalciferol</a:t>
            </a:r>
            <a:r>
              <a:rPr lang="en-US" sz="2000" dirty="0">
                <a:solidFill>
                  <a:srgbClr val="FF0000"/>
                </a:solidFill>
                <a:latin typeface="Times New Roman" pitchFamily="18" charset="0"/>
                <a:cs typeface="Times New Roman" pitchFamily="18" charset="0"/>
              </a:rPr>
              <a:t> (</a:t>
            </a:r>
            <a:r>
              <a:rPr lang="en-US" sz="2000" dirty="0" err="1">
                <a:solidFill>
                  <a:srgbClr val="FF0000"/>
                </a:solidFill>
                <a:latin typeface="Times New Roman" pitchFamily="18" charset="0"/>
                <a:cs typeface="Times New Roman" pitchFamily="18" charset="0"/>
              </a:rPr>
              <a:t>Vit</a:t>
            </a:r>
            <a:r>
              <a:rPr lang="en-US" sz="2000" dirty="0">
                <a:solidFill>
                  <a:srgbClr val="FF0000"/>
                </a:solidFill>
                <a:latin typeface="Times New Roman" pitchFamily="18" charset="0"/>
                <a:cs typeface="Times New Roman" pitchFamily="18" charset="0"/>
              </a:rPr>
              <a:t>. D3) and </a:t>
            </a:r>
            <a:r>
              <a:rPr lang="en-US" sz="2000" dirty="0" err="1">
                <a:solidFill>
                  <a:srgbClr val="FF0000"/>
                </a:solidFill>
                <a:latin typeface="Times New Roman" pitchFamily="18" charset="0"/>
                <a:cs typeface="Times New Roman" pitchFamily="18" charset="0"/>
              </a:rPr>
              <a:t>cholecalciferol</a:t>
            </a:r>
            <a:r>
              <a:rPr lang="en-US" sz="2000" dirty="0">
                <a:solidFill>
                  <a:srgbClr val="FF0000"/>
                </a:solidFill>
                <a:latin typeface="Times New Roman" pitchFamily="18" charset="0"/>
                <a:cs typeface="Times New Roman" pitchFamily="18" charset="0"/>
              </a:rPr>
              <a:t> later converts in Vitamin D in Liver and Kidney.</a:t>
            </a:r>
          </a:p>
          <a:p>
            <a:r>
              <a:rPr lang="en-US" sz="2000" dirty="0">
                <a:latin typeface="Times New Roman" pitchFamily="18" charset="0"/>
                <a:cs typeface="Times New Roman" pitchFamily="18" charset="0"/>
              </a:rPr>
              <a:t>Answer= 7- </a:t>
            </a:r>
            <a:r>
              <a:rPr lang="en-US" sz="2000" dirty="0" err="1">
                <a:latin typeface="Times New Roman" pitchFamily="18" charset="0"/>
                <a:cs typeface="Times New Roman" pitchFamily="18" charset="0"/>
              </a:rPr>
              <a:t>Dehydrocholesterol</a:t>
            </a:r>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Name of the gland present in Hair, which secrets oil for the nourishment of Hair.</a:t>
            </a:r>
          </a:p>
          <a:p>
            <a:r>
              <a:rPr lang="en-US" sz="2000" dirty="0">
                <a:latin typeface="Times New Roman" pitchFamily="18" charset="0"/>
                <a:cs typeface="Times New Roman" pitchFamily="18" charset="0"/>
              </a:rPr>
              <a:t>Answer= Sebum</a:t>
            </a:r>
          </a:p>
          <a:p>
            <a:r>
              <a:rPr lang="en-US" sz="2000" dirty="0" smtClean="0">
                <a:solidFill>
                  <a:srgbClr val="FF0000"/>
                </a:solidFill>
                <a:latin typeface="Times New Roman" pitchFamily="18" charset="0"/>
                <a:cs typeface="Times New Roman" pitchFamily="18" charset="0"/>
              </a:rPr>
              <a:t>Which </a:t>
            </a:r>
            <a:r>
              <a:rPr lang="en-US" sz="2000" dirty="0">
                <a:solidFill>
                  <a:srgbClr val="FF0000"/>
                </a:solidFill>
                <a:latin typeface="Times New Roman" pitchFamily="18" charset="0"/>
                <a:cs typeface="Times New Roman" pitchFamily="18" charset="0"/>
              </a:rPr>
              <a:t>types of sweat gland is present in sole of the legs and palm of the Hands.</a:t>
            </a:r>
          </a:p>
          <a:p>
            <a:r>
              <a:rPr lang="en-US" sz="2000" dirty="0">
                <a:latin typeface="Times New Roman" pitchFamily="18" charset="0"/>
                <a:cs typeface="Times New Roman" pitchFamily="18" charset="0"/>
              </a:rPr>
              <a:t>Answer= </a:t>
            </a:r>
            <a:r>
              <a:rPr lang="en-US" sz="2000" dirty="0" err="1">
                <a:latin typeface="Times New Roman" pitchFamily="18" charset="0"/>
                <a:cs typeface="Times New Roman" pitchFamily="18" charset="0"/>
              </a:rPr>
              <a:t>Eccrine</a:t>
            </a:r>
            <a:r>
              <a:rPr lang="en-US" sz="2000" dirty="0">
                <a:latin typeface="Times New Roman" pitchFamily="18" charset="0"/>
                <a:cs typeface="Times New Roman" pitchFamily="18" charset="0"/>
              </a:rPr>
              <a:t> glands</a:t>
            </a:r>
          </a:p>
          <a:p>
            <a:r>
              <a:rPr lang="en-US" sz="2000" dirty="0" smtClean="0">
                <a:solidFill>
                  <a:srgbClr val="FF0000"/>
                </a:solidFill>
                <a:latin typeface="Times New Roman" pitchFamily="18" charset="0"/>
                <a:cs typeface="Times New Roman" pitchFamily="18" charset="0"/>
              </a:rPr>
              <a:t>Which </a:t>
            </a:r>
            <a:r>
              <a:rPr lang="en-US" sz="2000" dirty="0">
                <a:solidFill>
                  <a:srgbClr val="FF0000"/>
                </a:solidFill>
                <a:latin typeface="Times New Roman" pitchFamily="18" charset="0"/>
                <a:cs typeface="Times New Roman" pitchFamily="18" charset="0"/>
              </a:rPr>
              <a:t>types of sweat glands is present in the hairy region, such as arm pit.</a:t>
            </a:r>
          </a:p>
          <a:p>
            <a:r>
              <a:rPr lang="en-US" sz="2000" dirty="0">
                <a:latin typeface="Times New Roman" pitchFamily="18" charset="0"/>
                <a:cs typeface="Times New Roman" pitchFamily="18" charset="0"/>
              </a:rPr>
              <a:t>Answer= Apocrine glands</a:t>
            </a:r>
          </a:p>
          <a:p>
            <a:r>
              <a:rPr lang="en-US" sz="2000" dirty="0" smtClean="0">
                <a:solidFill>
                  <a:srgbClr val="FF0000"/>
                </a:solidFill>
                <a:latin typeface="Times New Roman" pitchFamily="18" charset="0"/>
                <a:cs typeface="Times New Roman" pitchFamily="18" charset="0"/>
              </a:rPr>
              <a:t>Write </a:t>
            </a:r>
            <a:r>
              <a:rPr lang="en-US" sz="2000" dirty="0">
                <a:solidFill>
                  <a:srgbClr val="FF0000"/>
                </a:solidFill>
                <a:latin typeface="Times New Roman" pitchFamily="18" charset="0"/>
                <a:cs typeface="Times New Roman" pitchFamily="18" charset="0"/>
              </a:rPr>
              <a:t>the two physiology of skin.</a:t>
            </a:r>
          </a:p>
          <a:p>
            <a:r>
              <a:rPr lang="en-US" sz="2000" dirty="0">
                <a:latin typeface="Times New Roman" pitchFamily="18" charset="0"/>
                <a:cs typeface="Times New Roman" pitchFamily="18" charset="0"/>
              </a:rPr>
              <a:t>Answer= 1. Barrier to </a:t>
            </a:r>
            <a:r>
              <a:rPr lang="en-US" sz="2000" dirty="0" err="1">
                <a:latin typeface="Times New Roman" pitchFamily="18" charset="0"/>
                <a:cs typeface="Times New Roman" pitchFamily="18" charset="0"/>
              </a:rPr>
              <a:t>microrganisms</a:t>
            </a:r>
            <a:r>
              <a:rPr lang="en-US" sz="2000" dirty="0">
                <a:latin typeface="Times New Roman" pitchFamily="18" charset="0"/>
                <a:cs typeface="Times New Roman" pitchFamily="18" charset="0"/>
              </a:rPr>
              <a:t>, 2. Vitamin D synthesis 3. Thermoregulation, 4. Sensation. 5. Secretion</a:t>
            </a:r>
          </a:p>
          <a:p>
            <a:r>
              <a:rPr lang="en-US" sz="2000" dirty="0" smtClean="0">
                <a:solidFill>
                  <a:srgbClr val="FF0000"/>
                </a:solidFill>
                <a:latin typeface="Times New Roman" pitchFamily="18" charset="0"/>
                <a:cs typeface="Times New Roman" pitchFamily="18" charset="0"/>
              </a:rPr>
              <a:t>Which </a:t>
            </a:r>
            <a:r>
              <a:rPr lang="en-US" sz="2000" dirty="0">
                <a:solidFill>
                  <a:srgbClr val="FF0000"/>
                </a:solidFill>
                <a:latin typeface="Times New Roman" pitchFamily="18" charset="0"/>
                <a:cs typeface="Times New Roman" pitchFamily="18" charset="0"/>
              </a:rPr>
              <a:t>cells are related, with sensation of skin.</a:t>
            </a:r>
          </a:p>
          <a:p>
            <a:r>
              <a:rPr lang="en-US" sz="2000" dirty="0">
                <a:latin typeface="Times New Roman" pitchFamily="18" charset="0"/>
                <a:cs typeface="Times New Roman" pitchFamily="18" charset="0"/>
              </a:rPr>
              <a:t>Merkel cell or Merkel Ranvier cells</a:t>
            </a:r>
          </a:p>
          <a:p>
            <a:r>
              <a:rPr lang="en-US" sz="2000" dirty="0" smtClean="0">
                <a:solidFill>
                  <a:srgbClr val="FF0000"/>
                </a:solidFill>
                <a:latin typeface="Times New Roman" pitchFamily="18" charset="0"/>
                <a:cs typeface="Times New Roman" pitchFamily="18" charset="0"/>
              </a:rPr>
              <a:t>Skin</a:t>
            </a:r>
            <a:r>
              <a:rPr lang="en-US" sz="2000" dirty="0">
                <a:solidFill>
                  <a:srgbClr val="FF0000"/>
                </a:solidFill>
                <a:latin typeface="Times New Roman" pitchFamily="18" charset="0"/>
                <a:cs typeface="Times New Roman" pitchFamily="18" charset="0"/>
              </a:rPr>
              <a:t>, Hair and Nails are part of which system in the body.</a:t>
            </a:r>
          </a:p>
          <a:p>
            <a:r>
              <a:rPr lang="en-US" sz="2000" dirty="0">
                <a:latin typeface="Times New Roman" pitchFamily="18" charset="0"/>
                <a:cs typeface="Times New Roman" pitchFamily="18" charset="0"/>
              </a:rPr>
              <a:t>Answer= Integumentary system</a:t>
            </a:r>
          </a:p>
          <a:p>
            <a:endParaRPr lang="en-US" sz="20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1140762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itchFamily="18" charset="0"/>
                <a:cs typeface="Times New Roman" pitchFamily="18" charset="0"/>
              </a:rPr>
              <a:t>Peter </a:t>
            </a:r>
            <a:r>
              <a:rPr lang="en-US" sz="2000" dirty="0" err="1">
                <a:latin typeface="Times New Roman" pitchFamily="18" charset="0"/>
                <a:cs typeface="Times New Roman" pitchFamily="18" charset="0"/>
              </a:rPr>
              <a:t>Elsner</a:t>
            </a:r>
            <a:r>
              <a:rPr lang="en-US" sz="2000" dirty="0">
                <a:latin typeface="Times New Roman" pitchFamily="18" charset="0"/>
                <a:cs typeface="Times New Roman" pitchFamily="18" charset="0"/>
              </a:rPr>
              <a:t>, (2000). </a:t>
            </a:r>
            <a:r>
              <a:rPr lang="en-US" sz="2000" dirty="0" err="1">
                <a:latin typeface="Times New Roman" pitchFamily="18" charset="0"/>
                <a:cs typeface="Times New Roman" pitchFamily="18" charset="0"/>
              </a:rPr>
              <a:t>Cosmeceuticals</a:t>
            </a:r>
            <a:r>
              <a:rPr lang="en-US" sz="2000" dirty="0">
                <a:latin typeface="Times New Roman" pitchFamily="18" charset="0"/>
                <a:cs typeface="Times New Roman" pitchFamily="18" charset="0"/>
              </a:rPr>
              <a:t> , Drugs </a:t>
            </a:r>
            <a:r>
              <a:rPr lang="en-US" sz="2000" dirty="0" err="1">
                <a:latin typeface="Times New Roman" pitchFamily="18" charset="0"/>
                <a:cs typeface="Times New Roman" pitchFamily="18" charset="0"/>
              </a:rPr>
              <a:t>vs</a:t>
            </a:r>
            <a:r>
              <a:rPr lang="en-US" sz="2000" dirty="0">
                <a:latin typeface="Times New Roman" pitchFamily="18" charset="0"/>
                <a:cs typeface="Times New Roman" pitchFamily="18" charset="0"/>
              </a:rPr>
              <a:t> Cosmetics, Marcel Dekker, Inc. New York • Basel TM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Costa, I. M. (2015). </a:t>
            </a:r>
            <a:r>
              <a:rPr lang="en-US" sz="2000" dirty="0" err="1">
                <a:latin typeface="Times New Roman" pitchFamily="18" charset="0"/>
                <a:cs typeface="Times New Roman" pitchFamily="18" charset="0"/>
              </a:rPr>
              <a:t>Phytocosmetics</a:t>
            </a:r>
            <a:r>
              <a:rPr lang="en-US" sz="2000" dirty="0">
                <a:latin typeface="Times New Roman" pitchFamily="18" charset="0"/>
                <a:cs typeface="Times New Roman" pitchFamily="18" charset="0"/>
              </a:rPr>
              <a:t>–where nature meets well-being. Journal of </a:t>
            </a:r>
            <a:r>
              <a:rPr lang="en-US" sz="2000" dirty="0" err="1">
                <a:latin typeface="Times New Roman" pitchFamily="18" charset="0"/>
                <a:cs typeface="Times New Roman" pitchFamily="18" charset="0"/>
              </a:rPr>
              <a:t>Phytocosmetics</a:t>
            </a:r>
            <a:r>
              <a:rPr lang="en-US" sz="2000" dirty="0">
                <a:latin typeface="Times New Roman" pitchFamily="18" charset="0"/>
                <a:cs typeface="Times New Roman" pitchFamily="18" charset="0"/>
              </a:rPr>
              <a:t> and Natural Ingredients. </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34906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pPr algn="ctr"/>
            <a:r>
              <a:rPr lang="en-US" sz="3200" dirty="0" smtClean="0">
                <a:solidFill>
                  <a:srgbClr val="FF0000"/>
                </a:solidFill>
                <a:latin typeface="Algerian" panose="04020705040A02060702" pitchFamily="82" charset="0"/>
                <a:cs typeface="Times New Roman" panose="02020603050405020304" pitchFamily="18" charset="0"/>
              </a:rPr>
              <a:t>THANK YOU</a:t>
            </a:r>
            <a:endParaRPr lang="en-US" sz="3200" dirty="0">
              <a:solidFill>
                <a:srgbClr val="FF0000"/>
              </a:solidFill>
              <a:latin typeface="Algerian" panose="04020705040A02060702" pitchFamily="82"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7554" y="1065213"/>
            <a:ext cx="10668076" cy="5189537"/>
          </a:xfrm>
        </p:spPr>
      </p:pic>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24005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fontScale="90000"/>
          </a:bodyPr>
          <a:lstStyle/>
          <a:p>
            <a:r>
              <a:rPr lang="en-US" sz="3200" dirty="0">
                <a:solidFill>
                  <a:srgbClr val="0070C0"/>
                </a:solidFill>
                <a:latin typeface="Times New Roman" panose="02020603050405020304" pitchFamily="18" charset="0"/>
                <a:cs typeface="Times New Roman" panose="02020603050405020304" pitchFamily="18" charset="0"/>
              </a:rPr>
              <a:t>Skin Structure and Function</a:t>
            </a:r>
            <a:br>
              <a:rPr lang="en-US" sz="3200" dirty="0">
                <a:solidFill>
                  <a:srgbClr val="0070C0"/>
                </a:solidFill>
                <a:latin typeface="Times New Roman" panose="02020603050405020304" pitchFamily="18" charset="0"/>
                <a:cs typeface="Times New Roman" panose="02020603050405020304" pitchFamily="18" charset="0"/>
              </a:rPr>
            </a:b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The human body’s largest sensory and touch organ is the skin.</a:t>
            </a:r>
          </a:p>
          <a:p>
            <a:r>
              <a:rPr lang="en-US" sz="2000" dirty="0">
                <a:latin typeface="Times New Roman" panose="02020603050405020304" pitchFamily="18" charset="0"/>
                <a:cs typeface="Times New Roman" panose="02020603050405020304" pitchFamily="18" charset="0"/>
              </a:rPr>
              <a:t> Adults have a surface area of roughly 1.5 to 2 </a:t>
            </a:r>
            <a:r>
              <a:rPr lang="en-US" sz="2000" dirty="0" smtClean="0">
                <a:latin typeface="Times New Roman" panose="02020603050405020304" pitchFamily="18" charset="0"/>
                <a:cs typeface="Times New Roman" panose="02020603050405020304" pitchFamily="18" charset="0"/>
              </a:rPr>
              <a:t>m</a:t>
            </a:r>
            <a:r>
              <a:rPr lang="en-US" sz="2000" baseline="30000" dirty="0" smtClean="0">
                <a:latin typeface="Times New Roman" panose="02020603050405020304" pitchFamily="18" charset="0"/>
                <a:cs typeface="Times New Roman" panose="02020603050405020304" pitchFamily="18" charset="0"/>
              </a:rPr>
              <a:t>2</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epidermis and dermis are the two primary layers of the human skin.</a:t>
            </a:r>
          </a:p>
          <a:p>
            <a:r>
              <a:rPr lang="en-US" sz="2000" dirty="0">
                <a:latin typeface="Times New Roman" panose="02020603050405020304" pitchFamily="18" charset="0"/>
                <a:cs typeface="Times New Roman" panose="02020603050405020304" pitchFamily="18" charset="0"/>
              </a:rPr>
              <a:t>The hypodermis is a layer that lies beneath the dermis and is primarily made up of fat cells.</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46214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Skin Types in general</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Hairy skin (non-glabrous)</a:t>
            </a:r>
          </a:p>
          <a:p>
            <a:r>
              <a:rPr lang="en-US" sz="2000" dirty="0">
                <a:latin typeface="Times New Roman" panose="02020603050405020304" pitchFamily="18" charset="0"/>
                <a:cs typeface="Times New Roman" panose="02020603050405020304" pitchFamily="18" charset="0"/>
              </a:rPr>
              <a:t>Hairless skin (glabrous): Mostly in palms and sole</a:t>
            </a:r>
          </a:p>
          <a:p>
            <a:endParaRPr lang="en-US" sz="2000" dirty="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8544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Skin Structure</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Dead cells, epithelium, connective tissue, muscles, nerves, blood vessels, as well as the so-called appendages, such as the nails, hair, and glands, such as sebaceous and sweat glands, make up the complex organ known as the skin.</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4" descr="Skin: Layers, Structure and Function">
            <a:extLst>
              <a:ext uri="{FF2B5EF4-FFF2-40B4-BE49-F238E27FC236}">
                <a16:creationId xmlns:a16="http://schemas.microsoft.com/office/drawing/2014/main" xmlns="" id="{23FBA80A-9B52-C98E-4F93-306B3DD8F5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635"/>
          <a:stretch/>
        </p:blipFill>
        <p:spPr bwMode="auto">
          <a:xfrm>
            <a:off x="670545" y="2082431"/>
            <a:ext cx="11262375" cy="452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8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O</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smtClean="0">
                <a:latin typeface="Times New Roman" panose="02020603050405020304" pitchFamily="18" charset="0"/>
                <a:cs typeface="Times New Roman" panose="02020603050405020304" pitchFamily="18" charset="0"/>
              </a:rPr>
              <a:t>Un</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Content Placeholder 2" descr="Integumentary System Anatomy Advanced Presentation PPT With Student Summary">
            <a:extLst>
              <a:ext uri="{FF2B5EF4-FFF2-40B4-BE49-F238E27FC236}">
                <a16:creationId xmlns:a16="http://schemas.microsoft.com/office/drawing/2014/main" xmlns="" id="{F11CAE3B-A204-5363-C8EA-090ADEA64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13" y="226665"/>
            <a:ext cx="10704702" cy="638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656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fontScale="90000"/>
          </a:bodyPr>
          <a:lstStyle/>
          <a:p>
            <a:r>
              <a:rPr lang="en-US" sz="3200" dirty="0">
                <a:solidFill>
                  <a:srgbClr val="0070C0"/>
                </a:solidFill>
                <a:latin typeface="Times New Roman" panose="02020603050405020304" pitchFamily="18" charset="0"/>
                <a:cs typeface="Times New Roman" panose="02020603050405020304" pitchFamily="18" charset="0"/>
              </a:rPr>
              <a:t>Skin Layers</a:t>
            </a:r>
            <a:br>
              <a:rPr lang="en-US" sz="3200" dirty="0">
                <a:solidFill>
                  <a:srgbClr val="0070C0"/>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1- Epidermis</a:t>
            </a: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a:latin typeface="Times New Roman" panose="02020603050405020304" pitchFamily="18" charset="0"/>
                <a:cs typeface="Times New Roman" panose="02020603050405020304" pitchFamily="18" charset="0"/>
              </a:rPr>
              <a:t>The epidermis differs in thickness in thin and thick skin. </a:t>
            </a:r>
          </a:p>
          <a:p>
            <a:r>
              <a:rPr lang="en-US" sz="2000" dirty="0">
                <a:latin typeface="Times New Roman" panose="02020603050405020304" pitchFamily="18" charset="0"/>
                <a:cs typeface="Times New Roman" panose="02020603050405020304" pitchFamily="18" charset="0"/>
              </a:rPr>
              <a:t>Thick skin is found on the palms of the hands and soles of the feet and has all five layers. Thin skin, which covers the rest of the body, does not have a </a:t>
            </a:r>
            <a:r>
              <a:rPr lang="en-US" sz="2000" dirty="0">
                <a:solidFill>
                  <a:srgbClr val="FF0000"/>
                </a:solidFill>
                <a:latin typeface="Times New Roman" panose="02020603050405020304" pitchFamily="18" charset="0"/>
                <a:cs typeface="Times New Roman" panose="02020603050405020304" pitchFamily="18" charset="0"/>
              </a:rPr>
              <a:t>stratum </a:t>
            </a:r>
            <a:r>
              <a:rPr lang="en-US" sz="2000" dirty="0" err="1">
                <a:solidFill>
                  <a:srgbClr val="FF0000"/>
                </a:solidFill>
                <a:latin typeface="Times New Roman" panose="02020603050405020304" pitchFamily="18" charset="0"/>
                <a:cs typeface="Times New Roman" panose="02020603050405020304" pitchFamily="18" charset="0"/>
              </a:rPr>
              <a:t>lucidum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and has a thinner SC than thick skin.</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a:extLst>
              <a:ext uri="{FF2B5EF4-FFF2-40B4-BE49-F238E27FC236}">
                <a16:creationId xmlns:a16="http://schemas.microsoft.com/office/drawing/2014/main" xmlns="" id="{7D965827-436E-246B-41D9-F83ACB248E4C}"/>
              </a:ext>
            </a:extLst>
          </p:cNvPr>
          <p:cNvPicPr>
            <a:picLocks noChangeAspect="1" noChangeArrowheads="1"/>
          </p:cNvPicPr>
          <p:nvPr/>
        </p:nvPicPr>
        <p:blipFill>
          <a:blip r:embed="rId3" cstate="print"/>
          <a:srcRect/>
          <a:stretch>
            <a:fillRect/>
          </a:stretch>
        </p:blipFill>
        <p:spPr bwMode="auto">
          <a:xfrm>
            <a:off x="450376" y="2363116"/>
            <a:ext cx="11332652" cy="4095358"/>
          </a:xfrm>
          <a:prstGeom prst="rect">
            <a:avLst/>
          </a:prstGeom>
          <a:noFill/>
          <a:ln w="9525">
            <a:noFill/>
            <a:miter lim="800000"/>
            <a:headEnd/>
            <a:tailEnd/>
          </a:ln>
        </p:spPr>
      </p:pic>
    </p:spTree>
    <p:extLst>
      <p:ext uri="{BB962C8B-B14F-4D97-AF65-F5344CB8AC3E}">
        <p14:creationId xmlns:p14="http://schemas.microsoft.com/office/powerpoint/2010/main" val="269193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0120F84-A866-4D9F-8B1C-9120A013D6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a16="http://schemas.microsoft.com/office/drawing/2014/main" xmlns="" id="{252FEFEF-6AC0-46B6-AC09-11FC56196F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a16="http://schemas.microsoft.com/office/drawing/2014/main" xmlns=""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O</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853DF8E1-05B8-E528-AEFD-EBAA7747925E}"/>
              </a:ext>
            </a:extLst>
          </p:cNvPr>
          <p:cNvSpPr>
            <a:spLocks noGrp="1"/>
          </p:cNvSpPr>
          <p:nvPr>
            <p:ph idx="1"/>
          </p:nvPr>
        </p:nvSpPr>
        <p:spPr>
          <a:xfrm>
            <a:off x="450376" y="1064526"/>
            <a:ext cx="11018929" cy="5189809"/>
          </a:xfrm>
        </p:spPr>
        <p:txBody>
          <a:bodyPr>
            <a:normAutofit/>
          </a:bodyPr>
          <a:lstStyle/>
          <a:p>
            <a:r>
              <a:rPr lang="en-US" sz="2000" dirty="0" smtClean="0">
                <a:latin typeface="Times New Roman" panose="02020603050405020304" pitchFamily="18" charset="0"/>
                <a:cs typeface="Times New Roman" panose="02020603050405020304" pitchFamily="18" charset="0"/>
              </a:rPr>
              <a:t>Un</a:t>
            </a:r>
          </a:p>
        </p:txBody>
      </p:sp>
      <p:pic>
        <p:nvPicPr>
          <p:cNvPr id="5" name="Picture 4">
            <a:extLst>
              <a:ext uri="{FF2B5EF4-FFF2-40B4-BE49-F238E27FC236}">
                <a16:creationId xmlns:a16="http://schemas.microsoft.com/office/drawing/2014/main" xmlns=""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7" name="Picture 2" descr="Skin. Structure of skin. Epidermis. Dermis. Hypodermis | Skin anatomy,  Epidermis, Layers of the epidermis">
            <a:extLst>
              <a:ext uri="{FF2B5EF4-FFF2-40B4-BE49-F238E27FC236}">
                <a16:creationId xmlns:a16="http://schemas.microsoft.com/office/drawing/2014/main" xmlns="" id="{20AF1923-3308-9FD5-945C-1D5EFA0200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53" y="423082"/>
            <a:ext cx="10381474" cy="599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84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1702</Words>
  <Application>Microsoft Office PowerPoint</Application>
  <PresentationFormat>Widescreen</PresentationFormat>
  <Paragraphs>173</Paragraphs>
  <Slides>33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Algerian</vt:lpstr>
      <vt:lpstr>Calibri</vt:lpstr>
      <vt:lpstr>Century Schoolbook</vt:lpstr>
      <vt:lpstr>Franklin Gothic Book</vt:lpstr>
      <vt:lpstr>Garamond</vt:lpstr>
      <vt:lpstr>Times New Roman</vt:lpstr>
      <vt:lpstr>Wingdings</vt:lpstr>
      <vt:lpstr>SavonVTI</vt:lpstr>
      <vt:lpstr>SKIN AND ITS APPENDAGES</vt:lpstr>
      <vt:lpstr>Outline</vt:lpstr>
      <vt:lpstr>Objectives</vt:lpstr>
      <vt:lpstr>Skin Structure and Function </vt:lpstr>
      <vt:lpstr>Skin Types in general</vt:lpstr>
      <vt:lpstr>Skin Structure</vt:lpstr>
      <vt:lpstr>O</vt:lpstr>
      <vt:lpstr>Skin Layers 1- Epidermis</vt:lpstr>
      <vt:lpstr>O</vt:lpstr>
      <vt:lpstr>Functions of the epidermis include the following</vt:lpstr>
      <vt:lpstr>2. Dermis</vt:lpstr>
      <vt:lpstr>O</vt:lpstr>
      <vt:lpstr>3. Hypodermis</vt:lpstr>
      <vt:lpstr>O</vt:lpstr>
      <vt:lpstr>Moisture Content of Normal Skin</vt:lpstr>
      <vt:lpstr>Moisture Content of Normal Skin</vt:lpstr>
      <vt:lpstr>PowerPoint Presentation</vt:lpstr>
      <vt:lpstr>Skin Flora and Skin pH</vt:lpstr>
      <vt:lpstr>Functions of Skin</vt:lpstr>
      <vt:lpstr>Skin Types</vt:lpstr>
      <vt:lpstr>Skin Types Based on Sensitivity to Ultraviolet Light</vt:lpstr>
      <vt:lpstr>Skin Types Based on Hydration State and Lipid Content</vt:lpstr>
      <vt:lpstr>Skin Types Based on Hydration State and Lipid Content</vt:lpstr>
      <vt:lpstr>Skin Types Based on Hydration State and Lipid Content</vt:lpstr>
      <vt:lpstr>PowerPoint Presentation</vt:lpstr>
      <vt:lpstr>PowerPoint Presentation</vt:lpstr>
      <vt:lpstr>PowerPoint Presentation</vt:lpstr>
      <vt:lpstr>Skin Types Based on Gender</vt:lpstr>
      <vt:lpstr>Important points related to Skin </vt:lpstr>
      <vt:lpstr>PowerPoint Presentation</vt:lpstr>
      <vt:lpstr>PowerPoint Presentation</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admin</cp:lastModifiedBy>
  <cp:revision>118</cp:revision>
  <dcterms:created xsi:type="dcterms:W3CDTF">2023-08-06T13:50:32Z</dcterms:created>
  <dcterms:modified xsi:type="dcterms:W3CDTF">2024-11-23T17:55:55Z</dcterms:modified>
</cp:coreProperties>
</file>