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5"/>
  </p:notesMasterIdLst>
  <p:sldIdLst>
    <p:sldId id="264" r:id="rId2"/>
    <p:sldId id="265" r:id="rId3"/>
    <p:sldId id="268" r:id="rId4"/>
    <p:sldId id="352" r:id="rId5"/>
    <p:sldId id="351" r:id="rId6"/>
    <p:sldId id="350" r:id="rId7"/>
    <p:sldId id="349" r:id="rId8"/>
    <p:sldId id="348" r:id="rId9"/>
    <p:sldId id="347" r:id="rId10"/>
    <p:sldId id="356" r:id="rId11"/>
    <p:sldId id="309" r:id="rId12"/>
    <p:sldId id="316" r:id="rId13"/>
    <p:sldId id="315" r:id="rId14"/>
    <p:sldId id="311" r:id="rId15"/>
    <p:sldId id="338" r:id="rId16"/>
    <p:sldId id="357" r:id="rId17"/>
    <p:sldId id="344" r:id="rId18"/>
    <p:sldId id="346" r:id="rId19"/>
    <p:sldId id="345" r:id="rId20"/>
    <p:sldId id="342" r:id="rId21"/>
    <p:sldId id="343" r:id="rId22"/>
    <p:sldId id="341" r:id="rId23"/>
    <p:sldId id="32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pPr/>
              <a:t>1</a:t>
            </a:fld>
            <a:endParaRPr lang="en-US"/>
          </a:p>
        </p:txBody>
      </p:sp>
    </p:spTree>
    <p:extLst>
      <p:ext uri="{BB962C8B-B14F-4D97-AF65-F5344CB8AC3E}">
        <p14:creationId xmlns:p14="http://schemas.microsoft.com/office/powerpoint/2010/main" val="54201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11/22/2024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11/22/2024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11/22/2024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11/22/2024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11/22/2024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Perennial_plant" TargetMode="External"/><Relationship Id="rId2" Type="http://schemas.openxmlformats.org/officeDocument/2006/relationships/hyperlink" Target="https://en.wikipedia.org/wiki/Herbaceou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en.wikipedia.org/wiki/Matricaria_chamomilla"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2DC0967-ECFB-46A2-ADEB-01374F3D3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xmlns="" id="{533173E3-A708-4A63-AB1F-6729F5E53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xmlns="" id="{9D98FDEF-0256-4AA6-B4F5-14FEE180D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xmlns="" id="{9E3C1396-524A-62A2-8257-1B0D433BBE14}"/>
              </a:ext>
            </a:extLst>
          </p:cNvPr>
          <p:cNvSpPr>
            <a:spLocks noGrp="1"/>
          </p:cNvSpPr>
          <p:nvPr>
            <p:ph type="ctrTitle"/>
          </p:nvPr>
        </p:nvSpPr>
        <p:spPr>
          <a:xfrm>
            <a:off x="4614203" y="1297576"/>
            <a:ext cx="6780628" cy="3042706"/>
          </a:xfrm>
        </p:spPr>
        <p:txBody>
          <a:bodyPr>
            <a:normAutofit/>
          </a:bodyPr>
          <a:lstStyle/>
          <a:p>
            <a:r>
              <a:rPr lang="en-US" sz="2400" dirty="0">
                <a:solidFill>
                  <a:srgbClr val="FF0000"/>
                </a:solidFill>
              </a:rPr>
              <a:t>Natural vs. Synthetic Skincare </a:t>
            </a:r>
          </a:p>
        </p:txBody>
      </p:sp>
      <p:sp>
        <p:nvSpPr>
          <p:cNvPr id="3" name="Subtitle 2">
            <a:extLst>
              <a:ext uri="{FF2B5EF4-FFF2-40B4-BE49-F238E27FC236}">
                <a16:creationId xmlns:a16="http://schemas.microsoft.com/office/drawing/2014/main" xmlns="" id="{4C497D5C-E785-D72F-C8CC-FA44B04E576B}"/>
              </a:ext>
            </a:extLst>
          </p:cNvPr>
          <p:cNvSpPr>
            <a:spLocks noGrp="1"/>
          </p:cNvSpPr>
          <p:nvPr>
            <p:ph type="subTitle" idx="1"/>
          </p:nvPr>
        </p:nvSpPr>
        <p:spPr>
          <a:xfrm>
            <a:off x="5533785" y="3919928"/>
            <a:ext cx="5630083" cy="2085087"/>
          </a:xfrm>
        </p:spPr>
        <p:txBody>
          <a:bodyPr>
            <a:noAutofit/>
          </a:bodyPr>
          <a:lstStyle/>
          <a:p>
            <a:pPr>
              <a:lnSpc>
                <a:spcPct val="100000"/>
              </a:lnSpc>
              <a:spcAft>
                <a:spcPts val="600"/>
              </a:spcAft>
            </a:pPr>
            <a:r>
              <a:rPr lang="en-US" sz="1600" b="1" dirty="0">
                <a:solidFill>
                  <a:srgbClr val="002060"/>
                </a:solidFill>
                <a:latin typeface="Times New Roman" pitchFamily="18" charset="0"/>
                <a:cs typeface="Times New Roman" pitchFamily="18" charset="0"/>
              </a:rPr>
              <a:t>Dr. Mohammad Aslam</a:t>
            </a:r>
          </a:p>
          <a:p>
            <a:pPr>
              <a:lnSpc>
                <a:spcPct val="100000"/>
              </a:lnSpc>
              <a:spcAft>
                <a:spcPts val="600"/>
              </a:spcAft>
            </a:pPr>
            <a:r>
              <a:rPr lang="en-US" sz="2000" dirty="0" err="1" smtClean="0">
                <a:latin typeface="Times New Roman" pitchFamily="18" charset="0"/>
                <a:cs typeface="Times New Roman" pitchFamily="18" charset="0"/>
              </a:rPr>
              <a:t>Phytocosmetics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PHAR 535</a:t>
            </a:r>
            <a:endParaRPr lang="en-US" sz="1600" dirty="0">
              <a:latin typeface="Times New Roman" pitchFamily="18" charset="0"/>
              <a:cs typeface="Times New Roman" pitchFamily="18" charset="0"/>
            </a:endParaRPr>
          </a:p>
          <a:p>
            <a:pPr>
              <a:lnSpc>
                <a:spcPct val="100000"/>
              </a:lnSpc>
              <a:spcAft>
                <a:spcPts val="600"/>
              </a:spcAft>
            </a:pPr>
            <a:r>
              <a:rPr lang="en-US" sz="1600" dirty="0">
                <a:latin typeface="Times New Roman" pitchFamily="18" charset="0"/>
                <a:cs typeface="Times New Roman" pitchFamily="18" charset="0"/>
              </a:rPr>
              <a:t>Final Semester </a:t>
            </a:r>
          </a:p>
          <a:p>
            <a:pPr>
              <a:lnSpc>
                <a:spcPct val="100000"/>
              </a:lnSpc>
              <a:spcAft>
                <a:spcPts val="600"/>
              </a:spcAft>
            </a:pPr>
            <a:r>
              <a:rPr lang="en-US" sz="1600" dirty="0">
                <a:latin typeface="Times New Roman" pitchFamily="18" charset="0"/>
                <a:cs typeface="Times New Roman" pitchFamily="18" charset="0"/>
              </a:rPr>
              <a:t>Week </a:t>
            </a:r>
            <a:r>
              <a:rPr lang="en-US" sz="1600" dirty="0" smtClean="0">
                <a:latin typeface="Times New Roman" pitchFamily="18" charset="0"/>
                <a:cs typeface="Times New Roman" pitchFamily="18" charset="0"/>
              </a:rPr>
              <a:t>-3</a:t>
            </a:r>
            <a:endParaRPr lang="en-US" sz="1600" dirty="0">
              <a:latin typeface="Times New Roman" pitchFamily="18" charset="0"/>
              <a:cs typeface="Times New Roman" pitchFamily="18" charset="0"/>
            </a:endParaRPr>
          </a:p>
          <a:p>
            <a:pPr>
              <a:lnSpc>
                <a:spcPct val="100000"/>
              </a:lnSpc>
              <a:spcAft>
                <a:spcPts val="600"/>
              </a:spcAft>
            </a:pPr>
            <a:r>
              <a:rPr lang="en-US" sz="1600" dirty="0">
                <a:latin typeface="Times New Roman" pitchFamily="18" charset="0"/>
                <a:cs typeface="Times New Roman" pitchFamily="18" charset="0"/>
              </a:rPr>
              <a:t>Pharmacy Department</a:t>
            </a:r>
          </a:p>
          <a:p>
            <a:pPr>
              <a:lnSpc>
                <a:spcPct val="100000"/>
              </a:lnSpc>
              <a:spcAft>
                <a:spcPts val="600"/>
              </a:spcAft>
            </a:pPr>
            <a:r>
              <a:rPr lang="en-US" sz="1600" dirty="0">
                <a:latin typeface="Times New Roman" pitchFamily="18" charset="0"/>
                <a:cs typeface="Times New Roman" pitchFamily="18" charset="0"/>
              </a:rPr>
              <a:t>Date </a:t>
            </a:r>
            <a:r>
              <a:rPr lang="en-US" sz="1600" dirty="0" smtClean="0">
                <a:latin typeface="Times New Roman" pitchFamily="18" charset="0"/>
                <a:cs typeface="Times New Roman" pitchFamily="18" charset="0"/>
              </a:rPr>
              <a:t>21/10/2024</a:t>
            </a:r>
            <a:endParaRPr lang="en-US" sz="1600" dirty="0">
              <a:latin typeface="Times New Roman" pitchFamily="18" charset="0"/>
              <a:cs typeface="Times New Roman" pitchFamily="18" charset="0"/>
            </a:endParaRPr>
          </a:p>
          <a:p>
            <a:pPr>
              <a:lnSpc>
                <a:spcPct val="100000"/>
              </a:lnSpc>
              <a:spcAft>
                <a:spcPts val="600"/>
              </a:spcAft>
            </a:pPr>
            <a:r>
              <a:rPr lang="en-US" sz="1400" b="1" dirty="0">
                <a:latin typeface="Times New Roman" pitchFamily="18" charset="0"/>
                <a:cs typeface="Times New Roman" pitchFamily="18" charset="0"/>
              </a:rPr>
              <a:t> </a:t>
            </a:r>
          </a:p>
        </p:txBody>
      </p:sp>
      <p:sp>
        <p:nvSpPr>
          <p:cNvPr id="27" name="Rectangle 26">
            <a:extLst>
              <a:ext uri="{FF2B5EF4-FFF2-40B4-BE49-F238E27FC236}">
                <a16:creationId xmlns:a16="http://schemas.microsoft.com/office/drawing/2014/main" xmlns="" id="{8ABEB269-2208-4181-9DDB-A5C2D189B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a16="http://schemas.microsoft.com/office/drawing/2014/main" xmlns="" id="{384CBE60-0977-4285-9BF5-9D8271989A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xmlns="" id="{1911CEBB-5C08-41C5-8954-C727FC87556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xmlns="" id="{E56FA950-4DFC-4710-A30A-6E55033CA4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3">
            <a:lum bright="10000"/>
          </a:blip>
          <a:srcRect l="4062" t="30064" r="64320" b="23599"/>
          <a:stretch>
            <a:fillRect/>
          </a:stretch>
        </p:blipFill>
        <p:spPr bwMode="auto">
          <a:xfrm>
            <a:off x="1367947" y="2113834"/>
            <a:ext cx="2556939" cy="2317489"/>
          </a:xfrm>
          <a:prstGeom prst="rect">
            <a:avLst/>
          </a:prstGeom>
          <a:noFill/>
          <a:ln w="9525">
            <a:noFill/>
            <a:miter lim="800000"/>
            <a:headEnd/>
            <a:tailEnd/>
          </a:ln>
        </p:spPr>
      </p:pic>
    </p:spTree>
    <p:extLst>
      <p:ext uri="{BB962C8B-B14F-4D97-AF65-F5344CB8AC3E}">
        <p14:creationId xmlns:p14="http://schemas.microsoft.com/office/powerpoint/2010/main" val="291586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532264"/>
            <a:ext cx="11018929" cy="5722072"/>
          </a:xfrm>
        </p:spPr>
        <p:txBody>
          <a:bodyPr>
            <a:normAutofit/>
          </a:bodyPr>
          <a:lstStyle/>
          <a:p>
            <a:r>
              <a:rPr lang="en-US" sz="2000" dirty="0">
                <a:solidFill>
                  <a:srgbClr val="FF0000"/>
                </a:solidFill>
                <a:latin typeface="Times New Roman" panose="02020603050405020304" pitchFamily="18" charset="0"/>
                <a:cs typeface="Times New Roman" panose="02020603050405020304" pitchFamily="18" charset="0"/>
              </a:rPr>
              <a:t>100% PURE: Natural Skincare &amp; Beyond</a:t>
            </a:r>
          </a:p>
          <a:p>
            <a:r>
              <a:rPr lang="en-US" sz="2000" dirty="0">
                <a:latin typeface="Times New Roman" panose="02020603050405020304" pitchFamily="18" charset="0"/>
                <a:cs typeface="Times New Roman" panose="02020603050405020304" pitchFamily="18" charset="0"/>
              </a:rPr>
              <a:t>At 100% PURE, we’re committed to producing the purest, healthiest products on the market, while educating everyone on the importance of being kind to themselves, their neighbors, and the planet.</a:t>
            </a:r>
          </a:p>
          <a:p>
            <a:r>
              <a:rPr lang="en-US" sz="2000" b="1" dirty="0">
                <a:latin typeface="Times New Roman" panose="02020603050405020304" pitchFamily="18" charset="0"/>
                <a:cs typeface="Times New Roman" panose="02020603050405020304" pitchFamily="18" charset="0"/>
              </a:rPr>
              <a:t>The Standards We Set: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All 100% PURE™ formulas follow strict purity standards with sensitive skin types in mind, and will never contain sulfates, </a:t>
            </a:r>
            <a:r>
              <a:rPr lang="en-US" sz="2000" dirty="0" err="1">
                <a:latin typeface="Times New Roman" panose="02020603050405020304" pitchFamily="18" charset="0"/>
                <a:cs typeface="Times New Roman" panose="02020603050405020304" pitchFamily="18" charset="0"/>
              </a:rPr>
              <a:t>parabens</a:t>
            </a:r>
            <a:r>
              <a:rPr lang="en-US" sz="2000" dirty="0">
                <a:latin typeface="Times New Roman" panose="02020603050405020304" pitchFamily="18" charset="0"/>
                <a:cs typeface="Times New Roman" panose="02020603050405020304" pitchFamily="18" charset="0"/>
              </a:rPr>
              <a:t>, silicones, or phthalates.</a:t>
            </a:r>
          </a:p>
          <a:p>
            <a:r>
              <a:rPr lang="en-US" sz="2000" dirty="0">
                <a:latin typeface="Times New Roman" panose="02020603050405020304" pitchFamily="18" charset="0"/>
                <a:cs typeface="Times New Roman" panose="02020603050405020304" pitchFamily="18" charset="0"/>
              </a:rPr>
              <a:t>We source our pigments from fruit, vegetables, tea, and cocoa instead of synthetic FD&amp;C colorants and heavy metal dyes</a:t>
            </a:r>
          </a:p>
          <a:p>
            <a:r>
              <a:rPr lang="en-US" sz="2000" dirty="0" smtClean="0">
                <a:latin typeface="Times New Roman" panose="02020603050405020304" pitchFamily="18" charset="0"/>
                <a:cs typeface="Times New Roman" panose="02020603050405020304" pitchFamily="18" charset="0"/>
              </a:rPr>
              <a:t>Commitment </a:t>
            </a:r>
            <a:r>
              <a:rPr lang="en-US" sz="2000" dirty="0">
                <a:latin typeface="Times New Roman" panose="02020603050405020304" pitchFamily="18" charset="0"/>
                <a:cs typeface="Times New Roman" panose="02020603050405020304" pitchFamily="18" charset="0"/>
              </a:rPr>
              <a:t>to protecting animals, and as a cruelty-free brand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will never, EVER test on animals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6"/>
            <a:ext cx="1017905" cy="837850"/>
          </a:xfrm>
          <a:prstGeom prst="rect">
            <a:avLst/>
          </a:prstGeom>
          <a:noFill/>
          <a:ln>
            <a:noFill/>
          </a:ln>
        </p:spPr>
      </p:pic>
    </p:spTree>
    <p:extLst>
      <p:ext uri="{BB962C8B-B14F-4D97-AF65-F5344CB8AC3E}">
        <p14:creationId xmlns:p14="http://schemas.microsoft.com/office/powerpoint/2010/main" val="559734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Autofit/>
          </a:bodyPr>
          <a:lstStyle/>
          <a:p>
            <a:r>
              <a:rPr lang="en-US" sz="3200" dirty="0">
                <a:latin typeface="Cambria" panose="02040503050406030204" pitchFamily="18" charset="0"/>
              </a:rPr>
              <a:t/>
            </a:r>
            <a:br>
              <a:rPr lang="en-US" sz="3200" dirty="0">
                <a:latin typeface="Cambria" panose="02040503050406030204" pitchFamily="18" charset="0"/>
              </a:rPr>
            </a:br>
            <a:r>
              <a:rPr lang="en-US" sz="3200" b="1" dirty="0">
                <a:solidFill>
                  <a:srgbClr val="0070C0"/>
                </a:solidFill>
                <a:latin typeface="Cambria" panose="02040503050406030204" pitchFamily="18" charset="0"/>
              </a:rPr>
              <a:t>List of Cosmetic Products</a:t>
            </a:r>
            <a:r>
              <a:rPr lang="en-US" sz="3200" dirty="0">
                <a:latin typeface="Cambria" panose="02040503050406030204" pitchFamily="18" charset="0"/>
              </a:rPr>
              <a:t/>
            </a:r>
            <a:br>
              <a:rPr lang="en-US" sz="3200" dirty="0">
                <a:latin typeface="Cambria" panose="02040503050406030204" pitchFamily="18" charset="0"/>
              </a:rPr>
            </a:br>
            <a:r>
              <a:rPr lang="en-US" sz="2000" b="1" dirty="0">
                <a:solidFill>
                  <a:srgbClr val="FF0000"/>
                </a:solidFill>
              </a:rPr>
              <a:t>ILLUSTRATIVE LIST BY CATEGORY OF COSMETIC PRODUCTS</a:t>
            </a:r>
            <a:r>
              <a:rPr lang="en-US" sz="3200" dirty="0">
                <a:solidFill>
                  <a:srgbClr val="FF0000"/>
                </a:solidFill>
              </a:rPr>
              <a:t/>
            </a:r>
            <a:br>
              <a:rPr lang="en-US" sz="3200" dirty="0">
                <a:solidFill>
                  <a:srgbClr val="FF0000"/>
                </a:solidFill>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562151" y="1668191"/>
            <a:ext cx="11018929" cy="5189809"/>
          </a:xfrm>
        </p:spPr>
        <p:txBody>
          <a:bodyPr>
            <a:normAutofit/>
          </a:bodyPr>
          <a:lstStyle/>
          <a:p>
            <a:pPr defTabSz="457200">
              <a:lnSpc>
                <a:spcPct val="100000"/>
              </a:lnSpc>
              <a:spcBef>
                <a:spcPts val="1000"/>
              </a:spcBef>
              <a:buClr>
                <a:srgbClr val="5FCBEF"/>
              </a:buClr>
              <a:buSzPct val="80000"/>
              <a:defRPr/>
            </a:pPr>
            <a:r>
              <a:rPr lang="en-US" sz="2000" dirty="0" smtClean="0">
                <a:latin typeface="Times New Roman" panose="02020603050405020304" pitchFamily="18" charset="0"/>
                <a:cs typeface="Times New Roman" panose="02020603050405020304" pitchFamily="18" charset="0"/>
              </a:rPr>
              <a:t>Creams</a:t>
            </a:r>
            <a:r>
              <a:rPr lang="en-US" sz="2000" dirty="0">
                <a:latin typeface="Times New Roman" panose="02020603050405020304" pitchFamily="18" charset="0"/>
                <a:cs typeface="Times New Roman" panose="02020603050405020304" pitchFamily="18" charset="0"/>
              </a:rPr>
              <a:t>, emulsions, lotions, gels and oils for the skin (hands, face, feet, etc.). </a:t>
            </a:r>
          </a:p>
          <a:p>
            <a:pPr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Face masks (with the exception of chemical peeling products). </a:t>
            </a:r>
          </a:p>
          <a:p>
            <a:pPr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Tinted bases (liquids, pastes, powders). </a:t>
            </a:r>
          </a:p>
          <a:p>
            <a:pPr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 Make-up powders, after-bath powders, hygienic powders etc. </a:t>
            </a:r>
          </a:p>
          <a:p>
            <a:pPr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Toilet soaps, deodorant soaps, etc. </a:t>
            </a:r>
          </a:p>
          <a:p>
            <a:pPr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 Perfumes, toilet waters and eau de Cologne.</a:t>
            </a:r>
          </a:p>
          <a:p>
            <a:pPr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Bath and shower preparations (salts, foams, oils, gels, etc.). </a:t>
            </a:r>
            <a:endParaRPr lang="en-US" sz="1600" dirty="0">
              <a:solidFill>
                <a:prstClr val="black">
                  <a:lumMod val="75000"/>
                  <a:lumOff val="25000"/>
                </a:prstClr>
              </a:solidFill>
              <a:latin typeface="Times New Roman" panose="02020603050405020304" pitchFamily="18" charset="0"/>
              <a:cs typeface="Times New Roman" panose="02020603050405020304" pitchFamily="18" charset="0"/>
            </a:endParaRPr>
          </a:p>
          <a:p>
            <a:pPr defTabSz="457200">
              <a:lnSpc>
                <a:spcPct val="100000"/>
              </a:lnSpc>
              <a:spcBef>
                <a:spcPts val="1000"/>
              </a:spcBef>
              <a:buClr>
                <a:srgbClr val="5FCBEF"/>
              </a:buClr>
              <a:buSzPct val="80000"/>
              <a:defRPr/>
            </a:pPr>
            <a:endParaRPr lang="en-US" sz="16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4621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Continue……..</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Depilatories. </a:t>
            </a:r>
          </a:p>
          <a:p>
            <a:r>
              <a:rPr lang="en-US" sz="2000" dirty="0">
                <a:latin typeface="Times New Roman" panose="02020603050405020304" pitchFamily="18" charset="0"/>
                <a:cs typeface="Times New Roman" panose="02020603050405020304" pitchFamily="18" charset="0"/>
              </a:rPr>
              <a:t> Deodorants and anti-</a:t>
            </a:r>
            <a:r>
              <a:rPr lang="en-US" sz="2000" dirty="0" err="1">
                <a:latin typeface="Times New Roman" panose="02020603050405020304" pitchFamily="18" charset="0"/>
                <a:cs typeface="Times New Roman" panose="02020603050405020304" pitchFamily="18" charset="0"/>
              </a:rPr>
              <a:t>perspirants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Hair care products: </a:t>
            </a:r>
          </a:p>
          <a:p>
            <a:r>
              <a:rPr lang="en-US" sz="2000" dirty="0">
                <a:latin typeface="Times New Roman" panose="02020603050405020304" pitchFamily="18" charset="0"/>
                <a:cs typeface="Times New Roman" panose="02020603050405020304" pitchFamily="18" charset="0"/>
              </a:rPr>
              <a:t>hair tints and bleaches, </a:t>
            </a:r>
          </a:p>
          <a:p>
            <a:r>
              <a:rPr lang="en-US" sz="2000" dirty="0">
                <a:latin typeface="Times New Roman" panose="02020603050405020304" pitchFamily="18" charset="0"/>
                <a:cs typeface="Times New Roman" panose="02020603050405020304" pitchFamily="18" charset="0"/>
              </a:rPr>
              <a:t>products for waving, straightening and fixing,  setting products, o cleansing products (lotions, powders, shampoos),</a:t>
            </a:r>
          </a:p>
          <a:p>
            <a:r>
              <a:rPr lang="en-US" sz="2000" dirty="0">
                <a:latin typeface="Times New Roman" panose="02020603050405020304" pitchFamily="18" charset="0"/>
                <a:cs typeface="Times New Roman" panose="02020603050405020304" pitchFamily="18" charset="0"/>
              </a:rPr>
              <a:t>conditioning products (lotions, creams, oils), </a:t>
            </a:r>
          </a:p>
          <a:p>
            <a:r>
              <a:rPr lang="en-US" sz="2000" dirty="0">
                <a:latin typeface="Times New Roman" panose="02020603050405020304" pitchFamily="18" charset="0"/>
                <a:cs typeface="Times New Roman" panose="02020603050405020304" pitchFamily="18" charset="0"/>
              </a:rPr>
              <a:t>hairdressing products (lotions, lacquers, </a:t>
            </a:r>
            <a:r>
              <a:rPr lang="en-US" sz="2000" dirty="0" err="1">
                <a:latin typeface="Times New Roman" panose="02020603050405020304" pitchFamily="18" charset="0"/>
                <a:cs typeface="Times New Roman" panose="02020603050405020304" pitchFamily="18" charset="0"/>
              </a:rPr>
              <a:t>brilliantines</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8544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Continue……..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Shaving products (creams, foams, lotions, etc.). </a:t>
            </a:r>
          </a:p>
          <a:p>
            <a:r>
              <a:rPr lang="en-US" sz="2000" dirty="0">
                <a:latin typeface="Times New Roman" panose="02020603050405020304" pitchFamily="18" charset="0"/>
                <a:cs typeface="Times New Roman" panose="02020603050405020304" pitchFamily="18" charset="0"/>
              </a:rPr>
              <a:t> Products for making-up and removing make-up from the face and the eyes </a:t>
            </a:r>
          </a:p>
          <a:p>
            <a:r>
              <a:rPr lang="en-US" sz="2000" dirty="0">
                <a:latin typeface="Times New Roman" panose="02020603050405020304" pitchFamily="18" charset="0"/>
                <a:cs typeface="Times New Roman" panose="02020603050405020304" pitchFamily="18" charset="0"/>
              </a:rPr>
              <a:t> Products intended for application to the lips. </a:t>
            </a:r>
          </a:p>
          <a:p>
            <a:r>
              <a:rPr lang="en-US" sz="2000" dirty="0">
                <a:latin typeface="Times New Roman" panose="02020603050405020304" pitchFamily="18" charset="0"/>
                <a:cs typeface="Times New Roman" panose="02020603050405020304" pitchFamily="18" charset="0"/>
              </a:rPr>
              <a:t> Products for care of the teeth and the mouth. </a:t>
            </a:r>
          </a:p>
          <a:p>
            <a:r>
              <a:rPr lang="en-US" sz="2000" dirty="0">
                <a:latin typeface="Times New Roman" panose="02020603050405020304" pitchFamily="18" charset="0"/>
                <a:cs typeface="Times New Roman" panose="02020603050405020304" pitchFamily="18" charset="0"/>
              </a:rPr>
              <a:t> Products for nail care and make-up. </a:t>
            </a:r>
          </a:p>
          <a:p>
            <a:r>
              <a:rPr lang="en-US" sz="2000" dirty="0">
                <a:latin typeface="Times New Roman" panose="02020603050405020304" pitchFamily="18" charset="0"/>
                <a:cs typeface="Times New Roman" panose="02020603050405020304" pitchFamily="18" charset="0"/>
              </a:rPr>
              <a:t> Products for external intimate hygiene. </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3310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Continue……..</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Sunbathing products. </a:t>
            </a:r>
          </a:p>
          <a:p>
            <a:r>
              <a:rPr lang="en-US" sz="2000" dirty="0">
                <a:latin typeface="Times New Roman" panose="02020603050405020304" pitchFamily="18" charset="0"/>
                <a:cs typeface="Times New Roman" panose="02020603050405020304" pitchFamily="18" charset="0"/>
              </a:rPr>
              <a:t> Products for tanning without sun. </a:t>
            </a:r>
          </a:p>
          <a:p>
            <a:r>
              <a:rPr lang="en-US" sz="2000" dirty="0">
                <a:latin typeface="Times New Roman" panose="02020603050405020304" pitchFamily="18" charset="0"/>
                <a:cs typeface="Times New Roman" panose="02020603050405020304" pitchFamily="18" charset="0"/>
              </a:rPr>
              <a:t> Skin-whitening products. </a:t>
            </a:r>
          </a:p>
          <a:p>
            <a:r>
              <a:rPr lang="en-US" sz="2000" dirty="0">
                <a:latin typeface="Times New Roman" panose="02020603050405020304" pitchFamily="18" charset="0"/>
                <a:cs typeface="Times New Roman" panose="02020603050405020304" pitchFamily="18" charset="0"/>
              </a:rPr>
              <a:t> Anti-wrinkle products </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05554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956056" y="614100"/>
            <a:ext cx="9792208" cy="602052"/>
          </a:xfrm>
        </p:spPr>
        <p:txBody>
          <a:bodyPr>
            <a:normAutofit/>
          </a:bodyPr>
          <a:lstStyle/>
          <a:p>
            <a:r>
              <a:rPr lang="en-US" sz="3200" b="1" dirty="0">
                <a:solidFill>
                  <a:srgbClr val="0070C0"/>
                </a:solidFill>
                <a:latin typeface="Times New Roman" panose="02020603050405020304" pitchFamily="18" charset="0"/>
                <a:cs typeface="Times New Roman" panose="02020603050405020304" pitchFamily="18" charset="0"/>
              </a:rPr>
              <a:t>Hair styling </a:t>
            </a:r>
            <a:r>
              <a:rPr lang="en-US" sz="3200" b="1" dirty="0" err="1">
                <a:solidFill>
                  <a:srgbClr val="0070C0"/>
                </a:solidFill>
                <a:latin typeface="Times New Roman" panose="02020603050405020304" pitchFamily="18" charset="0"/>
                <a:cs typeface="Times New Roman" panose="02020603050405020304" pitchFamily="18" charset="0"/>
              </a:rPr>
              <a:t>Phytocosmetic</a:t>
            </a:r>
            <a:r>
              <a:rPr lang="en-US" sz="3200" b="1" dirty="0">
                <a:solidFill>
                  <a:srgbClr val="0070C0"/>
                </a:solidFill>
                <a:latin typeface="Times New Roman" panose="02020603050405020304" pitchFamily="18" charset="0"/>
                <a:cs typeface="Times New Roman" panose="02020603050405020304" pitchFamily="18" charset="0"/>
              </a:rPr>
              <a:t> Products &amp; Shampoo</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395785" y="1216152"/>
            <a:ext cx="11313994" cy="5093208"/>
          </a:xfrm>
        </p:spPr>
        <p:txBody>
          <a:bodyPr>
            <a:normAutofit fontScale="92500" lnSpcReduction="10000"/>
          </a:bodyPr>
          <a:lstStyle/>
          <a:p>
            <a:pPr>
              <a:buNone/>
            </a:pPr>
            <a:r>
              <a:rPr lang="en-US" sz="2000" dirty="0" err="1">
                <a:solidFill>
                  <a:srgbClr val="FF0000"/>
                </a:solidFill>
                <a:latin typeface="Times New Roman" panose="02020603050405020304" pitchFamily="18" charset="0"/>
                <a:cs typeface="Times New Roman" panose="02020603050405020304" pitchFamily="18" charset="0"/>
              </a:rPr>
              <a:t>Urtica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dioica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Urtica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dioica</a:t>
            </a:r>
            <a:r>
              <a:rPr lang="en-US" sz="2000" dirty="0">
                <a:latin typeface="Times New Roman" panose="02020603050405020304" pitchFamily="18" charset="0"/>
                <a:cs typeface="Times New Roman" panose="02020603050405020304" pitchFamily="18" charset="0"/>
              </a:rPr>
              <a:t>, often known as </a:t>
            </a:r>
            <a:r>
              <a:rPr lang="en-US" sz="2000" b="1" dirty="0">
                <a:latin typeface="Times New Roman" panose="02020603050405020304" pitchFamily="18" charset="0"/>
                <a:cs typeface="Times New Roman" panose="02020603050405020304" pitchFamily="18" charset="0"/>
              </a:rPr>
              <a:t>common nettle</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burn nettle</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stinging nettle</a:t>
            </a:r>
            <a:r>
              <a:rPr lang="en-US" sz="2000" dirty="0">
                <a:latin typeface="Times New Roman" panose="02020603050405020304" pitchFamily="18" charset="0"/>
                <a:cs typeface="Times New Roman" panose="02020603050405020304" pitchFamily="18" charset="0"/>
              </a:rPr>
              <a:t> (although not all plants of this species sting) or </a:t>
            </a:r>
            <a:r>
              <a:rPr lang="en-US" sz="2000" b="1" dirty="0">
                <a:latin typeface="Times New Roman" panose="02020603050405020304" pitchFamily="18" charset="0"/>
                <a:cs typeface="Times New Roman" panose="02020603050405020304" pitchFamily="18" charset="0"/>
              </a:rPr>
              <a:t>nettle leaf</a:t>
            </a:r>
            <a:r>
              <a:rPr lang="en-US" sz="2000" dirty="0">
                <a:latin typeface="Times New Roman" panose="02020603050405020304" pitchFamily="18" charset="0"/>
                <a:cs typeface="Times New Roman" panose="02020603050405020304" pitchFamily="18" charset="0"/>
              </a:rPr>
              <a:t>, or just a </a:t>
            </a:r>
            <a:r>
              <a:rPr lang="en-US" sz="2000" b="1" dirty="0">
                <a:latin typeface="Times New Roman" panose="02020603050405020304" pitchFamily="18" charset="0"/>
                <a:cs typeface="Times New Roman" panose="02020603050405020304" pitchFamily="18" charset="0"/>
              </a:rPr>
              <a:t>nettle</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stinger</a:t>
            </a:r>
            <a:r>
              <a:rPr lang="en-US" sz="2000" dirty="0">
                <a:latin typeface="Times New Roman" panose="02020603050405020304" pitchFamily="18" charset="0"/>
                <a:cs typeface="Times New Roman" panose="02020603050405020304" pitchFamily="18" charset="0"/>
              </a:rPr>
              <a:t>, is a </a:t>
            </a:r>
            <a:r>
              <a:rPr lang="en-US" sz="2000" dirty="0">
                <a:latin typeface="Times New Roman" panose="02020603050405020304" pitchFamily="18" charset="0"/>
                <a:cs typeface="Times New Roman" panose="02020603050405020304" pitchFamily="18" charset="0"/>
                <a:hlinkClick r:id="rId2" tooltip="Herbaceous"/>
              </a:rPr>
              <a:t>herbaceous</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3" tooltip="Perennial plant"/>
              </a:rPr>
              <a:t>perennial</a:t>
            </a:r>
            <a:r>
              <a:rPr lang="en-US" sz="2000" dirty="0">
                <a:latin typeface="Times New Roman" panose="02020603050405020304" pitchFamily="18" charset="0"/>
                <a:cs typeface="Times New Roman" panose="02020603050405020304" pitchFamily="18" charset="0"/>
              </a:rPr>
              <a:t> flowering plant in the family </a:t>
            </a:r>
            <a:r>
              <a:rPr lang="en-US" sz="2000" dirty="0" err="1">
                <a:solidFill>
                  <a:srgbClr val="FF0000"/>
                </a:solidFill>
                <a:latin typeface="Times New Roman" panose="02020603050405020304" pitchFamily="18" charset="0"/>
                <a:cs typeface="Times New Roman" panose="02020603050405020304" pitchFamily="18" charset="0"/>
              </a:rPr>
              <a:t>Urticaceae</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Originally native to Europe, much of temperate Asia and western North Africa</a:t>
            </a:r>
          </a:p>
          <a:p>
            <a:pPr>
              <a:buNone/>
            </a:pPr>
            <a:r>
              <a:rPr lang="en-US" sz="2000" dirty="0" err="1">
                <a:latin typeface="Times New Roman" panose="02020603050405020304" pitchFamily="18" charset="0"/>
                <a:cs typeface="Times New Roman" panose="02020603050405020304" pitchFamily="18" charset="0"/>
              </a:rPr>
              <a:t>Matricaria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chamomilla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Matricaria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chamomilla</a:t>
            </a:r>
            <a:r>
              <a:rPr lang="en-US" sz="2000" dirty="0">
                <a:latin typeface="Times New Roman" panose="02020603050405020304" pitchFamily="18" charset="0"/>
                <a:cs typeface="Times New Roman" panose="02020603050405020304" pitchFamily="18" charset="0"/>
              </a:rPr>
              <a:t> (synonym: </a:t>
            </a:r>
            <a:r>
              <a:rPr lang="en-US" sz="2000" dirty="0" err="1">
                <a:latin typeface="Times New Roman" panose="02020603050405020304" pitchFamily="18" charset="0"/>
                <a:cs typeface="Times New Roman" panose="02020603050405020304" pitchFamily="18" charset="0"/>
              </a:rPr>
              <a:t>Matricaria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recutita</a:t>
            </a:r>
            <a:r>
              <a:rPr lang="en-US" sz="2000" dirty="0">
                <a:latin typeface="Times New Roman" panose="02020603050405020304" pitchFamily="18" charset="0"/>
                <a:cs typeface="Times New Roman" panose="02020603050405020304" pitchFamily="18" charset="0"/>
              </a:rPr>
              <a:t>), commonly known as chamomile (also spelled </a:t>
            </a:r>
            <a:r>
              <a:rPr lang="en-US" sz="2000" dirty="0" err="1">
                <a:latin typeface="Times New Roman" panose="02020603050405020304" pitchFamily="18" charset="0"/>
                <a:cs typeface="Times New Roman" panose="02020603050405020304" pitchFamily="18" charset="0"/>
              </a:rPr>
              <a:t>camomile</a:t>
            </a:r>
            <a:r>
              <a:rPr lang="en-US" sz="2000" dirty="0">
                <a:latin typeface="Times New Roman" panose="02020603050405020304" pitchFamily="18" charset="0"/>
                <a:cs typeface="Times New Roman" panose="02020603050405020304" pitchFamily="18" charset="0"/>
              </a:rPr>
              <a:t>), German chamomile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Hungarian chamomile (</a:t>
            </a:r>
            <a:r>
              <a:rPr lang="en-US" sz="2000" dirty="0" err="1">
                <a:latin typeface="Times New Roman" panose="02020603050405020304" pitchFamily="18" charset="0"/>
                <a:cs typeface="Times New Roman" panose="02020603050405020304" pitchFamily="18" charset="0"/>
              </a:rPr>
              <a:t>kamilla</a:t>
            </a:r>
            <a:r>
              <a:rPr lang="en-US" sz="2000" dirty="0">
                <a:latin typeface="Times New Roman" panose="02020603050405020304" pitchFamily="18" charset="0"/>
                <a:cs typeface="Times New Roman" panose="02020603050405020304" pitchFamily="18" charset="0"/>
              </a:rPr>
              <a:t>), wild chamomile, blue chamomile, or scented mayweed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an annual plant of the composite family </a:t>
            </a:r>
            <a:r>
              <a:rPr lang="en-US" sz="2000" dirty="0" err="1">
                <a:solidFill>
                  <a:srgbClr val="FF0000"/>
                </a:solidFill>
                <a:latin typeface="Times New Roman" panose="02020603050405020304" pitchFamily="18" charset="0"/>
                <a:cs typeface="Times New Roman" panose="02020603050405020304" pitchFamily="18" charset="0"/>
              </a:rPr>
              <a:t>Asteraceae</a:t>
            </a:r>
            <a:r>
              <a:rPr lang="en-US" sz="2000" dirty="0">
                <a:solidFill>
                  <a:srgbClr val="FF0000"/>
                </a:solidFill>
                <a:latin typeface="Times New Roman" panose="02020603050405020304" pitchFamily="18" charset="0"/>
                <a:cs typeface="Times New Roman" panose="02020603050405020304" pitchFamily="18" charset="0"/>
              </a:rPr>
              <a:t>.</a:t>
            </a:r>
          </a:p>
          <a:p>
            <a:pPr>
              <a:buNone/>
            </a:pPr>
            <a:r>
              <a:rPr lang="en-US" sz="2000" dirty="0" err="1">
                <a:latin typeface="Times New Roman" panose="02020603050405020304" pitchFamily="18" charset="0"/>
                <a:cs typeface="Times New Roman" panose="02020603050405020304" pitchFamily="18" charset="0"/>
              </a:rPr>
              <a:t>Achillea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millefolium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Achillea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millefolium</a:t>
            </a:r>
            <a:r>
              <a:rPr lang="en-US" sz="2000" dirty="0">
                <a:latin typeface="Times New Roman" panose="02020603050405020304" pitchFamily="18" charset="0"/>
                <a:cs typeface="Times New Roman" panose="02020603050405020304" pitchFamily="18" charset="0"/>
              </a:rPr>
              <a:t>, commonly known as yarrow (/ˈ</a:t>
            </a:r>
            <a:r>
              <a:rPr lang="en-US" sz="2000" dirty="0" err="1">
                <a:latin typeface="Times New Roman" panose="02020603050405020304" pitchFamily="18" charset="0"/>
                <a:cs typeface="Times New Roman" panose="02020603050405020304" pitchFamily="18" charset="0"/>
              </a:rPr>
              <a:t>jæroʊ</a:t>
            </a:r>
            <a:r>
              <a:rPr lang="en-US" sz="2000" dirty="0">
                <a:latin typeface="Times New Roman" panose="02020603050405020304" pitchFamily="18" charset="0"/>
                <a:cs typeface="Times New Roman" panose="02020603050405020304" pitchFamily="18" charset="0"/>
              </a:rPr>
              <a:t>/) or common yarrow, is a flowering plant in the </a:t>
            </a:r>
            <a:r>
              <a:rPr lang="en-US" sz="2000" dirty="0">
                <a:solidFill>
                  <a:srgbClr val="FF0000"/>
                </a:solidFill>
                <a:latin typeface="Times New Roman" panose="02020603050405020304" pitchFamily="18" charset="0"/>
                <a:cs typeface="Times New Roman" panose="02020603050405020304" pitchFamily="18" charset="0"/>
              </a:rPr>
              <a:t>family </a:t>
            </a:r>
            <a:r>
              <a:rPr lang="en-US" sz="2000" dirty="0" err="1">
                <a:solidFill>
                  <a:srgbClr val="FF0000"/>
                </a:solidFill>
                <a:latin typeface="Times New Roman" panose="02020603050405020304" pitchFamily="18" charset="0"/>
                <a:cs typeface="Times New Roman" panose="02020603050405020304" pitchFamily="18" charset="0"/>
              </a:rPr>
              <a:t>Asteraceae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Growing to 1 </a:t>
            </a:r>
            <a:r>
              <a:rPr lang="en-US" sz="2000" dirty="0" err="1">
                <a:latin typeface="Times New Roman" panose="02020603050405020304" pitchFamily="18" charset="0"/>
                <a:cs typeface="Times New Roman" panose="02020603050405020304" pitchFamily="18" charset="0"/>
              </a:rPr>
              <a:t>metre</a:t>
            </a:r>
            <a:r>
              <a:rPr lang="en-US" sz="2000" dirty="0">
                <a:latin typeface="Times New Roman" panose="02020603050405020304" pitchFamily="18" charset="0"/>
                <a:cs typeface="Times New Roman" panose="02020603050405020304" pitchFamily="18" charset="0"/>
              </a:rPr>
              <a:t> (3+1⁄2 feet) tall, it is characterized by small whitish flowers, a tall stem of fernlike leaves, and a pungent odor.</a:t>
            </a:r>
          </a:p>
          <a:p>
            <a:pPr>
              <a:buNone/>
            </a:pPr>
            <a:r>
              <a:rPr lang="en-US" sz="2000" b="1" dirty="0">
                <a:latin typeface="Times New Roman" panose="02020603050405020304" pitchFamily="18" charset="0"/>
                <a:cs typeface="Times New Roman" panose="02020603050405020304" pitchFamily="18" charset="0"/>
              </a:rPr>
              <a:t>Shampoo Product:</a:t>
            </a:r>
          </a:p>
          <a:p>
            <a:pPr>
              <a:buNone/>
            </a:pPr>
            <a:r>
              <a:rPr lang="en-US" sz="2000" dirty="0" err="1">
                <a:latin typeface="Times New Roman" panose="02020603050405020304" pitchFamily="18" charset="0"/>
                <a:cs typeface="Times New Roman" panose="02020603050405020304" pitchFamily="18" charset="0"/>
              </a:rPr>
              <a:t>Triticum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vulgare</a:t>
            </a:r>
            <a:r>
              <a:rPr lang="en-US" sz="2000" dirty="0">
                <a:latin typeface="Times New Roman" panose="02020603050405020304" pitchFamily="18" charset="0"/>
                <a:cs typeface="Times New Roman" panose="02020603050405020304" pitchFamily="18" charset="0"/>
              </a:rPr>
              <a:t> =Common wheat (</a:t>
            </a:r>
            <a:r>
              <a:rPr lang="en-US" sz="2000" dirty="0" err="1">
                <a:latin typeface="Times New Roman" panose="02020603050405020304" pitchFamily="18" charset="0"/>
                <a:cs typeface="Times New Roman" panose="02020603050405020304" pitchFamily="18" charset="0"/>
              </a:rPr>
              <a:t>Triticum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aestivum</a:t>
            </a:r>
            <a:r>
              <a:rPr lang="en-US" sz="2000" dirty="0">
                <a:latin typeface="Times New Roman" panose="02020603050405020304" pitchFamily="18" charset="0"/>
                <a:cs typeface="Times New Roman" panose="02020603050405020304" pitchFamily="18" charset="0"/>
              </a:rPr>
              <a:t>), also known as bread wheat, is a cultivated wheat </a:t>
            </a:r>
            <a:r>
              <a:rPr lang="en-US" sz="2000" dirty="0" smtClean="0">
                <a:latin typeface="Times New Roman" panose="02020603050405020304" pitchFamily="18" charset="0"/>
                <a:cs typeface="Times New Roman" panose="02020603050405020304" pitchFamily="18" charset="0"/>
              </a:rPr>
              <a:t>species. About </a:t>
            </a:r>
            <a:r>
              <a:rPr lang="en-US" sz="2000" dirty="0">
                <a:latin typeface="Times New Roman" panose="02020603050405020304" pitchFamily="18" charset="0"/>
                <a:cs typeface="Times New Roman" panose="02020603050405020304" pitchFamily="18" charset="0"/>
              </a:rPr>
              <a:t>95% of wheat produced worldwide is common </a:t>
            </a:r>
            <a:r>
              <a:rPr lang="en-US" sz="2000" dirty="0" smtClean="0">
                <a:latin typeface="Times New Roman" panose="02020603050405020304" pitchFamily="18" charset="0"/>
                <a:cs typeface="Times New Roman" panose="02020603050405020304" pitchFamily="18" charset="0"/>
              </a:rPr>
              <a:t>wheat; </a:t>
            </a:r>
            <a:r>
              <a:rPr lang="en-US" sz="2000" dirty="0">
                <a:latin typeface="Times New Roman" panose="02020603050405020304" pitchFamily="18" charset="0"/>
                <a:cs typeface="Times New Roman" panose="02020603050405020304" pitchFamily="18" charset="0"/>
              </a:rPr>
              <a:t>it is the most widely grown of all crops and the cereal with the highest monetary yield</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buNone/>
            </a:pPr>
            <a:r>
              <a:rPr lang="en-US" sz="2000" dirty="0" err="1">
                <a:latin typeface="Times New Roman" panose="02020603050405020304" pitchFamily="18" charset="0"/>
                <a:cs typeface="Times New Roman" panose="02020603050405020304" pitchFamily="18" charset="0"/>
              </a:rPr>
              <a:t>Urtica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dioica</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1083807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4" name="Slide Number Placeholder 3"/>
          <p:cNvSpPr>
            <a:spLocks noGrp="1"/>
          </p:cNvSpPr>
          <p:nvPr>
            <p:ph type="sldNum" sz="quarter" idx="12"/>
          </p:nvPr>
        </p:nvSpPr>
        <p:spPr/>
        <p:txBody>
          <a:bodyPr/>
          <a:lstStyle/>
          <a:p>
            <a:fld id="{34B7E4EF-A1BD-40F4-AB7B-04F084DD991D}" type="slidenum">
              <a:rPr lang="en-US" smtClean="0"/>
              <a:t>16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98" y="280860"/>
            <a:ext cx="3383563" cy="3322149"/>
          </a:xfrm>
          <a:prstGeom prst="rect">
            <a:avLst/>
          </a:prstGeom>
        </p:spPr>
      </p:pic>
      <p:sp>
        <p:nvSpPr>
          <p:cNvPr id="3" name="TextBox 2"/>
          <p:cNvSpPr txBox="1"/>
          <p:nvPr/>
        </p:nvSpPr>
        <p:spPr>
          <a:xfrm>
            <a:off x="324176" y="3718594"/>
            <a:ext cx="2133918"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Achillea-millefolium</a:t>
            </a:r>
            <a:endParaRPr lang="en-US"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159" y="341510"/>
            <a:ext cx="3970417" cy="3200847"/>
          </a:xfrm>
          <a:prstGeom prst="rect">
            <a:avLst/>
          </a:prstGeom>
        </p:spPr>
      </p:pic>
      <p:sp>
        <p:nvSpPr>
          <p:cNvPr id="15" name="TextBox 14"/>
          <p:cNvSpPr txBox="1"/>
          <p:nvPr/>
        </p:nvSpPr>
        <p:spPr>
          <a:xfrm>
            <a:off x="4705876" y="3718594"/>
            <a:ext cx="1390124" cy="369332"/>
          </a:xfrm>
          <a:prstGeom prst="rect">
            <a:avLst/>
          </a:prstGeom>
          <a:no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Utrica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dioica</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001" y="341510"/>
            <a:ext cx="4326717" cy="3200847"/>
          </a:xfrm>
          <a:prstGeom prst="rect">
            <a:avLst/>
          </a:prstGeom>
        </p:spPr>
      </p:pic>
      <p:pic>
        <p:nvPicPr>
          <p:cNvPr id="7" name="Picture 6"/>
          <p:cNvPicPr>
            <a:picLocks noChangeAspect="1"/>
          </p:cNvPicPr>
          <p:nvPr/>
        </p:nvPicPr>
        <p:blipFill>
          <a:blip r:embed="rId5"/>
          <a:stretch>
            <a:fillRect/>
          </a:stretch>
        </p:blipFill>
        <p:spPr>
          <a:xfrm>
            <a:off x="10914800" y="5704233"/>
            <a:ext cx="1018120" cy="1018120"/>
          </a:xfrm>
          <a:prstGeom prst="rect">
            <a:avLst/>
          </a:prstGeom>
        </p:spPr>
      </p:pic>
      <p:sp>
        <p:nvSpPr>
          <p:cNvPr id="10" name="TextBox 9"/>
          <p:cNvSpPr txBox="1"/>
          <p:nvPr/>
        </p:nvSpPr>
        <p:spPr>
          <a:xfrm>
            <a:off x="8696330" y="3657202"/>
            <a:ext cx="2294218" cy="369332"/>
          </a:xfrm>
          <a:prstGeom prst="rect">
            <a:avLst/>
          </a:prstGeom>
          <a:noFill/>
        </p:spPr>
        <p:txBody>
          <a:bodyPr wrap="none" rtlCol="0">
            <a:spAutoFit/>
          </a:bodyPr>
          <a:lstStyle/>
          <a:p>
            <a:r>
              <a:rPr lang="en-US" u="sng" dirty="0" err="1">
                <a:latin typeface="Times New Roman" panose="02020603050405020304" pitchFamily="18" charset="0"/>
                <a:cs typeface="Times New Roman" panose="02020603050405020304" pitchFamily="18" charset="0"/>
                <a:hlinkClick r:id="rId6"/>
              </a:rPr>
              <a:t>Matricaria</a:t>
            </a:r>
            <a:r>
              <a:rPr lang="en-US" u="sng" dirty="0">
                <a:latin typeface="Times New Roman" panose="02020603050405020304" pitchFamily="18" charset="0"/>
                <a:cs typeface="Times New Roman" panose="02020603050405020304" pitchFamily="18" charset="0"/>
                <a:hlinkClick r:id="rId6"/>
              </a:rPr>
              <a:t> </a:t>
            </a:r>
            <a:r>
              <a:rPr lang="en-US" u="sng" dirty="0" err="1">
                <a:latin typeface="Times New Roman" panose="02020603050405020304" pitchFamily="18" charset="0"/>
                <a:cs typeface="Times New Roman" panose="02020603050405020304" pitchFamily="18" charset="0"/>
                <a:hlinkClick r:id="rId6"/>
              </a:rPr>
              <a:t>chamomilla</a:t>
            </a:r>
            <a:endParaRPr lang="en-US" u="sng" dirty="0">
              <a:latin typeface="Times New Roman" panose="02020603050405020304" pitchFamily="18" charset="0"/>
              <a:cs typeface="Times New Roman" panose="02020603050405020304" pitchFamily="18" charset="0"/>
              <a:hlinkClick r:id="rId6"/>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939" y="4148827"/>
            <a:ext cx="3248478" cy="188621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4498" y="4148827"/>
            <a:ext cx="3115110" cy="1905266"/>
          </a:xfrm>
          <a:prstGeom prst="rect">
            <a:avLst/>
          </a:prstGeom>
        </p:spPr>
      </p:pic>
    </p:spTree>
    <p:extLst>
      <p:ext uri="{BB962C8B-B14F-4D97-AF65-F5344CB8AC3E}">
        <p14:creationId xmlns:p14="http://schemas.microsoft.com/office/powerpoint/2010/main" val="3927727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313899" y="280870"/>
            <a:ext cx="10653821" cy="6028490"/>
          </a:xfrm>
        </p:spPr>
        <p:txBody>
          <a:bodyPr>
            <a:normAutofit/>
          </a:bodyPr>
          <a:lstStyle/>
          <a:p>
            <a:pPr>
              <a:buNone/>
            </a:pPr>
            <a:r>
              <a:rPr lang="en-US" sz="2000" b="1" dirty="0">
                <a:latin typeface="Times New Roman" panose="02020603050405020304" pitchFamily="18" charset="0"/>
                <a:cs typeface="Times New Roman" panose="02020603050405020304" pitchFamily="18" charset="0"/>
              </a:rPr>
              <a:t>Hair bleaching </a:t>
            </a:r>
            <a:r>
              <a:rPr lang="en-US" sz="2000" b="1" dirty="0" err="1">
                <a:latin typeface="Times New Roman" panose="02020603050405020304" pitchFamily="18" charset="0"/>
                <a:cs typeface="Times New Roman" panose="02020603050405020304" pitchFamily="18" charset="0"/>
              </a:rPr>
              <a:t>phytocosmetic</a:t>
            </a:r>
            <a:r>
              <a:rPr lang="en-US" sz="2000" b="1" dirty="0">
                <a:latin typeface="Times New Roman" panose="02020603050405020304" pitchFamily="18" charset="0"/>
                <a:cs typeface="Times New Roman" panose="02020603050405020304" pitchFamily="18" charset="0"/>
              </a:rPr>
              <a:t> product:</a:t>
            </a:r>
          </a:p>
          <a:p>
            <a:pPr>
              <a:buNone/>
            </a:pPr>
            <a:r>
              <a:rPr lang="en-US" sz="2000" dirty="0" err="1">
                <a:latin typeface="Times New Roman" panose="02020603050405020304" pitchFamily="18" charset="0"/>
                <a:cs typeface="Times New Roman" panose="02020603050405020304" pitchFamily="18" charset="0"/>
              </a:rPr>
              <a:t>Matricaria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chamomilla</a:t>
            </a: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Hair Conditioner and care products</a:t>
            </a:r>
          </a:p>
          <a:p>
            <a:pPr>
              <a:buNone/>
            </a:pPr>
            <a:r>
              <a:rPr lang="en-US" sz="2000" dirty="0" err="1">
                <a:latin typeface="Times New Roman" panose="02020603050405020304" pitchFamily="18" charset="0"/>
                <a:cs typeface="Times New Roman" panose="02020603050405020304" pitchFamily="18" charset="0"/>
              </a:rPr>
              <a:t>Triticum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vulgare</a:t>
            </a:r>
            <a:r>
              <a:rPr lang="en-US" sz="2000" dirty="0">
                <a:latin typeface="Times New Roman" panose="02020603050405020304" pitchFamily="18" charset="0"/>
                <a:cs typeface="Times New Roman" panose="02020603050405020304" pitchFamily="18" charset="0"/>
              </a:rPr>
              <a:t> ,</a:t>
            </a:r>
          </a:p>
          <a:p>
            <a:pPr>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Urtica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dioica</a:t>
            </a:r>
            <a:r>
              <a:rPr lang="en-US" sz="2000" dirty="0">
                <a:latin typeface="Times New Roman" panose="02020603050405020304" pitchFamily="18" charset="0"/>
                <a:cs typeface="Times New Roman" panose="02020603050405020304" pitchFamily="18" charset="0"/>
              </a:rPr>
              <a:t> ,</a:t>
            </a:r>
          </a:p>
          <a:p>
            <a:pPr>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Simmondsia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chinensis</a:t>
            </a: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Cream: </a:t>
            </a:r>
          </a:p>
          <a:p>
            <a:pPr>
              <a:buNone/>
            </a:pPr>
            <a:r>
              <a:rPr lang="en-US" sz="2000" dirty="0" err="1">
                <a:latin typeface="Times New Roman" panose="02020603050405020304" pitchFamily="18" charset="0"/>
                <a:cs typeface="Times New Roman" panose="02020603050405020304" pitchFamily="18" charset="0"/>
              </a:rPr>
              <a:t>Butyospermum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parkii</a:t>
            </a:r>
            <a:r>
              <a:rPr lang="en-US" sz="2000" dirty="0">
                <a:latin typeface="Times New Roman" panose="02020603050405020304" pitchFamily="18" charset="0"/>
                <a:cs typeface="Times New Roman" panose="02020603050405020304" pitchFamily="18" charset="0"/>
              </a:rPr>
              <a:t> </a:t>
            </a:r>
          </a:p>
          <a:p>
            <a:pPr>
              <a:buNone/>
            </a:pPr>
            <a:r>
              <a:rPr lang="en-US" sz="2000" dirty="0" err="1">
                <a:latin typeface="Times New Roman" panose="02020603050405020304" pitchFamily="18" charset="0"/>
                <a:cs typeface="Times New Roman" panose="02020603050405020304" pitchFamily="18" charset="0"/>
              </a:rPr>
              <a:t>Vitis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vinifera</a:t>
            </a: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Lotion and serum:</a:t>
            </a:r>
          </a:p>
          <a:p>
            <a:pPr>
              <a:buNone/>
            </a:pPr>
            <a:r>
              <a:rPr lang="en-US" sz="2000" dirty="0">
                <a:latin typeface="Times New Roman" panose="02020603050405020304" pitchFamily="18" charset="0"/>
                <a:cs typeface="Times New Roman" panose="02020603050405020304" pitchFamily="18" charset="0"/>
              </a:rPr>
              <a:t>Helianthus </a:t>
            </a:r>
            <a:r>
              <a:rPr lang="en-US" sz="2000" dirty="0" err="1">
                <a:latin typeface="Times New Roman" panose="02020603050405020304" pitchFamily="18" charset="0"/>
                <a:cs typeface="Times New Roman" panose="02020603050405020304" pitchFamily="18" charset="0"/>
              </a:rPr>
              <a:t>annuus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buNone/>
            </a:pPr>
            <a:r>
              <a:rPr lang="en-US" sz="2000" dirty="0">
                <a:latin typeface="Times New Roman" panose="02020603050405020304" pitchFamily="18" charset="0"/>
                <a:cs typeface="Times New Roman" panose="02020603050405020304" pitchFamily="18" charset="0"/>
              </a:rPr>
              <a:t>Glycine max</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149740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313899" y="280870"/>
            <a:ext cx="10653821" cy="6028490"/>
          </a:xfrm>
        </p:spPr>
        <p:txBody>
          <a:bodyPr>
            <a:normAutofit/>
          </a:bodyPr>
          <a:lstStyle/>
          <a:p>
            <a:r>
              <a:rPr lang="en-US" sz="2000" b="1" dirty="0">
                <a:latin typeface="Times New Roman" panose="02020603050405020304" pitchFamily="18" charset="0"/>
                <a:cs typeface="Times New Roman" panose="02020603050405020304" pitchFamily="18" charset="0"/>
              </a:rPr>
              <a:t>Tonic and skin cleansing agents:</a:t>
            </a:r>
          </a:p>
          <a:p>
            <a:r>
              <a:rPr lang="en-US" sz="2000" dirty="0">
                <a:latin typeface="Times New Roman" panose="02020603050405020304" pitchFamily="18" charset="0"/>
                <a:cs typeface="Times New Roman" panose="02020603050405020304" pitchFamily="18" charset="0"/>
              </a:rPr>
              <a:t>Rosa </a:t>
            </a:r>
            <a:r>
              <a:rPr lang="en-US" sz="2000" dirty="0" err="1">
                <a:latin typeface="Times New Roman" panose="02020603050405020304" pitchFamily="18" charset="0"/>
                <a:cs typeface="Times New Roman" panose="02020603050405020304" pitchFamily="18" charset="0"/>
              </a:rPr>
              <a:t>damascena</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Skin </a:t>
            </a:r>
            <a:r>
              <a:rPr lang="en-US" sz="2000" b="1" dirty="0" err="1">
                <a:latin typeface="Times New Roman" panose="02020603050405020304" pitchFamily="18" charset="0"/>
                <a:cs typeface="Times New Roman" panose="02020603050405020304" pitchFamily="18" charset="0"/>
              </a:rPr>
              <a:t>depigmantation</a:t>
            </a:r>
            <a:r>
              <a:rPr lang="en-US" sz="2000" b="1" dirty="0">
                <a:latin typeface="Times New Roman" panose="02020603050405020304" pitchFamily="18" charset="0"/>
                <a:cs typeface="Times New Roman" panose="02020603050405020304" pitchFamily="18" charset="0"/>
              </a:rPr>
              <a:t> and ant blemish products:</a:t>
            </a:r>
          </a:p>
          <a:p>
            <a:r>
              <a:rPr lang="en-US" sz="2000" dirty="0" err="1">
                <a:latin typeface="Times New Roman" panose="02020603050405020304" pitchFamily="18" charset="0"/>
                <a:cs typeface="Times New Roman" panose="02020603050405020304" pitchFamily="18" charset="0"/>
              </a:rPr>
              <a:t>Achillea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millefolium</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Camellia </a:t>
            </a:r>
            <a:r>
              <a:rPr lang="en-US" sz="2000" dirty="0" err="1">
                <a:latin typeface="Times New Roman" panose="02020603050405020304" pitchFamily="18" charset="0"/>
                <a:cs typeface="Times New Roman" panose="02020603050405020304" pitchFamily="18" charset="0"/>
              </a:rPr>
              <a:t>sinensis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Glycyrrhiza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glabra</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Melissa </a:t>
            </a:r>
            <a:r>
              <a:rPr lang="en-US" sz="2000" dirty="0" err="1">
                <a:latin typeface="Times New Roman" panose="02020603050405020304" pitchFamily="18" charset="0"/>
                <a:cs typeface="Times New Roman" panose="02020603050405020304" pitchFamily="18" charset="0"/>
              </a:rPr>
              <a:t>officinalis</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Sun protection and tanning products: </a:t>
            </a:r>
          </a:p>
          <a:p>
            <a:r>
              <a:rPr lang="en-US" sz="2000" dirty="0" err="1">
                <a:latin typeface="Times New Roman" panose="02020603050405020304" pitchFamily="18" charset="0"/>
                <a:cs typeface="Times New Roman" panose="02020603050405020304" pitchFamily="18" charset="0"/>
              </a:rPr>
              <a:t>Vitis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vinifera</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Camellia </a:t>
            </a:r>
            <a:r>
              <a:rPr lang="en-US" sz="2000" dirty="0" err="1">
                <a:latin typeface="Times New Roman" panose="02020603050405020304" pitchFamily="18" charset="0"/>
                <a:cs typeface="Times New Roman" panose="02020603050405020304" pitchFamily="18" charset="0"/>
              </a:rPr>
              <a:t>sinensis</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Soap </a:t>
            </a:r>
          </a:p>
          <a:p>
            <a:r>
              <a:rPr lang="en-US" sz="2000" dirty="0" err="1">
                <a:latin typeface="Times New Roman" panose="02020603050405020304" pitchFamily="18" charset="0"/>
                <a:cs typeface="Times New Roman" panose="02020603050405020304" pitchFamily="18" charset="0"/>
              </a:rPr>
              <a:t>Olea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europaea</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Laurus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nobilis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283308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313899" y="280870"/>
            <a:ext cx="10653821" cy="6028490"/>
          </a:xfrm>
        </p:spPr>
        <p:txBody>
          <a:bodyPr>
            <a:normAutofit/>
          </a:bodyPr>
          <a:lstStyle/>
          <a:p>
            <a:pPr>
              <a:buNone/>
            </a:pPr>
            <a:r>
              <a:rPr lang="en-US" sz="2000" b="1" dirty="0">
                <a:latin typeface="Times New Roman" panose="02020603050405020304" pitchFamily="18" charset="0"/>
                <a:cs typeface="Times New Roman" panose="02020603050405020304" pitchFamily="18" charset="0"/>
              </a:rPr>
              <a:t>Mask, peeling and gels:</a:t>
            </a:r>
          </a:p>
          <a:p>
            <a:pPr>
              <a:buNone/>
            </a:pPr>
            <a:r>
              <a:rPr lang="en-US" sz="2000" dirty="0" err="1">
                <a:latin typeface="Times New Roman" panose="02020603050405020304" pitchFamily="18" charset="0"/>
                <a:cs typeface="Times New Roman" panose="02020603050405020304" pitchFamily="18" charset="0"/>
              </a:rPr>
              <a:t>Vitis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vinifera</a:t>
            </a:r>
            <a:r>
              <a:rPr lang="en-US" sz="2000" dirty="0">
                <a:latin typeface="Times New Roman" panose="02020603050405020304" pitchFamily="18" charset="0"/>
                <a:cs typeface="Times New Roman" panose="02020603050405020304" pitchFamily="18" charset="0"/>
              </a:rPr>
              <a:t> </a:t>
            </a:r>
          </a:p>
          <a:p>
            <a:pPr>
              <a:buNone/>
            </a:pPr>
            <a:r>
              <a:rPr lang="en-US" sz="2000" dirty="0" err="1">
                <a:latin typeface="Times New Roman" panose="02020603050405020304" pitchFamily="18" charset="0"/>
                <a:cs typeface="Times New Roman" panose="02020603050405020304" pitchFamily="18" charset="0"/>
              </a:rPr>
              <a:t>Butyrospermum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parkii</a:t>
            </a: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Aromatherapy and caring oils:</a:t>
            </a:r>
          </a:p>
          <a:p>
            <a:pPr>
              <a:buNone/>
            </a:pPr>
            <a:r>
              <a:rPr lang="en-US" sz="2000" dirty="0">
                <a:latin typeface="Times New Roman" panose="02020603050405020304" pitchFamily="18" charset="0"/>
                <a:cs typeface="Times New Roman" panose="02020603050405020304" pitchFamily="18" charset="0"/>
              </a:rPr>
              <a:t>Helianthus </a:t>
            </a:r>
            <a:r>
              <a:rPr lang="en-US" sz="2000" dirty="0" err="1">
                <a:latin typeface="Times New Roman" panose="02020603050405020304" pitchFamily="18" charset="0"/>
                <a:cs typeface="Times New Roman" panose="02020603050405020304" pitchFamily="18" charset="0"/>
              </a:rPr>
              <a:t>annuus</a:t>
            </a:r>
            <a:r>
              <a:rPr lang="en-US" sz="2000" dirty="0">
                <a:latin typeface="Times New Roman" panose="02020603050405020304" pitchFamily="18" charset="0"/>
                <a:cs typeface="Times New Roman" panose="02020603050405020304" pitchFamily="18" charset="0"/>
              </a:rPr>
              <a:t> </a:t>
            </a:r>
          </a:p>
          <a:p>
            <a:pPr>
              <a:buNone/>
            </a:pPr>
            <a:r>
              <a:rPr lang="en-US" sz="2000" dirty="0" err="1">
                <a:latin typeface="Times New Roman" panose="02020603050405020304" pitchFamily="18" charset="0"/>
                <a:cs typeface="Times New Roman" panose="02020603050405020304" pitchFamily="18" charset="0"/>
              </a:rPr>
              <a:t>Olea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europaea</a:t>
            </a:r>
            <a:r>
              <a:rPr lang="en-US" sz="20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413969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err="1" smtClean="0">
                <a:latin typeface="Times New Roman" panose="02020603050405020304" pitchFamily="18" charset="0"/>
                <a:cs typeface="Times New Roman" panose="02020603050405020304" pitchFamily="18" charset="0"/>
              </a:rPr>
              <a:t>Phytocosmetic</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Product Categories</a:t>
            </a:r>
          </a:p>
          <a:p>
            <a:r>
              <a:rPr lang="en-US" sz="2000" dirty="0">
                <a:latin typeface="Times New Roman" panose="02020603050405020304" pitchFamily="18" charset="0"/>
                <a:cs typeface="Times New Roman" panose="02020603050405020304" pitchFamily="18" charset="0"/>
              </a:rPr>
              <a:t>Skin products</a:t>
            </a:r>
          </a:p>
          <a:p>
            <a:r>
              <a:rPr lang="en-US" sz="2000" dirty="0">
                <a:latin typeface="Times New Roman" panose="02020603050405020304" pitchFamily="18" charset="0"/>
                <a:cs typeface="Times New Roman" panose="02020603050405020304" pitchFamily="18" charset="0"/>
              </a:rPr>
              <a:t>Hair Products</a:t>
            </a:r>
          </a:p>
          <a:p>
            <a:r>
              <a:rPr lang="en-US" sz="2000" dirty="0">
                <a:latin typeface="Times New Roman" panose="02020603050405020304" pitchFamily="18" charset="0"/>
                <a:cs typeface="Times New Roman" panose="02020603050405020304" pitchFamily="18" charset="0"/>
              </a:rPr>
              <a:t>Others</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94327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1175512" y="1426464"/>
            <a:ext cx="9792208" cy="4882896"/>
          </a:xfrm>
        </p:spPr>
        <p:txBody>
          <a:bodyPr>
            <a:normAutofit/>
          </a:bodyPr>
          <a:lstStyle/>
          <a:p>
            <a:pPr>
              <a:buNone/>
            </a:pPr>
            <a:r>
              <a:rPr lang="en-US" sz="2000" b="1" dirty="0">
                <a:latin typeface="Times New Roman" panose="02020603050405020304" pitchFamily="18" charset="0"/>
                <a:cs typeface="Times New Roman" panose="02020603050405020304" pitchFamily="18" charset="0"/>
              </a:rPr>
              <a:t>Eye contour care products: </a:t>
            </a:r>
          </a:p>
          <a:p>
            <a:pPr>
              <a:buNone/>
            </a:pPr>
            <a:r>
              <a:rPr lang="en-US" sz="2000" dirty="0">
                <a:latin typeface="Times New Roman" panose="02020603050405020304" pitchFamily="18" charset="0"/>
                <a:cs typeface="Times New Roman" panose="02020603050405020304" pitchFamily="18" charset="0"/>
              </a:rPr>
              <a:t>Camellia </a:t>
            </a:r>
            <a:r>
              <a:rPr lang="en-US" sz="2000" dirty="0" err="1">
                <a:latin typeface="Times New Roman" panose="02020603050405020304" pitchFamily="18" charset="0"/>
                <a:cs typeface="Times New Roman" panose="02020603050405020304" pitchFamily="18" charset="0"/>
              </a:rPr>
              <a:t>sinensis</a:t>
            </a:r>
            <a:r>
              <a:rPr lang="en-US" sz="2000" dirty="0">
                <a:latin typeface="Times New Roman" panose="02020603050405020304" pitchFamily="18" charset="0"/>
                <a:cs typeface="Times New Roman" panose="02020603050405020304" pitchFamily="18" charset="0"/>
              </a:rPr>
              <a:t> </a:t>
            </a:r>
          </a:p>
          <a:p>
            <a:pPr>
              <a:buNone/>
            </a:pPr>
            <a:r>
              <a:rPr lang="en-US" sz="2000" dirty="0" err="1">
                <a:latin typeface="Times New Roman" panose="02020603050405020304" pitchFamily="18" charset="0"/>
                <a:cs typeface="Times New Roman" panose="02020603050405020304" pitchFamily="18" charset="0"/>
              </a:rPr>
              <a:t>Butyrospermum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parkii</a:t>
            </a: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Bath and hand care products:</a:t>
            </a:r>
          </a:p>
          <a:p>
            <a:pPr>
              <a:buNone/>
            </a:pPr>
            <a:r>
              <a:rPr lang="en-US" sz="2000" dirty="0">
                <a:latin typeface="Times New Roman" panose="02020603050405020304" pitchFamily="18" charset="0"/>
                <a:cs typeface="Times New Roman" panose="02020603050405020304" pitchFamily="18" charset="0"/>
              </a:rPr>
              <a:t>Aloe </a:t>
            </a:r>
            <a:r>
              <a:rPr lang="en-US" sz="2000" dirty="0" err="1">
                <a:latin typeface="Times New Roman" panose="02020603050405020304" pitchFamily="18" charset="0"/>
                <a:cs typeface="Times New Roman" panose="02020603050405020304" pitchFamily="18" charset="0"/>
              </a:rPr>
              <a:t>barbadensis</a:t>
            </a:r>
            <a:r>
              <a:rPr lang="en-US" sz="2000" dirty="0">
                <a:latin typeface="Times New Roman" panose="02020603050405020304" pitchFamily="18" charset="0"/>
                <a:cs typeface="Times New Roman" panose="02020603050405020304" pitchFamily="18" charset="0"/>
              </a:rPr>
              <a:t> </a:t>
            </a:r>
          </a:p>
          <a:p>
            <a:pPr>
              <a:buNone/>
            </a:pPr>
            <a:r>
              <a:rPr lang="en-US" sz="2000" dirty="0" err="1">
                <a:latin typeface="Times New Roman" panose="02020603050405020304" pitchFamily="18" charset="0"/>
                <a:cs typeface="Times New Roman" panose="02020603050405020304" pitchFamily="18" charset="0"/>
              </a:rPr>
              <a:t>Olea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europaea</a:t>
            </a: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Mouth and lip care products:</a:t>
            </a:r>
          </a:p>
          <a:p>
            <a:pPr>
              <a:buNone/>
            </a:pPr>
            <a:r>
              <a:rPr lang="en-US" sz="2000" dirty="0">
                <a:latin typeface="Times New Roman" panose="02020603050405020304" pitchFamily="18" charset="0"/>
                <a:cs typeface="Times New Roman" panose="02020603050405020304" pitchFamily="18" charset="0"/>
              </a:rPr>
              <a:t>Helianthus </a:t>
            </a:r>
            <a:r>
              <a:rPr lang="en-US" sz="2000" dirty="0" err="1">
                <a:latin typeface="Times New Roman" panose="02020603050405020304" pitchFamily="18" charset="0"/>
                <a:cs typeface="Times New Roman" panose="02020603050405020304" pitchFamily="18" charset="0"/>
              </a:rPr>
              <a:t>annuus</a:t>
            </a:r>
            <a:r>
              <a:rPr lang="en-US" sz="2000" dirty="0">
                <a:latin typeface="Times New Roman" panose="02020603050405020304" pitchFamily="18" charset="0"/>
                <a:cs typeface="Times New Roman" panose="02020603050405020304" pitchFamily="18" charset="0"/>
              </a:rPr>
              <a:t> </a:t>
            </a:r>
          </a:p>
          <a:p>
            <a:pPr>
              <a:buNone/>
            </a:pPr>
            <a:r>
              <a:rPr lang="en-US" sz="2000" dirty="0">
                <a:latin typeface="Times New Roman" panose="02020603050405020304" pitchFamily="18" charset="0"/>
                <a:cs typeface="Times New Roman" panose="02020603050405020304" pitchFamily="18" charset="0"/>
              </a:rPr>
              <a:t>Glycine max </a:t>
            </a:r>
          </a:p>
          <a:p>
            <a:pPr>
              <a:buNone/>
            </a:pPr>
            <a:r>
              <a:rPr lang="en-US" sz="2000" dirty="0" err="1">
                <a:latin typeface="Times New Roman" panose="02020603050405020304" pitchFamily="18" charset="0"/>
                <a:cs typeface="Times New Roman" panose="02020603050405020304" pitchFamily="18" charset="0"/>
              </a:rPr>
              <a:t>Butyrospermum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parkii</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404310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812944" y="226665"/>
            <a:ext cx="9792208" cy="602052"/>
          </a:xfrm>
        </p:spPr>
        <p:txBody>
          <a:bodyPr>
            <a:normAutofit fontScale="90000"/>
          </a:bodyPr>
          <a:lstStyle/>
          <a:p>
            <a:r>
              <a:rPr lang="en-US" sz="3200" b="1" dirty="0">
                <a:solidFill>
                  <a:srgbClr val="0070C0"/>
                </a:solidFill>
                <a:latin typeface="Times New Roman" panose="02020603050405020304" pitchFamily="18" charset="0"/>
                <a:cs typeface="Times New Roman" panose="02020603050405020304" pitchFamily="18" charset="0"/>
              </a:rPr>
              <a:t>Most10 natural products that are found in dermal products:</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55382"/>
            <a:ext cx="10517344" cy="5253978"/>
          </a:xfrm>
        </p:spPr>
        <p:txBody>
          <a:bodyPr>
            <a:normAutofit/>
          </a:bodyPr>
          <a:lstStyle/>
          <a:p>
            <a:r>
              <a:rPr lang="en-US" sz="2000" dirty="0" err="1">
                <a:latin typeface="Times New Roman" panose="02020603050405020304" pitchFamily="18" charset="0"/>
                <a:cs typeface="Times New Roman" panose="02020603050405020304" pitchFamily="18" charset="0"/>
              </a:rPr>
              <a:t>Butyrospermum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parkii</a:t>
            </a:r>
            <a:r>
              <a:rPr lang="en-US" sz="2000" dirty="0">
                <a:latin typeface="Times New Roman" panose="02020603050405020304" pitchFamily="18" charset="0"/>
                <a:cs typeface="Times New Roman" panose="02020603050405020304" pitchFamily="18" charset="0"/>
              </a:rPr>
              <a:t> (Shea butter) ,</a:t>
            </a:r>
          </a:p>
          <a:p>
            <a:r>
              <a:rPr lang="en-US" sz="2000" dirty="0" err="1">
                <a:latin typeface="Times New Roman" panose="02020603050405020304" pitchFamily="18" charset="0"/>
                <a:cs typeface="Times New Roman" panose="02020603050405020304" pitchFamily="18" charset="0"/>
              </a:rPr>
              <a:t>Vitis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vinifera</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Helianthus </a:t>
            </a:r>
            <a:r>
              <a:rPr lang="en-US" sz="2000" dirty="0" err="1">
                <a:latin typeface="Times New Roman" panose="02020603050405020304" pitchFamily="18" charset="0"/>
                <a:cs typeface="Times New Roman" panose="02020603050405020304" pitchFamily="18" charset="0"/>
              </a:rPr>
              <a:t>annuus</a:t>
            </a:r>
            <a:r>
              <a:rPr lang="en-US" sz="2000" dirty="0">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Olea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europaea</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Glycine max ,</a:t>
            </a:r>
          </a:p>
          <a:p>
            <a:r>
              <a:rPr lang="en-US" sz="2000" dirty="0" err="1">
                <a:latin typeface="Times New Roman" panose="02020603050405020304" pitchFamily="18" charset="0"/>
                <a:cs typeface="Times New Roman" panose="02020603050405020304" pitchFamily="18" charset="0"/>
              </a:rPr>
              <a:t>Rosmarinus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officinalis</a:t>
            </a:r>
            <a:r>
              <a:rPr lang="en-US" sz="2000" dirty="0">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Simmondsia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chinensis</a:t>
            </a:r>
            <a:r>
              <a:rPr lang="en-US" sz="2000" dirty="0">
                <a:latin typeface="Times New Roman" panose="02020603050405020304" pitchFamily="18" charset="0"/>
                <a:cs typeface="Times New Roman" panose="02020603050405020304" pitchFamily="18" charset="0"/>
              </a:rPr>
              <a:t>  (Jojoba),</a:t>
            </a:r>
          </a:p>
          <a:p>
            <a:r>
              <a:rPr lang="en-US" sz="2000" dirty="0">
                <a:latin typeface="Times New Roman" panose="02020603050405020304" pitchFamily="18" charset="0"/>
                <a:cs typeface="Times New Roman" panose="02020603050405020304" pitchFamily="18" charset="0"/>
              </a:rPr>
              <a:t>Citrus </a:t>
            </a:r>
            <a:r>
              <a:rPr lang="en-US" sz="2000" dirty="0" err="1">
                <a:latin typeface="Times New Roman" panose="02020603050405020304" pitchFamily="18" charset="0"/>
                <a:cs typeface="Times New Roman" panose="02020603050405020304" pitchFamily="18" charset="0"/>
              </a:rPr>
              <a:t>aurantium</a:t>
            </a:r>
            <a:r>
              <a:rPr lang="en-US" sz="2000" dirty="0">
                <a:latin typeface="Times New Roman" panose="02020603050405020304" pitchFamily="18" charset="0"/>
                <a:cs typeface="Times New Roman" panose="02020603050405020304" pitchFamily="18" charset="0"/>
              </a:rPr>
              <a:t> var. </a:t>
            </a:r>
            <a:r>
              <a:rPr lang="en-US" sz="2000" dirty="0" err="1">
                <a:latin typeface="Times New Roman" panose="02020603050405020304" pitchFamily="18" charset="0"/>
                <a:cs typeface="Times New Roman" panose="02020603050405020304" pitchFamily="18" charset="0"/>
              </a:rPr>
              <a:t>dulcis</a:t>
            </a:r>
            <a:r>
              <a:rPr lang="en-US" sz="2000" dirty="0">
                <a:latin typeface="Times New Roman" panose="02020603050405020304" pitchFamily="18" charset="0"/>
                <a:cs typeface="Times New Roman" panose="02020603050405020304" pitchFamily="18" charset="0"/>
              </a:rPr>
              <a:t> (Citrus </a:t>
            </a:r>
            <a:r>
              <a:rPr lang="en-US" sz="2000" dirty="0" err="1">
                <a:latin typeface="Times New Roman" panose="02020603050405020304" pitchFamily="18" charset="0"/>
                <a:cs typeface="Times New Roman" panose="02020603050405020304" pitchFamily="18" charset="0"/>
              </a:rPr>
              <a:t>sinensis</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Aloe </a:t>
            </a:r>
            <a:r>
              <a:rPr lang="en-US" sz="2000" dirty="0" err="1">
                <a:latin typeface="Times New Roman" panose="02020603050405020304" pitchFamily="18" charset="0"/>
                <a:cs typeface="Times New Roman" panose="02020603050405020304" pitchFamily="18" charset="0"/>
              </a:rPr>
              <a:t>barbadensis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Citrus </a:t>
            </a:r>
            <a:r>
              <a:rPr lang="en-US" sz="2000" dirty="0" err="1">
                <a:latin typeface="Times New Roman" panose="02020603050405020304" pitchFamily="18" charset="0"/>
                <a:cs typeface="Times New Roman" panose="02020603050405020304" pitchFamily="18" charset="0"/>
              </a:rPr>
              <a:t>medica</a:t>
            </a:r>
            <a:r>
              <a:rPr lang="en-US" sz="2000" dirty="0">
                <a:latin typeface="Times New Roman" panose="02020603050405020304" pitchFamily="18" charset="0"/>
                <a:cs typeface="Times New Roman" panose="02020603050405020304" pitchFamily="18" charset="0"/>
              </a:rPr>
              <a:t> var. </a:t>
            </a:r>
            <a:r>
              <a:rPr lang="en-US" sz="2000" dirty="0" err="1">
                <a:latin typeface="Times New Roman" panose="02020603050405020304" pitchFamily="18" charset="0"/>
                <a:cs typeface="Times New Roman" panose="02020603050405020304" pitchFamily="18" charset="0"/>
              </a:rPr>
              <a:t>limonum</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pic>
        <p:nvPicPr>
          <p:cNvPr id="7" name="Picture 8" descr="Butyrospermum Parkii (Shea Butter) - NO GUNK">
            <a:extLst>
              <a:ext uri="{FF2B5EF4-FFF2-40B4-BE49-F238E27FC236}">
                <a16:creationId xmlns:a16="http://schemas.microsoft.com/office/drawing/2014/main" xmlns="" id="{E69BA735-560F-2CA5-CF43-97F572B23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607" y="1830086"/>
            <a:ext cx="2274211" cy="13645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Olea europaea | Olive - Pepinierele Van den Berk">
            <a:extLst>
              <a:ext uri="{FF2B5EF4-FFF2-40B4-BE49-F238E27FC236}">
                <a16:creationId xmlns:a16="http://schemas.microsoft.com/office/drawing/2014/main" xmlns="" id="{CD569026-7D0F-F35C-FBD9-C417F77F0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2970" y="1830086"/>
            <a:ext cx="1945177" cy="13645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osmarinus Officinalis - Hotel Ioni">
            <a:extLst>
              <a:ext uri="{FF2B5EF4-FFF2-40B4-BE49-F238E27FC236}">
                <a16:creationId xmlns:a16="http://schemas.microsoft.com/office/drawing/2014/main" xmlns="" id="{C3C505E4-40D3-1220-A318-69313DB14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294" y="3531907"/>
            <a:ext cx="2031959" cy="13645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unflower Helianthus Annuus Against by Martin Ruegner">
            <a:extLst>
              <a:ext uri="{FF2B5EF4-FFF2-40B4-BE49-F238E27FC236}">
                <a16:creationId xmlns:a16="http://schemas.microsoft.com/office/drawing/2014/main" xmlns="" id="{EBF63E55-503E-F73F-DE90-4090B2F60B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7798" y="3611269"/>
            <a:ext cx="1298294" cy="194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3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956056" y="614100"/>
            <a:ext cx="9792208" cy="602052"/>
          </a:xfrm>
        </p:spPr>
        <p:txBody>
          <a:bodyPr>
            <a:normAutofit/>
          </a:bodyPr>
          <a:lstStyle/>
          <a:p>
            <a:r>
              <a:rPr lang="en-US" sz="3200" b="1" dirty="0">
                <a:solidFill>
                  <a:srgbClr val="0070C0"/>
                </a:solidFill>
                <a:latin typeface="Times New Roman" panose="02020603050405020304" pitchFamily="18" charset="0"/>
                <a:cs typeface="Times New Roman" panose="02020603050405020304" pitchFamily="18" charset="0"/>
              </a:rPr>
              <a:t>References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64024" y="1426464"/>
            <a:ext cx="10503696" cy="4882896"/>
          </a:xfrm>
        </p:spPr>
        <p:txBody>
          <a:bodyPr>
            <a:normAutofit/>
          </a:bodyPr>
          <a:lstStyle/>
          <a:p>
            <a:r>
              <a:rPr lang="en-US" sz="2000" dirty="0">
                <a:latin typeface="Times New Roman" panose="02020603050405020304" pitchFamily="18" charset="0"/>
                <a:cs typeface="Times New Roman" panose="02020603050405020304" pitchFamily="18" charset="0"/>
              </a:rPr>
              <a:t>Peter </a:t>
            </a:r>
            <a:r>
              <a:rPr lang="en-US" sz="2000" dirty="0" err="1">
                <a:latin typeface="Times New Roman" panose="02020603050405020304" pitchFamily="18" charset="0"/>
                <a:cs typeface="Times New Roman" panose="02020603050405020304" pitchFamily="18" charset="0"/>
              </a:rPr>
              <a:t>Elsner</a:t>
            </a:r>
            <a:r>
              <a:rPr lang="en-US" sz="2000" dirty="0">
                <a:latin typeface="Times New Roman" panose="02020603050405020304" pitchFamily="18" charset="0"/>
                <a:cs typeface="Times New Roman" panose="02020603050405020304" pitchFamily="18" charset="0"/>
              </a:rPr>
              <a:t>, (2000). </a:t>
            </a:r>
            <a:r>
              <a:rPr lang="en-US" sz="2000" dirty="0" err="1">
                <a:latin typeface="Times New Roman" panose="02020603050405020304" pitchFamily="18" charset="0"/>
                <a:cs typeface="Times New Roman" panose="02020603050405020304" pitchFamily="18" charset="0"/>
              </a:rPr>
              <a:t>Cosmeceuticals</a:t>
            </a:r>
            <a:r>
              <a:rPr lang="en-US" sz="2000" dirty="0">
                <a:latin typeface="Times New Roman" panose="02020603050405020304" pitchFamily="18" charset="0"/>
                <a:cs typeface="Times New Roman" panose="02020603050405020304" pitchFamily="18" charset="0"/>
              </a:rPr>
              <a:t> , Drugs </a:t>
            </a:r>
            <a:r>
              <a:rPr lang="en-US" sz="2000" dirty="0" err="1">
                <a:latin typeface="Times New Roman" panose="02020603050405020304" pitchFamily="18" charset="0"/>
                <a:cs typeface="Times New Roman" panose="02020603050405020304" pitchFamily="18" charset="0"/>
              </a:rPr>
              <a:t>vs</a:t>
            </a:r>
            <a:r>
              <a:rPr lang="en-US" sz="2000" dirty="0">
                <a:latin typeface="Times New Roman" panose="02020603050405020304" pitchFamily="18" charset="0"/>
                <a:cs typeface="Times New Roman" panose="02020603050405020304" pitchFamily="18" charset="0"/>
              </a:rPr>
              <a:t> Cosmetics, Marcel Dekker, Inc. New York • Basel TM </a:t>
            </a:r>
          </a:p>
          <a:p>
            <a:pPr>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Costa, I. M. (2015). </a:t>
            </a:r>
            <a:r>
              <a:rPr lang="en-US" sz="2000" dirty="0" err="1">
                <a:latin typeface="Times New Roman" panose="02020603050405020304" pitchFamily="18" charset="0"/>
                <a:cs typeface="Times New Roman" panose="02020603050405020304" pitchFamily="18" charset="0"/>
              </a:rPr>
              <a:t>Phytocosmetics</a:t>
            </a:r>
            <a:r>
              <a:rPr lang="en-US" sz="2000" dirty="0">
                <a:latin typeface="Times New Roman" panose="02020603050405020304" pitchFamily="18" charset="0"/>
                <a:cs typeface="Times New Roman" panose="02020603050405020304" pitchFamily="18" charset="0"/>
              </a:rPr>
              <a:t>–where nature meets well-being. Journal of </a:t>
            </a:r>
            <a:r>
              <a:rPr lang="en-US" sz="2000" dirty="0" err="1">
                <a:latin typeface="Times New Roman" panose="02020603050405020304" pitchFamily="18" charset="0"/>
                <a:cs typeface="Times New Roman" panose="02020603050405020304" pitchFamily="18" charset="0"/>
              </a:rPr>
              <a:t>Phytocosmetics</a:t>
            </a:r>
            <a:r>
              <a:rPr lang="en-US" sz="2000" dirty="0">
                <a:latin typeface="Times New Roman" panose="02020603050405020304" pitchFamily="18" charset="0"/>
                <a:cs typeface="Times New Roman" panose="02020603050405020304" pitchFamily="18" charset="0"/>
              </a:rPr>
              <a:t> and Natural Ingredients</a:t>
            </a: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354143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pPr algn="ctr"/>
            <a:r>
              <a:rPr lang="en-US" sz="3200" dirty="0" smtClean="0">
                <a:solidFill>
                  <a:srgbClr val="FF0000"/>
                </a:solidFill>
                <a:latin typeface="Algerian" panose="04020705040A02060702" pitchFamily="82" charset="0"/>
                <a:cs typeface="Times New Roman" panose="02020603050405020304" pitchFamily="18" charset="0"/>
              </a:rPr>
              <a:t>THANK YOU</a:t>
            </a:r>
            <a:endParaRPr lang="en-US" sz="3200" dirty="0">
              <a:solidFill>
                <a:srgbClr val="FF0000"/>
              </a:solidFill>
              <a:latin typeface="Algerian" panose="04020705040A02060702" pitchFamily="82"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0313" y="1064526"/>
            <a:ext cx="11062738" cy="5322626"/>
          </a:xfrm>
        </p:spPr>
      </p:pic>
    </p:spTree>
    <p:extLst>
      <p:ext uri="{BB962C8B-B14F-4D97-AF65-F5344CB8AC3E}">
        <p14:creationId xmlns:p14="http://schemas.microsoft.com/office/powerpoint/2010/main" val="24005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Objectives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endParaRPr lang="en-US" sz="2000" dirty="0">
              <a:latin typeface="Cambria" panose="02040503050406030204" pitchFamily="18" charset="0"/>
            </a:endParaRPr>
          </a:p>
          <a:p>
            <a:endParaRPr lang="en-US" sz="2000" dirty="0">
              <a:latin typeface="Cambria" panose="02040503050406030204" pitchFamily="18" charset="0"/>
            </a:endParaRPr>
          </a:p>
          <a:p>
            <a:r>
              <a:rPr lang="en-US" sz="2000" dirty="0" smtClean="0">
                <a:latin typeface="Times New Roman" panose="02020603050405020304" pitchFamily="18" charset="0"/>
                <a:cs typeface="Times New Roman" panose="02020603050405020304" pitchFamily="18" charset="0"/>
              </a:rPr>
              <a:t>Understanding </a:t>
            </a:r>
            <a:r>
              <a:rPr lang="en-US" sz="2000" dirty="0">
                <a:latin typeface="Times New Roman" panose="02020603050405020304" pitchFamily="18" charset="0"/>
                <a:cs typeface="Times New Roman" panose="02020603050405020304" pitchFamily="18" charset="0"/>
              </a:rPr>
              <a:t>the difference between natural and synthetics product lists</a:t>
            </a:r>
          </a:p>
          <a:p>
            <a:r>
              <a:rPr lang="en-US" sz="2000" dirty="0">
                <a:latin typeface="Times New Roman" panose="02020603050405020304" pitchFamily="18" charset="0"/>
                <a:cs typeface="Times New Roman" panose="02020603050405020304" pitchFamily="18" charset="0"/>
              </a:rPr>
              <a:t>Know the types of products used</a:t>
            </a:r>
          </a:p>
          <a:p>
            <a:r>
              <a:rPr lang="en-US" sz="2000" dirty="0">
                <a:latin typeface="Times New Roman" panose="02020603050405020304" pitchFamily="18" charset="0"/>
                <a:cs typeface="Times New Roman" panose="02020603050405020304" pitchFamily="18" charset="0"/>
              </a:rPr>
              <a:t>Differentiate uses of products for skin parts (Lips, face, body), hair, nail.. </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5913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B0F0"/>
                </a:solidFill>
                <a:latin typeface="Times New Roman" panose="02020603050405020304" pitchFamily="18" charset="0"/>
                <a:cs typeface="Times New Roman" panose="02020603050405020304" pitchFamily="18" charset="0"/>
              </a:rPr>
              <a:t>Natural vs. Synthetic Skincare - What’s The Difference?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As more individuals gain a more health-conscious approach to what they consume, it’s becoming more common (and even customary) to wonder about the ingredients in our makeup and skincare.</a:t>
            </a:r>
          </a:p>
          <a:p>
            <a:r>
              <a:rPr lang="en-US" sz="2000" dirty="0">
                <a:latin typeface="Times New Roman" panose="02020603050405020304" pitchFamily="18" charset="0"/>
                <a:cs typeface="Times New Roman" panose="02020603050405020304" pitchFamily="18" charset="0"/>
              </a:rPr>
              <a:t>And as natural skincare has grown increasingly in demand, many consumers have raised concerns about its parallel: synthetic skincare.</a:t>
            </a:r>
          </a:p>
          <a:p>
            <a:r>
              <a:rPr lang="en-US" sz="2000" dirty="0">
                <a:latin typeface="Times New Roman" panose="02020603050405020304" pitchFamily="18" charset="0"/>
                <a:cs typeface="Times New Roman" panose="02020603050405020304" pitchFamily="18" charset="0"/>
              </a:rPr>
              <a:t>While natural skincare can be a beneficial choice, it’s sparked a bit of a debate in the community: what’s better, natural skincare or synthetic skincare?</a:t>
            </a:r>
          </a:p>
          <a:p>
            <a:r>
              <a:rPr lang="en-US" sz="2000" dirty="0">
                <a:latin typeface="Times New Roman" panose="02020603050405020304" pitchFamily="18" charset="0"/>
                <a:cs typeface="Times New Roman" panose="02020603050405020304" pitchFamily="18" charset="0"/>
              </a:rPr>
              <a:t>Right off the bat, this answer has a bit of nuance, and requires a little deep-diving.</a:t>
            </a:r>
          </a:p>
          <a:p>
            <a:r>
              <a:rPr lang="en-US" sz="2000" dirty="0" smtClean="0">
                <a:latin typeface="Times New Roman" panose="02020603050405020304" pitchFamily="18" charset="0"/>
                <a:cs typeface="Times New Roman" panose="02020603050405020304" pitchFamily="18" charset="0"/>
              </a:rPr>
              <a:t>So our </a:t>
            </a:r>
            <a:r>
              <a:rPr lang="en-US" sz="2000" dirty="0">
                <a:latin typeface="Times New Roman" panose="02020603050405020304" pitchFamily="18" charset="0"/>
                <a:cs typeface="Times New Roman" panose="02020603050405020304" pitchFamily="18" charset="0"/>
              </a:rPr>
              <a:t>journey to demystify natural and synthetic skincare–starting out with some basic definitions.</a:t>
            </a:r>
          </a:p>
          <a:p>
            <a:pPr marL="0" indent="0">
              <a:buNone/>
            </a:pPr>
            <a:r>
              <a:rPr lang="en-US" sz="2000" dirty="0"/>
              <a:t/>
            </a:r>
            <a:br>
              <a:rPr lang="en-US" sz="2000" dirty="0"/>
            </a:b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95515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B0F0"/>
                </a:solidFill>
                <a:latin typeface="Times New Roman" panose="02020603050405020304" pitchFamily="18" charset="0"/>
                <a:cs typeface="Times New Roman" panose="02020603050405020304" pitchFamily="18" charset="0"/>
              </a:rPr>
              <a:t>Natural Skincare &amp; Synthetic Skincare, Defined</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solidFill>
                  <a:srgbClr val="FF0000"/>
                </a:solidFill>
                <a:latin typeface="Times New Roman" panose="02020603050405020304" pitchFamily="18" charset="0"/>
                <a:cs typeface="Times New Roman" panose="02020603050405020304" pitchFamily="18" charset="0"/>
              </a:rPr>
              <a:t>So what, exactly, is “natural skincare?”</a:t>
            </a:r>
          </a:p>
          <a:p>
            <a:r>
              <a:rPr lang="en-US" sz="2000" dirty="0">
                <a:latin typeface="Times New Roman" panose="02020603050405020304" pitchFamily="18" charset="0"/>
                <a:cs typeface="Times New Roman" panose="02020603050405020304" pitchFamily="18" charset="0"/>
              </a:rPr>
              <a:t>Before we begin, it’s important to note that the term “natural” is not regulated by the FDA, which means that there is no standard definition or criteria for natural skincare.</a:t>
            </a:r>
          </a:p>
          <a:p>
            <a:r>
              <a:rPr lang="en-US" sz="2000" dirty="0">
                <a:solidFill>
                  <a:srgbClr val="FF0000"/>
                </a:solidFill>
                <a:latin typeface="Times New Roman" panose="02020603050405020304" pitchFamily="18" charset="0"/>
                <a:cs typeface="Times New Roman" panose="02020603050405020304" pitchFamily="18" charset="0"/>
              </a:rPr>
              <a:t>In other words, “natural skincare” can mean whatever a brand wants it to mean, and as such will align it with their own marketing strategy.</a:t>
            </a:r>
          </a:p>
          <a:p>
            <a:r>
              <a:rPr lang="en-US" sz="2000" dirty="0">
                <a:latin typeface="Times New Roman" panose="02020603050405020304" pitchFamily="18" charset="0"/>
                <a:cs typeface="Times New Roman" panose="02020603050405020304" pitchFamily="18" charset="0"/>
              </a:rPr>
              <a:t>But in this context, we can define “natural skincare” as products that use ingredients derived straight from nature, such as seed oils, fruit extracts, and grains like oats and rice. Generally, natural skincare does not contain any synthetically created ingredients.</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41780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So what, then, is “synthetic skincare?”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Synthetic skincare, or “artificial skincare” is, in essence, skincare that’s made with synthetic ingredients which have been made in a lab–often from natural ingredients.</a:t>
            </a:r>
          </a:p>
          <a:p>
            <a:r>
              <a:rPr lang="en-US" sz="2000" dirty="0">
                <a:latin typeface="Times New Roman" panose="02020603050405020304" pitchFamily="18" charset="0"/>
                <a:cs typeface="Times New Roman" panose="02020603050405020304" pitchFamily="18" charset="0"/>
              </a:rPr>
              <a:t>With the skyrocketing popularity of natural skincare, synthetic skincare has developed a bit of a bad rap. And while it’s true that synthetic skincare can include a few undesirables like </a:t>
            </a:r>
            <a:r>
              <a:rPr lang="en-US" sz="2000" dirty="0" err="1" smtClean="0">
                <a:solidFill>
                  <a:srgbClr val="FF0000"/>
                </a:solidFill>
                <a:latin typeface="Times New Roman" panose="02020603050405020304" pitchFamily="18" charset="0"/>
                <a:cs typeface="Times New Roman" panose="02020603050405020304" pitchFamily="18" charset="0"/>
              </a:rPr>
              <a:t>paraben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silicones, and phthalates,</a:t>
            </a:r>
            <a:r>
              <a:rPr lang="en-US" sz="2000" dirty="0">
                <a:latin typeface="Times New Roman" panose="02020603050405020304" pitchFamily="18" charset="0"/>
                <a:cs typeface="Times New Roman" panose="02020603050405020304" pitchFamily="18" charset="0"/>
              </a:rPr>
              <a:t> it also includes some ingredients that we know and love, like hyaluronic acid and retinol.</a:t>
            </a:r>
          </a:p>
          <a:p>
            <a:r>
              <a:rPr lang="en-US" sz="2000" dirty="0">
                <a:latin typeface="Times New Roman" panose="02020603050405020304" pitchFamily="18" charset="0"/>
                <a:cs typeface="Times New Roman" panose="02020603050405020304" pitchFamily="18" charset="0"/>
              </a:rPr>
              <a:t>Many beauty brands will even look to synthetic versions of certain ingredients for their formulations, since they’re often identical to natural versions on a molecular level while holding more consistency and a longer shelf life.</a:t>
            </a:r>
          </a:p>
          <a:p>
            <a:pPr marL="0" indent="0">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837851"/>
          </a:xfrm>
          <a:prstGeom prst="rect">
            <a:avLst/>
          </a:prstGeom>
          <a:noFill/>
          <a:ln>
            <a:noFill/>
          </a:ln>
        </p:spPr>
      </p:pic>
    </p:spTree>
    <p:extLst>
      <p:ext uri="{BB962C8B-B14F-4D97-AF65-F5344CB8AC3E}">
        <p14:creationId xmlns:p14="http://schemas.microsoft.com/office/powerpoint/2010/main" val="405920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fontScale="90000"/>
          </a:bodyPr>
          <a:lstStyle/>
          <a:p>
            <a:r>
              <a:rPr lang="en-US" sz="3200" dirty="0">
                <a:solidFill>
                  <a:srgbClr val="0070C0"/>
                </a:solidFill>
                <a:latin typeface="Times New Roman" panose="02020603050405020304" pitchFamily="18" charset="0"/>
                <a:cs typeface="Times New Roman" panose="02020603050405020304" pitchFamily="18" charset="0"/>
              </a:rPr>
              <a:t>Is Synthetic Skincare More Effective Than Natural Skincare?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With the growing popularity of natural skincare, there’s been some discourse in the beauty industry declaring that synthetic skincare should be avoided altogether.</a:t>
            </a:r>
          </a:p>
          <a:p>
            <a:r>
              <a:rPr lang="en-US" sz="2000" dirty="0">
                <a:latin typeface="Times New Roman" panose="02020603050405020304" pitchFamily="18" charset="0"/>
                <a:cs typeface="Times New Roman" panose="02020603050405020304" pitchFamily="18" charset="0"/>
              </a:rPr>
              <a:t>However, it’s actually not that simple. There are downsides to both synthetic and natural skincare, but there are benefits to both, as well.</a:t>
            </a:r>
          </a:p>
          <a:p>
            <a:r>
              <a:rPr lang="en-US" sz="2000" dirty="0">
                <a:latin typeface="Times New Roman" panose="02020603050405020304" pitchFamily="18" charset="0"/>
                <a:cs typeface="Times New Roman" panose="02020603050405020304" pitchFamily="18" charset="0"/>
              </a:rPr>
              <a:t>With natural skincare, for instance, many ingredients can offer the skin some immense benefits.</a:t>
            </a:r>
          </a:p>
          <a:p>
            <a:r>
              <a:rPr lang="en-US" sz="2000" dirty="0">
                <a:latin typeface="Times New Roman" panose="02020603050405020304" pitchFamily="18" charset="0"/>
                <a:cs typeface="Times New Roman" panose="02020603050405020304" pitchFamily="18" charset="0"/>
              </a:rPr>
              <a:t>And as </a:t>
            </a:r>
            <a:r>
              <a:rPr lang="en-US" sz="2000" dirty="0" smtClean="0">
                <a:latin typeface="Times New Roman" panose="02020603050405020304" pitchFamily="18" charset="0"/>
                <a:cs typeface="Times New Roman" panose="02020603050405020304" pitchFamily="18" charset="0"/>
              </a:rPr>
              <a:t>we’ll </a:t>
            </a:r>
            <a:r>
              <a:rPr lang="en-US" sz="2000" dirty="0">
                <a:latin typeface="Times New Roman" panose="02020603050405020304" pitchFamily="18" charset="0"/>
                <a:cs typeface="Times New Roman" panose="02020603050405020304" pitchFamily="18" charset="0"/>
              </a:rPr>
              <a:t>quickly find, there’s a wealth of natural ingredients that have been backed by scientific evidence, like green tea, colloidal oatmeal, and rosehip oil.</a:t>
            </a:r>
          </a:p>
          <a:p>
            <a:r>
              <a:rPr lang="en-US" sz="2000" dirty="0">
                <a:solidFill>
                  <a:srgbClr val="FF0000"/>
                </a:solidFill>
                <a:latin typeface="Times New Roman" panose="02020603050405020304" pitchFamily="18" charset="0"/>
                <a:cs typeface="Times New Roman" panose="02020603050405020304" pitchFamily="18" charset="0"/>
              </a:rPr>
              <a:t>However, just because an ingredient comes from nature doesn’t make it inherently safe, or even effective.</a:t>
            </a:r>
          </a:p>
          <a:p>
            <a:r>
              <a:rPr lang="en-US" sz="2000" dirty="0">
                <a:latin typeface="Times New Roman" panose="02020603050405020304" pitchFamily="18" charset="0"/>
                <a:cs typeface="Times New Roman" panose="02020603050405020304" pitchFamily="18" charset="0"/>
              </a:rPr>
              <a:t>In fact, there are plenty of “natural” ingredients that </a:t>
            </a: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wouldn’t want in </a:t>
            </a:r>
            <a:r>
              <a:rPr lang="en-US" sz="2000" dirty="0" smtClean="0">
                <a:solidFill>
                  <a:srgbClr val="FF0000"/>
                </a:solidFill>
                <a:latin typeface="Times New Roman" panose="02020603050405020304" pitchFamily="18" charset="0"/>
                <a:cs typeface="Times New Roman" panose="02020603050405020304" pitchFamily="18" charset="0"/>
              </a:rPr>
              <a:t>our </a:t>
            </a:r>
            <a:r>
              <a:rPr lang="en-US" sz="2000" dirty="0">
                <a:solidFill>
                  <a:srgbClr val="FF0000"/>
                </a:solidFill>
                <a:latin typeface="Times New Roman" panose="02020603050405020304" pitchFamily="18" charset="0"/>
                <a:cs typeface="Times New Roman" panose="02020603050405020304" pitchFamily="18" charset="0"/>
              </a:rPr>
              <a:t>skincare–cyanide, </a:t>
            </a:r>
            <a:r>
              <a:rPr lang="en-US" sz="2000" dirty="0">
                <a:latin typeface="Times New Roman" panose="02020603050405020304" pitchFamily="18" charset="0"/>
                <a:cs typeface="Times New Roman" panose="02020603050405020304" pitchFamily="18" charset="0"/>
              </a:rPr>
              <a:t>for instance, is one of the most deadly chemicals out there, and </a:t>
            </a:r>
            <a:r>
              <a:rPr lang="en-US" sz="2000" dirty="0" smtClean="0">
                <a:latin typeface="Times New Roman" panose="02020603050405020304" pitchFamily="18" charset="0"/>
                <a:cs typeface="Times New Roman" panose="02020603050405020304" pitchFamily="18" charset="0"/>
              </a:rPr>
              <a:t>can </a:t>
            </a:r>
            <a:r>
              <a:rPr lang="en-US" sz="2000" dirty="0">
                <a:latin typeface="Times New Roman" panose="02020603050405020304" pitchFamily="18" charset="0"/>
                <a:cs typeface="Times New Roman" panose="02020603050405020304" pitchFamily="18" charset="0"/>
              </a:rPr>
              <a:t>find small traces of it in </a:t>
            </a:r>
            <a:r>
              <a:rPr lang="en-US" sz="2000" dirty="0">
                <a:solidFill>
                  <a:srgbClr val="0070C0"/>
                </a:solidFill>
                <a:latin typeface="Times New Roman" panose="02020603050405020304" pitchFamily="18" charset="0"/>
                <a:cs typeface="Times New Roman" panose="02020603050405020304" pitchFamily="18" charset="0"/>
              </a:rPr>
              <a:t>peach pits and apple cores!</a:t>
            </a:r>
          </a:p>
          <a:p>
            <a:r>
              <a:rPr lang="en-US" sz="2000" dirty="0">
                <a:latin typeface="Times New Roman" panose="02020603050405020304" pitchFamily="18" charset="0"/>
                <a:cs typeface="Times New Roman" panose="02020603050405020304" pitchFamily="18" charset="0"/>
              </a:rPr>
              <a:t>Plus, “natural” minerals are often known for having </a:t>
            </a:r>
            <a:r>
              <a:rPr lang="en-US" sz="2000" dirty="0">
                <a:solidFill>
                  <a:srgbClr val="0070C0"/>
                </a:solidFill>
                <a:latin typeface="Times New Roman" panose="02020603050405020304" pitchFamily="18" charset="0"/>
                <a:cs typeface="Times New Roman" panose="02020603050405020304" pitchFamily="18" charset="0"/>
              </a:rPr>
              <a:t>contaminants; talc, for instance, comes from deep within the earth, and must be treated for formaldehyde in order to ensure its safety</a:t>
            </a:r>
            <a:r>
              <a:rPr lang="en-US" sz="20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4988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And in that vein, natural skincare is almost always processed in a lab at some point, which further blurs the definition of “natural,” but can create some wonderful products. </a:t>
            </a:r>
            <a:r>
              <a:rPr lang="en-US" sz="2000" dirty="0">
                <a:solidFill>
                  <a:srgbClr val="0070C0"/>
                </a:solidFill>
                <a:latin typeface="Times New Roman" panose="02020603050405020304" pitchFamily="18" charset="0"/>
                <a:cs typeface="Times New Roman" panose="02020603050405020304" pitchFamily="18" charset="0"/>
              </a:rPr>
              <a:t>Hyaluronic acid, for instance, is often extracted from sweet potatoes in a lab, while salicylic acid, one of the best ingredients for acne, is lab-extracted from willow bark.</a:t>
            </a:r>
          </a:p>
          <a:p>
            <a:r>
              <a:rPr lang="en-US" sz="2000" dirty="0">
                <a:latin typeface="Times New Roman" panose="02020603050405020304" pitchFamily="18" charset="0"/>
                <a:cs typeface="Times New Roman" panose="02020603050405020304" pitchFamily="18" charset="0"/>
              </a:rPr>
              <a:t>While it’s true that synthetic skincare can include harmful ingredients, there are some ingredients that we, as a cruelty-free community, love.</a:t>
            </a:r>
          </a:p>
          <a:p>
            <a:r>
              <a:rPr lang="en-US" sz="2000" dirty="0">
                <a:latin typeface="Times New Roman" panose="02020603050405020304" pitchFamily="18" charset="0"/>
                <a:cs typeface="Times New Roman" panose="02020603050405020304" pitchFamily="18" charset="0"/>
              </a:rPr>
              <a:t>For instance</a:t>
            </a:r>
            <a:r>
              <a:rPr lang="en-US" sz="2000" dirty="0">
                <a:solidFill>
                  <a:srgbClr val="0070C0"/>
                </a:solidFill>
                <a:latin typeface="Times New Roman" panose="02020603050405020304" pitchFamily="18" charset="0"/>
                <a:cs typeface="Times New Roman" panose="02020603050405020304" pitchFamily="18" charset="0"/>
              </a:rPr>
              <a:t>, Glycereth-26 is a water-binding emollient and thickener</a:t>
            </a:r>
            <a:r>
              <a:rPr lang="en-US" sz="2000" dirty="0">
                <a:latin typeface="Times New Roman" panose="02020603050405020304" pitchFamily="18" charset="0"/>
                <a:cs typeface="Times New Roman" panose="02020603050405020304" pitchFamily="18" charset="0"/>
              </a:rPr>
              <a:t>, and it helps products feel smooth and luxurious, and there are no documented side effects. Another example is Hydrogenated </a:t>
            </a:r>
            <a:r>
              <a:rPr lang="en-US" sz="2000" dirty="0" err="1">
                <a:latin typeface="Times New Roman" panose="02020603050405020304" pitchFamily="18" charset="0"/>
                <a:cs typeface="Times New Roman" panose="02020603050405020304" pitchFamily="18" charset="0"/>
              </a:rPr>
              <a:t>polydecene</a:t>
            </a:r>
            <a:r>
              <a:rPr lang="en-US" sz="2000" dirty="0">
                <a:latin typeface="Times New Roman" panose="02020603050405020304" pitchFamily="18" charset="0"/>
                <a:cs typeface="Times New Roman" panose="02020603050405020304" pitchFamily="18" charset="0"/>
              </a:rPr>
              <a:t>, which has been known in clinical studies to help improve the </a:t>
            </a:r>
            <a:r>
              <a:rPr lang="en-US" sz="2000" dirty="0" err="1">
                <a:latin typeface="Times New Roman" panose="02020603050405020304" pitchFamily="18" charset="0"/>
                <a:cs typeface="Times New Roman" panose="02020603050405020304" pitchFamily="18" charset="0"/>
              </a:rPr>
              <a:t>spreadability</a:t>
            </a:r>
            <a:r>
              <a:rPr lang="en-US" sz="2000" dirty="0">
                <a:latin typeface="Times New Roman" panose="02020603050405020304" pitchFamily="18" charset="0"/>
                <a:cs typeface="Times New Roman" panose="02020603050405020304" pitchFamily="18" charset="0"/>
              </a:rPr>
              <a:t> and even application of skincare products, while smoothing out the skin.</a:t>
            </a:r>
          </a:p>
          <a:p>
            <a:r>
              <a:rPr lang="en-US" sz="2000" dirty="0">
                <a:solidFill>
                  <a:srgbClr val="FF0000"/>
                </a:solidFill>
                <a:latin typeface="Times New Roman" panose="02020603050405020304" pitchFamily="18" charset="0"/>
                <a:cs typeface="Times New Roman" panose="02020603050405020304" pitchFamily="18" charset="0"/>
              </a:rPr>
              <a:t>Does this mean that synthetic skincare is better than natural skincare?</a:t>
            </a:r>
          </a:p>
          <a:p>
            <a:r>
              <a:rPr lang="en-US" sz="2000" dirty="0">
                <a:solidFill>
                  <a:srgbClr val="FF0000"/>
                </a:solidFill>
                <a:latin typeface="Times New Roman" panose="02020603050405020304" pitchFamily="18" charset="0"/>
                <a:cs typeface="Times New Roman" panose="02020603050405020304" pitchFamily="18" charset="0"/>
              </a:rPr>
              <a:t>Not necessarily.</a:t>
            </a:r>
          </a:p>
          <a:p>
            <a:r>
              <a:rPr lang="en-US" sz="2000" dirty="0">
                <a:latin typeface="Times New Roman" panose="02020603050405020304" pitchFamily="18" charset="0"/>
                <a:cs typeface="Times New Roman" panose="02020603050405020304" pitchFamily="18" charset="0"/>
              </a:rPr>
              <a:t>Both natural skincare and synthetic skincare have the</a:t>
            </a:r>
            <a:r>
              <a:rPr lang="en-US" sz="2000" dirty="0"/>
              <a:t>ir </a:t>
            </a:r>
            <a:r>
              <a:rPr lang="en-US" sz="2000" dirty="0">
                <a:latin typeface="Times New Roman" panose="02020603050405020304" pitchFamily="18" charset="0"/>
                <a:cs typeface="Times New Roman" panose="02020603050405020304" pitchFamily="18" charset="0"/>
              </a:rPr>
              <a:t>pros and cons, and as a consumer, it helps to understand how </a:t>
            </a: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can benefit from either one.</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837851"/>
          </a:xfrm>
          <a:prstGeom prst="rect">
            <a:avLst/>
          </a:prstGeom>
          <a:noFill/>
          <a:ln>
            <a:noFill/>
          </a:ln>
        </p:spPr>
      </p:pic>
    </p:spTree>
    <p:extLst>
      <p:ext uri="{BB962C8B-B14F-4D97-AF65-F5344CB8AC3E}">
        <p14:creationId xmlns:p14="http://schemas.microsoft.com/office/powerpoint/2010/main" val="2167516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Pros and Cons of Synthetic Skincare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b="1" dirty="0">
                <a:latin typeface="Times New Roman" panose="02020603050405020304" pitchFamily="18" charset="0"/>
                <a:cs typeface="Times New Roman" panose="02020603050405020304" pitchFamily="18" charset="0"/>
              </a:rPr>
              <a:t>Pro: Better Consistency in Batches</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While many natural ingredients can go straight from the source and into the product, synthetic ingredients are manufactured by experts in a professional lab, which offers far more consistency and uniformity in batch quality.</a:t>
            </a:r>
          </a:p>
          <a:p>
            <a:r>
              <a:rPr lang="en-US" sz="2000" b="1" dirty="0">
                <a:latin typeface="Times New Roman" panose="02020603050405020304" pitchFamily="18" charset="0"/>
                <a:cs typeface="Times New Roman" panose="02020603050405020304" pitchFamily="18" charset="0"/>
              </a:rPr>
              <a:t>Con: Some synthetics may clog pores</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Though typically safe and effective, there are some ingredients in synthetic skincare that </a:t>
            </a:r>
            <a:r>
              <a:rPr lang="en-US" sz="2000" dirty="0">
                <a:solidFill>
                  <a:srgbClr val="FF0000"/>
                </a:solidFill>
                <a:latin typeface="Times New Roman" panose="02020603050405020304" pitchFamily="18" charset="0"/>
                <a:cs typeface="Times New Roman" panose="02020603050405020304" pitchFamily="18" charset="0"/>
              </a:rPr>
              <a:t>may cause irritation or clog pores. </a:t>
            </a:r>
            <a:r>
              <a:rPr lang="en-US" sz="2000" dirty="0">
                <a:latin typeface="Times New Roman" panose="02020603050405020304" pitchFamily="18" charset="0"/>
                <a:cs typeface="Times New Roman" panose="02020603050405020304" pitchFamily="18" charset="0"/>
              </a:rPr>
              <a:t>That’s why we tend to steer away from </a:t>
            </a:r>
            <a:r>
              <a:rPr lang="en-US" sz="2000" dirty="0">
                <a:solidFill>
                  <a:srgbClr val="FF0000"/>
                </a:solidFill>
                <a:latin typeface="Times New Roman" panose="02020603050405020304" pitchFamily="18" charset="0"/>
                <a:cs typeface="Times New Roman" panose="02020603050405020304" pitchFamily="18" charset="0"/>
              </a:rPr>
              <a:t>PEGs, silicones, and synthetic dyes</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Pro: Creates Kinder Alternatives</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Lab-extracted ingredients in synthetic skincare can allow us to choose more sustainable, cruelty-free options. </a:t>
            </a:r>
            <a:r>
              <a:rPr lang="en-US" sz="2000" dirty="0" err="1">
                <a:solidFill>
                  <a:srgbClr val="FF0000"/>
                </a:solidFill>
                <a:latin typeface="Times New Roman" panose="02020603050405020304" pitchFamily="18" charset="0"/>
                <a:cs typeface="Times New Roman" panose="02020603050405020304" pitchFamily="18" charset="0"/>
              </a:rPr>
              <a:t>Squalene</a:t>
            </a:r>
            <a:r>
              <a:rPr lang="en-US" sz="2000" dirty="0">
                <a:solidFill>
                  <a:srgbClr val="FF0000"/>
                </a:solidFill>
                <a:latin typeface="Times New Roman" panose="02020603050405020304" pitchFamily="18" charset="0"/>
                <a:cs typeface="Times New Roman" panose="02020603050405020304" pitchFamily="18" charset="0"/>
              </a:rPr>
              <a:t>, for example, is a hydrating ingredient that’s traditionally harvested from shark livers–a great example of not-so-great natural skincare.</a:t>
            </a:r>
          </a:p>
          <a:p>
            <a:r>
              <a:rPr lang="en-US" sz="2000" dirty="0" err="1">
                <a:latin typeface="Times New Roman" panose="02020603050405020304" pitchFamily="18" charset="0"/>
                <a:cs typeface="Times New Roman" panose="02020603050405020304" pitchFamily="18" charset="0"/>
              </a:rPr>
              <a:t>Squal</a:t>
            </a:r>
            <a:r>
              <a:rPr lang="en-US" sz="2000" i="1" dirty="0" err="1">
                <a:latin typeface="Times New Roman" panose="02020603050405020304" pitchFamily="18" charset="0"/>
                <a:cs typeface="Times New Roman" panose="02020603050405020304" pitchFamily="18" charset="0"/>
              </a:rPr>
              <a:t>ane</a:t>
            </a:r>
            <a:r>
              <a:rPr lang="en-US" sz="2000" dirty="0">
                <a:latin typeface="Times New Roman" panose="02020603050405020304" pitchFamily="18" charset="0"/>
                <a:cs typeface="Times New Roman" panose="02020603050405020304" pitchFamily="18" charset="0"/>
              </a:rPr>
              <a:t>, however, is extracted in a lab from rice bran, sugarcane, and olives.</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18087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1157</Words>
  <Application>Microsoft Office PowerPoint</Application>
  <PresentationFormat>Widescreen</PresentationFormat>
  <Paragraphs>159</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Algerian</vt:lpstr>
      <vt:lpstr>Calibri</vt:lpstr>
      <vt:lpstr>Cambria</vt:lpstr>
      <vt:lpstr>Century Schoolbook</vt:lpstr>
      <vt:lpstr>Franklin Gothic Book</vt:lpstr>
      <vt:lpstr>Garamond</vt:lpstr>
      <vt:lpstr>Times New Roman</vt:lpstr>
      <vt:lpstr>SavonVTI</vt:lpstr>
      <vt:lpstr>Natural vs. Synthetic Skincare </vt:lpstr>
      <vt:lpstr>Outline</vt:lpstr>
      <vt:lpstr>Objectives</vt:lpstr>
      <vt:lpstr>Natural vs. Synthetic Skincare - What’s The Difference?</vt:lpstr>
      <vt:lpstr>Natural Skincare &amp; Synthetic Skincare, Defined</vt:lpstr>
      <vt:lpstr>So what, then, is “synthetic skincare?”</vt:lpstr>
      <vt:lpstr>Is Synthetic Skincare More Effective Than Natural Skincare?</vt:lpstr>
      <vt:lpstr>PowerPoint Presentation</vt:lpstr>
      <vt:lpstr>Pros and Cons of Synthetic Skincare</vt:lpstr>
      <vt:lpstr>PowerPoint Presentation</vt:lpstr>
      <vt:lpstr> List of Cosmetic Products ILLUSTRATIVE LIST BY CATEGORY OF COSMETIC PRODUCTS </vt:lpstr>
      <vt:lpstr>Continue……..</vt:lpstr>
      <vt:lpstr>Continue……..</vt:lpstr>
      <vt:lpstr>Continue……..</vt:lpstr>
      <vt:lpstr>Hair styling Phytocosmetic Products &amp; Shampoo</vt:lpstr>
      <vt:lpstr>PowerPoint Presentation</vt:lpstr>
      <vt:lpstr>PowerPoint Presentation</vt:lpstr>
      <vt:lpstr>PowerPoint Presentation</vt:lpstr>
      <vt:lpstr>PowerPoint Presentation</vt:lpstr>
      <vt:lpstr>PowerPoint Presentation</vt:lpstr>
      <vt:lpstr>Most10 natural products that are found in dermal products:</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admin</cp:lastModifiedBy>
  <cp:revision>178</cp:revision>
  <dcterms:created xsi:type="dcterms:W3CDTF">2023-08-06T13:50:32Z</dcterms:created>
  <dcterms:modified xsi:type="dcterms:W3CDTF">2024-11-22T17:20:44Z</dcterms:modified>
</cp:coreProperties>
</file>