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9"/>
  </p:notesMasterIdLst>
  <p:sldIdLst>
    <p:sldId id="264" r:id="rId2"/>
    <p:sldId id="265" r:id="rId3"/>
    <p:sldId id="268" r:id="rId4"/>
    <p:sldId id="367" r:id="rId5"/>
    <p:sldId id="366" r:id="rId6"/>
    <p:sldId id="365" r:id="rId7"/>
    <p:sldId id="369" r:id="rId8"/>
    <p:sldId id="368" r:id="rId9"/>
    <p:sldId id="377" r:id="rId10"/>
    <p:sldId id="364" r:id="rId11"/>
    <p:sldId id="362" r:id="rId12"/>
    <p:sldId id="372" r:id="rId13"/>
    <p:sldId id="371" r:id="rId14"/>
    <p:sldId id="370" r:id="rId15"/>
    <p:sldId id="376" r:id="rId16"/>
    <p:sldId id="341" r:id="rId17"/>
    <p:sldId id="32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0D635-2920-4AB0-8F6D-976760662D0C}"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EF9CAD-0AE4-4D27-A8BE-46A828B50C79}" type="slidenum">
              <a:rPr lang="en-US" smtClean="0"/>
              <a:t>‹#›</a:t>
            </a:fld>
            <a:endParaRPr lang="en-US"/>
          </a:p>
        </p:txBody>
      </p:sp>
    </p:spTree>
    <p:extLst>
      <p:ext uri="{BB962C8B-B14F-4D97-AF65-F5344CB8AC3E}">
        <p14:creationId xmlns:p14="http://schemas.microsoft.com/office/powerpoint/2010/main" val="361708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EF9CAD-0AE4-4D27-A8BE-46A828B50C79}" type="slidenum">
              <a:rPr lang="en-US" smtClean="0"/>
              <a:pPr/>
              <a:t>1</a:t>
            </a:fld>
            <a:endParaRPr lang="en-US"/>
          </a:p>
        </p:txBody>
      </p:sp>
    </p:spTree>
    <p:extLst>
      <p:ext uri="{BB962C8B-B14F-4D97-AF65-F5344CB8AC3E}">
        <p14:creationId xmlns:p14="http://schemas.microsoft.com/office/powerpoint/2010/main" val="542018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xmlns=""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11/6/2024</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55937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0931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2516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7937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xmlns=""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xmlns=""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11/6/2024</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35045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8248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47979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41863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55488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11/6/2024</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115525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11/6/2024</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xmlns=""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46689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11/6/2024</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5670205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20"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lang="en-US" sz="42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02DC0967-ECFB-46A2-ADEB-01374F3D3C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007" y="0"/>
            <a:ext cx="1219200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ectangle 22">
            <a:extLst>
              <a:ext uri="{FF2B5EF4-FFF2-40B4-BE49-F238E27FC236}">
                <a16:creationId xmlns="" xmlns:a16="http://schemas.microsoft.com/office/drawing/2014/main" id="{533173E3-A708-4A63-AB1F-6729F5E53B6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25" name="Rectangle 24">
            <a:extLst>
              <a:ext uri="{FF2B5EF4-FFF2-40B4-BE49-F238E27FC236}">
                <a16:creationId xmlns="" xmlns:a16="http://schemas.microsoft.com/office/drawing/2014/main" id="{9D98FDEF-0256-4AA6-B4F5-14FEE180D83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16738" y="621793"/>
            <a:ext cx="10954512" cy="5614416"/>
          </a:xfrm>
          <a:prstGeom prst="rect">
            <a:avLst/>
          </a:prstGeom>
          <a:ln w="6350" cap="sq" cmpd="sng" algn="ctr">
            <a:solidFill>
              <a:schemeClr val="tx1"/>
            </a:solidFill>
            <a:prstDash val="solid"/>
            <a:miter lim="800000"/>
          </a:ln>
          <a:effectLst/>
        </p:spPr>
      </p:sp>
      <p:sp>
        <p:nvSpPr>
          <p:cNvPr id="2" name="Title 1">
            <a:extLst>
              <a:ext uri="{FF2B5EF4-FFF2-40B4-BE49-F238E27FC236}">
                <a16:creationId xmlns="" xmlns:a16="http://schemas.microsoft.com/office/drawing/2014/main" id="{9E3C1396-524A-62A2-8257-1B0D433BBE14}"/>
              </a:ext>
            </a:extLst>
          </p:cNvPr>
          <p:cNvSpPr>
            <a:spLocks noGrp="1"/>
          </p:cNvSpPr>
          <p:nvPr>
            <p:ph type="ctrTitle"/>
          </p:nvPr>
        </p:nvSpPr>
        <p:spPr>
          <a:xfrm>
            <a:off x="4614203" y="1297576"/>
            <a:ext cx="6780628" cy="3042706"/>
          </a:xfrm>
        </p:spPr>
        <p:txBody>
          <a:bodyPr>
            <a:normAutofit/>
          </a:bodyPr>
          <a:lstStyle/>
          <a:p>
            <a:r>
              <a:rPr lang="en-US" sz="2400" dirty="0">
                <a:solidFill>
                  <a:srgbClr val="FF0000"/>
                </a:solidFill>
              </a:rPr>
              <a:t>Phytochemical groups of plants</a:t>
            </a:r>
          </a:p>
        </p:txBody>
      </p:sp>
      <p:sp>
        <p:nvSpPr>
          <p:cNvPr id="3" name="Subtitle 2">
            <a:extLst>
              <a:ext uri="{FF2B5EF4-FFF2-40B4-BE49-F238E27FC236}">
                <a16:creationId xmlns="" xmlns:a16="http://schemas.microsoft.com/office/drawing/2014/main" id="{4C497D5C-E785-D72F-C8CC-FA44B04E576B}"/>
              </a:ext>
            </a:extLst>
          </p:cNvPr>
          <p:cNvSpPr>
            <a:spLocks noGrp="1"/>
          </p:cNvSpPr>
          <p:nvPr>
            <p:ph type="subTitle" idx="1"/>
          </p:nvPr>
        </p:nvSpPr>
        <p:spPr>
          <a:xfrm>
            <a:off x="5533785" y="3919928"/>
            <a:ext cx="5630083" cy="2085087"/>
          </a:xfrm>
        </p:spPr>
        <p:txBody>
          <a:bodyPr>
            <a:noAutofit/>
          </a:bodyPr>
          <a:lstStyle/>
          <a:p>
            <a:pPr>
              <a:lnSpc>
                <a:spcPct val="100000"/>
              </a:lnSpc>
              <a:spcAft>
                <a:spcPts val="600"/>
              </a:spcAft>
            </a:pPr>
            <a:r>
              <a:rPr lang="en-US" sz="1600" b="1" dirty="0">
                <a:solidFill>
                  <a:srgbClr val="002060"/>
                </a:solidFill>
                <a:latin typeface="Times New Roman" pitchFamily="18" charset="0"/>
                <a:cs typeface="Times New Roman" pitchFamily="18" charset="0"/>
              </a:rPr>
              <a:t>Dr. Mohammad Aslam</a:t>
            </a:r>
          </a:p>
          <a:p>
            <a:pPr>
              <a:lnSpc>
                <a:spcPct val="100000"/>
              </a:lnSpc>
              <a:spcAft>
                <a:spcPts val="600"/>
              </a:spcAft>
            </a:pPr>
            <a:r>
              <a:rPr lang="en-US" sz="2000" dirty="0" err="1" smtClean="0">
                <a:latin typeface="Times New Roman" pitchFamily="18" charset="0"/>
                <a:cs typeface="Times New Roman" pitchFamily="18" charset="0"/>
              </a:rPr>
              <a:t>Phytocosmetics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PHAR 535</a:t>
            </a:r>
            <a:endParaRPr lang="en-US" sz="1600" dirty="0">
              <a:latin typeface="Times New Roman" pitchFamily="18" charset="0"/>
              <a:cs typeface="Times New Roman" pitchFamily="18" charset="0"/>
            </a:endParaRPr>
          </a:p>
          <a:p>
            <a:pPr>
              <a:lnSpc>
                <a:spcPct val="100000"/>
              </a:lnSpc>
              <a:spcAft>
                <a:spcPts val="600"/>
              </a:spcAft>
            </a:pPr>
            <a:r>
              <a:rPr lang="en-US" sz="1600" dirty="0">
                <a:latin typeface="Times New Roman" pitchFamily="18" charset="0"/>
                <a:cs typeface="Times New Roman" pitchFamily="18" charset="0"/>
              </a:rPr>
              <a:t>Final Semester </a:t>
            </a:r>
          </a:p>
          <a:p>
            <a:pPr>
              <a:lnSpc>
                <a:spcPct val="100000"/>
              </a:lnSpc>
              <a:spcAft>
                <a:spcPts val="600"/>
              </a:spcAft>
            </a:pPr>
            <a:r>
              <a:rPr lang="en-US" sz="1600" dirty="0">
                <a:latin typeface="Times New Roman" pitchFamily="18" charset="0"/>
                <a:cs typeface="Times New Roman" pitchFamily="18" charset="0"/>
              </a:rPr>
              <a:t>Week </a:t>
            </a:r>
            <a:r>
              <a:rPr lang="en-US" sz="1600" dirty="0" smtClean="0">
                <a:latin typeface="Times New Roman" pitchFamily="18" charset="0"/>
                <a:cs typeface="Times New Roman" pitchFamily="18" charset="0"/>
              </a:rPr>
              <a:t>-4</a:t>
            </a:r>
            <a:endParaRPr lang="en-US" sz="1600" dirty="0">
              <a:latin typeface="Times New Roman" pitchFamily="18" charset="0"/>
              <a:cs typeface="Times New Roman" pitchFamily="18" charset="0"/>
            </a:endParaRPr>
          </a:p>
          <a:p>
            <a:pPr>
              <a:lnSpc>
                <a:spcPct val="100000"/>
              </a:lnSpc>
              <a:spcAft>
                <a:spcPts val="600"/>
              </a:spcAft>
            </a:pPr>
            <a:r>
              <a:rPr lang="en-US" sz="1600" dirty="0">
                <a:latin typeface="Times New Roman" pitchFamily="18" charset="0"/>
                <a:cs typeface="Times New Roman" pitchFamily="18" charset="0"/>
              </a:rPr>
              <a:t>Pharmacy Department</a:t>
            </a:r>
          </a:p>
          <a:p>
            <a:pPr>
              <a:lnSpc>
                <a:spcPct val="100000"/>
              </a:lnSpc>
              <a:spcAft>
                <a:spcPts val="600"/>
              </a:spcAft>
            </a:pPr>
            <a:r>
              <a:rPr lang="en-US" sz="1600" dirty="0">
                <a:latin typeface="Times New Roman" pitchFamily="18" charset="0"/>
                <a:cs typeface="Times New Roman" pitchFamily="18" charset="0"/>
              </a:rPr>
              <a:t>Date </a:t>
            </a:r>
            <a:r>
              <a:rPr lang="en-US" sz="1600" dirty="0" smtClean="0">
                <a:latin typeface="Times New Roman" pitchFamily="18" charset="0"/>
                <a:cs typeface="Times New Roman" pitchFamily="18" charset="0"/>
              </a:rPr>
              <a:t>29/10/2024</a:t>
            </a:r>
            <a:endParaRPr lang="en-US" sz="1600" dirty="0">
              <a:latin typeface="Times New Roman" pitchFamily="18" charset="0"/>
              <a:cs typeface="Times New Roman" pitchFamily="18" charset="0"/>
            </a:endParaRPr>
          </a:p>
          <a:p>
            <a:pPr>
              <a:lnSpc>
                <a:spcPct val="100000"/>
              </a:lnSpc>
              <a:spcAft>
                <a:spcPts val="600"/>
              </a:spcAft>
            </a:pPr>
            <a:r>
              <a:rPr lang="en-US" sz="1400" b="1" dirty="0">
                <a:latin typeface="Times New Roman" pitchFamily="18" charset="0"/>
                <a:cs typeface="Times New Roman" pitchFamily="18" charset="0"/>
              </a:rPr>
              <a:t> </a:t>
            </a:r>
          </a:p>
        </p:txBody>
      </p:sp>
      <p:sp>
        <p:nvSpPr>
          <p:cNvPr id="27" name="Rectangle 26">
            <a:extLst>
              <a:ext uri="{FF2B5EF4-FFF2-40B4-BE49-F238E27FC236}">
                <a16:creationId xmlns="" xmlns:a16="http://schemas.microsoft.com/office/drawing/2014/main" id="{8ABEB269-2208-4181-9DDB-A5C2D189B2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2512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7" name="Straight Connector 28">
            <a:extLst>
              <a:ext uri="{FF2B5EF4-FFF2-40B4-BE49-F238E27FC236}">
                <a16:creationId xmlns="" xmlns:a16="http://schemas.microsoft.com/office/drawing/2014/main" id="{384CBE60-0977-4285-9BF5-9D8271989AD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3655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 xmlns:a16="http://schemas.microsoft.com/office/drawing/2014/main" id="{1911CEBB-5C08-41C5-8954-C727FC875565}"/>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90572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 xmlns:a16="http://schemas.microsoft.com/office/drawing/2014/main" id="{E56FA950-4DFC-4710-A30A-6E55033CA46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3655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4" name="Picture 13"/>
          <p:cNvPicPr/>
          <p:nvPr/>
        </p:nvPicPr>
        <p:blipFill>
          <a:blip r:embed="rId3">
            <a:lum bright="10000"/>
          </a:blip>
          <a:srcRect l="4062" t="30064" r="64320" b="23599"/>
          <a:stretch>
            <a:fillRect/>
          </a:stretch>
        </p:blipFill>
        <p:spPr bwMode="auto">
          <a:xfrm>
            <a:off x="1367947" y="2113834"/>
            <a:ext cx="2556939" cy="2317489"/>
          </a:xfrm>
          <a:prstGeom prst="rect">
            <a:avLst/>
          </a:prstGeom>
          <a:noFill/>
          <a:ln w="9525">
            <a:noFill/>
            <a:miter lim="800000"/>
            <a:headEnd/>
            <a:tailEnd/>
          </a:ln>
        </p:spPr>
      </p:pic>
    </p:spTree>
    <p:extLst>
      <p:ext uri="{BB962C8B-B14F-4D97-AF65-F5344CB8AC3E}">
        <p14:creationId xmlns:p14="http://schemas.microsoft.com/office/powerpoint/2010/main" val="2915867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Herbal cosmetic Formulations</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endParaRPr lang="en-US" sz="2000" dirty="0">
              <a:latin typeface="Cambria" panose="02040503050406030204" pitchFamily="18" charset="0"/>
            </a:endParaRPr>
          </a:p>
          <a:p>
            <a:r>
              <a:rPr lang="x-none" sz="2000" dirty="0" smtClean="0">
                <a:latin typeface="Times New Roman" panose="02020603050405020304" pitchFamily="18" charset="0"/>
                <a:cs typeface="Times New Roman" panose="02020603050405020304" pitchFamily="18" charset="0"/>
              </a:rPr>
              <a:t>Some </a:t>
            </a:r>
            <a:r>
              <a:rPr lang="x-none" sz="2000" dirty="0">
                <a:latin typeface="Times New Roman" panose="02020603050405020304" pitchFamily="18" charset="0"/>
                <a:cs typeface="Times New Roman" panose="02020603050405020304" pitchFamily="18" charset="0"/>
              </a:rPr>
              <a:t>ingredients are essential in cosmetic formulations such as:</a:t>
            </a:r>
          </a:p>
          <a:p>
            <a:r>
              <a:rPr lang="x-none" sz="2000" i="1" dirty="0">
                <a:latin typeface="Times New Roman" panose="02020603050405020304" pitchFamily="18" charset="0"/>
                <a:cs typeface="Times New Roman" panose="02020603050405020304" pitchFamily="18" charset="0"/>
              </a:rPr>
              <a:t>Carriers, </a:t>
            </a:r>
            <a:r>
              <a:rPr lang="en-US" sz="2000" i="1" dirty="0" smtClean="0">
                <a:latin typeface="Times New Roman" panose="02020603050405020304" pitchFamily="18" charset="0"/>
                <a:cs typeface="Times New Roman" panose="02020603050405020304" pitchFamily="18" charset="0"/>
              </a:rPr>
              <a:t>S</a:t>
            </a:r>
            <a:r>
              <a:rPr lang="x-none" sz="2000" i="1" dirty="0" smtClean="0">
                <a:latin typeface="Times New Roman" panose="02020603050405020304" pitchFamily="18" charset="0"/>
                <a:cs typeface="Times New Roman" panose="02020603050405020304" pitchFamily="18" charset="0"/>
              </a:rPr>
              <a:t>urfactants</a:t>
            </a:r>
            <a:r>
              <a:rPr lang="x-none" sz="2000" i="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T</a:t>
            </a:r>
            <a:r>
              <a:rPr lang="x-none" sz="2000" i="1" dirty="0" smtClean="0">
                <a:latin typeface="Times New Roman" panose="02020603050405020304" pitchFamily="18" charset="0"/>
                <a:cs typeface="Times New Roman" panose="02020603050405020304" pitchFamily="18" charset="0"/>
              </a:rPr>
              <a:t>hickening </a:t>
            </a:r>
            <a:r>
              <a:rPr lang="x-none" sz="2000" i="1" dirty="0">
                <a:latin typeface="Times New Roman" panose="02020603050405020304" pitchFamily="18" charset="0"/>
                <a:cs typeface="Times New Roman" panose="02020603050405020304" pitchFamily="18" charset="0"/>
              </a:rPr>
              <a:t>agents, </a:t>
            </a:r>
            <a:r>
              <a:rPr lang="en-US" sz="2000" i="1" dirty="0" smtClean="0">
                <a:latin typeface="Times New Roman" panose="02020603050405020304" pitchFamily="18" charset="0"/>
                <a:cs typeface="Times New Roman" panose="02020603050405020304" pitchFamily="18" charset="0"/>
              </a:rPr>
              <a:t>P</a:t>
            </a:r>
            <a:r>
              <a:rPr lang="x-none" sz="2000" i="1" dirty="0" smtClean="0">
                <a:latin typeface="Times New Roman" panose="02020603050405020304" pitchFamily="18" charset="0"/>
                <a:cs typeface="Times New Roman" panose="02020603050405020304" pitchFamily="18" charset="0"/>
              </a:rPr>
              <a:t>enetration </a:t>
            </a:r>
            <a:r>
              <a:rPr lang="x-none" sz="2000" i="1" dirty="0">
                <a:latin typeface="Times New Roman" panose="02020603050405020304" pitchFamily="18" charset="0"/>
                <a:cs typeface="Times New Roman" panose="02020603050405020304" pitchFamily="18" charset="0"/>
              </a:rPr>
              <a:t>enhancers, </a:t>
            </a:r>
            <a:r>
              <a:rPr lang="en-US" sz="2000" i="1" dirty="0" smtClean="0">
                <a:latin typeface="Times New Roman" panose="02020603050405020304" pitchFamily="18" charset="0"/>
                <a:cs typeface="Times New Roman" panose="02020603050405020304" pitchFamily="18" charset="0"/>
              </a:rPr>
              <a:t>P</a:t>
            </a:r>
            <a:r>
              <a:rPr lang="x-none" sz="2000" i="1" dirty="0" smtClean="0">
                <a:latin typeface="Times New Roman" panose="02020603050405020304" pitchFamily="18" charset="0"/>
                <a:cs typeface="Times New Roman" panose="02020603050405020304" pitchFamily="18" charset="0"/>
              </a:rPr>
              <a:t>reservatives</a:t>
            </a:r>
            <a:r>
              <a:rPr lang="x-none" sz="2000" i="1" dirty="0">
                <a:latin typeface="Times New Roman" panose="02020603050405020304" pitchFamily="18" charset="0"/>
                <a:cs typeface="Times New Roman" panose="02020603050405020304" pitchFamily="18" charset="0"/>
              </a:rPr>
              <a:t>.</a:t>
            </a:r>
          </a:p>
          <a:p>
            <a:endParaRPr lang="x-none" sz="2000" i="1" dirty="0">
              <a:latin typeface="Times New Roman" panose="02020603050405020304" pitchFamily="18" charset="0"/>
              <a:cs typeface="Times New Roman" panose="02020603050405020304" pitchFamily="18" charset="0"/>
            </a:endParaRPr>
          </a:p>
          <a:p>
            <a:r>
              <a:rPr lang="x-none" sz="2000" b="1" i="1" dirty="0">
                <a:solidFill>
                  <a:srgbClr val="FF0000"/>
                </a:solidFill>
                <a:latin typeface="Times New Roman" panose="02020603050405020304" pitchFamily="18" charset="0"/>
                <a:cs typeface="Times New Roman" panose="02020603050405020304" pitchFamily="18" charset="0"/>
              </a:rPr>
              <a:t>Homework: </a:t>
            </a:r>
          </a:p>
          <a:p>
            <a:r>
              <a:rPr lang="x-none" sz="2000" i="1" dirty="0">
                <a:latin typeface="Times New Roman" panose="02020603050405020304" pitchFamily="18" charset="0"/>
                <a:cs typeface="Times New Roman" panose="02020603050405020304" pitchFamily="18" charset="0"/>
              </a:rPr>
              <a:t>What is the function of each ingredient in phytocosmetic products?</a:t>
            </a:r>
          </a:p>
          <a:p>
            <a:r>
              <a:rPr lang="x-none" sz="2000" i="1" dirty="0">
                <a:latin typeface="Times New Roman" panose="02020603050405020304" pitchFamily="18" charset="0"/>
                <a:cs typeface="Times New Roman" panose="02020603050405020304" pitchFamily="18" charset="0"/>
              </a:rPr>
              <a:t>Give 2 example for each</a:t>
            </a: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237866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x-none" sz="3200" b="1" dirty="0">
                <a:solidFill>
                  <a:srgbClr val="0070C0"/>
                </a:solidFill>
                <a:latin typeface="Times New Roman" panose="02020603050405020304" pitchFamily="18" charset="0"/>
                <a:cs typeface="Times New Roman" panose="02020603050405020304" pitchFamily="18" charset="0"/>
              </a:rPr>
              <a:t>Carriers</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x-none" sz="2000" dirty="0" smtClean="0">
                <a:latin typeface="Times New Roman" panose="02020603050405020304" pitchFamily="18" charset="0"/>
                <a:cs typeface="Times New Roman" panose="02020603050405020304" pitchFamily="18" charset="0"/>
              </a:rPr>
              <a:t>Efficacy </a:t>
            </a:r>
            <a:r>
              <a:rPr lang="x-none" sz="2000" dirty="0">
                <a:latin typeface="Times New Roman" panose="02020603050405020304" pitchFamily="18" charset="0"/>
                <a:cs typeface="Times New Roman" panose="02020603050405020304" pitchFamily="18" charset="0"/>
              </a:rPr>
              <a:t>of cosmeceutical products are affected by the carrier type and active ingredient content.</a:t>
            </a:r>
          </a:p>
          <a:p>
            <a:r>
              <a:rPr lang="x-none" sz="2000" dirty="0">
                <a:latin typeface="Times New Roman" panose="02020603050405020304" pitchFamily="18" charset="0"/>
                <a:cs typeface="Times New Roman" panose="02020603050405020304" pitchFamily="18" charset="0"/>
              </a:rPr>
              <a:t>In general when the active ingredient penetrate the dermal layer, the effect start </a:t>
            </a:r>
            <a:r>
              <a:rPr lang="en-US" sz="2000" dirty="0" smtClean="0">
                <a:latin typeface="Times New Roman" panose="02020603050405020304" pitchFamily="18" charset="0"/>
                <a:cs typeface="Times New Roman" panose="02020603050405020304" pitchFamily="18" charset="0"/>
              </a:rPr>
              <a:t>.</a:t>
            </a:r>
            <a:endParaRPr lang="x-none" sz="2000" dirty="0">
              <a:latin typeface="Times New Roman" panose="02020603050405020304" pitchFamily="18" charset="0"/>
              <a:cs typeface="Times New Roman" panose="02020603050405020304" pitchFamily="18" charset="0"/>
            </a:endParaRPr>
          </a:p>
          <a:p>
            <a:r>
              <a:rPr lang="x-none" sz="2000" dirty="0">
                <a:latin typeface="Times New Roman" panose="02020603050405020304" pitchFamily="18" charset="0"/>
                <a:cs typeface="Times New Roman" panose="02020603050405020304" pitchFamily="18" charset="0"/>
              </a:rPr>
              <a:t>Choosing the right carrier will affect penetration of the product into skin</a:t>
            </a:r>
            <a:r>
              <a:rPr lang="x-none"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Carrier systems refer to carrier vesicles such as liposomes, </a:t>
            </a:r>
            <a:r>
              <a:rPr lang="en-US" sz="2000" dirty="0" err="1">
                <a:latin typeface="Times New Roman" panose="02020603050405020304" pitchFamily="18" charset="0"/>
                <a:cs typeface="Times New Roman" panose="02020603050405020304" pitchFamily="18" charset="0"/>
              </a:rPr>
              <a:t>nano</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microparticles</a:t>
            </a:r>
            <a:r>
              <a:rPr lang="en-US" sz="2000" dirty="0">
                <a:latin typeface="Times New Roman" panose="02020603050405020304" pitchFamily="18" charset="0"/>
                <a:cs typeface="Times New Roman" panose="02020603050405020304" pitchFamily="18" charset="0"/>
              </a:rPr>
              <a:t>, emulsions, etc., that are coupled with active agents and applied to products to achieve the promoted effects of the active </a:t>
            </a:r>
            <a:r>
              <a:rPr lang="en-US" sz="2000" dirty="0" smtClean="0">
                <a:latin typeface="Times New Roman" panose="02020603050405020304" pitchFamily="18" charset="0"/>
                <a:cs typeface="Times New Roman" panose="02020603050405020304" pitchFamily="18" charset="0"/>
              </a:rPr>
              <a:t>ingredients</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endParaRPr lang="x-none"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169559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4607" y="174259"/>
            <a:ext cx="9792208" cy="641444"/>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T</a:t>
            </a:r>
            <a:r>
              <a:rPr lang="en-US" sz="3200" b="1" dirty="0" smtClean="0">
                <a:solidFill>
                  <a:srgbClr val="0070C0"/>
                </a:solidFill>
                <a:latin typeface="Times New Roman" panose="02020603050405020304" pitchFamily="18" charset="0"/>
                <a:cs typeface="Times New Roman" panose="02020603050405020304" pitchFamily="18" charset="0"/>
              </a:rPr>
              <a:t>hickeners </a:t>
            </a:r>
            <a:endParaRPr lang="x-none" sz="32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210312" y="815703"/>
            <a:ext cx="11722608" cy="5793473"/>
          </a:xfrm>
        </p:spPr>
        <p:txBody>
          <a:bodyPr>
            <a:normAutofit fontScale="85000" lnSpcReduction="20000"/>
          </a:bodyPr>
          <a:lstStyle/>
          <a:p>
            <a:pPr marL="0" indent="0">
              <a:buNone/>
            </a:pPr>
            <a:r>
              <a:rPr lang="en-US" sz="2000" b="1" dirty="0">
                <a:solidFill>
                  <a:srgbClr val="FF0000"/>
                </a:solidFill>
                <a:latin typeface="Times New Roman" panose="02020603050405020304" pitchFamily="18" charset="0"/>
                <a:cs typeface="Times New Roman" panose="02020603050405020304" pitchFamily="18" charset="0"/>
              </a:rPr>
              <a:t>Major Applications of Thickeners</a:t>
            </a:r>
          </a:p>
          <a:p>
            <a:r>
              <a:rPr lang="en-US" sz="2000" dirty="0">
                <a:latin typeface="Times New Roman" panose="02020603050405020304" pitchFamily="18" charset="0"/>
                <a:cs typeface="Times New Roman" panose="02020603050405020304" pitchFamily="18" charset="0"/>
              </a:rPr>
              <a:t>Thickeners improve the consistency, texture, and performance of the final product. They find their way in a variety of cosmetic applications. They help to achieve the desired viscosity and stability within a formula. Along with these features, thickeners provide added sensory benefits to the consumer. </a:t>
            </a:r>
            <a:r>
              <a:rPr lang="en-US" sz="2000" dirty="0" smtClean="0">
                <a:latin typeface="Times New Roman" panose="02020603050405020304" pitchFamily="18" charset="0"/>
                <a:cs typeface="Times New Roman" panose="02020603050405020304" pitchFamily="18" charset="0"/>
              </a:rPr>
              <a:t>Discussed </a:t>
            </a:r>
            <a:r>
              <a:rPr lang="en-US" sz="2000" dirty="0">
                <a:latin typeface="Times New Roman" panose="02020603050405020304" pitchFamily="18" charset="0"/>
                <a:cs typeface="Times New Roman" panose="02020603050405020304" pitchFamily="18" charset="0"/>
              </a:rPr>
              <a:t>below are some cosmetic products where thickeners are suitably used</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Creams and lotions: Thickening agents find use in skin care category. They offer a range of sensory experiences to the consumer. Some popular products include facial moisturizers, body lotions, and sunscreens.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Gels and serums: Used in lightweight formulas like facial gels, eye gels, and hair serums. They provide hydration, anti-aging, or acne treatment to consumers. For example:</a:t>
            </a:r>
          </a:p>
          <a:p>
            <a:r>
              <a:rPr lang="en-US" sz="2000" dirty="0">
                <a:latin typeface="Times New Roman" panose="02020603050405020304" pitchFamily="18" charset="0"/>
                <a:cs typeface="Times New Roman" panose="02020603050405020304" pitchFamily="18" charset="0"/>
              </a:rPr>
              <a:t>Natural thickeners — Aloe </a:t>
            </a:r>
            <a:r>
              <a:rPr lang="en-US" sz="2000" dirty="0" err="1">
                <a:latin typeface="Times New Roman" panose="02020603050405020304" pitchFamily="18" charset="0"/>
                <a:cs typeface="Times New Roman" panose="02020603050405020304" pitchFamily="18" charset="0"/>
              </a:rPr>
              <a:t>vera</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Synthetic thickeners — Acrylates/C10-30 alkyl acrylate </a:t>
            </a:r>
            <a:r>
              <a:rPr lang="en-US" sz="2000" dirty="0" err="1">
                <a:latin typeface="Times New Roman" panose="02020603050405020304" pitchFamily="18" charset="0"/>
                <a:cs typeface="Times New Roman" panose="02020603050405020304" pitchFamily="18" charset="0"/>
              </a:rPr>
              <a:t>crosspolymer</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Associative thickeners — </a:t>
            </a:r>
            <a:r>
              <a:rPr lang="en-US" sz="2000" dirty="0" err="1">
                <a:latin typeface="Times New Roman" panose="02020603050405020304" pitchFamily="18" charset="0"/>
                <a:cs typeface="Times New Roman" panose="02020603050405020304" pitchFamily="18" charset="0"/>
              </a:rPr>
              <a:t>Hydroxypropyl</a:t>
            </a:r>
            <a:r>
              <a:rPr lang="en-US" sz="2000" dirty="0">
                <a:latin typeface="Times New Roman" panose="02020603050405020304" pitchFamily="18" charset="0"/>
                <a:cs typeface="Times New Roman" panose="02020603050405020304" pitchFamily="18" charset="0"/>
              </a:rPr>
              <a:t> methylcellulose</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Shampoos and conditioners: Thickeners provide viscosity and foam stability to hair care formulations. Popular examples include </a:t>
            </a:r>
            <a:r>
              <a:rPr lang="en-US" sz="2000" dirty="0" err="1">
                <a:latin typeface="Times New Roman" panose="02020603050405020304" pitchFamily="18" charset="0"/>
                <a:cs typeface="Times New Roman" panose="02020603050405020304" pitchFamily="18" charset="0"/>
              </a:rPr>
              <a:t>volumizing</a:t>
            </a:r>
            <a:r>
              <a:rPr lang="en-US" sz="2000" dirty="0">
                <a:latin typeface="Times New Roman" panose="02020603050405020304" pitchFamily="18" charset="0"/>
                <a:cs typeface="Times New Roman" panose="02020603050405020304" pitchFamily="18" charset="0"/>
              </a:rPr>
              <a:t> shampoos, moisturizing conditioners, and clarifying shampoos. For example:</a:t>
            </a:r>
          </a:p>
          <a:p>
            <a:r>
              <a:rPr lang="en-US" sz="2000" dirty="0">
                <a:latin typeface="Times New Roman" panose="02020603050405020304" pitchFamily="18" charset="0"/>
                <a:cs typeface="Times New Roman" panose="02020603050405020304" pitchFamily="18" charset="0"/>
              </a:rPr>
              <a:t>Natural thickeners — Guar gum</a:t>
            </a:r>
          </a:p>
          <a:p>
            <a:r>
              <a:rPr lang="en-US" sz="2000" dirty="0">
                <a:latin typeface="Times New Roman" panose="02020603050405020304" pitchFamily="18" charset="0"/>
                <a:cs typeface="Times New Roman" panose="02020603050405020304" pitchFamily="18" charset="0"/>
              </a:rPr>
              <a:t>Synthetic thickeners — Sodium </a:t>
            </a:r>
            <a:r>
              <a:rPr lang="en-US" sz="2000" dirty="0" err="1">
                <a:latin typeface="Times New Roman" panose="02020603050405020304" pitchFamily="18" charset="0"/>
                <a:cs typeface="Times New Roman" panose="02020603050405020304" pitchFamily="18" charset="0"/>
              </a:rPr>
              <a:t>polyacrylate</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Associative thickeners — </a:t>
            </a:r>
            <a:r>
              <a:rPr lang="en-US" sz="2000" dirty="0" err="1">
                <a:latin typeface="Times New Roman" panose="02020603050405020304" pitchFamily="18" charset="0"/>
                <a:cs typeface="Times New Roman" panose="02020603050405020304" pitchFamily="18" charset="0"/>
              </a:rPr>
              <a:t>Cetyl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hydroxyethylcellulose</a:t>
            </a:r>
            <a:r>
              <a:rPr lang="en-US" sz="2000" dirty="0">
                <a:latin typeface="Times New Roman" panose="02020603050405020304" pitchFamily="18" charset="0"/>
                <a:cs typeface="Times New Roman" panose="02020603050405020304" pitchFamily="18" charset="0"/>
              </a:rPr>
              <a:t>.</a:t>
            </a:r>
          </a:p>
          <a:p>
            <a:endParaRPr lang="x-none"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361820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b="1" dirty="0" smtClean="0">
                <a:solidFill>
                  <a:srgbClr val="0070C0"/>
                </a:solidFill>
                <a:latin typeface="Times New Roman" panose="02020603050405020304" pitchFamily="18" charset="0"/>
                <a:cs typeface="Times New Roman" panose="02020603050405020304" pitchFamily="18" charset="0"/>
              </a:rPr>
              <a:t>Penetration Enhancers</a:t>
            </a:r>
            <a:endParaRPr lang="x-none" sz="32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en-US" sz="2000" dirty="0">
                <a:latin typeface="Times New Roman" panose="02020603050405020304" pitchFamily="18" charset="0"/>
                <a:cs typeface="Times New Roman" panose="02020603050405020304" pitchFamily="18" charset="0"/>
              </a:rPr>
              <a:t>Penetration enhancers (also called chemical penetration enhancers, absorption enhancers or sorption </a:t>
            </a:r>
            <a:r>
              <a:rPr lang="en-US" sz="2000" dirty="0" err="1">
                <a:latin typeface="Times New Roman" panose="02020603050405020304" pitchFamily="18" charset="0"/>
                <a:cs typeface="Times New Roman" panose="02020603050405020304" pitchFamily="18" charset="0"/>
              </a:rPr>
              <a:t>promotors</a:t>
            </a:r>
            <a:r>
              <a:rPr lang="en-US" sz="2000" dirty="0">
                <a:latin typeface="Times New Roman" panose="02020603050405020304" pitchFamily="18" charset="0"/>
                <a:cs typeface="Times New Roman" panose="02020603050405020304" pitchFamily="18" charset="0"/>
              </a:rPr>
              <a:t>) are chemical compounds that can facilitate the penetration of active pharmaceutical ingredients (API) into or through the poorly permeable biological membranes. These compounds are used in some pharmaceutical formulations to enhance the penetration of APIs in transdermal drug delivery and </a:t>
            </a:r>
            <a:r>
              <a:rPr lang="en-US" sz="2000" dirty="0" err="1">
                <a:latin typeface="Times New Roman" panose="02020603050405020304" pitchFamily="18" charset="0"/>
                <a:cs typeface="Times New Roman" panose="02020603050405020304" pitchFamily="18" charset="0"/>
              </a:rPr>
              <a:t>transmucosal</a:t>
            </a:r>
            <a:r>
              <a:rPr lang="en-US" sz="2000" dirty="0">
                <a:latin typeface="Times New Roman" panose="02020603050405020304" pitchFamily="18" charset="0"/>
                <a:cs typeface="Times New Roman" panose="02020603050405020304" pitchFamily="18" charset="0"/>
              </a:rPr>
              <a:t> drug delivery (for example, ocular, nasal, oral and </a:t>
            </a:r>
            <a:r>
              <a:rPr lang="en-US" sz="2000" dirty="0" err="1">
                <a:latin typeface="Times New Roman" panose="02020603050405020304" pitchFamily="18" charset="0"/>
                <a:cs typeface="Times New Roman" panose="02020603050405020304" pitchFamily="18" charset="0"/>
              </a:rPr>
              <a:t>buccal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They typically penetrate into the biological membranes and reversibly decrease their barrier properties</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In addition, they may solubilize or plasticize skin–tissue components. Examples of commonly investigated chemical permeation enhancers include phospholipids, surfactants, </a:t>
            </a:r>
            <a:r>
              <a:rPr lang="en-US" sz="2000" dirty="0" err="1">
                <a:latin typeface="Times New Roman" panose="02020603050405020304" pitchFamily="18" charset="0"/>
                <a:cs typeface="Times New Roman" panose="02020603050405020304" pitchFamily="18" charset="0"/>
              </a:rPr>
              <a:t>dimethylsulfoxide</a:t>
            </a:r>
            <a:r>
              <a:rPr lang="en-US" sz="2000" dirty="0">
                <a:latin typeface="Times New Roman" panose="02020603050405020304" pitchFamily="18" charset="0"/>
                <a:cs typeface="Times New Roman" panose="02020603050405020304" pitchFamily="18" charset="0"/>
              </a:rPr>
              <a:t> (DMSO), and 1-odecylazacycloheptan-2-one (</a:t>
            </a:r>
            <a:r>
              <a:rPr lang="en-US" sz="2000" dirty="0" err="1">
                <a:latin typeface="Times New Roman" panose="02020603050405020304" pitchFamily="18" charset="0"/>
                <a:cs typeface="Times New Roman" panose="02020603050405020304" pitchFamily="18" charset="0"/>
              </a:rPr>
              <a:t>azone</a:t>
            </a:r>
            <a:r>
              <a:rPr lang="en-US" sz="2000" dirty="0" smtClean="0">
                <a:latin typeface="Times New Roman" panose="02020603050405020304" pitchFamily="18" charset="0"/>
                <a:cs typeface="Times New Roman" panose="02020603050405020304" pitchFamily="18" charset="0"/>
              </a:rPr>
              <a:t>).</a:t>
            </a:r>
          </a:p>
          <a:p>
            <a:endParaRPr lang="x-none"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149896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x-none" sz="3200" b="1" dirty="0">
                <a:solidFill>
                  <a:srgbClr val="0070C0"/>
                </a:solidFill>
                <a:latin typeface="Times New Roman" panose="02020603050405020304" pitchFamily="18" charset="0"/>
                <a:cs typeface="Times New Roman" panose="02020603050405020304" pitchFamily="18" charset="0"/>
              </a:rPr>
              <a:t>Carriers</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fontScale="92500" lnSpcReduction="10000"/>
          </a:bodyPr>
          <a:lstStyle/>
          <a:p>
            <a:r>
              <a:rPr lang="en-US" sz="2000" dirty="0">
                <a:latin typeface="Times New Roman" panose="02020603050405020304" pitchFamily="18" charset="0"/>
                <a:cs typeface="Times New Roman" panose="02020603050405020304" pitchFamily="18" charset="0"/>
              </a:rPr>
              <a:t>Oleic acid—a monounsaturated fatty acid that increases the partitioning of drugs into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 by disrupting the barrier function of the skin. It increases the solubility of lipophilic drugs by forming lipophilic complexes. It enhances the delivery of both lipophilic and hydrophilic drugs.</a:t>
            </a:r>
          </a:p>
          <a:p>
            <a:r>
              <a:rPr lang="en-US" sz="2000" dirty="0" err="1" smtClean="0">
                <a:latin typeface="Times New Roman" panose="02020603050405020304" pitchFamily="18" charset="0"/>
                <a:cs typeface="Times New Roman" panose="02020603050405020304" pitchFamily="18" charset="0"/>
              </a:rPr>
              <a:t>Azone</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laurocapram</a:t>
            </a:r>
            <a:r>
              <a:rPr lang="en-US" sz="2000" dirty="0">
                <a:latin typeface="Times New Roman" panose="02020603050405020304" pitchFamily="18" charset="0"/>
                <a:cs typeface="Times New Roman" panose="02020603050405020304" pitchFamily="18" charset="0"/>
              </a:rPr>
              <a:t>) [10]—disrupts the lipid bilayers and increases the fluidity and permeation in the lipid regions of the skin. Also fluidizes the hydrophobic regions of the lamellate structure. It enhances penetration of both lipophilic and hydrophilic drugs.</a:t>
            </a:r>
          </a:p>
          <a:p>
            <a:r>
              <a:rPr lang="en-US" sz="2000" dirty="0" err="1" smtClean="0">
                <a:latin typeface="Times New Roman" panose="02020603050405020304" pitchFamily="18" charset="0"/>
                <a:cs typeface="Times New Roman" panose="02020603050405020304" pitchFamily="18" charset="0"/>
              </a:rPr>
              <a:t>Dendrimers</a:t>
            </a:r>
            <a:r>
              <a:rPr lang="en-US" sz="2000" dirty="0" smtClean="0">
                <a:latin typeface="Times New Roman" panose="02020603050405020304" pitchFamily="18" charset="0"/>
                <a:cs typeface="Times New Roman" panose="02020603050405020304" pitchFamily="18" charset="0"/>
              </a:rPr>
              <a:t>—repetitively </a:t>
            </a:r>
            <a:r>
              <a:rPr lang="en-US" sz="2000" dirty="0">
                <a:latin typeface="Times New Roman" panose="02020603050405020304" pitchFamily="18" charset="0"/>
                <a:cs typeface="Times New Roman" panose="02020603050405020304" pitchFamily="18" charset="0"/>
              </a:rPr>
              <a:t>branched molecules, typically symmetric around the core, often adopt a spherical three-dimensional morphology. They have been used to encapsulate hydrophobic drugs. They interact with lipids and keratin in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 and increase drug partitioning.</a:t>
            </a:r>
          </a:p>
          <a:p>
            <a:r>
              <a:rPr lang="en-US" sz="2000" dirty="0" err="1" smtClean="0">
                <a:latin typeface="Times New Roman" panose="02020603050405020304" pitchFamily="18" charset="0"/>
                <a:cs typeface="Times New Roman" panose="02020603050405020304" pitchFamily="18" charset="0"/>
              </a:rPr>
              <a:t>Monoolein</a:t>
            </a:r>
            <a:r>
              <a:rPr lang="en-US" sz="2000" dirty="0" smtClean="0">
                <a:latin typeface="Times New Roman" panose="02020603050405020304" pitchFamily="18" charset="0"/>
                <a:cs typeface="Times New Roman" panose="02020603050405020304" pitchFamily="18" charset="0"/>
              </a:rPr>
              <a:t>—a </a:t>
            </a:r>
            <a:r>
              <a:rPr lang="en-US" sz="2000" dirty="0" err="1">
                <a:latin typeface="Times New Roman" panose="02020603050405020304" pitchFamily="18" charset="0"/>
                <a:cs typeface="Times New Roman" panose="02020603050405020304" pitchFamily="18" charset="0"/>
              </a:rPr>
              <a:t>monoglyceride</a:t>
            </a:r>
            <a:r>
              <a:rPr lang="en-US" sz="2000" dirty="0">
                <a:latin typeface="Times New Roman" panose="02020603050405020304" pitchFamily="18" charset="0"/>
                <a:cs typeface="Times New Roman" panose="02020603050405020304" pitchFamily="18" charset="0"/>
              </a:rPr>
              <a:t> with a structure similar to oleic acid. A polar lipid that is insoluble in water. Forms a </a:t>
            </a:r>
            <a:r>
              <a:rPr lang="en-US" sz="2000" dirty="0" err="1">
                <a:latin typeface="Times New Roman" panose="02020603050405020304" pitchFamily="18" charset="0"/>
                <a:cs typeface="Times New Roman" panose="02020603050405020304" pitchFamily="18" charset="0"/>
              </a:rPr>
              <a:t>bicontinuous</a:t>
            </a:r>
            <a:r>
              <a:rPr lang="en-US" sz="2000" dirty="0">
                <a:latin typeface="Times New Roman" panose="02020603050405020304" pitchFamily="18" charset="0"/>
                <a:cs typeface="Times New Roman" panose="02020603050405020304" pitchFamily="18" charset="0"/>
              </a:rPr>
              <a:t> cubic liquid crystalline phase that aids drug delivery. It disrupts the lamellar structure of the bilayers in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 thereby increasing lipid fluidity. It also solubilizes lipophilic compounds in the skin.</a:t>
            </a:r>
          </a:p>
          <a:p>
            <a:r>
              <a:rPr lang="en-US" sz="2000" dirty="0" err="1" smtClean="0">
                <a:latin typeface="Times New Roman" panose="02020603050405020304" pitchFamily="18" charset="0"/>
                <a:cs typeface="Times New Roman" panose="02020603050405020304" pitchFamily="18" charset="0"/>
              </a:rPr>
              <a:t>Oxazolidinones</a:t>
            </a:r>
            <a:r>
              <a:rPr lang="en-US" sz="2000" dirty="0" smtClean="0">
                <a:latin typeface="Times New Roman" panose="02020603050405020304" pitchFamily="18" charset="0"/>
                <a:cs typeface="Times New Roman" panose="02020603050405020304" pitchFamily="18" charset="0"/>
              </a:rPr>
              <a:t>—high-molecular-weight </a:t>
            </a:r>
            <a:r>
              <a:rPr lang="en-US" sz="2000" dirty="0">
                <a:latin typeface="Times New Roman" panose="02020603050405020304" pitchFamily="18" charset="0"/>
                <a:cs typeface="Times New Roman" panose="02020603050405020304" pitchFamily="18" charset="0"/>
              </a:rPr>
              <a:t>compounds with structural features closely related to the </a:t>
            </a:r>
            <a:r>
              <a:rPr lang="en-US" sz="2000" dirty="0" err="1">
                <a:latin typeface="Times New Roman" panose="02020603050405020304" pitchFamily="18" charset="0"/>
                <a:cs typeface="Times New Roman" panose="02020603050405020304" pitchFamily="18" charset="0"/>
              </a:rPr>
              <a:t>sphingosine</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ceramide</a:t>
            </a:r>
            <a:r>
              <a:rPr lang="en-US" sz="2000" dirty="0">
                <a:latin typeface="Times New Roman" panose="02020603050405020304" pitchFamily="18" charset="0"/>
                <a:cs typeface="Times New Roman" panose="02020603050405020304" pitchFamily="18" charset="0"/>
              </a:rPr>
              <a:t> lipids found in the upper skin layers. They fluidize the bilayers in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112911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573206"/>
            <a:ext cx="11018929" cy="5681129"/>
          </a:xfrm>
        </p:spPr>
        <p:txBody>
          <a:bodyPr>
            <a:normAutofit/>
          </a:bodyPr>
          <a:lstStyle/>
          <a:p>
            <a:r>
              <a:rPr lang="en-US" sz="2000" dirty="0" smtClean="0">
                <a:latin typeface="Times New Roman" panose="02020603050405020304" pitchFamily="18" charset="0"/>
                <a:cs typeface="Times New Roman" panose="02020603050405020304" pitchFamily="18" charset="0"/>
              </a:rPr>
              <a:t>SEPA </a:t>
            </a:r>
            <a:r>
              <a:rPr lang="en-US" sz="2000" dirty="0">
                <a:latin typeface="Times New Roman" panose="02020603050405020304" pitchFamily="18" charset="0"/>
                <a:cs typeface="Times New Roman" panose="02020603050405020304" pitchFamily="18" charset="0"/>
              </a:rPr>
              <a:t>(2-n-nonyl-1,3-dioxolane)—fluidizes lipids and alters the structure of the stratum </a:t>
            </a:r>
            <a:r>
              <a:rPr lang="en-US" sz="2000" dirty="0" err="1">
                <a:latin typeface="Times New Roman" panose="02020603050405020304" pitchFamily="18" charset="0"/>
                <a:cs typeface="Times New Roman" panose="02020603050405020304" pitchFamily="18" charset="0"/>
              </a:rPr>
              <a:t>corneum</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Phospholipids—formulated </a:t>
            </a:r>
            <a:r>
              <a:rPr lang="en-US" sz="2000" dirty="0">
                <a:latin typeface="Times New Roman" panose="02020603050405020304" pitchFamily="18" charset="0"/>
                <a:cs typeface="Times New Roman" panose="02020603050405020304" pitchFamily="18" charset="0"/>
              </a:rPr>
              <a:t>into </a:t>
            </a:r>
            <a:r>
              <a:rPr lang="en-US" sz="2000" dirty="0" err="1">
                <a:latin typeface="Times New Roman" panose="02020603050405020304" pitchFamily="18" charset="0"/>
                <a:cs typeface="Times New Roman" panose="02020603050405020304" pitchFamily="18" charset="0"/>
              </a:rPr>
              <a:t>microemulsions</a:t>
            </a:r>
            <a:r>
              <a:rPr lang="en-US" sz="2000" dirty="0">
                <a:latin typeface="Times New Roman" panose="02020603050405020304" pitchFamily="18" charset="0"/>
                <a:cs typeface="Times New Roman" panose="02020603050405020304" pitchFamily="18" charset="0"/>
              </a:rPr>
              <a:t>, vesicles, and </a:t>
            </a:r>
            <a:r>
              <a:rPr lang="en-US" sz="2000" dirty="0" err="1">
                <a:latin typeface="Times New Roman" panose="02020603050405020304" pitchFamily="18" charset="0"/>
                <a:cs typeface="Times New Roman" panose="02020603050405020304" pitchFamily="18" charset="0"/>
              </a:rPr>
              <a:t>micellar</a:t>
            </a:r>
            <a:r>
              <a:rPr lang="en-US" sz="2000" dirty="0">
                <a:latin typeface="Times New Roman" panose="02020603050405020304" pitchFamily="18" charset="0"/>
                <a:cs typeface="Times New Roman" panose="02020603050405020304" pitchFamily="18" charset="0"/>
              </a:rPr>
              <a:t> systems. They disrupt the ordered bilayer structure in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 and enhance the partitioning of encapsulated drugs.</a:t>
            </a:r>
          </a:p>
          <a:p>
            <a:r>
              <a:rPr lang="en-US" sz="2000" dirty="0" smtClean="0">
                <a:latin typeface="Times New Roman" panose="02020603050405020304" pitchFamily="18" charset="0"/>
                <a:cs typeface="Times New Roman" panose="02020603050405020304" pitchFamily="18" charset="0"/>
              </a:rPr>
              <a:t>Surfactants—surface-active </a:t>
            </a:r>
            <a:r>
              <a:rPr lang="en-US" sz="2000" dirty="0">
                <a:latin typeface="Times New Roman" panose="02020603050405020304" pitchFamily="18" charset="0"/>
                <a:cs typeface="Times New Roman" panose="02020603050405020304" pitchFamily="18" charset="0"/>
              </a:rPr>
              <a:t>agents that alter the barrier function of the stratum </a:t>
            </a:r>
            <a:r>
              <a:rPr lang="en-US" sz="2000" dirty="0" err="1">
                <a:latin typeface="Times New Roman" panose="02020603050405020304" pitchFamily="18" charset="0"/>
                <a:cs typeface="Times New Roman" panose="02020603050405020304" pitchFamily="18" charset="0"/>
              </a:rPr>
              <a:t>corneum</a:t>
            </a:r>
            <a:r>
              <a:rPr lang="en-US" sz="2000" dirty="0">
                <a:latin typeface="Times New Roman" panose="02020603050405020304" pitchFamily="18" charset="0"/>
                <a:cs typeface="Times New Roman" panose="02020603050405020304" pitchFamily="18" charset="0"/>
              </a:rPr>
              <a:t> by removing water-soluble components and emulsifying sebum. This degreasing effect can cause irritation, especially with </a:t>
            </a:r>
            <a:r>
              <a:rPr lang="en-US" sz="2000" dirty="0" err="1">
                <a:latin typeface="Times New Roman" panose="02020603050405020304" pitchFamily="18" charset="0"/>
                <a:cs typeface="Times New Roman" panose="02020603050405020304" pitchFamily="18" charset="0"/>
              </a:rPr>
              <a:t>cationics</a:t>
            </a:r>
            <a:r>
              <a:rPr lang="en-US" sz="2000" dirty="0">
                <a:latin typeface="Times New Roman" panose="02020603050405020304" pitchFamily="18" charset="0"/>
                <a:cs typeface="Times New Roman" panose="02020603050405020304" pitchFamily="18" charset="0"/>
              </a:rPr>
              <a:t>. Examples are:</a:t>
            </a:r>
          </a:p>
          <a:p>
            <a:pPr marL="0" indent="0">
              <a:buNone/>
            </a:pPr>
            <a:r>
              <a:rPr lang="en-US" sz="2000" dirty="0" smtClean="0">
                <a:latin typeface="Times New Roman" panose="02020603050405020304" pitchFamily="18" charset="0"/>
                <a:cs typeface="Times New Roman" panose="02020603050405020304" pitchFamily="18" charset="0"/>
              </a:rPr>
              <a:t>Sodium </a:t>
            </a:r>
            <a:r>
              <a:rPr lang="en-US" sz="2000" dirty="0">
                <a:latin typeface="Times New Roman" panose="02020603050405020304" pitchFamily="18" charset="0"/>
                <a:cs typeface="Times New Roman" panose="02020603050405020304" pitchFamily="18" charset="0"/>
              </a:rPr>
              <a:t>lauryl sulfate (anionic)</a:t>
            </a:r>
          </a:p>
          <a:p>
            <a:pPr marL="0" indent="0">
              <a:buNone/>
            </a:pPr>
            <a:r>
              <a:rPr lang="en-US" sz="2000" dirty="0" err="1" smtClean="0">
                <a:latin typeface="Times New Roman" panose="02020603050405020304" pitchFamily="18" charset="0"/>
                <a:cs typeface="Times New Roman" panose="02020603050405020304" pitchFamily="18" charset="0"/>
              </a:rPr>
              <a:t>Cetyltrimethyl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ammonium bromide (cationic)</a:t>
            </a:r>
          </a:p>
          <a:p>
            <a:pPr marL="0" indent="0">
              <a:buNone/>
            </a:pPr>
            <a:r>
              <a:rPr lang="en-US" sz="2000" dirty="0" err="1" smtClean="0">
                <a:latin typeface="Times New Roman" panose="02020603050405020304" pitchFamily="18" charset="0"/>
                <a:cs typeface="Times New Roman" panose="02020603050405020304" pitchFamily="18" charset="0"/>
              </a:rPr>
              <a:t>Polyoxyethylene</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sorbitan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monopalmitate</a:t>
            </a:r>
            <a:r>
              <a:rPr lang="en-US" sz="2000" dirty="0">
                <a:latin typeface="Times New Roman" panose="02020603050405020304" pitchFamily="18" charset="0"/>
                <a:cs typeface="Times New Roman" panose="02020603050405020304" pitchFamily="18" charset="0"/>
              </a:rPr>
              <a:t> (nonionic)</a:t>
            </a:r>
          </a:p>
          <a:p>
            <a:pPr marL="0" indent="0">
              <a:buNone/>
            </a:pPr>
            <a:r>
              <a:rPr lang="en-US" sz="2000" dirty="0" smtClean="0">
                <a:latin typeface="Times New Roman" panose="02020603050405020304" pitchFamily="18" charset="0"/>
                <a:cs typeface="Times New Roman" panose="02020603050405020304" pitchFamily="18" charset="0"/>
              </a:rPr>
              <a:t>Lauryl </a:t>
            </a:r>
            <a:r>
              <a:rPr lang="en-US" sz="2000" dirty="0" err="1">
                <a:latin typeface="Times New Roman" panose="02020603050405020304" pitchFamily="18" charset="0"/>
                <a:cs typeface="Times New Roman" panose="02020603050405020304" pitchFamily="18" charset="0"/>
              </a:rPr>
              <a:t>betaine</a:t>
            </a:r>
            <a:r>
              <a:rPr lang="en-US" sz="2000" dirty="0">
                <a:latin typeface="Times New Roman" panose="02020603050405020304" pitchFamily="18" charset="0"/>
                <a:cs typeface="Times New Roman" panose="02020603050405020304" pitchFamily="18" charset="0"/>
              </a:rPr>
              <a:t> (amphoteric/</a:t>
            </a:r>
            <a:r>
              <a:rPr lang="en-US" sz="2000" dirty="0" err="1">
                <a:latin typeface="Times New Roman" panose="02020603050405020304" pitchFamily="18" charset="0"/>
                <a:cs typeface="Times New Roman" panose="02020603050405020304" pitchFamily="18" charset="0"/>
              </a:rPr>
              <a:t>zwitterionic</a:t>
            </a:r>
            <a:r>
              <a:rPr lang="en-US" sz="2000" dirty="0">
                <a:latin typeface="Times New Roman" panose="02020603050405020304" pitchFamily="18" charset="0"/>
                <a:cs typeface="Times New Roman" panose="02020603050405020304" pitchFamily="18" charset="0"/>
              </a:rPr>
              <a:t>).</a:t>
            </a: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43637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956056" y="614100"/>
            <a:ext cx="9792208" cy="602052"/>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References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64024" y="1426464"/>
            <a:ext cx="10503696" cy="4882896"/>
          </a:xfrm>
        </p:spPr>
        <p:txBody>
          <a:bodyPr>
            <a:normAutofit/>
          </a:bodyPr>
          <a:lstStyle/>
          <a:p>
            <a:r>
              <a:rPr lang="en-US" sz="2000" dirty="0">
                <a:latin typeface="Times New Roman" panose="02020603050405020304" pitchFamily="18" charset="0"/>
                <a:cs typeface="Times New Roman" panose="02020603050405020304" pitchFamily="18" charset="0"/>
              </a:rPr>
              <a:t>Peter </a:t>
            </a:r>
            <a:r>
              <a:rPr lang="en-US" sz="2000" dirty="0" err="1">
                <a:latin typeface="Times New Roman" panose="02020603050405020304" pitchFamily="18" charset="0"/>
                <a:cs typeface="Times New Roman" panose="02020603050405020304" pitchFamily="18" charset="0"/>
              </a:rPr>
              <a:t>Elsner</a:t>
            </a:r>
            <a:r>
              <a:rPr lang="en-US" sz="2000" dirty="0">
                <a:latin typeface="Times New Roman" panose="02020603050405020304" pitchFamily="18" charset="0"/>
                <a:cs typeface="Times New Roman" panose="02020603050405020304" pitchFamily="18" charset="0"/>
              </a:rPr>
              <a:t>, (2000). </a:t>
            </a:r>
            <a:r>
              <a:rPr lang="en-US" sz="2000" dirty="0" err="1">
                <a:latin typeface="Times New Roman" panose="02020603050405020304" pitchFamily="18" charset="0"/>
                <a:cs typeface="Times New Roman" panose="02020603050405020304" pitchFamily="18" charset="0"/>
              </a:rPr>
              <a:t>Cosmeceuticals</a:t>
            </a:r>
            <a:r>
              <a:rPr lang="en-US" sz="2000" dirty="0">
                <a:latin typeface="Times New Roman" panose="02020603050405020304" pitchFamily="18" charset="0"/>
                <a:cs typeface="Times New Roman" panose="02020603050405020304" pitchFamily="18" charset="0"/>
              </a:rPr>
              <a:t> , Drugs </a:t>
            </a:r>
            <a:r>
              <a:rPr lang="en-US" sz="2000" dirty="0" err="1">
                <a:latin typeface="Times New Roman" panose="02020603050405020304" pitchFamily="18" charset="0"/>
                <a:cs typeface="Times New Roman" panose="02020603050405020304" pitchFamily="18" charset="0"/>
              </a:rPr>
              <a:t>vs</a:t>
            </a:r>
            <a:r>
              <a:rPr lang="en-US" sz="2000" dirty="0">
                <a:latin typeface="Times New Roman" panose="02020603050405020304" pitchFamily="18" charset="0"/>
                <a:cs typeface="Times New Roman" panose="02020603050405020304" pitchFamily="18" charset="0"/>
              </a:rPr>
              <a:t> Cosmetics, Marcel Dekker, Inc. New York • Basel TM </a:t>
            </a:r>
          </a:p>
          <a:p>
            <a:pPr>
              <a:buNone/>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Costa, I. M. (2015). </a:t>
            </a:r>
            <a:r>
              <a:rPr lang="en-US" sz="2000" dirty="0" err="1">
                <a:latin typeface="Times New Roman" panose="02020603050405020304" pitchFamily="18" charset="0"/>
                <a:cs typeface="Times New Roman" panose="02020603050405020304" pitchFamily="18" charset="0"/>
              </a:rPr>
              <a:t>Phytocosmetics</a:t>
            </a:r>
            <a:r>
              <a:rPr lang="en-US" sz="2000" dirty="0">
                <a:latin typeface="Times New Roman" panose="02020603050405020304" pitchFamily="18" charset="0"/>
                <a:cs typeface="Times New Roman" panose="02020603050405020304" pitchFamily="18" charset="0"/>
              </a:rPr>
              <a:t>–where nature meets well-being. Journal of </a:t>
            </a:r>
            <a:r>
              <a:rPr lang="en-US" sz="2000" dirty="0" err="1">
                <a:latin typeface="Times New Roman" panose="02020603050405020304" pitchFamily="18" charset="0"/>
                <a:cs typeface="Times New Roman" panose="02020603050405020304" pitchFamily="18" charset="0"/>
              </a:rPr>
              <a:t>Phytocosmetics</a:t>
            </a:r>
            <a:r>
              <a:rPr lang="en-US" sz="2000" dirty="0">
                <a:latin typeface="Times New Roman" panose="02020603050405020304" pitchFamily="18" charset="0"/>
                <a:cs typeface="Times New Roman" panose="02020603050405020304" pitchFamily="18" charset="0"/>
              </a:rPr>
              <a:t> and Natural Ingredients</a:t>
            </a:r>
          </a:p>
        </p:txBody>
      </p:sp>
      <p:pic>
        <p:nvPicPr>
          <p:cNvPr id="5" name="Picture 4">
            <a:extLst>
              <a:ext uri="{FF2B5EF4-FFF2-40B4-BE49-F238E27FC236}">
                <a16:creationId xmlns="" xmlns:a16="http://schemas.microsoft.com/office/drawing/2014/main" id="{994DC91F-F347-31A4-E6D6-49CBCD058B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36" y="280870"/>
            <a:ext cx="1017905" cy="1017905"/>
          </a:xfrm>
          <a:prstGeom prst="rect">
            <a:avLst/>
          </a:prstGeom>
          <a:noFill/>
          <a:ln>
            <a:noFill/>
          </a:ln>
        </p:spPr>
      </p:pic>
    </p:spTree>
    <p:extLst>
      <p:ext uri="{BB962C8B-B14F-4D97-AF65-F5344CB8AC3E}">
        <p14:creationId xmlns:p14="http://schemas.microsoft.com/office/powerpoint/2010/main" val="3541438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pPr algn="ctr"/>
            <a:r>
              <a:rPr lang="en-US" sz="3200" dirty="0" smtClean="0">
                <a:solidFill>
                  <a:srgbClr val="FF0000"/>
                </a:solidFill>
                <a:latin typeface="Algerian" panose="04020705040A02060702" pitchFamily="82" charset="0"/>
                <a:cs typeface="Times New Roman" panose="02020603050405020304" pitchFamily="18" charset="0"/>
              </a:rPr>
              <a:t>THANK YOU</a:t>
            </a:r>
            <a:endParaRPr lang="en-US" sz="3200" dirty="0">
              <a:solidFill>
                <a:srgbClr val="FF0000"/>
              </a:solidFill>
              <a:latin typeface="Algerian" panose="04020705040A02060702" pitchFamily="82"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9433" y="1244580"/>
            <a:ext cx="11218459" cy="5156220"/>
          </a:xfrm>
        </p:spPr>
      </p:pic>
    </p:spTree>
    <p:extLst>
      <p:ext uri="{BB962C8B-B14F-4D97-AF65-F5344CB8AC3E}">
        <p14:creationId xmlns:p14="http://schemas.microsoft.com/office/powerpoint/2010/main" val="240051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Outline</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en-US" sz="2000" dirty="0">
                <a:latin typeface="Times New Roman" panose="02020603050405020304" pitchFamily="18" charset="0"/>
                <a:cs typeface="Times New Roman" panose="02020603050405020304" pitchFamily="18" charset="0"/>
              </a:rPr>
              <a:t>Phytochemical groups of plants</a:t>
            </a:r>
          </a:p>
          <a:p>
            <a:r>
              <a:rPr lang="en-US" sz="2000" dirty="0">
                <a:latin typeface="Times New Roman" panose="02020603050405020304" pitchFamily="18" charset="0"/>
                <a:cs typeface="Times New Roman" panose="02020603050405020304" pitchFamily="18" charset="0"/>
              </a:rPr>
              <a:t>Functions of plant extracts used in cosmetic products</a:t>
            </a:r>
          </a:p>
          <a:p>
            <a:r>
              <a:rPr lang="en-US" sz="2000" dirty="0">
                <a:latin typeface="Times New Roman" panose="02020603050405020304" pitchFamily="18" charset="0"/>
                <a:cs typeface="Times New Roman" panose="02020603050405020304" pitchFamily="18" charset="0"/>
              </a:rPr>
              <a:t>Antioxidants</a:t>
            </a:r>
          </a:p>
          <a:p>
            <a:r>
              <a:rPr lang="en-US" sz="2000" dirty="0">
                <a:latin typeface="Times New Roman" panose="02020603050405020304" pitchFamily="18" charset="0"/>
                <a:cs typeface="Times New Roman" panose="02020603050405020304" pitchFamily="18" charset="0"/>
              </a:rPr>
              <a:t>Herbal cosmetics formulations</a:t>
            </a:r>
          </a:p>
          <a:p>
            <a:r>
              <a:rPr lang="en-US" sz="2000" dirty="0">
                <a:latin typeface="Times New Roman" panose="02020603050405020304" pitchFamily="18" charset="0"/>
                <a:cs typeface="Times New Roman" panose="02020603050405020304" pitchFamily="18" charset="0"/>
              </a:rPr>
              <a:t>Carriers </a:t>
            </a: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294327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smtClean="0">
                <a:solidFill>
                  <a:srgbClr val="0070C0"/>
                </a:solidFill>
                <a:latin typeface="Times New Roman" panose="02020603050405020304" pitchFamily="18" charset="0"/>
                <a:cs typeface="Times New Roman" panose="02020603050405020304" pitchFamily="18" charset="0"/>
              </a:rPr>
              <a:t>Objectives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endParaRPr lang="en-US" sz="2000" dirty="0">
              <a:latin typeface="Cambria" panose="02040503050406030204" pitchFamily="18" charset="0"/>
            </a:endParaRPr>
          </a:p>
          <a:p>
            <a:endParaRPr lang="en-US" sz="2000" dirty="0">
              <a:latin typeface="Cambria" panose="02040503050406030204" pitchFamily="18" charset="0"/>
            </a:endParaRPr>
          </a:p>
          <a:p>
            <a:r>
              <a:rPr lang="en-US" sz="2000" dirty="0" smtClean="0">
                <a:latin typeface="Times New Roman" panose="02020603050405020304" pitchFamily="18" charset="0"/>
                <a:cs typeface="Times New Roman" panose="02020603050405020304" pitchFamily="18" charset="0"/>
              </a:rPr>
              <a:t>Understanding </a:t>
            </a: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different group of products used in cosmetic preparations</a:t>
            </a:r>
          </a:p>
          <a:p>
            <a:r>
              <a:rPr lang="en-US" sz="2000" dirty="0">
                <a:latin typeface="Times New Roman" panose="02020603050405020304" pitchFamily="18" charset="0"/>
                <a:cs typeface="Times New Roman" panose="02020603050405020304" pitchFamily="18" charset="0"/>
              </a:rPr>
              <a:t>Understanding the </a:t>
            </a:r>
            <a:r>
              <a:rPr lang="en-US" sz="2000" dirty="0" smtClean="0">
                <a:latin typeface="Times New Roman" panose="02020603050405020304" pitchFamily="18" charset="0"/>
                <a:cs typeface="Times New Roman" panose="02020603050405020304" pitchFamily="18" charset="0"/>
              </a:rPr>
              <a:t>Use of </a:t>
            </a:r>
            <a:r>
              <a:rPr lang="en-US" sz="2000" dirty="0" err="1" smtClean="0">
                <a:latin typeface="Times New Roman" panose="02020603050405020304" pitchFamily="18" charset="0"/>
                <a:cs typeface="Times New Roman" panose="02020603050405020304" pitchFamily="18" charset="0"/>
              </a:rPr>
              <a:t>Phytoconstituents</a:t>
            </a:r>
            <a:r>
              <a:rPr lang="en-US" sz="2000" dirty="0" smtClean="0">
                <a:latin typeface="Times New Roman" panose="02020603050405020304" pitchFamily="18" charset="0"/>
                <a:cs typeface="Times New Roman" panose="02020603050405020304" pitchFamily="18" charset="0"/>
              </a:rPr>
              <a:t> for different purposes</a:t>
            </a:r>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159134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b="1" dirty="0" smtClean="0">
                <a:solidFill>
                  <a:srgbClr val="0070C0"/>
                </a:solidFill>
                <a:latin typeface="Times New Roman" panose="02020603050405020304" pitchFamily="18" charset="0"/>
                <a:cs typeface="Times New Roman" panose="02020603050405020304" pitchFamily="18" charset="0"/>
              </a:rPr>
              <a:t>Phytochemical </a:t>
            </a:r>
            <a:r>
              <a:rPr lang="en-US" sz="3200" b="1" dirty="0">
                <a:solidFill>
                  <a:srgbClr val="0070C0"/>
                </a:solidFill>
                <a:latin typeface="Times New Roman" panose="02020603050405020304" pitchFamily="18" charset="0"/>
                <a:cs typeface="Times New Roman" panose="02020603050405020304" pitchFamily="18" charset="0"/>
              </a:rPr>
              <a:t>groups of plants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en-US" sz="2000" dirty="0" smtClean="0">
                <a:latin typeface="Times New Roman" panose="02020603050405020304" pitchFamily="18" charset="0"/>
                <a:cs typeface="Times New Roman" panose="02020603050405020304" pitchFamily="18" charset="0"/>
              </a:rPr>
              <a:t>Carbohydrates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Volatile oils</a:t>
            </a:r>
          </a:p>
          <a:p>
            <a:r>
              <a:rPr lang="en-US" sz="2000" dirty="0">
                <a:latin typeface="Times New Roman" panose="02020603050405020304" pitchFamily="18" charset="0"/>
                <a:cs typeface="Times New Roman" panose="02020603050405020304" pitchFamily="18" charset="0"/>
              </a:rPr>
              <a:t>Fixed Oils</a:t>
            </a:r>
          </a:p>
          <a:p>
            <a:r>
              <a:rPr lang="en-US" sz="2000" dirty="0">
                <a:latin typeface="Times New Roman" panose="02020603050405020304" pitchFamily="18" charset="0"/>
                <a:cs typeface="Times New Roman" panose="02020603050405020304" pitchFamily="18" charset="0"/>
              </a:rPr>
              <a:t>Mucilage </a:t>
            </a:r>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Polphenols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(Flavonoid, </a:t>
            </a:r>
            <a:r>
              <a:rPr lang="en-US" sz="2000" dirty="0" err="1" smtClean="0">
                <a:latin typeface="Times New Roman" panose="02020603050405020304" pitchFamily="18" charset="0"/>
                <a:cs typeface="Times New Roman" panose="02020603050405020304" pitchFamily="18" charset="0"/>
              </a:rPr>
              <a:t>Tanin</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Amino acid and Peptide</a:t>
            </a:r>
          </a:p>
          <a:p>
            <a:r>
              <a:rPr lang="en-US" sz="2000" dirty="0">
                <a:latin typeface="Times New Roman" panose="02020603050405020304" pitchFamily="18" charset="0"/>
                <a:cs typeface="Times New Roman" panose="02020603050405020304" pitchFamily="18" charset="0"/>
              </a:rPr>
              <a:t>Organic acids</a:t>
            </a:r>
          </a:p>
          <a:p>
            <a:r>
              <a:rPr lang="en-US" sz="2000" dirty="0">
                <a:latin typeface="Times New Roman" panose="02020603050405020304" pitchFamily="18" charset="0"/>
                <a:cs typeface="Times New Roman" panose="02020603050405020304" pitchFamily="18" charset="0"/>
              </a:rPr>
              <a:t>Coloring agents</a:t>
            </a:r>
          </a:p>
          <a:p>
            <a:r>
              <a:rPr lang="en-US" sz="2000" dirty="0" err="1">
                <a:latin typeface="Times New Roman" panose="02020603050405020304" pitchFamily="18" charset="0"/>
                <a:cs typeface="Times New Roman" panose="02020603050405020304" pitchFamily="18" charset="0"/>
              </a:rPr>
              <a:t>Saponosides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Vitamin and minerals</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8109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b="1" dirty="0" smtClean="0">
                <a:solidFill>
                  <a:srgbClr val="0070C0"/>
                </a:solidFill>
                <a:latin typeface="Times New Roman" panose="02020603050405020304" pitchFamily="18" charset="0"/>
                <a:cs typeface="Times New Roman" panose="02020603050405020304" pitchFamily="18" charset="0"/>
              </a:rPr>
              <a:t>Functions </a:t>
            </a:r>
            <a:r>
              <a:rPr lang="en-US" sz="3200" b="1" dirty="0">
                <a:solidFill>
                  <a:srgbClr val="0070C0"/>
                </a:solidFill>
                <a:latin typeface="Times New Roman" panose="02020603050405020304" pitchFamily="18" charset="0"/>
                <a:cs typeface="Times New Roman" panose="02020603050405020304" pitchFamily="18" charset="0"/>
              </a:rPr>
              <a:t>of plant extracts used in cosmetic </a:t>
            </a:r>
            <a:r>
              <a:rPr lang="en-US" sz="3200" b="1" dirty="0" smtClean="0">
                <a:solidFill>
                  <a:srgbClr val="0070C0"/>
                </a:solidFill>
                <a:latin typeface="Times New Roman" panose="02020603050405020304" pitchFamily="18" charset="0"/>
                <a:cs typeface="Times New Roman" panose="02020603050405020304" pitchFamily="18" charset="0"/>
              </a:rPr>
              <a:t>products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x-none" sz="2000" dirty="0" smtClean="0">
                <a:latin typeface="Times New Roman" panose="02020603050405020304" pitchFamily="18" charset="0"/>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n</a:t>
            </a:r>
            <a:r>
              <a:rPr lang="x-none" sz="2000" dirty="0">
                <a:latin typeface="Times New Roman" panose="02020603050405020304" pitchFamily="18" charset="0"/>
                <a:cs typeface="Times New Roman" panose="02020603050405020304" pitchFamily="18" charset="0"/>
              </a:rPr>
              <a:t>tibacterial effect</a:t>
            </a:r>
          </a:p>
          <a:p>
            <a:r>
              <a:rPr lang="x-none" sz="2000" dirty="0" smtClean="0">
                <a:latin typeface="Times New Roman" panose="02020603050405020304" pitchFamily="18" charset="0"/>
                <a:cs typeface="Times New Roman" panose="02020603050405020304" pitchFamily="18" charset="0"/>
              </a:rPr>
              <a:t>Astr</a:t>
            </a:r>
            <a:r>
              <a:rPr lang="en-US" sz="2000" dirty="0" err="1" smtClean="0">
                <a:latin typeface="Times New Roman" panose="02020603050405020304" pitchFamily="18" charset="0"/>
                <a:cs typeface="Times New Roman" panose="02020603050405020304" pitchFamily="18" charset="0"/>
              </a:rPr>
              <a:t>i</a:t>
            </a:r>
            <a:r>
              <a:rPr lang="x-none" sz="2000" dirty="0" smtClean="0">
                <a:latin typeface="Times New Roman" panose="02020603050405020304" pitchFamily="18" charset="0"/>
                <a:cs typeface="Times New Roman" panose="02020603050405020304" pitchFamily="18" charset="0"/>
              </a:rPr>
              <a:t>ngent</a:t>
            </a:r>
            <a:endParaRPr lang="x-none"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a:t>
            </a:r>
            <a:r>
              <a:rPr lang="x-none" sz="2000" dirty="0">
                <a:latin typeface="Times New Roman" panose="02020603050405020304" pitchFamily="18" charset="0"/>
                <a:cs typeface="Times New Roman" panose="02020603050405020304" pitchFamily="18" charset="0"/>
              </a:rPr>
              <a:t>ntioxidant</a:t>
            </a:r>
          </a:p>
          <a:p>
            <a:r>
              <a:rPr lang="en-US" sz="2000" dirty="0">
                <a:latin typeface="Times New Roman" panose="02020603050405020304" pitchFamily="18" charset="0"/>
                <a:cs typeface="Times New Roman" panose="02020603050405020304" pitchFamily="18" charset="0"/>
              </a:rPr>
              <a:t>A</a:t>
            </a:r>
            <a:r>
              <a:rPr lang="x-none" sz="2000" dirty="0">
                <a:latin typeface="Times New Roman" panose="02020603050405020304" pitchFamily="18" charset="0"/>
                <a:cs typeface="Times New Roman" panose="02020603050405020304" pitchFamily="18" charset="0"/>
              </a:rPr>
              <a:t>ntiperisperant </a:t>
            </a:r>
          </a:p>
          <a:p>
            <a:r>
              <a:rPr lang="x-none" sz="2000" dirty="0">
                <a:latin typeface="Times New Roman" panose="02020603050405020304" pitchFamily="18" charset="0"/>
                <a:cs typeface="Times New Roman" panose="02020603050405020304" pitchFamily="18" charset="0"/>
              </a:rPr>
              <a:t>Sebum regulation</a:t>
            </a:r>
          </a:p>
          <a:p>
            <a:r>
              <a:rPr lang="x-none" sz="2000" dirty="0">
                <a:latin typeface="Times New Roman" panose="02020603050405020304" pitchFamily="18" charset="0"/>
                <a:cs typeface="Times New Roman" panose="02020603050405020304" pitchFamily="18" charset="0"/>
              </a:rPr>
              <a:t>Tonic</a:t>
            </a:r>
          </a:p>
          <a:p>
            <a:r>
              <a:rPr lang="x-none" sz="2000" dirty="0">
                <a:latin typeface="Times New Roman" panose="02020603050405020304" pitchFamily="18" charset="0"/>
                <a:cs typeface="Times New Roman" panose="02020603050405020304" pitchFamily="18" charset="0"/>
              </a:rPr>
              <a:t>Calming effect for skin</a:t>
            </a:r>
          </a:p>
          <a:p>
            <a:r>
              <a:rPr lang="x-none" sz="2000" dirty="0">
                <a:latin typeface="Times New Roman" panose="02020603050405020304" pitchFamily="18" charset="0"/>
                <a:cs typeface="Times New Roman" panose="02020603050405020304" pitchFamily="18" charset="0"/>
              </a:rPr>
              <a:t>Emolient</a:t>
            </a:r>
          </a:p>
          <a:p>
            <a:r>
              <a:rPr lang="x-none" sz="2000" dirty="0">
                <a:latin typeface="Times New Roman" panose="02020603050405020304" pitchFamily="18" charset="0"/>
                <a:cs typeface="Times New Roman" panose="02020603050405020304" pitchFamily="18" charset="0"/>
              </a:rPr>
              <a:t>Anticelullite</a:t>
            </a:r>
          </a:p>
          <a:p>
            <a:r>
              <a:rPr lang="x-none" sz="2000" dirty="0">
                <a:latin typeface="Times New Roman" panose="02020603050405020304" pitchFamily="18" charset="0"/>
                <a:cs typeface="Times New Roman" panose="02020603050405020304" pitchFamily="18" charset="0"/>
              </a:rPr>
              <a:t>Coloring</a:t>
            </a: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166439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Application of Herbal Extracts with actions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endParaRPr lang="en-US" sz="2000" dirty="0">
              <a:latin typeface="Cambria" panose="02040503050406030204" pitchFamily="18" charset="0"/>
            </a:endParaRPr>
          </a:p>
          <a:p>
            <a:endParaRPr lang="en-US" sz="2000" dirty="0">
              <a:latin typeface="Cambria" panose="02040503050406030204" pitchFamily="18" charset="0"/>
            </a:endParaRPr>
          </a:p>
          <a:p>
            <a:r>
              <a:rPr lang="en-US" sz="2000" dirty="0" smtClean="0">
                <a:latin typeface="Times New Roman" panose="02020603050405020304" pitchFamily="18" charset="0"/>
                <a:cs typeface="Times New Roman" panose="02020603050405020304" pitchFamily="18" charset="0"/>
              </a:rPr>
              <a:t>Understanding </a:t>
            </a: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different group of products used in cosmetic preparations</a:t>
            </a:r>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6"/>
            <a:ext cx="1017905" cy="589028"/>
          </a:xfrm>
          <a:prstGeom prst="rect">
            <a:avLst/>
          </a:prstGeom>
          <a:noFill/>
          <a:ln>
            <a:noFill/>
          </a:ln>
        </p:spPr>
      </p:pic>
      <p:pic>
        <p:nvPicPr>
          <p:cNvPr id="7" name="Content Placeholder 4">
            <a:extLst>
              <a:ext uri="{FF2B5EF4-FFF2-40B4-BE49-F238E27FC236}">
                <a16:creationId xmlns="" xmlns:a16="http://schemas.microsoft.com/office/drawing/2014/main" id="{09DA0C75-40DF-CCCE-BD9E-571155D0EBA2}"/>
              </a:ext>
            </a:extLst>
          </p:cNvPr>
          <p:cNvPicPr>
            <a:picLocks noChangeAspect="1"/>
          </p:cNvPicPr>
          <p:nvPr/>
        </p:nvPicPr>
        <p:blipFill>
          <a:blip r:embed="rId3"/>
          <a:stretch>
            <a:fillRect/>
          </a:stretch>
        </p:blipFill>
        <p:spPr>
          <a:xfrm>
            <a:off x="327546" y="1064527"/>
            <a:ext cx="11464120" cy="5404512"/>
          </a:xfrm>
          <a:prstGeom prst="rect">
            <a:avLst/>
          </a:prstGeom>
        </p:spPr>
      </p:pic>
    </p:spTree>
    <p:extLst>
      <p:ext uri="{BB962C8B-B14F-4D97-AF65-F5344CB8AC3E}">
        <p14:creationId xmlns:p14="http://schemas.microsoft.com/office/powerpoint/2010/main" val="353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Chemical classification of </a:t>
            </a:r>
            <a:r>
              <a:rPr lang="en-US" sz="3200" dirty="0" err="1">
                <a:solidFill>
                  <a:srgbClr val="0070C0"/>
                </a:solidFill>
                <a:latin typeface="Times New Roman" panose="02020603050405020304" pitchFamily="18" charset="0"/>
                <a:cs typeface="Times New Roman" panose="02020603050405020304" pitchFamily="18" charset="0"/>
              </a:rPr>
              <a:t>phytoconstituents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endParaRPr lang="en-US" sz="2000" dirty="0">
              <a:latin typeface="Cambria" panose="02040503050406030204" pitchFamily="18" charset="0"/>
            </a:endParaRPr>
          </a:p>
          <a:p>
            <a:endParaRPr lang="en-US" sz="2000" dirty="0">
              <a:latin typeface="Cambria" panose="020405030504060302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701373"/>
          </a:xfrm>
          <a:prstGeom prst="rect">
            <a:avLst/>
          </a:prstGeom>
          <a:noFill/>
          <a:ln>
            <a:noFill/>
          </a:ln>
        </p:spPr>
      </p:pic>
      <p:pic>
        <p:nvPicPr>
          <p:cNvPr id="7" name="Picture 6">
            <a:extLst>
              <a:ext uri="{FF2B5EF4-FFF2-40B4-BE49-F238E27FC236}">
                <a16:creationId xmlns="" xmlns:a16="http://schemas.microsoft.com/office/drawing/2014/main" id="{F2810A0E-325B-7045-65C4-A3F423BE7251}"/>
              </a:ext>
            </a:extLst>
          </p:cNvPr>
          <p:cNvPicPr>
            <a:picLocks noChangeAspect="1"/>
          </p:cNvPicPr>
          <p:nvPr/>
        </p:nvPicPr>
        <p:blipFill>
          <a:blip r:embed="rId3"/>
          <a:stretch>
            <a:fillRect/>
          </a:stretch>
        </p:blipFill>
        <p:spPr>
          <a:xfrm>
            <a:off x="210312" y="1064525"/>
            <a:ext cx="11722608" cy="5544651"/>
          </a:xfrm>
          <a:prstGeom prst="rect">
            <a:avLst/>
          </a:prstGeom>
        </p:spPr>
      </p:pic>
    </p:spTree>
    <p:extLst>
      <p:ext uri="{BB962C8B-B14F-4D97-AF65-F5344CB8AC3E}">
        <p14:creationId xmlns:p14="http://schemas.microsoft.com/office/powerpoint/2010/main" val="16270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Antioxidants</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x-none" sz="2000" dirty="0" smtClean="0">
                <a:latin typeface="Times New Roman" panose="02020603050405020304" pitchFamily="18" charset="0"/>
                <a:cs typeface="Times New Roman" panose="02020603050405020304" pitchFamily="18" charset="0"/>
              </a:rPr>
              <a:t>W</a:t>
            </a:r>
            <a:r>
              <a:rPr lang="en-US" sz="2000" dirty="0">
                <a:latin typeface="Times New Roman" panose="02020603050405020304" pitchFamily="18" charset="0"/>
                <a:cs typeface="Times New Roman" panose="02020603050405020304" pitchFamily="18" charset="0"/>
              </a:rPr>
              <a:t>h</a:t>
            </a:r>
            <a:r>
              <a:rPr lang="x-none" sz="2000" dirty="0">
                <a:latin typeface="Times New Roman" panose="02020603050405020304" pitchFamily="18" charset="0"/>
                <a:cs typeface="Times New Roman" panose="02020603050405020304" pitchFamily="18" charset="0"/>
              </a:rPr>
              <a:t>at is Antioxidant?</a:t>
            </a:r>
          </a:p>
          <a:p>
            <a:r>
              <a:rPr lang="x-none" sz="2000" dirty="0">
                <a:latin typeface="Times New Roman" panose="02020603050405020304" pitchFamily="18" charset="0"/>
                <a:cs typeface="Times New Roman" panose="02020603050405020304" pitchFamily="18" charset="0"/>
              </a:rPr>
              <a:t>Why it is important?</a:t>
            </a:r>
          </a:p>
          <a:p>
            <a:endParaRPr lang="x-none" sz="2000" dirty="0">
              <a:latin typeface="Times New Roman" panose="02020603050405020304" pitchFamily="18" charset="0"/>
              <a:cs typeface="Times New Roman" panose="02020603050405020304" pitchFamily="18" charset="0"/>
            </a:endParaRPr>
          </a:p>
          <a:p>
            <a:endParaRPr lang="x-none" sz="2000" dirty="0">
              <a:latin typeface="Times New Roman" panose="02020603050405020304" pitchFamily="18" charset="0"/>
              <a:cs typeface="Times New Roman" panose="02020603050405020304" pitchFamily="18" charset="0"/>
            </a:endParaRPr>
          </a:p>
          <a:p>
            <a:r>
              <a:rPr lang="x-none" sz="2000" dirty="0">
                <a:latin typeface="Times New Roman" panose="02020603050405020304" pitchFamily="18" charset="0"/>
                <a:cs typeface="Times New Roman" panose="02020603050405020304" pitchFamily="18" charset="0"/>
              </a:rPr>
              <a:t>Homework…</a:t>
            </a:r>
          </a:p>
          <a:p>
            <a:endParaRPr lang="x-none"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5"/>
            <a:ext cx="1017905" cy="1017905"/>
          </a:xfrm>
          <a:prstGeom prst="rect">
            <a:avLst/>
          </a:prstGeom>
          <a:noFill/>
          <a:ln>
            <a:noFill/>
          </a:ln>
        </p:spPr>
      </p:pic>
    </p:spTree>
    <p:extLst>
      <p:ext uri="{BB962C8B-B14F-4D97-AF65-F5344CB8AC3E}">
        <p14:creationId xmlns:p14="http://schemas.microsoft.com/office/powerpoint/2010/main" val="426314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70120F84-A866-4D9F-8B1C-9120A013D6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useBgFill="1">
        <p:nvSpPr>
          <p:cNvPr id="11" name="Rectangle 10">
            <a:extLst>
              <a:ext uri="{FF2B5EF4-FFF2-40B4-BE49-F238E27FC236}">
                <a16:creationId xmlns="" xmlns:a16="http://schemas.microsoft.com/office/drawing/2014/main" id="{252FEFEF-6AC0-46B6-AC09-11FC56196F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 xmlns:a16="http://schemas.microsoft.com/office/drawing/2014/main" id="{B219549C-3148-3191-BA73-F0E783C1FE96}"/>
              </a:ext>
            </a:extLst>
          </p:cNvPr>
          <p:cNvSpPr>
            <a:spLocks noGrp="1"/>
          </p:cNvSpPr>
          <p:nvPr>
            <p:ph type="title"/>
          </p:nvPr>
        </p:nvSpPr>
        <p:spPr>
          <a:xfrm>
            <a:off x="670545" y="423082"/>
            <a:ext cx="9792208" cy="641444"/>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Antioxidants</a:t>
            </a:r>
          </a:p>
        </p:txBody>
      </p:sp>
      <p:sp>
        <p:nvSpPr>
          <p:cNvPr id="3" name="Content Placeholder 2">
            <a:extLst>
              <a:ext uri="{FF2B5EF4-FFF2-40B4-BE49-F238E27FC236}">
                <a16:creationId xmlns="" xmlns:a16="http://schemas.microsoft.com/office/drawing/2014/main" id="{853DF8E1-05B8-E528-AEFD-EBAA7747925E}"/>
              </a:ext>
            </a:extLst>
          </p:cNvPr>
          <p:cNvSpPr>
            <a:spLocks noGrp="1"/>
          </p:cNvSpPr>
          <p:nvPr>
            <p:ph idx="1"/>
          </p:nvPr>
        </p:nvSpPr>
        <p:spPr>
          <a:xfrm>
            <a:off x="450376" y="1064526"/>
            <a:ext cx="11018929" cy="5189809"/>
          </a:xfrm>
        </p:spPr>
        <p:txBody>
          <a:bodyPr>
            <a:normAutofit/>
          </a:bodyPr>
          <a:lstStyle/>
          <a:p>
            <a:r>
              <a:rPr lang="en-US" sz="2000" dirty="0" smtClean="0">
                <a:latin typeface="Times New Roman" panose="02020603050405020304" pitchFamily="18" charset="0"/>
                <a:cs typeface="Times New Roman" panose="02020603050405020304" pitchFamily="18" charset="0"/>
              </a:rPr>
              <a:t>Are a range of chemicals and enzymes that can neutralize free radicals; compounds with single, unpaired electrons.</a:t>
            </a:r>
          </a:p>
          <a:p>
            <a:r>
              <a:rPr lang="en-US" sz="2000" dirty="0" smtClean="0">
                <a:latin typeface="Times New Roman" panose="02020603050405020304" pitchFamily="18" charset="0"/>
                <a:cs typeface="Times New Roman" panose="02020603050405020304" pitchFamily="18" charset="0"/>
              </a:rPr>
              <a:t>Free radicals can cause real havoc in our cells; altering DNA, damaging the proteins our cells needs to function and messing with the sophisticated membranes holding everything together, </a:t>
            </a:r>
          </a:p>
          <a:p>
            <a:r>
              <a:rPr lang="en-US" sz="2000" dirty="0" smtClean="0">
                <a:latin typeface="Times New Roman" panose="02020603050405020304" pitchFamily="18" charset="0"/>
                <a:cs typeface="Times New Roman" panose="02020603050405020304" pitchFamily="18" charset="0"/>
              </a:rPr>
              <a:t>And these free radicals can come from anywhere food, air we breathe and even  sunlight can produce free radicals.</a:t>
            </a:r>
          </a:p>
          <a:p>
            <a:r>
              <a:rPr lang="en-US" sz="2000" dirty="0" smtClean="0">
                <a:latin typeface="Times New Roman" panose="02020603050405020304" pitchFamily="18" charset="0"/>
                <a:cs typeface="Times New Roman" panose="02020603050405020304" pitchFamily="18" charset="0"/>
              </a:rPr>
              <a:t>Oxidative distress; long time cause serious health consequences.</a:t>
            </a:r>
            <a:endParaRPr lang="x-none"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Vitamin c</a:t>
            </a:r>
            <a:r>
              <a:rPr lang="en-US" sz="2000" smtClean="0">
                <a:latin typeface="Times New Roman" panose="02020603050405020304" pitchFamily="18" charset="0"/>
                <a:cs typeface="Times New Roman" panose="02020603050405020304" pitchFamily="18" charset="0"/>
              </a:rPr>
              <a:t>, Vitamin </a:t>
            </a:r>
            <a:r>
              <a:rPr lang="en-US" sz="2000" dirty="0" smtClean="0">
                <a:latin typeface="Times New Roman" panose="02020603050405020304" pitchFamily="18" charset="0"/>
                <a:cs typeface="Times New Roman" panose="02020603050405020304" pitchFamily="18" charset="0"/>
              </a:rPr>
              <a:t>E, Blueberries, Black tea, Lycopene.</a:t>
            </a:r>
            <a:endParaRPr lang="x-none" sz="2000" dirty="0">
              <a:latin typeface="Times New Roman" panose="02020603050405020304" pitchFamily="18" charset="0"/>
              <a:cs typeface="Times New Roman" panose="02020603050405020304" pitchFamily="18" charset="0"/>
            </a:endParaRPr>
          </a:p>
          <a:p>
            <a:endParaRPr lang="x-none" sz="2000" dirty="0">
              <a:latin typeface="Times New Roman" panose="02020603050405020304" pitchFamily="18" charset="0"/>
              <a:cs typeface="Times New Roman" panose="02020603050405020304" pitchFamily="18" charset="0"/>
            </a:endParaRPr>
          </a:p>
          <a:p>
            <a:r>
              <a:rPr lang="x-none" sz="2000" dirty="0">
                <a:latin typeface="Times New Roman" panose="02020603050405020304" pitchFamily="18" charset="0"/>
                <a:cs typeface="Times New Roman" panose="02020603050405020304" pitchFamily="18" charset="0"/>
              </a:rPr>
              <a:t>Homework…</a:t>
            </a:r>
          </a:p>
          <a:p>
            <a:endParaRPr lang="x-none"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10" y="226676"/>
            <a:ext cx="1017905" cy="589028"/>
          </a:xfrm>
          <a:prstGeom prst="rect">
            <a:avLst/>
          </a:prstGeom>
          <a:noFill/>
          <a:ln>
            <a:noFill/>
          </a:ln>
        </p:spPr>
      </p:pic>
    </p:spTree>
    <p:extLst>
      <p:ext uri="{BB962C8B-B14F-4D97-AF65-F5344CB8AC3E}">
        <p14:creationId xmlns:p14="http://schemas.microsoft.com/office/powerpoint/2010/main" val="131824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1065</Words>
  <Application>Microsoft Office PowerPoint</Application>
  <PresentationFormat>Widescreen</PresentationFormat>
  <Paragraphs>109</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Algerian</vt:lpstr>
      <vt:lpstr>Calibri</vt:lpstr>
      <vt:lpstr>Cambria</vt:lpstr>
      <vt:lpstr>Century Schoolbook</vt:lpstr>
      <vt:lpstr>Franklin Gothic Book</vt:lpstr>
      <vt:lpstr>Garamond</vt:lpstr>
      <vt:lpstr>Times New Roman</vt:lpstr>
      <vt:lpstr>SavonVTI</vt:lpstr>
      <vt:lpstr>Phytochemical groups of plants</vt:lpstr>
      <vt:lpstr>Outline</vt:lpstr>
      <vt:lpstr>Objectives</vt:lpstr>
      <vt:lpstr>Phytochemical groups of plants</vt:lpstr>
      <vt:lpstr>Functions of plant extracts used in cosmetic products</vt:lpstr>
      <vt:lpstr>Application of Herbal Extracts with actions</vt:lpstr>
      <vt:lpstr>Chemical classification of phytoconstituents</vt:lpstr>
      <vt:lpstr>Antioxidants</vt:lpstr>
      <vt:lpstr>Antioxidants</vt:lpstr>
      <vt:lpstr>Herbal cosmetic Formulations</vt:lpstr>
      <vt:lpstr>Carriers</vt:lpstr>
      <vt:lpstr>Thickeners </vt:lpstr>
      <vt:lpstr>Penetration Enhancers</vt:lpstr>
      <vt:lpstr>Carriers</vt:lpstr>
      <vt:lpstr>PowerPoint Presentation</vt:lpstr>
      <vt:lpstr>References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dc:title>
  <dc:creator>Samira Saeed</dc:creator>
  <cp:lastModifiedBy>admin</cp:lastModifiedBy>
  <cp:revision>218</cp:revision>
  <dcterms:created xsi:type="dcterms:W3CDTF">2023-08-06T13:50:32Z</dcterms:created>
  <dcterms:modified xsi:type="dcterms:W3CDTF">2024-11-06T12:19:56Z</dcterms:modified>
</cp:coreProperties>
</file>