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4"/>
  </p:notesMasterIdLst>
  <p:sldIdLst>
    <p:sldId id="264" r:id="rId2"/>
    <p:sldId id="399" r:id="rId3"/>
    <p:sldId id="268" r:id="rId4"/>
    <p:sldId id="386" r:id="rId5"/>
    <p:sldId id="387" r:id="rId6"/>
    <p:sldId id="403" r:id="rId7"/>
    <p:sldId id="388" r:id="rId8"/>
    <p:sldId id="400" r:id="rId9"/>
    <p:sldId id="389" r:id="rId10"/>
    <p:sldId id="390" r:id="rId11"/>
    <p:sldId id="402" r:id="rId12"/>
    <p:sldId id="391" r:id="rId13"/>
    <p:sldId id="378" r:id="rId14"/>
    <p:sldId id="392" r:id="rId15"/>
    <p:sldId id="393" r:id="rId16"/>
    <p:sldId id="394" r:id="rId17"/>
    <p:sldId id="401" r:id="rId18"/>
    <p:sldId id="395" r:id="rId19"/>
    <p:sldId id="396" r:id="rId20"/>
    <p:sldId id="397" r:id="rId21"/>
    <p:sldId id="398" r:id="rId22"/>
    <p:sldId id="3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pPr/>
              <a:t>1</a:t>
            </a:fld>
            <a:endParaRPr lang="en-US"/>
          </a:p>
        </p:txBody>
      </p:sp>
    </p:spTree>
    <p:extLst>
      <p:ext uri="{BB962C8B-B14F-4D97-AF65-F5344CB8AC3E}">
        <p14:creationId xmlns:p14="http://schemas.microsoft.com/office/powerpoint/2010/main" val="54201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11/5/2024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11/5/2024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11/5/2024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11/5/2024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11/5/2024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02DC0967-ECFB-46A2-ADEB-01374F3D3C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 xmlns:a16="http://schemas.microsoft.com/office/drawing/2014/main" id="{533173E3-A708-4A63-AB1F-6729F5E53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 xmlns:a16="http://schemas.microsoft.com/office/drawing/2014/main" id="{9D98FDEF-0256-4AA6-B4F5-14FEE180D8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sp>
      <p:sp>
        <p:nvSpPr>
          <p:cNvPr id="2" name="Title 1">
            <a:extLst>
              <a:ext uri="{FF2B5EF4-FFF2-40B4-BE49-F238E27FC236}">
                <a16:creationId xmlns="" xmlns:a16="http://schemas.microsoft.com/office/drawing/2014/main" id="{9E3C1396-524A-62A2-8257-1B0D433BBE14}"/>
              </a:ext>
            </a:extLst>
          </p:cNvPr>
          <p:cNvSpPr>
            <a:spLocks noGrp="1"/>
          </p:cNvSpPr>
          <p:nvPr>
            <p:ph type="ctrTitle"/>
          </p:nvPr>
        </p:nvSpPr>
        <p:spPr>
          <a:xfrm>
            <a:off x="4614203" y="1297576"/>
            <a:ext cx="6780628" cy="3042706"/>
          </a:xfrm>
        </p:spPr>
        <p:txBody>
          <a:bodyPr>
            <a:normAutofit/>
          </a:bodyPr>
          <a:lstStyle/>
          <a:p>
            <a:r>
              <a:rPr lang="en-US" sz="2400" dirty="0" err="1" smtClean="0">
                <a:solidFill>
                  <a:srgbClr val="FF0000"/>
                </a:solidFill>
              </a:rPr>
              <a:t>Phytoconstituents</a:t>
            </a:r>
            <a:r>
              <a:rPr lang="en-US" sz="2400" dirty="0" smtClean="0">
                <a:solidFill>
                  <a:srgbClr val="FF0000"/>
                </a:solidFill>
              </a:rPr>
              <a:t> used as category </a:t>
            </a:r>
            <a:r>
              <a:rPr lang="en-US" sz="2400" dirty="0" smtClean="0">
                <a:solidFill>
                  <a:srgbClr val="FF0000"/>
                </a:solidFill>
              </a:rPr>
              <a:t>in</a:t>
            </a:r>
            <a:r>
              <a:rPr lang="en-US" sz="2400" dirty="0" smtClean="0">
                <a:solidFill>
                  <a:srgbClr val="FF0000"/>
                </a:solidFill>
              </a:rPr>
              <a:t> </a:t>
            </a:r>
            <a:r>
              <a:rPr lang="en-US" sz="2400" dirty="0" smtClean="0">
                <a:solidFill>
                  <a:srgbClr val="FF0000"/>
                </a:solidFill>
              </a:rPr>
              <a:t>cosmetics ingredients</a:t>
            </a:r>
            <a:endParaRPr lang="en-US" sz="2400" dirty="0">
              <a:solidFill>
                <a:srgbClr val="FF0000"/>
              </a:solidFill>
            </a:endParaRPr>
          </a:p>
        </p:txBody>
      </p:sp>
      <p:sp>
        <p:nvSpPr>
          <p:cNvPr id="3" name="Subtitle 2">
            <a:extLst>
              <a:ext uri="{FF2B5EF4-FFF2-40B4-BE49-F238E27FC236}">
                <a16:creationId xmlns="" xmlns:a16="http://schemas.microsoft.com/office/drawing/2014/main" id="{4C497D5C-E785-D72F-C8CC-FA44B04E576B}"/>
              </a:ext>
            </a:extLst>
          </p:cNvPr>
          <p:cNvSpPr>
            <a:spLocks noGrp="1"/>
          </p:cNvSpPr>
          <p:nvPr>
            <p:ph type="subTitle" idx="1"/>
          </p:nvPr>
        </p:nvSpPr>
        <p:spPr>
          <a:xfrm>
            <a:off x="5533785" y="3919928"/>
            <a:ext cx="5630083" cy="2085087"/>
          </a:xfrm>
        </p:spPr>
        <p:txBody>
          <a:bodyPr>
            <a:noAutofit/>
          </a:bodyPr>
          <a:lstStyle/>
          <a:p>
            <a:pPr>
              <a:lnSpc>
                <a:spcPct val="100000"/>
              </a:lnSpc>
              <a:spcAft>
                <a:spcPts val="600"/>
              </a:spcAft>
            </a:pPr>
            <a:r>
              <a:rPr lang="en-US" sz="1600" b="1" dirty="0">
                <a:solidFill>
                  <a:srgbClr val="002060"/>
                </a:solidFill>
                <a:latin typeface="Times New Roman" pitchFamily="18" charset="0"/>
                <a:cs typeface="Times New Roman" pitchFamily="18" charset="0"/>
              </a:rPr>
              <a:t>Dr. Mohammad Aslam</a:t>
            </a:r>
          </a:p>
          <a:p>
            <a:pPr>
              <a:lnSpc>
                <a:spcPct val="100000"/>
              </a:lnSpc>
              <a:spcAft>
                <a:spcPts val="600"/>
              </a:spcAft>
            </a:pPr>
            <a:r>
              <a:rPr lang="en-US" sz="2000" dirty="0" err="1" smtClean="0">
                <a:latin typeface="Times New Roman" pitchFamily="18" charset="0"/>
                <a:cs typeface="Times New Roman" pitchFamily="18" charset="0"/>
              </a:rPr>
              <a:t>Phytocosmetics</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PHAR 535</a:t>
            </a:r>
            <a:endParaRPr lang="en-US" sz="1600" dirty="0">
              <a:latin typeface="Times New Roman" pitchFamily="18" charset="0"/>
              <a:cs typeface="Times New Roman" pitchFamily="18" charset="0"/>
            </a:endParaRPr>
          </a:p>
          <a:p>
            <a:pPr>
              <a:lnSpc>
                <a:spcPct val="100000"/>
              </a:lnSpc>
              <a:spcAft>
                <a:spcPts val="600"/>
              </a:spcAft>
            </a:pPr>
            <a:r>
              <a:rPr lang="en-US" sz="1600" dirty="0">
                <a:latin typeface="Times New Roman" pitchFamily="18" charset="0"/>
                <a:cs typeface="Times New Roman" pitchFamily="18" charset="0"/>
              </a:rPr>
              <a:t>Final Semester </a:t>
            </a:r>
          </a:p>
          <a:p>
            <a:pPr>
              <a:lnSpc>
                <a:spcPct val="100000"/>
              </a:lnSpc>
              <a:spcAft>
                <a:spcPts val="600"/>
              </a:spcAft>
            </a:pPr>
            <a:r>
              <a:rPr lang="en-US" sz="1600" dirty="0">
                <a:latin typeface="Times New Roman" pitchFamily="18" charset="0"/>
                <a:cs typeface="Times New Roman" pitchFamily="18" charset="0"/>
              </a:rPr>
              <a:t>Week </a:t>
            </a:r>
            <a:r>
              <a:rPr lang="en-US" sz="1600" dirty="0" smtClean="0">
                <a:latin typeface="Times New Roman" pitchFamily="18" charset="0"/>
                <a:cs typeface="Times New Roman" pitchFamily="18" charset="0"/>
              </a:rPr>
              <a:t>-4</a:t>
            </a:r>
            <a:endParaRPr lang="en-US" sz="1600" dirty="0">
              <a:latin typeface="Times New Roman" pitchFamily="18" charset="0"/>
              <a:cs typeface="Times New Roman" pitchFamily="18" charset="0"/>
            </a:endParaRPr>
          </a:p>
          <a:p>
            <a:pPr>
              <a:lnSpc>
                <a:spcPct val="100000"/>
              </a:lnSpc>
              <a:spcAft>
                <a:spcPts val="600"/>
              </a:spcAft>
            </a:pPr>
            <a:r>
              <a:rPr lang="en-US" sz="1600" dirty="0">
                <a:latin typeface="Times New Roman" pitchFamily="18" charset="0"/>
                <a:cs typeface="Times New Roman" pitchFamily="18" charset="0"/>
              </a:rPr>
              <a:t>Pharmacy Department</a:t>
            </a:r>
          </a:p>
          <a:p>
            <a:pPr>
              <a:lnSpc>
                <a:spcPct val="100000"/>
              </a:lnSpc>
              <a:spcAft>
                <a:spcPts val="600"/>
              </a:spcAft>
            </a:pPr>
            <a:r>
              <a:rPr lang="en-US" sz="1600" dirty="0">
                <a:latin typeface="Times New Roman" pitchFamily="18" charset="0"/>
                <a:cs typeface="Times New Roman" pitchFamily="18" charset="0"/>
              </a:rPr>
              <a:t>Date </a:t>
            </a:r>
            <a:r>
              <a:rPr lang="en-US" sz="1600" dirty="0" smtClean="0">
                <a:latin typeface="Times New Roman" pitchFamily="18" charset="0"/>
                <a:cs typeface="Times New Roman" pitchFamily="18" charset="0"/>
              </a:rPr>
              <a:t>29/10/2024</a:t>
            </a:r>
            <a:endParaRPr lang="en-US" sz="1600" dirty="0">
              <a:latin typeface="Times New Roman" pitchFamily="18" charset="0"/>
              <a:cs typeface="Times New Roman" pitchFamily="18" charset="0"/>
            </a:endParaRPr>
          </a:p>
          <a:p>
            <a:pPr>
              <a:lnSpc>
                <a:spcPct val="100000"/>
              </a:lnSpc>
              <a:spcAft>
                <a:spcPts val="600"/>
              </a:spcAft>
            </a:pPr>
            <a:r>
              <a:rPr lang="en-US" sz="1400" b="1" dirty="0">
                <a:latin typeface="Times New Roman" pitchFamily="18" charset="0"/>
                <a:cs typeface="Times New Roman" pitchFamily="18" charset="0"/>
              </a:rPr>
              <a:t> </a:t>
            </a:r>
          </a:p>
        </p:txBody>
      </p:sp>
      <p:sp>
        <p:nvSpPr>
          <p:cNvPr id="27" name="Rectangle 26">
            <a:extLst>
              <a:ext uri="{FF2B5EF4-FFF2-40B4-BE49-F238E27FC236}">
                <a16:creationId xmlns="" xmlns:a16="http://schemas.microsoft.com/office/drawing/2014/main" id="{8ABEB269-2208-4181-9DDB-A5C2D189B2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8">
            <a:extLst>
              <a:ext uri="{FF2B5EF4-FFF2-40B4-BE49-F238E27FC236}">
                <a16:creationId xmlns="" xmlns:a16="http://schemas.microsoft.com/office/drawing/2014/main" id="{384CBE60-0977-4285-9BF5-9D8271989AD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 xmlns:a16="http://schemas.microsoft.com/office/drawing/2014/main" id="{1911CEBB-5C08-41C5-8954-C727FC87556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 xmlns:a16="http://schemas.microsoft.com/office/drawing/2014/main" id="{E56FA950-4DFC-4710-A30A-6E55033CA4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3">
            <a:lum bright="10000"/>
          </a:blip>
          <a:srcRect l="4062" t="30064" r="64320" b="23599"/>
          <a:stretch>
            <a:fillRect/>
          </a:stretch>
        </p:blipFill>
        <p:spPr bwMode="auto">
          <a:xfrm>
            <a:off x="1367947" y="2113834"/>
            <a:ext cx="2556939" cy="2317489"/>
          </a:xfrm>
          <a:prstGeom prst="rect">
            <a:avLst/>
          </a:prstGeom>
          <a:noFill/>
          <a:ln w="9525">
            <a:noFill/>
            <a:miter lim="800000"/>
            <a:headEnd/>
            <a:tailEnd/>
          </a:ln>
        </p:spPr>
      </p:pic>
    </p:spTree>
    <p:extLst>
      <p:ext uri="{BB962C8B-B14F-4D97-AF65-F5344CB8AC3E}">
        <p14:creationId xmlns:p14="http://schemas.microsoft.com/office/powerpoint/2010/main" val="291586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remium Photo | Organic cosmetics for skin care.cream and serum for the  face. top view, copy space.">
            <a:extLst>
              <a:ext uri="{FF2B5EF4-FFF2-40B4-BE49-F238E27FC236}">
                <a16:creationId xmlns="" xmlns:a16="http://schemas.microsoft.com/office/drawing/2014/main" id="{CB303030-E508-FDB9-34C2-5EAB6566CB84}"/>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468923" y="642594"/>
            <a:ext cx="11386449" cy="5591997"/>
          </a:xfrm>
          <a:prstGeom prst="rect">
            <a:avLst/>
          </a:prstGeom>
          <a:noFill/>
        </p:spPr>
      </p:pic>
      <p:sp>
        <p:nvSpPr>
          <p:cNvPr id="2" name="Title 1">
            <a:extLst>
              <a:ext uri="{FF2B5EF4-FFF2-40B4-BE49-F238E27FC236}">
                <a16:creationId xmlns="" xmlns:a16="http://schemas.microsoft.com/office/drawing/2014/main" id="{04102287-F5B8-CF1A-7ECC-21E33F52C130}"/>
              </a:ext>
            </a:extLst>
          </p:cNvPr>
          <p:cNvSpPr>
            <a:spLocks noGrp="1"/>
          </p:cNvSpPr>
          <p:nvPr>
            <p:ph type="title"/>
          </p:nvPr>
        </p:nvSpPr>
        <p:spPr>
          <a:xfrm>
            <a:off x="1066800" y="642594"/>
            <a:ext cx="10058400" cy="1017905"/>
          </a:xfrm>
        </p:spPr>
        <p:txBody>
          <a:bodyPr>
            <a:noAutofit/>
          </a:bodyPr>
          <a:lstStyle/>
          <a:p>
            <a:pPr algn="ctr"/>
            <a:r>
              <a:rPr lang="en-US" sz="3200" b="1" i="0" u="none" strike="noStrike" dirty="0" smtClean="0">
                <a:solidFill>
                  <a:srgbClr val="0070C0"/>
                </a:solidFill>
                <a:effectLst/>
                <a:latin typeface="Times New Roman" panose="02020603050405020304" pitchFamily="18" charset="0"/>
                <a:cs typeface="Times New Roman" panose="02020603050405020304" pitchFamily="18" charset="0"/>
              </a:rPr>
              <a:t>Thickening Agents</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4DF5CB44-FEB3-94B0-00B1-E3339CE6EE16}"/>
              </a:ext>
            </a:extLst>
          </p:cNvPr>
          <p:cNvSpPr>
            <a:spLocks noGrp="1"/>
          </p:cNvSpPr>
          <p:nvPr>
            <p:ph idx="1"/>
          </p:nvPr>
        </p:nvSpPr>
        <p:spPr>
          <a:xfrm>
            <a:off x="1066800" y="1660499"/>
            <a:ext cx="10058400" cy="4292245"/>
          </a:xfrm>
        </p:spPr>
        <p:txBody>
          <a:bodyPr>
            <a:normAutofit/>
          </a:bodyPr>
          <a:lstStyle/>
          <a:p>
            <a:pPr algn="just"/>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Most common natural aqueous thickening agents include polysaccharides such as carrageenan; a sulfated polysaccharide extracted from red seaweeds, glucomannan, which is present in aloe gel and is particularly abundant in the corm of the konjac plant (Amorphophallus konjac); xanthan gum, a bacterial product obtained from fermentation processes operated by Xanthomonas campestris; guar gum, a galactomannan obtained from guar (Cyamopsis </a:t>
            </a:r>
            <a:r>
              <a:rPr kumimoji="0" lang="en-US" sz="2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tetragonoloba</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beans; and carob gum, a galactomannan extracted from the seeds of the carob tree (Ceratonia siliqua)</a:t>
            </a:r>
          </a:p>
          <a:p>
            <a:pPr algn="just"/>
            <a:endParaRPr lang="x-none"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D4725E44-FAA5-37A9-E0B9-11544FF57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8446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pic>
        <p:nvPicPr>
          <p:cNvPr id="5" name="Picture 4">
            <a:extLst>
              <a:ext uri="{FF2B5EF4-FFF2-40B4-BE49-F238E27FC236}">
                <a16:creationId xmlns:a16="http://schemas.microsoft.com/office/drawing/2014/main" xmlns=""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4" name="Slide Number Placeholder 3"/>
          <p:cNvSpPr>
            <a:spLocks noGrp="1"/>
          </p:cNvSpPr>
          <p:nvPr>
            <p:ph type="sldNum" sz="quarter" idx="12"/>
          </p:nvPr>
        </p:nvSpPr>
        <p:spPr/>
        <p:txBody>
          <a:bodyPr/>
          <a:lstStyle/>
          <a:p>
            <a:fld id="{34B7E4EF-A1BD-40F4-AB7B-04F084DD991D}" type="slidenum">
              <a:rPr lang="en-US" smtClean="0"/>
              <a:t>11</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98" y="280860"/>
            <a:ext cx="3001426" cy="310378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224" y="280860"/>
            <a:ext cx="3411940" cy="310378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164" y="226665"/>
            <a:ext cx="4295851" cy="315798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98" y="3438841"/>
            <a:ext cx="4769215" cy="317033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5014" y="3438839"/>
            <a:ext cx="3391064" cy="3170337"/>
          </a:xfrm>
          <a:prstGeom prst="rect">
            <a:avLst/>
          </a:prstGeom>
        </p:spPr>
      </p:pic>
    </p:spTree>
    <p:extLst>
      <p:ext uri="{BB962C8B-B14F-4D97-AF65-F5344CB8AC3E}">
        <p14:creationId xmlns:p14="http://schemas.microsoft.com/office/powerpoint/2010/main" val="38797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Organic cosmetics for skin care.cream and serum for the  face. top view, copy space.">
            <a:extLst>
              <a:ext uri="{FF2B5EF4-FFF2-40B4-BE49-F238E27FC236}">
                <a16:creationId xmlns="" xmlns:a16="http://schemas.microsoft.com/office/drawing/2014/main" id="{0A11CBDD-8E6B-A530-33C8-1A584B94AA5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468923" y="642594"/>
            <a:ext cx="11386449" cy="5591997"/>
          </a:xfrm>
          <a:prstGeom prst="rect">
            <a:avLst/>
          </a:prstGeom>
          <a:noFill/>
        </p:spPr>
      </p:pic>
      <p:sp>
        <p:nvSpPr>
          <p:cNvPr id="2" name="Title 1">
            <a:extLst>
              <a:ext uri="{FF2B5EF4-FFF2-40B4-BE49-F238E27FC236}">
                <a16:creationId xmlns="" xmlns:a16="http://schemas.microsoft.com/office/drawing/2014/main" id="{04102287-F5B8-CF1A-7ECC-21E33F52C130}"/>
              </a:ext>
            </a:extLst>
          </p:cNvPr>
          <p:cNvSpPr>
            <a:spLocks noGrp="1"/>
          </p:cNvSpPr>
          <p:nvPr>
            <p:ph type="title"/>
          </p:nvPr>
        </p:nvSpPr>
        <p:spPr>
          <a:xfrm>
            <a:off x="1066800" y="642594"/>
            <a:ext cx="10058400" cy="1017905"/>
          </a:xfrm>
        </p:spPr>
        <p:txBody>
          <a:bodyPr>
            <a:noAutofit/>
          </a:bodyPr>
          <a:lstStyle/>
          <a:p>
            <a:pPr algn="ctr"/>
            <a:r>
              <a:rPr lang="en-US" sz="3200" b="1" i="0" u="none" strike="noStrike" dirty="0">
                <a:solidFill>
                  <a:srgbClr val="0070C0"/>
                </a:solidFill>
                <a:effectLst/>
                <a:latin typeface="Times New Roman" panose="02020603050405020304" pitchFamily="18" charset="0"/>
                <a:cs typeface="Times New Roman" panose="02020603050405020304" pitchFamily="18" charset="0"/>
              </a:rPr>
              <a:t>Thickening Agents</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4DF5CB44-FEB3-94B0-00B1-E3339CE6EE16}"/>
              </a:ext>
            </a:extLst>
          </p:cNvPr>
          <p:cNvSpPr>
            <a:spLocks noGrp="1"/>
          </p:cNvSpPr>
          <p:nvPr>
            <p:ph idx="1"/>
          </p:nvPr>
        </p:nvSpPr>
        <p:spPr>
          <a:xfrm>
            <a:off x="861129" y="1620555"/>
            <a:ext cx="10058400" cy="4292245"/>
          </a:xfrm>
        </p:spPr>
        <p:txBody>
          <a:bodyPr>
            <a:normAutofit fontScale="92500"/>
          </a:bodyPr>
          <a:lstStyle/>
          <a:p>
            <a:pPr algn="just"/>
            <a:r>
              <a:rPr lang="en-US" sz="2400" dirty="0">
                <a:latin typeface="Times New Roman" panose="02020603050405020304" pitchFamily="18" charset="0"/>
                <a:cs typeface="Times New Roman" panose="02020603050405020304" pitchFamily="18" charset="0"/>
              </a:rPr>
              <a:t>Components of plant cell walls are also commonly used as viscosity enhancers, such as </a:t>
            </a:r>
            <a:r>
              <a:rPr lang="en-US" sz="2400" dirty="0">
                <a:solidFill>
                  <a:srgbClr val="FF0000"/>
                </a:solidFill>
                <a:latin typeface="Times New Roman" panose="02020603050405020304" pitchFamily="18" charset="0"/>
                <a:cs typeface="Times New Roman" panose="02020603050405020304" pitchFamily="18" charset="0"/>
              </a:rPr>
              <a:t>pectin, a main source of which are citrus fruits, and cellulose</a:t>
            </a:r>
            <a:r>
              <a:rPr lang="en-US" sz="2400" dirty="0">
                <a:latin typeface="Times New Roman" panose="02020603050405020304" pitchFamily="18" charset="0"/>
                <a:cs typeface="Times New Roman" panose="02020603050405020304" pitchFamily="18" charset="0"/>
              </a:rPr>
              <a:t>, mostly employed in the form of its derivatives, like methylcellulose and </a:t>
            </a:r>
            <a:r>
              <a:rPr lang="en-US" sz="2400" dirty="0" err="1">
                <a:latin typeface="Times New Roman" panose="02020603050405020304" pitchFamily="18" charset="0"/>
                <a:cs typeface="Times New Roman" panose="02020603050405020304" pitchFamily="18" charset="0"/>
              </a:rPr>
              <a:t>hydroxyethylcellulose</a:t>
            </a:r>
            <a:r>
              <a:rPr lang="en-US" sz="2400" dirty="0">
                <a:latin typeface="Times New Roman" panose="02020603050405020304" pitchFamily="18" charset="0"/>
                <a:cs typeface="Times New Roman" panose="02020603050405020304" pitchFamily="18" charset="0"/>
              </a:rPr>
              <a:t>, which do not occur naturally but are synthesized starting from plant material.</a:t>
            </a:r>
          </a:p>
          <a:p>
            <a:pPr algn="just"/>
            <a:r>
              <a:rPr lang="en-US" sz="2400" dirty="0">
                <a:latin typeface="Times New Roman" panose="02020603050405020304" pitchFamily="18" charset="0"/>
                <a:cs typeface="Times New Roman" panose="02020603050405020304" pitchFamily="18" charset="0"/>
              </a:rPr>
              <a:t>Proteins are also used as aqueous viscosity enhancers, </a:t>
            </a:r>
            <a:r>
              <a:rPr lang="en-US" sz="2400" dirty="0">
                <a:solidFill>
                  <a:srgbClr val="FF0000"/>
                </a:solidFill>
                <a:latin typeface="Times New Roman" panose="02020603050405020304" pitchFamily="18" charset="0"/>
                <a:cs typeface="Times New Roman" panose="02020603050405020304" pitchFamily="18" charset="0"/>
              </a:rPr>
              <a:t>usually gelatin</a:t>
            </a:r>
            <a:r>
              <a:rPr lang="en-US" sz="2400" dirty="0">
                <a:latin typeface="Times New Roman" panose="02020603050405020304" pitchFamily="18" charset="0"/>
                <a:cs typeface="Times New Roman" panose="02020603050405020304" pitchFamily="18" charset="0"/>
              </a:rPr>
              <a:t>, which is obtained from the collagen contained in by-products of the meat and leather industry.</a:t>
            </a:r>
          </a:p>
          <a:p>
            <a:pPr algn="just"/>
            <a:r>
              <a:rPr lang="en-US" sz="2400" dirty="0">
                <a:latin typeface="Times New Roman" panose="02020603050405020304" pitchFamily="18" charset="0"/>
                <a:cs typeface="Times New Roman" panose="02020603050405020304" pitchFamily="18" charset="0"/>
              </a:rPr>
              <a:t>Examples of natural oily thickening agents include </a:t>
            </a:r>
            <a:r>
              <a:rPr lang="en-US" sz="2400" dirty="0">
                <a:solidFill>
                  <a:srgbClr val="FF0000"/>
                </a:solidFill>
                <a:latin typeface="Times New Roman" panose="02020603050405020304" pitchFamily="18" charset="0"/>
                <a:cs typeface="Times New Roman" panose="02020603050405020304" pitchFamily="18" charset="0"/>
              </a:rPr>
              <a:t>waxes, such as carnauba wax</a:t>
            </a:r>
            <a:r>
              <a:rPr lang="en-US" sz="2400" dirty="0">
                <a:latin typeface="Times New Roman" panose="02020603050405020304" pitchFamily="18" charset="0"/>
                <a:cs typeface="Times New Roman" panose="02020603050405020304" pitchFamily="18" charset="0"/>
              </a:rPr>
              <a:t>, derived from the leaves of the carnauba palm (Copernicia prunifera), and beeswax produced by honey bees (</a:t>
            </a:r>
            <a:r>
              <a:rPr lang="en-US" sz="2400" dirty="0" err="1">
                <a:latin typeface="Times New Roman" panose="02020603050405020304" pitchFamily="18" charset="0"/>
                <a:cs typeface="Times New Roman" panose="02020603050405020304" pitchFamily="18" charset="0"/>
              </a:rPr>
              <a:t>Apis</a:t>
            </a:r>
            <a:r>
              <a:rPr lang="en-US" sz="2400" dirty="0">
                <a:latin typeface="Times New Roman" panose="02020603050405020304" pitchFamily="18" charset="0"/>
                <a:cs typeface="Times New Roman" panose="02020603050405020304" pitchFamily="18" charset="0"/>
              </a:rPr>
              <a:t> mellifera).</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x-none"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D4725E44-FAA5-37A9-E0B9-11544FF57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2234036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450376" y="1064526"/>
            <a:ext cx="11018929" cy="5189809"/>
          </a:xfrm>
        </p:spPr>
        <p:txBody>
          <a:bodyPr>
            <a:normAutofit/>
          </a:bodyPr>
          <a:lstStyle/>
          <a:p>
            <a:endParaRPr lang="en-US" sz="2000" dirty="0">
              <a:latin typeface="Cambria" panose="02040503050406030204" pitchFamily="18" charset="0"/>
            </a:endParaRPr>
          </a:p>
          <a:p>
            <a:pPr marL="0" indent="0">
              <a:buNone/>
            </a:pPr>
            <a:endParaRPr lang="en-US" sz="2000" dirty="0">
              <a:latin typeface="Cambria" panose="02040503050406030204" pitchFamily="18" charset="0"/>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03" y="1244580"/>
            <a:ext cx="4776715" cy="48817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345" y="1378424"/>
            <a:ext cx="4462816" cy="4747904"/>
          </a:xfrm>
          <a:prstGeom prst="rect">
            <a:avLst/>
          </a:prstGeom>
        </p:spPr>
      </p:pic>
    </p:spTree>
    <p:extLst>
      <p:ext uri="{BB962C8B-B14F-4D97-AF65-F5344CB8AC3E}">
        <p14:creationId xmlns:p14="http://schemas.microsoft.com/office/powerpoint/2010/main" val="2376797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Organic cosmetics for skin care.cream and serum for the  face. top view, copy space.">
            <a:extLst>
              <a:ext uri="{FF2B5EF4-FFF2-40B4-BE49-F238E27FC236}">
                <a16:creationId xmlns="" xmlns:a16="http://schemas.microsoft.com/office/drawing/2014/main" id="{0A11CBDD-8E6B-A530-33C8-1A584B94AA5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468923" y="642594"/>
            <a:ext cx="11386449" cy="5591997"/>
          </a:xfrm>
          <a:prstGeom prst="rect">
            <a:avLst/>
          </a:prstGeom>
          <a:noFill/>
        </p:spPr>
      </p:pic>
      <p:sp>
        <p:nvSpPr>
          <p:cNvPr id="2" name="Title 1">
            <a:extLst>
              <a:ext uri="{FF2B5EF4-FFF2-40B4-BE49-F238E27FC236}">
                <a16:creationId xmlns="" xmlns:a16="http://schemas.microsoft.com/office/drawing/2014/main" id="{04102287-F5B8-CF1A-7ECC-21E33F52C130}"/>
              </a:ext>
            </a:extLst>
          </p:cNvPr>
          <p:cNvSpPr>
            <a:spLocks noGrp="1"/>
          </p:cNvSpPr>
          <p:nvPr>
            <p:ph type="title"/>
          </p:nvPr>
        </p:nvSpPr>
        <p:spPr>
          <a:xfrm>
            <a:off x="1066800" y="642594"/>
            <a:ext cx="10058400" cy="1017905"/>
          </a:xfrm>
        </p:spPr>
        <p:txBody>
          <a:bodyPr>
            <a:noAutofit/>
          </a:bodyPr>
          <a:lstStyle/>
          <a:p>
            <a:pPr algn="ctr"/>
            <a:r>
              <a:rPr lang="en-US" sz="3200" b="1" i="0" u="none" strike="noStrike" dirty="0">
                <a:solidFill>
                  <a:srgbClr val="0070C0"/>
                </a:solidFill>
                <a:effectLst/>
                <a:latin typeface="Times New Roman" panose="02020603050405020304" pitchFamily="18" charset="0"/>
                <a:cs typeface="Times New Roman" panose="02020603050405020304" pitchFamily="18" charset="0"/>
              </a:rPr>
              <a:t>Penetration Enhancers</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4DF5CB44-FEB3-94B0-00B1-E3339CE6EE16}"/>
              </a:ext>
            </a:extLst>
          </p:cNvPr>
          <p:cNvSpPr>
            <a:spLocks noGrp="1"/>
          </p:cNvSpPr>
          <p:nvPr>
            <p:ph idx="1"/>
          </p:nvPr>
        </p:nvSpPr>
        <p:spPr>
          <a:xfrm>
            <a:off x="861129" y="1620555"/>
            <a:ext cx="10058400" cy="4292245"/>
          </a:xfrm>
        </p:spPr>
        <p:txBody>
          <a:bodyPr>
            <a:normAutofit lnSpcReduction="10000"/>
          </a:bodyPr>
          <a:lstStyle/>
          <a:p>
            <a:pPr algn="just"/>
            <a:r>
              <a:rPr lang="en-US" sz="2400" dirty="0">
                <a:latin typeface="Times New Roman" panose="02020603050405020304" pitchFamily="18" charset="0"/>
                <a:cs typeface="Times New Roman" panose="02020603050405020304" pitchFamily="18" charset="0"/>
              </a:rPr>
              <a:t>Penetration enhancers generally act on the stratum corneum, and their possible mechanisms of action include the reduction of the skin permeability barrier via the disruption of the tightly packed lipid regions, </a:t>
            </a:r>
          </a:p>
          <a:p>
            <a:pPr algn="just"/>
            <a:r>
              <a:rPr lang="en-US" sz="2400" dirty="0">
                <a:latin typeface="Times New Roman" panose="02020603050405020304" pitchFamily="18" charset="0"/>
                <a:cs typeface="Times New Roman" panose="02020603050405020304" pitchFamily="18" charset="0"/>
              </a:rPr>
              <a:t>They induce modification in the skin texture, especially in the stratum corneum, which can lead to irritation or other injurious effects to the skin, and should always be used after careful testing.</a:t>
            </a:r>
          </a:p>
          <a:p>
            <a:pPr algn="just"/>
            <a:r>
              <a:rPr lang="en-US" sz="2400" dirty="0">
                <a:latin typeface="Times New Roman" panose="02020603050405020304" pitchFamily="18" charset="0"/>
                <a:cs typeface="Times New Roman" panose="02020603050405020304" pitchFamily="18" charset="0"/>
              </a:rPr>
              <a:t>Water exerts a very poor penetration-enhancing activity as an external agent, while there is more efficient approach consists in the use of occlusive materials or patches, which increase the amount of water in the stratum corneum by preventing </a:t>
            </a:r>
            <a:r>
              <a:rPr lang="en-US" sz="2400" dirty="0" err="1">
                <a:latin typeface="Times New Roman" panose="02020603050405020304" pitchFamily="18" charset="0"/>
                <a:cs typeface="Times New Roman" panose="02020603050405020304" pitchFamily="18" charset="0"/>
              </a:rPr>
              <a:t>transepidermal</a:t>
            </a:r>
            <a:r>
              <a:rPr lang="en-US" sz="2400" dirty="0">
                <a:latin typeface="Times New Roman" panose="02020603050405020304" pitchFamily="18" charset="0"/>
                <a:cs typeface="Times New Roman" panose="02020603050405020304" pitchFamily="18" charset="0"/>
              </a:rPr>
              <a:t> water loss: Ethanol, Urea..</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x-none"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D4725E44-FAA5-37A9-E0B9-11544FF57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1600440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Organic cosmetics for skin care.cream and serum for the  face. top view, copy space.">
            <a:extLst>
              <a:ext uri="{FF2B5EF4-FFF2-40B4-BE49-F238E27FC236}">
                <a16:creationId xmlns="" xmlns:a16="http://schemas.microsoft.com/office/drawing/2014/main" id="{0A11CBDD-8E6B-A530-33C8-1A584B94AA5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468923" y="642594"/>
            <a:ext cx="11386449" cy="5591997"/>
          </a:xfrm>
          <a:prstGeom prst="rect">
            <a:avLst/>
          </a:prstGeom>
          <a:noFill/>
        </p:spPr>
      </p:pic>
      <p:sp>
        <p:nvSpPr>
          <p:cNvPr id="2" name="Title 1">
            <a:extLst>
              <a:ext uri="{FF2B5EF4-FFF2-40B4-BE49-F238E27FC236}">
                <a16:creationId xmlns="" xmlns:a16="http://schemas.microsoft.com/office/drawing/2014/main" id="{04102287-F5B8-CF1A-7ECC-21E33F52C130}"/>
              </a:ext>
            </a:extLst>
          </p:cNvPr>
          <p:cNvSpPr>
            <a:spLocks noGrp="1"/>
          </p:cNvSpPr>
          <p:nvPr>
            <p:ph type="title"/>
          </p:nvPr>
        </p:nvSpPr>
        <p:spPr>
          <a:xfrm>
            <a:off x="1066800" y="642594"/>
            <a:ext cx="10058400" cy="1017905"/>
          </a:xfrm>
        </p:spPr>
        <p:txBody>
          <a:bodyPr>
            <a:noAutofit/>
          </a:bodyPr>
          <a:lstStyle/>
          <a:p>
            <a:pPr algn="ctr"/>
            <a:r>
              <a:rPr lang="en-US" sz="3200" b="1" i="0" u="none" strike="noStrike" dirty="0">
                <a:solidFill>
                  <a:srgbClr val="0070C0"/>
                </a:solidFill>
                <a:effectLst/>
                <a:latin typeface="Times New Roman" panose="02020603050405020304" pitchFamily="18" charset="0"/>
                <a:cs typeface="Times New Roman" panose="02020603050405020304" pitchFamily="18" charset="0"/>
              </a:rPr>
              <a:t>Penetration Enhancers</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4DF5CB44-FEB3-94B0-00B1-E3339CE6EE16}"/>
              </a:ext>
            </a:extLst>
          </p:cNvPr>
          <p:cNvSpPr>
            <a:spLocks noGrp="1"/>
          </p:cNvSpPr>
          <p:nvPr>
            <p:ph idx="1"/>
          </p:nvPr>
        </p:nvSpPr>
        <p:spPr>
          <a:xfrm>
            <a:off x="861129" y="1620555"/>
            <a:ext cx="10058400" cy="4292245"/>
          </a:xfrm>
        </p:spPr>
        <p:txBody>
          <a:bodyPr>
            <a:normAutofit/>
          </a:bodyPr>
          <a:lstStyle/>
          <a:p>
            <a:pPr algn="just"/>
            <a:endParaRPr lang="x-none" sz="2400" dirty="0">
              <a:latin typeface="Times New Roman" panose="02020603050405020304" pitchFamily="18" charset="0"/>
              <a:cs typeface="Times New Roman" panose="02020603050405020304" pitchFamily="18" charset="0"/>
            </a:endParaRPr>
          </a:p>
          <a:p>
            <a:pPr algn="just"/>
            <a:r>
              <a:rPr lang="x-none" sz="2000" dirty="0">
                <a:latin typeface="Times New Roman" panose="02020603050405020304" pitchFamily="18" charset="0"/>
                <a:cs typeface="Times New Roman" panose="02020603050405020304" pitchFamily="18" charset="0"/>
              </a:rPr>
              <a:t>Ethanol and Urea as penetration enhancers</a:t>
            </a:r>
          </a:p>
          <a:p>
            <a:pPr algn="just"/>
            <a:r>
              <a:rPr lang="en-US" sz="2000" dirty="0">
                <a:latin typeface="Times New Roman" panose="02020603050405020304" pitchFamily="18" charset="0"/>
                <a:cs typeface="Times New Roman" panose="02020603050405020304" pitchFamily="18" charset="0"/>
              </a:rPr>
              <a:t>Ethanol is commonly used to increase the solubility of a drug in the vehicle and in transdermal formulations, and is often the solvent of choice for use in patches. </a:t>
            </a:r>
          </a:p>
          <a:p>
            <a:pPr algn="just"/>
            <a:r>
              <a:rPr lang="en-US" sz="2000" dirty="0">
                <a:latin typeface="Times New Roman" panose="02020603050405020304" pitchFamily="18" charset="0"/>
                <a:cs typeface="Times New Roman" panose="02020603050405020304" pitchFamily="18" charset="0"/>
              </a:rPr>
              <a:t>Urea is acting by increasing the water content of the stratum corneum and exerting keratolytic activity.</a:t>
            </a:r>
          </a:p>
          <a:p>
            <a:pPr algn="just"/>
            <a:endParaRPr lang="x-none"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D4725E44-FAA5-37A9-E0B9-11544FF57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826064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Organic cosmetics for skin care.cream and serum for the  face. top view, copy space.">
            <a:extLst>
              <a:ext uri="{FF2B5EF4-FFF2-40B4-BE49-F238E27FC236}">
                <a16:creationId xmlns="" xmlns:a16="http://schemas.microsoft.com/office/drawing/2014/main" id="{0A11CBDD-8E6B-A530-33C8-1A584B94AA5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468923" y="642594"/>
            <a:ext cx="11386449" cy="5591997"/>
          </a:xfrm>
          <a:prstGeom prst="rect">
            <a:avLst/>
          </a:prstGeom>
          <a:noFill/>
        </p:spPr>
      </p:pic>
      <p:sp>
        <p:nvSpPr>
          <p:cNvPr id="2" name="Title 1">
            <a:extLst>
              <a:ext uri="{FF2B5EF4-FFF2-40B4-BE49-F238E27FC236}">
                <a16:creationId xmlns="" xmlns:a16="http://schemas.microsoft.com/office/drawing/2014/main" id="{04102287-F5B8-CF1A-7ECC-21E33F52C130}"/>
              </a:ext>
            </a:extLst>
          </p:cNvPr>
          <p:cNvSpPr>
            <a:spLocks noGrp="1"/>
          </p:cNvSpPr>
          <p:nvPr>
            <p:ph type="title"/>
          </p:nvPr>
        </p:nvSpPr>
        <p:spPr>
          <a:xfrm>
            <a:off x="1066800" y="642594"/>
            <a:ext cx="10058400" cy="1017905"/>
          </a:xfrm>
        </p:spPr>
        <p:txBody>
          <a:bodyPr>
            <a:noAutofit/>
          </a:bodyPr>
          <a:lstStyle/>
          <a:p>
            <a:pPr algn="ctr"/>
            <a:r>
              <a:rPr lang="en-US" sz="3200" b="1" i="0" u="none" strike="noStrike" dirty="0">
                <a:solidFill>
                  <a:srgbClr val="0070C0"/>
                </a:solidFill>
                <a:effectLst/>
                <a:latin typeface="Times New Roman" panose="02020603050405020304" pitchFamily="18" charset="0"/>
                <a:cs typeface="Times New Roman" panose="02020603050405020304" pitchFamily="18" charset="0"/>
              </a:rPr>
              <a:t>Penetration Enhancers</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4DF5CB44-FEB3-94B0-00B1-E3339CE6EE16}"/>
              </a:ext>
            </a:extLst>
          </p:cNvPr>
          <p:cNvSpPr>
            <a:spLocks noGrp="1"/>
          </p:cNvSpPr>
          <p:nvPr>
            <p:ph idx="1"/>
          </p:nvPr>
        </p:nvSpPr>
        <p:spPr>
          <a:xfrm>
            <a:off x="861129" y="1620555"/>
            <a:ext cx="10058400" cy="4292245"/>
          </a:xfrm>
        </p:spPr>
        <p:txBody>
          <a:bodyPr>
            <a:normAutofit/>
          </a:bodyPr>
          <a:lstStyle/>
          <a:p>
            <a:pPr algn="just"/>
            <a:r>
              <a:rPr lang="en-US" sz="2000" dirty="0">
                <a:latin typeface="Times New Roman" panose="02020603050405020304" pitchFamily="18" charset="0"/>
                <a:cs typeface="Times New Roman" panose="02020603050405020304" pitchFamily="18" charset="0"/>
              </a:rPr>
              <a:t>The essential oils of: </a:t>
            </a:r>
          </a:p>
          <a:p>
            <a:pPr lvl="1"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Eucalyptus (Eucalyptus globulus), </a:t>
            </a:r>
          </a:p>
          <a:p>
            <a:pPr lvl="1"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Wormseed (Chenopodium ambrosioides), and </a:t>
            </a:r>
          </a:p>
          <a:p>
            <a:pPr lvl="1"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Ylang ylang (Cananga odorata) have been tested as penetration enhancers in vivo.</a:t>
            </a:r>
          </a:p>
          <a:p>
            <a:pPr algn="just"/>
            <a:r>
              <a:rPr lang="en-US" sz="2000" dirty="0">
                <a:latin typeface="Times New Roman" panose="02020603050405020304" pitchFamily="18" charset="0"/>
                <a:cs typeface="Times New Roman" panose="02020603050405020304" pitchFamily="18" charset="0"/>
              </a:rPr>
              <a:t>As Volatile oil: Such a kind of activity in volatile oils is mainly due to the presence of various terpenes and terpenoids.</a:t>
            </a:r>
          </a:p>
          <a:p>
            <a:pPr algn="just"/>
            <a:r>
              <a:rPr lang="en-US" sz="2000" dirty="0">
                <a:latin typeface="Times New Roman" panose="02020603050405020304" pitchFamily="18" charset="0"/>
                <a:cs typeface="Times New Roman" panose="02020603050405020304" pitchFamily="18" charset="0"/>
              </a:rPr>
              <a:t>These compounds operate by modifying the solvent nature of the stratum corneum, improving drug partitioning into the tissue.</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x-none"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D4725E44-FAA5-37A9-E0B9-11544FF57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432782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pic>
        <p:nvPicPr>
          <p:cNvPr id="5" name="Picture 4">
            <a:extLst>
              <a:ext uri="{FF2B5EF4-FFF2-40B4-BE49-F238E27FC236}">
                <a16:creationId xmlns:a16="http://schemas.microsoft.com/office/drawing/2014/main" xmlns=""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4" name="Slide Number Placeholder 3"/>
          <p:cNvSpPr>
            <a:spLocks noGrp="1"/>
          </p:cNvSpPr>
          <p:nvPr>
            <p:ph type="sldNum" sz="quarter" idx="12"/>
          </p:nvPr>
        </p:nvSpPr>
        <p:spPr/>
        <p:txBody>
          <a:bodyPr/>
          <a:lstStyle/>
          <a:p>
            <a:fld id="{34B7E4EF-A1BD-40F4-AB7B-04F084DD991D}" type="slidenum">
              <a:rPr lang="en-US" smtClean="0"/>
              <a:t>17</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98" y="226665"/>
            <a:ext cx="3342620" cy="369024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280860"/>
            <a:ext cx="3743137" cy="36360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9919" y="280860"/>
            <a:ext cx="3405095" cy="3636047"/>
          </a:xfrm>
          <a:prstGeom prst="rect">
            <a:avLst/>
          </a:prstGeom>
        </p:spPr>
      </p:pic>
    </p:spTree>
    <p:extLst>
      <p:ext uri="{BB962C8B-B14F-4D97-AF65-F5344CB8AC3E}">
        <p14:creationId xmlns:p14="http://schemas.microsoft.com/office/powerpoint/2010/main" val="3712820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Organic cosmetics for skin care.cream and serum for the  face. top view, copy space.">
            <a:extLst>
              <a:ext uri="{FF2B5EF4-FFF2-40B4-BE49-F238E27FC236}">
                <a16:creationId xmlns="" xmlns:a16="http://schemas.microsoft.com/office/drawing/2014/main" id="{0A11CBDD-8E6B-A530-33C8-1A584B94AA5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468923" y="642594"/>
            <a:ext cx="11386449" cy="5591997"/>
          </a:xfrm>
          <a:prstGeom prst="rect">
            <a:avLst/>
          </a:prstGeom>
          <a:noFill/>
        </p:spPr>
      </p:pic>
      <p:sp>
        <p:nvSpPr>
          <p:cNvPr id="2" name="Title 1">
            <a:extLst>
              <a:ext uri="{FF2B5EF4-FFF2-40B4-BE49-F238E27FC236}">
                <a16:creationId xmlns="" xmlns:a16="http://schemas.microsoft.com/office/drawing/2014/main" id="{04102287-F5B8-CF1A-7ECC-21E33F52C130}"/>
              </a:ext>
            </a:extLst>
          </p:cNvPr>
          <p:cNvSpPr>
            <a:spLocks noGrp="1"/>
          </p:cNvSpPr>
          <p:nvPr>
            <p:ph type="title"/>
          </p:nvPr>
        </p:nvSpPr>
        <p:spPr>
          <a:xfrm>
            <a:off x="1066800" y="642594"/>
            <a:ext cx="10058400" cy="1017905"/>
          </a:xfrm>
        </p:spPr>
        <p:txBody>
          <a:bodyPr>
            <a:noAutofit/>
          </a:bodyPr>
          <a:lstStyle/>
          <a:p>
            <a:pPr algn="ctr"/>
            <a:r>
              <a:rPr lang="en-US" sz="3200" b="1" dirty="0">
                <a:solidFill>
                  <a:srgbClr val="0070C0"/>
                </a:solidFill>
                <a:effectLst/>
                <a:latin typeface="Times New Roman" panose="02020603050405020304" pitchFamily="18" charset="0"/>
                <a:cs typeface="Times New Roman" panose="02020603050405020304" pitchFamily="18" charset="0"/>
              </a:rPr>
              <a:t>Preservatives</a:t>
            </a:r>
          </a:p>
        </p:txBody>
      </p:sp>
      <p:sp>
        <p:nvSpPr>
          <p:cNvPr id="3" name="Content Placeholder 2">
            <a:extLst>
              <a:ext uri="{FF2B5EF4-FFF2-40B4-BE49-F238E27FC236}">
                <a16:creationId xmlns="" xmlns:a16="http://schemas.microsoft.com/office/drawing/2014/main" id="{4DF5CB44-FEB3-94B0-00B1-E3339CE6EE16}"/>
              </a:ext>
            </a:extLst>
          </p:cNvPr>
          <p:cNvSpPr>
            <a:spLocks noGrp="1"/>
          </p:cNvSpPr>
          <p:nvPr>
            <p:ph idx="1"/>
          </p:nvPr>
        </p:nvSpPr>
        <p:spPr>
          <a:xfrm>
            <a:off x="861129" y="1620555"/>
            <a:ext cx="10058400" cy="4292245"/>
          </a:xfrm>
        </p:spPr>
        <p:txBody>
          <a:bodyPr>
            <a:normAutofit/>
          </a:bodyPr>
          <a:lstStyle/>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Various methods of preservation are available to the formulators of cosmetic preparations, in order to prevent alteration and degradation of their products.</a:t>
            </a:r>
          </a:p>
          <a:p>
            <a:pPr algn="just"/>
            <a:r>
              <a:rPr lang="en-US" sz="2000" dirty="0">
                <a:latin typeface="Times New Roman" panose="02020603050405020304" pitchFamily="18" charset="0"/>
                <a:cs typeface="Times New Roman" panose="02020603050405020304" pitchFamily="18" charset="0"/>
              </a:rPr>
              <a:t>Due to the toxicity properties of many preservatives, their application and selection are strictly defined by legal rules in many countries.</a:t>
            </a:r>
          </a:p>
          <a:p>
            <a:pPr algn="just"/>
            <a:r>
              <a:rPr lang="en-US" sz="2000" dirty="0">
                <a:latin typeface="Times New Roman" panose="02020603050405020304" pitchFamily="18" charset="0"/>
                <a:cs typeface="Times New Roman" panose="02020603050405020304" pitchFamily="18" charset="0"/>
              </a:rPr>
              <a:t>Methods of preservation, </a:t>
            </a:r>
            <a:r>
              <a:rPr lang="en-US" sz="2000" dirty="0" smtClean="0">
                <a:latin typeface="Times New Roman" panose="02020603050405020304" pitchFamily="18" charset="0"/>
                <a:cs typeface="Times New Roman" panose="02020603050405020304" pitchFamily="18" charset="0"/>
              </a:rPr>
              <a:t>botanical materials </a:t>
            </a:r>
            <a:r>
              <a:rPr lang="en-US" sz="2000" dirty="0">
                <a:latin typeface="Times New Roman" panose="02020603050405020304" pitchFamily="18" charset="0"/>
                <a:cs typeface="Times New Roman" panose="02020603050405020304" pitchFamily="18" charset="0"/>
              </a:rPr>
              <a:t>and natural molecules offer different possibilities of use.</a:t>
            </a: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endParaRPr lang="x-none"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D4725E44-FAA5-37A9-E0B9-11544FF57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1235624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Organic cosmetics for skin care.cream and serum for the  face. top view, copy space.">
            <a:extLst>
              <a:ext uri="{FF2B5EF4-FFF2-40B4-BE49-F238E27FC236}">
                <a16:creationId xmlns="" xmlns:a16="http://schemas.microsoft.com/office/drawing/2014/main" id="{0A11CBDD-8E6B-A530-33C8-1A584B94AA5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468923" y="642594"/>
            <a:ext cx="11386449" cy="5591997"/>
          </a:xfrm>
          <a:prstGeom prst="rect">
            <a:avLst/>
          </a:prstGeom>
          <a:noFill/>
        </p:spPr>
      </p:pic>
      <p:sp>
        <p:nvSpPr>
          <p:cNvPr id="2" name="Title 1">
            <a:extLst>
              <a:ext uri="{FF2B5EF4-FFF2-40B4-BE49-F238E27FC236}">
                <a16:creationId xmlns="" xmlns:a16="http://schemas.microsoft.com/office/drawing/2014/main" id="{04102287-F5B8-CF1A-7ECC-21E33F52C130}"/>
              </a:ext>
            </a:extLst>
          </p:cNvPr>
          <p:cNvSpPr>
            <a:spLocks noGrp="1"/>
          </p:cNvSpPr>
          <p:nvPr>
            <p:ph type="title"/>
          </p:nvPr>
        </p:nvSpPr>
        <p:spPr>
          <a:xfrm>
            <a:off x="1066800" y="642594"/>
            <a:ext cx="10058400" cy="1017905"/>
          </a:xfrm>
        </p:spPr>
        <p:txBody>
          <a:bodyPr>
            <a:noAutofit/>
          </a:bodyPr>
          <a:lstStyle/>
          <a:p>
            <a:pPr algn="ctr"/>
            <a:r>
              <a:rPr lang="en-US" sz="3200" b="1" dirty="0">
                <a:effectLst/>
                <a:latin typeface="Times New Roman" panose="02020603050405020304" pitchFamily="18" charset="0"/>
                <a:cs typeface="Times New Roman" panose="02020603050405020304" pitchFamily="18" charset="0"/>
              </a:rPr>
              <a:t>Preservatives</a:t>
            </a:r>
          </a:p>
        </p:txBody>
      </p:sp>
      <p:sp>
        <p:nvSpPr>
          <p:cNvPr id="3" name="Content Placeholder 2">
            <a:extLst>
              <a:ext uri="{FF2B5EF4-FFF2-40B4-BE49-F238E27FC236}">
                <a16:creationId xmlns="" xmlns:a16="http://schemas.microsoft.com/office/drawing/2014/main" id="{4DF5CB44-FEB3-94B0-00B1-E3339CE6EE16}"/>
              </a:ext>
            </a:extLst>
          </p:cNvPr>
          <p:cNvSpPr>
            <a:spLocks noGrp="1"/>
          </p:cNvSpPr>
          <p:nvPr>
            <p:ph idx="1"/>
          </p:nvPr>
        </p:nvSpPr>
        <p:spPr>
          <a:xfrm>
            <a:off x="861129" y="1620555"/>
            <a:ext cx="10058400" cy="4292245"/>
          </a:xfrm>
        </p:spPr>
        <p:txBody>
          <a:bodyPr>
            <a:normAutofit fontScale="92500" lnSpcReduction="10000"/>
          </a:bodyPr>
          <a:lstStyle/>
          <a:p>
            <a:pPr algn="just"/>
            <a:r>
              <a:rPr lang="en-US" sz="2400" dirty="0">
                <a:latin typeface="Times New Roman" panose="02020603050405020304" pitchFamily="18" charset="0"/>
                <a:cs typeface="Times New Roman" panose="02020603050405020304" pitchFamily="18" charset="0"/>
              </a:rPr>
              <a:t>Plant natural preservatives, also known as </a:t>
            </a:r>
            <a:r>
              <a:rPr lang="en-US" sz="2400" dirty="0">
                <a:solidFill>
                  <a:srgbClr val="FF0000"/>
                </a:solidFill>
                <a:latin typeface="Times New Roman" panose="02020603050405020304" pitchFamily="18" charset="0"/>
                <a:cs typeface="Times New Roman" panose="02020603050405020304" pitchFamily="18" charset="0"/>
              </a:rPr>
              <a:t>phytoalexins, </a:t>
            </a:r>
            <a:r>
              <a:rPr lang="en-US" sz="2400" dirty="0">
                <a:latin typeface="Times New Roman" panose="02020603050405020304" pitchFamily="18" charset="0"/>
                <a:cs typeface="Times New Roman" panose="02020603050405020304" pitchFamily="18" charset="0"/>
              </a:rPr>
              <a:t>frequently possess other biological effects besides their antimicrobial properties.</a:t>
            </a:r>
          </a:p>
          <a:p>
            <a:pPr algn="just"/>
            <a:r>
              <a:rPr lang="en-US" sz="2400" dirty="0">
                <a:latin typeface="Times New Roman" panose="02020603050405020304" pitchFamily="18" charset="0"/>
                <a:cs typeface="Times New Roman" panose="02020603050405020304" pitchFamily="18" charset="0"/>
              </a:rPr>
              <a:t>Components of natural preservatives:</a:t>
            </a:r>
          </a:p>
          <a:p>
            <a:pPr lvl="1" algn="just"/>
            <a:r>
              <a:rPr lang="en-US" sz="2200" dirty="0">
                <a:solidFill>
                  <a:srgbClr val="FF0000"/>
                </a:solidFill>
                <a:latin typeface="Times New Roman" panose="02020603050405020304" pitchFamily="18" charset="0"/>
                <a:cs typeface="Times New Roman" panose="02020603050405020304" pitchFamily="18" charset="0"/>
              </a:rPr>
              <a:t>Terpenoids, organic acids, oxygenated fatty acids, aliphatic alcohols, polyols, and polyphenols.</a:t>
            </a:r>
            <a:endParaRPr lang="en-US" sz="2400" dirty="0">
              <a:solidFill>
                <a:srgbClr val="FF0000"/>
              </a:solidFill>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Examples for natural preservative compounds:</a:t>
            </a:r>
          </a:p>
          <a:p>
            <a:pPr lvl="1" algn="just"/>
            <a:r>
              <a:rPr lang="en-US" sz="2200" dirty="0">
                <a:latin typeface="Times New Roman" panose="02020603050405020304" pitchFamily="18" charset="0"/>
                <a:cs typeface="Times New Roman" panose="02020603050405020304" pitchFamily="18" charset="0"/>
              </a:rPr>
              <a:t>Essential </a:t>
            </a:r>
            <a:r>
              <a:rPr lang="en-US" sz="2200" dirty="0" smtClean="0">
                <a:latin typeface="Times New Roman" panose="02020603050405020304" pitchFamily="18" charset="0"/>
                <a:cs typeface="Times New Roman" panose="02020603050405020304" pitchFamily="18" charset="0"/>
              </a:rPr>
              <a:t>oils</a:t>
            </a:r>
            <a:endParaRPr lang="en-US" sz="2200" dirty="0">
              <a:latin typeface="Times New Roman" panose="02020603050405020304" pitchFamily="18" charset="0"/>
              <a:cs typeface="Times New Roman" panose="02020603050405020304" pitchFamily="18" charset="0"/>
            </a:endParaRPr>
          </a:p>
          <a:p>
            <a:pPr lvl="1" algn="just"/>
            <a:r>
              <a:rPr lang="en-US" sz="2200" dirty="0">
                <a:latin typeface="Times New Roman" panose="02020603050405020304" pitchFamily="18" charset="0"/>
                <a:cs typeface="Times New Roman" panose="02020603050405020304" pitchFamily="18" charset="0"/>
              </a:rPr>
              <a:t>Glyceryl monoesters, such as glyceryl caprylate</a:t>
            </a:r>
          </a:p>
          <a:p>
            <a:pPr lvl="1" algn="just"/>
            <a:r>
              <a:rPr lang="en-US" sz="2200" dirty="0">
                <a:latin typeface="Times New Roman" panose="02020603050405020304" pitchFamily="18" charset="0"/>
                <a:cs typeface="Times New Roman" panose="02020603050405020304" pitchFamily="18" charset="0"/>
              </a:rPr>
              <a:t>Benzoic acid/ Benzyl alcohol</a:t>
            </a:r>
          </a:p>
          <a:p>
            <a:pPr lvl="1" algn="just"/>
            <a:r>
              <a:rPr lang="en-US" sz="2200" dirty="0">
                <a:latin typeface="Times New Roman" panose="02020603050405020304" pitchFamily="18" charset="0"/>
                <a:cs typeface="Times New Roman" panose="02020603050405020304" pitchFamily="18" charset="0"/>
              </a:rPr>
              <a:t>Alkyl esters of p-hydroxybenzoic acid (parabens)</a:t>
            </a:r>
          </a:p>
          <a:p>
            <a:pPr lvl="1" algn="just"/>
            <a:r>
              <a:rPr lang="en-US" sz="2200" dirty="0">
                <a:latin typeface="Times New Roman" panose="02020603050405020304" pitchFamily="18" charset="0"/>
                <a:cs typeface="Times New Roman" panose="02020603050405020304" pitchFamily="18" charset="0"/>
              </a:rPr>
              <a:t>Vitamin A, retinoic acid, </a:t>
            </a:r>
            <a:r>
              <a:rPr lang="el-GR" sz="2200" dirty="0">
                <a:latin typeface="Times New Roman" panose="02020603050405020304" pitchFamily="18" charset="0"/>
                <a:cs typeface="Times New Roman" panose="02020603050405020304" pitchFamily="18" charset="0"/>
              </a:rPr>
              <a:t>β-</a:t>
            </a:r>
            <a:r>
              <a:rPr lang="en-US" sz="2200" dirty="0" err="1">
                <a:latin typeface="Times New Roman" panose="02020603050405020304" pitchFamily="18" charset="0"/>
                <a:cs typeface="Times New Roman" panose="02020603050405020304" pitchFamily="18" charset="0"/>
              </a:rPr>
              <a:t>carotene,Vitamin</a:t>
            </a:r>
            <a:r>
              <a:rPr lang="en-US" sz="2200" dirty="0">
                <a:latin typeface="Times New Roman" panose="02020603050405020304" pitchFamily="18" charset="0"/>
                <a:cs typeface="Times New Roman" panose="02020603050405020304" pitchFamily="18" charset="0"/>
              </a:rPr>
              <a:t> C, and E</a:t>
            </a:r>
          </a:p>
          <a:p>
            <a:pPr lvl="1" algn="just"/>
            <a:endParaRPr lang="en-US" sz="2200" dirty="0">
              <a:latin typeface="Times New Roman" panose="02020603050405020304" pitchFamily="18" charset="0"/>
              <a:cs typeface="Times New Roman" panose="02020603050405020304" pitchFamily="18" charset="0"/>
            </a:endParaRPr>
          </a:p>
          <a:p>
            <a:pPr algn="just"/>
            <a:endParaRPr lang="x-none"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D4725E44-FAA5-37A9-E0B9-11544FF57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1943784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Outline</a:t>
            </a:r>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endParaRPr lang="en-US" sz="1600" dirty="0">
              <a:latin typeface="+mj-lt"/>
            </a:endParaRPr>
          </a:p>
          <a:p>
            <a:r>
              <a:rPr lang="en-US" sz="1600" dirty="0">
                <a:latin typeface="+mj-lt"/>
              </a:rPr>
              <a:t>Surfactants (Surface active agents)</a:t>
            </a:r>
          </a:p>
          <a:p>
            <a:r>
              <a:rPr lang="en-US" sz="1600" dirty="0" smtClean="0">
                <a:latin typeface="+mj-lt"/>
              </a:rPr>
              <a:t>Thickening/Suspending </a:t>
            </a:r>
            <a:r>
              <a:rPr lang="en-US" sz="1600" dirty="0">
                <a:latin typeface="+mj-lt"/>
              </a:rPr>
              <a:t>Agents</a:t>
            </a:r>
          </a:p>
          <a:p>
            <a:r>
              <a:rPr lang="en-US" sz="1600" dirty="0">
                <a:latin typeface="+mj-lt"/>
              </a:rPr>
              <a:t>Functions of </a:t>
            </a:r>
            <a:r>
              <a:rPr lang="en-US" sz="1600" dirty="0" err="1" smtClean="0">
                <a:latin typeface="+mj-lt"/>
              </a:rPr>
              <a:t>Thickenners</a:t>
            </a:r>
            <a:endParaRPr lang="en-US" sz="1600" dirty="0" smtClean="0">
              <a:latin typeface="+mj-lt"/>
            </a:endParaRPr>
          </a:p>
          <a:p>
            <a:r>
              <a:rPr lang="en-US" sz="1600" dirty="0" smtClean="0">
                <a:latin typeface="+mj-lt"/>
              </a:rPr>
              <a:t>Penetration enhancers</a:t>
            </a:r>
            <a:endParaRPr lang="en-US" sz="1600" dirty="0">
              <a:latin typeface="+mj-lt"/>
            </a:endParaRPr>
          </a:p>
          <a:p>
            <a:r>
              <a:rPr lang="en-US" sz="1600" dirty="0" smtClean="0">
                <a:latin typeface="+mj-lt"/>
              </a:rPr>
              <a:t>Preservatives </a:t>
            </a:r>
            <a:endParaRPr lang="en-US" sz="1600" dirty="0">
              <a:latin typeface="+mj-lt"/>
            </a:endParaRPr>
          </a:p>
          <a:p>
            <a:endParaRPr lang="en-US" sz="1600" dirty="0">
              <a:latin typeface="+mj-lt"/>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04" y="226665"/>
            <a:ext cx="1017905" cy="1017905"/>
          </a:xfrm>
          <a:prstGeom prst="rect">
            <a:avLst/>
          </a:prstGeom>
          <a:noFill/>
          <a:ln>
            <a:noFill/>
          </a:ln>
        </p:spPr>
      </p:pic>
      <p:pic>
        <p:nvPicPr>
          <p:cNvPr id="3074" name="Picture 2" descr="Medical and cosmetics plants hand drawn bergamot Vector Image">
            <a:extLst>
              <a:ext uri="{FF2B5EF4-FFF2-40B4-BE49-F238E27FC236}">
                <a16:creationId xmlns="" xmlns:a16="http://schemas.microsoft.com/office/drawing/2014/main" id="{2FD90933-3A13-82B7-62A2-34EAADABE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402"/>
          <a:stretch/>
        </p:blipFill>
        <p:spPr bwMode="auto">
          <a:xfrm>
            <a:off x="6291909" y="1203380"/>
            <a:ext cx="4724579" cy="462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05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remium Photo | Organic cosmetics for skin care.cream and serum for the  face. top view, copy space.">
            <a:extLst>
              <a:ext uri="{FF2B5EF4-FFF2-40B4-BE49-F238E27FC236}">
                <a16:creationId xmlns="" xmlns:a16="http://schemas.microsoft.com/office/drawing/2014/main" id="{0A11CBDD-8E6B-A530-33C8-1A584B94AA53}"/>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468923" y="642594"/>
            <a:ext cx="11386449" cy="5591997"/>
          </a:xfrm>
          <a:prstGeom prst="rect">
            <a:avLst/>
          </a:prstGeom>
          <a:noFill/>
        </p:spPr>
      </p:pic>
      <p:sp>
        <p:nvSpPr>
          <p:cNvPr id="2" name="Title 1">
            <a:extLst>
              <a:ext uri="{FF2B5EF4-FFF2-40B4-BE49-F238E27FC236}">
                <a16:creationId xmlns="" xmlns:a16="http://schemas.microsoft.com/office/drawing/2014/main" id="{04102287-F5B8-CF1A-7ECC-21E33F52C130}"/>
              </a:ext>
            </a:extLst>
          </p:cNvPr>
          <p:cNvSpPr>
            <a:spLocks noGrp="1"/>
          </p:cNvSpPr>
          <p:nvPr>
            <p:ph type="title"/>
          </p:nvPr>
        </p:nvSpPr>
        <p:spPr>
          <a:xfrm>
            <a:off x="1066800" y="642594"/>
            <a:ext cx="10058400" cy="1017905"/>
          </a:xfrm>
        </p:spPr>
        <p:txBody>
          <a:bodyPr>
            <a:noAutofit/>
          </a:bodyPr>
          <a:lstStyle/>
          <a:p>
            <a:pPr algn="ctr"/>
            <a:r>
              <a:rPr lang="en-US" sz="3200" b="1" dirty="0">
                <a:solidFill>
                  <a:srgbClr val="0070C0"/>
                </a:solidFill>
                <a:effectLst/>
                <a:latin typeface="Times New Roman" panose="02020603050405020304" pitchFamily="18" charset="0"/>
                <a:cs typeface="Times New Roman" panose="02020603050405020304" pitchFamily="18" charset="0"/>
              </a:rPr>
              <a:t>Preservatives</a:t>
            </a:r>
          </a:p>
        </p:txBody>
      </p:sp>
      <p:sp>
        <p:nvSpPr>
          <p:cNvPr id="3" name="Content Placeholder 2">
            <a:extLst>
              <a:ext uri="{FF2B5EF4-FFF2-40B4-BE49-F238E27FC236}">
                <a16:creationId xmlns="" xmlns:a16="http://schemas.microsoft.com/office/drawing/2014/main" id="{4DF5CB44-FEB3-94B0-00B1-E3339CE6EE16}"/>
              </a:ext>
            </a:extLst>
          </p:cNvPr>
          <p:cNvSpPr>
            <a:spLocks noGrp="1"/>
          </p:cNvSpPr>
          <p:nvPr>
            <p:ph idx="1"/>
          </p:nvPr>
        </p:nvSpPr>
        <p:spPr>
          <a:xfrm>
            <a:off x="861129" y="1620555"/>
            <a:ext cx="10058400" cy="4292245"/>
          </a:xfrm>
        </p:spPr>
        <p:txBody>
          <a:bodyPr>
            <a:normAutofit/>
          </a:bodyPr>
          <a:lstStyle/>
          <a:p>
            <a:endParaRPr lang="en-US" sz="2400" dirty="0">
              <a:effectLst/>
              <a:latin typeface="Times" pitchFamily="2" charset="0"/>
            </a:endParaRPr>
          </a:p>
          <a:p>
            <a:endParaRPr lang="en-US" sz="2400" dirty="0">
              <a:latin typeface="Times" pitchFamily="2" charset="0"/>
            </a:endParaRPr>
          </a:p>
          <a:p>
            <a:r>
              <a:rPr lang="en-US" sz="2400" dirty="0">
                <a:effectLst/>
                <a:latin typeface="Times" pitchFamily="2" charset="0"/>
              </a:rPr>
              <a:t>Among natural antioxidants, phenolic compounds are in the forefront since they have the structural requirements of free radical scavengers. Various phenolic classes can be used for this purpose, including phenolic acids, </a:t>
            </a:r>
            <a:r>
              <a:rPr lang="en-US" sz="2400" dirty="0">
                <a:solidFill>
                  <a:srgbClr val="FF0000"/>
                </a:solidFill>
                <a:effectLst/>
                <a:latin typeface="Times" pitchFamily="2" charset="0"/>
              </a:rPr>
              <a:t>anthocyanins, </a:t>
            </a:r>
            <a:r>
              <a:rPr lang="en-US" sz="2400" dirty="0" err="1">
                <a:solidFill>
                  <a:srgbClr val="FF0000"/>
                </a:solidFill>
                <a:effectLst/>
                <a:latin typeface="Times" pitchFamily="2" charset="0"/>
              </a:rPr>
              <a:t>cathechins</a:t>
            </a:r>
            <a:r>
              <a:rPr lang="en-US" sz="2400" dirty="0">
                <a:solidFill>
                  <a:srgbClr val="FF0000"/>
                </a:solidFill>
                <a:effectLst/>
                <a:latin typeface="Times" pitchFamily="2" charset="0"/>
              </a:rPr>
              <a:t>, hydroxycinnamic acid derivatives, and flavonoids</a:t>
            </a:r>
          </a:p>
        </p:txBody>
      </p:sp>
      <p:pic>
        <p:nvPicPr>
          <p:cNvPr id="4" name="Picture 3">
            <a:extLst>
              <a:ext uri="{FF2B5EF4-FFF2-40B4-BE49-F238E27FC236}">
                <a16:creationId xmlns="" xmlns:a16="http://schemas.microsoft.com/office/drawing/2014/main" id="{D4725E44-FAA5-37A9-E0B9-11544FF57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4021329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sz="3200" dirty="0">
                <a:solidFill>
                  <a:srgbClr val="0070C0"/>
                </a:solidFill>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r>
              <a:rPr lang="en-US" sz="2000" b="0" i="0" dirty="0">
                <a:solidFill>
                  <a:srgbClr val="000000"/>
                </a:solidFill>
                <a:effectLst/>
                <a:latin typeface="Times New Roman" panose="02020603050405020304" pitchFamily="18" charset="0"/>
                <a:cs typeface="Times New Roman" panose="02020603050405020304" pitchFamily="18" charset="0"/>
              </a:rPr>
              <a:t>Peter Elsner, (2000). Cosmeceuticals , Drugs vs Cosmetics, Marcel Dekker, Inc. New York • Basel TM </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b="0" i="0" dirty="0">
                <a:solidFill>
                  <a:srgbClr val="000000"/>
                </a:solidFill>
                <a:effectLst/>
                <a:latin typeface="Times New Roman" panose="02020603050405020304" pitchFamily="18" charset="0"/>
                <a:cs typeface="Times New Roman" panose="02020603050405020304" pitchFamily="18" charset="0"/>
              </a:rPr>
              <a:t>Bruno </a:t>
            </a:r>
            <a:r>
              <a:rPr lang="en-US" sz="2000" b="0" i="0" dirty="0" err="1">
                <a:solidFill>
                  <a:srgbClr val="000000"/>
                </a:solidFill>
                <a:effectLst/>
                <a:latin typeface="Times New Roman" panose="02020603050405020304" pitchFamily="18" charset="0"/>
                <a:cs typeface="Times New Roman" panose="02020603050405020304" pitchFamily="18" charset="0"/>
              </a:rPr>
              <a:t>Burlando</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Luisella</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Verotta</a:t>
            </a:r>
            <a:r>
              <a:rPr lang="en-US" sz="2000" b="0" i="0" dirty="0">
                <a:solidFill>
                  <a:srgbClr val="000000"/>
                </a:solidFill>
                <a:effectLst/>
                <a:latin typeface="Times New Roman" panose="02020603050405020304" pitchFamily="18" charset="0"/>
                <a:cs typeface="Times New Roman" panose="02020603050405020304" pitchFamily="18" charset="0"/>
              </a:rPr>
              <a:t>, Laura </a:t>
            </a:r>
            <a:r>
              <a:rPr lang="en-US" sz="2000" b="0" i="0" dirty="0" err="1">
                <a:solidFill>
                  <a:srgbClr val="000000"/>
                </a:solidFill>
                <a:effectLst/>
                <a:latin typeface="Times New Roman" panose="02020603050405020304" pitchFamily="18" charset="0"/>
                <a:cs typeface="Times New Roman" panose="02020603050405020304" pitchFamily="18" charset="0"/>
              </a:rPr>
              <a:t>Cornara</a:t>
            </a:r>
            <a:r>
              <a:rPr lang="en-US" sz="2000" b="0" i="0" dirty="0">
                <a:solidFill>
                  <a:srgbClr val="000000"/>
                </a:solidFill>
                <a:effectLst/>
                <a:latin typeface="Times New Roman" panose="02020603050405020304" pitchFamily="18" charset="0"/>
                <a:cs typeface="Times New Roman" panose="02020603050405020304" pitchFamily="18" charset="0"/>
              </a:rPr>
              <a:t>, Elisa Bottini-Massa, Herbal Principles in Cosmetics: Properties and Mechanisms of Action, 2010, CRC Press.</a:t>
            </a:r>
          </a:p>
          <a:p>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1954090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670545" y="423082"/>
            <a:ext cx="9792208" cy="641444"/>
          </a:xfrm>
        </p:spPr>
        <p:txBody>
          <a:bodyPr>
            <a:normAutofit/>
          </a:bodyPr>
          <a:lstStyle/>
          <a:p>
            <a:pPr algn="ctr"/>
            <a:r>
              <a:rPr lang="en-US" sz="3200" dirty="0" smtClean="0">
                <a:solidFill>
                  <a:srgbClr val="FF0000"/>
                </a:solidFill>
                <a:latin typeface="Algerian" panose="04020705040A02060702" pitchFamily="82" charset="0"/>
                <a:cs typeface="Times New Roman" panose="02020603050405020304" pitchFamily="18" charset="0"/>
              </a:rPr>
              <a:t>THANK YOU</a:t>
            </a:r>
            <a:endParaRPr lang="en-US" sz="3200" dirty="0">
              <a:solidFill>
                <a:srgbClr val="FF0000"/>
              </a:solidFill>
              <a:latin typeface="Algerian" panose="04020705040A02060702" pitchFamily="82" charset="0"/>
              <a:cs typeface="Times New Roman" panose="02020603050405020304" pitchFamily="18" charset="0"/>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2263" y="1064526"/>
            <a:ext cx="11054686" cy="5363570"/>
          </a:xfrm>
        </p:spPr>
      </p:pic>
    </p:spTree>
    <p:extLst>
      <p:ext uri="{BB962C8B-B14F-4D97-AF65-F5344CB8AC3E}">
        <p14:creationId xmlns:p14="http://schemas.microsoft.com/office/powerpoint/2010/main" val="24005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Objectives</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450376" y="1064526"/>
            <a:ext cx="11018929" cy="5189809"/>
          </a:xfrm>
        </p:spPr>
        <p:txBody>
          <a:bodyPr>
            <a:normAutofit/>
          </a:bodyPr>
          <a:lstStyle/>
          <a:p>
            <a:endParaRPr lang="en-US" sz="2000" dirty="0">
              <a:latin typeface="Cambria" panose="02040503050406030204" pitchFamily="18" charset="0"/>
            </a:endParaRPr>
          </a:p>
          <a:p>
            <a:endParaRPr lang="en-US" sz="2000" dirty="0">
              <a:latin typeface="Cambria" panose="02040503050406030204" pitchFamily="18" charset="0"/>
            </a:endParaRPr>
          </a:p>
          <a:p>
            <a:r>
              <a:rPr lang="en-US" sz="2000" dirty="0" smtClean="0">
                <a:latin typeface="Times New Roman" panose="02020603050405020304" pitchFamily="18" charset="0"/>
                <a:cs typeface="Times New Roman" panose="02020603050405020304" pitchFamily="18" charset="0"/>
              </a:rPr>
              <a:t>Understanding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different group of products used in cosmetic preparations</a:t>
            </a:r>
          </a:p>
          <a:p>
            <a:r>
              <a:rPr lang="en-US" sz="2000" dirty="0">
                <a:latin typeface="Times New Roman" panose="02020603050405020304" pitchFamily="18" charset="0"/>
                <a:cs typeface="Times New Roman" panose="02020603050405020304" pitchFamily="18" charset="0"/>
              </a:rPr>
              <a:t>Understanding the </a:t>
            </a:r>
            <a:r>
              <a:rPr lang="en-US" sz="2000" dirty="0" smtClean="0">
                <a:latin typeface="Times New Roman" panose="02020603050405020304" pitchFamily="18" charset="0"/>
                <a:cs typeface="Times New Roman" panose="02020603050405020304" pitchFamily="18" charset="0"/>
              </a:rPr>
              <a:t>Use of </a:t>
            </a:r>
            <a:r>
              <a:rPr lang="en-US" sz="2000" dirty="0" err="1" smtClean="0">
                <a:latin typeface="Times New Roman" panose="02020603050405020304" pitchFamily="18" charset="0"/>
                <a:cs typeface="Times New Roman" panose="02020603050405020304" pitchFamily="18" charset="0"/>
              </a:rPr>
              <a:t>Phytoconstituents</a:t>
            </a:r>
            <a:r>
              <a:rPr lang="en-US" sz="2000" dirty="0" smtClean="0">
                <a:latin typeface="Times New Roman" panose="02020603050405020304" pitchFamily="18" charset="0"/>
                <a:cs typeface="Times New Roman" panose="02020603050405020304" pitchFamily="18" charset="0"/>
              </a:rPr>
              <a:t> for different cosmetic purposes</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15913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527078"/>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300" b="1" i="0" u="none" strike="noStrike" dirty="0">
                <a:effectLst/>
                <a:latin typeface="Cambria" panose="02040503050406030204" pitchFamily="18" charset="0"/>
              </a:rPr>
              <a:t> </a:t>
            </a:r>
            <a:r>
              <a:rPr lang="en-US" sz="3200" b="1" i="0" u="none" strike="noStrike" dirty="0">
                <a:solidFill>
                  <a:srgbClr val="0070C0"/>
                </a:solidFill>
                <a:effectLst/>
                <a:latin typeface="Times New Roman" panose="02020603050405020304" pitchFamily="18" charset="0"/>
                <a:cs typeface="Times New Roman" panose="02020603050405020304" pitchFamily="18" charset="0"/>
              </a:rPr>
              <a:t>Surfactants in </a:t>
            </a:r>
            <a:r>
              <a:rPr lang="en-US" sz="3200" b="1" dirty="0">
                <a:solidFill>
                  <a:srgbClr val="0070C0"/>
                </a:solidFill>
                <a:latin typeface="Times New Roman" panose="02020603050405020304" pitchFamily="18" charset="0"/>
                <a:cs typeface="Times New Roman" panose="02020603050405020304" pitchFamily="18" charset="0"/>
              </a:rPr>
              <a:t>Phytochemical groups of plants</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marL="342900" marR="0" lvl="0" indent="-342900" algn="just"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Surfactants/ Surface Active Agents are the ingredients used to formulate several suspensions, and emulsions in cosmetic technology.</a:t>
            </a:r>
          </a:p>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They are added to aqueous solutions to increase solubility of lipophilic substances and hence they have ability to increase lipid absorption through the SC.</a:t>
            </a:r>
          </a:p>
          <a:p>
            <a:pPr marL="0" indent="0" algn="just" defTabSz="457200">
              <a:lnSpc>
                <a:spcPct val="100000"/>
              </a:lnSpc>
              <a:spcBef>
                <a:spcPts val="1000"/>
              </a:spcBef>
              <a:buClr>
                <a:srgbClr val="5FCBEF"/>
              </a:buClr>
              <a:buSzPct val="80000"/>
              <a:buNone/>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Because </a:t>
            </a:r>
            <a:r>
              <a:rPr lang="en-US" sz="2000" dirty="0" err="1">
                <a:solidFill>
                  <a:srgbClr val="FF0000"/>
                </a:solidFill>
                <a:latin typeface="Times New Roman" panose="02020603050405020304" pitchFamily="18" charset="0"/>
                <a:cs typeface="Times New Roman" panose="02020603050405020304" pitchFamily="18" charset="0"/>
              </a:rPr>
              <a:t>akylglycosides</a:t>
            </a:r>
            <a:r>
              <a:rPr lang="en-US" sz="2000" dirty="0">
                <a:solidFill>
                  <a:srgbClr val="FF0000"/>
                </a:solidFill>
                <a:latin typeface="Times New Roman" panose="02020603050405020304" pitchFamily="18" charset="0"/>
                <a:cs typeface="Times New Roman" panose="02020603050405020304" pitchFamily="18" charset="0"/>
              </a:rPr>
              <a:t> or fatty alcohol glycosides are biodegradable</a:t>
            </a: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 non-toxic and non-irritant surfactants, they are widely used in industry of cosmetics and detergents.</a:t>
            </a: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226939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i="0" u="none" strike="noStrike" dirty="0">
                <a:solidFill>
                  <a:srgbClr val="0070C0"/>
                </a:solidFill>
                <a:effectLst/>
                <a:latin typeface="Times New Roman" panose="02020603050405020304" pitchFamily="18" charset="0"/>
                <a:cs typeface="Times New Roman" panose="02020603050405020304" pitchFamily="18" charset="0"/>
              </a:rPr>
              <a:t> Surfactants in </a:t>
            </a:r>
            <a:r>
              <a:rPr lang="en-US" sz="3200" b="1" dirty="0">
                <a:solidFill>
                  <a:srgbClr val="0070C0"/>
                </a:solidFill>
                <a:latin typeface="Times New Roman" panose="02020603050405020304" pitchFamily="18" charset="0"/>
                <a:cs typeface="Times New Roman" panose="02020603050405020304" pitchFamily="18" charset="0"/>
              </a:rPr>
              <a:t>Phytochemical groups of plants</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kumimoji="0" lang="en-US" sz="20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Alkylglycosides</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have been isolated from the fruit of acerola (</a:t>
            </a:r>
            <a:r>
              <a:rPr kumimoji="0" lang="en-US" sz="2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Malphigia</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glabra), the essential oil of the dried leaves of oregano (Origanum vulgare), the methanolic extract of cumin fruit (Cuminum cyminum), the fruit of bupleurum (Bupleurum </a:t>
            </a:r>
            <a:r>
              <a:rPr kumimoji="0" lang="en-US" sz="2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falcatum</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and the aerial parts of the sage plant </a:t>
            </a:r>
            <a:r>
              <a:rPr kumimoji="0" lang="en-US" sz="2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Phlomis</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lunariifolia</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t>
            </a:r>
          </a:p>
          <a:p>
            <a:pPr algn="just" defTabSz="457200">
              <a:lnSpc>
                <a:spcPct val="100000"/>
              </a:lnSpc>
              <a:spcBef>
                <a:spcPts val="1000"/>
              </a:spcBef>
              <a:buClr>
                <a:srgbClr val="5FCBEF"/>
              </a:buClr>
              <a:buSzPct val="80000"/>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Other natural surfactants of great interest are fatty acid (FA) amides, such as ceramides, anandamide, oleamide, N-</a:t>
            </a:r>
            <a:r>
              <a:rPr kumimoji="0" lang="en-US" sz="2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arachidonoyldopamine</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and N-acylethanolamine.</a:t>
            </a:r>
          </a:p>
          <a:p>
            <a:pPr algn="just" defTabSz="457200">
              <a:lnSpc>
                <a:spcPct val="100000"/>
              </a:lnSpc>
              <a:spcBef>
                <a:spcPts val="1000"/>
              </a:spcBef>
              <a:buClr>
                <a:srgbClr val="5FCBEF"/>
              </a:buClr>
              <a:buSzPct val="80000"/>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These compounds generally have high biological properties. For example, N-</a:t>
            </a:r>
            <a:r>
              <a:rPr kumimoji="0" lang="en-US" sz="2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palmitoylethanolamine</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is an anti-inflammatory contained in soybean and peanut oil. </a:t>
            </a:r>
          </a:p>
          <a:p>
            <a:pPr algn="just" defTabSz="457200">
              <a:lnSpc>
                <a:spcPct val="100000"/>
              </a:lnSpc>
              <a:spcBef>
                <a:spcPts val="1000"/>
              </a:spcBef>
              <a:buClr>
                <a:srgbClr val="5FCBEF"/>
              </a:buClr>
              <a:buSzPct val="80000"/>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FA amide glycosides, such as gangliosides, aminoglycosides, and their derivatives, also show biological activities. </a:t>
            </a: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371793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pic>
        <p:nvPicPr>
          <p:cNvPr id="5" name="Picture 4">
            <a:extLst>
              <a:ext uri="{FF2B5EF4-FFF2-40B4-BE49-F238E27FC236}">
                <a16:creationId xmlns:a16="http://schemas.microsoft.com/office/drawing/2014/main" xmlns=""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4" name="Slide Number Placeholder 3"/>
          <p:cNvSpPr>
            <a:spLocks noGrp="1"/>
          </p:cNvSpPr>
          <p:nvPr>
            <p:ph type="sldNum" sz="quarter" idx="12"/>
          </p:nvPr>
        </p:nvSpPr>
        <p:spPr/>
        <p:txBody>
          <a:bodyPr/>
          <a:lstStyle/>
          <a:p>
            <a:fld id="{34B7E4EF-A1BD-40F4-AB7B-04F084DD991D}" type="slidenum">
              <a:rPr lang="en-US" smtClean="0"/>
              <a:t>6</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99" y="280859"/>
            <a:ext cx="3328972" cy="321624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0570" y="296267"/>
            <a:ext cx="3798212" cy="32008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8781" y="296267"/>
            <a:ext cx="3376233" cy="320083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98" y="3745927"/>
            <a:ext cx="4119313" cy="265487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0909" y="3769653"/>
            <a:ext cx="4948371" cy="2448267"/>
          </a:xfrm>
          <a:prstGeom prst="rect">
            <a:avLst/>
          </a:prstGeom>
        </p:spPr>
      </p:pic>
    </p:spTree>
    <p:extLst>
      <p:ext uri="{BB962C8B-B14F-4D97-AF65-F5344CB8AC3E}">
        <p14:creationId xmlns:p14="http://schemas.microsoft.com/office/powerpoint/2010/main" val="4002303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300" b="1" i="0" u="none" strike="noStrike" dirty="0">
                <a:effectLst/>
                <a:latin typeface="Cambria" panose="02040503050406030204" pitchFamily="18" charset="0"/>
              </a:rPr>
              <a:t> </a:t>
            </a:r>
            <a:r>
              <a:rPr lang="en-US" sz="3200" b="1" i="0" u="none" strike="noStrike" dirty="0">
                <a:solidFill>
                  <a:srgbClr val="0070C0"/>
                </a:solidFill>
                <a:effectLst/>
                <a:latin typeface="Times New Roman" panose="02020603050405020304" pitchFamily="18" charset="0"/>
                <a:cs typeface="Times New Roman" panose="02020603050405020304" pitchFamily="18" charset="0"/>
              </a:rPr>
              <a:t>Surfactants in </a:t>
            </a:r>
            <a:r>
              <a:rPr lang="en-US" sz="3200" b="1" dirty="0">
                <a:solidFill>
                  <a:srgbClr val="0070C0"/>
                </a:solidFill>
                <a:latin typeface="Times New Roman" panose="02020603050405020304" pitchFamily="18" charset="0"/>
                <a:cs typeface="Times New Roman" panose="02020603050405020304" pitchFamily="18" charset="0"/>
              </a:rPr>
              <a:t>Phytochemical groups of plants</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Other surfactants include carotenoid glycosides, isoprenoid glycolipids, and terpenoids.</a:t>
            </a:r>
          </a:p>
          <a:p>
            <a:pPr algn="just" defTabSz="457200">
              <a:lnSpc>
                <a:spcPct val="100000"/>
              </a:lnSpc>
              <a:spcBef>
                <a:spcPts val="1000"/>
              </a:spcBef>
              <a:buClr>
                <a:srgbClr val="5FCBEF"/>
              </a:buClr>
              <a:buSzPct val="80000"/>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Saponins are glycosides of triterpenes, steroids, or steroid alkaloids with high surfactant properties</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t>
            </a:r>
          </a:p>
          <a:p>
            <a:pPr algn="just" defTabSz="457200">
              <a:lnSpc>
                <a:spcPct val="100000"/>
              </a:lnSpc>
              <a:spcBef>
                <a:spcPts val="1000"/>
              </a:spcBef>
              <a:buClr>
                <a:srgbClr val="5FCBEF"/>
              </a:buClr>
              <a:buSzPct val="80000"/>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These compounds derive their name from the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soapwort plant (Saponaria officinalis), </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the roots of which have been traditionally used as a soap. </a:t>
            </a:r>
          </a:p>
          <a:p>
            <a:pPr algn="just" defTabSz="457200">
              <a:lnSpc>
                <a:spcPct val="100000"/>
              </a:lnSpc>
              <a:spcBef>
                <a:spcPts val="1000"/>
              </a:spcBef>
              <a:buClr>
                <a:srgbClr val="5FCBEF"/>
              </a:buClr>
              <a:buSzPct val="80000"/>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Other well-known botanical sources of saponins include ginseng (Panax ginseng), the roots of licorice (Glycyrrhiza glabra) and butcher’s broom (</a:t>
            </a:r>
            <a:r>
              <a:rPr kumimoji="0" lang="en-US" sz="2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Ruscus</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aculeatus), and the seeds of horse chestnut (Aesculus hippocastanum). </a:t>
            </a: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3705805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pic>
        <p:nvPicPr>
          <p:cNvPr id="5" name="Picture 4">
            <a:extLst>
              <a:ext uri="{FF2B5EF4-FFF2-40B4-BE49-F238E27FC236}">
                <a16:creationId xmlns:a16="http://schemas.microsoft.com/office/drawing/2014/main" xmlns=""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4" name="Slide Number Placeholder 3"/>
          <p:cNvSpPr>
            <a:spLocks noGrp="1"/>
          </p:cNvSpPr>
          <p:nvPr>
            <p:ph type="sldNum" sz="quarter" idx="12"/>
          </p:nvPr>
        </p:nvSpPr>
        <p:spPr/>
        <p:txBody>
          <a:bodyPr/>
          <a:lstStyle/>
          <a:p>
            <a:fld id="{34B7E4EF-A1BD-40F4-AB7B-04F084DD991D}" type="slidenum">
              <a:rPr lang="en-US" smtClean="0"/>
              <a:t>8</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98" y="280861"/>
            <a:ext cx="3438154" cy="28854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257" y="341283"/>
            <a:ext cx="3080385" cy="282499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6947" y="341283"/>
            <a:ext cx="4128068" cy="282499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82" y="3166280"/>
            <a:ext cx="3712191" cy="344289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2580" y="3226703"/>
            <a:ext cx="3146017" cy="3283279"/>
          </a:xfrm>
          <a:prstGeom prst="rect">
            <a:avLst/>
          </a:prstGeom>
        </p:spPr>
      </p:pic>
    </p:spTree>
    <p:extLst>
      <p:ext uri="{BB962C8B-B14F-4D97-AF65-F5344CB8AC3E}">
        <p14:creationId xmlns:p14="http://schemas.microsoft.com/office/powerpoint/2010/main" val="2092090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Autofit/>
          </a:bodyPr>
          <a:lstStyle/>
          <a:p>
            <a:pPr algn="ctr"/>
            <a:r>
              <a:rPr lang="en-US" sz="2800" b="1" i="0" u="none" strike="noStrike" dirty="0">
                <a:effectLst/>
                <a:latin typeface="Cambria" panose="02040503050406030204" pitchFamily="18" charset="0"/>
              </a:rPr>
              <a:t/>
            </a:r>
            <a:br>
              <a:rPr lang="en-US" sz="2800" b="1" i="0" u="none" strike="noStrike" dirty="0">
                <a:effectLst/>
                <a:latin typeface="Cambria" panose="02040503050406030204" pitchFamily="18" charset="0"/>
              </a:rPr>
            </a:br>
            <a:r>
              <a:rPr lang="en-US" sz="2800" b="1" i="0" u="none" strike="noStrike" dirty="0">
                <a:effectLst/>
                <a:latin typeface="Cambria" panose="02040503050406030204" pitchFamily="18" charset="0"/>
              </a:rPr>
              <a:t> </a:t>
            </a:r>
            <a:r>
              <a:rPr lang="en-US" sz="3200" b="1" i="0" u="none" strike="noStrike" dirty="0">
                <a:effectLst/>
                <a:latin typeface="Cambria" panose="02040503050406030204" pitchFamily="18" charset="0"/>
              </a:rPr>
              <a:t>Thickening Agents</a:t>
            </a:r>
            <a:endParaRPr lang="en-US" sz="2800" b="1" dirty="0"/>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algn="just" defTabSz="457200">
              <a:lnSpc>
                <a:spcPct val="100000"/>
              </a:lnSpc>
              <a:spcBef>
                <a:spcPts val="1000"/>
              </a:spcBef>
              <a:buClr>
                <a:srgbClr val="5FCBEF"/>
              </a:buClr>
              <a:buSzPct val="80000"/>
              <a:defRPr/>
            </a:pPr>
            <a:endParaRPr lang="en-US" sz="2000" dirty="0">
              <a:solidFill>
                <a:prstClr val="black">
                  <a:lumMod val="75000"/>
                  <a:lumOff val="25000"/>
                </a:prstClr>
              </a:solidFill>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solidFill>
                <a:prstClr val="black">
                  <a:lumMod val="75000"/>
                  <a:lumOff val="25000"/>
                </a:prstClr>
              </a:solidFill>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solidFill>
                  <a:prstClr val="black">
                    <a:lumMod val="75000"/>
                    <a:lumOff val="25000"/>
                  </a:prstClr>
                </a:solidFill>
                <a:latin typeface="Times New Roman" panose="02020603050405020304" pitchFamily="18" charset="0"/>
                <a:cs typeface="Times New Roman" panose="02020603050405020304" pitchFamily="18" charset="0"/>
              </a:rPr>
              <a:t>V</a:t>
            </a:r>
            <a:r>
              <a:rPr kumimoji="0" lang="en-US" sz="2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iscosity</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-increasing, thickening agents are frequently used in topical formulations. </a:t>
            </a:r>
          </a:p>
          <a:p>
            <a:pPr algn="just" defTabSz="457200">
              <a:lnSpc>
                <a:spcPct val="100000"/>
              </a:lnSpc>
              <a:spcBef>
                <a:spcPts val="1000"/>
              </a:spcBef>
              <a:buClr>
                <a:srgbClr val="5FCBEF"/>
              </a:buClr>
              <a:buSzPct val="80000"/>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These materials serve the purpose of producing solid cosmetics or rendering suspensions, emulsions, or ointments more easily spreadable and appealable, and improving skin moisturizing, </a:t>
            </a:r>
            <a:r>
              <a:rPr kumimoji="0" lang="en-US" sz="2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emolliency</a:t>
            </a: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 and absorption characteristics.</a:t>
            </a:r>
          </a:p>
          <a:p>
            <a:pPr algn="just" defTabSz="457200">
              <a:lnSpc>
                <a:spcPct val="100000"/>
              </a:lnSpc>
              <a:spcBef>
                <a:spcPts val="1000"/>
              </a:spcBef>
              <a:buClr>
                <a:srgbClr val="5FCBEF"/>
              </a:buClr>
              <a:buSzPct val="80000"/>
              <a:defRPr/>
            </a:pPr>
            <a:r>
              <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rPr>
              <a:t>According to the type of formulation, aqueous or oily thickening agents, or a mixture thereof, have to be used. </a:t>
            </a: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pic>
        <p:nvPicPr>
          <p:cNvPr id="4" name="Picture 6" descr="Premium Photo | Organic cosmetics for skin care.cream and serum for the  face. top view, copy space.">
            <a:extLst>
              <a:ext uri="{FF2B5EF4-FFF2-40B4-BE49-F238E27FC236}">
                <a16:creationId xmlns="" xmlns:a16="http://schemas.microsoft.com/office/drawing/2014/main" id="{F5EF6880-4B89-44A8-477E-52DC5986E3D8}"/>
              </a:ext>
            </a:extLst>
          </p:cNvPr>
          <p:cNvPicPr>
            <a:picLocks noChangeAspect="1" noChangeArrowheads="1"/>
          </p:cNvPicPr>
          <p:nvPr/>
        </p:nvPicPr>
        <p:blipFill>
          <a:blip r:embed="rId3">
            <a:alphaModFix amt="20000"/>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546471" y="621922"/>
            <a:ext cx="11386449" cy="5591997"/>
          </a:xfrm>
          <a:prstGeom prst="rect">
            <a:avLst/>
          </a:prstGeom>
          <a:noFill/>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473052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TotalTime>
  <Words>1102</Words>
  <Application>Microsoft Office PowerPoint</Application>
  <PresentationFormat>Widescreen</PresentationFormat>
  <Paragraphs>101</Paragraphs>
  <Slides>22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Algerian</vt:lpstr>
      <vt:lpstr>Arial</vt:lpstr>
      <vt:lpstr>Calibri</vt:lpstr>
      <vt:lpstr>Cambria</vt:lpstr>
      <vt:lpstr>Century Schoolbook</vt:lpstr>
      <vt:lpstr>Franklin Gothic Book</vt:lpstr>
      <vt:lpstr>Garamond</vt:lpstr>
      <vt:lpstr>Times</vt:lpstr>
      <vt:lpstr>Times New Roman</vt:lpstr>
      <vt:lpstr>Wingdings 3</vt:lpstr>
      <vt:lpstr>SavonVTI</vt:lpstr>
      <vt:lpstr>Phytoconstituents used as category in cosmetics ingredients</vt:lpstr>
      <vt:lpstr>Outline</vt:lpstr>
      <vt:lpstr>Objectives</vt:lpstr>
      <vt:lpstr>  Surfactants in Phytochemical groups of plants</vt:lpstr>
      <vt:lpstr>  Surfactants in Phytochemical groups of plants</vt:lpstr>
      <vt:lpstr>PowerPoint Presentation</vt:lpstr>
      <vt:lpstr>  Surfactants in Phytochemical groups of plants</vt:lpstr>
      <vt:lpstr>PowerPoint Presentation</vt:lpstr>
      <vt:lpstr>  Thickening Agents</vt:lpstr>
      <vt:lpstr>Thickening Agents</vt:lpstr>
      <vt:lpstr>PowerPoint Presentation</vt:lpstr>
      <vt:lpstr>Thickening Agents</vt:lpstr>
      <vt:lpstr>PowerPoint Presentation</vt:lpstr>
      <vt:lpstr>Penetration Enhancers</vt:lpstr>
      <vt:lpstr>Penetration Enhancers</vt:lpstr>
      <vt:lpstr>Penetration Enhancers</vt:lpstr>
      <vt:lpstr>PowerPoint Presentation</vt:lpstr>
      <vt:lpstr>Preservatives</vt:lpstr>
      <vt:lpstr>Preservatives</vt:lpstr>
      <vt:lpstr>Preservatives</vt:lpstr>
      <vt:lpstr>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admin</cp:lastModifiedBy>
  <cp:revision>256</cp:revision>
  <dcterms:created xsi:type="dcterms:W3CDTF">2023-08-06T13:50:32Z</dcterms:created>
  <dcterms:modified xsi:type="dcterms:W3CDTF">2024-11-05T11:30:20Z</dcterms:modified>
</cp:coreProperties>
</file>