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36"/>
  </p:notesMasterIdLst>
  <p:sldIdLst>
    <p:sldId id="264" r:id="rId2"/>
    <p:sldId id="399" r:id="rId3"/>
    <p:sldId id="268" r:id="rId4"/>
    <p:sldId id="386" r:id="rId5"/>
    <p:sldId id="413" r:id="rId6"/>
    <p:sldId id="412" r:id="rId7"/>
    <p:sldId id="387" r:id="rId8"/>
    <p:sldId id="404" r:id="rId9"/>
    <p:sldId id="432" r:id="rId10"/>
    <p:sldId id="405" r:id="rId11"/>
    <p:sldId id="411" r:id="rId12"/>
    <p:sldId id="406" r:id="rId13"/>
    <p:sldId id="410" r:id="rId14"/>
    <p:sldId id="407" r:id="rId15"/>
    <p:sldId id="409" r:id="rId16"/>
    <p:sldId id="408" r:id="rId17"/>
    <p:sldId id="417" r:id="rId18"/>
    <p:sldId id="414" r:id="rId19"/>
    <p:sldId id="426" r:id="rId20"/>
    <p:sldId id="425" r:id="rId21"/>
    <p:sldId id="424" r:id="rId22"/>
    <p:sldId id="423" r:id="rId23"/>
    <p:sldId id="416" r:id="rId24"/>
    <p:sldId id="422" r:id="rId25"/>
    <p:sldId id="421" r:id="rId26"/>
    <p:sldId id="420" r:id="rId27"/>
    <p:sldId id="419" r:id="rId28"/>
    <p:sldId id="418" r:id="rId29"/>
    <p:sldId id="415" r:id="rId30"/>
    <p:sldId id="430" r:id="rId31"/>
    <p:sldId id="429" r:id="rId32"/>
    <p:sldId id="431" r:id="rId33"/>
    <p:sldId id="398" r:id="rId34"/>
    <p:sldId id="324"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40D635-2920-4AB0-8F6D-976760662D0C}"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EF9CAD-0AE4-4D27-A8BE-46A828B50C79}" type="slidenum">
              <a:rPr lang="en-US" smtClean="0"/>
              <a:t>‹#›</a:t>
            </a:fld>
            <a:endParaRPr lang="en-US"/>
          </a:p>
        </p:txBody>
      </p:sp>
    </p:spTree>
    <p:extLst>
      <p:ext uri="{BB962C8B-B14F-4D97-AF65-F5344CB8AC3E}">
        <p14:creationId xmlns:p14="http://schemas.microsoft.com/office/powerpoint/2010/main" val="361708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EF9CAD-0AE4-4D27-A8BE-46A828B50C79}" type="slidenum">
              <a:rPr lang="en-US" smtClean="0"/>
              <a:pPr/>
              <a:t>1</a:t>
            </a:fld>
            <a:endParaRPr lang="en-US"/>
          </a:p>
        </p:txBody>
      </p:sp>
    </p:spTree>
    <p:extLst>
      <p:ext uri="{BB962C8B-B14F-4D97-AF65-F5344CB8AC3E}">
        <p14:creationId xmlns:p14="http://schemas.microsoft.com/office/powerpoint/2010/main" val="54201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xmlns=""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11/26/2024</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55937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09317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25160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11/26/2024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79372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xmlns=""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xmlns=""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11/26/2024</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135045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11/26/2024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82481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11/26/2024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47979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11/26/2024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41863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548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xmlns=""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11/26/2024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1552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11/26/2024</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xmlns=""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689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11/26/2024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7020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14" r:id="rId5"/>
    <p:sldLayoutId id="2147483720" r:id="rId6"/>
    <p:sldLayoutId id="2147483715" r:id="rId7"/>
    <p:sldLayoutId id="2147483716" r:id="rId8"/>
    <p:sldLayoutId id="2147483717" r:id="rId9"/>
    <p:sldLayoutId id="2147483718" r:id="rId10"/>
    <p:sldLayoutId id="2147483719" r:id="rId11"/>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02DC0967-ECFB-46A2-ADEB-01374F3D3CF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Rectangle 22">
            <a:extLst>
              <a:ext uri="{FF2B5EF4-FFF2-40B4-BE49-F238E27FC236}">
                <a16:creationId xmlns="" xmlns:a16="http://schemas.microsoft.com/office/drawing/2014/main" id="{533173E3-A708-4A63-AB1F-6729F5E53B6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sp>
      <p:sp useBgFill="1">
        <p:nvSpPr>
          <p:cNvPr id="25" name="Rectangle 24">
            <a:extLst>
              <a:ext uri="{FF2B5EF4-FFF2-40B4-BE49-F238E27FC236}">
                <a16:creationId xmlns="" xmlns:a16="http://schemas.microsoft.com/office/drawing/2014/main" id="{9D98FDEF-0256-4AA6-B4F5-14FEE180D8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sp>
      <p:sp>
        <p:nvSpPr>
          <p:cNvPr id="2" name="Title 1">
            <a:extLst>
              <a:ext uri="{FF2B5EF4-FFF2-40B4-BE49-F238E27FC236}">
                <a16:creationId xmlns="" xmlns:a16="http://schemas.microsoft.com/office/drawing/2014/main" id="{9E3C1396-524A-62A2-8257-1B0D433BBE14}"/>
              </a:ext>
            </a:extLst>
          </p:cNvPr>
          <p:cNvSpPr>
            <a:spLocks noGrp="1"/>
          </p:cNvSpPr>
          <p:nvPr>
            <p:ph type="ctrTitle"/>
          </p:nvPr>
        </p:nvSpPr>
        <p:spPr>
          <a:xfrm>
            <a:off x="4614203" y="1297576"/>
            <a:ext cx="6780628" cy="3042706"/>
          </a:xfrm>
        </p:spPr>
        <p:txBody>
          <a:bodyPr>
            <a:normAutofit/>
          </a:bodyPr>
          <a:lstStyle/>
          <a:p>
            <a:r>
              <a:rPr lang="en-US" sz="2400" dirty="0">
                <a:solidFill>
                  <a:srgbClr val="FF0000"/>
                </a:solidFill>
              </a:rPr>
              <a:t>Herbals in skin care</a:t>
            </a:r>
          </a:p>
        </p:txBody>
      </p:sp>
      <p:sp>
        <p:nvSpPr>
          <p:cNvPr id="3" name="Subtitle 2">
            <a:extLst>
              <a:ext uri="{FF2B5EF4-FFF2-40B4-BE49-F238E27FC236}">
                <a16:creationId xmlns="" xmlns:a16="http://schemas.microsoft.com/office/drawing/2014/main" id="{4C497D5C-E785-D72F-C8CC-FA44B04E576B}"/>
              </a:ext>
            </a:extLst>
          </p:cNvPr>
          <p:cNvSpPr>
            <a:spLocks noGrp="1"/>
          </p:cNvSpPr>
          <p:nvPr>
            <p:ph type="subTitle" idx="1"/>
          </p:nvPr>
        </p:nvSpPr>
        <p:spPr>
          <a:xfrm>
            <a:off x="5533785" y="3919928"/>
            <a:ext cx="5630083" cy="2085087"/>
          </a:xfrm>
        </p:spPr>
        <p:txBody>
          <a:bodyPr>
            <a:noAutofit/>
          </a:bodyPr>
          <a:lstStyle/>
          <a:p>
            <a:pPr>
              <a:lnSpc>
                <a:spcPct val="100000"/>
              </a:lnSpc>
              <a:spcAft>
                <a:spcPts val="600"/>
              </a:spcAft>
            </a:pPr>
            <a:r>
              <a:rPr lang="en-US" sz="1600" b="1" dirty="0">
                <a:solidFill>
                  <a:srgbClr val="002060"/>
                </a:solidFill>
                <a:latin typeface="Times New Roman" pitchFamily="18" charset="0"/>
                <a:cs typeface="Times New Roman" pitchFamily="18" charset="0"/>
              </a:rPr>
              <a:t>Dr. Mohammad Aslam</a:t>
            </a:r>
          </a:p>
          <a:p>
            <a:pPr>
              <a:lnSpc>
                <a:spcPct val="100000"/>
              </a:lnSpc>
              <a:spcAft>
                <a:spcPts val="600"/>
              </a:spcAft>
            </a:pPr>
            <a:r>
              <a:rPr lang="en-US" sz="2000" dirty="0" err="1" smtClean="0">
                <a:latin typeface="Times New Roman" pitchFamily="18" charset="0"/>
                <a:cs typeface="Times New Roman" pitchFamily="18" charset="0"/>
              </a:rPr>
              <a:t>Phytocosmetics</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PHAR 535</a:t>
            </a:r>
            <a:endParaRPr lang="en-US" sz="1600" dirty="0">
              <a:latin typeface="Times New Roman" pitchFamily="18" charset="0"/>
              <a:cs typeface="Times New Roman" pitchFamily="18" charset="0"/>
            </a:endParaRPr>
          </a:p>
          <a:p>
            <a:pPr>
              <a:lnSpc>
                <a:spcPct val="100000"/>
              </a:lnSpc>
              <a:spcAft>
                <a:spcPts val="600"/>
              </a:spcAft>
            </a:pPr>
            <a:r>
              <a:rPr lang="en-US" sz="1600" dirty="0">
                <a:latin typeface="Times New Roman" pitchFamily="18" charset="0"/>
                <a:cs typeface="Times New Roman" pitchFamily="18" charset="0"/>
              </a:rPr>
              <a:t>Final Semester </a:t>
            </a:r>
          </a:p>
          <a:p>
            <a:pPr>
              <a:lnSpc>
                <a:spcPct val="100000"/>
              </a:lnSpc>
              <a:spcAft>
                <a:spcPts val="600"/>
              </a:spcAft>
            </a:pPr>
            <a:r>
              <a:rPr lang="en-US" sz="1600" dirty="0">
                <a:latin typeface="Times New Roman" pitchFamily="18" charset="0"/>
                <a:cs typeface="Times New Roman" pitchFamily="18" charset="0"/>
              </a:rPr>
              <a:t>Week </a:t>
            </a:r>
            <a:r>
              <a:rPr lang="en-US" sz="1600" dirty="0" smtClean="0">
                <a:latin typeface="Times New Roman" pitchFamily="18" charset="0"/>
                <a:cs typeface="Times New Roman" pitchFamily="18" charset="0"/>
              </a:rPr>
              <a:t>-5 -6</a:t>
            </a:r>
            <a:endParaRPr lang="en-US" sz="1600" dirty="0">
              <a:latin typeface="Times New Roman" pitchFamily="18" charset="0"/>
              <a:cs typeface="Times New Roman" pitchFamily="18" charset="0"/>
            </a:endParaRPr>
          </a:p>
          <a:p>
            <a:pPr>
              <a:lnSpc>
                <a:spcPct val="100000"/>
              </a:lnSpc>
              <a:spcAft>
                <a:spcPts val="600"/>
              </a:spcAft>
            </a:pPr>
            <a:r>
              <a:rPr lang="en-US" sz="1600" dirty="0">
                <a:latin typeface="Times New Roman" pitchFamily="18" charset="0"/>
                <a:cs typeface="Times New Roman" pitchFamily="18" charset="0"/>
              </a:rPr>
              <a:t>Pharmacy Department</a:t>
            </a:r>
          </a:p>
          <a:p>
            <a:pPr>
              <a:lnSpc>
                <a:spcPct val="100000"/>
              </a:lnSpc>
              <a:spcAft>
                <a:spcPts val="600"/>
              </a:spcAft>
            </a:pPr>
            <a:r>
              <a:rPr lang="en-US" sz="1600" dirty="0" smtClean="0">
                <a:latin typeface="Times New Roman" pitchFamily="18" charset="0"/>
                <a:cs typeface="Times New Roman" pitchFamily="18" charset="0"/>
              </a:rPr>
              <a:t>Date: 19/11/2024</a:t>
            </a:r>
            <a:endParaRPr lang="en-US" sz="1600" dirty="0">
              <a:latin typeface="Times New Roman" pitchFamily="18" charset="0"/>
              <a:cs typeface="Times New Roman" pitchFamily="18" charset="0"/>
            </a:endParaRPr>
          </a:p>
          <a:p>
            <a:pPr>
              <a:lnSpc>
                <a:spcPct val="100000"/>
              </a:lnSpc>
              <a:spcAft>
                <a:spcPts val="600"/>
              </a:spcAft>
            </a:pPr>
            <a:r>
              <a:rPr lang="en-US" sz="1400" b="1" dirty="0">
                <a:latin typeface="Times New Roman" pitchFamily="18" charset="0"/>
                <a:cs typeface="Times New Roman" pitchFamily="18" charset="0"/>
              </a:rPr>
              <a:t> </a:t>
            </a:r>
          </a:p>
        </p:txBody>
      </p:sp>
      <p:sp>
        <p:nvSpPr>
          <p:cNvPr id="27" name="Rectangle 26">
            <a:extLst>
              <a:ext uri="{FF2B5EF4-FFF2-40B4-BE49-F238E27FC236}">
                <a16:creationId xmlns="" xmlns:a16="http://schemas.microsoft.com/office/drawing/2014/main" id="{8ABEB269-2208-4181-9DDB-A5C2D189B2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7" name="Straight Connector 28">
            <a:extLst>
              <a:ext uri="{FF2B5EF4-FFF2-40B4-BE49-F238E27FC236}">
                <a16:creationId xmlns="" xmlns:a16="http://schemas.microsoft.com/office/drawing/2014/main" id="{384CBE60-0977-4285-9BF5-9D8271989AD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 xmlns:a16="http://schemas.microsoft.com/office/drawing/2014/main" id="{1911CEBB-5C08-41C5-8954-C727FC87556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 xmlns:a16="http://schemas.microsoft.com/office/drawing/2014/main" id="{E56FA950-4DFC-4710-A30A-6E55033CA46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14" name="Picture 13"/>
          <p:cNvPicPr/>
          <p:nvPr/>
        </p:nvPicPr>
        <p:blipFill>
          <a:blip r:embed="rId3">
            <a:lum bright="10000"/>
          </a:blip>
          <a:srcRect l="4062" t="30064" r="64320" b="23599"/>
          <a:stretch>
            <a:fillRect/>
          </a:stretch>
        </p:blipFill>
        <p:spPr bwMode="auto">
          <a:xfrm>
            <a:off x="1367947" y="2113834"/>
            <a:ext cx="2556939" cy="2317489"/>
          </a:xfrm>
          <a:prstGeom prst="rect">
            <a:avLst/>
          </a:prstGeom>
          <a:noFill/>
          <a:ln w="9525">
            <a:noFill/>
            <a:miter lim="800000"/>
            <a:headEnd/>
            <a:tailEnd/>
          </a:ln>
        </p:spPr>
      </p:pic>
    </p:spTree>
    <p:extLst>
      <p:ext uri="{BB962C8B-B14F-4D97-AF65-F5344CB8AC3E}">
        <p14:creationId xmlns:p14="http://schemas.microsoft.com/office/powerpoint/2010/main" val="2915867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847141" y="1388839"/>
            <a:ext cx="9792208" cy="4553004"/>
          </a:xfrm>
        </p:spPr>
        <p:txBody>
          <a:bodyPr>
            <a:noAutofit/>
          </a:bodyPr>
          <a:lstStyle/>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0" indent="0" algn="ctr" defTabSz="457200">
              <a:lnSpc>
                <a:spcPct val="100000"/>
              </a:lnSpc>
              <a:spcBef>
                <a:spcPts val="1000"/>
              </a:spcBef>
              <a:buClr>
                <a:srgbClr val="5FCBEF"/>
              </a:buClr>
              <a:buSzPct val="80000"/>
              <a:buNone/>
              <a:defRPr/>
            </a:pPr>
            <a:r>
              <a:rPr lang="en-US" sz="2400" b="1" dirty="0" err="1">
                <a:latin typeface="Times New Roman" panose="02020603050405020304" pitchFamily="18" charset="0"/>
                <a:cs typeface="Times New Roman" panose="02020603050405020304" pitchFamily="18" charset="0"/>
              </a:rPr>
              <a:t>Argan</a:t>
            </a:r>
            <a:r>
              <a:rPr lang="en-US" sz="2400" b="1" dirty="0">
                <a:latin typeface="Times New Roman" panose="02020603050405020304" pitchFamily="18" charset="0"/>
                <a:cs typeface="Times New Roman" panose="02020603050405020304" pitchFamily="18" charset="0"/>
              </a:rPr>
              <a:t> Tree</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Scientific name: </a:t>
            </a:r>
            <a:r>
              <a:rPr lang="en-US" sz="2000" dirty="0" err="1">
                <a:latin typeface="Times New Roman" panose="02020603050405020304" pitchFamily="18" charset="0"/>
                <a:cs typeface="Times New Roman" panose="02020603050405020304" pitchFamily="18" charset="0"/>
              </a:rPr>
              <a:t>Argania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spinosa</a:t>
            </a:r>
            <a:r>
              <a:rPr lang="en-US" sz="2000" dirty="0">
                <a:latin typeface="Times New Roman" panose="02020603050405020304" pitchFamily="18" charset="0"/>
                <a:cs typeface="Times New Roman" panose="02020603050405020304" pitchFamily="18" charset="0"/>
              </a:rPr>
              <a:t> (L.) </a:t>
            </a:r>
            <a:r>
              <a:rPr lang="en-US" sz="2000" dirty="0" err="1">
                <a:latin typeface="Times New Roman" panose="02020603050405020304" pitchFamily="18" charset="0"/>
                <a:cs typeface="Times New Roman" panose="02020603050405020304" pitchFamily="18" charset="0"/>
              </a:rPr>
              <a:t>Skeels</a:t>
            </a: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Family: </a:t>
            </a:r>
            <a:r>
              <a:rPr lang="en-US" sz="2000" dirty="0" err="1">
                <a:latin typeface="Times New Roman" panose="02020603050405020304" pitchFamily="18" charset="0"/>
                <a:cs typeface="Times New Roman" panose="02020603050405020304" pitchFamily="18" charset="0"/>
              </a:rPr>
              <a:t>Sapotaceae</a:t>
            </a: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Parts used: Seeds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 seeds contain a large amount of oil, which can reach a value of more than 50%.</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 oil is composed of triglycerides (95%), mostly consisting of unsaturated fatty acids (30% linoleic). </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 </a:t>
            </a:r>
            <a:r>
              <a:rPr lang="en-US" sz="2000" dirty="0" err="1">
                <a:solidFill>
                  <a:srgbClr val="FF0000"/>
                </a:solidFill>
                <a:latin typeface="Times New Roman" panose="02020603050405020304" pitchFamily="18" charset="0"/>
                <a:cs typeface="Times New Roman" panose="02020603050405020304" pitchFamily="18" charset="0"/>
              </a:rPr>
              <a:t>unsaponifiable</a:t>
            </a:r>
            <a:r>
              <a:rPr lang="en-US" sz="2000" dirty="0">
                <a:solidFill>
                  <a:srgbClr val="FF0000"/>
                </a:solidFill>
                <a:latin typeface="Times New Roman" panose="02020603050405020304" pitchFamily="18" charset="0"/>
                <a:cs typeface="Times New Roman" panose="02020603050405020304" pitchFamily="18" charset="0"/>
              </a:rPr>
              <a:t> fraction </a:t>
            </a:r>
            <a:r>
              <a:rPr lang="en-US" sz="2000" dirty="0">
                <a:latin typeface="Times New Roman" panose="02020603050405020304" pitchFamily="18" charset="0"/>
                <a:cs typeface="Times New Roman" panose="02020603050405020304" pitchFamily="18" charset="0"/>
              </a:rPr>
              <a:t>consists of carotenes (37%), Vitamin E (8%), </a:t>
            </a:r>
            <a:r>
              <a:rPr lang="en-US" sz="2000" dirty="0" err="1">
                <a:latin typeface="Times New Roman" panose="02020603050405020304" pitchFamily="18" charset="0"/>
                <a:cs typeface="Times New Roman" panose="02020603050405020304" pitchFamily="18" charset="0"/>
              </a:rPr>
              <a:t>triterpenic</a:t>
            </a:r>
            <a:r>
              <a:rPr lang="en-US" sz="2000" dirty="0">
                <a:latin typeface="Times New Roman" panose="02020603050405020304" pitchFamily="18" charset="0"/>
                <a:cs typeface="Times New Roman" panose="02020603050405020304" pitchFamily="18" charset="0"/>
              </a:rPr>
              <a:t> alcohols (20%), sterols (20%), and </a:t>
            </a:r>
            <a:r>
              <a:rPr lang="en-US" sz="2000" dirty="0" err="1">
                <a:latin typeface="Times New Roman" panose="02020603050405020304" pitchFamily="18" charset="0"/>
                <a:cs typeface="Times New Roman" panose="02020603050405020304" pitchFamily="18" charset="0"/>
              </a:rPr>
              <a:t>xanthophylls</a:t>
            </a:r>
            <a:r>
              <a:rPr lang="en-US" sz="2000" dirty="0">
                <a:latin typeface="Times New Roman" panose="02020603050405020304" pitchFamily="18" charset="0"/>
                <a:cs typeface="Times New Roman" panose="02020603050405020304" pitchFamily="18" charset="0"/>
              </a:rPr>
              <a:t> (5%). The phenolic component contains benzoic, </a:t>
            </a:r>
            <a:r>
              <a:rPr lang="en-US" sz="2000" dirty="0" err="1">
                <a:latin typeface="Times New Roman" panose="02020603050405020304" pitchFamily="18" charset="0"/>
                <a:cs typeface="Times New Roman" panose="02020603050405020304" pitchFamily="18" charset="0"/>
              </a:rPr>
              <a:t>hydroxybenzoic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phenylacetic</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caffeic</a:t>
            </a:r>
            <a:r>
              <a:rPr lang="en-US" sz="2000" dirty="0">
                <a:latin typeface="Times New Roman" panose="02020603050405020304" pitchFamily="18" charset="0"/>
                <a:cs typeface="Times New Roman" panose="02020603050405020304" pitchFamily="18" charset="0"/>
              </a:rPr>
              <a:t> acids, while </a:t>
            </a:r>
            <a:r>
              <a:rPr lang="en-US" sz="2000" dirty="0" err="1">
                <a:latin typeface="Times New Roman" panose="02020603050405020304" pitchFamily="18" charset="0"/>
                <a:cs typeface="Times New Roman" panose="02020603050405020304" pitchFamily="18" charset="0"/>
              </a:rPr>
              <a:t>oleuropein</a:t>
            </a:r>
            <a:r>
              <a:rPr lang="en-US" sz="2000" dirty="0">
                <a:latin typeface="Times New Roman" panose="02020603050405020304" pitchFamily="18" charset="0"/>
                <a:cs typeface="Times New Roman" panose="02020603050405020304" pitchFamily="18" charset="0"/>
              </a:rPr>
              <a:t>, flavonoids, and their glycosides are also present.</a:t>
            </a: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10" name="Picture 2" descr="Argan tree nuts - Stock Image - C001/5251 - Science Photo Library">
            <a:extLst>
              <a:ext uri="{FF2B5EF4-FFF2-40B4-BE49-F238E27FC236}">
                <a16:creationId xmlns="" xmlns:a16="http://schemas.microsoft.com/office/drawing/2014/main" id="{616C7AF5-4B50-9011-3920-7C297F82C1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5387" y="1388839"/>
            <a:ext cx="2750733" cy="1830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42999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205798" y="1388839"/>
            <a:ext cx="11244674" cy="4553004"/>
          </a:xfrm>
        </p:spPr>
        <p:txBody>
          <a:bodyPr>
            <a:noAutofit/>
          </a:bodyPr>
          <a:lstStyle/>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0" indent="0" algn="ctr" defTabSz="457200">
              <a:lnSpc>
                <a:spcPct val="100000"/>
              </a:lnSpc>
              <a:spcBef>
                <a:spcPts val="1000"/>
              </a:spcBef>
              <a:buClr>
                <a:srgbClr val="5FCBEF"/>
              </a:buClr>
              <a:buSzPct val="80000"/>
              <a:buNone/>
              <a:defRPr/>
            </a:pPr>
            <a:r>
              <a:rPr lang="en-US" sz="2400" b="1" dirty="0" err="1">
                <a:latin typeface="Times New Roman" panose="02020603050405020304" pitchFamily="18" charset="0"/>
                <a:cs typeface="Times New Roman" panose="02020603050405020304" pitchFamily="18" charset="0"/>
              </a:rPr>
              <a:t>Argan</a:t>
            </a:r>
            <a:r>
              <a:rPr lang="en-US" sz="2400" b="1" dirty="0">
                <a:latin typeface="Times New Roman" panose="02020603050405020304" pitchFamily="18" charset="0"/>
                <a:cs typeface="Times New Roman" panose="02020603050405020304" pitchFamily="18" charset="0"/>
              </a:rPr>
              <a:t> Tree</a:t>
            </a:r>
          </a:p>
          <a:p>
            <a:pPr algn="just" defTabSz="457200">
              <a:lnSpc>
                <a:spcPct val="100000"/>
              </a:lnSpc>
              <a:spcBef>
                <a:spcPts val="1000"/>
              </a:spcBef>
              <a:buClr>
                <a:srgbClr val="5FCBEF"/>
              </a:buClr>
              <a:buSzPct val="80000"/>
              <a:defRPr/>
            </a:pPr>
            <a:r>
              <a:rPr lang="en-US" sz="2000" dirty="0" err="1">
                <a:solidFill>
                  <a:srgbClr val="FF0000"/>
                </a:solidFill>
                <a:latin typeface="Times New Roman" panose="02020603050405020304" pitchFamily="18" charset="0"/>
                <a:cs typeface="Times New Roman" panose="02020603050405020304" pitchFamily="18" charset="0"/>
              </a:rPr>
              <a:t>Argan</a:t>
            </a:r>
            <a:r>
              <a:rPr lang="en-US" sz="2000" dirty="0">
                <a:solidFill>
                  <a:srgbClr val="FF0000"/>
                </a:solidFill>
                <a:latin typeface="Times New Roman" panose="02020603050405020304" pitchFamily="18" charset="0"/>
                <a:cs typeface="Times New Roman" panose="02020603050405020304" pitchFamily="18" charset="0"/>
              </a:rPr>
              <a:t> oil has been used for centuries in the traditional medicine of Morocco to heal skin disease </a:t>
            </a:r>
            <a:r>
              <a:rPr lang="en-US" sz="2000" dirty="0">
                <a:latin typeface="Times New Roman" panose="02020603050405020304" pitchFamily="18" charset="0"/>
                <a:cs typeface="Times New Roman" panose="02020603050405020304" pitchFamily="18" charset="0"/>
              </a:rPr>
              <a:t>and as a vehicle for </a:t>
            </a:r>
            <a:r>
              <a:rPr lang="en-US" sz="2000" dirty="0" smtClean="0">
                <a:latin typeface="Times New Roman" panose="02020603050405020304" pitchFamily="18" charset="0"/>
                <a:cs typeface="Times New Roman" panose="02020603050405020304" pitchFamily="18" charset="0"/>
              </a:rPr>
              <a:t>massage.</a:t>
            </a:r>
          </a:p>
          <a:p>
            <a:pPr algn="just" defTabSz="457200">
              <a:lnSpc>
                <a:spcPct val="100000"/>
              </a:lnSpc>
              <a:spcBef>
                <a:spcPts val="1000"/>
              </a:spcBef>
              <a:buClr>
                <a:srgbClr val="5FCBEF"/>
              </a:buClr>
              <a:buSzPct val="80000"/>
              <a:defRPr/>
            </a:pP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Its properties make it a useful remedy for psoriasis, dermatitis, eczema, furuncles, acne, and chickenpox blisters. It is also recommended as an unguent for rheumatic diseases.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 oil is indicated to contrast skin dehydration and for the treatment of wrinkles. It can also protect the skin against </a:t>
            </a:r>
            <a:r>
              <a:rPr lang="en-US" sz="2000" dirty="0">
                <a:solidFill>
                  <a:srgbClr val="FF0000"/>
                </a:solidFill>
                <a:latin typeface="Times New Roman" panose="02020603050405020304" pitchFamily="18" charset="0"/>
                <a:cs typeface="Times New Roman" panose="02020603050405020304" pitchFamily="18" charset="0"/>
              </a:rPr>
              <a:t>UV-B radiations</a:t>
            </a:r>
            <a:r>
              <a:rPr lang="en-US" sz="2000" dirty="0">
                <a:latin typeface="Times New Roman" panose="02020603050405020304" pitchFamily="18" charset="0"/>
                <a:cs typeface="Times New Roman" panose="02020603050405020304" pitchFamily="18" charset="0"/>
              </a:rPr>
              <a:t>.</a:t>
            </a: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4070150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341194" y="1388839"/>
            <a:ext cx="11186807" cy="4553004"/>
          </a:xfrm>
        </p:spPr>
        <p:txBody>
          <a:bodyPr>
            <a:noAutofit/>
          </a:bodyPr>
          <a:lstStyle/>
          <a:p>
            <a:pPr marL="0" indent="0" algn="ctr" defTabSz="457200">
              <a:lnSpc>
                <a:spcPct val="100000"/>
              </a:lnSpc>
              <a:spcBef>
                <a:spcPts val="1000"/>
              </a:spcBef>
              <a:buClr>
                <a:srgbClr val="5FCBEF"/>
              </a:buClr>
              <a:buSzPct val="80000"/>
              <a:buNone/>
              <a:defRPr/>
            </a:pPr>
            <a:r>
              <a:rPr lang="en-US" sz="2800" b="1" dirty="0" smtClean="0">
                <a:latin typeface="Times New Roman" panose="02020603050405020304" pitchFamily="18" charset="0"/>
                <a:cs typeface="Times New Roman" panose="02020603050405020304" pitchFamily="18" charset="0"/>
              </a:rPr>
              <a:t>Chamomile</a:t>
            </a:r>
            <a:endParaRPr lang="en-US" sz="2800" b="1"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Scientific name: </a:t>
            </a:r>
            <a:r>
              <a:rPr lang="en-US" sz="2000" dirty="0" err="1">
                <a:latin typeface="Times New Roman" panose="02020603050405020304" pitchFamily="18" charset="0"/>
                <a:cs typeface="Times New Roman" panose="02020603050405020304" pitchFamily="18" charset="0"/>
              </a:rPr>
              <a:t>Matricaria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recutita</a:t>
            </a:r>
            <a:r>
              <a:rPr lang="en-US" sz="2000" dirty="0">
                <a:latin typeface="Times New Roman" panose="02020603050405020304" pitchFamily="18" charset="0"/>
                <a:cs typeface="Times New Roman" panose="02020603050405020304" pitchFamily="18" charset="0"/>
              </a:rPr>
              <a:t> L.</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Family: </a:t>
            </a:r>
            <a:r>
              <a:rPr lang="en-US" sz="2000" dirty="0" err="1">
                <a:latin typeface="Times New Roman" panose="02020603050405020304" pitchFamily="18" charset="0"/>
                <a:cs typeface="Times New Roman" panose="02020603050405020304" pitchFamily="18" charset="0"/>
              </a:rPr>
              <a:t>Compositae</a:t>
            </a: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Parts used: Heads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 essential oil contains lipophilic compounds, including </a:t>
            </a:r>
            <a:r>
              <a:rPr lang="en-US" sz="2000" dirty="0" err="1">
                <a:latin typeface="Times New Roman" panose="02020603050405020304" pitchFamily="18" charset="0"/>
                <a:cs typeface="Times New Roman" panose="02020603050405020304" pitchFamily="18" charset="0"/>
              </a:rPr>
              <a:t>terpenes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coumarins</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azulenes</a:t>
            </a: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Chief components of the volatile oil are </a:t>
            </a:r>
            <a:r>
              <a:rPr lang="el-GR" sz="2000" dirty="0">
                <a:solidFill>
                  <a:srgbClr val="FF0000"/>
                </a:solidFill>
                <a:latin typeface="Times New Roman" panose="02020603050405020304" pitchFamily="18" charset="0"/>
                <a:cs typeface="Times New Roman" panose="02020603050405020304" pitchFamily="18" charset="0"/>
              </a:rPr>
              <a:t>α-</a:t>
            </a:r>
            <a:r>
              <a:rPr lang="en-US" sz="2000" dirty="0" err="1">
                <a:solidFill>
                  <a:srgbClr val="FF0000"/>
                </a:solidFill>
                <a:latin typeface="Times New Roman" panose="02020603050405020304" pitchFamily="18" charset="0"/>
                <a:cs typeface="Times New Roman" panose="02020603050405020304" pitchFamily="18" charset="0"/>
              </a:rPr>
              <a:t>bisabolol</a:t>
            </a:r>
            <a:r>
              <a:rPr lang="en-US" sz="2000" dirty="0">
                <a:solidFill>
                  <a:srgbClr val="FF0000"/>
                </a:solidFill>
                <a:latin typeface="Times New Roman" panose="02020603050405020304" pitchFamily="18" charset="0"/>
                <a:cs typeface="Times New Roman" panose="02020603050405020304" pitchFamily="18" charset="0"/>
              </a:rPr>
              <a:t> and derivatives, </a:t>
            </a:r>
            <a:r>
              <a:rPr lang="el-GR" sz="2000" dirty="0">
                <a:solidFill>
                  <a:srgbClr val="FF0000"/>
                </a:solidFill>
                <a:latin typeface="Times New Roman" panose="02020603050405020304" pitchFamily="18" charset="0"/>
                <a:cs typeface="Times New Roman" panose="02020603050405020304" pitchFamily="18" charset="0"/>
              </a:rPr>
              <a:t>β-</a:t>
            </a:r>
            <a:r>
              <a:rPr lang="en-US" sz="2000" dirty="0">
                <a:solidFill>
                  <a:srgbClr val="FF0000"/>
                </a:solidFill>
                <a:latin typeface="Times New Roman" panose="02020603050405020304" pitchFamily="18" charset="0"/>
                <a:cs typeface="Times New Roman" panose="02020603050405020304" pitchFamily="18" charset="0"/>
              </a:rPr>
              <a:t>trans-</a:t>
            </a:r>
            <a:r>
              <a:rPr lang="en-US" sz="2000" dirty="0" err="1">
                <a:solidFill>
                  <a:srgbClr val="FF0000"/>
                </a:solidFill>
                <a:latin typeface="Times New Roman" panose="02020603050405020304" pitchFamily="18" charset="0"/>
                <a:cs typeface="Times New Roman" panose="02020603050405020304" pitchFamily="18" charset="0"/>
              </a:rPr>
              <a:t>farnesene</a:t>
            </a:r>
            <a:r>
              <a:rPr lang="en-US" sz="2000" dirty="0">
                <a:solidFill>
                  <a:srgbClr val="FF0000"/>
                </a:solidFill>
                <a:latin typeface="Times New Roman" panose="02020603050405020304" pitchFamily="18" charset="0"/>
                <a:cs typeface="Times New Roman" panose="02020603050405020304" pitchFamily="18" charset="0"/>
              </a:rPr>
              <a:t>, and </a:t>
            </a:r>
            <a:r>
              <a:rPr lang="en-US" sz="2000" dirty="0" err="1">
                <a:solidFill>
                  <a:srgbClr val="FF0000"/>
                </a:solidFill>
                <a:latin typeface="Times New Roman" panose="02020603050405020304" pitchFamily="18" charset="0"/>
                <a:cs typeface="Times New Roman" panose="02020603050405020304" pitchFamily="18" charset="0"/>
              </a:rPr>
              <a:t>chamazulene</a:t>
            </a:r>
            <a:endParaRPr lang="en-US" sz="2000" dirty="0">
              <a:solidFill>
                <a:srgbClr val="FF0000"/>
              </a:solidFill>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 </a:t>
            </a:r>
            <a:r>
              <a:rPr lang="en-US" sz="2000" dirty="0">
                <a:solidFill>
                  <a:srgbClr val="FF0000"/>
                </a:solidFill>
                <a:latin typeface="Times New Roman" panose="02020603050405020304" pitchFamily="18" charset="0"/>
                <a:cs typeface="Times New Roman" panose="02020603050405020304" pitchFamily="18" charset="0"/>
              </a:rPr>
              <a:t>antiseptic and anti-inflammatory properties </a:t>
            </a:r>
            <a:r>
              <a:rPr lang="en-US" sz="2000" dirty="0">
                <a:latin typeface="Times New Roman" panose="02020603050405020304" pitchFamily="18" charset="0"/>
                <a:cs typeface="Times New Roman" panose="02020603050405020304" pitchFamily="18" charset="0"/>
              </a:rPr>
              <a:t>allow neutralization of skin irritations, and therefore, the plant is particularly indicated for sensitive skin</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 plant is moreover used for </a:t>
            </a:r>
            <a:r>
              <a:rPr lang="en-US" sz="2000" dirty="0">
                <a:solidFill>
                  <a:srgbClr val="FF0000"/>
                </a:solidFill>
                <a:latin typeface="Times New Roman" panose="02020603050405020304" pitchFamily="18" charset="0"/>
                <a:cs typeface="Times New Roman" panose="02020603050405020304" pitchFamily="18" charset="0"/>
              </a:rPr>
              <a:t>lightening treatments on head hairs</a:t>
            </a: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10" name="Picture 2" descr="Chamomile for Dry and Sensitive Skin - NIVEA">
            <a:extLst>
              <a:ext uri="{FF2B5EF4-FFF2-40B4-BE49-F238E27FC236}">
                <a16:creationId xmlns="" xmlns:a16="http://schemas.microsoft.com/office/drawing/2014/main" id="{A50704DC-FFF8-7430-DBEE-E25DC3B30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2683" y="1424378"/>
            <a:ext cx="3395318" cy="103898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0942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450376" y="1388838"/>
            <a:ext cx="10188973" cy="4902779"/>
          </a:xfrm>
        </p:spPr>
        <p:txBody>
          <a:bodyPr>
            <a:noAutofit/>
          </a:bodyPr>
          <a:lstStyle/>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0" indent="0" algn="ctr" defTabSz="457200">
              <a:lnSpc>
                <a:spcPct val="100000"/>
              </a:lnSpc>
              <a:spcBef>
                <a:spcPts val="1000"/>
              </a:spcBef>
              <a:buClr>
                <a:srgbClr val="5FCBEF"/>
              </a:buClr>
              <a:buSzPct val="80000"/>
              <a:buNone/>
              <a:defRPr/>
            </a:pPr>
            <a:r>
              <a:rPr lang="en-US" sz="2800" b="1" dirty="0">
                <a:latin typeface="Times New Roman" panose="02020603050405020304" pitchFamily="18" charset="0"/>
                <a:cs typeface="Times New Roman" panose="02020603050405020304" pitchFamily="18" charset="0"/>
              </a:rPr>
              <a:t>Ginkgo</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Scientific name: Ginkgo </a:t>
            </a:r>
            <a:r>
              <a:rPr lang="en-US" sz="2000" dirty="0" err="1">
                <a:latin typeface="Times New Roman" panose="02020603050405020304" pitchFamily="18" charset="0"/>
                <a:cs typeface="Times New Roman" panose="02020603050405020304" pitchFamily="18" charset="0"/>
              </a:rPr>
              <a:t>biloba</a:t>
            </a:r>
            <a:r>
              <a:rPr lang="en-US" sz="2000" dirty="0">
                <a:latin typeface="Times New Roman" panose="02020603050405020304" pitchFamily="18" charset="0"/>
                <a:cs typeface="Times New Roman" panose="02020603050405020304" pitchFamily="18" charset="0"/>
              </a:rPr>
              <a:t> L.</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Family: </a:t>
            </a:r>
            <a:r>
              <a:rPr lang="en-US" sz="2000" dirty="0" err="1">
                <a:latin typeface="Times New Roman" panose="02020603050405020304" pitchFamily="18" charset="0"/>
                <a:cs typeface="Times New Roman" panose="02020603050405020304" pitchFamily="18" charset="0"/>
              </a:rPr>
              <a:t>Ginkgoaceae</a:t>
            </a: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Parts used: Leaves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Chief bioactive compounds are </a:t>
            </a:r>
            <a:r>
              <a:rPr lang="en-US" sz="2000" dirty="0">
                <a:solidFill>
                  <a:srgbClr val="FF0000"/>
                </a:solidFill>
                <a:latin typeface="Times New Roman" panose="02020603050405020304" pitchFamily="18" charset="0"/>
                <a:cs typeface="Times New Roman" panose="02020603050405020304" pitchFamily="18" charset="0"/>
              </a:rPr>
              <a:t>flavonoids, including </a:t>
            </a:r>
            <a:r>
              <a:rPr lang="en-US" sz="2000" dirty="0" err="1">
                <a:solidFill>
                  <a:srgbClr val="FF0000"/>
                </a:solidFill>
                <a:latin typeface="Times New Roman" panose="02020603050405020304" pitchFamily="18" charset="0"/>
                <a:cs typeface="Times New Roman" panose="02020603050405020304" pitchFamily="18" charset="0"/>
              </a:rPr>
              <a:t>flavonol</a:t>
            </a:r>
            <a:r>
              <a:rPr lang="en-US" sz="2000" dirty="0">
                <a:solidFill>
                  <a:srgbClr val="FF0000"/>
                </a:solidFill>
                <a:latin typeface="Times New Roman" panose="02020603050405020304" pitchFamily="18" charset="0"/>
                <a:cs typeface="Times New Roman" panose="02020603050405020304" pitchFamily="18" charset="0"/>
              </a:rPr>
              <a:t> glycosides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dimeric</a:t>
            </a:r>
            <a:r>
              <a:rPr lang="en-US" sz="2000" dirty="0">
                <a:latin typeface="Times New Roman" panose="02020603050405020304" pitchFamily="18" charset="0"/>
                <a:cs typeface="Times New Roman" panose="02020603050405020304" pitchFamily="18" charset="0"/>
              </a:rPr>
              <a:t> flavones, and </a:t>
            </a:r>
            <a:r>
              <a:rPr lang="en-US" sz="2000" dirty="0" err="1">
                <a:latin typeface="Times New Roman" panose="02020603050405020304" pitchFamily="18" charset="0"/>
                <a:cs typeface="Times New Roman" panose="02020603050405020304" pitchFamily="18" charset="0"/>
              </a:rPr>
              <a:t>amentoflavone</a:t>
            </a:r>
            <a:r>
              <a:rPr lang="en-US" sz="2000" dirty="0">
                <a:latin typeface="Times New Roman" panose="02020603050405020304" pitchFamily="18" charset="0"/>
                <a:cs typeface="Times New Roman" panose="02020603050405020304" pitchFamily="18" charset="0"/>
              </a:rPr>
              <a:t>, polyphenols (</a:t>
            </a:r>
            <a:r>
              <a:rPr lang="en-US" sz="2000" dirty="0" err="1">
                <a:latin typeface="Times New Roman" panose="02020603050405020304" pitchFamily="18" charset="0"/>
                <a:cs typeface="Times New Roman" panose="02020603050405020304" pitchFamily="18" charset="0"/>
              </a:rPr>
              <a:t>ginkgolic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acids,cathechins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gallocatechins</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anthocyanosides</a:t>
            </a:r>
            <a:r>
              <a:rPr lang="en-US" sz="2000" dirty="0">
                <a:latin typeface="Times New Roman" panose="02020603050405020304" pitchFamily="18" charset="0"/>
                <a:cs typeface="Times New Roman" panose="02020603050405020304" pitchFamily="18" charset="0"/>
              </a:rPr>
              <a:t>.</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Cosmetic formulations based on extracts of the plant exert stimulating, </a:t>
            </a:r>
            <a:r>
              <a:rPr lang="en-US" sz="2000" dirty="0" err="1">
                <a:solidFill>
                  <a:srgbClr val="FF0000"/>
                </a:solidFill>
                <a:latin typeface="Times New Roman" panose="02020603050405020304" pitchFamily="18" charset="0"/>
                <a:cs typeface="Times New Roman" panose="02020603050405020304" pitchFamily="18" charset="0"/>
              </a:rPr>
              <a:t>tonifying</a:t>
            </a:r>
            <a:r>
              <a:rPr lang="en-US" sz="2000" dirty="0">
                <a:solidFill>
                  <a:srgbClr val="FF0000"/>
                </a:solidFill>
                <a:latin typeface="Times New Roman" panose="02020603050405020304" pitchFamily="18" charset="0"/>
                <a:cs typeface="Times New Roman" panose="02020603050405020304" pitchFamily="18" charset="0"/>
              </a:rPr>
              <a:t>, antibacterial, and antioxidant effects, and can be used to prevent or amend skin aging and cellulite</a:t>
            </a: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10" name="Picture 2" descr="Getting The Most Out Of Ginkgo Biloba - Zamnesia">
            <a:extLst>
              <a:ext uri="{FF2B5EF4-FFF2-40B4-BE49-F238E27FC236}">
                <a16:creationId xmlns="" xmlns:a16="http://schemas.microsoft.com/office/drawing/2014/main" id="{286B6DA6-6431-C93F-CC92-61F0CA1BA2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149" y="890748"/>
            <a:ext cx="3223484" cy="161174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2716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816049"/>
          </a:xfrm>
        </p:spPr>
        <p:txBody>
          <a:bodyPr>
            <a:normAutofit/>
          </a:bodyPr>
          <a:lstStyle/>
          <a:p>
            <a:pPr algn="ctr"/>
            <a:r>
              <a:rPr lang="en-US" sz="3200" b="1" dirty="0" smtClean="0">
                <a:solidFill>
                  <a:srgbClr val="0070C0"/>
                </a:solidFill>
                <a:latin typeface="Times New Roman" panose="02020603050405020304" pitchFamily="18" charset="0"/>
                <a:cs typeface="Times New Roman" panose="02020603050405020304" pitchFamily="18" charset="0"/>
              </a:rPr>
              <a:t>Herbal </a:t>
            </a:r>
            <a:r>
              <a:rPr lang="en-US" sz="3200" b="1" dirty="0">
                <a:solidFill>
                  <a:srgbClr val="0070C0"/>
                </a:solidFill>
                <a:latin typeface="Times New Roman" panose="02020603050405020304" pitchFamily="18" charset="0"/>
                <a:cs typeface="Times New Roman" panose="02020603050405020304" pitchFamily="18" charset="0"/>
              </a:rPr>
              <a:t>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368490" y="982639"/>
            <a:ext cx="11436823" cy="4959204"/>
          </a:xfrm>
        </p:spPr>
        <p:txBody>
          <a:bodyPr>
            <a:noAutofit/>
          </a:bodyPr>
          <a:lstStyle/>
          <a:p>
            <a:pPr marL="0" indent="0" algn="ctr" defTabSz="457200">
              <a:lnSpc>
                <a:spcPct val="100000"/>
              </a:lnSpc>
              <a:spcBef>
                <a:spcPts val="1000"/>
              </a:spcBef>
              <a:buClr>
                <a:srgbClr val="5FCBEF"/>
              </a:buClr>
              <a:buSzPct val="80000"/>
              <a:buNone/>
              <a:defRPr/>
            </a:pPr>
            <a:r>
              <a:rPr lang="en-US" sz="2400" b="1" dirty="0" smtClean="0">
                <a:latin typeface="Times New Roman" panose="02020603050405020304" pitchFamily="18" charset="0"/>
                <a:cs typeface="Times New Roman" panose="02020603050405020304" pitchFamily="18" charset="0"/>
              </a:rPr>
              <a:t>Ginkgo</a:t>
            </a:r>
            <a:endParaRPr lang="en-US" sz="2400" b="1"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The plant is also used in products that </a:t>
            </a:r>
            <a:r>
              <a:rPr lang="en-US" sz="2000" dirty="0">
                <a:solidFill>
                  <a:srgbClr val="FF0000"/>
                </a:solidFill>
                <a:latin typeface="Times New Roman" panose="02020603050405020304" pitchFamily="18" charset="0"/>
                <a:cs typeface="Times New Roman" panose="02020603050405020304" pitchFamily="18" charset="0"/>
              </a:rPr>
              <a:t>stimulate hair growth.</a:t>
            </a:r>
            <a:r>
              <a:rPr lang="en-US" sz="2000" dirty="0">
                <a:latin typeface="Times New Roman" panose="02020603050405020304" pitchFamily="18" charset="0"/>
                <a:cs typeface="Times New Roman" panose="02020603050405020304" pitchFamily="18" charset="0"/>
              </a:rPr>
              <a:t> Also in this case, the promotion of microcirculation seems to play a determinant role, by acting favorably on </a:t>
            </a:r>
            <a:r>
              <a:rPr lang="en-US" sz="2000" dirty="0" err="1">
                <a:latin typeface="Times New Roman" panose="02020603050405020304" pitchFamily="18" charset="0"/>
                <a:cs typeface="Times New Roman" panose="02020603050405020304" pitchFamily="18" charset="0"/>
              </a:rPr>
              <a:t>piliferous</a:t>
            </a:r>
            <a:r>
              <a:rPr lang="en-US" sz="2000" dirty="0">
                <a:latin typeface="Times New Roman" panose="02020603050405020304" pitchFamily="18" charset="0"/>
                <a:cs typeface="Times New Roman" panose="02020603050405020304" pitchFamily="18" charset="0"/>
              </a:rPr>
              <a:t> bulbs, and moreover inducing </a:t>
            </a:r>
            <a:r>
              <a:rPr lang="en-US" sz="2000" dirty="0">
                <a:solidFill>
                  <a:srgbClr val="FF0000"/>
                </a:solidFill>
                <a:latin typeface="Times New Roman" panose="02020603050405020304" pitchFamily="18" charset="0"/>
                <a:cs typeface="Times New Roman" panose="02020603050405020304" pitchFamily="18" charset="0"/>
              </a:rPr>
              <a:t>anti-inflammatory, antioxidant, and </a:t>
            </a:r>
            <a:r>
              <a:rPr lang="en-US" sz="2000" dirty="0" err="1">
                <a:solidFill>
                  <a:srgbClr val="FF0000"/>
                </a:solidFill>
                <a:latin typeface="Times New Roman" panose="02020603050405020304" pitchFamily="18" charset="0"/>
                <a:cs typeface="Times New Roman" panose="02020603050405020304" pitchFamily="18" charset="0"/>
              </a:rPr>
              <a:t>antibacteric</a:t>
            </a:r>
            <a:r>
              <a:rPr lang="en-US" sz="2000" dirty="0">
                <a:solidFill>
                  <a:srgbClr val="FF0000"/>
                </a:solidFill>
                <a:latin typeface="Times New Roman" panose="02020603050405020304" pitchFamily="18" charset="0"/>
                <a:cs typeface="Times New Roman" panose="02020603050405020304" pitchFamily="18" charset="0"/>
              </a:rPr>
              <a:t> effects</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Due to its antioxidant properties, the plant can also be used to protect the </a:t>
            </a:r>
            <a:r>
              <a:rPr lang="en-US" sz="2000" dirty="0">
                <a:solidFill>
                  <a:srgbClr val="FF0000"/>
                </a:solidFill>
                <a:latin typeface="Times New Roman" panose="02020603050405020304" pitchFamily="18" charset="0"/>
                <a:cs typeface="Times New Roman" panose="02020603050405020304" pitchFamily="18" charset="0"/>
              </a:rPr>
              <a:t>skin from damage due to sun irradiation</a:t>
            </a:r>
          </a:p>
          <a:p>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1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6973" y="3111690"/>
            <a:ext cx="7069539" cy="3301911"/>
          </a:xfrm>
          <a:prstGeom prst="rect">
            <a:avLst/>
          </a:prstGeom>
        </p:spPr>
      </p:pic>
    </p:spTree>
    <p:extLst>
      <p:ext uri="{BB962C8B-B14F-4D97-AF65-F5344CB8AC3E}">
        <p14:creationId xmlns:p14="http://schemas.microsoft.com/office/powerpoint/2010/main" val="918793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847141" y="1388839"/>
            <a:ext cx="9792208" cy="4553004"/>
          </a:xfrm>
        </p:spPr>
        <p:txBody>
          <a:bodyPr>
            <a:noAutofit/>
          </a:bodyPr>
          <a:lstStyle/>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Mango</a:t>
            </a:r>
          </a:p>
          <a:p>
            <a:r>
              <a:rPr lang="en-US" sz="2400" dirty="0">
                <a:latin typeface="Times" pitchFamily="2" charset="0"/>
              </a:rPr>
              <a:t>Scientific name: </a:t>
            </a:r>
            <a:r>
              <a:rPr lang="en-US" sz="2400" dirty="0" err="1">
                <a:latin typeface="Times" pitchFamily="2" charset="0"/>
              </a:rPr>
              <a:t>Mangifera</a:t>
            </a:r>
            <a:r>
              <a:rPr lang="en-US" sz="2400" dirty="0">
                <a:latin typeface="Times" pitchFamily="2" charset="0"/>
              </a:rPr>
              <a:t> </a:t>
            </a:r>
            <a:r>
              <a:rPr lang="en-US" sz="2400" dirty="0" err="1">
                <a:latin typeface="Times" pitchFamily="2" charset="0"/>
              </a:rPr>
              <a:t>indica</a:t>
            </a:r>
            <a:r>
              <a:rPr lang="en-US" sz="2400" dirty="0">
                <a:latin typeface="Times" pitchFamily="2" charset="0"/>
              </a:rPr>
              <a:t> L.</a:t>
            </a:r>
          </a:p>
          <a:p>
            <a:r>
              <a:rPr lang="en-US" sz="2400" dirty="0">
                <a:latin typeface="Times" pitchFamily="2" charset="0"/>
              </a:rPr>
              <a:t>Family: </a:t>
            </a:r>
            <a:r>
              <a:rPr lang="en-US" sz="2400" dirty="0" err="1">
                <a:solidFill>
                  <a:srgbClr val="FF0000"/>
                </a:solidFill>
                <a:latin typeface="Times" pitchFamily="2" charset="0"/>
              </a:rPr>
              <a:t>Anacardiaceae</a:t>
            </a:r>
            <a:endParaRPr lang="en-US" sz="2400" dirty="0">
              <a:solidFill>
                <a:srgbClr val="FF0000"/>
              </a:solidFill>
              <a:latin typeface="Times" pitchFamily="2" charset="0"/>
            </a:endParaRPr>
          </a:p>
          <a:p>
            <a:r>
              <a:rPr lang="en-US" sz="2400" dirty="0">
                <a:latin typeface="Times" pitchFamily="2" charset="0"/>
              </a:rPr>
              <a:t>Parts used: Fruit, seeds, leaves, bark</a:t>
            </a:r>
          </a:p>
          <a:p>
            <a:r>
              <a:rPr lang="en-US" sz="2000" dirty="0">
                <a:latin typeface="Times" pitchFamily="2" charset="0"/>
              </a:rPr>
              <a:t>The fruit contains protein, fat, carbohydrate, and minerals. Chief simple sugars are </a:t>
            </a:r>
            <a:r>
              <a:rPr lang="en-US" sz="2000" dirty="0" err="1">
                <a:latin typeface="Times" pitchFamily="2" charset="0"/>
              </a:rPr>
              <a:t>saccharose</a:t>
            </a:r>
            <a:r>
              <a:rPr lang="en-US" sz="2000" dirty="0">
                <a:latin typeface="Times" pitchFamily="2" charset="0"/>
              </a:rPr>
              <a:t>, fructose, and glucose.</a:t>
            </a:r>
          </a:p>
          <a:p>
            <a:endParaRPr lang="en-US" sz="2000" dirty="0">
              <a:latin typeface="Times" pitchFamily="2" charset="0"/>
            </a:endParaRPr>
          </a:p>
          <a:p>
            <a:pPr algn="just" defTabSz="457200">
              <a:lnSpc>
                <a:spcPct val="100000"/>
              </a:lnSpc>
              <a:spcBef>
                <a:spcPts val="1000"/>
              </a:spcBef>
              <a:buClr>
                <a:srgbClr val="5FCBEF"/>
              </a:buClr>
              <a:buSzPct val="80000"/>
              <a:defRPr/>
            </a:pPr>
            <a:endParaRPr lang="en-US" sz="1800" dirty="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10" name="Picture 2" descr="Mango: Particularly nutrient-rich and regenerative | MoN Know-how">
            <a:extLst>
              <a:ext uri="{FF2B5EF4-FFF2-40B4-BE49-F238E27FC236}">
                <a16:creationId xmlns="" xmlns:a16="http://schemas.microsoft.com/office/drawing/2014/main" id="{046BD802-FD22-CF4B-C2D8-B3B60509E200}"/>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7793635" y="1324652"/>
            <a:ext cx="3492500" cy="23241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9995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847141" y="1388839"/>
            <a:ext cx="9792208" cy="4553004"/>
          </a:xfrm>
        </p:spPr>
        <p:txBody>
          <a:bodyPr>
            <a:noAutofit/>
          </a:bodyPr>
          <a:lstStyle/>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Mango</a:t>
            </a:r>
          </a:p>
          <a:p>
            <a:r>
              <a:rPr lang="en-US" sz="2000" dirty="0">
                <a:latin typeface="Times" pitchFamily="2" charset="0"/>
              </a:rPr>
              <a:t>The </a:t>
            </a:r>
            <a:r>
              <a:rPr lang="en-US" sz="2000" dirty="0">
                <a:solidFill>
                  <a:srgbClr val="FF0000"/>
                </a:solidFill>
                <a:latin typeface="Times" pitchFamily="2" charset="0"/>
              </a:rPr>
              <a:t>butter from seed kernel has soothing properties </a:t>
            </a:r>
            <a:r>
              <a:rPr lang="en-US" sz="2000" dirty="0">
                <a:latin typeface="Times" pitchFamily="2" charset="0"/>
              </a:rPr>
              <a:t>and heals a wide variety of skin eruptions, sores, and boils. </a:t>
            </a:r>
          </a:p>
          <a:p>
            <a:r>
              <a:rPr lang="en-US" sz="2000" dirty="0">
                <a:latin typeface="Times" pitchFamily="2" charset="0"/>
              </a:rPr>
              <a:t>The high percentage of </a:t>
            </a:r>
            <a:r>
              <a:rPr lang="en-US" sz="2000" dirty="0" err="1">
                <a:latin typeface="Times" pitchFamily="2" charset="0"/>
              </a:rPr>
              <a:t>tocopherol</a:t>
            </a:r>
            <a:r>
              <a:rPr lang="en-US" sz="2000" dirty="0">
                <a:latin typeface="Times" pitchFamily="2" charset="0"/>
              </a:rPr>
              <a:t>, </a:t>
            </a:r>
            <a:r>
              <a:rPr lang="en-US" sz="2000" dirty="0" err="1">
                <a:latin typeface="Times" pitchFamily="2" charset="0"/>
              </a:rPr>
              <a:t>phytosterols</a:t>
            </a:r>
            <a:r>
              <a:rPr lang="en-US" sz="2000" dirty="0">
                <a:latin typeface="Times" pitchFamily="2" charset="0"/>
              </a:rPr>
              <a:t>, and </a:t>
            </a:r>
            <a:r>
              <a:rPr lang="en-US" sz="2000" dirty="0" err="1">
                <a:latin typeface="Times" pitchFamily="2" charset="0"/>
              </a:rPr>
              <a:t>triterpenes</a:t>
            </a:r>
            <a:r>
              <a:rPr lang="en-US" sz="2000" dirty="0">
                <a:latin typeface="Times" pitchFamily="2" charset="0"/>
              </a:rPr>
              <a:t> suggests its supplemental use in cosmetics as a source for skin active ingredients.</a:t>
            </a:r>
          </a:p>
          <a:p>
            <a:r>
              <a:rPr lang="en-US" sz="2000" dirty="0">
                <a:latin typeface="Times" pitchFamily="2" charset="0"/>
              </a:rPr>
              <a:t>It is excellent as </a:t>
            </a:r>
            <a:r>
              <a:rPr lang="en-US" sz="2000" dirty="0">
                <a:solidFill>
                  <a:srgbClr val="FF0000"/>
                </a:solidFill>
                <a:latin typeface="Times" pitchFamily="2" charset="0"/>
              </a:rPr>
              <a:t>an ointment base, </a:t>
            </a:r>
            <a:r>
              <a:rPr lang="en-US" sz="2000" dirty="0">
                <a:latin typeface="Times" pitchFamily="2" charset="0"/>
              </a:rPr>
              <a:t>and has been observed </a:t>
            </a:r>
            <a:r>
              <a:rPr lang="en-US" sz="2000" dirty="0">
                <a:solidFill>
                  <a:srgbClr val="FF0000"/>
                </a:solidFill>
                <a:latin typeface="Times" pitchFamily="2" charset="0"/>
              </a:rPr>
              <a:t>to release salicylic acid at a </a:t>
            </a:r>
            <a:r>
              <a:rPr lang="en-US" sz="2000" dirty="0">
                <a:latin typeface="Times" pitchFamily="2" charset="0"/>
              </a:rPr>
              <a:t>remarkably greater rate than a standard paraffin-based ointment formulation.</a:t>
            </a:r>
          </a:p>
          <a:p>
            <a:endParaRPr lang="en-US" sz="2000" dirty="0">
              <a:latin typeface="Times" pitchFamily="2" charset="0"/>
            </a:endParaRPr>
          </a:p>
          <a:p>
            <a:endParaRPr lang="en-US" sz="2000" dirty="0">
              <a:latin typeface="Times" pitchFamily="2" charset="0"/>
            </a:endParaRPr>
          </a:p>
          <a:p>
            <a:pPr algn="just" defTabSz="457200">
              <a:lnSpc>
                <a:spcPct val="100000"/>
              </a:lnSpc>
              <a:spcBef>
                <a:spcPts val="1000"/>
              </a:spcBef>
              <a:buClr>
                <a:srgbClr val="5FCBEF"/>
              </a:buClr>
              <a:buSzPct val="80000"/>
              <a:defRPr/>
            </a:pPr>
            <a:endParaRPr lang="en-US" sz="1800" dirty="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30714306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847141" y="1388839"/>
            <a:ext cx="9792208" cy="4553004"/>
          </a:xfrm>
        </p:spPr>
        <p:txBody>
          <a:bodyPr>
            <a:noAutofit/>
          </a:bodyPr>
          <a:lstStyle/>
          <a:p>
            <a:pPr marL="0" indent="0" algn="ctr">
              <a:buNone/>
            </a:pPr>
            <a:r>
              <a:rPr lang="en-US" sz="2000" b="1" dirty="0">
                <a:latin typeface="Times New Roman" panose="02020603050405020304" pitchFamily="18" charset="0"/>
                <a:cs typeface="Times New Roman" panose="02020603050405020304" pitchFamily="18" charset="0"/>
              </a:rPr>
              <a:t>Rosemary</a:t>
            </a:r>
          </a:p>
          <a:p>
            <a:r>
              <a:rPr lang="en-US" sz="2000" dirty="0">
                <a:latin typeface="Times" pitchFamily="2" charset="0"/>
              </a:rPr>
              <a:t>Scientific name: </a:t>
            </a:r>
            <a:r>
              <a:rPr lang="en-US" sz="2000" dirty="0" err="1">
                <a:latin typeface="Times" pitchFamily="2" charset="0"/>
              </a:rPr>
              <a:t>Rosmarinus</a:t>
            </a:r>
            <a:r>
              <a:rPr lang="en-US" sz="2000" dirty="0">
                <a:latin typeface="Times" pitchFamily="2" charset="0"/>
              </a:rPr>
              <a:t> </a:t>
            </a:r>
            <a:r>
              <a:rPr lang="en-US" sz="2000" dirty="0" err="1">
                <a:latin typeface="Times" pitchFamily="2" charset="0"/>
              </a:rPr>
              <a:t>officinalis</a:t>
            </a:r>
            <a:r>
              <a:rPr lang="en-US" sz="2000" dirty="0">
                <a:latin typeface="Times" pitchFamily="2" charset="0"/>
              </a:rPr>
              <a:t> L.</a:t>
            </a:r>
          </a:p>
          <a:p>
            <a:r>
              <a:rPr lang="en-US" sz="2000" dirty="0">
                <a:latin typeface="Times" pitchFamily="2" charset="0"/>
              </a:rPr>
              <a:t>Family: </a:t>
            </a:r>
            <a:r>
              <a:rPr lang="en-US" sz="2000" dirty="0" err="1">
                <a:solidFill>
                  <a:srgbClr val="FF0000"/>
                </a:solidFill>
                <a:latin typeface="Times" pitchFamily="2" charset="0"/>
              </a:rPr>
              <a:t>Lamiaceae</a:t>
            </a:r>
            <a:endParaRPr lang="en-US" sz="2000" dirty="0">
              <a:solidFill>
                <a:srgbClr val="FF0000"/>
              </a:solidFill>
              <a:latin typeface="Times" pitchFamily="2" charset="0"/>
            </a:endParaRPr>
          </a:p>
          <a:p>
            <a:r>
              <a:rPr lang="en-US" sz="2000" dirty="0">
                <a:latin typeface="Times" pitchFamily="2" charset="0"/>
              </a:rPr>
              <a:t>Parts used: Leaves, twigs, flowering apices</a:t>
            </a:r>
          </a:p>
          <a:p>
            <a:r>
              <a:rPr lang="en-US" sz="1800" dirty="0">
                <a:latin typeface="Times" pitchFamily="2" charset="0"/>
              </a:rPr>
              <a:t>The plant contains various antioxidant polyphenols, mainly phenolic </a:t>
            </a:r>
            <a:r>
              <a:rPr lang="en-US" sz="1800" dirty="0" err="1">
                <a:latin typeface="Times" pitchFamily="2" charset="0"/>
              </a:rPr>
              <a:t>diterpenoids</a:t>
            </a:r>
            <a:r>
              <a:rPr lang="en-US" sz="1800" dirty="0">
                <a:latin typeface="Times" pitchFamily="2" charset="0"/>
              </a:rPr>
              <a:t>, </a:t>
            </a:r>
            <a:r>
              <a:rPr lang="en-US" sz="1800" dirty="0" err="1">
                <a:latin typeface="Times" pitchFamily="2" charset="0"/>
              </a:rPr>
              <a:t>caffeol</a:t>
            </a:r>
            <a:r>
              <a:rPr lang="en-US" sz="1800" dirty="0">
                <a:latin typeface="Times" pitchFamily="2" charset="0"/>
              </a:rPr>
              <a:t> derivatives like </a:t>
            </a:r>
            <a:r>
              <a:rPr lang="en-US" sz="1800" dirty="0" err="1">
                <a:latin typeface="Times" pitchFamily="2" charset="0"/>
              </a:rPr>
              <a:t>rosmarinic</a:t>
            </a:r>
            <a:r>
              <a:rPr lang="en-US" sz="1800" dirty="0">
                <a:latin typeface="Times" pitchFamily="2" charset="0"/>
              </a:rPr>
              <a:t> acid and flavones</a:t>
            </a:r>
          </a:p>
          <a:p>
            <a:r>
              <a:rPr lang="en-US" sz="1800" dirty="0" err="1">
                <a:solidFill>
                  <a:srgbClr val="FF0000"/>
                </a:solidFill>
                <a:latin typeface="Times" pitchFamily="2" charset="0"/>
              </a:rPr>
              <a:t>Rosmarinic</a:t>
            </a:r>
            <a:r>
              <a:rPr lang="en-US" sz="1800" dirty="0">
                <a:solidFill>
                  <a:srgbClr val="FF0000"/>
                </a:solidFill>
                <a:latin typeface="Times" pitchFamily="2" charset="0"/>
              </a:rPr>
              <a:t> acid is an ingredient of various cosmetic formulations and perfumes</a:t>
            </a:r>
          </a:p>
          <a:p>
            <a:endParaRPr lang="en-US" sz="1800" dirty="0">
              <a:latin typeface="Times" pitchFamily="2" charset="0"/>
            </a:endParaRPr>
          </a:p>
          <a:p>
            <a:endParaRPr lang="en-US" sz="1800" dirty="0">
              <a:latin typeface="Times" pitchFamily="2" charset="0"/>
            </a:endParaRPr>
          </a:p>
          <a:p>
            <a:endParaRPr lang="en-US" sz="1800" dirty="0">
              <a:latin typeface="Times" pitchFamily="2" charset="0"/>
            </a:endParaRPr>
          </a:p>
          <a:p>
            <a:endParaRPr lang="en-US" sz="1800" dirty="0">
              <a:latin typeface="Times" pitchFamily="2" charset="0"/>
            </a:endParaRPr>
          </a:p>
          <a:p>
            <a:pPr algn="just" defTabSz="457200">
              <a:lnSpc>
                <a:spcPct val="100000"/>
              </a:lnSpc>
              <a:spcBef>
                <a:spcPts val="1000"/>
              </a:spcBef>
              <a:buClr>
                <a:srgbClr val="5FCBEF"/>
              </a:buClr>
              <a:buSzPct val="80000"/>
              <a:defRPr/>
            </a:pPr>
            <a:endParaRPr lang="en-US" sz="1600" dirty="0">
              <a:cs typeface="Times New Roman" panose="02020603050405020304" pitchFamily="18" charset="0"/>
            </a:endParaRPr>
          </a:p>
          <a:p>
            <a:pPr algn="just" defTabSz="457200">
              <a:lnSpc>
                <a:spcPct val="100000"/>
              </a:lnSpc>
              <a:spcBef>
                <a:spcPts val="1000"/>
              </a:spcBef>
              <a:buClr>
                <a:srgbClr val="5FCBEF"/>
              </a:buClr>
              <a:buSzPct val="80000"/>
              <a:defRPr/>
            </a:pPr>
            <a:endParaRPr lang="en-US" sz="1800" dirty="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10" name="Picture 2" descr="Rosemary Gift | Plants Symbolising Love | The Present Tree">
            <a:extLst>
              <a:ext uri="{FF2B5EF4-FFF2-40B4-BE49-F238E27FC236}">
                <a16:creationId xmlns="" xmlns:a16="http://schemas.microsoft.com/office/drawing/2014/main" id="{54C70025-69A2-720B-2680-1695BD7A89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659" y="368133"/>
            <a:ext cx="2132317" cy="22606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7362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382137" y="1388839"/>
            <a:ext cx="11232108" cy="4553004"/>
          </a:xfrm>
        </p:spPr>
        <p:txBody>
          <a:bodyPr>
            <a:noAutofit/>
          </a:bodyPr>
          <a:lstStyle/>
          <a:p>
            <a:pPr marL="0" indent="0" algn="ctr">
              <a:buNone/>
            </a:pPr>
            <a:r>
              <a:rPr lang="en-US" sz="2000" b="1" dirty="0">
                <a:latin typeface="Times New Roman" panose="02020603050405020304" pitchFamily="18" charset="0"/>
                <a:cs typeface="Times New Roman" panose="02020603050405020304" pitchFamily="18" charset="0"/>
              </a:rPr>
              <a:t>Rosemary</a:t>
            </a:r>
          </a:p>
          <a:p>
            <a:r>
              <a:rPr lang="en-US" sz="1800" dirty="0">
                <a:latin typeface="Times" pitchFamily="2" charset="0"/>
              </a:rPr>
              <a:t>It has been shown that the plant’s extract protects </a:t>
            </a:r>
            <a:r>
              <a:rPr lang="en-US" sz="1800" dirty="0">
                <a:solidFill>
                  <a:srgbClr val="FF0000"/>
                </a:solidFill>
                <a:latin typeface="Times" pitchFamily="2" charset="0"/>
              </a:rPr>
              <a:t>hairs from external injurious agents also due to its antioxidant properties</a:t>
            </a:r>
          </a:p>
          <a:p>
            <a:r>
              <a:rPr lang="en-US" sz="1800" dirty="0">
                <a:latin typeface="Times" pitchFamily="2" charset="0"/>
              </a:rPr>
              <a:t>The plant is </a:t>
            </a:r>
            <a:r>
              <a:rPr lang="en-US" sz="1800" dirty="0">
                <a:solidFill>
                  <a:srgbClr val="FF0000"/>
                </a:solidFill>
                <a:latin typeface="Times" pitchFamily="2" charset="0"/>
              </a:rPr>
              <a:t>therefore useful against various hair and scalp disorders</a:t>
            </a:r>
            <a:r>
              <a:rPr lang="en-US" sz="1800" dirty="0">
                <a:latin typeface="Times" pitchFamily="2" charset="0"/>
              </a:rPr>
              <a:t>, such as early baldness or dandruff, and is frequently used as a component of shampoos and lotions.</a:t>
            </a:r>
          </a:p>
          <a:p>
            <a:r>
              <a:rPr lang="en-US" sz="1800" dirty="0">
                <a:solidFill>
                  <a:srgbClr val="FF0000"/>
                </a:solidFill>
                <a:latin typeface="Times" pitchFamily="2" charset="0"/>
              </a:rPr>
              <a:t>The essential oil should not be used during pregnancy or by people affected by epilepsy or hypertension. It is known that various essential oils contain neurotoxins that can induce convulsions. </a:t>
            </a:r>
          </a:p>
          <a:p>
            <a:r>
              <a:rPr lang="en-US" sz="1800" dirty="0">
                <a:latin typeface="Times" pitchFamily="2" charset="0"/>
              </a:rPr>
              <a:t>The plant can be the cause of contact dermatitis.</a:t>
            </a:r>
          </a:p>
          <a:p>
            <a:endParaRPr lang="en-US" sz="1800" dirty="0">
              <a:latin typeface="Times" pitchFamily="2" charset="0"/>
            </a:endParaRPr>
          </a:p>
          <a:p>
            <a:endParaRPr lang="en-US" sz="1800" dirty="0">
              <a:latin typeface="Times" pitchFamily="2" charset="0"/>
            </a:endParaRPr>
          </a:p>
          <a:p>
            <a:endParaRPr lang="en-US" sz="1800" dirty="0">
              <a:latin typeface="Times" pitchFamily="2" charset="0"/>
            </a:endParaRPr>
          </a:p>
          <a:p>
            <a:endParaRPr lang="en-US" sz="1800" dirty="0">
              <a:latin typeface="Times" pitchFamily="2" charset="0"/>
            </a:endParaRPr>
          </a:p>
          <a:p>
            <a:pPr algn="just" defTabSz="457200">
              <a:lnSpc>
                <a:spcPct val="100000"/>
              </a:lnSpc>
              <a:spcBef>
                <a:spcPts val="1000"/>
              </a:spcBef>
              <a:buClr>
                <a:srgbClr val="5FCBEF"/>
              </a:buClr>
              <a:buSzPct val="80000"/>
              <a:defRPr/>
            </a:pPr>
            <a:endParaRPr lang="en-US" sz="1600" dirty="0">
              <a:cs typeface="Times New Roman" panose="02020603050405020304" pitchFamily="18" charset="0"/>
            </a:endParaRPr>
          </a:p>
          <a:p>
            <a:pPr algn="just" defTabSz="457200">
              <a:lnSpc>
                <a:spcPct val="100000"/>
              </a:lnSpc>
              <a:spcBef>
                <a:spcPts val="1000"/>
              </a:spcBef>
              <a:buClr>
                <a:srgbClr val="5FCBEF"/>
              </a:buClr>
              <a:buSzPct val="80000"/>
              <a:defRPr/>
            </a:pPr>
            <a:endParaRPr lang="en-US" sz="1800" dirty="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231639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847141" y="1388839"/>
            <a:ext cx="9792208" cy="4553004"/>
          </a:xfrm>
        </p:spPr>
        <p:txBody>
          <a:bodyPr>
            <a:noAutofit/>
          </a:bodyPr>
          <a:lstStyle/>
          <a:p>
            <a:pPr marL="0" indent="0" algn="ctr">
              <a:buNone/>
            </a:pPr>
            <a:r>
              <a:rPr lang="en-US" sz="2800" b="1" dirty="0">
                <a:latin typeface="Times New Roman" panose="02020603050405020304" pitchFamily="18" charset="0"/>
                <a:cs typeface="Times New Roman" panose="02020603050405020304" pitchFamily="18" charset="0"/>
              </a:rPr>
              <a:t>Almond</a:t>
            </a:r>
          </a:p>
          <a:p>
            <a:r>
              <a:rPr lang="en-US" sz="2000" dirty="0">
                <a:latin typeface="Times New Roman" panose="02020603050405020304" pitchFamily="18" charset="0"/>
                <a:cs typeface="Times New Roman" panose="02020603050405020304" pitchFamily="18" charset="0"/>
              </a:rPr>
              <a:t>Scientific name: </a:t>
            </a:r>
            <a:r>
              <a:rPr lang="en-US" sz="2000" dirty="0" err="1">
                <a:latin typeface="Times New Roman" panose="02020603050405020304" pitchFamily="18" charset="0"/>
                <a:cs typeface="Times New Roman" panose="02020603050405020304" pitchFamily="18" charset="0"/>
              </a:rPr>
              <a:t>Prunus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dulcis</a:t>
            </a:r>
            <a:r>
              <a:rPr lang="en-US" sz="2000" dirty="0">
                <a:latin typeface="Times New Roman" panose="02020603050405020304" pitchFamily="18" charset="0"/>
                <a:cs typeface="Times New Roman" panose="02020603050405020304" pitchFamily="18" charset="0"/>
              </a:rPr>
              <a:t> (Mill.) D. A. Webb var. </a:t>
            </a:r>
            <a:r>
              <a:rPr lang="en-US" sz="2000" dirty="0" err="1">
                <a:latin typeface="Times New Roman" panose="02020603050405020304" pitchFamily="18" charset="0"/>
                <a:cs typeface="Times New Roman" panose="02020603050405020304" pitchFamily="18" charset="0"/>
              </a:rPr>
              <a:t>dulcis</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 </a:t>
            </a:r>
            <a:r>
              <a:rPr lang="en-US" sz="2000" dirty="0" err="1">
                <a:latin typeface="Times New Roman" panose="02020603050405020304" pitchFamily="18" charset="0"/>
                <a:cs typeface="Times New Roman" panose="02020603050405020304" pitchFamily="18" charset="0"/>
              </a:rPr>
              <a:t>dulcis</a:t>
            </a:r>
            <a:r>
              <a:rPr lang="en-US" sz="2000" dirty="0">
                <a:latin typeface="Times New Roman" panose="02020603050405020304" pitchFamily="18" charset="0"/>
                <a:cs typeface="Times New Roman" panose="02020603050405020304" pitchFamily="18" charset="0"/>
              </a:rPr>
              <a:t> (Mill.) D. A. Webb var. </a:t>
            </a:r>
            <a:r>
              <a:rPr lang="en-US" sz="2000" dirty="0" err="1">
                <a:latin typeface="Times New Roman" panose="02020603050405020304" pitchFamily="18" charset="0"/>
                <a:cs typeface="Times New Roman" panose="02020603050405020304" pitchFamily="18" charset="0"/>
              </a:rPr>
              <a:t>amara</a:t>
            </a:r>
            <a:r>
              <a:rPr lang="en-US" sz="2000" dirty="0">
                <a:latin typeface="Times New Roman" panose="02020603050405020304" pitchFamily="18" charset="0"/>
                <a:cs typeface="Times New Roman" panose="02020603050405020304" pitchFamily="18" charset="0"/>
              </a:rPr>
              <a:t> (DC) H. Moore</a:t>
            </a:r>
          </a:p>
          <a:p>
            <a:r>
              <a:rPr lang="en-US" sz="2000" dirty="0">
                <a:latin typeface="Times New Roman" panose="02020603050405020304" pitchFamily="18" charset="0"/>
                <a:cs typeface="Times New Roman" panose="02020603050405020304" pitchFamily="18" charset="0"/>
              </a:rPr>
              <a:t>Family: </a:t>
            </a:r>
            <a:r>
              <a:rPr lang="en-US" sz="2000" dirty="0" err="1">
                <a:latin typeface="Times New Roman" panose="02020603050405020304" pitchFamily="18" charset="0"/>
                <a:cs typeface="Times New Roman" panose="02020603050405020304" pitchFamily="18" charset="0"/>
              </a:rPr>
              <a:t>Rosaceae</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Parts used: Seeds</a:t>
            </a:r>
          </a:p>
          <a:p>
            <a:r>
              <a:rPr lang="en-US" sz="2000" dirty="0">
                <a:latin typeface="Times New Roman" panose="02020603050405020304" pitchFamily="18" charset="0"/>
                <a:cs typeface="Times New Roman" panose="02020603050405020304" pitchFamily="18" charset="0"/>
              </a:rPr>
              <a:t>The seed is composed of triglycerides (45–50%), proteins (20–25%), mineral salts (2–3%), cellulose fiber (4–5%), mono- and disaccharides (5–6%), and vitamins (A, B1, B2, B3, B6). The seed also contains an enzymatic complex, including </a:t>
            </a:r>
            <a:r>
              <a:rPr lang="en-US" sz="2000" dirty="0" err="1">
                <a:latin typeface="Times New Roman" panose="02020603050405020304" pitchFamily="18" charset="0"/>
                <a:cs typeface="Times New Roman" panose="02020603050405020304" pitchFamily="18" charset="0"/>
              </a:rPr>
              <a:t>emulsin</a:t>
            </a:r>
            <a:r>
              <a:rPr lang="en-US" sz="2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β-</a:t>
            </a:r>
            <a:r>
              <a:rPr lang="en-US" sz="2000" dirty="0" err="1">
                <a:latin typeface="Times New Roman" panose="02020603050405020304" pitchFamily="18" charset="0"/>
                <a:cs typeface="Times New Roman" panose="02020603050405020304" pitchFamily="18" charset="0"/>
              </a:rPr>
              <a:t>glucosidase</a:t>
            </a:r>
            <a:r>
              <a:rPr lang="en-US" sz="2000" dirty="0">
                <a:latin typeface="Times New Roman" panose="02020603050405020304" pitchFamily="18" charset="0"/>
                <a:cs typeface="Times New Roman" panose="02020603050405020304" pitchFamily="18" charset="0"/>
              </a:rPr>
              <a:t>), amylase, and </a:t>
            </a:r>
            <a:r>
              <a:rPr lang="en-US" sz="2000" dirty="0" err="1">
                <a:latin typeface="Times New Roman" panose="02020603050405020304" pitchFamily="18" charset="0"/>
                <a:cs typeface="Times New Roman" panose="02020603050405020304" pitchFamily="18" charset="0"/>
              </a:rPr>
              <a:t>oxynitrilase</a:t>
            </a:r>
            <a:r>
              <a:rPr lang="en-US" sz="2000" dirty="0">
                <a:latin typeface="Times New Roman" panose="02020603050405020304" pitchFamily="18" charset="0"/>
                <a:cs typeface="Times New Roman" panose="02020603050405020304" pitchFamily="18" charset="0"/>
              </a:rPr>
              <a:t>.</a:t>
            </a:r>
          </a:p>
          <a:p>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1600" dirty="0">
              <a:cs typeface="Times New Roman" panose="02020603050405020304" pitchFamily="18" charset="0"/>
            </a:endParaRPr>
          </a:p>
          <a:p>
            <a:pPr algn="just" defTabSz="457200">
              <a:lnSpc>
                <a:spcPct val="100000"/>
              </a:lnSpc>
              <a:spcBef>
                <a:spcPts val="1000"/>
              </a:spcBef>
              <a:buClr>
                <a:srgbClr val="5FCBEF"/>
              </a:buClr>
              <a:buSzPct val="80000"/>
              <a:defRPr/>
            </a:pPr>
            <a:endParaRPr lang="en-US" sz="1800" dirty="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4351" y="1298765"/>
            <a:ext cx="4175369" cy="2274430"/>
          </a:xfrm>
          <a:prstGeom prst="rect">
            <a:avLst/>
          </a:prstGeom>
        </p:spPr>
      </p:pic>
    </p:spTree>
    <p:extLst>
      <p:ext uri="{BB962C8B-B14F-4D97-AF65-F5344CB8AC3E}">
        <p14:creationId xmlns:p14="http://schemas.microsoft.com/office/powerpoint/2010/main" val="3205504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1175512" y="112136"/>
            <a:ext cx="9792208" cy="1527078"/>
          </a:xfrm>
        </p:spPr>
        <p:txBody>
          <a:bodyPr>
            <a:normAutofit/>
          </a:bodyPr>
          <a:lstStyle/>
          <a:p>
            <a:r>
              <a:rPr lang="en-US" dirty="0">
                <a:latin typeface="Times New Roman" panose="02020603050405020304" pitchFamily="18" charset="0"/>
                <a:cs typeface="Times New Roman" panose="02020603050405020304" pitchFamily="18" charset="0"/>
              </a:rPr>
              <a:t>Outline</a:t>
            </a:r>
          </a:p>
        </p:txBody>
      </p:sp>
      <p:sp>
        <p:nvSpPr>
          <p:cNvPr id="3" name="Content Placeholder 2">
            <a:extLst>
              <a:ext uri="{FF2B5EF4-FFF2-40B4-BE49-F238E27FC236}">
                <a16:creationId xmlns="" xmlns:a16="http://schemas.microsoft.com/office/drawing/2014/main" id="{853DF8E1-05B8-E528-AEFD-EBAA7747925E}"/>
              </a:ext>
            </a:extLst>
          </p:cNvPr>
          <p:cNvSpPr>
            <a:spLocks noGrp="1"/>
          </p:cNvSpPr>
          <p:nvPr>
            <p:ph idx="1"/>
          </p:nvPr>
        </p:nvSpPr>
        <p:spPr>
          <a:xfrm>
            <a:off x="1175512" y="1888037"/>
            <a:ext cx="9792208" cy="4077674"/>
          </a:xfrm>
        </p:spPr>
        <p:txBody>
          <a:bodyPr>
            <a:normAutofit/>
          </a:bodyPr>
          <a:lstStyle/>
          <a:p>
            <a:r>
              <a:rPr lang="en-US" sz="2000" dirty="0" smtClean="0">
                <a:latin typeface="Algerian" panose="04020705040A02060702" pitchFamily="82" charset="0"/>
              </a:rPr>
              <a:t>Herbals </a:t>
            </a:r>
            <a:r>
              <a:rPr lang="en-US" sz="2000" dirty="0">
                <a:latin typeface="Algerian" panose="04020705040A02060702" pitchFamily="82" charset="0"/>
              </a:rPr>
              <a:t>in skin care</a:t>
            </a:r>
          </a:p>
          <a:p>
            <a:pPr>
              <a:buFont typeface="Wingdings" panose="05000000000000000000" pitchFamily="2" charset="2"/>
              <a:buChar char="v"/>
            </a:pPr>
            <a:r>
              <a:rPr lang="en-US" sz="1600" dirty="0">
                <a:latin typeface="+mj-lt"/>
              </a:rPr>
              <a:t>Coconut Palm</a:t>
            </a:r>
          </a:p>
          <a:p>
            <a:pPr>
              <a:buFont typeface="Wingdings" panose="05000000000000000000" pitchFamily="2" charset="2"/>
              <a:buChar char="v"/>
            </a:pPr>
            <a:r>
              <a:rPr lang="en-US" sz="1600" dirty="0">
                <a:latin typeface="+mj-lt"/>
              </a:rPr>
              <a:t>Green Tea</a:t>
            </a:r>
          </a:p>
          <a:p>
            <a:pPr>
              <a:buFont typeface="Wingdings" panose="05000000000000000000" pitchFamily="2" charset="2"/>
              <a:buChar char="v"/>
            </a:pPr>
            <a:r>
              <a:rPr lang="en-US" sz="1600" dirty="0">
                <a:latin typeface="+mj-lt"/>
              </a:rPr>
              <a:t>Aloe</a:t>
            </a:r>
          </a:p>
          <a:p>
            <a:pPr>
              <a:buFont typeface="Wingdings" panose="05000000000000000000" pitchFamily="2" charset="2"/>
              <a:buChar char="v"/>
            </a:pPr>
            <a:r>
              <a:rPr lang="en-US" sz="1600" dirty="0" err="1">
                <a:latin typeface="+mj-lt"/>
              </a:rPr>
              <a:t>Argan</a:t>
            </a:r>
            <a:r>
              <a:rPr lang="en-US" sz="1600" dirty="0">
                <a:latin typeface="+mj-lt"/>
              </a:rPr>
              <a:t> Tree</a:t>
            </a:r>
          </a:p>
          <a:p>
            <a:pPr>
              <a:buFont typeface="Wingdings" panose="05000000000000000000" pitchFamily="2" charset="2"/>
              <a:buChar char="v"/>
            </a:pPr>
            <a:r>
              <a:rPr lang="en-US" sz="1600" dirty="0">
                <a:latin typeface="+mj-lt"/>
              </a:rPr>
              <a:t>Chamomile</a:t>
            </a:r>
          </a:p>
          <a:p>
            <a:pPr>
              <a:buFont typeface="Wingdings" panose="05000000000000000000" pitchFamily="2" charset="2"/>
              <a:buChar char="v"/>
            </a:pPr>
            <a:r>
              <a:rPr lang="en-US" sz="1600" dirty="0">
                <a:latin typeface="+mj-lt"/>
              </a:rPr>
              <a:t>Ginkgo</a:t>
            </a:r>
          </a:p>
          <a:p>
            <a:pPr>
              <a:buFont typeface="Wingdings" panose="05000000000000000000" pitchFamily="2" charset="2"/>
              <a:buChar char="v"/>
            </a:pPr>
            <a:r>
              <a:rPr lang="en-US" sz="1600" dirty="0">
                <a:latin typeface="+mj-lt"/>
              </a:rPr>
              <a:t>Mango</a:t>
            </a:r>
          </a:p>
          <a:p>
            <a:pPr>
              <a:buFont typeface="Wingdings" panose="05000000000000000000" pitchFamily="2" charset="2"/>
              <a:buChar char="v"/>
            </a:pPr>
            <a:r>
              <a:rPr lang="en-US" sz="1600" dirty="0">
                <a:latin typeface="+mj-lt"/>
              </a:rPr>
              <a:t>Rosemary</a:t>
            </a:r>
          </a:p>
          <a:p>
            <a:pPr>
              <a:buFont typeface="Wingdings" panose="05000000000000000000" pitchFamily="2" charset="2"/>
              <a:buChar char="v"/>
            </a:pPr>
            <a:endParaRPr lang="en-US" sz="1600" dirty="0">
              <a:latin typeface="+mj-lt"/>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04" y="226665"/>
            <a:ext cx="1017905" cy="1017905"/>
          </a:xfrm>
          <a:prstGeom prst="rect">
            <a:avLst/>
          </a:prstGeom>
          <a:noFill/>
          <a:ln>
            <a:noFill/>
          </a:ln>
        </p:spPr>
      </p:pic>
      <p:pic>
        <p:nvPicPr>
          <p:cNvPr id="3074" name="Picture 2" descr="Medical and cosmetics plants hand drawn bergamot Vector Image">
            <a:extLst>
              <a:ext uri="{FF2B5EF4-FFF2-40B4-BE49-F238E27FC236}">
                <a16:creationId xmlns="" xmlns:a16="http://schemas.microsoft.com/office/drawing/2014/main" id="{2FD90933-3A13-82B7-62A2-34EAADABE4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402"/>
          <a:stretch/>
        </p:blipFill>
        <p:spPr bwMode="auto">
          <a:xfrm>
            <a:off x="6291909" y="1203380"/>
            <a:ext cx="4724579" cy="4622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05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313900" y="1388839"/>
            <a:ext cx="11450470" cy="4553004"/>
          </a:xfrm>
        </p:spPr>
        <p:txBody>
          <a:bodyPr>
            <a:noAutofit/>
          </a:bodyPr>
          <a:lstStyle/>
          <a:p>
            <a:pPr marL="0" indent="0">
              <a:buNone/>
            </a:pPr>
            <a:r>
              <a:rPr lang="en-US" sz="2000" dirty="0">
                <a:latin typeface="Times New Roman" panose="02020603050405020304" pitchFamily="18" charset="0"/>
                <a:ea typeface="Cambria Math" panose="02040503050406030204" pitchFamily="18" charset="0"/>
                <a:cs typeface="Times New Roman" panose="02020603050405020304" pitchFamily="18" charset="0"/>
              </a:rPr>
              <a:t>Dermatologic and Cosmetic Use</a:t>
            </a:r>
          </a:p>
          <a:p>
            <a:r>
              <a:rPr lang="en-US" sz="2000" dirty="0">
                <a:latin typeface="Times New Roman" panose="02020603050405020304" pitchFamily="18" charset="0"/>
                <a:ea typeface="Cambria Math" panose="02040503050406030204" pitchFamily="18" charset="0"/>
                <a:cs typeface="Times New Roman" panose="02020603050405020304" pitchFamily="18" charset="0"/>
              </a:rPr>
              <a:t>About 95% of the oil is represented by </a:t>
            </a:r>
            <a:r>
              <a:rPr lang="el-GR" sz="2000" dirty="0">
                <a:latin typeface="Times New Roman" panose="02020603050405020304" pitchFamily="18" charset="0"/>
                <a:ea typeface="Cambria Math" panose="02040503050406030204" pitchFamily="18" charset="0"/>
                <a:cs typeface="Times New Roman" panose="02020603050405020304" pitchFamily="18" charset="0"/>
              </a:rPr>
              <a:t>ω-3 </a:t>
            </a:r>
            <a:r>
              <a:rPr lang="en-US" sz="2000" dirty="0">
                <a:latin typeface="Times New Roman" panose="02020603050405020304" pitchFamily="18" charset="0"/>
                <a:ea typeface="Cambria Math" panose="02040503050406030204" pitchFamily="18" charset="0"/>
                <a:cs typeface="Times New Roman" panose="02020603050405020304" pitchFamily="18" charset="0"/>
              </a:rPr>
              <a:t>fatty acids (mostly oleic and linoleic).</a:t>
            </a:r>
          </a:p>
          <a:p>
            <a:r>
              <a:rPr lang="en-US" sz="2000" dirty="0">
                <a:latin typeface="Times New Roman" panose="02020603050405020304" pitchFamily="18" charset="0"/>
                <a:ea typeface="Cambria Math" panose="02040503050406030204" pitchFamily="18" charset="0"/>
                <a:cs typeface="Times New Roman" panose="02020603050405020304" pitchFamily="18" charset="0"/>
              </a:rPr>
              <a:t>The oil is therefore widely used in cosmetics for its </a:t>
            </a:r>
            <a:r>
              <a:rPr lang="en-US" sz="2000" dirty="0">
                <a:solidFill>
                  <a:srgbClr val="FF0000"/>
                </a:solidFill>
                <a:latin typeface="Times New Roman" panose="02020603050405020304" pitchFamily="18" charset="0"/>
                <a:ea typeface="Cambria Math" panose="02040503050406030204" pitchFamily="18" charset="0"/>
                <a:cs typeface="Times New Roman" panose="02020603050405020304" pitchFamily="18" charset="0"/>
              </a:rPr>
              <a:t>emollient, lenitive, and nourishing properties.</a:t>
            </a:r>
          </a:p>
          <a:p>
            <a:r>
              <a:rPr lang="en-US" sz="2000" dirty="0">
                <a:latin typeface="Times New Roman" panose="02020603050405020304" pitchFamily="18" charset="0"/>
                <a:ea typeface="Cambria Math" panose="02040503050406030204" pitchFamily="18" charset="0"/>
                <a:cs typeface="Times New Roman" panose="02020603050405020304" pitchFamily="18" charset="0"/>
              </a:rPr>
              <a:t>It is indicated for the skin of adults and kids, and even for the particularly delicate skin of newborns. It is used as a lubricant, sebum </a:t>
            </a:r>
            <a:r>
              <a:rPr lang="en-US" sz="2000" dirty="0" err="1">
                <a:latin typeface="Times New Roman" panose="02020603050405020304" pitchFamily="18" charset="0"/>
                <a:ea typeface="Cambria Math" panose="02040503050406030204" pitchFamily="18" charset="0"/>
                <a:cs typeface="Times New Roman" panose="02020603050405020304" pitchFamily="18" charset="0"/>
              </a:rPr>
              <a:t>restitutive</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and </a:t>
            </a:r>
            <a:r>
              <a:rPr lang="en-US" sz="2000" dirty="0" err="1">
                <a:latin typeface="Times New Roman" panose="02020603050405020304" pitchFamily="18" charset="0"/>
                <a:ea typeface="Cambria Math" panose="02040503050406030204" pitchFamily="18" charset="0"/>
                <a:cs typeface="Times New Roman" panose="02020603050405020304" pitchFamily="18" charset="0"/>
              </a:rPr>
              <a:t>reepithelialization</a:t>
            </a:r>
            <a:r>
              <a:rPr lang="en-US" sz="2000" dirty="0">
                <a:latin typeface="Times New Roman" panose="02020603050405020304" pitchFamily="18" charset="0"/>
                <a:ea typeface="Cambria Math" panose="02040503050406030204" pitchFamily="18" charset="0"/>
                <a:cs typeface="Times New Roman" panose="02020603050405020304" pitchFamily="18" charset="0"/>
              </a:rPr>
              <a:t> agent, and is recommended for dry skins and to alleviate itching caused by dermatitis, eczema, measles, and chickenpox. The oil can also be used against stretch marks caused by birth or slimming diets and to soften and moisturize dry or frizzy hair, or hair bleached by sun and saltiness. It can be mixed with essential oils for massage for joint pain or after </a:t>
            </a:r>
            <a:r>
              <a:rPr lang="en-US" sz="2000" dirty="0" err="1">
                <a:latin typeface="Times New Roman" panose="02020603050405020304" pitchFamily="18" charset="0"/>
                <a:ea typeface="Cambria Math" panose="02040503050406030204" pitchFamily="18" charset="0"/>
                <a:cs typeface="Times New Roman" panose="02020603050405020304" pitchFamily="18" charset="0"/>
              </a:rPr>
              <a:t>physicalexercise</a:t>
            </a:r>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ea typeface="Cambria Math" panose="020405030504060302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3009461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262887"/>
          </a:xfrm>
        </p:spPr>
        <p:txBody>
          <a:bodyPr>
            <a:normAutofit fontScale="90000"/>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382137" y="813520"/>
            <a:ext cx="11191164" cy="5464450"/>
          </a:xfrm>
        </p:spPr>
        <p:txBody>
          <a:bodyPr>
            <a:noAutofit/>
          </a:bodyPr>
          <a:lstStyle/>
          <a:p>
            <a:pPr marL="0" indent="0" algn="ctr">
              <a:buNone/>
            </a:pPr>
            <a:r>
              <a:rPr lang="en-US" sz="2800" b="1" dirty="0">
                <a:latin typeface="Times New Roman" panose="02020603050405020304" pitchFamily="18" charset="0"/>
                <a:cs typeface="Times New Roman" panose="02020603050405020304" pitchFamily="18" charset="0"/>
              </a:rPr>
              <a:t>Bearberry</a:t>
            </a:r>
          </a:p>
          <a:p>
            <a:pPr algn="just"/>
            <a:r>
              <a:rPr lang="en-US" sz="2000" dirty="0">
                <a:latin typeface="Times New Roman" panose="02020603050405020304" pitchFamily="18" charset="0"/>
                <a:cs typeface="Times New Roman" panose="02020603050405020304" pitchFamily="18" charset="0"/>
              </a:rPr>
              <a:t>Scientific name: </a:t>
            </a:r>
            <a:r>
              <a:rPr lang="en-US" sz="2000" dirty="0" err="1">
                <a:latin typeface="Times New Roman" panose="02020603050405020304" pitchFamily="18" charset="0"/>
                <a:cs typeface="Times New Roman" panose="02020603050405020304" pitchFamily="18" charset="0"/>
              </a:rPr>
              <a:t>Arctostaphylos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uva-ursi</a:t>
            </a:r>
            <a:r>
              <a:rPr lang="en-US" sz="2000" dirty="0">
                <a:latin typeface="Times New Roman" panose="02020603050405020304" pitchFamily="18" charset="0"/>
                <a:cs typeface="Times New Roman" panose="02020603050405020304" pitchFamily="18" charset="0"/>
              </a:rPr>
              <a:t> (L.) </a:t>
            </a:r>
            <a:r>
              <a:rPr lang="en-US" sz="2000" dirty="0" err="1">
                <a:latin typeface="Times New Roman" panose="02020603050405020304" pitchFamily="18" charset="0"/>
                <a:cs typeface="Times New Roman" panose="02020603050405020304" pitchFamily="18" charset="0"/>
              </a:rPr>
              <a:t>Spreng</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Family: </a:t>
            </a:r>
            <a:r>
              <a:rPr lang="en-US" sz="2000" dirty="0" err="1">
                <a:latin typeface="Times New Roman" panose="02020603050405020304" pitchFamily="18" charset="0"/>
                <a:cs typeface="Times New Roman" panose="02020603050405020304" pitchFamily="18" charset="0"/>
              </a:rPr>
              <a:t>Ericaceae</a:t>
            </a:r>
            <a:endParaRPr lang="en-US" sz="2000" dirty="0">
              <a:latin typeface="Times New Roman" panose="02020603050405020304" pitchFamily="18" charset="0"/>
              <a:cs typeface="Times New Roman" panose="02020603050405020304" pitchFamily="18" charset="0"/>
            </a:endParaRPr>
          </a:p>
          <a:p>
            <a:pPr algn="just"/>
            <a:r>
              <a:rPr lang="en-US" sz="2000" dirty="0">
                <a:latin typeface="Times New Roman" panose="02020603050405020304" pitchFamily="18" charset="0"/>
                <a:cs typeface="Times New Roman" panose="02020603050405020304" pitchFamily="18" charset="0"/>
              </a:rPr>
              <a:t>Parts used: Leaves</a:t>
            </a:r>
          </a:p>
          <a:p>
            <a:pPr algn="just"/>
            <a:r>
              <a:rPr lang="en-US" sz="2000" dirty="0">
                <a:latin typeface="Times New Roman" panose="02020603050405020304" pitchFamily="18" charset="0"/>
                <a:cs typeface="Times New Roman" panose="02020603050405020304" pitchFamily="18" charset="0"/>
              </a:rPr>
              <a:t>The plant is used in skin care products mostly for its </a:t>
            </a:r>
            <a:r>
              <a:rPr lang="en-US" sz="2000" dirty="0" err="1">
                <a:solidFill>
                  <a:srgbClr val="FF0000"/>
                </a:solidFill>
                <a:latin typeface="Times New Roman" panose="02020603050405020304" pitchFamily="18" charset="0"/>
                <a:cs typeface="Times New Roman" panose="02020603050405020304" pitchFamily="18" charset="0"/>
              </a:rPr>
              <a:t>depigmenting</a:t>
            </a:r>
            <a:r>
              <a:rPr lang="en-US" sz="2000" dirty="0">
                <a:solidFill>
                  <a:srgbClr val="FF0000"/>
                </a:solidFill>
                <a:latin typeface="Times New Roman" panose="02020603050405020304" pitchFamily="18" charset="0"/>
                <a:cs typeface="Times New Roman" panose="02020603050405020304" pitchFamily="18" charset="0"/>
              </a:rPr>
              <a:t> action. </a:t>
            </a:r>
            <a:r>
              <a:rPr lang="en-US" sz="2000" dirty="0" err="1">
                <a:solidFill>
                  <a:srgbClr val="FF0000"/>
                </a:solidFill>
                <a:latin typeface="Times New Roman" panose="02020603050405020304" pitchFamily="18" charset="0"/>
                <a:cs typeface="Times New Roman" panose="02020603050405020304" pitchFamily="18" charset="0"/>
              </a:rPr>
              <a:t>Hydroquinones</a:t>
            </a:r>
            <a:r>
              <a:rPr lang="en-US" sz="2000" dirty="0">
                <a:solidFill>
                  <a:srgbClr val="FF0000"/>
                </a:solidFill>
                <a:latin typeface="Times New Roman" panose="02020603050405020304" pitchFamily="18" charset="0"/>
                <a:cs typeface="Times New Roman" panose="02020603050405020304" pitchFamily="18" charset="0"/>
              </a:rPr>
              <a:t> are well-known inhibitors of </a:t>
            </a:r>
            <a:r>
              <a:rPr lang="en-US" sz="2000" dirty="0" err="1">
                <a:solidFill>
                  <a:srgbClr val="FF0000"/>
                </a:solidFill>
                <a:latin typeface="Times New Roman" panose="02020603050405020304" pitchFamily="18" charset="0"/>
                <a:cs typeface="Times New Roman" panose="02020603050405020304" pitchFamily="18" charset="0"/>
              </a:rPr>
              <a:t>tyrosinase</a:t>
            </a:r>
            <a:r>
              <a:rPr lang="en-US" sz="2000" dirty="0">
                <a:latin typeface="Times New Roman" panose="02020603050405020304" pitchFamily="18" charset="0"/>
                <a:cs typeface="Times New Roman" panose="02020603050405020304" pitchFamily="18" charset="0"/>
              </a:rPr>
              <a:t>, the enzyme responsible for L-tyrosine oxidation in the biosynthetic pathway of melanin. An in vitro experimental study has shown that </a:t>
            </a:r>
            <a:r>
              <a:rPr lang="en-US" sz="2000" dirty="0" err="1">
                <a:latin typeface="Times New Roman" panose="02020603050405020304" pitchFamily="18" charset="0"/>
                <a:cs typeface="Times New Roman" panose="02020603050405020304" pitchFamily="18" charset="0"/>
              </a:rPr>
              <a:t>arbutin</a:t>
            </a:r>
            <a:r>
              <a:rPr lang="en-US" sz="2000" dirty="0">
                <a:latin typeface="Times New Roman" panose="02020603050405020304" pitchFamily="18" charset="0"/>
                <a:cs typeface="Times New Roman" panose="02020603050405020304" pitchFamily="18" charset="0"/>
              </a:rPr>
              <a:t> inhibits the synthesis of melanin in human melanoma cells and in a three-dimensional human skin model.</a:t>
            </a:r>
          </a:p>
          <a:p>
            <a:pPr algn="just"/>
            <a:r>
              <a:rPr lang="en-US" sz="2000" dirty="0" err="1">
                <a:solidFill>
                  <a:srgbClr val="FF0000"/>
                </a:solidFill>
                <a:latin typeface="Times New Roman" panose="02020603050405020304" pitchFamily="18" charset="0"/>
                <a:cs typeface="Times New Roman" panose="02020603050405020304" pitchFamily="18" charset="0"/>
              </a:rPr>
              <a:t>Ursolic</a:t>
            </a:r>
            <a:r>
              <a:rPr lang="en-US" sz="2000" dirty="0">
                <a:solidFill>
                  <a:srgbClr val="FF0000"/>
                </a:solidFill>
                <a:latin typeface="Times New Roman" panose="02020603050405020304" pitchFamily="18" charset="0"/>
                <a:cs typeface="Times New Roman" panose="02020603050405020304" pitchFamily="18" charset="0"/>
              </a:rPr>
              <a:t> acid exerts an anti-inflammatory action on the skin, </a:t>
            </a:r>
            <a:r>
              <a:rPr lang="en-US" sz="2000" dirty="0">
                <a:latin typeface="Times New Roman" panose="02020603050405020304" pitchFamily="18" charset="0"/>
                <a:cs typeface="Times New Roman" panose="02020603050405020304" pitchFamily="18" charset="0"/>
              </a:rPr>
              <a:t>and moreover, it inhibits </a:t>
            </a:r>
            <a:r>
              <a:rPr lang="en-US" sz="2000" dirty="0" err="1">
                <a:latin typeface="Times New Roman" panose="02020603050405020304" pitchFamily="18" charset="0"/>
                <a:cs typeface="Times New Roman" panose="02020603050405020304" pitchFamily="18" charset="0"/>
              </a:rPr>
              <a:t>elastase</a:t>
            </a:r>
            <a:r>
              <a:rPr lang="en-US" sz="2000" dirty="0">
                <a:latin typeface="Times New Roman" panose="02020603050405020304" pitchFamily="18" charset="0"/>
                <a:cs typeface="Times New Roman" panose="02020603050405020304" pitchFamily="18" charset="0"/>
              </a:rPr>
              <a:t>, hence being an interesting compound for </a:t>
            </a:r>
            <a:r>
              <a:rPr lang="en-US" sz="2000" dirty="0" err="1">
                <a:latin typeface="Times New Roman" panose="02020603050405020304" pitchFamily="18" charset="0"/>
                <a:cs typeface="Times New Roman" panose="02020603050405020304" pitchFamily="18" charset="0"/>
              </a:rPr>
              <a:t>antiaging</a:t>
            </a:r>
            <a:r>
              <a:rPr lang="en-US" sz="2000" dirty="0">
                <a:latin typeface="Times New Roman" panose="02020603050405020304" pitchFamily="18" charset="0"/>
                <a:cs typeface="Times New Roman" panose="02020603050405020304" pitchFamily="18" charset="0"/>
              </a:rPr>
              <a:t> products. </a:t>
            </a:r>
            <a:r>
              <a:rPr lang="en-US" sz="2000" dirty="0" err="1">
                <a:solidFill>
                  <a:srgbClr val="FF0000"/>
                </a:solidFill>
                <a:latin typeface="Times New Roman" panose="02020603050405020304" pitchFamily="18" charset="0"/>
                <a:cs typeface="Times New Roman" panose="02020603050405020304" pitchFamily="18" charset="0"/>
              </a:rPr>
              <a:t>Allantoin</a:t>
            </a:r>
            <a:r>
              <a:rPr lang="en-US" sz="2000" dirty="0">
                <a:solidFill>
                  <a:srgbClr val="FF0000"/>
                </a:solidFill>
                <a:latin typeface="Times New Roman" panose="02020603050405020304" pitchFamily="18" charset="0"/>
                <a:cs typeface="Times New Roman" panose="02020603050405020304" pitchFamily="18" charset="0"/>
              </a:rPr>
              <a:t> is </a:t>
            </a:r>
            <a:r>
              <a:rPr lang="en-US" sz="2000" dirty="0">
                <a:latin typeface="Times New Roman" panose="02020603050405020304" pitchFamily="18" charset="0"/>
                <a:cs typeface="Times New Roman" panose="02020603050405020304" pitchFamily="18" charset="0"/>
              </a:rPr>
              <a:t>used as an active principle in creams against herpes and vaginal infections</a:t>
            </a:r>
          </a:p>
          <a:p>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2980" y="941696"/>
            <a:ext cx="4245354" cy="1842447"/>
          </a:xfrm>
          <a:prstGeom prst="rect">
            <a:avLst/>
          </a:prstGeom>
        </p:spPr>
      </p:pic>
    </p:spTree>
    <p:extLst>
      <p:ext uri="{BB962C8B-B14F-4D97-AF65-F5344CB8AC3E}">
        <p14:creationId xmlns:p14="http://schemas.microsoft.com/office/powerpoint/2010/main" val="1551295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847141" y="1388839"/>
            <a:ext cx="9792208" cy="4553004"/>
          </a:xfrm>
        </p:spPr>
        <p:txBody>
          <a:bodyPr>
            <a:noAutofit/>
          </a:bodyPr>
          <a:lstStyle/>
          <a:p>
            <a:pPr marL="0" indent="0" algn="ctr">
              <a:buNone/>
            </a:pPr>
            <a:r>
              <a:rPr lang="en-US" sz="2800" b="1" dirty="0">
                <a:latin typeface="Times New Roman" panose="02020603050405020304" pitchFamily="18" charset="0"/>
                <a:cs typeface="Times New Roman" panose="02020603050405020304" pitchFamily="18" charset="0"/>
              </a:rPr>
              <a:t>Cinnamon</a:t>
            </a:r>
          </a:p>
          <a:p>
            <a:r>
              <a:rPr lang="en-US" sz="2000" dirty="0">
                <a:latin typeface="Times New Roman" panose="02020603050405020304" pitchFamily="18" charset="0"/>
                <a:cs typeface="Times New Roman" panose="02020603050405020304" pitchFamily="18" charset="0"/>
              </a:rPr>
              <a:t>Scientific name: </a:t>
            </a:r>
            <a:r>
              <a:rPr lang="en-US" sz="2000" dirty="0" err="1">
                <a:latin typeface="Times New Roman" panose="02020603050405020304" pitchFamily="18" charset="0"/>
                <a:cs typeface="Times New Roman" panose="02020603050405020304" pitchFamily="18" charset="0"/>
              </a:rPr>
              <a:t>Cinnamomum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verum</a:t>
            </a:r>
            <a:r>
              <a:rPr lang="en-US" sz="2000" dirty="0">
                <a:latin typeface="Times New Roman" panose="02020603050405020304" pitchFamily="18" charset="0"/>
                <a:cs typeface="Times New Roman" panose="02020603050405020304" pitchFamily="18" charset="0"/>
              </a:rPr>
              <a:t> J. </a:t>
            </a:r>
            <a:r>
              <a:rPr lang="en-US" sz="2000" dirty="0" err="1">
                <a:latin typeface="Times New Roman" panose="02020603050405020304" pitchFamily="18" charset="0"/>
                <a:cs typeface="Times New Roman" panose="02020603050405020304" pitchFamily="18" charset="0"/>
              </a:rPr>
              <a:t>Presl</a:t>
            </a:r>
            <a:r>
              <a:rPr lang="en-US" sz="2000" dirty="0">
                <a:latin typeface="Times New Roman" panose="02020603050405020304" pitchFamily="18" charset="0"/>
                <a:cs typeface="Times New Roman" panose="02020603050405020304" pitchFamily="18" charset="0"/>
              </a:rPr>
              <a:t> (syn. </a:t>
            </a:r>
            <a:r>
              <a:rPr lang="en-US" sz="2000" dirty="0" err="1">
                <a:latin typeface="Times New Roman" panose="02020603050405020304" pitchFamily="18" charset="0"/>
                <a:cs typeface="Times New Roman" panose="02020603050405020304" pitchFamily="18" charset="0"/>
              </a:rPr>
              <a:t>Cinnamomum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zeylanicum</a:t>
            </a:r>
            <a:r>
              <a:rPr lang="en-US" sz="2000" dirty="0">
                <a:latin typeface="Times New Roman" panose="02020603050405020304" pitchFamily="18" charset="0"/>
                <a:cs typeface="Times New Roman" panose="02020603050405020304" pitchFamily="18" charset="0"/>
              </a:rPr>
              <a:t> Bl.)</a:t>
            </a:r>
          </a:p>
          <a:p>
            <a:r>
              <a:rPr lang="en-US" sz="2000" dirty="0">
                <a:latin typeface="Times New Roman" panose="02020603050405020304" pitchFamily="18" charset="0"/>
                <a:cs typeface="Times New Roman" panose="02020603050405020304" pitchFamily="18" charset="0"/>
              </a:rPr>
              <a:t>Family: </a:t>
            </a:r>
            <a:r>
              <a:rPr lang="en-US" sz="2000" dirty="0" err="1">
                <a:latin typeface="Times New Roman" panose="02020603050405020304" pitchFamily="18" charset="0"/>
                <a:cs typeface="Times New Roman" panose="02020603050405020304" pitchFamily="18" charset="0"/>
              </a:rPr>
              <a:t>Lauraceae</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Parts used: Bark and leaves</a:t>
            </a:r>
          </a:p>
          <a:p>
            <a:r>
              <a:rPr lang="en-US" sz="2000" dirty="0">
                <a:latin typeface="Times New Roman" panose="02020603050405020304" pitchFamily="18" charset="0"/>
                <a:cs typeface="Times New Roman" panose="02020603050405020304" pitchFamily="18" charset="0"/>
              </a:rPr>
              <a:t>The essential oil obtained from the bark and leaves (0.5–1.0% and 1.6–1.8%, respectively) is very aromatic and spicy</a:t>
            </a: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5260" y="3848669"/>
            <a:ext cx="7831689" cy="2647665"/>
          </a:xfrm>
          <a:prstGeom prst="rect">
            <a:avLst/>
          </a:prstGeom>
        </p:spPr>
      </p:pic>
    </p:spTree>
    <p:extLst>
      <p:ext uri="{BB962C8B-B14F-4D97-AF65-F5344CB8AC3E}">
        <p14:creationId xmlns:p14="http://schemas.microsoft.com/office/powerpoint/2010/main" val="788337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8"/>
            <a:ext cx="9792208" cy="620474"/>
          </a:xfrm>
        </p:spPr>
        <p:txBody>
          <a:bodyPr>
            <a:normAutofit/>
          </a:bodyPr>
          <a:lstStyle/>
          <a:p>
            <a:pPr algn="ctr"/>
            <a:r>
              <a:rPr lang="en-US" sz="3200" b="1" dirty="0" smtClean="0">
                <a:solidFill>
                  <a:srgbClr val="0070C0"/>
                </a:solidFill>
                <a:latin typeface="Times New Roman" panose="02020603050405020304" pitchFamily="18" charset="0"/>
                <a:cs typeface="Times New Roman" panose="02020603050405020304" pitchFamily="18" charset="0"/>
              </a:rPr>
              <a:t>Herbal </a:t>
            </a:r>
            <a:r>
              <a:rPr lang="en-US" sz="3200" b="1" dirty="0">
                <a:solidFill>
                  <a:srgbClr val="0070C0"/>
                </a:solidFill>
                <a:latin typeface="Times New Roman" panose="02020603050405020304" pitchFamily="18" charset="0"/>
                <a:cs typeface="Times New Roman" panose="02020603050405020304" pitchFamily="18" charset="0"/>
              </a:rPr>
              <a:t>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205798" y="1041745"/>
            <a:ext cx="11613163" cy="4900098"/>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Dermatologic and Cosmetic Use</a:t>
            </a:r>
          </a:p>
          <a:p>
            <a:pPr algn="just"/>
            <a:r>
              <a:rPr lang="en-US" sz="2000" dirty="0">
                <a:latin typeface="Times New Roman" panose="02020603050405020304" pitchFamily="18" charset="0"/>
                <a:cs typeface="Times New Roman" panose="02020603050405020304" pitchFamily="18" charset="0"/>
              </a:rPr>
              <a:t>The essential oil is used in perfume and cosmetic </a:t>
            </a:r>
            <a:r>
              <a:rPr lang="en-US" sz="2000" dirty="0" smtClean="0">
                <a:latin typeface="Times New Roman" panose="02020603050405020304" pitchFamily="18" charset="0"/>
                <a:cs typeface="Times New Roman" panose="02020603050405020304" pitchFamily="18" charset="0"/>
              </a:rPr>
              <a:t>industries, </a:t>
            </a:r>
            <a:r>
              <a:rPr lang="en-US" sz="2000" dirty="0">
                <a:latin typeface="Times New Roman" panose="02020603050405020304" pitchFamily="18" charset="0"/>
                <a:cs typeface="Times New Roman" panose="02020603050405020304" pitchFamily="18" charset="0"/>
              </a:rPr>
              <a:t>but the dosage must be carefully controlled due to the oil’s capability of inducing irritation and sensitization on the skin and mucosae. Noxious effects are mainly due to the presence of </a:t>
            </a:r>
            <a:r>
              <a:rPr lang="en-US" sz="2000" dirty="0" err="1">
                <a:latin typeface="Times New Roman" panose="02020603050405020304" pitchFamily="18" charset="0"/>
                <a:cs typeface="Times New Roman" panose="02020603050405020304" pitchFamily="18" charset="0"/>
              </a:rPr>
              <a:t>cinnamaldehyde</a:t>
            </a:r>
            <a:r>
              <a:rPr lang="en-US" sz="2000" dirty="0">
                <a:latin typeface="Times New Roman" panose="02020603050405020304" pitchFamily="18" charset="0"/>
                <a:cs typeface="Times New Roman" panose="02020603050405020304" pitchFamily="18" charset="0"/>
              </a:rPr>
              <a:t>.</a:t>
            </a:r>
          </a:p>
          <a:p>
            <a:pPr algn="just"/>
            <a:r>
              <a:rPr lang="en-US" sz="2000" dirty="0">
                <a:latin typeface="Times New Roman" panose="02020603050405020304" pitchFamily="18" charset="0"/>
                <a:cs typeface="Times New Roman" panose="02020603050405020304" pitchFamily="18" charset="0"/>
              </a:rPr>
              <a:t>In aromatherapy it is preferable to use the oil extracted from leaves, owing to a lower content in </a:t>
            </a:r>
            <a:r>
              <a:rPr lang="en-US" sz="2000" dirty="0" err="1">
                <a:latin typeface="Times New Roman" panose="02020603050405020304" pitchFamily="18" charset="0"/>
                <a:cs typeface="Times New Roman" panose="02020603050405020304" pitchFamily="18" charset="0"/>
              </a:rPr>
              <a:t>cinnamaldehyde</a:t>
            </a:r>
            <a:r>
              <a:rPr lang="en-US" sz="2000" dirty="0">
                <a:latin typeface="Times New Roman" panose="02020603050405020304" pitchFamily="18" charset="0"/>
                <a:cs typeface="Times New Roman" panose="02020603050405020304" pitchFamily="18" charset="0"/>
              </a:rPr>
              <a:t>. Cinnamon oil is used for </a:t>
            </a:r>
            <a:r>
              <a:rPr lang="en-US" sz="2000" dirty="0" err="1">
                <a:latin typeface="Times New Roman" panose="02020603050405020304" pitchFamily="18" charset="0"/>
                <a:cs typeface="Times New Roman" panose="02020603050405020304" pitchFamily="18" charset="0"/>
              </a:rPr>
              <a:t>tonifying</a:t>
            </a:r>
            <a:r>
              <a:rPr lang="en-US" sz="2000" dirty="0">
                <a:latin typeface="Times New Roman" panose="02020603050405020304" pitchFamily="18" charset="0"/>
                <a:cs typeface="Times New Roman" panose="02020603050405020304" pitchFamily="18" charset="0"/>
              </a:rPr>
              <a:t> massage, since it exerts a </a:t>
            </a:r>
            <a:r>
              <a:rPr lang="en-US" sz="2000" dirty="0" err="1">
                <a:latin typeface="Times New Roman" panose="02020603050405020304" pitchFamily="18" charset="0"/>
                <a:cs typeface="Times New Roman" panose="02020603050405020304" pitchFamily="18" charset="0"/>
              </a:rPr>
              <a:t>vasodilatory</a:t>
            </a:r>
            <a:r>
              <a:rPr lang="en-US" sz="2000" dirty="0">
                <a:latin typeface="Times New Roman" panose="02020603050405020304" pitchFamily="18" charset="0"/>
                <a:cs typeface="Times New Roman" panose="02020603050405020304" pitchFamily="18" charset="0"/>
              </a:rPr>
              <a:t> effect caused by </a:t>
            </a:r>
            <a:r>
              <a:rPr lang="en-US" sz="2000" dirty="0" err="1">
                <a:latin typeface="Times New Roman" panose="02020603050405020304" pitchFamily="18" charset="0"/>
                <a:cs typeface="Times New Roman" panose="02020603050405020304" pitchFamily="18" charset="0"/>
              </a:rPr>
              <a:t>cinnamaldehyde</a:t>
            </a:r>
            <a:r>
              <a:rPr lang="en-US" sz="2000" dirty="0">
                <a:latin typeface="Times New Roman" panose="02020603050405020304" pitchFamily="18" charset="0"/>
                <a:cs typeface="Times New Roman" panose="02020603050405020304" pitchFamily="18" charset="0"/>
              </a:rPr>
              <a:t>. </a:t>
            </a:r>
          </a:p>
          <a:p>
            <a:pPr algn="just"/>
            <a:r>
              <a:rPr lang="en-US" sz="2000" dirty="0">
                <a:latin typeface="Times New Roman" panose="02020603050405020304" pitchFamily="18" charset="0"/>
                <a:cs typeface="Times New Roman" panose="02020603050405020304" pitchFamily="18" charset="0"/>
              </a:rPr>
              <a:t>Such a property is responsible for the </a:t>
            </a:r>
            <a:r>
              <a:rPr lang="en-US" sz="2000" dirty="0" err="1">
                <a:latin typeface="Times New Roman" panose="02020603050405020304" pitchFamily="18" charset="0"/>
                <a:cs typeface="Times New Roman" panose="02020603050405020304" pitchFamily="18" charset="0"/>
              </a:rPr>
              <a:t>emmenagogue</a:t>
            </a:r>
            <a:r>
              <a:rPr lang="en-US" sz="2000" dirty="0">
                <a:latin typeface="Times New Roman" panose="02020603050405020304" pitchFamily="18" charset="0"/>
                <a:cs typeface="Times New Roman" panose="02020603050405020304" pitchFamily="18" charset="0"/>
              </a:rPr>
              <a:t> effect of the plant, while it can also be exploited for aesthetic purposes, such as lip </a:t>
            </a:r>
            <a:r>
              <a:rPr lang="en-US" sz="2000" dirty="0" err="1">
                <a:latin typeface="Times New Roman" panose="02020603050405020304" pitchFamily="18" charset="0"/>
                <a:cs typeface="Times New Roman" panose="02020603050405020304" pitchFamily="18" charset="0"/>
              </a:rPr>
              <a:t>volumizers</a:t>
            </a:r>
            <a:r>
              <a:rPr lang="en-US" sz="2000" dirty="0">
                <a:latin typeface="Times New Roman" panose="02020603050405020304" pitchFamily="18" charset="0"/>
                <a:cs typeface="Times New Roman" panose="02020603050405020304" pitchFamily="18" charset="0"/>
              </a:rPr>
              <a:t>, or in the treatment of cellulite</a:t>
            </a: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737877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205798" y="1388839"/>
            <a:ext cx="11626811" cy="4553004"/>
          </a:xfrm>
        </p:spPr>
        <p:txBody>
          <a:bodyPr>
            <a:noAutofit/>
          </a:bodyPr>
          <a:lstStyle/>
          <a:p>
            <a:pPr marL="0" indent="0" algn="ctr">
              <a:buNone/>
            </a:pPr>
            <a:r>
              <a:rPr lang="en-US" sz="2800" b="1" dirty="0" smtClean="0">
                <a:latin typeface="Times New Roman" panose="02020603050405020304" pitchFamily="18" charset="0"/>
                <a:cs typeface="Times New Roman" panose="02020603050405020304" pitchFamily="18" charset="0"/>
              </a:rPr>
              <a:t>Cola</a:t>
            </a:r>
            <a:endParaRPr lang="en-US" sz="2800" b="1" dirty="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Scientific </a:t>
            </a:r>
            <a:r>
              <a:rPr lang="en-US" sz="2000" dirty="0">
                <a:latin typeface="Times New Roman" panose="02020603050405020304" pitchFamily="18" charset="0"/>
                <a:cs typeface="Times New Roman" panose="02020603050405020304" pitchFamily="18" charset="0"/>
              </a:rPr>
              <a:t>name: Cola </a:t>
            </a:r>
            <a:r>
              <a:rPr lang="en-US" sz="2000" dirty="0" err="1">
                <a:latin typeface="Times New Roman" panose="02020603050405020304" pitchFamily="18" charset="0"/>
                <a:cs typeface="Times New Roman" panose="02020603050405020304" pitchFamily="18" charset="0"/>
              </a:rPr>
              <a:t>acuminata</a:t>
            </a:r>
            <a:r>
              <a:rPr lang="en-US" sz="2000" dirty="0">
                <a:latin typeface="Times New Roman" panose="02020603050405020304" pitchFamily="18" charset="0"/>
                <a:cs typeface="Times New Roman" panose="02020603050405020304" pitchFamily="18" charset="0"/>
              </a:rPr>
              <a:t> (P. </a:t>
            </a:r>
            <a:r>
              <a:rPr lang="en-US" sz="2000" dirty="0" err="1">
                <a:latin typeface="Times New Roman" panose="02020603050405020304" pitchFamily="18" charset="0"/>
                <a:cs typeface="Times New Roman" panose="02020603050405020304" pitchFamily="18" charset="0"/>
              </a:rPr>
              <a:t>Beauv</a:t>
            </a:r>
            <a:r>
              <a:rPr lang="en-US" sz="2000" dirty="0">
                <a:latin typeface="Times New Roman" panose="02020603050405020304" pitchFamily="18" charset="0"/>
                <a:cs typeface="Times New Roman" panose="02020603050405020304" pitchFamily="18" charset="0"/>
              </a:rPr>
              <a:t>.) Schott &amp; </a:t>
            </a:r>
            <a:r>
              <a:rPr lang="en-US" sz="2000" dirty="0" err="1">
                <a:latin typeface="Times New Roman" panose="02020603050405020304" pitchFamily="18" charset="0"/>
                <a:cs typeface="Times New Roman" panose="02020603050405020304" pitchFamily="18" charset="0"/>
              </a:rPr>
              <a:t>Endl</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C.nitida</a:t>
            </a:r>
            <a:r>
              <a:rPr lang="en-US" sz="2000" dirty="0">
                <a:latin typeface="Times New Roman" panose="02020603050405020304" pitchFamily="18" charset="0"/>
                <a:cs typeface="Times New Roman" panose="02020603050405020304" pitchFamily="18" charset="0"/>
              </a:rPr>
              <a:t> (Vent.) Schott &amp; </a:t>
            </a:r>
            <a:r>
              <a:rPr lang="en-US" sz="2000" dirty="0" err="1">
                <a:latin typeface="Times New Roman" panose="02020603050405020304" pitchFamily="18" charset="0"/>
                <a:cs typeface="Times New Roman" panose="02020603050405020304" pitchFamily="18" charset="0"/>
              </a:rPr>
              <a:t>Endl</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Family: </a:t>
            </a:r>
            <a:r>
              <a:rPr lang="en-US" sz="2000" dirty="0" err="1">
                <a:latin typeface="Times New Roman" panose="02020603050405020304" pitchFamily="18" charset="0"/>
                <a:cs typeface="Times New Roman" panose="02020603050405020304" pitchFamily="18" charset="0"/>
              </a:rPr>
              <a:t>Malvaceae</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Parts used: Seeds</a:t>
            </a:r>
          </a:p>
          <a:p>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4579" y="3138985"/>
            <a:ext cx="6532192" cy="3025794"/>
          </a:xfrm>
          <a:prstGeom prst="rect">
            <a:avLst/>
          </a:prstGeom>
        </p:spPr>
      </p:pic>
    </p:spTree>
    <p:extLst>
      <p:ext uri="{BB962C8B-B14F-4D97-AF65-F5344CB8AC3E}">
        <p14:creationId xmlns:p14="http://schemas.microsoft.com/office/powerpoint/2010/main" val="15859471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341194" y="1388839"/>
            <a:ext cx="11409528" cy="4553004"/>
          </a:xfrm>
        </p:spPr>
        <p:txBody>
          <a:bodyPr>
            <a:noAutofit/>
          </a:bodyPr>
          <a:lstStyle/>
          <a:p>
            <a:r>
              <a:rPr lang="en-US" sz="2000" b="1" dirty="0">
                <a:latin typeface="Times New Roman" panose="02020603050405020304" pitchFamily="18" charset="0"/>
                <a:cs typeface="Times New Roman" panose="02020603050405020304" pitchFamily="18" charset="0"/>
              </a:rPr>
              <a:t>Dermatologic and Cosmetic Use</a:t>
            </a:r>
          </a:p>
          <a:p>
            <a:pPr algn="just"/>
            <a:r>
              <a:rPr lang="en-US" sz="2000" dirty="0">
                <a:latin typeface="Times New Roman" panose="02020603050405020304" pitchFamily="18" charset="0"/>
                <a:cs typeface="Times New Roman" panose="02020603050405020304" pitchFamily="18" charset="0"/>
              </a:rPr>
              <a:t>Plant extracts based on cola nut induce an increase of lipolysis (similar to those of </a:t>
            </a:r>
            <a:r>
              <a:rPr lang="en-US" sz="2000" dirty="0" err="1">
                <a:latin typeface="Times New Roman" panose="02020603050405020304" pitchFamily="18" charset="0"/>
                <a:cs typeface="Times New Roman" panose="02020603050405020304" pitchFamily="18" charset="0"/>
              </a:rPr>
              <a:t>Coffea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arabica</a:t>
            </a:r>
            <a:r>
              <a:rPr lang="en-US" sz="2000" dirty="0">
                <a:latin typeface="Times New Roman" panose="02020603050405020304" pitchFamily="18" charset="0"/>
                <a:cs typeface="Times New Roman" panose="02020603050405020304" pitchFamily="18" charset="0"/>
              </a:rPr>
              <a:t>, the coffee plant, and of Camellia </a:t>
            </a:r>
            <a:r>
              <a:rPr lang="en-US" sz="2000" dirty="0" err="1">
                <a:latin typeface="Times New Roman" panose="02020603050405020304" pitchFamily="18" charset="0"/>
                <a:cs typeface="Times New Roman" panose="02020603050405020304" pitchFamily="18" charset="0"/>
              </a:rPr>
              <a:t>sinensis</a:t>
            </a:r>
            <a:r>
              <a:rPr lang="en-US" sz="2000" dirty="0">
                <a:latin typeface="Times New Roman" panose="02020603050405020304" pitchFamily="18" charset="0"/>
                <a:cs typeface="Times New Roman" panose="02020603050405020304" pitchFamily="18" charset="0"/>
              </a:rPr>
              <a:t>, the tea plant), also involving a reduction of adipocytes in peripheral body areas. These preparations are therefore helpful in treatments against cellulite.</a:t>
            </a:r>
          </a:p>
          <a:p>
            <a:pPr algn="just"/>
            <a:r>
              <a:rPr lang="en-US" sz="2000" dirty="0">
                <a:latin typeface="Times New Roman" panose="02020603050405020304" pitchFamily="18" charset="0"/>
                <a:cs typeface="Times New Roman" panose="02020603050405020304" pitchFamily="18" charset="0"/>
              </a:rPr>
              <a:t>It has been shown that caffeine reduces the occurrence of skin tumors in hairless mice exposed to intense UV irradiation through a prevention of p53 gene mutation.</a:t>
            </a:r>
          </a:p>
          <a:p>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4728727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210312" y="1388839"/>
            <a:ext cx="11595001" cy="4553004"/>
          </a:xfrm>
        </p:spPr>
        <p:txBody>
          <a:bodyPr>
            <a:noAutofit/>
          </a:bodyPr>
          <a:lstStyle/>
          <a:p>
            <a:pPr algn="ctr" defTabSz="457200">
              <a:lnSpc>
                <a:spcPct val="100000"/>
              </a:lnSpc>
              <a:spcBef>
                <a:spcPts val="1000"/>
              </a:spcBef>
              <a:buClr>
                <a:srgbClr val="5FCBEF"/>
              </a:buClr>
              <a:buSzPct val="80000"/>
              <a:defRPr/>
            </a:pPr>
            <a:r>
              <a:rPr lang="en-US" sz="2800" b="1" dirty="0" smtClean="0">
                <a:latin typeface="Times New Roman" panose="02020603050405020304" pitchFamily="18" charset="0"/>
                <a:cs typeface="Times New Roman" panose="02020603050405020304" pitchFamily="18" charset="0"/>
              </a:rPr>
              <a:t>Cotton</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Scientific name: </a:t>
            </a:r>
            <a:r>
              <a:rPr lang="en-US" sz="2000" dirty="0" err="1">
                <a:latin typeface="Times New Roman" panose="02020603050405020304" pitchFamily="18" charset="0"/>
                <a:cs typeface="Times New Roman" panose="02020603050405020304" pitchFamily="18" charset="0"/>
              </a:rPr>
              <a:t>Gossypium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hirsutum</a:t>
            </a:r>
            <a:r>
              <a:rPr lang="en-US" sz="2000" dirty="0">
                <a:latin typeface="Times New Roman" panose="02020603050405020304" pitchFamily="18" charset="0"/>
                <a:cs typeface="Times New Roman" panose="02020603050405020304" pitchFamily="18" charset="0"/>
              </a:rPr>
              <a:t> L.</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Family: </a:t>
            </a:r>
            <a:r>
              <a:rPr lang="en-US" sz="2000" dirty="0" err="1">
                <a:latin typeface="Times New Roman" panose="02020603050405020304" pitchFamily="18" charset="0"/>
                <a:cs typeface="Times New Roman" panose="02020603050405020304" pitchFamily="18" charset="0"/>
              </a:rPr>
              <a:t>Malvaceae</a:t>
            </a: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Parts used: Seeds</a:t>
            </a:r>
          </a:p>
          <a:p>
            <a:pPr algn="just" defTabSz="457200">
              <a:lnSpc>
                <a:spcPct val="100000"/>
              </a:lnSpc>
              <a:spcBef>
                <a:spcPts val="1000"/>
              </a:spcBef>
              <a:buClr>
                <a:srgbClr val="5FCBEF"/>
              </a:buClr>
              <a:buSzPct val="80000"/>
              <a:defRPr/>
            </a:pPr>
            <a:r>
              <a:rPr lang="en-US" sz="2000" dirty="0">
                <a:solidFill>
                  <a:srgbClr val="FF0000"/>
                </a:solidFill>
                <a:latin typeface="Times New Roman" panose="02020603050405020304" pitchFamily="18" charset="0"/>
                <a:cs typeface="Times New Roman" panose="02020603050405020304" pitchFamily="18" charset="0"/>
              </a:rPr>
              <a:t>Cottonseed oil is commonly used in soaps and cosmetic products</a:t>
            </a:r>
            <a:r>
              <a:rPr lang="en-US" sz="2000" dirty="0">
                <a:latin typeface="Times New Roman" panose="02020603050405020304" pitchFamily="18" charset="0"/>
                <a:cs typeface="Times New Roman" panose="02020603050405020304" pitchFamily="18" charset="0"/>
              </a:rPr>
              <a:t>, while cotton fiber can also be used in the cosmetic field. The importance of the oil is linked to the high content in linoleic acid. </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This fatty acid is essential for the structure of cellular membranes and ensures the integrity of the skin water barrier. Linoleic acid reduces skin dehydration, but it also has protective effects against external irritating agents</a:t>
            </a: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10" name="Picture 2" descr="What is cotton? The characteristics and properties of cotton - Cariki">
            <a:extLst>
              <a:ext uri="{FF2B5EF4-FFF2-40B4-BE49-F238E27FC236}">
                <a16:creationId xmlns:a16="http://schemas.microsoft.com/office/drawing/2014/main" xmlns="" id="{8F3A1EB2-A4A9-9DCB-B36D-09C048469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3134" y="789812"/>
            <a:ext cx="3105874" cy="1996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778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847141" y="1388839"/>
            <a:ext cx="9792208" cy="4553004"/>
          </a:xfrm>
        </p:spPr>
        <p:txBody>
          <a:bodyPr>
            <a:noAutofit/>
          </a:bodyPr>
          <a:lstStyle/>
          <a:p>
            <a:pPr algn="ctr" defTabSz="457200">
              <a:lnSpc>
                <a:spcPct val="100000"/>
              </a:lnSpc>
              <a:spcBef>
                <a:spcPts val="1000"/>
              </a:spcBef>
              <a:buClr>
                <a:srgbClr val="5FCBEF"/>
              </a:buClr>
              <a:buSzPct val="80000"/>
              <a:defRPr/>
            </a:pPr>
            <a:r>
              <a:rPr lang="en-US" sz="2800" b="1" dirty="0">
                <a:latin typeface="Times New Roman" panose="02020603050405020304" pitchFamily="18" charset="0"/>
                <a:cs typeface="Times New Roman" panose="02020603050405020304" pitchFamily="18" charset="0"/>
              </a:rPr>
              <a:t>Grape</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Scientific name: </a:t>
            </a:r>
            <a:r>
              <a:rPr lang="en-US" sz="2000" dirty="0" err="1">
                <a:latin typeface="Times New Roman" panose="02020603050405020304" pitchFamily="18" charset="0"/>
                <a:cs typeface="Times New Roman" panose="02020603050405020304" pitchFamily="18" charset="0"/>
              </a:rPr>
              <a:t>Vitis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vinifera</a:t>
            </a:r>
            <a:r>
              <a:rPr lang="en-US" sz="2000" dirty="0">
                <a:latin typeface="Times New Roman" panose="02020603050405020304" pitchFamily="18" charset="0"/>
                <a:cs typeface="Times New Roman" panose="02020603050405020304" pitchFamily="18" charset="0"/>
              </a:rPr>
              <a:t> L.</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Family: </a:t>
            </a:r>
            <a:r>
              <a:rPr lang="en-US" sz="2000" dirty="0" err="1">
                <a:latin typeface="Times New Roman" panose="02020603050405020304" pitchFamily="18" charset="0"/>
                <a:cs typeface="Times New Roman" panose="02020603050405020304" pitchFamily="18" charset="0"/>
              </a:rPr>
              <a:t>Vitaceae</a:t>
            </a: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Parts used: Fruits, seeds, leaves</a:t>
            </a:r>
          </a:p>
          <a:p>
            <a:pPr algn="just" defTabSz="457200">
              <a:lnSpc>
                <a:spcPct val="100000"/>
              </a:lnSpc>
              <a:spcBef>
                <a:spcPts val="1000"/>
              </a:spcBef>
              <a:buClr>
                <a:srgbClr val="5FCBEF"/>
              </a:buClr>
              <a:buSzPct val="80000"/>
              <a:defRPr/>
            </a:pPr>
            <a:endParaRPr lang="en-US" sz="1800" dirty="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0778" y="2071157"/>
            <a:ext cx="5861304" cy="4356939"/>
          </a:xfrm>
          <a:prstGeom prst="rect">
            <a:avLst/>
          </a:prstGeom>
        </p:spPr>
      </p:pic>
    </p:spTree>
    <p:extLst>
      <p:ext uri="{BB962C8B-B14F-4D97-AF65-F5344CB8AC3E}">
        <p14:creationId xmlns:p14="http://schemas.microsoft.com/office/powerpoint/2010/main" val="2579065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0" y="1388839"/>
            <a:ext cx="11932920" cy="4553004"/>
          </a:xfrm>
        </p:spPr>
        <p:txBody>
          <a:bodyPr>
            <a:noAutofit/>
          </a:bodyPr>
          <a:lstStyle/>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Red grape extracts and active principles are widely used in cosmetic products. </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 importance of grape in skin care is evidenced by wine therapy, which originally developed in the region of Bordeaux, France, and then diffused to other countries. </a:t>
            </a:r>
          </a:p>
          <a:p>
            <a:pPr algn="just" defTabSz="457200">
              <a:lnSpc>
                <a:spcPct val="100000"/>
              </a:lnSpc>
              <a:spcBef>
                <a:spcPts val="1000"/>
              </a:spcBef>
              <a:buClr>
                <a:srgbClr val="5FCBEF"/>
              </a:buClr>
              <a:buSzPct val="80000"/>
              <a:defRPr/>
            </a:pPr>
            <a:r>
              <a:rPr lang="en-US" sz="2000" dirty="0">
                <a:solidFill>
                  <a:srgbClr val="FF0000"/>
                </a:solidFill>
                <a:latin typeface="Times New Roman" panose="02020603050405020304" pitchFamily="18" charset="0"/>
                <a:cs typeface="Times New Roman" panose="02020603050405020304" pitchFamily="18" charset="0"/>
              </a:rPr>
              <a:t>Wine therapy basically consists of baths or applications of wine and grape extracts rich in polyphenols in order to stimulate microcirculation and strengthen blood vessels. </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 stabilizing action of </a:t>
            </a:r>
            <a:r>
              <a:rPr lang="en-US" sz="2000" dirty="0" err="1">
                <a:latin typeface="Times New Roman" panose="02020603050405020304" pitchFamily="18" charset="0"/>
                <a:cs typeface="Times New Roman" panose="02020603050405020304" pitchFamily="18" charset="0"/>
              </a:rPr>
              <a:t>proanthocyanidins</a:t>
            </a:r>
            <a:r>
              <a:rPr lang="en-US" sz="2000" dirty="0">
                <a:latin typeface="Times New Roman" panose="02020603050405020304" pitchFamily="18" charset="0"/>
                <a:cs typeface="Times New Roman" panose="02020603050405020304" pitchFamily="18" charset="0"/>
              </a:rPr>
              <a:t> on capillary vessels gives a contribution to the maintenance of skin elasticity and improves disorders linked to skin circulation, such as </a:t>
            </a:r>
            <a:r>
              <a:rPr lang="en-US" sz="2000" dirty="0" err="1">
                <a:latin typeface="Times New Roman" panose="02020603050405020304" pitchFamily="18" charset="0"/>
                <a:cs typeface="Times New Roman" panose="02020603050405020304" pitchFamily="18" charset="0"/>
              </a:rPr>
              <a:t>couperose</a:t>
            </a:r>
            <a:r>
              <a:rPr lang="en-US" sz="2000" dirty="0">
                <a:latin typeface="Times New Roman" panose="02020603050405020304" pitchFamily="18" charset="0"/>
                <a:cs typeface="Times New Roman" panose="02020603050405020304" pitchFamily="18" charset="0"/>
              </a:rPr>
              <a:t>, or to an insufficient draining of </a:t>
            </a:r>
            <a:r>
              <a:rPr lang="en-US" sz="2000" dirty="0" err="1">
                <a:latin typeface="Times New Roman" panose="02020603050405020304" pitchFamily="18" charset="0"/>
                <a:cs typeface="Times New Roman" panose="02020603050405020304" pitchFamily="18" charset="0"/>
              </a:rPr>
              <a:t>subdermal</a:t>
            </a:r>
            <a:r>
              <a:rPr lang="en-US" sz="2000" dirty="0">
                <a:latin typeface="Times New Roman" panose="02020603050405020304" pitchFamily="18" charset="0"/>
                <a:cs typeface="Times New Roman" panose="02020603050405020304" pitchFamily="18" charset="0"/>
              </a:rPr>
              <a:t> tissue, like cellulite.</a:t>
            </a: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7152562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8"/>
            <a:ext cx="9792208" cy="620474"/>
          </a:xfrm>
        </p:spPr>
        <p:txBody>
          <a:bodyPr>
            <a:normAutofit/>
          </a:bodyPr>
          <a:lstStyle/>
          <a:p>
            <a:pPr algn="ctr"/>
            <a:r>
              <a:rPr lang="en-US" sz="3200" b="1" dirty="0" smtClean="0">
                <a:solidFill>
                  <a:srgbClr val="0070C0"/>
                </a:solidFill>
                <a:latin typeface="Times New Roman" panose="02020603050405020304" pitchFamily="18" charset="0"/>
                <a:cs typeface="Times New Roman" panose="02020603050405020304" pitchFamily="18" charset="0"/>
              </a:rPr>
              <a:t>Herbal </a:t>
            </a:r>
            <a:r>
              <a:rPr lang="en-US" sz="3200" b="1" dirty="0">
                <a:solidFill>
                  <a:srgbClr val="0070C0"/>
                </a:solidFill>
                <a:latin typeface="Times New Roman" panose="02020603050405020304" pitchFamily="18" charset="0"/>
                <a:cs typeface="Times New Roman" panose="02020603050405020304" pitchFamily="18" charset="0"/>
              </a:rPr>
              <a:t>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205798" y="796637"/>
            <a:ext cx="11585868" cy="5109330"/>
          </a:xfrm>
        </p:spPr>
        <p:txBody>
          <a:bodyPr>
            <a:noAutofit/>
          </a:bodyPr>
          <a:lstStyle/>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 antioxidant power of flavonoids and polyphenols contrasts aging processes induced by UV radiations and free radicals.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A main change involved in skin aging is the degradation of </a:t>
            </a:r>
            <a:r>
              <a:rPr lang="en-US" sz="2000" dirty="0" err="1">
                <a:latin typeface="Times New Roman" panose="02020603050405020304" pitchFamily="18" charset="0"/>
                <a:cs typeface="Times New Roman" panose="02020603050405020304" pitchFamily="18" charset="0"/>
              </a:rPr>
              <a:t>glycosaminoglycans</a:t>
            </a:r>
            <a:r>
              <a:rPr lang="en-US" sz="2000" dirty="0">
                <a:latin typeface="Times New Roman" panose="02020603050405020304" pitchFamily="18" charset="0"/>
                <a:cs typeface="Times New Roman" panose="02020603050405020304" pitchFamily="18" charset="0"/>
              </a:rPr>
              <a:t> and collagen, with a consequent reduction in skin thickness.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Resveratrol has a tightening and firming action on the skin and favors tissue renewal, thus acting similarly to retinol.</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grapeseed</a:t>
            </a:r>
            <a:r>
              <a:rPr lang="en-US" sz="2000" dirty="0">
                <a:latin typeface="Times New Roman" panose="02020603050405020304" pitchFamily="18" charset="0"/>
                <a:cs typeface="Times New Roman" panose="02020603050405020304" pitchFamily="18" charset="0"/>
              </a:rPr>
              <a:t> extract has promoted the expression of </a:t>
            </a:r>
            <a:r>
              <a:rPr lang="en-US" sz="2000" dirty="0">
                <a:solidFill>
                  <a:srgbClr val="FF0000"/>
                </a:solidFill>
                <a:latin typeface="Times New Roman" panose="02020603050405020304" pitchFamily="18" charset="0"/>
                <a:cs typeface="Times New Roman" panose="02020603050405020304" pitchFamily="18" charset="0"/>
              </a:rPr>
              <a:t>vascular endothelial growth factor (VEGF) in keratinocytes, thus favoring skin angiogenesis and wound healing</a:t>
            </a: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err="1">
                <a:latin typeface="Times New Roman" panose="02020603050405020304" pitchFamily="18" charset="0"/>
                <a:cs typeface="Times New Roman" panose="02020603050405020304" pitchFamily="18" charset="0"/>
              </a:rPr>
              <a:t>Grapeseed</a:t>
            </a:r>
            <a:r>
              <a:rPr lang="en-US" sz="2000" dirty="0">
                <a:latin typeface="Times New Roman" panose="02020603050405020304" pitchFamily="18" charset="0"/>
                <a:cs typeface="Times New Roman" panose="02020603050405020304" pitchFamily="18" charset="0"/>
              </a:rPr>
              <a:t> oil is easily absorbed by the skin, on which it exerts emollient, mildly astringent, and hydrating effects. </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It is particularly suitable for stress-induced skin damage, particularly in the </a:t>
            </a:r>
            <a:r>
              <a:rPr lang="en-US" sz="2000" dirty="0" err="1">
                <a:latin typeface="Times New Roman" panose="02020603050405020304" pitchFamily="18" charset="0"/>
                <a:cs typeface="Times New Roman" panose="02020603050405020304" pitchFamily="18" charset="0"/>
              </a:rPr>
              <a:t>periocular</a:t>
            </a:r>
            <a:r>
              <a:rPr lang="en-US" sz="2000" dirty="0">
                <a:latin typeface="Times New Roman" panose="02020603050405020304" pitchFamily="18" charset="0"/>
                <a:cs typeface="Times New Roman" panose="02020603050405020304" pitchFamily="18" charset="0"/>
              </a:rPr>
              <a:t> region, because of its high regenerative properties.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 oil forms a thin film on the skin and is therefore used as a vehicle of</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essential oils in aromatherapy. It is also useful in the treatment of acne</a:t>
            </a: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21919" y="183272"/>
            <a:ext cx="555201" cy="656758"/>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518769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670545" y="423082"/>
            <a:ext cx="9792208" cy="641444"/>
          </a:xfrm>
        </p:spPr>
        <p:txBody>
          <a:bodyPr>
            <a:normAutofit/>
          </a:bodyPr>
          <a:lstStyle/>
          <a:p>
            <a:r>
              <a:rPr lang="en-US" sz="3200" dirty="0" smtClean="0">
                <a:solidFill>
                  <a:srgbClr val="0070C0"/>
                </a:solidFill>
                <a:latin typeface="Times New Roman" panose="02020603050405020304" pitchFamily="18" charset="0"/>
                <a:cs typeface="Times New Roman" panose="02020603050405020304" pitchFamily="18" charset="0"/>
              </a:rPr>
              <a:t>Objectives</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853DF8E1-05B8-E528-AEFD-EBAA7747925E}"/>
              </a:ext>
            </a:extLst>
          </p:cNvPr>
          <p:cNvSpPr>
            <a:spLocks noGrp="1"/>
          </p:cNvSpPr>
          <p:nvPr>
            <p:ph idx="1"/>
          </p:nvPr>
        </p:nvSpPr>
        <p:spPr>
          <a:xfrm>
            <a:off x="450376" y="1064526"/>
            <a:ext cx="11018929" cy="5189809"/>
          </a:xfrm>
        </p:spPr>
        <p:txBody>
          <a:bodyPr>
            <a:normAutofit/>
          </a:bodyPr>
          <a:lstStyle/>
          <a:p>
            <a:endParaRPr lang="en-US" sz="2000" dirty="0">
              <a:latin typeface="Cambria" panose="02040503050406030204" pitchFamily="18" charset="0"/>
            </a:endParaRPr>
          </a:p>
          <a:p>
            <a:endParaRPr lang="en-US" sz="2000" dirty="0">
              <a:latin typeface="Cambria" panose="02040503050406030204" pitchFamily="18" charset="0"/>
            </a:endParaRPr>
          </a:p>
          <a:p>
            <a:r>
              <a:rPr lang="en-US" sz="2000" dirty="0" smtClean="0">
                <a:latin typeface="Times New Roman" panose="02020603050405020304" pitchFamily="18" charset="0"/>
                <a:cs typeface="Times New Roman" panose="02020603050405020304" pitchFamily="18" charset="0"/>
              </a:rPr>
              <a:t>Understanding </a:t>
            </a:r>
            <a:r>
              <a:rPr lang="en-US" sz="2000" dirty="0">
                <a:latin typeface="Times New Roman" panose="02020603050405020304" pitchFamily="18" charset="0"/>
                <a:cs typeface="Times New Roman" panose="02020603050405020304" pitchFamily="18" charset="0"/>
              </a:rPr>
              <a:t>the </a:t>
            </a:r>
            <a:r>
              <a:rPr lang="en-US" sz="2000" dirty="0" smtClean="0">
                <a:latin typeface="Times New Roman" panose="02020603050405020304" pitchFamily="18" charset="0"/>
                <a:cs typeface="Times New Roman" panose="02020603050405020304" pitchFamily="18" charset="0"/>
              </a:rPr>
              <a:t>different  plants used in cosmetic preparations</a:t>
            </a:r>
          </a:p>
          <a:p>
            <a:r>
              <a:rPr lang="en-US" sz="2000" dirty="0">
                <a:latin typeface="Times New Roman" panose="02020603050405020304" pitchFamily="18" charset="0"/>
                <a:cs typeface="Times New Roman" panose="02020603050405020304" pitchFamily="18" charset="0"/>
              </a:rPr>
              <a:t>Understanding the </a:t>
            </a:r>
            <a:r>
              <a:rPr lang="en-US" sz="2000" dirty="0" smtClean="0">
                <a:latin typeface="Times New Roman" panose="02020603050405020304" pitchFamily="18" charset="0"/>
                <a:cs typeface="Times New Roman" panose="02020603050405020304" pitchFamily="18" charset="0"/>
              </a:rPr>
              <a:t>source of </a:t>
            </a:r>
            <a:r>
              <a:rPr lang="en-US" sz="2000" dirty="0" err="1" smtClean="0">
                <a:latin typeface="Times New Roman" panose="02020603050405020304" pitchFamily="18" charset="0"/>
                <a:cs typeface="Times New Roman" panose="02020603050405020304" pitchFamily="18" charset="0"/>
              </a:rPr>
              <a:t>Phytoconstituents</a:t>
            </a:r>
            <a:r>
              <a:rPr lang="en-US" sz="2000" dirty="0" smtClean="0">
                <a:latin typeface="Times New Roman" panose="02020603050405020304" pitchFamily="18" charset="0"/>
                <a:cs typeface="Times New Roman" panose="02020603050405020304" pitchFamily="18" charset="0"/>
              </a:rPr>
              <a:t> for different plants used in cosmetic purposes</a:t>
            </a: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spTree>
    <p:extLst>
      <p:ext uri="{BB962C8B-B14F-4D97-AF65-F5344CB8AC3E}">
        <p14:creationId xmlns:p14="http://schemas.microsoft.com/office/powerpoint/2010/main" val="159134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494899"/>
          </a:xfrm>
        </p:spPr>
        <p:txBody>
          <a:bodyPr>
            <a:normAutofit fontScale="90000"/>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109182" y="1141419"/>
            <a:ext cx="11823737" cy="4553004"/>
          </a:xfrm>
        </p:spPr>
        <p:txBody>
          <a:bodyPr>
            <a:noAutofit/>
          </a:bodyPr>
          <a:lstStyle/>
          <a:p>
            <a:pPr algn="ctr" defTabSz="457200">
              <a:lnSpc>
                <a:spcPct val="100000"/>
              </a:lnSpc>
              <a:spcBef>
                <a:spcPts val="1000"/>
              </a:spcBef>
              <a:buClr>
                <a:srgbClr val="5FCBEF"/>
              </a:buClr>
              <a:buSzPct val="80000"/>
              <a:defRPr/>
            </a:pPr>
            <a:r>
              <a:rPr lang="en-US" sz="2800" b="1" dirty="0">
                <a:latin typeface="Times New Roman" panose="02020603050405020304" pitchFamily="18" charset="0"/>
                <a:cs typeface="Times New Roman" panose="02020603050405020304" pitchFamily="18" charset="0"/>
              </a:rPr>
              <a:t>Hops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Scientific name: </a:t>
            </a:r>
            <a:r>
              <a:rPr lang="en-US" sz="2000" dirty="0" err="1">
                <a:latin typeface="Times New Roman" panose="02020603050405020304" pitchFamily="18" charset="0"/>
                <a:cs typeface="Times New Roman" panose="02020603050405020304" pitchFamily="18" charset="0"/>
              </a:rPr>
              <a:t>Humulus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lupulus</a:t>
            </a:r>
            <a:r>
              <a:rPr lang="en-US" sz="2000" dirty="0">
                <a:latin typeface="Times New Roman" panose="02020603050405020304" pitchFamily="18" charset="0"/>
                <a:cs typeface="Times New Roman" panose="02020603050405020304" pitchFamily="18" charset="0"/>
              </a:rPr>
              <a:t> L.</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Family: </a:t>
            </a:r>
            <a:r>
              <a:rPr lang="en-US" sz="2000" dirty="0" err="1">
                <a:latin typeface="Times New Roman" panose="02020603050405020304" pitchFamily="18" charset="0"/>
                <a:cs typeface="Times New Roman" panose="02020603050405020304" pitchFamily="18" charset="0"/>
              </a:rPr>
              <a:t>Cannabaceae</a:t>
            </a: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Parts used: Female flowers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 active principles of hops can </a:t>
            </a:r>
            <a:r>
              <a:rPr lang="en-US" sz="2000" dirty="0">
                <a:solidFill>
                  <a:srgbClr val="FF0000"/>
                </a:solidFill>
                <a:latin typeface="Times New Roman" panose="02020603050405020304" pitchFamily="18" charset="0"/>
                <a:cs typeface="Times New Roman" panose="02020603050405020304" pitchFamily="18" charset="0"/>
              </a:rPr>
              <a:t>stimulate the cells of the connective tissue</a:t>
            </a:r>
            <a:r>
              <a:rPr lang="en-US" sz="2000" dirty="0">
                <a:latin typeface="Times New Roman" panose="02020603050405020304" pitchFamily="18" charset="0"/>
                <a:cs typeface="Times New Roman" panose="02020603050405020304" pitchFamily="18" charset="0"/>
              </a:rPr>
              <a:t>. Herbal preparations of the plant are used in </a:t>
            </a:r>
            <a:r>
              <a:rPr lang="en-US" sz="2000" dirty="0">
                <a:solidFill>
                  <a:srgbClr val="FF0000"/>
                </a:solidFill>
                <a:latin typeface="Times New Roman" panose="02020603050405020304" pitchFamily="18" charset="0"/>
                <a:cs typeface="Times New Roman" panose="02020603050405020304" pitchFamily="18" charset="0"/>
              </a:rPr>
              <a:t>wound healing and in the manufacturing of creams </a:t>
            </a:r>
            <a:r>
              <a:rPr lang="en-US" sz="2000" dirty="0">
                <a:latin typeface="Times New Roman" panose="02020603050405020304" pitchFamily="18" charset="0"/>
                <a:cs typeface="Times New Roman" panose="02020603050405020304" pitchFamily="18" charset="0"/>
              </a:rPr>
              <a:t>and lotions having emollient, hydrating, and regenerative effects</a:t>
            </a: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6848" y="3753134"/>
            <a:ext cx="8980227" cy="2856044"/>
          </a:xfrm>
          <a:prstGeom prst="rect">
            <a:avLst/>
          </a:prstGeom>
        </p:spPr>
      </p:pic>
    </p:spTree>
    <p:extLst>
      <p:ext uri="{BB962C8B-B14F-4D97-AF65-F5344CB8AC3E}">
        <p14:creationId xmlns:p14="http://schemas.microsoft.com/office/powerpoint/2010/main" val="3366069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200" b="1" dirty="0" smtClean="0">
                <a:solidFill>
                  <a:srgbClr val="0070C0"/>
                </a:solidFill>
                <a:latin typeface="Times New Roman" panose="02020603050405020304" pitchFamily="18" charset="0"/>
                <a:cs typeface="Times New Roman" panose="02020603050405020304" pitchFamily="18" charset="0"/>
              </a:rPr>
              <a:t>Herbal </a:t>
            </a:r>
            <a:r>
              <a:rPr lang="en-US" sz="3200" b="1" dirty="0">
                <a:solidFill>
                  <a:srgbClr val="0070C0"/>
                </a:solidFill>
                <a:latin typeface="Times New Roman" panose="02020603050405020304" pitchFamily="18" charset="0"/>
                <a:cs typeface="Times New Roman" panose="02020603050405020304" pitchFamily="18" charset="0"/>
              </a:rPr>
              <a:t>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205798" y="1146412"/>
            <a:ext cx="11599515" cy="4795431"/>
          </a:xfrm>
        </p:spPr>
        <p:txBody>
          <a:bodyPr>
            <a:noAutofit/>
          </a:bodyPr>
          <a:lstStyle/>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Hop extracts are also useful in the prevention </a:t>
            </a:r>
            <a:r>
              <a:rPr lang="en-US" sz="2000" dirty="0">
                <a:solidFill>
                  <a:srgbClr val="FF0000"/>
                </a:solidFill>
                <a:latin typeface="Times New Roman" panose="02020603050405020304" pitchFamily="18" charset="0"/>
                <a:cs typeface="Times New Roman" panose="02020603050405020304" pitchFamily="18" charset="0"/>
              </a:rPr>
              <a:t>of skin aging and in the treatment of loose skin</a:t>
            </a:r>
            <a:r>
              <a:rPr lang="en-US" sz="2000" dirty="0">
                <a:latin typeface="Times New Roman" panose="02020603050405020304" pitchFamily="18" charset="0"/>
                <a:cs typeface="Times New Roman" panose="02020603050405020304" pitchFamily="18" charset="0"/>
              </a:rPr>
              <a:t>, stretch marks, and sagging.</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They are also used in breast tightening, for the presence of the phytoestrogen 8-prenylnaringenin, even though clinical trials do not allow a reliable evaluation of this treatment and cannot exclude the insurgence of noxious effects.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A </a:t>
            </a:r>
            <a:r>
              <a:rPr lang="en-US" sz="2000" dirty="0" err="1">
                <a:latin typeface="Times New Roman" panose="02020603050405020304" pitchFamily="18" charset="0"/>
                <a:cs typeface="Times New Roman" panose="02020603050405020304" pitchFamily="18" charset="0"/>
              </a:rPr>
              <a:t>hexan</a:t>
            </a:r>
            <a:r>
              <a:rPr lang="en-US" sz="2000" dirty="0">
                <a:latin typeface="Times New Roman" panose="02020603050405020304" pitchFamily="18" charset="0"/>
                <a:cs typeface="Times New Roman" panose="02020603050405020304" pitchFamily="18" charset="0"/>
              </a:rPr>
              <a:t> extract containing </a:t>
            </a:r>
            <a:r>
              <a:rPr lang="en-US" sz="2000" dirty="0" err="1">
                <a:latin typeface="Times New Roman" panose="02020603050405020304" pitchFamily="18" charset="0"/>
                <a:cs typeface="Times New Roman" panose="02020603050405020304" pitchFamily="18" charset="0"/>
              </a:rPr>
              <a:t>humulones</a:t>
            </a:r>
            <a:r>
              <a:rPr lang="en-US" sz="2000" dirty="0">
                <a:latin typeface="Times New Roman" panose="02020603050405020304" pitchFamily="18" charset="0"/>
                <a:cs typeface="Times New Roman" panose="02020603050405020304" pitchFamily="18" charset="0"/>
              </a:rPr>
              <a:t> and </a:t>
            </a:r>
            <a:r>
              <a:rPr lang="en-US" sz="2000" dirty="0" err="1">
                <a:latin typeface="Times New Roman" panose="02020603050405020304" pitchFamily="18" charset="0"/>
                <a:cs typeface="Times New Roman" panose="02020603050405020304" pitchFamily="18" charset="0"/>
              </a:rPr>
              <a:t>lupulones</a:t>
            </a:r>
            <a:r>
              <a:rPr lang="en-US" sz="2000" dirty="0">
                <a:latin typeface="Times New Roman" panose="02020603050405020304" pitchFamily="18" charset="0"/>
                <a:cs typeface="Times New Roman" panose="02020603050405020304" pitchFamily="18" charset="0"/>
              </a:rPr>
              <a:t>, mixed to an oily or creamy vehicle, has been patented as a solar screen due to its ability to absorb UV </a:t>
            </a:r>
            <a:r>
              <a:rPr lang="en-US" sz="2000" dirty="0" smtClean="0">
                <a:latin typeface="Times New Roman" panose="02020603050405020304" pitchFamily="18" charset="0"/>
                <a:cs typeface="Times New Roman" panose="02020603050405020304" pitchFamily="18" charset="0"/>
              </a:rPr>
              <a:t>light. </a:t>
            </a:r>
            <a:r>
              <a:rPr lang="en-US" sz="2000" dirty="0">
                <a:latin typeface="Times New Roman" panose="02020603050405020304" pitchFamily="18" charset="0"/>
                <a:cs typeface="Times New Roman" panose="02020603050405020304" pitchFamily="18" charset="0"/>
              </a:rPr>
              <a:t>This product has also been claimed to prevent erythema and </a:t>
            </a:r>
            <a:r>
              <a:rPr lang="en-US" sz="2000" dirty="0" err="1">
                <a:latin typeface="Times New Roman" panose="02020603050405020304" pitchFamily="18" charset="0"/>
                <a:cs typeface="Times New Roman" panose="02020603050405020304" pitchFamily="18" charset="0"/>
              </a:rPr>
              <a:t>sunburning</a:t>
            </a:r>
            <a:r>
              <a:rPr lang="en-US" sz="2000" dirty="0">
                <a:latin typeface="Times New Roman" panose="02020603050405020304" pitchFamily="18" charset="0"/>
                <a:cs typeface="Times New Roman" panose="02020603050405020304" pitchFamily="18" charset="0"/>
              </a:rPr>
              <a:t> by the stimulation of cutaneous </a:t>
            </a:r>
            <a:r>
              <a:rPr lang="en-US" sz="2000" dirty="0" err="1">
                <a:latin typeface="Times New Roman" panose="02020603050405020304" pitchFamily="18" charset="0"/>
                <a:cs typeface="Times New Roman" panose="02020603050405020304" pitchFamily="18" charset="0"/>
              </a:rPr>
              <a:t>melanization</a:t>
            </a:r>
            <a:r>
              <a:rPr lang="en-US" sz="2000" dirty="0">
                <a:latin typeface="Times New Roman" panose="02020603050405020304" pitchFamily="18" charset="0"/>
                <a:cs typeface="Times New Roman" panose="02020603050405020304" pitchFamily="18" charset="0"/>
              </a:rPr>
              <a:t>.</a:t>
            </a: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7575267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200" b="1" dirty="0" smtClean="0">
                <a:solidFill>
                  <a:srgbClr val="0070C0"/>
                </a:solidFill>
                <a:latin typeface="Times New Roman" panose="02020603050405020304" pitchFamily="18" charset="0"/>
                <a:cs typeface="Times New Roman" panose="02020603050405020304" pitchFamily="18" charset="0"/>
              </a:rPr>
              <a:t>Marks in </a:t>
            </a:r>
            <a:r>
              <a:rPr lang="en-US" sz="3200" b="1" dirty="0" err="1" smtClean="0">
                <a:solidFill>
                  <a:srgbClr val="0070C0"/>
                </a:solidFill>
                <a:latin typeface="Times New Roman" panose="02020603050405020304" pitchFamily="18" charset="0"/>
                <a:cs typeface="Times New Roman" panose="02020603050405020304" pitchFamily="18" charset="0"/>
              </a:rPr>
              <a:t>Phytocosmetics</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368490" y="1388839"/>
            <a:ext cx="11436823" cy="4553004"/>
          </a:xfrm>
        </p:spPr>
        <p:txBody>
          <a:bodyPr>
            <a:noAutofit/>
          </a:bodyPr>
          <a:lstStyle/>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smtClean="0">
                <a:latin typeface="Times New Roman" panose="02020603050405020304" pitchFamily="18" charset="0"/>
                <a:cs typeface="Times New Roman" panose="02020603050405020304" pitchFamily="18" charset="0"/>
              </a:rPr>
              <a:t>Participation = 5</a:t>
            </a:r>
          </a:p>
          <a:p>
            <a:pPr algn="just" defTabSz="457200">
              <a:lnSpc>
                <a:spcPct val="100000"/>
              </a:lnSpc>
              <a:spcBef>
                <a:spcPts val="1000"/>
              </a:spcBef>
              <a:buClr>
                <a:srgbClr val="5FCBEF"/>
              </a:buClr>
              <a:buSzPct val="80000"/>
              <a:defRPr/>
            </a:pPr>
            <a:r>
              <a:rPr lang="en-US" sz="2000" dirty="0" smtClean="0">
                <a:latin typeface="Times New Roman" panose="02020603050405020304" pitchFamily="18" charset="0"/>
                <a:cs typeface="Times New Roman" panose="02020603050405020304" pitchFamily="18" charset="0"/>
              </a:rPr>
              <a:t>Quiz              =15</a:t>
            </a:r>
          </a:p>
          <a:p>
            <a:pPr algn="just" defTabSz="457200">
              <a:lnSpc>
                <a:spcPct val="100000"/>
              </a:lnSpc>
              <a:spcBef>
                <a:spcPts val="1000"/>
              </a:spcBef>
              <a:buClr>
                <a:srgbClr val="5FCBEF"/>
              </a:buClr>
              <a:buSzPct val="80000"/>
              <a:defRPr/>
            </a:pPr>
            <a:r>
              <a:rPr lang="en-US" sz="2000" dirty="0" smtClean="0">
                <a:latin typeface="Times New Roman" panose="02020603050405020304" pitchFamily="18" charset="0"/>
                <a:cs typeface="Times New Roman" panose="02020603050405020304" pitchFamily="18" charset="0"/>
              </a:rPr>
              <a:t>Project or Assignment = 10</a:t>
            </a:r>
          </a:p>
          <a:p>
            <a:pPr algn="just" defTabSz="457200">
              <a:lnSpc>
                <a:spcPct val="100000"/>
              </a:lnSpc>
              <a:spcBef>
                <a:spcPts val="1000"/>
              </a:spcBef>
              <a:buClr>
                <a:srgbClr val="5FCBEF"/>
              </a:buClr>
              <a:buSzPct val="80000"/>
              <a:defRPr/>
            </a:pPr>
            <a:r>
              <a:rPr lang="en-US" sz="2000" dirty="0" smtClean="0">
                <a:latin typeface="Times New Roman" panose="02020603050405020304" pitchFamily="18" charset="0"/>
                <a:cs typeface="Times New Roman" panose="02020603050405020304" pitchFamily="18" charset="0"/>
              </a:rPr>
              <a:t>Midterm      = 30</a:t>
            </a:r>
          </a:p>
          <a:p>
            <a:pPr algn="just" defTabSz="457200">
              <a:lnSpc>
                <a:spcPct val="100000"/>
              </a:lnSpc>
              <a:spcBef>
                <a:spcPts val="1000"/>
              </a:spcBef>
              <a:buClr>
                <a:srgbClr val="5FCBEF"/>
              </a:buClr>
              <a:buSzPct val="80000"/>
              <a:defRPr/>
            </a:pPr>
            <a:r>
              <a:rPr lang="en-US" sz="2000" dirty="0" smtClean="0">
                <a:latin typeface="Times New Roman" panose="02020603050405020304" pitchFamily="18" charset="0"/>
                <a:cs typeface="Times New Roman" panose="02020603050405020304" pitchFamily="18" charset="0"/>
              </a:rPr>
              <a:t>Final            = 40</a:t>
            </a:r>
          </a:p>
          <a:p>
            <a:pPr algn="just" defTabSz="457200">
              <a:lnSpc>
                <a:spcPct val="100000"/>
              </a:lnSpc>
              <a:spcBef>
                <a:spcPts val="1000"/>
              </a:spcBef>
              <a:buClr>
                <a:srgbClr val="5FCBEF"/>
              </a:buClr>
              <a:buSzPct val="80000"/>
              <a:defRPr/>
            </a:pPr>
            <a:r>
              <a:rPr lang="en-US" sz="2000" dirty="0" smtClean="0">
                <a:latin typeface="Times New Roman" panose="02020603050405020304" pitchFamily="18" charset="0"/>
                <a:cs typeface="Times New Roman" panose="02020603050405020304" pitchFamily="18" charset="0"/>
              </a:rPr>
              <a:t>TOPICS FOR ASSIGNMENT= PREPARE THE MONOGRAPH OF 10 HERBAL DRUGS USED IN COSMETICS AND WRITE ABOUT THEIR FORMULATIONS ALSO.</a:t>
            </a: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1623156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1175512" y="870132"/>
            <a:ext cx="9792208" cy="1527078"/>
          </a:xfrm>
        </p:spPr>
        <p:txBody>
          <a:bodyPr>
            <a:normAutofit/>
          </a:bodyPr>
          <a:lstStyle/>
          <a:p>
            <a:r>
              <a:rPr lang="en-US" sz="3200" dirty="0">
                <a:solidFill>
                  <a:srgbClr val="0070C0"/>
                </a:solidFill>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 xmlns:a16="http://schemas.microsoft.com/office/drawing/2014/main" id="{853DF8E1-05B8-E528-AEFD-EBAA7747925E}"/>
              </a:ext>
            </a:extLst>
          </p:cNvPr>
          <p:cNvSpPr>
            <a:spLocks noGrp="1"/>
          </p:cNvSpPr>
          <p:nvPr>
            <p:ph idx="1"/>
          </p:nvPr>
        </p:nvSpPr>
        <p:spPr>
          <a:xfrm>
            <a:off x="1175512" y="2557849"/>
            <a:ext cx="9792208" cy="3407862"/>
          </a:xfrm>
        </p:spPr>
        <p:txBody>
          <a:bodyPr>
            <a:normAutofit/>
          </a:bodyPr>
          <a:lstStyle/>
          <a:p>
            <a:r>
              <a:rPr lang="en-US" sz="2000" b="0" i="0" dirty="0">
                <a:solidFill>
                  <a:srgbClr val="000000"/>
                </a:solidFill>
                <a:effectLst/>
                <a:latin typeface="Times New Roman" panose="02020603050405020304" pitchFamily="18" charset="0"/>
                <a:cs typeface="Times New Roman" panose="02020603050405020304" pitchFamily="18" charset="0"/>
              </a:rPr>
              <a:t>Peter Elsner, (2000). Cosmeceuticals , Drugs vs Cosmetics, Marcel Dekker, Inc. New York • Basel TM </a:t>
            </a:r>
          </a:p>
          <a:p>
            <a:endParaRPr lang="en-US" sz="2000" dirty="0">
              <a:solidFill>
                <a:srgbClr val="000000"/>
              </a:solidFill>
              <a:latin typeface="Times New Roman" panose="02020603050405020304" pitchFamily="18" charset="0"/>
              <a:cs typeface="Times New Roman" panose="02020603050405020304" pitchFamily="18" charset="0"/>
            </a:endParaRPr>
          </a:p>
          <a:p>
            <a:r>
              <a:rPr lang="en-US" sz="2000" b="0" i="0" dirty="0">
                <a:solidFill>
                  <a:srgbClr val="000000"/>
                </a:solidFill>
                <a:effectLst/>
                <a:latin typeface="Times New Roman" panose="02020603050405020304" pitchFamily="18" charset="0"/>
                <a:cs typeface="Times New Roman" panose="02020603050405020304" pitchFamily="18" charset="0"/>
              </a:rPr>
              <a:t>Bruno </a:t>
            </a:r>
            <a:r>
              <a:rPr lang="en-US" sz="2000" b="0" i="0" dirty="0" err="1">
                <a:solidFill>
                  <a:srgbClr val="000000"/>
                </a:solidFill>
                <a:effectLst/>
                <a:latin typeface="Times New Roman" panose="02020603050405020304" pitchFamily="18" charset="0"/>
                <a:cs typeface="Times New Roman" panose="02020603050405020304" pitchFamily="18" charset="0"/>
              </a:rPr>
              <a:t>Burlando</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Luisella</a:t>
            </a:r>
            <a:r>
              <a:rPr lang="en-US" sz="2000" b="0" i="0" dirty="0">
                <a:solidFill>
                  <a:srgbClr val="000000"/>
                </a:solidFill>
                <a:effectLst/>
                <a:latin typeface="Times New Roman" panose="02020603050405020304" pitchFamily="18" charset="0"/>
                <a:cs typeface="Times New Roman" panose="02020603050405020304" pitchFamily="18" charset="0"/>
              </a:rPr>
              <a:t> </a:t>
            </a:r>
            <a:r>
              <a:rPr lang="en-US" sz="2000" b="0" i="0" dirty="0" err="1">
                <a:solidFill>
                  <a:srgbClr val="000000"/>
                </a:solidFill>
                <a:effectLst/>
                <a:latin typeface="Times New Roman" panose="02020603050405020304" pitchFamily="18" charset="0"/>
                <a:cs typeface="Times New Roman" panose="02020603050405020304" pitchFamily="18" charset="0"/>
              </a:rPr>
              <a:t>Verotta</a:t>
            </a:r>
            <a:r>
              <a:rPr lang="en-US" sz="2000" b="0" i="0" dirty="0">
                <a:solidFill>
                  <a:srgbClr val="000000"/>
                </a:solidFill>
                <a:effectLst/>
                <a:latin typeface="Times New Roman" panose="02020603050405020304" pitchFamily="18" charset="0"/>
                <a:cs typeface="Times New Roman" panose="02020603050405020304" pitchFamily="18" charset="0"/>
              </a:rPr>
              <a:t>, Laura </a:t>
            </a:r>
            <a:r>
              <a:rPr lang="en-US" sz="2000" b="0" i="0" dirty="0" err="1">
                <a:solidFill>
                  <a:srgbClr val="000000"/>
                </a:solidFill>
                <a:effectLst/>
                <a:latin typeface="Times New Roman" panose="02020603050405020304" pitchFamily="18" charset="0"/>
                <a:cs typeface="Times New Roman" panose="02020603050405020304" pitchFamily="18" charset="0"/>
              </a:rPr>
              <a:t>Cornara</a:t>
            </a:r>
            <a:r>
              <a:rPr lang="en-US" sz="2000" b="0" i="0" dirty="0">
                <a:solidFill>
                  <a:srgbClr val="000000"/>
                </a:solidFill>
                <a:effectLst/>
                <a:latin typeface="Times New Roman" panose="02020603050405020304" pitchFamily="18" charset="0"/>
                <a:cs typeface="Times New Roman" panose="02020603050405020304" pitchFamily="18" charset="0"/>
              </a:rPr>
              <a:t>, Elisa Bottini-Massa, Herbal Principles in Cosmetics: Properties and Mechanisms of Action, 2010, CRC Press.</a:t>
            </a:r>
          </a:p>
          <a:p>
            <a:endParaRPr lang="en-US" sz="2000" b="0" i="0" dirty="0">
              <a:solidFill>
                <a:srgbClr val="000000"/>
              </a:solidFill>
              <a:effectLst/>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994DC91F-F347-31A4-E6D6-49CBCD058B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Tree>
    <p:extLst>
      <p:ext uri="{BB962C8B-B14F-4D97-AF65-F5344CB8AC3E}">
        <p14:creationId xmlns:p14="http://schemas.microsoft.com/office/powerpoint/2010/main" val="19540905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B219549C-3148-3191-BA73-F0E783C1FE96}"/>
              </a:ext>
            </a:extLst>
          </p:cNvPr>
          <p:cNvSpPr>
            <a:spLocks noGrp="1"/>
          </p:cNvSpPr>
          <p:nvPr>
            <p:ph type="title"/>
          </p:nvPr>
        </p:nvSpPr>
        <p:spPr>
          <a:xfrm>
            <a:off x="670545" y="423082"/>
            <a:ext cx="9792208" cy="641444"/>
          </a:xfrm>
        </p:spPr>
        <p:txBody>
          <a:bodyPr>
            <a:normAutofit/>
          </a:bodyPr>
          <a:lstStyle/>
          <a:p>
            <a:pPr algn="ctr"/>
            <a:r>
              <a:rPr lang="en-US" sz="3200" dirty="0" smtClean="0">
                <a:solidFill>
                  <a:srgbClr val="FF0000"/>
                </a:solidFill>
                <a:latin typeface="Algerian" panose="04020705040A02060702" pitchFamily="82" charset="0"/>
                <a:cs typeface="Times New Roman" panose="02020603050405020304" pitchFamily="18" charset="0"/>
              </a:rPr>
              <a:t>THANK YOU</a:t>
            </a:r>
            <a:endParaRPr lang="en-US" sz="3200" dirty="0">
              <a:solidFill>
                <a:srgbClr val="FF0000"/>
              </a:solidFill>
              <a:latin typeface="Algerian" panose="04020705040A02060702" pitchFamily="82" charset="0"/>
              <a:cs typeface="Times New Roman" panose="02020603050405020304" pitchFamily="18" charset="0"/>
            </a:endParaRPr>
          </a:p>
        </p:txBody>
      </p:sp>
      <p:pic>
        <p:nvPicPr>
          <p:cNvPr id="5" name="Picture 4">
            <a:extLst>
              <a:ext uri="{FF2B5EF4-FFF2-40B4-BE49-F238E27FC236}">
                <a16:creationId xmlns="" xmlns:a16="http://schemas.microsoft.com/office/drawing/2014/main" id="{2091A2A9-F606-770E-4F01-A068A154EE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31110" y="226675"/>
            <a:ext cx="1017905" cy="1017905"/>
          </a:xfrm>
          <a:prstGeom prst="rect">
            <a:avLst/>
          </a:prstGeom>
          <a:noFill/>
          <a:ln>
            <a:no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94" y="1388748"/>
            <a:ext cx="11382233" cy="5052995"/>
          </a:xfrm>
          <a:prstGeom prst="rect">
            <a:avLst/>
          </a:prstGeom>
        </p:spPr>
      </p:pic>
      <p:sp>
        <p:nvSpPr>
          <p:cNvPr id="4" name="Content Placeholder 3"/>
          <p:cNvSpPr>
            <a:spLocks noGrp="1"/>
          </p:cNvSpPr>
          <p:nvPr>
            <p:ph idx="1"/>
          </p:nvPr>
        </p:nvSpPr>
        <p:spPr/>
        <p:txBody>
          <a:bodyPr/>
          <a:lstStyle/>
          <a:p>
            <a:endParaRPr lang="en-US" dirty="0"/>
          </a:p>
        </p:txBody>
      </p:sp>
    </p:spTree>
    <p:extLst>
      <p:ext uri="{BB962C8B-B14F-4D97-AF65-F5344CB8AC3E}">
        <p14:creationId xmlns:p14="http://schemas.microsoft.com/office/powerpoint/2010/main" val="2400518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728745"/>
          </a:xfrm>
        </p:spPr>
        <p:txBody>
          <a:bodyPr>
            <a:normAutofit fontScale="90000"/>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300" b="1" i="0" u="none" strike="noStrike" dirty="0">
                <a:effectLst/>
                <a:latin typeface="Cambria" panose="02040503050406030204" pitchFamily="18" charset="0"/>
              </a:rPr>
              <a:t> </a:t>
            </a:r>
            <a:r>
              <a:rPr lang="en-US" sz="3200" b="1" dirty="0">
                <a:solidFill>
                  <a:srgbClr val="0070C0"/>
                </a:solidFill>
                <a:latin typeface="Times New Roman" panose="02020603050405020304" pitchFamily="18" charset="0"/>
                <a:cs typeface="Times New Roman" panose="02020603050405020304" pitchFamily="18" charset="0"/>
              </a:rPr>
              <a:t>Herbal Skin Care </a:t>
            </a:r>
            <a:r>
              <a:rPr lang="en-US" sz="3200" b="1" dirty="0" smtClean="0">
                <a:solidFill>
                  <a:srgbClr val="0070C0"/>
                </a:solidFill>
                <a:latin typeface="Times New Roman" panose="02020603050405020304" pitchFamily="18" charset="0"/>
                <a:cs typeface="Times New Roman" panose="02020603050405020304" pitchFamily="18" charset="0"/>
              </a:rPr>
              <a:t>Products</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205798" y="1388838"/>
            <a:ext cx="11613163" cy="4889131"/>
          </a:xfrm>
        </p:spPr>
        <p:txBody>
          <a:bodyPr>
            <a:noAutofit/>
          </a:bodyPr>
          <a:lstStyle/>
          <a:p>
            <a:pPr algn="ctr" defTabSz="457200">
              <a:lnSpc>
                <a:spcPct val="100000"/>
              </a:lnSpc>
              <a:spcBef>
                <a:spcPts val="1000"/>
              </a:spcBef>
              <a:buClr>
                <a:srgbClr val="5FCBEF"/>
              </a:buClr>
              <a:buSzPct val="80000"/>
              <a:defRPr/>
            </a:pPr>
            <a:r>
              <a:rPr lang="en-US" sz="3200" dirty="0" smtClean="0">
                <a:solidFill>
                  <a:prstClr val="black">
                    <a:lumMod val="75000"/>
                    <a:lumOff val="25000"/>
                  </a:prstClr>
                </a:solidFill>
                <a:latin typeface="Times New Roman" panose="02020603050405020304" pitchFamily="18" charset="0"/>
                <a:cs typeface="Times New Roman" panose="02020603050405020304" pitchFamily="18" charset="0"/>
              </a:rPr>
              <a:t>Coconut </a:t>
            </a:r>
            <a:r>
              <a:rPr lang="en-US" sz="3200" dirty="0" smtClean="0">
                <a:solidFill>
                  <a:prstClr val="black">
                    <a:lumMod val="75000"/>
                    <a:lumOff val="25000"/>
                  </a:prstClr>
                </a:solidFill>
                <a:latin typeface="Times New Roman" panose="02020603050405020304" pitchFamily="18" charset="0"/>
                <a:cs typeface="Times New Roman" panose="02020603050405020304" pitchFamily="18" charset="0"/>
              </a:rPr>
              <a:t>Palm</a:t>
            </a:r>
          </a:p>
          <a:p>
            <a:pPr algn="just" defTabSz="457200">
              <a:lnSpc>
                <a:spcPct val="100000"/>
              </a:lnSpc>
              <a:spcBef>
                <a:spcPts val="1000"/>
              </a:spcBef>
              <a:buClr>
                <a:srgbClr val="5FCBEF"/>
              </a:buClr>
              <a:buSzPct val="80000"/>
              <a:defRPr/>
            </a:pPr>
            <a:r>
              <a:rPr lang="en-US" sz="2000" dirty="0" smtClean="0">
                <a:solidFill>
                  <a:prstClr val="black">
                    <a:lumMod val="75000"/>
                    <a:lumOff val="25000"/>
                  </a:prstClr>
                </a:solidFill>
                <a:latin typeface="Times New Roman" panose="02020603050405020304" pitchFamily="18" charset="0"/>
                <a:cs typeface="Times New Roman" panose="02020603050405020304" pitchFamily="18" charset="0"/>
              </a:rPr>
              <a:t>Scientific name: </a:t>
            </a:r>
            <a:r>
              <a:rPr lang="en-US" sz="2000" dirty="0" err="1" smtClean="0">
                <a:solidFill>
                  <a:prstClr val="black">
                    <a:lumMod val="75000"/>
                    <a:lumOff val="25000"/>
                  </a:prstClr>
                </a:solidFill>
                <a:latin typeface="Times New Roman" panose="02020603050405020304" pitchFamily="18" charset="0"/>
                <a:cs typeface="Times New Roman" panose="02020603050405020304" pitchFamily="18" charset="0"/>
              </a:rPr>
              <a:t>Cocos</a:t>
            </a:r>
            <a:r>
              <a:rPr lang="en-US" sz="2000" dirty="0" smtClean="0">
                <a:solidFill>
                  <a:prstClr val="black">
                    <a:lumMod val="75000"/>
                    <a:lumOff val="25000"/>
                  </a:prstClr>
                </a:solidFill>
                <a:latin typeface="Times New Roman" panose="02020603050405020304" pitchFamily="18" charset="0"/>
                <a:cs typeface="Times New Roman" panose="02020603050405020304" pitchFamily="18" charset="0"/>
              </a:rPr>
              <a:t> </a:t>
            </a:r>
            <a:r>
              <a:rPr lang="en-US" sz="2000" dirty="0" err="1" smtClean="0">
                <a:solidFill>
                  <a:prstClr val="black">
                    <a:lumMod val="75000"/>
                    <a:lumOff val="25000"/>
                  </a:prstClr>
                </a:solidFill>
                <a:latin typeface="Times New Roman" panose="02020603050405020304" pitchFamily="18" charset="0"/>
                <a:cs typeface="Times New Roman" panose="02020603050405020304" pitchFamily="18" charset="0"/>
              </a:rPr>
              <a:t>nucifera</a:t>
            </a:r>
            <a:r>
              <a:rPr lang="en-US" sz="2000" dirty="0" smtClean="0">
                <a:solidFill>
                  <a:prstClr val="black">
                    <a:lumMod val="75000"/>
                    <a:lumOff val="25000"/>
                  </a:prstClr>
                </a:solidFill>
                <a:latin typeface="Times New Roman" panose="02020603050405020304" pitchFamily="18" charset="0"/>
                <a:cs typeface="Times New Roman" panose="02020603050405020304" pitchFamily="18" charset="0"/>
              </a:rPr>
              <a:t> L.</a:t>
            </a:r>
          </a:p>
          <a:p>
            <a:pPr algn="just" defTabSz="457200">
              <a:lnSpc>
                <a:spcPct val="100000"/>
              </a:lnSpc>
              <a:spcBef>
                <a:spcPts val="1000"/>
              </a:spcBef>
              <a:buClr>
                <a:srgbClr val="5FCBEF"/>
              </a:buClr>
              <a:buSzPct val="80000"/>
              <a:defRPr/>
            </a:pPr>
            <a:r>
              <a:rPr lang="en-US" sz="2000" dirty="0" smtClean="0">
                <a:solidFill>
                  <a:prstClr val="black">
                    <a:lumMod val="75000"/>
                    <a:lumOff val="25000"/>
                  </a:prstClr>
                </a:solidFill>
                <a:latin typeface="Times New Roman" panose="02020603050405020304" pitchFamily="18" charset="0"/>
                <a:cs typeface="Times New Roman" panose="02020603050405020304" pitchFamily="18" charset="0"/>
              </a:rPr>
              <a:t>Family: </a:t>
            </a:r>
            <a:r>
              <a:rPr lang="en-US" sz="2000" dirty="0" err="1" smtClean="0">
                <a:solidFill>
                  <a:prstClr val="black">
                    <a:lumMod val="75000"/>
                    <a:lumOff val="25000"/>
                  </a:prstClr>
                </a:solidFill>
                <a:latin typeface="Times New Roman" panose="02020603050405020304" pitchFamily="18" charset="0"/>
                <a:cs typeface="Times New Roman" panose="02020603050405020304" pitchFamily="18" charset="0"/>
              </a:rPr>
              <a:t>Arecaceae</a:t>
            </a:r>
            <a:endParaRPr lang="en-US" sz="2000" dirty="0" smtClean="0">
              <a:solidFill>
                <a:prstClr val="black">
                  <a:lumMod val="75000"/>
                  <a:lumOff val="25000"/>
                </a:prstClr>
              </a:solidFill>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smtClean="0">
                <a:solidFill>
                  <a:prstClr val="black">
                    <a:lumMod val="75000"/>
                    <a:lumOff val="25000"/>
                  </a:prstClr>
                </a:solidFill>
                <a:latin typeface="Times New Roman" panose="02020603050405020304" pitchFamily="18" charset="0"/>
                <a:cs typeface="Times New Roman" panose="02020603050405020304" pitchFamily="18" charset="0"/>
              </a:rPr>
              <a:t>Parts used: Fruit, seeds</a:t>
            </a:r>
          </a:p>
          <a:p>
            <a:pPr algn="just" defTabSz="457200">
              <a:lnSpc>
                <a:spcPct val="100000"/>
              </a:lnSpc>
              <a:spcBef>
                <a:spcPts val="1000"/>
              </a:spcBef>
              <a:buClr>
                <a:srgbClr val="5FCBEF"/>
              </a:buClr>
              <a:buSzPct val="80000"/>
              <a:defRPr/>
            </a:pPr>
            <a:r>
              <a:rPr lang="en-US" sz="2000" dirty="0" smtClean="0">
                <a:solidFill>
                  <a:prstClr val="black">
                    <a:lumMod val="75000"/>
                    <a:lumOff val="25000"/>
                  </a:prstClr>
                </a:solidFill>
                <a:latin typeface="Times New Roman" panose="02020603050405020304" pitchFamily="18" charset="0"/>
                <a:cs typeface="Times New Roman" panose="02020603050405020304" pitchFamily="18" charset="0"/>
              </a:rPr>
              <a:t>Coconut water contains sugars (4%), mainly glucose, fructose, and sucrose, while other components include malic and citric acids; proteins (0.1%); fats (0.1%); amino acids; vitamins, particularly vitamin E; and mineral salts (0.4%), of which the most abundant is potassium, followed by calcium and phosphorus, while iron is also relatively abundant.</a:t>
            </a:r>
          </a:p>
          <a:p>
            <a:pPr algn="just" defTabSz="457200">
              <a:lnSpc>
                <a:spcPct val="100000"/>
              </a:lnSpc>
              <a:spcBef>
                <a:spcPts val="1000"/>
              </a:spcBef>
              <a:buClr>
                <a:srgbClr val="5FCBEF"/>
              </a:buClr>
              <a:buSzPct val="80000"/>
              <a:defRPr/>
            </a:pPr>
            <a:r>
              <a:rPr lang="en-US" sz="2000" dirty="0" smtClean="0">
                <a:solidFill>
                  <a:prstClr val="black">
                    <a:lumMod val="75000"/>
                    <a:lumOff val="25000"/>
                  </a:prstClr>
                </a:solidFill>
                <a:latin typeface="Times New Roman" panose="02020603050405020304" pitchFamily="18" charset="0"/>
                <a:cs typeface="Times New Roman" panose="02020603050405020304" pitchFamily="18" charset="0"/>
              </a:rPr>
              <a:t>The fresh pulp of the seed is composed of lipids (about 35%) and sugars (about 10%), while in the dried copra the content of lipids is higher (about 70%).</a:t>
            </a:r>
          </a:p>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10" name="Picture 4" descr="Coconut Palm Trees for Sale – FastGrowingTrees.com">
            <a:extLst>
              <a:ext uri="{FF2B5EF4-FFF2-40B4-BE49-F238E27FC236}">
                <a16:creationId xmlns="" xmlns:a16="http://schemas.microsoft.com/office/drawing/2014/main" id="{3D08EA08-E305-5B9A-D447-F64117CB32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2373" y="1298765"/>
            <a:ext cx="1993016" cy="19930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396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464024" y="1388839"/>
            <a:ext cx="11327641" cy="4553004"/>
          </a:xfrm>
        </p:spPr>
        <p:txBody>
          <a:bodyPr>
            <a:noAutofit/>
          </a:bodyPr>
          <a:lstStyle/>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0" indent="0" algn="ctr" defTabSz="457200">
              <a:lnSpc>
                <a:spcPct val="100000"/>
              </a:lnSpc>
              <a:spcBef>
                <a:spcPts val="1000"/>
              </a:spcBef>
              <a:buClr>
                <a:srgbClr val="5FCBEF"/>
              </a:buClr>
              <a:buSzPct val="80000"/>
              <a:buNone/>
              <a:defRPr/>
            </a:pPr>
            <a:r>
              <a:rPr lang="en-US" sz="2000" b="1" dirty="0">
                <a:latin typeface="Times New Roman" panose="02020603050405020304" pitchFamily="18" charset="0"/>
                <a:cs typeface="Times New Roman" panose="02020603050405020304" pitchFamily="18" charset="0"/>
              </a:rPr>
              <a:t>Coconut Palm Uses in </a:t>
            </a:r>
            <a:r>
              <a:rPr lang="en-US" sz="2000" b="1" dirty="0" smtClean="0">
                <a:latin typeface="Times New Roman" panose="02020603050405020304" pitchFamily="18" charset="0"/>
                <a:cs typeface="Times New Roman" panose="02020603050405020304" pitchFamily="18" charset="0"/>
              </a:rPr>
              <a:t>Cosmetics</a:t>
            </a:r>
          </a:p>
          <a:p>
            <a:pPr marL="0" indent="0" defTabSz="457200">
              <a:lnSpc>
                <a:spcPct val="100000"/>
              </a:lnSpc>
              <a:spcBef>
                <a:spcPts val="1000"/>
              </a:spcBef>
              <a:buClr>
                <a:srgbClr val="5FCBEF"/>
              </a:buClr>
              <a:buSzPct val="80000"/>
              <a:buNone/>
              <a:defRPr/>
            </a:pPr>
            <a:r>
              <a:rPr lang="en-US" sz="2000" dirty="0">
                <a:latin typeface="Times New Roman" panose="02020603050405020304" pitchFamily="18" charset="0"/>
                <a:cs typeface="Times New Roman" panose="02020603050405020304" pitchFamily="18" charset="0"/>
              </a:rPr>
              <a:t>The coconut oil is widely used in </a:t>
            </a:r>
            <a:r>
              <a:rPr lang="en-US" sz="2000" dirty="0">
                <a:solidFill>
                  <a:srgbClr val="FF0000"/>
                </a:solidFill>
                <a:latin typeface="Times New Roman" panose="02020603050405020304" pitchFamily="18" charset="0"/>
                <a:cs typeface="Times New Roman" panose="02020603050405020304" pitchFamily="18" charset="0"/>
              </a:rPr>
              <a:t>cosmetics and soaps </a:t>
            </a:r>
            <a:r>
              <a:rPr lang="en-US" sz="2000" dirty="0">
                <a:latin typeface="Times New Roman" panose="02020603050405020304" pitchFamily="18" charset="0"/>
                <a:cs typeface="Times New Roman" panose="02020603050405020304" pitchFamily="18" charset="0"/>
              </a:rPr>
              <a:t>due to its high content in </a:t>
            </a:r>
            <a:r>
              <a:rPr lang="en-US" sz="2000" dirty="0" err="1">
                <a:solidFill>
                  <a:srgbClr val="FF0000"/>
                </a:solidFill>
                <a:latin typeface="Times New Roman" panose="02020603050405020304" pitchFamily="18" charset="0"/>
                <a:cs typeface="Times New Roman" panose="02020603050405020304" pitchFamily="18" charset="0"/>
              </a:rPr>
              <a:t>lauric</a:t>
            </a:r>
            <a:r>
              <a:rPr lang="en-US" sz="2000" dirty="0">
                <a:solidFill>
                  <a:srgbClr val="FF0000"/>
                </a:solidFill>
                <a:latin typeface="Times New Roman" panose="02020603050405020304" pitchFamily="18" charset="0"/>
                <a:cs typeface="Times New Roman" panose="02020603050405020304" pitchFamily="18" charset="0"/>
              </a:rPr>
              <a:t> acid.</a:t>
            </a:r>
          </a:p>
          <a:p>
            <a:pPr marL="0" indent="0" defTabSz="457200">
              <a:lnSpc>
                <a:spcPct val="100000"/>
              </a:lnSpc>
              <a:spcBef>
                <a:spcPts val="1000"/>
              </a:spcBef>
              <a:buClr>
                <a:srgbClr val="5FCBEF"/>
              </a:buClr>
              <a:buSzPct val="80000"/>
              <a:buNone/>
              <a:defRPr/>
            </a:pPr>
            <a:r>
              <a:rPr lang="en-US" sz="2000" dirty="0">
                <a:latin typeface="Times New Roman" panose="02020603050405020304" pitchFamily="18" charset="0"/>
                <a:cs typeface="Times New Roman" panose="02020603050405020304" pitchFamily="18" charset="0"/>
              </a:rPr>
              <a:t>The oil has a strengthening effect on hairs, mainly due to the presence of </a:t>
            </a:r>
            <a:r>
              <a:rPr lang="en-US" sz="2000" dirty="0" err="1">
                <a:latin typeface="Times New Roman" panose="02020603050405020304" pitchFamily="18" charset="0"/>
                <a:cs typeface="Times New Roman" panose="02020603050405020304" pitchFamily="18" charset="0"/>
              </a:rPr>
              <a:t>lauric</a:t>
            </a:r>
            <a:r>
              <a:rPr lang="en-US" sz="2000" dirty="0">
                <a:latin typeface="Times New Roman" panose="02020603050405020304" pitchFamily="18" charset="0"/>
                <a:cs typeface="Times New Roman" panose="02020603050405020304" pitchFamily="18" charset="0"/>
              </a:rPr>
              <a:t> acid glyceride</a:t>
            </a:r>
          </a:p>
          <a:p>
            <a:pPr marL="0" indent="0" defTabSz="457200">
              <a:lnSpc>
                <a:spcPct val="100000"/>
              </a:lnSpc>
              <a:spcBef>
                <a:spcPts val="1000"/>
              </a:spcBef>
              <a:buClr>
                <a:srgbClr val="5FCBEF"/>
              </a:buClr>
              <a:buSzPct val="80000"/>
              <a:buNone/>
              <a:defRPr/>
            </a:pPr>
            <a:r>
              <a:rPr lang="en-US" sz="2000" dirty="0">
                <a:latin typeface="Times New Roman" panose="02020603050405020304" pitchFamily="18" charset="0"/>
                <a:cs typeface="Times New Roman" panose="02020603050405020304" pitchFamily="18" charset="0"/>
              </a:rPr>
              <a:t>The oil has emollient, rehydrating, and elasticizing properties, thus preventing wrinkle formation and other skin aging processes</a:t>
            </a:r>
          </a:p>
          <a:p>
            <a:pPr marL="0" indent="0" defTabSz="457200">
              <a:lnSpc>
                <a:spcPct val="100000"/>
              </a:lnSpc>
              <a:spcBef>
                <a:spcPts val="1000"/>
              </a:spcBef>
              <a:buClr>
                <a:srgbClr val="5FCBEF"/>
              </a:buClr>
              <a:buSzPct val="80000"/>
              <a:buNone/>
              <a:defRPr/>
            </a:pPr>
            <a:r>
              <a:rPr lang="en-US" sz="2000" dirty="0">
                <a:latin typeface="Times New Roman" panose="02020603050405020304" pitchFamily="18" charset="0"/>
                <a:cs typeface="Times New Roman" panose="02020603050405020304" pitchFamily="18" charset="0"/>
              </a:rPr>
              <a:t>Products obtained from coconut water through a </a:t>
            </a:r>
            <a:r>
              <a:rPr lang="en-US" sz="2000" dirty="0">
                <a:solidFill>
                  <a:srgbClr val="FF0000"/>
                </a:solidFill>
                <a:latin typeface="Times New Roman" panose="02020603050405020304" pitchFamily="18" charset="0"/>
                <a:cs typeface="Times New Roman" panose="02020603050405020304" pitchFamily="18" charset="0"/>
              </a:rPr>
              <a:t>freeze-drying process stimulate tissue growth and are employed in rejuvenation treatments on the skin and scalp</a:t>
            </a:r>
          </a:p>
          <a:p>
            <a:pPr marL="0" indent="0" defTabSz="457200">
              <a:lnSpc>
                <a:spcPct val="100000"/>
              </a:lnSpc>
              <a:spcBef>
                <a:spcPts val="1000"/>
              </a:spcBef>
              <a:buClr>
                <a:srgbClr val="5FCBEF"/>
              </a:buClr>
              <a:buSzPct val="80000"/>
              <a:buNone/>
              <a:defRPr/>
            </a:pPr>
            <a:endParaRPr lang="en-US" sz="2000" b="1" dirty="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29789470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368490" y="1388838"/>
            <a:ext cx="11382231" cy="5011961"/>
          </a:xfrm>
        </p:spPr>
        <p:txBody>
          <a:bodyPr>
            <a:noAutofit/>
          </a:bodyPr>
          <a:lstStyle/>
          <a:p>
            <a:pPr marL="0" indent="0" algn="ctr" defTabSz="457200">
              <a:lnSpc>
                <a:spcPct val="100000"/>
              </a:lnSpc>
              <a:spcBef>
                <a:spcPts val="1000"/>
              </a:spcBef>
              <a:buClr>
                <a:srgbClr val="5FCBEF"/>
              </a:buClr>
              <a:buSzPct val="80000"/>
              <a:buNone/>
              <a:defRPr/>
            </a:pPr>
            <a:r>
              <a:rPr lang="en-US" sz="2400" b="1" dirty="0" smtClean="0">
                <a:latin typeface="Times New Roman" panose="02020603050405020304" pitchFamily="18" charset="0"/>
                <a:cs typeface="Times New Roman" panose="02020603050405020304" pitchFamily="18" charset="0"/>
              </a:rPr>
              <a:t>Green </a:t>
            </a:r>
            <a:r>
              <a:rPr lang="en-US" sz="2400" b="1" dirty="0">
                <a:latin typeface="Times New Roman" panose="02020603050405020304" pitchFamily="18" charset="0"/>
                <a:cs typeface="Times New Roman" panose="02020603050405020304" pitchFamily="18" charset="0"/>
              </a:rPr>
              <a:t>Tea</a:t>
            </a:r>
          </a:p>
          <a:p>
            <a:pPr algn="just"/>
            <a:r>
              <a:rPr lang="en-US" sz="2000" dirty="0">
                <a:latin typeface="Times" pitchFamily="2" charset="0"/>
              </a:rPr>
              <a:t>Scientific name: Camellia </a:t>
            </a:r>
            <a:r>
              <a:rPr lang="en-US" sz="2000" dirty="0" err="1">
                <a:latin typeface="Times" pitchFamily="2" charset="0"/>
              </a:rPr>
              <a:t>sinensis</a:t>
            </a:r>
            <a:r>
              <a:rPr lang="en-US" sz="2000" dirty="0">
                <a:latin typeface="Times" pitchFamily="2" charset="0"/>
              </a:rPr>
              <a:t> (L.) </a:t>
            </a:r>
            <a:r>
              <a:rPr lang="en-US" sz="2000" dirty="0" err="1">
                <a:latin typeface="Times" pitchFamily="2" charset="0"/>
              </a:rPr>
              <a:t>Kuntze</a:t>
            </a:r>
            <a:endParaRPr lang="en-US" sz="2000" dirty="0">
              <a:latin typeface="Times" pitchFamily="2" charset="0"/>
            </a:endParaRPr>
          </a:p>
          <a:p>
            <a:pPr algn="just"/>
            <a:r>
              <a:rPr lang="en-US" sz="2000" dirty="0">
                <a:latin typeface="Times" pitchFamily="2" charset="0"/>
              </a:rPr>
              <a:t>Family: </a:t>
            </a:r>
            <a:r>
              <a:rPr lang="en-US" sz="2000" dirty="0" err="1">
                <a:latin typeface="Times" pitchFamily="2" charset="0"/>
              </a:rPr>
              <a:t>Theaceae</a:t>
            </a:r>
            <a:endParaRPr lang="en-US" sz="2000" dirty="0">
              <a:latin typeface="Times" pitchFamily="2" charset="0"/>
            </a:endParaRPr>
          </a:p>
          <a:p>
            <a:pPr algn="just"/>
            <a:r>
              <a:rPr lang="en-US" sz="2000" dirty="0">
                <a:latin typeface="Times" pitchFamily="2" charset="0"/>
              </a:rPr>
              <a:t>Parts used: Leaves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It has been shown that the therapeutic properties of the plant are mainly due to </a:t>
            </a:r>
            <a:r>
              <a:rPr lang="en-US" sz="2000" dirty="0" err="1">
                <a:solidFill>
                  <a:srgbClr val="FF0000"/>
                </a:solidFill>
                <a:latin typeface="Times New Roman" panose="02020603050405020304" pitchFamily="18" charset="0"/>
                <a:cs typeface="Times New Roman" panose="02020603050405020304" pitchFamily="18" charset="0"/>
              </a:rPr>
              <a:t>catechins</a:t>
            </a:r>
            <a:r>
              <a:rPr lang="en-US" sz="2000" dirty="0">
                <a:solidFill>
                  <a:srgbClr val="FF0000"/>
                </a:solidFill>
                <a:latin typeface="Times New Roman" panose="02020603050405020304" pitchFamily="18" charset="0"/>
                <a:cs typeface="Times New Roman" panose="02020603050405020304" pitchFamily="18" charset="0"/>
              </a:rPr>
              <a:t>, and are primarily attributable to EGCG (pigallocatechin-3-gallate)</a:t>
            </a:r>
          </a:p>
          <a:p>
            <a:pPr algn="just"/>
            <a:r>
              <a:rPr lang="en-US" sz="2000" dirty="0" err="1">
                <a:solidFill>
                  <a:srgbClr val="FF0000"/>
                </a:solidFill>
                <a:latin typeface="Times" pitchFamily="2" charset="0"/>
              </a:rPr>
              <a:t>Gallocatechins</a:t>
            </a:r>
            <a:r>
              <a:rPr lang="en-US" sz="2000" dirty="0">
                <a:solidFill>
                  <a:srgbClr val="FF0000"/>
                </a:solidFill>
                <a:latin typeface="Times" pitchFamily="2" charset="0"/>
              </a:rPr>
              <a:t> prevent UV ray injury </a:t>
            </a:r>
            <a:r>
              <a:rPr lang="en-US" sz="2000" dirty="0">
                <a:latin typeface="Times" pitchFamily="2" charset="0"/>
              </a:rPr>
              <a:t>on the skin and are therefore potentially useful against the development of skin tumors EGCG has been shown to protect keratinocytes from UV-B rays, preventing the activation o the AP-1 transcription factor. Moreover, EGCG also protects these cells from UV-A rays.</a:t>
            </a:r>
          </a:p>
          <a:p>
            <a:pPr algn="just" defTabSz="457200">
              <a:lnSpc>
                <a:spcPct val="100000"/>
              </a:lnSpc>
              <a:spcBef>
                <a:spcPts val="1000"/>
              </a:spcBef>
              <a:buClr>
                <a:srgbClr val="5FCBEF"/>
              </a:buClr>
              <a:buSzPct val="80000"/>
              <a:defRPr/>
            </a:pPr>
            <a:endParaRPr lang="en-US" sz="2000" dirty="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4" name="Picture 3"/>
          <p:cNvPicPr>
            <a:picLocks noChangeAspect="1"/>
          </p:cNvPicPr>
          <p:nvPr/>
        </p:nvPicPr>
        <p:blipFill>
          <a:blip r:embed="rId3"/>
          <a:stretch>
            <a:fillRect/>
          </a:stretch>
        </p:blipFill>
        <p:spPr>
          <a:xfrm>
            <a:off x="7410788" y="1460254"/>
            <a:ext cx="3273836" cy="1481456"/>
          </a:xfrm>
          <a:prstGeom prst="rect">
            <a:avLst/>
          </a:prstGeom>
        </p:spPr>
      </p:pic>
    </p:spTree>
    <p:extLst>
      <p:ext uri="{BB962C8B-B14F-4D97-AF65-F5344CB8AC3E}">
        <p14:creationId xmlns:p14="http://schemas.microsoft.com/office/powerpoint/2010/main" val="3167267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7"/>
            <a:ext cx="9792208" cy="1038985"/>
          </a:xfrm>
        </p:spPr>
        <p:txBody>
          <a:bodyPr>
            <a:normAutofit/>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847141" y="1388839"/>
            <a:ext cx="9792208" cy="4553004"/>
          </a:xfrm>
        </p:spPr>
        <p:txBody>
          <a:bodyPr>
            <a:noAutofit/>
          </a:bodyPr>
          <a:lstStyle/>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0" indent="0" algn="ctr" defTabSz="457200">
              <a:lnSpc>
                <a:spcPct val="100000"/>
              </a:lnSpc>
              <a:spcBef>
                <a:spcPts val="1000"/>
              </a:spcBef>
              <a:buClr>
                <a:srgbClr val="5FCBEF"/>
              </a:buClr>
              <a:buSzPct val="80000"/>
              <a:buNone/>
              <a:defRPr/>
            </a:pPr>
            <a:r>
              <a:rPr lang="en-US" sz="2400" b="1" dirty="0">
                <a:latin typeface="Times New Roman" panose="02020603050405020304" pitchFamily="18" charset="0"/>
                <a:cs typeface="Times New Roman" panose="02020603050405020304" pitchFamily="18" charset="0"/>
              </a:rPr>
              <a:t>Aloe</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Scientific name: Aloe </a:t>
            </a:r>
            <a:r>
              <a:rPr lang="en-US" sz="2000" dirty="0" err="1">
                <a:latin typeface="Times New Roman" panose="02020603050405020304" pitchFamily="18" charset="0"/>
                <a:cs typeface="Times New Roman" panose="02020603050405020304" pitchFamily="18" charset="0"/>
              </a:rPr>
              <a:t>vera</a:t>
            </a:r>
            <a:r>
              <a:rPr lang="en-US" sz="2000" dirty="0">
                <a:latin typeface="Times New Roman" panose="02020603050405020304" pitchFamily="18" charset="0"/>
                <a:cs typeface="Times New Roman" panose="02020603050405020304" pitchFamily="18" charset="0"/>
              </a:rPr>
              <a:t> (L.) </a:t>
            </a:r>
            <a:r>
              <a:rPr lang="en-US" sz="2000" dirty="0" err="1">
                <a:latin typeface="Times New Roman" panose="02020603050405020304" pitchFamily="18" charset="0"/>
                <a:cs typeface="Times New Roman" panose="02020603050405020304" pitchFamily="18" charset="0"/>
              </a:rPr>
              <a:t>Burm</a:t>
            </a:r>
            <a:r>
              <a:rPr lang="en-US" sz="2000" dirty="0">
                <a:latin typeface="Times New Roman" panose="02020603050405020304" pitchFamily="18" charset="0"/>
                <a:cs typeface="Times New Roman" panose="02020603050405020304" pitchFamily="18" charset="0"/>
              </a:rPr>
              <a:t>. f. (syn. A. </a:t>
            </a:r>
            <a:r>
              <a:rPr lang="en-US" sz="2000" dirty="0" err="1">
                <a:latin typeface="Times New Roman" panose="02020603050405020304" pitchFamily="18" charset="0"/>
                <a:cs typeface="Times New Roman" panose="02020603050405020304" pitchFamily="18" charset="0"/>
              </a:rPr>
              <a:t>barbadensis</a:t>
            </a:r>
            <a:r>
              <a:rPr lang="en-US" sz="2000" dirty="0">
                <a:latin typeface="Times New Roman" panose="02020603050405020304" pitchFamily="18" charset="0"/>
                <a:cs typeface="Times New Roman" panose="02020603050405020304" pitchFamily="18" charset="0"/>
              </a:rPr>
              <a:t> Mill., A. vulgaris Lam.)</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Family: </a:t>
            </a:r>
            <a:r>
              <a:rPr lang="en-US" sz="2000" dirty="0" err="1">
                <a:latin typeface="Times New Roman" panose="02020603050405020304" pitchFamily="18" charset="0"/>
                <a:cs typeface="Times New Roman" panose="02020603050405020304" pitchFamily="18" charset="0"/>
              </a:rPr>
              <a:t>Asphodelaceae</a:t>
            </a: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Parts used: Leaves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 plant gel and exudate have been used since ancient times as medicaments.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In the procedure for gel extraction, the mechanical separation of the pulp from the leaf skin is not always complete</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 plant has been used to heal skin disorders for more than 2,000 years. The gel is present in a great variety of cosmetic and dermatologic products.</a:t>
            </a: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pic>
        <p:nvPicPr>
          <p:cNvPr id="10" name="Picture 2" descr="Why Aloe Vera Is So Great For Your Skin – Otis Skincare">
            <a:extLst>
              <a:ext uri="{FF2B5EF4-FFF2-40B4-BE49-F238E27FC236}">
                <a16:creationId xmlns="" xmlns:a16="http://schemas.microsoft.com/office/drawing/2014/main" id="{7C983153-E814-BA88-23EB-E092189EF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0465" y="373131"/>
            <a:ext cx="2880495" cy="1533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932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70120F84-A866-4D9F-8B1C-9120A013D6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 xmlns:a16="http://schemas.microsoft.com/office/drawing/2014/main" id="{252FEFEF-6AC0-46B6-AC09-11FC56196F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sp>
      <p:sp>
        <p:nvSpPr>
          <p:cNvPr id="2" name="Title 1">
            <a:extLst>
              <a:ext uri="{FF2B5EF4-FFF2-40B4-BE49-F238E27FC236}">
                <a16:creationId xmlns="" xmlns:a16="http://schemas.microsoft.com/office/drawing/2014/main" id="{6D0084A9-B95C-E7E8-0A5E-FFF46CFA70D2}"/>
              </a:ext>
            </a:extLst>
          </p:cNvPr>
          <p:cNvSpPr>
            <a:spLocks noGrp="1"/>
          </p:cNvSpPr>
          <p:nvPr>
            <p:ph type="title"/>
          </p:nvPr>
        </p:nvSpPr>
        <p:spPr>
          <a:xfrm>
            <a:off x="1073912" y="323968"/>
            <a:ext cx="9792208" cy="620474"/>
          </a:xfrm>
        </p:spPr>
        <p:txBody>
          <a:bodyPr>
            <a:normAutofit fontScale="90000"/>
          </a:bodyPr>
          <a:lstStyle/>
          <a:p>
            <a:pPr algn="ctr"/>
            <a:r>
              <a:rPr lang="en-US" sz="3300" b="1" i="0" u="none" strike="noStrike" dirty="0">
                <a:effectLst/>
                <a:latin typeface="Cambria" panose="02040503050406030204" pitchFamily="18" charset="0"/>
              </a:rPr>
              <a:t/>
            </a:r>
            <a:br>
              <a:rPr lang="en-US" sz="3300" b="1" i="0" u="none" strike="noStrike" dirty="0">
                <a:effectLst/>
                <a:latin typeface="Cambria" panose="02040503050406030204" pitchFamily="18" charset="0"/>
              </a:rPr>
            </a:br>
            <a:r>
              <a:rPr lang="en-US" sz="3200" b="1" dirty="0">
                <a:solidFill>
                  <a:srgbClr val="0070C0"/>
                </a:solidFill>
                <a:latin typeface="Times New Roman" panose="02020603050405020304" pitchFamily="18" charset="0"/>
                <a:cs typeface="Times New Roman" panose="02020603050405020304" pitchFamily="18" charset="0"/>
              </a:rPr>
              <a:t>Herbal Skin Care Product</a:t>
            </a:r>
          </a:p>
        </p:txBody>
      </p:sp>
      <p:sp>
        <p:nvSpPr>
          <p:cNvPr id="3" name="Content Placeholder 2">
            <a:extLst>
              <a:ext uri="{FF2B5EF4-FFF2-40B4-BE49-F238E27FC236}">
                <a16:creationId xmlns="" xmlns:a16="http://schemas.microsoft.com/office/drawing/2014/main" id="{49793476-D9B1-4190-F924-399B8D8CB2D9}"/>
              </a:ext>
            </a:extLst>
          </p:cNvPr>
          <p:cNvSpPr>
            <a:spLocks noGrp="1"/>
          </p:cNvSpPr>
          <p:nvPr>
            <p:ph idx="1"/>
          </p:nvPr>
        </p:nvSpPr>
        <p:spPr>
          <a:xfrm>
            <a:off x="205798" y="1352959"/>
            <a:ext cx="11517629" cy="4938659"/>
          </a:xfrm>
        </p:spPr>
        <p:txBody>
          <a:bodyPr>
            <a:noAutofit/>
          </a:bodyPr>
          <a:lstStyle/>
          <a:p>
            <a:pPr algn="just" defTabSz="457200">
              <a:lnSpc>
                <a:spcPct val="100000"/>
              </a:lnSpc>
              <a:spcBef>
                <a:spcPts val="1000"/>
              </a:spcBef>
              <a:buClr>
                <a:srgbClr val="5FCBEF"/>
              </a:buClr>
              <a:buSzPct val="80000"/>
              <a:defRPr/>
            </a:pPr>
            <a:endParaRPr kumimoji="0" lang="en-US" sz="2000" b="0" i="0" u="none" strike="noStrike" kern="1200" cap="none" spc="0" normalizeH="0" baseline="0" noProof="0" dirty="0">
              <a:ln>
                <a:noFill/>
              </a:ln>
              <a:solidFill>
                <a:prstClr val="black">
                  <a:lumMod val="75000"/>
                  <a:lumOff val="25000"/>
                </a:prstClr>
              </a:solidFill>
              <a:effectLst/>
              <a:uLnTx/>
              <a:uFillTx/>
              <a:latin typeface="Times New Roman" panose="02020603050405020304" pitchFamily="18" charset="0"/>
              <a:cs typeface="Times New Roman" panose="02020603050405020304" pitchFamily="18" charset="0"/>
            </a:endParaRPr>
          </a:p>
          <a:p>
            <a:pPr marL="0" indent="0" algn="ctr" defTabSz="457200">
              <a:lnSpc>
                <a:spcPct val="100000"/>
              </a:lnSpc>
              <a:spcBef>
                <a:spcPts val="1000"/>
              </a:spcBef>
              <a:buClr>
                <a:srgbClr val="5FCBEF"/>
              </a:buClr>
              <a:buSzPct val="80000"/>
              <a:buNone/>
              <a:defRPr/>
            </a:pPr>
            <a:r>
              <a:rPr lang="en-US" sz="2800" b="1" dirty="0">
                <a:latin typeface="Times New Roman" panose="02020603050405020304" pitchFamily="18" charset="0"/>
                <a:cs typeface="Times New Roman" panose="02020603050405020304" pitchFamily="18" charset="0"/>
              </a:rPr>
              <a:t>Aloe</a:t>
            </a:r>
            <a:endParaRPr lang="en-US" sz="2400" b="1"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Its main application is </a:t>
            </a:r>
            <a:r>
              <a:rPr lang="en-US" sz="2000" dirty="0">
                <a:solidFill>
                  <a:srgbClr val="FF0000"/>
                </a:solidFill>
                <a:latin typeface="Times New Roman" panose="02020603050405020304" pitchFamily="18" charset="0"/>
                <a:cs typeface="Times New Roman" panose="02020603050405020304" pitchFamily="18" charset="0"/>
              </a:rPr>
              <a:t>for skin hydration in the treatment of dry skin.</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 Skin hydration properties have been proved by </a:t>
            </a:r>
            <a:r>
              <a:rPr lang="en-US" sz="2000" dirty="0" err="1">
                <a:latin typeface="Times New Roman" panose="02020603050405020304" pitchFamily="18" charset="0"/>
                <a:cs typeface="Times New Roman" panose="02020603050405020304" pitchFamily="18" charset="0"/>
              </a:rPr>
              <a:t>transepidermal</a:t>
            </a:r>
            <a:r>
              <a:rPr lang="en-US" sz="2000" dirty="0">
                <a:latin typeface="Times New Roman" panose="02020603050405020304" pitchFamily="18" charset="0"/>
                <a:cs typeface="Times New Roman" panose="02020603050405020304" pitchFamily="18" charset="0"/>
              </a:rPr>
              <a:t> water loss (TEWL) measurements Performed on volunteers.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Even though the gel does not act as a </a:t>
            </a:r>
            <a:r>
              <a:rPr lang="en-US" sz="2000" dirty="0">
                <a:solidFill>
                  <a:srgbClr val="FF0000"/>
                </a:solidFill>
                <a:latin typeface="Times New Roman" panose="02020603050405020304" pitchFamily="18" charset="0"/>
                <a:cs typeface="Times New Roman" panose="02020603050405020304" pitchFamily="18" charset="0"/>
              </a:rPr>
              <a:t>UV screen, </a:t>
            </a:r>
            <a:r>
              <a:rPr lang="en-US" sz="2000" dirty="0">
                <a:latin typeface="Times New Roman" panose="02020603050405020304" pitchFamily="18" charset="0"/>
                <a:cs typeface="Times New Roman" panose="02020603050405020304" pitchFamily="18" charset="0"/>
              </a:rPr>
              <a:t>it can prevent the arising of sun </a:t>
            </a:r>
            <a:r>
              <a:rPr lang="en-US" sz="2000" dirty="0" err="1">
                <a:latin typeface="Times New Roman" panose="02020603050405020304" pitchFamily="18" charset="0"/>
                <a:cs typeface="Times New Roman" panose="02020603050405020304" pitchFamily="18" charset="0"/>
              </a:rPr>
              <a:t>erithema</a:t>
            </a:r>
            <a:r>
              <a:rPr lang="en-US" sz="2000" dirty="0">
                <a:latin typeface="Times New Roman" panose="02020603050405020304" pitchFamily="18" charset="0"/>
                <a:cs typeface="Times New Roman" panose="02020603050405020304" pitchFamily="18" charset="0"/>
              </a:rPr>
              <a:t>. </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 gel also reduces the production of interleukins that induce immunosuppression in keratinocytes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Besides protection from sun rays, the </a:t>
            </a:r>
            <a:r>
              <a:rPr lang="en-US" sz="2000" dirty="0">
                <a:solidFill>
                  <a:srgbClr val="FF0000"/>
                </a:solidFill>
                <a:latin typeface="Times New Roman" panose="02020603050405020304" pitchFamily="18" charset="0"/>
                <a:cs typeface="Times New Roman" panose="02020603050405020304" pitchFamily="18" charset="0"/>
              </a:rPr>
              <a:t>anti-inflammatory action </a:t>
            </a:r>
            <a:r>
              <a:rPr lang="en-US" sz="2000" dirty="0">
                <a:latin typeface="Times New Roman" panose="02020603050405020304" pitchFamily="18" charset="0"/>
                <a:cs typeface="Times New Roman" panose="02020603050405020304" pitchFamily="18" charset="0"/>
              </a:rPr>
              <a:t>of the gel makes it useful for eczematous conditions, while a clinical test has also shown beneficial effects on psoriasis.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Aloe compounds must be avoided during pregnancy, lactation, and in newborns.</a:t>
            </a:r>
          </a:p>
          <a:p>
            <a:pPr algn="just" defTabSz="457200">
              <a:lnSpc>
                <a:spcPct val="100000"/>
              </a:lnSpc>
              <a:spcBef>
                <a:spcPts val="1000"/>
              </a:spcBef>
              <a:buClr>
                <a:srgbClr val="5FCBEF"/>
              </a:buClr>
              <a:buSzPct val="80000"/>
              <a:defRPr/>
            </a:pPr>
            <a:r>
              <a:rPr lang="en-US" sz="2000" dirty="0">
                <a:latin typeface="Times New Roman" panose="02020603050405020304" pitchFamily="18" charset="0"/>
                <a:cs typeface="Times New Roman" panose="02020603050405020304" pitchFamily="18" charset="0"/>
              </a:rPr>
              <a:t>The plant or the gel can cause allergy or contact and </a:t>
            </a:r>
            <a:r>
              <a:rPr lang="en-US" sz="2000" dirty="0" err="1">
                <a:solidFill>
                  <a:srgbClr val="FF0000"/>
                </a:solidFill>
                <a:latin typeface="Times New Roman" panose="02020603050405020304" pitchFamily="18" charset="0"/>
                <a:cs typeface="Times New Roman" panose="02020603050405020304" pitchFamily="18" charset="0"/>
              </a:rPr>
              <a:t>photodermatitis</a:t>
            </a:r>
            <a:r>
              <a:rPr lang="en-US" sz="2000" dirty="0">
                <a:solidFill>
                  <a:srgbClr val="FF0000"/>
                </a:solidFill>
                <a:latin typeface="Times New Roman" panose="02020603050405020304" pitchFamily="18" charset="0"/>
                <a:cs typeface="Times New Roman" panose="02020603050405020304" pitchFamily="18" charset="0"/>
              </a:rPr>
              <a:t> in sensitive subjects</a:t>
            </a: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a:p>
            <a:pPr algn="just" defTabSz="457200">
              <a:lnSpc>
                <a:spcPct val="100000"/>
              </a:lnSpc>
              <a:spcBef>
                <a:spcPts val="1000"/>
              </a:spcBef>
              <a:buClr>
                <a:srgbClr val="5FCBEF"/>
              </a:buClr>
              <a:buSzPct val="80000"/>
              <a:defRPr/>
            </a:pPr>
            <a:endParaRPr lang="en-US" sz="20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 xmlns:a16="http://schemas.microsoft.com/office/drawing/2014/main" id="{559BE950-CC76-090C-1A34-3BC593A1FF1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919529" y="280860"/>
            <a:ext cx="1017905" cy="1017905"/>
          </a:xfrm>
          <a:prstGeom prst="rect">
            <a:avLst/>
          </a:prstGeom>
          <a:noFill/>
          <a:ln>
            <a:noFill/>
          </a:ln>
        </p:spPr>
      </p:pic>
      <p:sp>
        <p:nvSpPr>
          <p:cNvPr id="8" name="Content Placeholder 2">
            <a:extLst>
              <a:ext uri="{FF2B5EF4-FFF2-40B4-BE49-F238E27FC236}">
                <a16:creationId xmlns="" xmlns:a16="http://schemas.microsoft.com/office/drawing/2014/main" id="{737AFBBE-BBF4-F4F3-0BC9-C460EE956B26}"/>
              </a:ext>
            </a:extLst>
          </p:cNvPr>
          <p:cNvSpPr txBox="1">
            <a:spLocks/>
          </p:cNvSpPr>
          <p:nvPr/>
        </p:nvSpPr>
        <p:spPr>
          <a:xfrm>
            <a:off x="668817" y="1611775"/>
            <a:ext cx="9792208" cy="4330068"/>
          </a:xfrm>
          <a:prstGeom prst="rect">
            <a:avLst/>
          </a:prstGeom>
        </p:spPr>
        <p:txBody>
          <a:bodyPr vert="horz" lIns="91440" tIns="45720" rIns="91440" bIns="45720" rtlCol="0">
            <a:noAutofit/>
          </a:bodyPr>
          <a:lst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a:lnSpc>
                <a:spcPct val="170000"/>
              </a:lnSpc>
            </a:pPr>
            <a:endParaRPr lang="en-US" sz="2000" dirty="0">
              <a:latin typeface="+mj-lt"/>
            </a:endParaRPr>
          </a:p>
        </p:txBody>
      </p:sp>
    </p:spTree>
    <p:extLst>
      <p:ext uri="{BB962C8B-B14F-4D97-AF65-F5344CB8AC3E}">
        <p14:creationId xmlns:p14="http://schemas.microsoft.com/office/powerpoint/2010/main" val="3093121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2060"/>
                </a:solidFill>
                <a:latin typeface="Times New Roman" pitchFamily="18" charset="0"/>
                <a:cs typeface="Times New Roman" pitchFamily="18" charset="0"/>
              </a:rPr>
              <a:t>Diagrammatic representation</a:t>
            </a:r>
          </a:p>
        </p:txBody>
      </p:sp>
      <p:pic>
        <p:nvPicPr>
          <p:cNvPr id="1026" name="Picture 2" descr="C:\Users\MyPC\Desktop\cosmetology\cosmetology 4\astringents and emollients\Capture.PNG"/>
          <p:cNvPicPr>
            <a:picLocks noGrp="1" noChangeAspect="1" noChangeArrowheads="1"/>
          </p:cNvPicPr>
          <p:nvPr>
            <p:ph idx="1"/>
          </p:nvPr>
        </p:nvPicPr>
        <p:blipFill>
          <a:blip r:embed="rId2"/>
          <a:srcRect/>
          <a:stretch>
            <a:fillRect/>
          </a:stretch>
        </p:blipFill>
        <p:spPr bwMode="auto">
          <a:xfrm>
            <a:off x="2586686" y="1919914"/>
            <a:ext cx="7018629" cy="3886537"/>
          </a:xfrm>
          <a:prstGeom prst="rect">
            <a:avLst/>
          </a:prstGeom>
          <a:noFill/>
        </p:spPr>
      </p:pic>
      <p:sp>
        <p:nvSpPr>
          <p:cNvPr id="4" name="Date Placeholder 3"/>
          <p:cNvSpPr>
            <a:spLocks noGrp="1"/>
          </p:cNvSpPr>
          <p:nvPr>
            <p:ph type="dt" sz="half" idx="10"/>
          </p:nvPr>
        </p:nvSpPr>
        <p:spPr/>
        <p:txBody>
          <a:bodyPr/>
          <a:lstStyle/>
          <a:p>
            <a:fld id="{D6DF4736-F25D-4331-BB81-27A3843942E3}" type="datetime1">
              <a:rPr lang="en-US" smtClean="0"/>
              <a:pPr/>
              <a:t>11/26/2024</a:t>
            </a:fld>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9</a:t>
            </a:fld>
            <a:endParaRPr lang="en-US"/>
          </a:p>
        </p:txBody>
      </p:sp>
      <p:sp>
        <p:nvSpPr>
          <p:cNvPr id="6" name="Footer Placeholder 5"/>
          <p:cNvSpPr>
            <a:spLocks noGrp="1"/>
          </p:cNvSpPr>
          <p:nvPr>
            <p:ph type="ftr" sz="quarter" idx="11"/>
          </p:nvPr>
        </p:nvSpPr>
        <p:spPr/>
        <p:txBody>
          <a:bodyPr/>
          <a:lstStyle/>
          <a:p>
            <a:endParaRPr lang="en-US"/>
          </a:p>
        </p:txBody>
      </p:sp>
      <p:pic>
        <p:nvPicPr>
          <p:cNvPr id="8" name="Picture 7">
            <a:extLst>
              <a:ext uri="{FF2B5EF4-FFF2-40B4-BE49-F238E27FC236}">
                <a16:creationId xmlns="" xmlns:a16="http://schemas.microsoft.com/office/drawing/2014/main" id="{559BE950-CC76-090C-1A34-3BC593A1FF1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16247" y="485577"/>
            <a:ext cx="1017905" cy="1017905"/>
          </a:xfrm>
          <a:prstGeom prst="rect">
            <a:avLst/>
          </a:prstGeom>
          <a:noFill/>
          <a:ln>
            <a:noFill/>
          </a:ln>
        </p:spPr>
      </p:pic>
    </p:spTree>
    <p:extLst>
      <p:ext uri="{BB962C8B-B14F-4D97-AF65-F5344CB8AC3E}">
        <p14:creationId xmlns:p14="http://schemas.microsoft.com/office/powerpoint/2010/main" val="38508391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666</TotalTime>
  <Words>2557</Words>
  <Application>Microsoft Office PowerPoint</Application>
  <PresentationFormat>Widescreen</PresentationFormat>
  <Paragraphs>242</Paragraphs>
  <Slides>34</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Algerian</vt:lpstr>
      <vt:lpstr>Calibri</vt:lpstr>
      <vt:lpstr>Cambria</vt:lpstr>
      <vt:lpstr>Cambria Math</vt:lpstr>
      <vt:lpstr>Century Schoolbook</vt:lpstr>
      <vt:lpstr>Franklin Gothic Book</vt:lpstr>
      <vt:lpstr>Garamond</vt:lpstr>
      <vt:lpstr>Times</vt:lpstr>
      <vt:lpstr>Times New Roman</vt:lpstr>
      <vt:lpstr>Wingdings</vt:lpstr>
      <vt:lpstr>SavonVTI</vt:lpstr>
      <vt:lpstr>Herbals in skin care</vt:lpstr>
      <vt:lpstr>Outline</vt:lpstr>
      <vt:lpstr>Objectives</vt:lpstr>
      <vt:lpstr>  Herbal Skin Care Products</vt:lpstr>
      <vt:lpstr> Herbal Skin Care Product</vt:lpstr>
      <vt:lpstr> Herbal Skin Care Product</vt:lpstr>
      <vt:lpstr> Herbal Skin Care Product</vt:lpstr>
      <vt:lpstr> Herbal Skin Care Product</vt:lpstr>
      <vt:lpstr>Diagrammatic representation</vt:lpstr>
      <vt:lpstr> Herbal Skin Care Product</vt:lpstr>
      <vt:lpstr> Herbal Skin Care Product</vt:lpstr>
      <vt:lpstr> Herbal Skin Care Product</vt:lpstr>
      <vt:lpstr> Herbal Skin Care Product</vt:lpstr>
      <vt:lpstr>Herbal Skin Care Product</vt:lpstr>
      <vt:lpstr> Herbal Skin Care Product</vt:lpstr>
      <vt:lpstr> Herbal Skin Care Product</vt:lpstr>
      <vt:lpstr> Herbal Skin Care Product</vt:lpstr>
      <vt:lpstr> Herbal Skin Care Product</vt:lpstr>
      <vt:lpstr> Herbal Skin Care Product</vt:lpstr>
      <vt:lpstr> Herbal Skin Care Product</vt:lpstr>
      <vt:lpstr> Herbal Skin Care Product</vt:lpstr>
      <vt:lpstr> Herbal Skin Care Product</vt:lpstr>
      <vt:lpstr>Herbal Skin Care Product</vt:lpstr>
      <vt:lpstr> Herbal Skin Care Product</vt:lpstr>
      <vt:lpstr> Herbal Skin Care Product</vt:lpstr>
      <vt:lpstr> Herbal Skin Care Product</vt:lpstr>
      <vt:lpstr> Herbal Skin Care Product</vt:lpstr>
      <vt:lpstr> Herbal Skin Care Product</vt:lpstr>
      <vt:lpstr>Herbal Skin Care Product</vt:lpstr>
      <vt:lpstr> Herbal Skin Care Product</vt:lpstr>
      <vt:lpstr>Herbal Skin Care Product</vt:lpstr>
      <vt:lpstr>Marks in Phytocosmetics</vt:lpstr>
      <vt:lpstr>References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dc:title>
  <dc:creator>Samira Saeed</dc:creator>
  <cp:lastModifiedBy>admin</cp:lastModifiedBy>
  <cp:revision>388</cp:revision>
  <dcterms:created xsi:type="dcterms:W3CDTF">2023-08-06T13:50:32Z</dcterms:created>
  <dcterms:modified xsi:type="dcterms:W3CDTF">2024-11-26T11:46:20Z</dcterms:modified>
</cp:coreProperties>
</file>