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365" r:id="rId5"/>
    <p:sldId id="259" r:id="rId6"/>
    <p:sldId id="366" r:id="rId7"/>
    <p:sldId id="378" r:id="rId8"/>
    <p:sldId id="318" r:id="rId9"/>
    <p:sldId id="359" r:id="rId10"/>
    <p:sldId id="368" r:id="rId11"/>
    <p:sldId id="370" r:id="rId12"/>
    <p:sldId id="364" r:id="rId13"/>
    <p:sldId id="363" r:id="rId14"/>
    <p:sldId id="360" r:id="rId15"/>
    <p:sldId id="377" r:id="rId16"/>
    <p:sldId id="361" r:id="rId17"/>
    <p:sldId id="362" r:id="rId18"/>
    <p:sldId id="371" r:id="rId19"/>
    <p:sldId id="372" r:id="rId20"/>
    <p:sldId id="373" r:id="rId21"/>
    <p:sldId id="374" r:id="rId22"/>
    <p:sldId id="375" r:id="rId23"/>
    <p:sldId id="376" r:id="rId24"/>
    <p:sldId id="271" r:id="rId25"/>
    <p:sldId id="316" r:id="rId26"/>
    <p:sldId id="273" r:id="rId27"/>
    <p:sldId id="269" r:id="rId28"/>
    <p:sldId id="354" r:id="rId29"/>
    <p:sldId id="319" r:id="rId30"/>
    <p:sldId id="275" r:id="rId31"/>
    <p:sldId id="358" r:id="rId32"/>
    <p:sldId id="369" r:id="rId33"/>
  </p:sldIdLst>
  <p:sldSz cx="9144000" cy="6858000" type="screen4x3"/>
  <p:notesSz cx="6858000" cy="9144000"/>
  <p:custDataLst>
    <p:tags r:id="rId35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99CCFF"/>
    <a:srgbClr val="CCFFCC"/>
    <a:srgbClr val="FFFFCC"/>
    <a:srgbClr val="FF6600"/>
    <a:srgbClr val="A5002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50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740C0-D1DD-47B7-8124-48397B2B517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B14AD62-5B55-44AC-A0F6-200D4D30C9C6}">
      <dgm:prSet/>
      <dgm:spPr/>
      <dgm:t>
        <a:bodyPr/>
        <a:lstStyle/>
        <a:p>
          <a:r>
            <a:rPr lang="en-US" dirty="0">
              <a:latin typeface="Amasis MT Pro Medium" panose="02040604050005020304" pitchFamily="18" charset="0"/>
            </a:rPr>
            <a:t>Students have an obligation to arrive </a:t>
          </a:r>
          <a:r>
            <a:rPr lang="en-US" u="sng" dirty="0">
              <a:latin typeface="Amasis MT Pro Medium" panose="02040604050005020304" pitchFamily="18" charset="0"/>
            </a:rPr>
            <a:t>on time</a:t>
          </a:r>
          <a:r>
            <a:rPr lang="en-US" dirty="0">
              <a:latin typeface="Amasis MT Pro Medium" panose="02040604050005020304" pitchFamily="18" charset="0"/>
            </a:rPr>
            <a:t> and </a:t>
          </a:r>
          <a:r>
            <a:rPr lang="en-US" u="sng" dirty="0">
              <a:latin typeface="Amasis MT Pro Medium" panose="02040604050005020304" pitchFamily="18" charset="0"/>
            </a:rPr>
            <a:t>remain</a:t>
          </a:r>
          <a:r>
            <a:rPr lang="en-US" dirty="0">
              <a:latin typeface="Amasis MT Pro Medium" panose="02040604050005020304" pitchFamily="18" charset="0"/>
            </a:rPr>
            <a:t> </a:t>
          </a:r>
          <a:r>
            <a:rPr lang="en-US" u="sng" dirty="0">
              <a:latin typeface="Amasis MT Pro Medium" panose="02040604050005020304" pitchFamily="18" charset="0"/>
            </a:rPr>
            <a:t>in the classroom</a:t>
          </a:r>
          <a:r>
            <a:rPr lang="en-US" dirty="0">
              <a:latin typeface="Amasis MT Pro Medium" panose="02040604050005020304" pitchFamily="18" charset="0"/>
            </a:rPr>
            <a:t> for the duration of scheduled classes and activities. </a:t>
          </a:r>
        </a:p>
      </dgm:t>
    </dgm:pt>
    <dgm:pt modelId="{56A7068D-0242-4270-9649-129151F84137}" type="parTrans" cxnId="{C726AF50-23D6-475C-B55D-20EB24B86D0B}">
      <dgm:prSet/>
      <dgm:spPr/>
      <dgm:t>
        <a:bodyPr/>
        <a:lstStyle/>
        <a:p>
          <a:endParaRPr lang="en-US"/>
        </a:p>
      </dgm:t>
    </dgm:pt>
    <dgm:pt modelId="{257F88A3-A8DB-407D-9CBE-3409F8EDCD8C}" type="sibTrans" cxnId="{C726AF50-23D6-475C-B55D-20EB24B86D0B}">
      <dgm:prSet/>
      <dgm:spPr/>
      <dgm:t>
        <a:bodyPr/>
        <a:lstStyle/>
        <a:p>
          <a:endParaRPr lang="en-US"/>
        </a:p>
      </dgm:t>
    </dgm:pt>
    <dgm:pt modelId="{77BFC246-AE85-46B8-8E56-7B3036FE305F}">
      <dgm:prSet/>
      <dgm:spPr/>
      <dgm:t>
        <a:bodyPr/>
        <a:lstStyle/>
        <a:p>
          <a:r>
            <a:rPr lang="en-US">
              <a:latin typeface="Amasis MT Pro Medium" panose="02040604050005020304" pitchFamily="18" charset="0"/>
            </a:rPr>
            <a:t>Students have an </a:t>
          </a:r>
          <a:r>
            <a:rPr lang="en-US" u="sng">
              <a:latin typeface="Amasis MT Pro Medium" panose="02040604050005020304" pitchFamily="18" charset="0"/>
            </a:rPr>
            <a:t>obligation</a:t>
          </a:r>
          <a:r>
            <a:rPr lang="en-US">
              <a:latin typeface="Amasis MT Pro Medium" panose="02040604050005020304" pitchFamily="18" charset="0"/>
            </a:rPr>
            <a:t> to write, homework, quizzes and final examinations at the times scheduled by the teacher and university.</a:t>
          </a:r>
        </a:p>
      </dgm:t>
    </dgm:pt>
    <dgm:pt modelId="{48C79917-7B0B-45CD-94AF-A8A32F193839}" type="parTrans" cxnId="{F5D7344E-3AC6-4C47-A7D1-2A6F4C9C4E87}">
      <dgm:prSet/>
      <dgm:spPr/>
      <dgm:t>
        <a:bodyPr/>
        <a:lstStyle/>
        <a:p>
          <a:endParaRPr lang="en-US"/>
        </a:p>
      </dgm:t>
    </dgm:pt>
    <dgm:pt modelId="{94CF0108-DD5C-4EE4-9744-1F6BE7035267}" type="sibTrans" cxnId="{F5D7344E-3AC6-4C47-A7D1-2A6F4C9C4E87}">
      <dgm:prSet/>
      <dgm:spPr/>
      <dgm:t>
        <a:bodyPr/>
        <a:lstStyle/>
        <a:p>
          <a:endParaRPr lang="en-US"/>
        </a:p>
      </dgm:t>
    </dgm:pt>
    <dgm:pt modelId="{D2EBD03E-FCE6-4DB2-AFD3-181801A6E9CE}">
      <dgm:prSet/>
      <dgm:spPr/>
      <dgm:t>
        <a:bodyPr/>
        <a:lstStyle/>
        <a:p>
          <a:r>
            <a:rPr lang="en-US" dirty="0">
              <a:latin typeface="Amasis MT Pro Medium" panose="02040604050005020304" pitchFamily="18" charset="0"/>
            </a:rPr>
            <a:t>Students have an obligation to show </a:t>
          </a:r>
          <a:r>
            <a:rPr lang="en-US" u="sng" dirty="0">
              <a:latin typeface="Amasis MT Pro Medium" panose="02040604050005020304" pitchFamily="18" charset="0"/>
            </a:rPr>
            <a:t>respectful behavior</a:t>
          </a:r>
          <a:r>
            <a:rPr lang="en-US" dirty="0">
              <a:latin typeface="Amasis MT Pro Medium" panose="02040604050005020304" pitchFamily="18" charset="0"/>
            </a:rPr>
            <a:t> and appropriate classroom deportment. Should a student be disruptive and/or disrespectful, </a:t>
          </a:r>
          <a:r>
            <a:rPr lang="en-US" u="sng" dirty="0">
              <a:latin typeface="Amasis MT Pro Medium" panose="02040604050005020304" pitchFamily="18" charset="0"/>
            </a:rPr>
            <a:t>the teacher has the right to exclude the disruptive student</a:t>
          </a:r>
          <a:r>
            <a:rPr lang="en-US" dirty="0">
              <a:latin typeface="Amasis MT Pro Medium" panose="02040604050005020304" pitchFamily="18" charset="0"/>
            </a:rPr>
            <a:t> from learning activities (classes) and may refer the case to the Director of Student Services under the Student Code of Conduct.</a:t>
          </a:r>
        </a:p>
      </dgm:t>
    </dgm:pt>
    <dgm:pt modelId="{88D6FBB0-28B3-4598-942A-CA99FE3EA603}" type="parTrans" cxnId="{2F65D56B-7D03-48DD-B19E-52BB7C56C411}">
      <dgm:prSet/>
      <dgm:spPr/>
      <dgm:t>
        <a:bodyPr/>
        <a:lstStyle/>
        <a:p>
          <a:endParaRPr lang="en-US"/>
        </a:p>
      </dgm:t>
    </dgm:pt>
    <dgm:pt modelId="{E947D496-02B0-4470-BCA1-388698D7FBA1}" type="sibTrans" cxnId="{2F65D56B-7D03-48DD-B19E-52BB7C56C411}">
      <dgm:prSet/>
      <dgm:spPr/>
      <dgm:t>
        <a:bodyPr/>
        <a:lstStyle/>
        <a:p>
          <a:endParaRPr lang="en-US"/>
        </a:p>
      </dgm:t>
    </dgm:pt>
    <dgm:pt modelId="{7327FC42-2C66-4B92-B2F1-39AEF65A10A8}">
      <dgm:prSet/>
      <dgm:spPr/>
      <dgm:t>
        <a:bodyPr/>
        <a:lstStyle/>
        <a:p>
          <a:r>
            <a:rPr lang="en-US" dirty="0">
              <a:latin typeface="Amasis MT Pro Medium" panose="02040604050005020304" pitchFamily="18" charset="0"/>
            </a:rPr>
            <a:t>Mobile Phones are </a:t>
          </a:r>
          <a:r>
            <a:rPr lang="en-US" u="sng" dirty="0">
              <a:latin typeface="Amasis MT Pro Medium" panose="02040604050005020304" pitchFamily="18" charset="0"/>
            </a:rPr>
            <a:t>not allowed</a:t>
          </a:r>
          <a:r>
            <a:rPr lang="en-US" dirty="0">
              <a:latin typeface="Amasis MT Pro Medium" panose="02040604050005020304" pitchFamily="18" charset="0"/>
            </a:rPr>
            <a:t> in the classroom.</a:t>
          </a:r>
        </a:p>
      </dgm:t>
    </dgm:pt>
    <dgm:pt modelId="{74734FE3-5B0C-474F-A9CA-4C694FE85EE4}" type="parTrans" cxnId="{7CBB2DE9-4539-453A-B7F9-5ECDF0CE4685}">
      <dgm:prSet/>
      <dgm:spPr/>
      <dgm:t>
        <a:bodyPr/>
        <a:lstStyle/>
        <a:p>
          <a:endParaRPr lang="en-US"/>
        </a:p>
      </dgm:t>
    </dgm:pt>
    <dgm:pt modelId="{6DDC45AD-DA36-4A52-9AD7-00B2566C0EE9}" type="sibTrans" cxnId="{7CBB2DE9-4539-453A-B7F9-5ECDF0CE4685}">
      <dgm:prSet/>
      <dgm:spPr/>
      <dgm:t>
        <a:bodyPr/>
        <a:lstStyle/>
        <a:p>
          <a:endParaRPr lang="en-US"/>
        </a:p>
      </dgm:t>
    </dgm:pt>
    <dgm:pt modelId="{B6B74946-35AC-4FC7-BEA3-FD01CD060DF4}">
      <dgm:prSet/>
      <dgm:spPr/>
      <dgm:t>
        <a:bodyPr/>
        <a:lstStyle/>
        <a:p>
          <a:r>
            <a:rPr lang="en-US" dirty="0">
              <a:latin typeface="Amasis MT Pro Medium" panose="02040604050005020304" pitchFamily="18" charset="0"/>
            </a:rPr>
            <a:t>Should a student have an emergency case during lecture hours, he/she must </a:t>
          </a:r>
          <a:r>
            <a:rPr lang="en-US" u="sng" dirty="0">
              <a:latin typeface="Amasis MT Pro Medium" panose="02040604050005020304" pitchFamily="18" charset="0"/>
            </a:rPr>
            <a:t>raise his hand</a:t>
          </a:r>
          <a:r>
            <a:rPr lang="en-US" dirty="0">
              <a:latin typeface="Amasis MT Pro Medium" panose="02040604050005020304" pitchFamily="18" charset="0"/>
            </a:rPr>
            <a:t>, and only after lecturer’s permission </a:t>
          </a:r>
          <a:r>
            <a:rPr lang="en-US" u="sng" dirty="0">
              <a:latin typeface="Amasis MT Pro Medium" panose="02040604050005020304" pitchFamily="18" charset="0"/>
            </a:rPr>
            <a:t>can leave</a:t>
          </a:r>
          <a:r>
            <a:rPr lang="en-US" dirty="0">
              <a:latin typeface="Amasis MT Pro Medium" panose="02040604050005020304" pitchFamily="18" charset="0"/>
            </a:rPr>
            <a:t> the class. </a:t>
          </a:r>
        </a:p>
      </dgm:t>
    </dgm:pt>
    <dgm:pt modelId="{7C44A627-47CA-444E-A39C-1CE4CD74195B}" type="parTrans" cxnId="{C5B707AB-E3F7-407F-9E62-0B7EDB3161D3}">
      <dgm:prSet/>
      <dgm:spPr/>
      <dgm:t>
        <a:bodyPr/>
        <a:lstStyle/>
        <a:p>
          <a:endParaRPr lang="en-US"/>
        </a:p>
      </dgm:t>
    </dgm:pt>
    <dgm:pt modelId="{30D0CA77-CAE2-402A-8596-3108653C48F6}" type="sibTrans" cxnId="{C5B707AB-E3F7-407F-9E62-0B7EDB3161D3}">
      <dgm:prSet/>
      <dgm:spPr/>
      <dgm:t>
        <a:bodyPr/>
        <a:lstStyle/>
        <a:p>
          <a:endParaRPr lang="en-US"/>
        </a:p>
      </dgm:t>
    </dgm:pt>
    <dgm:pt modelId="{F4378375-4B5A-4D22-BE6B-82AB3345541C}">
      <dgm:prSet/>
      <dgm:spPr/>
      <dgm:t>
        <a:bodyPr/>
        <a:lstStyle/>
        <a:p>
          <a:r>
            <a:rPr lang="en-US" dirty="0">
              <a:latin typeface="Amasis MT Pro Medium" panose="02040604050005020304" pitchFamily="18" charset="0"/>
            </a:rPr>
            <a:t>If students miss more than 10 minutes of any class period or leave before the instructor dismisses the class, they will be marked absent for the whole hour.</a:t>
          </a:r>
        </a:p>
      </dgm:t>
    </dgm:pt>
    <dgm:pt modelId="{4F099400-E0BE-4B3F-9EC8-4E5B11CDE91F}" type="parTrans" cxnId="{BE97F5A3-977B-43C1-91FF-A1825D1625E2}">
      <dgm:prSet/>
      <dgm:spPr/>
      <dgm:t>
        <a:bodyPr/>
        <a:lstStyle/>
        <a:p>
          <a:endParaRPr lang="en-US"/>
        </a:p>
      </dgm:t>
    </dgm:pt>
    <dgm:pt modelId="{64B976DC-A292-476E-8F37-4C4DEA642E3B}" type="sibTrans" cxnId="{BE97F5A3-977B-43C1-91FF-A1825D1625E2}">
      <dgm:prSet/>
      <dgm:spPr/>
      <dgm:t>
        <a:bodyPr/>
        <a:lstStyle/>
        <a:p>
          <a:endParaRPr lang="en-US"/>
        </a:p>
      </dgm:t>
    </dgm:pt>
    <dgm:pt modelId="{472E2F9D-A549-4E0C-8BE6-381035A96D65}" type="pres">
      <dgm:prSet presAssocID="{F4A740C0-D1DD-47B7-8124-48397B2B517A}" presName="linear" presStyleCnt="0">
        <dgm:presLayoutVars>
          <dgm:animLvl val="lvl"/>
          <dgm:resizeHandles val="exact"/>
        </dgm:presLayoutVars>
      </dgm:prSet>
      <dgm:spPr/>
    </dgm:pt>
    <dgm:pt modelId="{F8704C14-B760-47F6-92F8-5BEE94AA3D0A}" type="pres">
      <dgm:prSet presAssocID="{7B14AD62-5B55-44AC-A0F6-200D4D30C9C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020EF43-6C8F-4A29-AD9D-D4EBF91CDDF3}" type="pres">
      <dgm:prSet presAssocID="{257F88A3-A8DB-407D-9CBE-3409F8EDCD8C}" presName="spacer" presStyleCnt="0"/>
      <dgm:spPr/>
    </dgm:pt>
    <dgm:pt modelId="{27A3EDB2-7EA1-4427-9B05-2247CBE0DD0E}" type="pres">
      <dgm:prSet presAssocID="{F4378375-4B5A-4D22-BE6B-82AB3345541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AEA2082-AB94-4B4E-9E29-BE3E97B6E44C}" type="pres">
      <dgm:prSet presAssocID="{64B976DC-A292-476E-8F37-4C4DEA642E3B}" presName="spacer" presStyleCnt="0"/>
      <dgm:spPr/>
    </dgm:pt>
    <dgm:pt modelId="{5DBC879D-BE00-4C0B-B81F-E3AD7BFF9FEE}" type="pres">
      <dgm:prSet presAssocID="{77BFC246-AE85-46B8-8E56-7B3036FE305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2D201AC-834F-4A5D-B479-9C035408FC00}" type="pres">
      <dgm:prSet presAssocID="{94CF0108-DD5C-4EE4-9744-1F6BE7035267}" presName="spacer" presStyleCnt="0"/>
      <dgm:spPr/>
    </dgm:pt>
    <dgm:pt modelId="{7C5074DD-6F53-4FF3-9A50-3B95C423D5EC}" type="pres">
      <dgm:prSet presAssocID="{D2EBD03E-FCE6-4DB2-AFD3-181801A6E9C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B88866F-281F-40A6-87E9-E13B4261E0F3}" type="pres">
      <dgm:prSet presAssocID="{E947D496-02B0-4470-BCA1-388698D7FBA1}" presName="spacer" presStyleCnt="0"/>
      <dgm:spPr/>
    </dgm:pt>
    <dgm:pt modelId="{2E29EC53-8043-40E3-891A-CA9430DD798B}" type="pres">
      <dgm:prSet presAssocID="{7327FC42-2C66-4B92-B2F1-39AEF65A10A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1E75643-3EE8-44A4-A342-95BC52541566}" type="pres">
      <dgm:prSet presAssocID="{6DDC45AD-DA36-4A52-9AD7-00B2566C0EE9}" presName="spacer" presStyleCnt="0"/>
      <dgm:spPr/>
    </dgm:pt>
    <dgm:pt modelId="{F67C6D62-3124-4881-BD82-4BF0EC8E86BB}" type="pres">
      <dgm:prSet presAssocID="{B6B74946-35AC-4FC7-BEA3-FD01CD060DF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6936426-127D-417C-93DD-8E869E1557F5}" type="presOf" srcId="{F4A740C0-D1DD-47B7-8124-48397B2B517A}" destId="{472E2F9D-A549-4E0C-8BE6-381035A96D65}" srcOrd="0" destOrd="0" presId="urn:microsoft.com/office/officeart/2005/8/layout/vList2"/>
    <dgm:cxn modelId="{002C1B67-C9ED-4B8D-921C-B882A1B810A4}" type="presOf" srcId="{77BFC246-AE85-46B8-8E56-7B3036FE305F}" destId="{5DBC879D-BE00-4C0B-B81F-E3AD7BFF9FEE}" srcOrd="0" destOrd="0" presId="urn:microsoft.com/office/officeart/2005/8/layout/vList2"/>
    <dgm:cxn modelId="{2F65D56B-7D03-48DD-B19E-52BB7C56C411}" srcId="{F4A740C0-D1DD-47B7-8124-48397B2B517A}" destId="{D2EBD03E-FCE6-4DB2-AFD3-181801A6E9CE}" srcOrd="3" destOrd="0" parTransId="{88D6FBB0-28B3-4598-942A-CA99FE3EA603}" sibTransId="{E947D496-02B0-4470-BCA1-388698D7FBA1}"/>
    <dgm:cxn modelId="{F5D7344E-3AC6-4C47-A7D1-2A6F4C9C4E87}" srcId="{F4A740C0-D1DD-47B7-8124-48397B2B517A}" destId="{77BFC246-AE85-46B8-8E56-7B3036FE305F}" srcOrd="2" destOrd="0" parTransId="{48C79917-7B0B-45CD-94AF-A8A32F193839}" sibTransId="{94CF0108-DD5C-4EE4-9744-1F6BE7035267}"/>
    <dgm:cxn modelId="{C726AF50-23D6-475C-B55D-20EB24B86D0B}" srcId="{F4A740C0-D1DD-47B7-8124-48397B2B517A}" destId="{7B14AD62-5B55-44AC-A0F6-200D4D30C9C6}" srcOrd="0" destOrd="0" parTransId="{56A7068D-0242-4270-9649-129151F84137}" sibTransId="{257F88A3-A8DB-407D-9CBE-3409F8EDCD8C}"/>
    <dgm:cxn modelId="{C30D6A56-2DD3-460C-B7FB-1AA2E6736A71}" type="presOf" srcId="{7B14AD62-5B55-44AC-A0F6-200D4D30C9C6}" destId="{F8704C14-B760-47F6-92F8-5BEE94AA3D0A}" srcOrd="0" destOrd="0" presId="urn:microsoft.com/office/officeart/2005/8/layout/vList2"/>
    <dgm:cxn modelId="{C4E61183-D034-4EBB-A13B-7E19170BDF85}" type="presOf" srcId="{B6B74946-35AC-4FC7-BEA3-FD01CD060DF4}" destId="{F67C6D62-3124-4881-BD82-4BF0EC8E86BB}" srcOrd="0" destOrd="0" presId="urn:microsoft.com/office/officeart/2005/8/layout/vList2"/>
    <dgm:cxn modelId="{6F0C4887-CCFE-4539-AD31-6A130F71CD06}" type="presOf" srcId="{F4378375-4B5A-4D22-BE6B-82AB3345541C}" destId="{27A3EDB2-7EA1-4427-9B05-2247CBE0DD0E}" srcOrd="0" destOrd="0" presId="urn:microsoft.com/office/officeart/2005/8/layout/vList2"/>
    <dgm:cxn modelId="{A22E3989-CE54-469D-A0F4-72272996B133}" type="presOf" srcId="{7327FC42-2C66-4B92-B2F1-39AEF65A10A8}" destId="{2E29EC53-8043-40E3-891A-CA9430DD798B}" srcOrd="0" destOrd="0" presId="urn:microsoft.com/office/officeart/2005/8/layout/vList2"/>
    <dgm:cxn modelId="{BE97F5A3-977B-43C1-91FF-A1825D1625E2}" srcId="{F4A740C0-D1DD-47B7-8124-48397B2B517A}" destId="{F4378375-4B5A-4D22-BE6B-82AB3345541C}" srcOrd="1" destOrd="0" parTransId="{4F099400-E0BE-4B3F-9EC8-4E5B11CDE91F}" sibTransId="{64B976DC-A292-476E-8F37-4C4DEA642E3B}"/>
    <dgm:cxn modelId="{C5B707AB-E3F7-407F-9E62-0B7EDB3161D3}" srcId="{F4A740C0-D1DD-47B7-8124-48397B2B517A}" destId="{B6B74946-35AC-4FC7-BEA3-FD01CD060DF4}" srcOrd="5" destOrd="0" parTransId="{7C44A627-47CA-444E-A39C-1CE4CD74195B}" sibTransId="{30D0CA77-CAE2-402A-8596-3108653C48F6}"/>
    <dgm:cxn modelId="{71414FAD-A5B2-4B4C-91B1-D41A936221AD}" type="presOf" srcId="{D2EBD03E-FCE6-4DB2-AFD3-181801A6E9CE}" destId="{7C5074DD-6F53-4FF3-9A50-3B95C423D5EC}" srcOrd="0" destOrd="0" presId="urn:microsoft.com/office/officeart/2005/8/layout/vList2"/>
    <dgm:cxn modelId="{7CBB2DE9-4539-453A-B7F9-5ECDF0CE4685}" srcId="{F4A740C0-D1DD-47B7-8124-48397B2B517A}" destId="{7327FC42-2C66-4B92-B2F1-39AEF65A10A8}" srcOrd="4" destOrd="0" parTransId="{74734FE3-5B0C-474F-A9CA-4C694FE85EE4}" sibTransId="{6DDC45AD-DA36-4A52-9AD7-00B2566C0EE9}"/>
    <dgm:cxn modelId="{BEF72E6C-19BE-4CF5-9A01-E30F634D115E}" type="presParOf" srcId="{472E2F9D-A549-4E0C-8BE6-381035A96D65}" destId="{F8704C14-B760-47F6-92F8-5BEE94AA3D0A}" srcOrd="0" destOrd="0" presId="urn:microsoft.com/office/officeart/2005/8/layout/vList2"/>
    <dgm:cxn modelId="{25870CD5-1A91-44A7-B812-92C572BE4EEF}" type="presParOf" srcId="{472E2F9D-A549-4E0C-8BE6-381035A96D65}" destId="{5020EF43-6C8F-4A29-AD9D-D4EBF91CDDF3}" srcOrd="1" destOrd="0" presId="urn:microsoft.com/office/officeart/2005/8/layout/vList2"/>
    <dgm:cxn modelId="{CF27130B-7440-4E04-A09E-9F58D54BFDB8}" type="presParOf" srcId="{472E2F9D-A549-4E0C-8BE6-381035A96D65}" destId="{27A3EDB2-7EA1-4427-9B05-2247CBE0DD0E}" srcOrd="2" destOrd="0" presId="urn:microsoft.com/office/officeart/2005/8/layout/vList2"/>
    <dgm:cxn modelId="{EDC2E7DF-D018-47E3-B05F-EA5C0A51D049}" type="presParOf" srcId="{472E2F9D-A549-4E0C-8BE6-381035A96D65}" destId="{FAEA2082-AB94-4B4E-9E29-BE3E97B6E44C}" srcOrd="3" destOrd="0" presId="urn:microsoft.com/office/officeart/2005/8/layout/vList2"/>
    <dgm:cxn modelId="{B04DE5A9-F8C3-4253-ACCA-DEAF4F9D8459}" type="presParOf" srcId="{472E2F9D-A549-4E0C-8BE6-381035A96D65}" destId="{5DBC879D-BE00-4C0B-B81F-E3AD7BFF9FEE}" srcOrd="4" destOrd="0" presId="urn:microsoft.com/office/officeart/2005/8/layout/vList2"/>
    <dgm:cxn modelId="{DB197431-4E72-4F33-8CB1-C222DDD98377}" type="presParOf" srcId="{472E2F9D-A549-4E0C-8BE6-381035A96D65}" destId="{52D201AC-834F-4A5D-B479-9C035408FC00}" srcOrd="5" destOrd="0" presId="urn:microsoft.com/office/officeart/2005/8/layout/vList2"/>
    <dgm:cxn modelId="{AE2B1D13-94A1-492A-A044-7711E262DDAF}" type="presParOf" srcId="{472E2F9D-A549-4E0C-8BE6-381035A96D65}" destId="{7C5074DD-6F53-4FF3-9A50-3B95C423D5EC}" srcOrd="6" destOrd="0" presId="urn:microsoft.com/office/officeart/2005/8/layout/vList2"/>
    <dgm:cxn modelId="{8C838236-7916-424E-8873-DB5320C7AFCA}" type="presParOf" srcId="{472E2F9D-A549-4E0C-8BE6-381035A96D65}" destId="{8B88866F-281F-40A6-87E9-E13B4261E0F3}" srcOrd="7" destOrd="0" presId="urn:microsoft.com/office/officeart/2005/8/layout/vList2"/>
    <dgm:cxn modelId="{BEB85F20-4EAE-422B-83B7-94C67C6D3F65}" type="presParOf" srcId="{472E2F9D-A549-4E0C-8BE6-381035A96D65}" destId="{2E29EC53-8043-40E3-891A-CA9430DD798B}" srcOrd="8" destOrd="0" presId="urn:microsoft.com/office/officeart/2005/8/layout/vList2"/>
    <dgm:cxn modelId="{55F94F6B-1280-48EE-B74E-BE37C4B77266}" type="presParOf" srcId="{472E2F9D-A549-4E0C-8BE6-381035A96D65}" destId="{41E75643-3EE8-44A4-A342-95BC52541566}" srcOrd="9" destOrd="0" presId="urn:microsoft.com/office/officeart/2005/8/layout/vList2"/>
    <dgm:cxn modelId="{F339BD23-A713-4D2E-91AF-82EC50BE5136}" type="presParOf" srcId="{472E2F9D-A549-4E0C-8BE6-381035A96D65}" destId="{F67C6D62-3124-4881-BD82-4BF0EC8E86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04C14-B760-47F6-92F8-5BEE94AA3D0A}">
      <dsp:nvSpPr>
        <dsp:cNvPr id="0" name=""/>
        <dsp:cNvSpPr/>
      </dsp:nvSpPr>
      <dsp:spPr>
        <a:xfrm>
          <a:off x="0" y="186931"/>
          <a:ext cx="7010400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masis MT Pro Medium" panose="02040604050005020304" pitchFamily="18" charset="0"/>
            </a:rPr>
            <a:t>Students have an obligation to arrive </a:t>
          </a:r>
          <a:r>
            <a:rPr lang="en-US" sz="1200" u="sng" kern="1200" dirty="0">
              <a:latin typeface="Amasis MT Pro Medium" panose="02040604050005020304" pitchFamily="18" charset="0"/>
            </a:rPr>
            <a:t>on time</a:t>
          </a:r>
          <a:r>
            <a:rPr lang="en-US" sz="1200" kern="1200" dirty="0">
              <a:latin typeface="Amasis MT Pro Medium" panose="02040604050005020304" pitchFamily="18" charset="0"/>
            </a:rPr>
            <a:t> and </a:t>
          </a:r>
          <a:r>
            <a:rPr lang="en-US" sz="1200" u="sng" kern="1200" dirty="0">
              <a:latin typeface="Amasis MT Pro Medium" panose="02040604050005020304" pitchFamily="18" charset="0"/>
            </a:rPr>
            <a:t>remain</a:t>
          </a:r>
          <a:r>
            <a:rPr lang="en-US" sz="1200" kern="1200" dirty="0">
              <a:latin typeface="Amasis MT Pro Medium" panose="02040604050005020304" pitchFamily="18" charset="0"/>
            </a:rPr>
            <a:t> </a:t>
          </a:r>
          <a:r>
            <a:rPr lang="en-US" sz="1200" u="sng" kern="1200" dirty="0">
              <a:latin typeface="Amasis MT Pro Medium" panose="02040604050005020304" pitchFamily="18" charset="0"/>
            </a:rPr>
            <a:t>in the classroom</a:t>
          </a:r>
          <a:r>
            <a:rPr lang="en-US" sz="1200" kern="1200" dirty="0">
              <a:latin typeface="Amasis MT Pro Medium" panose="02040604050005020304" pitchFamily="18" charset="0"/>
            </a:rPr>
            <a:t> for the duration of scheduled classes and activities. </a:t>
          </a:r>
        </a:p>
      </dsp:txBody>
      <dsp:txXfrm>
        <a:off x="40780" y="227711"/>
        <a:ext cx="6928840" cy="753819"/>
      </dsp:txXfrm>
    </dsp:sp>
    <dsp:sp modelId="{27A3EDB2-7EA1-4427-9B05-2247CBE0DD0E}">
      <dsp:nvSpPr>
        <dsp:cNvPr id="0" name=""/>
        <dsp:cNvSpPr/>
      </dsp:nvSpPr>
      <dsp:spPr>
        <a:xfrm>
          <a:off x="0" y="1056871"/>
          <a:ext cx="7010400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masis MT Pro Medium" panose="02040604050005020304" pitchFamily="18" charset="0"/>
            </a:rPr>
            <a:t>If students miss more than 10 minutes of any class period or leave before the instructor dismisses the class, they will be marked absent for the whole hour.</a:t>
          </a:r>
        </a:p>
      </dsp:txBody>
      <dsp:txXfrm>
        <a:off x="40780" y="1097651"/>
        <a:ext cx="6928840" cy="753819"/>
      </dsp:txXfrm>
    </dsp:sp>
    <dsp:sp modelId="{5DBC879D-BE00-4C0B-B81F-E3AD7BFF9FEE}">
      <dsp:nvSpPr>
        <dsp:cNvPr id="0" name=""/>
        <dsp:cNvSpPr/>
      </dsp:nvSpPr>
      <dsp:spPr>
        <a:xfrm>
          <a:off x="0" y="1926811"/>
          <a:ext cx="7010400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masis MT Pro Medium" panose="02040604050005020304" pitchFamily="18" charset="0"/>
            </a:rPr>
            <a:t>Students have an </a:t>
          </a:r>
          <a:r>
            <a:rPr lang="en-US" sz="1200" u="sng" kern="1200">
              <a:latin typeface="Amasis MT Pro Medium" panose="02040604050005020304" pitchFamily="18" charset="0"/>
            </a:rPr>
            <a:t>obligation</a:t>
          </a:r>
          <a:r>
            <a:rPr lang="en-US" sz="1200" kern="1200">
              <a:latin typeface="Amasis MT Pro Medium" panose="02040604050005020304" pitchFamily="18" charset="0"/>
            </a:rPr>
            <a:t> to write, homework, quizzes and final examinations at the times scheduled by the teacher and university.</a:t>
          </a:r>
        </a:p>
      </dsp:txBody>
      <dsp:txXfrm>
        <a:off x="40780" y="1967591"/>
        <a:ext cx="6928840" cy="753819"/>
      </dsp:txXfrm>
    </dsp:sp>
    <dsp:sp modelId="{7C5074DD-6F53-4FF3-9A50-3B95C423D5EC}">
      <dsp:nvSpPr>
        <dsp:cNvPr id="0" name=""/>
        <dsp:cNvSpPr/>
      </dsp:nvSpPr>
      <dsp:spPr>
        <a:xfrm>
          <a:off x="0" y="2796751"/>
          <a:ext cx="7010400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masis MT Pro Medium" panose="02040604050005020304" pitchFamily="18" charset="0"/>
            </a:rPr>
            <a:t>Students have an obligation to show </a:t>
          </a:r>
          <a:r>
            <a:rPr lang="en-US" sz="1200" u="sng" kern="1200" dirty="0">
              <a:latin typeface="Amasis MT Pro Medium" panose="02040604050005020304" pitchFamily="18" charset="0"/>
            </a:rPr>
            <a:t>respectful behavior</a:t>
          </a:r>
          <a:r>
            <a:rPr lang="en-US" sz="1200" kern="1200" dirty="0">
              <a:latin typeface="Amasis MT Pro Medium" panose="02040604050005020304" pitchFamily="18" charset="0"/>
            </a:rPr>
            <a:t> and appropriate classroom deportment. Should a student be disruptive and/or disrespectful, </a:t>
          </a:r>
          <a:r>
            <a:rPr lang="en-US" sz="1200" u="sng" kern="1200" dirty="0">
              <a:latin typeface="Amasis MT Pro Medium" panose="02040604050005020304" pitchFamily="18" charset="0"/>
            </a:rPr>
            <a:t>the teacher has the right to exclude the disruptive student</a:t>
          </a:r>
          <a:r>
            <a:rPr lang="en-US" sz="1200" kern="1200" dirty="0">
              <a:latin typeface="Amasis MT Pro Medium" panose="02040604050005020304" pitchFamily="18" charset="0"/>
            </a:rPr>
            <a:t> from learning activities (classes) and may refer the case to the Director of Student Services under the Student Code of Conduct.</a:t>
          </a:r>
        </a:p>
      </dsp:txBody>
      <dsp:txXfrm>
        <a:off x="40780" y="2837531"/>
        <a:ext cx="6928840" cy="753819"/>
      </dsp:txXfrm>
    </dsp:sp>
    <dsp:sp modelId="{2E29EC53-8043-40E3-891A-CA9430DD798B}">
      <dsp:nvSpPr>
        <dsp:cNvPr id="0" name=""/>
        <dsp:cNvSpPr/>
      </dsp:nvSpPr>
      <dsp:spPr>
        <a:xfrm>
          <a:off x="0" y="3666691"/>
          <a:ext cx="7010400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masis MT Pro Medium" panose="02040604050005020304" pitchFamily="18" charset="0"/>
            </a:rPr>
            <a:t>Mobile Phones are </a:t>
          </a:r>
          <a:r>
            <a:rPr lang="en-US" sz="1200" u="sng" kern="1200" dirty="0">
              <a:latin typeface="Amasis MT Pro Medium" panose="02040604050005020304" pitchFamily="18" charset="0"/>
            </a:rPr>
            <a:t>not allowed</a:t>
          </a:r>
          <a:r>
            <a:rPr lang="en-US" sz="1200" kern="1200" dirty="0">
              <a:latin typeface="Amasis MT Pro Medium" panose="02040604050005020304" pitchFamily="18" charset="0"/>
            </a:rPr>
            <a:t> in the classroom.</a:t>
          </a:r>
        </a:p>
      </dsp:txBody>
      <dsp:txXfrm>
        <a:off x="40780" y="3707471"/>
        <a:ext cx="6928840" cy="753819"/>
      </dsp:txXfrm>
    </dsp:sp>
    <dsp:sp modelId="{F67C6D62-3124-4881-BD82-4BF0EC8E86BB}">
      <dsp:nvSpPr>
        <dsp:cNvPr id="0" name=""/>
        <dsp:cNvSpPr/>
      </dsp:nvSpPr>
      <dsp:spPr>
        <a:xfrm>
          <a:off x="0" y="4536631"/>
          <a:ext cx="7010400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masis MT Pro Medium" panose="02040604050005020304" pitchFamily="18" charset="0"/>
            </a:rPr>
            <a:t>Should a student have an emergency case during lecture hours, he/she must </a:t>
          </a:r>
          <a:r>
            <a:rPr lang="en-US" sz="1200" u="sng" kern="1200" dirty="0">
              <a:latin typeface="Amasis MT Pro Medium" panose="02040604050005020304" pitchFamily="18" charset="0"/>
            </a:rPr>
            <a:t>raise his hand</a:t>
          </a:r>
          <a:r>
            <a:rPr lang="en-US" sz="1200" kern="1200" dirty="0">
              <a:latin typeface="Amasis MT Pro Medium" panose="02040604050005020304" pitchFamily="18" charset="0"/>
            </a:rPr>
            <a:t>, and only after lecturer’s permission </a:t>
          </a:r>
          <a:r>
            <a:rPr lang="en-US" sz="1200" u="sng" kern="1200" dirty="0">
              <a:latin typeface="Amasis MT Pro Medium" panose="02040604050005020304" pitchFamily="18" charset="0"/>
            </a:rPr>
            <a:t>can leave</a:t>
          </a:r>
          <a:r>
            <a:rPr lang="en-US" sz="1200" kern="1200" dirty="0">
              <a:latin typeface="Amasis MT Pro Medium" panose="02040604050005020304" pitchFamily="18" charset="0"/>
            </a:rPr>
            <a:t> the class. </a:t>
          </a:r>
        </a:p>
      </dsp:txBody>
      <dsp:txXfrm>
        <a:off x="40780" y="4577411"/>
        <a:ext cx="6928840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9DA4F24-D2CA-415D-8310-0614951438E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3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4F24-D2CA-415D-8310-0614951438ED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28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EC73-01AB-443B-8C76-E16CAE030AA2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79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13A11-B93D-45E4-99F3-64DF2BAC0DEF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27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52316-9213-4B62-9B3C-8D4FF4DF4BE7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52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7FCF-4DB7-4905-8298-81EB15A10AE6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54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6FF6F-D80B-4CB2-9400-45024E4FF8D0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0D1F5-7217-4034-A58B-A8954BA3BDDF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1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C8756-FBBF-4BC4-877A-917EC10AB2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906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0644-B624-4215-9618-4AD81464D9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741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31F40-E6C3-4E69-B7A4-7FF7B7EBC7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72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CA1AA-2EBA-45DA-A084-1A639C31FC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26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D3D80-0CB5-440D-BA05-61D92FE927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021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35126-3BE9-40A5-8E8B-22851A62FF6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81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BA18C-3AEB-437B-A001-C113EC9A14D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892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46519-587B-429D-8030-90847EE536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375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2511D-0A74-4224-917E-AFE3AF8420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68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4C63B-35A6-467C-B15F-C30C1204B2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576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FE88-2A41-4817-93FB-E787CFF85D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596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AE9EEAE-DC30-4E96-AFA1-C19ECFFF908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Togzhan.Nurtayeva@tiu.edu.i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microsoft.com/office/2007/relationships/hdphoto" Target="../media/hdphoto10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75E1E5-7040-4F5C-8095-BB8C12303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96"/>
            <a:ext cx="1447800" cy="1623701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2730" y="1005629"/>
            <a:ext cx="7772400" cy="1470025"/>
          </a:xfrm>
        </p:spPr>
        <p:txBody>
          <a:bodyPr/>
          <a:lstStyle/>
          <a:p>
            <a:r>
              <a:rPr lang="en-US" altLang="zh-TW" sz="3200" dirty="0">
                <a:latin typeface="Amasis MT Pro Medium" panose="02040604050005020304" pitchFamily="18" charset="0"/>
              </a:rPr>
              <a:t>Introduction to Discrete Mathematics</a:t>
            </a:r>
          </a:p>
        </p:txBody>
      </p:sp>
      <p:grpSp>
        <p:nvGrpSpPr>
          <p:cNvPr id="2116" name="Group 68"/>
          <p:cNvGrpSpPr>
            <a:grpSpLocks/>
          </p:cNvGrpSpPr>
          <p:nvPr/>
        </p:nvGrpSpPr>
        <p:grpSpPr bwMode="auto">
          <a:xfrm>
            <a:off x="3604758" y="2414232"/>
            <a:ext cx="1631902" cy="1470025"/>
            <a:chOff x="3264" y="1632"/>
            <a:chExt cx="1104" cy="960"/>
          </a:xfrm>
        </p:grpSpPr>
        <p:sp>
          <p:nvSpPr>
            <p:cNvPr id="2117" name="Oval 69"/>
            <p:cNvSpPr>
              <a:spLocks noChangeArrowheads="1"/>
            </p:cNvSpPr>
            <p:nvPr/>
          </p:nvSpPr>
          <p:spPr bwMode="auto">
            <a:xfrm>
              <a:off x="3504" y="2443"/>
              <a:ext cx="144" cy="144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Oval 70"/>
            <p:cNvSpPr>
              <a:spLocks noChangeArrowheads="1"/>
            </p:cNvSpPr>
            <p:nvPr/>
          </p:nvSpPr>
          <p:spPr bwMode="auto">
            <a:xfrm>
              <a:off x="3264" y="1968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Oval 71"/>
            <p:cNvSpPr>
              <a:spLocks noChangeArrowheads="1"/>
            </p:cNvSpPr>
            <p:nvPr/>
          </p:nvSpPr>
          <p:spPr bwMode="auto">
            <a:xfrm>
              <a:off x="4224" y="1968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" name="Oval 72"/>
            <p:cNvSpPr>
              <a:spLocks noChangeArrowheads="1"/>
            </p:cNvSpPr>
            <p:nvPr/>
          </p:nvSpPr>
          <p:spPr bwMode="auto">
            <a:xfrm>
              <a:off x="3744" y="1632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" name="Oval 73"/>
            <p:cNvSpPr>
              <a:spLocks noChangeArrowheads="1"/>
            </p:cNvSpPr>
            <p:nvPr/>
          </p:nvSpPr>
          <p:spPr bwMode="auto">
            <a:xfrm>
              <a:off x="3984" y="2448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22" name="AutoShape 74"/>
            <p:cNvCxnSpPr>
              <a:cxnSpLocks noChangeShapeType="1"/>
              <a:stCxn id="2117" idx="6"/>
              <a:endCxn id="2121" idx="2"/>
            </p:cNvCxnSpPr>
            <p:nvPr/>
          </p:nvCxnSpPr>
          <p:spPr bwMode="auto">
            <a:xfrm>
              <a:off x="3648" y="2515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3" name="AutoShape 75"/>
            <p:cNvCxnSpPr>
              <a:cxnSpLocks noChangeShapeType="1"/>
              <a:stCxn id="2120" idx="6"/>
              <a:endCxn id="2119" idx="1"/>
            </p:cNvCxnSpPr>
            <p:nvPr/>
          </p:nvCxnSpPr>
          <p:spPr bwMode="auto">
            <a:xfrm>
              <a:off x="3888" y="170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4" name="AutoShape 76"/>
            <p:cNvCxnSpPr>
              <a:cxnSpLocks noChangeShapeType="1"/>
              <a:stCxn id="2119" idx="4"/>
              <a:endCxn id="2121" idx="7"/>
            </p:cNvCxnSpPr>
            <p:nvPr/>
          </p:nvCxnSpPr>
          <p:spPr bwMode="auto">
            <a:xfrm flipH="1">
              <a:off x="4107" y="2112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5" name="AutoShape 77"/>
            <p:cNvCxnSpPr>
              <a:cxnSpLocks noChangeShapeType="1"/>
              <a:stCxn id="2120" idx="2"/>
              <a:endCxn id="2118" idx="7"/>
            </p:cNvCxnSpPr>
            <p:nvPr/>
          </p:nvCxnSpPr>
          <p:spPr bwMode="auto">
            <a:xfrm flipH="1">
              <a:off x="3387" y="170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6" name="AutoShape 78"/>
            <p:cNvCxnSpPr>
              <a:cxnSpLocks noChangeShapeType="1"/>
              <a:stCxn id="2118" idx="4"/>
              <a:endCxn id="2117" idx="1"/>
            </p:cNvCxnSpPr>
            <p:nvPr/>
          </p:nvCxnSpPr>
          <p:spPr bwMode="auto">
            <a:xfrm>
              <a:off x="3336" y="2112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27" name="Oval 79"/>
            <p:cNvSpPr>
              <a:spLocks noChangeArrowheads="1"/>
            </p:cNvSpPr>
            <p:nvPr/>
          </p:nvSpPr>
          <p:spPr bwMode="auto">
            <a:xfrm>
              <a:off x="3744" y="2064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28" name="AutoShape 80"/>
            <p:cNvCxnSpPr>
              <a:cxnSpLocks noChangeShapeType="1"/>
              <a:stCxn id="2120" idx="4"/>
              <a:endCxn id="2127" idx="0"/>
            </p:cNvCxnSpPr>
            <p:nvPr/>
          </p:nvCxnSpPr>
          <p:spPr bwMode="auto">
            <a:xfrm>
              <a:off x="3816" y="1776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9" name="AutoShape 81"/>
            <p:cNvCxnSpPr>
              <a:cxnSpLocks noChangeShapeType="1"/>
              <a:stCxn id="2127" idx="6"/>
              <a:endCxn id="2119" idx="2"/>
            </p:cNvCxnSpPr>
            <p:nvPr/>
          </p:nvCxnSpPr>
          <p:spPr bwMode="auto">
            <a:xfrm flipV="1">
              <a:off x="3888" y="204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0" name="AutoShape 82"/>
            <p:cNvCxnSpPr>
              <a:cxnSpLocks noChangeShapeType="1"/>
              <a:stCxn id="2127" idx="5"/>
              <a:endCxn id="2121" idx="1"/>
            </p:cNvCxnSpPr>
            <p:nvPr/>
          </p:nvCxnSpPr>
          <p:spPr bwMode="auto">
            <a:xfrm>
              <a:off x="3867" y="2187"/>
              <a:ext cx="138" cy="28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1" name="AutoShape 83"/>
            <p:cNvCxnSpPr>
              <a:cxnSpLocks noChangeShapeType="1"/>
              <a:stCxn id="2127" idx="3"/>
              <a:endCxn id="2117" idx="7"/>
            </p:cNvCxnSpPr>
            <p:nvPr/>
          </p:nvCxnSpPr>
          <p:spPr bwMode="auto">
            <a:xfrm flipH="1">
              <a:off x="3627" y="2187"/>
              <a:ext cx="138" cy="27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2" name="AutoShape 84"/>
            <p:cNvCxnSpPr>
              <a:cxnSpLocks noChangeShapeType="1"/>
              <a:stCxn id="2127" idx="2"/>
              <a:endCxn id="2118" idx="6"/>
            </p:cNvCxnSpPr>
            <p:nvPr/>
          </p:nvCxnSpPr>
          <p:spPr bwMode="auto">
            <a:xfrm flipH="1" flipV="1">
              <a:off x="3408" y="204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3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3C21EE7A-0FA2-4412-B502-BD315DBB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58" y="-196849"/>
            <a:ext cx="1803736" cy="16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On Graph Computing - DZone Database">
            <a:extLst>
              <a:ext uri="{FF2B5EF4-FFF2-40B4-BE49-F238E27FC236}">
                <a16:creationId xmlns:a16="http://schemas.microsoft.com/office/drawing/2014/main" id="{FD0A76F6-B8C1-4B4F-B13B-2C03DCCD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1" y="3884257"/>
            <a:ext cx="3141858" cy="24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8" name="Picture 8" descr="Sorting Algorithms | Brilliant Math &amp;amp; Science Wiki">
            <a:extLst>
              <a:ext uri="{FF2B5EF4-FFF2-40B4-BE49-F238E27FC236}">
                <a16:creationId xmlns:a16="http://schemas.microsoft.com/office/drawing/2014/main" id="{DA21EA09-E821-4BA8-8C18-BCF600A99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8"/>
          <a:stretch/>
        </p:blipFill>
        <p:spPr bwMode="auto">
          <a:xfrm>
            <a:off x="5670771" y="3349583"/>
            <a:ext cx="3293649" cy="109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BCCA7-FCAF-16F6-2926-6EFF1CEEF858}"/>
              </a:ext>
            </a:extLst>
          </p:cNvPr>
          <p:cNvSpPr txBox="1"/>
          <p:nvPr/>
        </p:nvSpPr>
        <p:spPr>
          <a:xfrm>
            <a:off x="6124579" y="5095386"/>
            <a:ext cx="2839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Ms. Togzhan Nurtayeva</a:t>
            </a:r>
          </a:p>
          <a:p>
            <a:r>
              <a:rPr lang="en-US" i="0" dirty="0">
                <a:solidFill>
                  <a:srgbClr val="333333"/>
                </a:solidFill>
                <a:effectLst/>
                <a:latin typeface="Amasis MT Pro Medium" panose="02040604050005020304" pitchFamily="18" charset="0"/>
              </a:rPr>
              <a:t>Course Code: IT 235/A</a:t>
            </a:r>
            <a:endParaRPr lang="en-US" dirty="0">
              <a:latin typeface="Amasis MT Pro Medium" panose="020406040500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AC411-0202-9680-40AB-FFFE2CB6E675}"/>
              </a:ext>
            </a:extLst>
          </p:cNvPr>
          <p:cNvSpPr txBox="1"/>
          <p:nvPr/>
        </p:nvSpPr>
        <p:spPr>
          <a:xfrm>
            <a:off x="6124579" y="563124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Semester 3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Week 1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Date: 04.10.2023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84">
            <a:extLst>
              <a:ext uri="{FF2B5EF4-FFF2-40B4-BE49-F238E27FC236}">
                <a16:creationId xmlns:a16="http://schemas.microsoft.com/office/drawing/2014/main" id="{67FC6DF5-6695-481D-AEEA-555296115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95"/>
            <a:ext cx="675033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87" name="Picture 3086">
            <a:extLst>
              <a:ext uri="{FF2B5EF4-FFF2-40B4-BE49-F238E27FC236}">
                <a16:creationId xmlns:a16="http://schemas.microsoft.com/office/drawing/2014/main" id="{FE27E6BE-1194-49E7-BA29-0898123DD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sp>
        <p:nvSpPr>
          <p:cNvPr id="3089" name="Freeform 82">
            <a:extLst>
              <a:ext uri="{FF2B5EF4-FFF2-40B4-BE49-F238E27FC236}">
                <a16:creationId xmlns:a16="http://schemas.microsoft.com/office/drawing/2014/main" id="{63D44656-9703-4F76-BF95-869D8579E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2546"/>
            <a:ext cx="3242131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91" name="Oval 3090">
            <a:extLst>
              <a:ext uri="{FF2B5EF4-FFF2-40B4-BE49-F238E27FC236}">
                <a16:creationId xmlns:a16="http://schemas.microsoft.com/office/drawing/2014/main" id="{6F72EDF1-3CBA-4BB0-8AE8-3583F0846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9084" y="2836118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93" name="Freeform 78">
            <a:extLst>
              <a:ext uri="{FF2B5EF4-FFF2-40B4-BE49-F238E27FC236}">
                <a16:creationId xmlns:a16="http://schemas.microsoft.com/office/drawing/2014/main" id="{29B389D7-95A7-4E4F-B9CF-F8D68630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4090922" cy="346590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074" name="Picture 2" descr="E-Voting Refuses to Die Even Though It's Neither Secure nor Secret -  Scientific American">
            <a:extLst>
              <a:ext uri="{FF2B5EF4-FFF2-40B4-BE49-F238E27FC236}">
                <a16:creationId xmlns:a16="http://schemas.microsoft.com/office/drawing/2014/main" id="{30F6D1B1-432D-4BBC-A5D9-FB2E5B14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91" y="287009"/>
            <a:ext cx="3480826" cy="2462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Oval 3094">
            <a:extLst>
              <a:ext uri="{FF2B5EF4-FFF2-40B4-BE49-F238E27FC236}">
                <a16:creationId xmlns:a16="http://schemas.microsoft.com/office/drawing/2014/main" id="{B275ED38-7160-44B2-ADEA-7615F92E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460491"/>
            <a:ext cx="1964524" cy="1964524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80" name="Picture 8" descr="Web Designing – Parag Narendra Achaliya">
            <a:extLst>
              <a:ext uri="{FF2B5EF4-FFF2-40B4-BE49-F238E27FC236}">
                <a16:creationId xmlns:a16="http://schemas.microsoft.com/office/drawing/2014/main" id="{15140E40-E230-4556-932E-1729AF2AA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369" y="618550"/>
            <a:ext cx="2142091" cy="1648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oject Communications and Visibility | Top Tips for Youth Action">
            <a:extLst>
              <a:ext uri="{FF2B5EF4-FFF2-40B4-BE49-F238E27FC236}">
                <a16:creationId xmlns:a16="http://schemas.microsoft.com/office/drawing/2014/main" id="{F1EE2423-30B6-4476-B825-6B37C6EB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20" y="4838928"/>
            <a:ext cx="2957247" cy="17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a Logistics Company? Different types and services">
            <a:extLst>
              <a:ext uri="{FF2B5EF4-FFF2-40B4-BE49-F238E27FC236}">
                <a16:creationId xmlns:a16="http://schemas.microsoft.com/office/drawing/2014/main" id="{9FFEE39D-2430-4602-BE1B-F93529D62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772" y="3063864"/>
            <a:ext cx="2453907" cy="2453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C73E-8331-4DC0-BE71-E9AFA947D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335" y="1969396"/>
            <a:ext cx="3242131" cy="534422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Computer Graphics (e.g., video games)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Cryptography (security)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Networks (“following” on Twitter, “friending” on Facebook, etc.)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Voting systems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Logistics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A programmer uses DM to design efficient algorithms.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Web Search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Database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Scheduling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Cell phone Communications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Web Designing 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6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C62C3AE-9D75-3FC6-72C8-C701556F3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929" t="30863" r="13761" b="14445"/>
          <a:stretch/>
        </p:blipFill>
        <p:spPr>
          <a:xfrm>
            <a:off x="319453" y="1751818"/>
            <a:ext cx="8505094" cy="3669232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I initiatives~I">
            <a:extLst>
              <a:ext uri="{FF2B5EF4-FFF2-40B4-BE49-F238E27FC236}">
                <a16:creationId xmlns:a16="http://schemas.microsoft.com/office/drawing/2014/main" id="{ED2B472E-5A14-4DD6-82FC-AD30682FC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r="1679" b="-2"/>
          <a:stretch/>
        </p:blipFill>
        <p:spPr bwMode="auto">
          <a:xfrm>
            <a:off x="-685799" y="-3809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1688"/>
          <a:stretch/>
        </p:blipFill>
        <p:spPr>
          <a:xfrm>
            <a:off x="-685799" y="0"/>
            <a:ext cx="9928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I &amp; Mathematics. Exploring Mathematical and Statistical… | by Shafi | The  Startup | Medium">
            <a:extLst>
              <a:ext uri="{FF2B5EF4-FFF2-40B4-BE49-F238E27FC236}">
                <a16:creationId xmlns:a16="http://schemas.microsoft.com/office/drawing/2014/main" id="{1C787C77-085B-4DC7-B725-BE353BB8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108265"/>
            <a:ext cx="8178799" cy="46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F6B3C41B-A4A5-BE9F-B669-5D11CA35E688}"/>
              </a:ext>
            </a:extLst>
          </p:cNvPr>
          <p:cNvSpPr/>
          <p:nvPr/>
        </p:nvSpPr>
        <p:spPr bwMode="auto">
          <a:xfrm>
            <a:off x="2209800" y="4343400"/>
            <a:ext cx="1752600" cy="1676400"/>
          </a:xfrm>
          <a:prstGeom prst="flowChartConnecto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F2789AC-39AD-6FF1-B915-6AC8B278F9D9}"/>
              </a:ext>
            </a:extLst>
          </p:cNvPr>
          <p:cNvSpPr/>
          <p:nvPr/>
        </p:nvSpPr>
        <p:spPr bwMode="auto">
          <a:xfrm>
            <a:off x="6629400" y="838198"/>
            <a:ext cx="1752600" cy="1676400"/>
          </a:xfrm>
          <a:prstGeom prst="flowChartConnecto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DFAA343-2739-AC9C-5A94-8D8A6CCF9229}"/>
              </a:ext>
            </a:extLst>
          </p:cNvPr>
          <p:cNvSpPr/>
          <p:nvPr/>
        </p:nvSpPr>
        <p:spPr bwMode="auto">
          <a:xfrm>
            <a:off x="381000" y="762000"/>
            <a:ext cx="1752600" cy="1676400"/>
          </a:xfrm>
          <a:prstGeom prst="flowChartConnecto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95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C8AA925-46E5-4ED6-A6D3-E3046755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652" y="457200"/>
            <a:ext cx="3616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Digital Image Processing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0A6DA-72C8-4A62-9394-7618239418E6}"/>
              </a:ext>
            </a:extLst>
          </p:cNvPr>
          <p:cNvSpPr txBox="1"/>
          <p:nvPr/>
        </p:nvSpPr>
        <p:spPr>
          <a:xfrm>
            <a:off x="685800" y="1577498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masis MT Pro Medium" panose="02040604050005020304" pitchFamily="18" charset="0"/>
              </a:rPr>
              <a:t>In computer science, digital image processing is the use of computer</a:t>
            </a:r>
          </a:p>
          <a:p>
            <a:pPr algn="just"/>
            <a:r>
              <a:rPr lang="en-US" dirty="0">
                <a:latin typeface="Amasis MT Pro Medium" panose="02040604050005020304" pitchFamily="18" charset="0"/>
              </a:rPr>
              <a:t>algorithms to perform image processing on digital images to get an enhanced image or to extract some useful information from it.</a:t>
            </a:r>
          </a:p>
          <a:p>
            <a:pPr algn="just"/>
            <a:endParaRPr lang="en-US" dirty="0">
              <a:latin typeface="Amasis MT Pro Medium" panose="02040604050005020304" pitchFamily="18" charset="0"/>
            </a:endParaRPr>
          </a:p>
          <a:p>
            <a:pPr algn="just"/>
            <a:r>
              <a:rPr lang="en-US" dirty="0">
                <a:latin typeface="Amasis MT Pro Medium" panose="02040604050005020304" pitchFamily="18" charset="0"/>
              </a:rPr>
              <a:t>It allows a much wider range of algorithms to be applied to the input </a:t>
            </a:r>
          </a:p>
          <a:p>
            <a:pPr algn="just"/>
            <a:r>
              <a:rPr lang="en-US" dirty="0">
                <a:latin typeface="Amasis MT Pro Medium" panose="02040604050005020304" pitchFamily="18" charset="0"/>
              </a:rPr>
              <a:t>data and can avoid problems such as the build-up of noise and signal </a:t>
            </a:r>
          </a:p>
          <a:p>
            <a:pPr algn="just"/>
            <a:r>
              <a:rPr lang="en-US" dirty="0">
                <a:latin typeface="Amasis MT Pro Medium" panose="02040604050005020304" pitchFamily="18" charset="0"/>
              </a:rPr>
              <a:t>distortion during processing.</a:t>
            </a:r>
          </a:p>
        </p:txBody>
      </p:sp>
      <p:pic>
        <p:nvPicPr>
          <p:cNvPr id="4098" name="Picture 2" descr="Digital Image Processing with MATLAB | IntechOpen">
            <a:extLst>
              <a:ext uri="{FF2B5EF4-FFF2-40B4-BE49-F238E27FC236}">
                <a16:creationId xmlns:a16="http://schemas.microsoft.com/office/drawing/2014/main" id="{E6149D64-05A5-4142-B31E-B571A5219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98" y="4077098"/>
            <a:ext cx="3195064" cy="211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CC5763-DCA0-4426-9A0A-B498CBE22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250"/>
          <a:stretch/>
        </p:blipFill>
        <p:spPr>
          <a:xfrm>
            <a:off x="257055" y="3857370"/>
            <a:ext cx="4467345" cy="2615814"/>
          </a:xfrm>
          <a:prstGeom prst="rect">
            <a:avLst/>
          </a:prstGeom>
        </p:spPr>
      </p:pic>
      <p:pic>
        <p:nvPicPr>
          <p:cNvPr id="4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0BA11EB0-0EC1-1A55-8FF7-CEAD0A3B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24" y="-172199"/>
            <a:ext cx="1545677" cy="1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6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11F4C-BE61-73D7-7616-6F4B2854F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371" t="61852" r="30482" b="17408"/>
          <a:stretch/>
        </p:blipFill>
        <p:spPr>
          <a:xfrm>
            <a:off x="1460497" y="4572000"/>
            <a:ext cx="6223001" cy="144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96BF18-E427-70F8-8AF5-EEDB481F6081}"/>
              </a:ext>
            </a:extLst>
          </p:cNvPr>
          <p:cNvSpPr txBox="1"/>
          <p:nvPr/>
        </p:nvSpPr>
        <p:spPr>
          <a:xfrm>
            <a:off x="2550676" y="685800"/>
            <a:ext cx="4042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masis MT Pro Medium" panose="02040604050005020304" pitchFamily="18" charset="0"/>
              </a:rPr>
              <a:t>Fingerprint Optical Scanner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A1ACE-2534-9019-6952-43B6426D7D59}"/>
              </a:ext>
            </a:extLst>
          </p:cNvPr>
          <p:cNvSpPr txBox="1"/>
          <p:nvPr/>
        </p:nvSpPr>
        <p:spPr>
          <a:xfrm>
            <a:off x="762000" y="1752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masis MT Pro Medium" panose="02040604050005020304" pitchFamily="18" charset="0"/>
              </a:rPr>
              <a:t>Fingerprint Optical Scanner measures your finger electrically.</a:t>
            </a:r>
          </a:p>
          <a:p>
            <a:pPr algn="just"/>
            <a:endParaRPr lang="en-US" dirty="0">
              <a:latin typeface="Amasis MT Pro Medium" panose="02040604050005020304" pitchFamily="18" charset="0"/>
            </a:endParaRPr>
          </a:p>
          <a:p>
            <a:pPr algn="just"/>
            <a:r>
              <a:rPr lang="en-US" dirty="0">
                <a:latin typeface="Amasis MT Pro Medium" panose="02040604050005020304" pitchFamily="18" charset="0"/>
              </a:rPr>
              <a:t>Only specific characteristics, which are unique to every fingerprint, are filtered and saved as an encrypted biometric key or mathematical representation. No image of a fingerprint is ever saved, only a series of numbers (a binary code), which is used for verification. The algorithm cannot be reconverted to an image, so no one can duplicate your fingerprints.</a:t>
            </a:r>
          </a:p>
        </p:txBody>
      </p:sp>
      <p:pic>
        <p:nvPicPr>
          <p:cNvPr id="6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D8C9C062-2D47-935F-0D9C-0E9C2AFF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24" y="-172199"/>
            <a:ext cx="1545677" cy="1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6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4CA3E79F-49BF-4144-BF5B-4BF97303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95400"/>
            <a:ext cx="22188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Computers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99E63-3BCA-4C46-9CA2-A355D4BBE2B2}"/>
              </a:ext>
            </a:extLst>
          </p:cNvPr>
          <p:cNvSpPr txBox="1"/>
          <p:nvPr/>
        </p:nvSpPr>
        <p:spPr>
          <a:xfrm>
            <a:off x="369277" y="3886200"/>
            <a:ext cx="4202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masis MT Pro Medium" panose="02040604050005020304" pitchFamily="18" charset="0"/>
              </a:rPr>
              <a:t>Run software and store files. The software and files are both stored as huge strings of 1s and 0s. Binary math is discrete mathematics.</a:t>
            </a:r>
          </a:p>
        </p:txBody>
      </p:sp>
      <p:pic>
        <p:nvPicPr>
          <p:cNvPr id="1026" name="Picture 2" descr="What Is Computer Program ? | Basics Of Programming And Coding">
            <a:extLst>
              <a:ext uri="{FF2B5EF4-FFF2-40B4-BE49-F238E27FC236}">
                <a16:creationId xmlns:a16="http://schemas.microsoft.com/office/drawing/2014/main" id="{856FBEC0-AEEE-4EF2-B3D5-A1E1FE3C1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0785" r="2727" b="5651"/>
          <a:stretch/>
        </p:blipFill>
        <p:spPr bwMode="auto">
          <a:xfrm>
            <a:off x="4945695" y="3276600"/>
            <a:ext cx="3886200" cy="324749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ial Communication in Computer organization - javatpoint">
            <a:extLst>
              <a:ext uri="{FF2B5EF4-FFF2-40B4-BE49-F238E27FC236}">
                <a16:creationId xmlns:a16="http://schemas.microsoft.com/office/drawing/2014/main" id="{DDBD8E00-913D-4722-92A5-FFA979573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5715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5A759FE8-18C7-D8C2-D845-E75A03F67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172198"/>
            <a:ext cx="1590402" cy="14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50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9290EC4-636F-43B5-A951-B0FB20757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583" y="738079"/>
            <a:ext cx="26148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Google Maps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8A1CD-43CF-4F86-AEE3-2511F75AED64}"/>
              </a:ext>
            </a:extLst>
          </p:cNvPr>
          <p:cNvSpPr txBox="1"/>
          <p:nvPr/>
        </p:nvSpPr>
        <p:spPr>
          <a:xfrm>
            <a:off x="3505200" y="1952149"/>
            <a:ext cx="486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masis MT Pro Medium" panose="02040604050005020304" pitchFamily="18" charset="0"/>
              </a:rPr>
              <a:t>Uses discrete mathematics to determine fastest driving routes and times.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2E0AC-ECBD-47B5-B9FB-A5A3EA796E2A}"/>
              </a:ext>
            </a:extLst>
          </p:cNvPr>
          <p:cNvSpPr txBox="1"/>
          <p:nvPr/>
        </p:nvSpPr>
        <p:spPr>
          <a:xfrm>
            <a:off x="3505200" y="2852622"/>
            <a:ext cx="461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masis MT Pro Medium" panose="02040604050005020304" pitchFamily="18" charset="0"/>
              </a:rPr>
              <a:t>Google Maps knows your position via the Global Positioning System.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497F7-9C97-4F52-BE7B-1E6D08372670}"/>
              </a:ext>
            </a:extLst>
          </p:cNvPr>
          <p:cNvSpPr txBox="1"/>
          <p:nvPr/>
        </p:nvSpPr>
        <p:spPr>
          <a:xfrm>
            <a:off x="3505200" y="4648200"/>
            <a:ext cx="38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masis MT Pro Medium" panose="02040604050005020304" pitchFamily="18" charset="0"/>
              </a:rPr>
              <a:t>Co-ordinate geometry is used.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01BAD-1C77-4976-88A8-0F74086D0A8B}"/>
              </a:ext>
            </a:extLst>
          </p:cNvPr>
          <p:cNvSpPr txBox="1"/>
          <p:nvPr/>
        </p:nvSpPr>
        <p:spPr>
          <a:xfrm>
            <a:off x="3505200" y="3714415"/>
            <a:ext cx="440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latin typeface="Amasis MT Pro Medium" panose="02040604050005020304" pitchFamily="18" charset="0"/>
              </a:rPr>
              <a:t>Edsger</a:t>
            </a:r>
            <a:r>
              <a:rPr lang="en-US" dirty="0">
                <a:latin typeface="Amasis MT Pro Medium" panose="02040604050005020304" pitchFamily="18" charset="0"/>
              </a:rPr>
              <a:t> W. Dijkstra’s Algorithm is used to calculate shortest route.</a:t>
            </a:r>
          </a:p>
        </p:txBody>
      </p:sp>
      <p:pic>
        <p:nvPicPr>
          <p:cNvPr id="7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85F92876-CBB9-BA74-6882-0D9710BFF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74" y="-172199"/>
            <a:ext cx="1461028" cy="1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70C3E-5438-972F-53C6-7382E6DF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103" y="738079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D11631-AD6D-094B-C1E0-276CC74D0A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25" b="9145"/>
          <a:stretch/>
        </p:blipFill>
        <p:spPr>
          <a:xfrm>
            <a:off x="7329" y="14593"/>
            <a:ext cx="3030982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pic>
        <p:nvPicPr>
          <p:cNvPr id="13" name="Picture 2" descr="Driving Shortest Distance">
            <a:extLst>
              <a:ext uri="{FF2B5EF4-FFF2-40B4-BE49-F238E27FC236}">
                <a16:creationId xmlns:a16="http://schemas.microsoft.com/office/drawing/2014/main" id="{E6A4BDB8-3AB4-CCCE-6C5A-520B3F5A3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6" b="3"/>
          <a:stretch/>
        </p:blipFill>
        <p:spPr bwMode="auto">
          <a:xfrm>
            <a:off x="20" y="4267200"/>
            <a:ext cx="303829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0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25CDB-0291-4424-0364-B15321AD6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67" t="14445" r="11667" b="10000"/>
          <a:stretch/>
        </p:blipFill>
        <p:spPr>
          <a:xfrm>
            <a:off x="947683" y="1330774"/>
            <a:ext cx="7248635" cy="40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4BA70-DC81-FDDF-B904-856CBA16A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67" t="14444" r="11667" b="10000"/>
          <a:stretch/>
        </p:blipFill>
        <p:spPr>
          <a:xfrm>
            <a:off x="173378" y="990600"/>
            <a:ext cx="879724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8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95600" y="715902"/>
            <a:ext cx="3091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Basic Information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7239000" cy="466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Instructor</a:t>
            </a:r>
            <a:r>
              <a:rPr lang="en-US" altLang="zh-TW" sz="2400" dirty="0">
                <a:solidFill>
                  <a:schemeClr val="accent4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TW" sz="2400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Ms. Togzhan</a:t>
            </a:r>
          </a:p>
          <a:p>
            <a:pPr marL="285750" indent="-285750">
              <a:lnSpc>
                <a:spcPct val="15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Lectures</a:t>
            </a:r>
            <a:r>
              <a:rPr lang="en-US" altLang="zh-TW" sz="2400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2000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3 hours a week</a:t>
            </a:r>
            <a:endParaRPr lang="en-US" altLang="zh-TW" sz="2400" dirty="0">
              <a:latin typeface="Amasis MT Pro Medium" panose="020406040500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Homework:</a:t>
            </a:r>
          </a:p>
          <a:p>
            <a:pPr marL="742950" lvl="1" indent="-285750">
              <a:lnSpc>
                <a:spcPct val="15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Will be posted on the SIS system</a:t>
            </a:r>
          </a:p>
          <a:p>
            <a:pPr marL="285750" indent="-285750">
              <a:lnSpc>
                <a:spcPct val="15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Lecture Notes</a:t>
            </a:r>
            <a:r>
              <a:rPr lang="en-US" altLang="zh-TW" sz="24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lnSpc>
                <a:spcPct val="15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Will be posted on the Lecture Notes web page</a:t>
            </a:r>
            <a:r>
              <a:rPr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>
              <a:latin typeface="Amasis MT Pro Medium" panose="020406040500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Office Hours</a:t>
            </a:r>
            <a:r>
              <a:rPr lang="en-US" altLang="zh-TW" sz="2400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1600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will be announced soon</a:t>
            </a:r>
          </a:p>
          <a:p>
            <a:pPr marL="285750" indent="-285750">
              <a:lnSpc>
                <a:spcPct val="15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Contact</a:t>
            </a:r>
            <a:r>
              <a:rPr lang="en-US" altLang="zh-TW" sz="2400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1600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via email </a:t>
            </a:r>
            <a:r>
              <a:rPr lang="en-US" altLang="zh-TW" sz="1600" dirty="0">
                <a:latin typeface="Amasis MT Pro Medium" panose="02040604050005020304" pitchFamily="18" charset="0"/>
                <a:cs typeface="Times New Roman" panose="02020603050405020304" pitchFamily="18" charset="0"/>
                <a:hlinkClick r:id="rId2"/>
              </a:rPr>
              <a:t>togzhan.nurtayeva@tiu.edu.iq</a:t>
            </a:r>
            <a:r>
              <a:rPr lang="en-US" altLang="zh-TW" sz="1600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A50021"/>
              </a:buClr>
            </a:pPr>
            <a:endParaRPr lang="en-US" altLang="zh-TW" sz="1600" dirty="0"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990A542B-BB83-4085-A4C3-9CCAF04D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172199"/>
            <a:ext cx="1971402" cy="17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AF951B-5688-4DB2-BB89-066E4A8E5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51" y="5203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B0373-02C8-22A8-C7F5-A6E5B8F0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67" t="14445" r="11667" b="10000"/>
          <a:stretch/>
        </p:blipFill>
        <p:spPr>
          <a:xfrm>
            <a:off x="327961" y="1143000"/>
            <a:ext cx="8488077" cy="47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3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82EBC-72A3-6649-7F49-CB4AF6C0E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67" t="14445" r="11667" b="10000"/>
          <a:stretch/>
        </p:blipFill>
        <p:spPr>
          <a:xfrm>
            <a:off x="310781" y="1066800"/>
            <a:ext cx="852243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32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0A033-7EA9-1D58-2FF6-6389C74D5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67" t="14445" r="11667" b="10000"/>
          <a:stretch/>
        </p:blipFill>
        <p:spPr>
          <a:xfrm>
            <a:off x="609600" y="1181100"/>
            <a:ext cx="811007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78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8331B-A865-1379-4EC1-909715C24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66" t="14445" r="22055" b="10000"/>
          <a:stretch/>
        </p:blipFill>
        <p:spPr>
          <a:xfrm>
            <a:off x="553178" y="1170777"/>
            <a:ext cx="7711405" cy="4944724"/>
          </a:xfrm>
          <a:prstGeom prst="rect">
            <a:avLst/>
          </a:prstGeom>
          <a:ln>
            <a:noFill/>
          </a:ln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9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27313" y="457200"/>
            <a:ext cx="2902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Topic 1: Algorithms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066800" y="1219200"/>
            <a:ext cx="5043560" cy="253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  <a:cs typeface="Helvetica" panose="020B0604020202020204" pitchFamily="34" charset="0"/>
              </a:rPr>
              <a:t>  Introduction to Algorithms and Pseudo Code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  <a:cs typeface="Helvetica" panose="020B0604020202020204" pitchFamily="34" charset="0"/>
              </a:rPr>
              <a:t>  Searching Algorithms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  <a:cs typeface="Helvetica" panose="020B0604020202020204" pitchFamily="34" charset="0"/>
              </a:rPr>
              <a:t>  Sorting Algorithms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  <a:cs typeface="Helvetica" panose="020B0604020202020204" pitchFamily="34" charset="0"/>
              </a:rPr>
              <a:t>  Optimization Algorithms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  <a:cs typeface="Helvetica" panose="020B0604020202020204" pitchFamily="34" charset="0"/>
              </a:rPr>
              <a:t>  Recursive Algorithms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  <a:cs typeface="Helvetica" panose="020B0604020202020204" pitchFamily="34" charset="0"/>
              </a:rPr>
              <a:t>  Big-O Notation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2285412" y="6216134"/>
            <a:ext cx="4573175" cy="369332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latin typeface="Amasis MT Pro Medium" panose="02040604050005020304" pitchFamily="18" charset="0"/>
              </a:rPr>
              <a:t>Algorithms, coding theory, data structures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51AF0-C623-4846-B739-031944D74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00" t="24857" r="3333" b="4286"/>
          <a:stretch/>
        </p:blipFill>
        <p:spPr>
          <a:xfrm>
            <a:off x="3276600" y="3581400"/>
            <a:ext cx="3124200" cy="23622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5E9FED26-EA58-AAF5-A7FC-9488871B5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24" y="-172199"/>
            <a:ext cx="1545677" cy="1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1828800" y="819090"/>
            <a:ext cx="5691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Amasis MT Pro Medium" panose="02040604050005020304" pitchFamily="18" charset="0"/>
              </a:rPr>
              <a:t>How many steps are needed to sort n numbers?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533400" y="1828800"/>
            <a:ext cx="7066422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3366"/>
                </a:solidFill>
                <a:latin typeface="Amasis MT Pro Medium" panose="02040604050005020304" pitchFamily="18" charset="0"/>
              </a:rPr>
              <a:t>Algorithm 1 (Bubble Sort):</a:t>
            </a:r>
            <a:r>
              <a:rPr lang="en-US" altLang="zh-TW">
                <a:solidFill>
                  <a:srgbClr val="0066FF"/>
                </a:solidFill>
                <a:latin typeface="Amasis MT Pro Medium" panose="020406040500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>
                <a:latin typeface="Amasis MT Pro Medium" panose="02040604050005020304" pitchFamily="18" charset="0"/>
              </a:rPr>
              <a:t>Every iteration moves the i-th smallest number to the i-th position</a:t>
            </a:r>
          </a:p>
        </p:txBody>
      </p:sp>
      <p:pic>
        <p:nvPicPr>
          <p:cNvPr id="7580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581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525463" y="3657600"/>
            <a:ext cx="2859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3366"/>
                </a:solidFill>
                <a:latin typeface="Amasis MT Pro Medium" panose="02040604050005020304" pitchFamily="18" charset="0"/>
              </a:rPr>
              <a:t>Algorithm 2 (Merge Sort):</a:t>
            </a:r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681038" y="5186363"/>
            <a:ext cx="3204595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Amasis MT Pro Medium" panose="02040604050005020304" pitchFamily="18" charset="0"/>
              </a:rPr>
              <a:t>Which algorithm runs faster?</a:t>
            </a:r>
          </a:p>
        </p:txBody>
      </p:sp>
      <p:pic>
        <p:nvPicPr>
          <p:cNvPr id="2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9B0C9DA1-DC76-9882-34B5-836F0CB7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24" y="-172199"/>
            <a:ext cx="1545677" cy="1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79763" y="457200"/>
            <a:ext cx="3594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Topic 2: Number Theory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197089" y="1379574"/>
            <a:ext cx="4253280" cy="129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endParaRPr lang="en-US" altLang="zh-TW" dirty="0">
              <a:latin typeface="Amasis MT Pro Medium" panose="02040604050005020304" pitchFamily="18" charset="0"/>
            </a:endParaRP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</a:rPr>
              <a:t> Cartesian Products and Ordered Pairs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</a:rPr>
              <a:t> Relations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953707" y="6059658"/>
            <a:ext cx="4046172" cy="369332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latin typeface="Amasis MT Pro Medium" panose="02040604050005020304" pitchFamily="18" charset="0"/>
              </a:rPr>
              <a:t>Database, algorithms, data structures</a:t>
            </a:r>
          </a:p>
        </p:txBody>
      </p:sp>
      <p:pic>
        <p:nvPicPr>
          <p:cNvPr id="1026" name="Picture 2" descr="Difference between Function and Relation in Discrete Mathematics -  javatpoint">
            <a:extLst>
              <a:ext uri="{FF2B5EF4-FFF2-40B4-BE49-F238E27FC236}">
                <a16:creationId xmlns:a16="http://schemas.microsoft.com/office/drawing/2014/main" id="{3763F611-1692-4716-A250-586D7053F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4"/>
          <a:stretch/>
        </p:blipFill>
        <p:spPr bwMode="auto">
          <a:xfrm>
            <a:off x="4251298" y="3507871"/>
            <a:ext cx="4398142" cy="14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ata Base (Basis Data) – MIKATORIN">
            <a:extLst>
              <a:ext uri="{FF2B5EF4-FFF2-40B4-BE49-F238E27FC236}">
                <a16:creationId xmlns:a16="http://schemas.microsoft.com/office/drawing/2014/main" id="{A544EC45-24FF-4E4F-BD99-571DF43A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971800"/>
            <a:ext cx="355542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7D0BD970-C781-9EC3-17DB-A2C96F4A3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70" y="-172198"/>
            <a:ext cx="1558931" cy="14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70163" y="457200"/>
            <a:ext cx="37003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Topic 3: Logic and Proofs</a:t>
            </a:r>
          </a:p>
        </p:txBody>
      </p:sp>
      <p:sp>
        <p:nvSpPr>
          <p:cNvPr id="18528" name="Text Box 96"/>
          <p:cNvSpPr txBox="1">
            <a:spLocks noChangeArrowheads="1"/>
          </p:cNvSpPr>
          <p:nvPr/>
        </p:nvSpPr>
        <p:spPr bwMode="auto">
          <a:xfrm>
            <a:off x="2180150" y="2105503"/>
            <a:ext cx="5113900" cy="170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A50021"/>
                </a:solidFill>
                <a:latin typeface="Amasis MT Pro Medium" panose="02040604050005020304" pitchFamily="18" charset="0"/>
              </a:rPr>
              <a:t>Logic:</a:t>
            </a:r>
            <a:r>
              <a:rPr lang="en-US" altLang="zh-TW" dirty="0">
                <a:latin typeface="Amasis MT Pro Medium" panose="02040604050005020304" pitchFamily="18" charset="0"/>
              </a:rPr>
              <a:t> propositional logic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masis MT Pro Medium" panose="02040604050005020304" pitchFamily="18" charset="0"/>
              </a:rPr>
              <a:t>Truth Tables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masis MT Pro Medium" panose="02040604050005020304" pitchFamily="18" charset="0"/>
              </a:rPr>
              <a:t>Conditionals and Negation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A50021"/>
                </a:solidFill>
                <a:latin typeface="Amasis MT Pro Medium" panose="02040604050005020304" pitchFamily="18" charset="0"/>
              </a:rPr>
              <a:t>Proofs:</a:t>
            </a:r>
            <a:r>
              <a:rPr lang="en-US" altLang="zh-TW" dirty="0">
                <a:latin typeface="Amasis MT Pro Medium" panose="02040604050005020304" pitchFamily="18" charset="0"/>
              </a:rPr>
              <a:t> direct, by case, induction, contradiction</a:t>
            </a:r>
          </a:p>
        </p:txBody>
      </p:sp>
      <p:pic>
        <p:nvPicPr>
          <p:cNvPr id="18614" name="Picture 182" descr="400px-15-puzz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13" y="4584262"/>
            <a:ext cx="1139238" cy="11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15" name="Picture 183" descr="400px-15-puzzle-loy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62" y="4584262"/>
            <a:ext cx="1139238" cy="11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6" name="Text Box 184"/>
          <p:cNvSpPr txBox="1">
            <a:spLocks noChangeArrowheads="1"/>
          </p:cNvSpPr>
          <p:nvPr/>
        </p:nvSpPr>
        <p:spPr bwMode="auto">
          <a:xfrm>
            <a:off x="3124200" y="1371600"/>
            <a:ext cx="2884488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Amasis MT Pro Medium" panose="02040604050005020304" pitchFamily="18" charset="0"/>
              </a:rPr>
              <a:t>How do computers think?</a:t>
            </a:r>
          </a:p>
        </p:txBody>
      </p:sp>
      <p:sp>
        <p:nvSpPr>
          <p:cNvPr id="18618" name="Text Box 186"/>
          <p:cNvSpPr txBox="1">
            <a:spLocks noChangeArrowheads="1"/>
          </p:cNvSpPr>
          <p:nvPr/>
        </p:nvSpPr>
        <p:spPr bwMode="auto">
          <a:xfrm>
            <a:off x="2037943" y="6019800"/>
            <a:ext cx="5643562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latin typeface="Amasis MT Pro Medium" panose="02040604050005020304" pitchFamily="18" charset="0"/>
              </a:rPr>
              <a:t>Artificial intelligence, database, circuit, algorithms</a:t>
            </a:r>
          </a:p>
        </p:txBody>
      </p:sp>
      <p:pic>
        <p:nvPicPr>
          <p:cNvPr id="18620" name="Picture 18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860462"/>
            <a:ext cx="44704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FE3A8045-C2B9-5C2F-7B23-1E5CB7FB1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24" y="-172199"/>
            <a:ext cx="1545677" cy="1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743200" y="457200"/>
            <a:ext cx="3331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Topic 4: Graph Theory</a:t>
            </a:r>
          </a:p>
        </p:txBody>
      </p:sp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1885834" y="1401763"/>
            <a:ext cx="2781531" cy="21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</a:rPr>
              <a:t> Graphs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</a:rPr>
              <a:t> Applications of Graphs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</a:rPr>
              <a:t> Trees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</a:rPr>
              <a:t> Dijkstra’s Algorithm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endParaRPr lang="en-US" altLang="zh-TW" dirty="0">
              <a:latin typeface="Amasis MT Pro Medium" panose="02040604050005020304" pitchFamily="18" charset="0"/>
            </a:endParaRPr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1752600" y="6019800"/>
            <a:ext cx="5646738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latin typeface="Amasis MT Pro Medium" panose="02040604050005020304" pitchFamily="18" charset="0"/>
              </a:rPr>
              <a:t>Computer networks, circuit design, data structures</a:t>
            </a:r>
          </a:p>
        </p:txBody>
      </p:sp>
      <p:grpSp>
        <p:nvGrpSpPr>
          <p:cNvPr id="13401" name="Group 89"/>
          <p:cNvGrpSpPr>
            <a:grpSpLocks/>
          </p:cNvGrpSpPr>
          <p:nvPr/>
        </p:nvGrpSpPr>
        <p:grpSpPr bwMode="auto">
          <a:xfrm>
            <a:off x="2286000" y="3962400"/>
            <a:ext cx="1752600" cy="1524000"/>
            <a:chOff x="3264" y="1632"/>
            <a:chExt cx="1104" cy="960"/>
          </a:xfrm>
        </p:grpSpPr>
        <p:sp>
          <p:nvSpPr>
            <p:cNvPr id="13402" name="Oval 90"/>
            <p:cNvSpPr>
              <a:spLocks noChangeArrowheads="1"/>
            </p:cNvSpPr>
            <p:nvPr/>
          </p:nvSpPr>
          <p:spPr bwMode="auto">
            <a:xfrm>
              <a:off x="3504" y="2443"/>
              <a:ext cx="144" cy="144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3" name="Oval 91"/>
            <p:cNvSpPr>
              <a:spLocks noChangeArrowheads="1"/>
            </p:cNvSpPr>
            <p:nvPr/>
          </p:nvSpPr>
          <p:spPr bwMode="auto">
            <a:xfrm>
              <a:off x="3264" y="1968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" name="Oval 92"/>
            <p:cNvSpPr>
              <a:spLocks noChangeArrowheads="1"/>
            </p:cNvSpPr>
            <p:nvPr/>
          </p:nvSpPr>
          <p:spPr bwMode="auto">
            <a:xfrm>
              <a:off x="4224" y="1968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5" name="Oval 93"/>
            <p:cNvSpPr>
              <a:spLocks noChangeArrowheads="1"/>
            </p:cNvSpPr>
            <p:nvPr/>
          </p:nvSpPr>
          <p:spPr bwMode="auto">
            <a:xfrm>
              <a:off x="3744" y="1632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6" name="Oval 94"/>
            <p:cNvSpPr>
              <a:spLocks noChangeArrowheads="1"/>
            </p:cNvSpPr>
            <p:nvPr/>
          </p:nvSpPr>
          <p:spPr bwMode="auto">
            <a:xfrm>
              <a:off x="3984" y="2448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407" name="AutoShape 95"/>
            <p:cNvCxnSpPr>
              <a:cxnSpLocks noChangeShapeType="1"/>
              <a:stCxn id="13402" idx="6"/>
              <a:endCxn id="13406" idx="2"/>
            </p:cNvCxnSpPr>
            <p:nvPr/>
          </p:nvCxnSpPr>
          <p:spPr bwMode="auto">
            <a:xfrm>
              <a:off x="3648" y="2515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08" name="AutoShape 96"/>
            <p:cNvCxnSpPr>
              <a:cxnSpLocks noChangeShapeType="1"/>
              <a:stCxn id="13405" idx="6"/>
              <a:endCxn id="13404" idx="1"/>
            </p:cNvCxnSpPr>
            <p:nvPr/>
          </p:nvCxnSpPr>
          <p:spPr bwMode="auto">
            <a:xfrm>
              <a:off x="3888" y="170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09" name="AutoShape 97"/>
            <p:cNvCxnSpPr>
              <a:cxnSpLocks noChangeShapeType="1"/>
              <a:stCxn id="13404" idx="4"/>
              <a:endCxn id="13406" idx="7"/>
            </p:cNvCxnSpPr>
            <p:nvPr/>
          </p:nvCxnSpPr>
          <p:spPr bwMode="auto">
            <a:xfrm flipH="1">
              <a:off x="4107" y="2112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10" name="AutoShape 98"/>
            <p:cNvCxnSpPr>
              <a:cxnSpLocks noChangeShapeType="1"/>
              <a:stCxn id="13405" idx="2"/>
              <a:endCxn id="13403" idx="7"/>
            </p:cNvCxnSpPr>
            <p:nvPr/>
          </p:nvCxnSpPr>
          <p:spPr bwMode="auto">
            <a:xfrm flipH="1">
              <a:off x="3387" y="170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11" name="AutoShape 99"/>
            <p:cNvCxnSpPr>
              <a:cxnSpLocks noChangeShapeType="1"/>
              <a:stCxn id="13403" idx="4"/>
              <a:endCxn id="13402" idx="1"/>
            </p:cNvCxnSpPr>
            <p:nvPr/>
          </p:nvCxnSpPr>
          <p:spPr bwMode="auto">
            <a:xfrm>
              <a:off x="3336" y="2112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412" name="Oval 100"/>
            <p:cNvSpPr>
              <a:spLocks noChangeArrowheads="1"/>
            </p:cNvSpPr>
            <p:nvPr/>
          </p:nvSpPr>
          <p:spPr bwMode="auto">
            <a:xfrm>
              <a:off x="3744" y="2064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413" name="AutoShape 101"/>
            <p:cNvCxnSpPr>
              <a:cxnSpLocks noChangeShapeType="1"/>
              <a:stCxn id="13405" idx="4"/>
              <a:endCxn id="13412" idx="0"/>
            </p:cNvCxnSpPr>
            <p:nvPr/>
          </p:nvCxnSpPr>
          <p:spPr bwMode="auto">
            <a:xfrm>
              <a:off x="3816" y="1776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14" name="AutoShape 102"/>
            <p:cNvCxnSpPr>
              <a:cxnSpLocks noChangeShapeType="1"/>
              <a:stCxn id="13412" idx="6"/>
              <a:endCxn id="13404" idx="2"/>
            </p:cNvCxnSpPr>
            <p:nvPr/>
          </p:nvCxnSpPr>
          <p:spPr bwMode="auto">
            <a:xfrm flipV="1">
              <a:off x="3888" y="204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15" name="AutoShape 103"/>
            <p:cNvCxnSpPr>
              <a:cxnSpLocks noChangeShapeType="1"/>
              <a:stCxn id="13412" idx="5"/>
              <a:endCxn id="13406" idx="1"/>
            </p:cNvCxnSpPr>
            <p:nvPr/>
          </p:nvCxnSpPr>
          <p:spPr bwMode="auto">
            <a:xfrm>
              <a:off x="3867" y="2187"/>
              <a:ext cx="138" cy="28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16" name="AutoShape 104"/>
            <p:cNvCxnSpPr>
              <a:cxnSpLocks noChangeShapeType="1"/>
              <a:stCxn id="13412" idx="3"/>
              <a:endCxn id="13402" idx="7"/>
            </p:cNvCxnSpPr>
            <p:nvPr/>
          </p:nvCxnSpPr>
          <p:spPr bwMode="auto">
            <a:xfrm flipH="1">
              <a:off x="3627" y="2187"/>
              <a:ext cx="138" cy="27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17" name="AutoShape 105"/>
            <p:cNvCxnSpPr>
              <a:cxnSpLocks noChangeShapeType="1"/>
              <a:stCxn id="13412" idx="2"/>
              <a:endCxn id="13403" idx="6"/>
            </p:cNvCxnSpPr>
            <p:nvPr/>
          </p:nvCxnSpPr>
          <p:spPr bwMode="auto">
            <a:xfrm flipH="1" flipV="1">
              <a:off x="3408" y="204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418" name="Oval 106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" name="Oval 107"/>
          <p:cNvSpPr>
            <a:spLocks noChangeArrowheads="1"/>
          </p:cNvSpPr>
          <p:nvPr/>
        </p:nvSpPr>
        <p:spPr bwMode="auto">
          <a:xfrm>
            <a:off x="65532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0" name="Oval 108"/>
          <p:cNvSpPr>
            <a:spLocks noChangeArrowheads="1"/>
          </p:cNvSpPr>
          <p:nvPr/>
        </p:nvSpPr>
        <p:spPr bwMode="auto">
          <a:xfrm>
            <a:off x="4953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1" name="Oval 109"/>
          <p:cNvSpPr>
            <a:spLocks noChangeArrowheads="1"/>
          </p:cNvSpPr>
          <p:nvPr/>
        </p:nvSpPr>
        <p:spPr bwMode="auto">
          <a:xfrm>
            <a:off x="5638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2" name="Oval 110"/>
          <p:cNvSpPr>
            <a:spLocks noChangeArrowheads="1"/>
          </p:cNvSpPr>
          <p:nvPr/>
        </p:nvSpPr>
        <p:spPr bwMode="auto">
          <a:xfrm>
            <a:off x="624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3" name="Oval 111"/>
          <p:cNvSpPr>
            <a:spLocks noChangeArrowheads="1"/>
          </p:cNvSpPr>
          <p:nvPr/>
        </p:nvSpPr>
        <p:spPr bwMode="auto">
          <a:xfrm>
            <a:off x="6934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" name="Oval 112"/>
          <p:cNvSpPr>
            <a:spLocks noChangeArrowheads="1"/>
          </p:cNvSpPr>
          <p:nvPr/>
        </p:nvSpPr>
        <p:spPr bwMode="auto">
          <a:xfrm>
            <a:off x="53340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" name="Line 113"/>
          <p:cNvSpPr>
            <a:spLocks noChangeShapeType="1"/>
          </p:cNvSpPr>
          <p:nvPr/>
        </p:nvSpPr>
        <p:spPr bwMode="auto">
          <a:xfrm flipH="1">
            <a:off x="5410200" y="38100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6" name="Line 114"/>
          <p:cNvSpPr>
            <a:spLocks noChangeShapeType="1"/>
          </p:cNvSpPr>
          <p:nvPr/>
        </p:nvSpPr>
        <p:spPr bwMode="auto">
          <a:xfrm flipH="1">
            <a:off x="5029200" y="4572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7" name="Line 115"/>
          <p:cNvSpPr>
            <a:spLocks noChangeShapeType="1"/>
          </p:cNvSpPr>
          <p:nvPr/>
        </p:nvSpPr>
        <p:spPr bwMode="auto">
          <a:xfrm>
            <a:off x="5410200" y="45720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8" name="Line 116"/>
          <p:cNvSpPr>
            <a:spLocks noChangeShapeType="1"/>
          </p:cNvSpPr>
          <p:nvPr/>
        </p:nvSpPr>
        <p:spPr bwMode="auto">
          <a:xfrm>
            <a:off x="6096000" y="3810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9" name="Line 117"/>
          <p:cNvSpPr>
            <a:spLocks noChangeShapeType="1"/>
          </p:cNvSpPr>
          <p:nvPr/>
        </p:nvSpPr>
        <p:spPr bwMode="auto">
          <a:xfrm flipH="1">
            <a:off x="6324600" y="45720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0" name="Line 118"/>
          <p:cNvSpPr>
            <a:spLocks noChangeShapeType="1"/>
          </p:cNvSpPr>
          <p:nvPr/>
        </p:nvSpPr>
        <p:spPr bwMode="auto">
          <a:xfrm>
            <a:off x="6629400" y="4572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F2A4EB79-81B2-AD3A-DD7A-7CF7D9D4C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74" y="-172199"/>
            <a:ext cx="1461028" cy="1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743200" y="457200"/>
            <a:ext cx="3331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Topic 4: Graph Theory</a:t>
            </a:r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379189" y="3429000"/>
            <a:ext cx="3202210" cy="1870075"/>
            <a:chOff x="480" y="1087"/>
            <a:chExt cx="4512" cy="2753"/>
          </a:xfrm>
        </p:grpSpPr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 flipH="1">
              <a:off x="1939" y="1632"/>
              <a:ext cx="29" cy="7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0" name="Line 6"/>
            <p:cNvSpPr>
              <a:spLocks noChangeShapeType="1"/>
            </p:cNvSpPr>
            <p:nvPr/>
          </p:nvSpPr>
          <p:spPr bwMode="auto">
            <a:xfrm>
              <a:off x="912" y="2496"/>
              <a:ext cx="1378" cy="853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miter lim="800000"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1" name="Line 7"/>
            <p:cNvSpPr>
              <a:spLocks noChangeShapeType="1"/>
            </p:cNvSpPr>
            <p:nvPr/>
          </p:nvSpPr>
          <p:spPr bwMode="auto">
            <a:xfrm flipV="1">
              <a:off x="2304" y="3360"/>
              <a:ext cx="17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>
              <a:off x="1939" y="2381"/>
              <a:ext cx="317" cy="9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 flipV="1">
              <a:off x="1968" y="1682"/>
              <a:ext cx="2284" cy="6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>
              <a:off x="2016" y="1584"/>
              <a:ext cx="728" cy="797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miter lim="800000"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 flipH="1">
              <a:off x="1968" y="2381"/>
              <a:ext cx="776" cy="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6" name="Line 12"/>
            <p:cNvSpPr>
              <a:spLocks noChangeShapeType="1"/>
            </p:cNvSpPr>
            <p:nvPr/>
          </p:nvSpPr>
          <p:spPr bwMode="auto">
            <a:xfrm flipH="1">
              <a:off x="912" y="2381"/>
              <a:ext cx="1027" cy="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 flipH="1">
              <a:off x="2352" y="2381"/>
              <a:ext cx="392" cy="931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miter lim="800000"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2784" y="2400"/>
              <a:ext cx="512" cy="35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miter lim="800000"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 flipV="1">
              <a:off x="3312" y="1682"/>
              <a:ext cx="940" cy="718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miter lim="800000"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80" name="Line 16"/>
            <p:cNvSpPr>
              <a:spLocks noChangeShapeType="1"/>
            </p:cNvSpPr>
            <p:nvPr/>
          </p:nvSpPr>
          <p:spPr bwMode="auto">
            <a:xfrm>
              <a:off x="3360" y="2448"/>
              <a:ext cx="720" cy="864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miter lim="800000"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 flipH="1">
              <a:off x="912" y="1574"/>
              <a:ext cx="1077" cy="82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>
              <a:off x="2064" y="1584"/>
              <a:ext cx="2188" cy="9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83" name="Line 19"/>
            <p:cNvSpPr>
              <a:spLocks noChangeShapeType="1"/>
            </p:cNvSpPr>
            <p:nvPr/>
          </p:nvSpPr>
          <p:spPr bwMode="auto">
            <a:xfrm flipH="1">
              <a:off x="4128" y="1682"/>
              <a:ext cx="124" cy="15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84" name="Line 20"/>
            <p:cNvSpPr>
              <a:spLocks noChangeShapeType="1"/>
            </p:cNvSpPr>
            <p:nvPr/>
          </p:nvSpPr>
          <p:spPr bwMode="auto">
            <a:xfrm>
              <a:off x="1989" y="1574"/>
              <a:ext cx="315" cy="173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85" name="Oval 21"/>
            <p:cNvSpPr>
              <a:spLocks noChangeArrowheads="1"/>
            </p:cNvSpPr>
            <p:nvPr/>
          </p:nvSpPr>
          <p:spPr bwMode="auto">
            <a:xfrm>
              <a:off x="2241" y="3297"/>
              <a:ext cx="100" cy="1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6" name="Oval 22"/>
            <p:cNvSpPr>
              <a:spLocks noChangeArrowheads="1"/>
            </p:cNvSpPr>
            <p:nvPr/>
          </p:nvSpPr>
          <p:spPr bwMode="auto">
            <a:xfrm>
              <a:off x="4051" y="3297"/>
              <a:ext cx="101" cy="1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7" name="Oval 23"/>
            <p:cNvSpPr>
              <a:spLocks noChangeArrowheads="1"/>
            </p:cNvSpPr>
            <p:nvPr/>
          </p:nvSpPr>
          <p:spPr bwMode="auto">
            <a:xfrm>
              <a:off x="4201" y="1628"/>
              <a:ext cx="101" cy="10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8" name="Oval 24"/>
            <p:cNvSpPr>
              <a:spLocks noChangeArrowheads="1"/>
            </p:cNvSpPr>
            <p:nvPr/>
          </p:nvSpPr>
          <p:spPr bwMode="auto">
            <a:xfrm>
              <a:off x="1939" y="1520"/>
              <a:ext cx="101" cy="1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9" name="Oval 25"/>
            <p:cNvSpPr>
              <a:spLocks noChangeArrowheads="1"/>
            </p:cNvSpPr>
            <p:nvPr/>
          </p:nvSpPr>
          <p:spPr bwMode="auto">
            <a:xfrm>
              <a:off x="833" y="2381"/>
              <a:ext cx="100" cy="10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0" name="Oval 26"/>
            <p:cNvSpPr>
              <a:spLocks noChangeArrowheads="1"/>
            </p:cNvSpPr>
            <p:nvPr/>
          </p:nvSpPr>
          <p:spPr bwMode="auto">
            <a:xfrm>
              <a:off x="1888" y="2327"/>
              <a:ext cx="101" cy="1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1" name="Oval 27"/>
            <p:cNvSpPr>
              <a:spLocks noChangeArrowheads="1"/>
            </p:cNvSpPr>
            <p:nvPr/>
          </p:nvSpPr>
          <p:spPr bwMode="auto">
            <a:xfrm>
              <a:off x="2693" y="2327"/>
              <a:ext cx="100" cy="1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2" name="Oval 28"/>
            <p:cNvSpPr>
              <a:spLocks noChangeArrowheads="1"/>
            </p:cNvSpPr>
            <p:nvPr/>
          </p:nvSpPr>
          <p:spPr bwMode="auto">
            <a:xfrm>
              <a:off x="3247" y="2381"/>
              <a:ext cx="100" cy="10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8093" name="Picture 29" descr="j02857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104"/>
              <a:ext cx="720" cy="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94" name="Picture 30" descr="j02857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219"/>
              <a:ext cx="353" cy="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95" name="Picture 31" descr="j02857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" y="1087"/>
              <a:ext cx="353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96" name="Picture 32" descr="j02857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3500"/>
              <a:ext cx="353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97" name="Picture 33" descr="j02857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3500"/>
              <a:ext cx="353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98" name="Picture 34" descr="j019743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544"/>
              <a:ext cx="205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99" name="Picture 35" descr="j019743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496"/>
              <a:ext cx="205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100" name="Picture 36" descr="j019743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448"/>
              <a:ext cx="205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8103" name="Picture 39" descr="us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51960"/>
            <a:ext cx="3951584" cy="24668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2125784" y="1961077"/>
            <a:ext cx="2324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latin typeface="Amasis MT Pro Medium" panose="02040604050005020304" pitchFamily="18" charset="0"/>
              </a:rPr>
              <a:t>How to color a map?</a:t>
            </a:r>
          </a:p>
        </p:txBody>
      </p:sp>
      <p:sp>
        <p:nvSpPr>
          <p:cNvPr id="88105" name="Text Box 41"/>
          <p:cNvSpPr txBox="1">
            <a:spLocks noChangeArrowheads="1"/>
          </p:cNvSpPr>
          <p:nvPr/>
        </p:nvSpPr>
        <p:spPr bwMode="auto">
          <a:xfrm>
            <a:off x="339584" y="5508704"/>
            <a:ext cx="3362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latin typeface="Amasis MT Pro Medium" panose="02040604050005020304" pitchFamily="18" charset="0"/>
              </a:rPr>
              <a:t>How to send data efficiently?</a:t>
            </a:r>
          </a:p>
        </p:txBody>
      </p:sp>
      <p:pic>
        <p:nvPicPr>
          <p:cNvPr id="1026" name="Picture 2" descr="Crew Management Systems: Planning and Scheduling in Airlines | AltexSoft">
            <a:extLst>
              <a:ext uri="{FF2B5EF4-FFF2-40B4-BE49-F238E27FC236}">
                <a16:creationId xmlns:a16="http://schemas.microsoft.com/office/drawing/2014/main" id="{810985E2-E9A3-4D0F-8594-470473FE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29" y="3910808"/>
            <a:ext cx="4648200" cy="23434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A0FE5A1-D627-46FA-A5CE-109A14FA828A}"/>
              </a:ext>
            </a:extLst>
          </p:cNvPr>
          <p:cNvSpPr txBox="1"/>
          <p:nvPr/>
        </p:nvSpPr>
        <p:spPr>
          <a:xfrm>
            <a:off x="5634629" y="6370089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Crew Scheduling</a:t>
            </a:r>
          </a:p>
        </p:txBody>
      </p:sp>
      <p:pic>
        <p:nvPicPr>
          <p:cNvPr id="2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EE951400-8125-3B93-FC56-3D82D7D5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74" y="-172199"/>
            <a:ext cx="1461028" cy="1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00400" y="698696"/>
            <a:ext cx="25442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Course Materials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5280" y="1849828"/>
            <a:ext cx="8212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altLang="zh-TW" dirty="0">
                <a:latin typeface="Amasis MT Pro Medium" panose="02040604050005020304" pitchFamily="18" charset="0"/>
              </a:rPr>
              <a:t> Discrete Mathematics and its Applications, 8</a:t>
            </a:r>
            <a:r>
              <a:rPr lang="en-US" altLang="zh-TW" baseline="30000" dirty="0">
                <a:latin typeface="Amasis MT Pro Medium" panose="02040604050005020304" pitchFamily="18" charset="0"/>
              </a:rPr>
              <a:t>th</a:t>
            </a:r>
            <a:r>
              <a:rPr lang="en-US" altLang="zh-TW" dirty="0">
                <a:latin typeface="Amasis MT Pro Medium" panose="02040604050005020304" pitchFamily="18" charset="0"/>
              </a:rPr>
              <a:t> edition by Kenneth H. Rosen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66A654B-B7D5-4839-B053-66FC2F00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45" y="3023846"/>
            <a:ext cx="8077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altLang="zh-TW" dirty="0">
                <a:latin typeface="Amasis MT Pro Medium" panose="02040604050005020304" pitchFamily="18" charset="0"/>
              </a:rPr>
              <a:t> Discrete Mathematics with Applications, 5</a:t>
            </a:r>
            <a:r>
              <a:rPr lang="en-US" altLang="zh-TW" baseline="30000" dirty="0">
                <a:latin typeface="Amasis MT Pro Medium" panose="02040604050005020304" pitchFamily="18" charset="0"/>
              </a:rPr>
              <a:t>th</a:t>
            </a:r>
            <a:r>
              <a:rPr lang="en-US" altLang="zh-TW" dirty="0">
                <a:latin typeface="Amasis MT Pro Medium" panose="02040604050005020304" pitchFamily="18" charset="0"/>
              </a:rPr>
              <a:t> edition by Susanna S. Epp</a:t>
            </a:r>
          </a:p>
        </p:txBody>
      </p:sp>
      <p:pic>
        <p:nvPicPr>
          <p:cNvPr id="7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587503D9-180B-4188-8940-95D220F2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58" y="-172199"/>
            <a:ext cx="1673244" cy="15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w to design the right training materials">
            <a:extLst>
              <a:ext uri="{FF2B5EF4-FFF2-40B4-BE49-F238E27FC236}">
                <a16:creationId xmlns:a16="http://schemas.microsoft.com/office/drawing/2014/main" id="{CD52C7E8-BA29-4987-B9F9-836046F2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94" y="5029200"/>
            <a:ext cx="2309812" cy="16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ok to read, knowledge, lecture, open book, reading book icon - Download  on Iconfinder">
            <a:extLst>
              <a:ext uri="{FF2B5EF4-FFF2-40B4-BE49-F238E27FC236}">
                <a16:creationId xmlns:a16="http://schemas.microsoft.com/office/drawing/2014/main" id="{8C6C2EBE-E475-40F2-9414-9FEBC51A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488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06E31BB0-F263-4CA5-A336-9F5B464DF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3874754"/>
            <a:ext cx="86701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altLang="zh-TW" dirty="0">
                <a:latin typeface="Amasis MT Pro Medium" panose="02040604050005020304" pitchFamily="18" charset="0"/>
              </a:rPr>
              <a:t> Study links and references for specific topics will be given within Lecture Notes.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3A9C13D-D623-9ABC-D92F-C4344EB9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45" y="2446623"/>
            <a:ext cx="868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altLang="zh-TW" dirty="0">
                <a:latin typeface="Amasis MT Pro Medium" panose="02040604050005020304" pitchFamily="18" charset="0"/>
              </a:rPr>
              <a:t> Discrete Mathematics and its Applications, 8</a:t>
            </a:r>
            <a:r>
              <a:rPr lang="en-US" altLang="zh-TW" baseline="30000" dirty="0">
                <a:latin typeface="Amasis MT Pro Medium" panose="02040604050005020304" pitchFamily="18" charset="0"/>
              </a:rPr>
              <a:t>th</a:t>
            </a:r>
            <a:r>
              <a:rPr lang="en-US" altLang="zh-TW" dirty="0">
                <a:latin typeface="Amasis MT Pro Medium" panose="02040604050005020304" pitchFamily="18" charset="0"/>
              </a:rPr>
              <a:t> edition by Richard </a:t>
            </a:r>
            <a:r>
              <a:rPr lang="en-US" altLang="zh-TW" dirty="0" err="1">
                <a:latin typeface="Amasis MT Pro Medium" panose="02040604050005020304" pitchFamily="18" charset="0"/>
              </a:rPr>
              <a:t>Johnsonbaugh</a:t>
            </a:r>
            <a:endParaRPr lang="en-US" altLang="zh-TW" dirty="0">
              <a:latin typeface="Amasis MT Pro Medium" panose="020406040500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11" name="Rectangle 12305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thematics and Computing- Is it a Good Choice For You? - Leverage Edu">
            <a:extLst>
              <a:ext uri="{FF2B5EF4-FFF2-40B4-BE49-F238E27FC236}">
                <a16:creationId xmlns:a16="http://schemas.microsoft.com/office/drawing/2014/main" id="{52C19FDA-20F8-4242-A150-E13DF5C9A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r="24264"/>
          <a:stretch/>
        </p:blipFill>
        <p:spPr bwMode="auto">
          <a:xfrm>
            <a:off x="2432021" y="10"/>
            <a:ext cx="6711980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313" name="Freeform: Shape 12307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310" name="Freeform: Shape 12309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78320" y="1161288"/>
            <a:ext cx="2578608" cy="1125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2400" b="1" dirty="0">
                <a:latin typeface="Amasis MT Pro Medium" panose="02040604050005020304" pitchFamily="18" charset="0"/>
                <a:ea typeface="+mj-ea"/>
                <a:cs typeface="+mj-cs"/>
              </a:rPr>
              <a:t>Objectives of This Course</a:t>
            </a:r>
          </a:p>
        </p:txBody>
      </p:sp>
      <p:sp>
        <p:nvSpPr>
          <p:cNvPr id="12312" name="Rectangle 1231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14" name="Rectangle 1231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5031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58116" y="2819869"/>
            <a:ext cx="2845880" cy="32072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Clr>
                <a:srgbClr val="A50021"/>
              </a:buClr>
              <a:buFont typeface="Wingdings" panose="05000000000000000000" pitchFamily="2" charset="2"/>
              <a:buChar char="ü"/>
            </a:pPr>
            <a:endParaRPr lang="en-US" altLang="zh-TW" sz="1500" dirty="0">
              <a:latin typeface="Amasis MT Pro Medium" panose="02040604050005020304" pitchFamily="18" charset="0"/>
              <a:ea typeface="+mn-ea"/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en-US" altLang="zh-TW" sz="1500" dirty="0">
                <a:latin typeface="Amasis MT Pro Medium" panose="02040604050005020304" pitchFamily="18" charset="0"/>
                <a:ea typeface="+mn-ea"/>
              </a:rPr>
              <a:t>To learn mathematical concepts that are related to Computer Science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en-US" altLang="zh-TW" sz="1500" dirty="0">
                <a:latin typeface="Amasis MT Pro Medium" panose="02040604050005020304" pitchFamily="18" charset="0"/>
                <a:ea typeface="+mn-ea"/>
              </a:rPr>
              <a:t>To be familiar with formal mathematical reasoning, e.g. logic, proofs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en-US" altLang="zh-TW" sz="1500" dirty="0">
                <a:latin typeface="Amasis MT Pro Medium" panose="02040604050005020304" pitchFamily="18" charset="0"/>
                <a:ea typeface="+mn-ea"/>
              </a:rPr>
              <a:t>To improve problem solving skills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en-US" altLang="zh-TW" sz="1500" dirty="0">
                <a:latin typeface="Amasis MT Pro Medium" panose="02040604050005020304" pitchFamily="18" charset="0"/>
                <a:ea typeface="+mn-ea"/>
              </a:rPr>
              <a:t>To see the connections between discrete mathematics and computer science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altLang="zh-TW" sz="1500" dirty="0">
              <a:latin typeface="Amasis MT Pro Medium" panose="020406040500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32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Freeform: Shape 1034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9144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05F1396-245E-4FEE-BCDE-2595776A9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58" y="5198168"/>
            <a:ext cx="7394713" cy="6427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zh-TW" sz="3100" b="1" dirty="0">
                <a:latin typeface="+mj-lt"/>
                <a:ea typeface="+mj-ea"/>
                <a:cs typeface="+mj-cs"/>
              </a:rPr>
              <a:t>Thank you for your attention.</a:t>
            </a:r>
          </a:p>
        </p:txBody>
      </p:sp>
      <p:sp>
        <p:nvSpPr>
          <p:cNvPr id="1063" name="Freeform: Shape 1036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462" y="647758"/>
            <a:ext cx="6266329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Lets Get Started Images – Browse 662 Stock Photos, Vectors, and Video |  Adobe Stock">
            <a:extLst>
              <a:ext uri="{FF2B5EF4-FFF2-40B4-BE49-F238E27FC236}">
                <a16:creationId xmlns:a16="http://schemas.microsoft.com/office/drawing/2014/main" id="{D12B8387-8C9E-4C4D-838A-39366BF82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1990" b="1"/>
          <a:stretch/>
        </p:blipFill>
        <p:spPr bwMode="auto">
          <a:xfrm>
            <a:off x="1559859" y="805516"/>
            <a:ext cx="6024282" cy="40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88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694D-9B6E-1F31-E22C-F5F2BF0C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masis MT Pro Medium" panose="02040604050005020304" pitchFamily="18" charset="0"/>
              </a:rPr>
              <a:t>Course Books’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A30EA-E2D9-6524-E310-B116F985E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44963"/>
          </a:xfrm>
        </p:spPr>
        <p:txBody>
          <a:bodyPr/>
          <a:lstStyle/>
          <a:p>
            <a:r>
              <a:rPr lang="en-US" sz="1800" dirty="0">
                <a:latin typeface="Amasis MT Pro Medium" panose="02040604050005020304" pitchFamily="18" charset="0"/>
              </a:rPr>
              <a:t>chrome-extension://</a:t>
            </a:r>
            <a:r>
              <a:rPr lang="en-US" sz="1800" dirty="0" err="1">
                <a:latin typeface="Amasis MT Pro Medium" panose="02040604050005020304" pitchFamily="18" charset="0"/>
              </a:rPr>
              <a:t>efaidnbmnnnibpcajpcglclefindmkaj</a:t>
            </a:r>
            <a:r>
              <a:rPr lang="en-US" sz="1800" dirty="0">
                <a:latin typeface="Amasis MT Pro Medium" panose="02040604050005020304" pitchFamily="18" charset="0"/>
              </a:rPr>
              <a:t>/http://www.toomey.org/tutor/text_books/Digital_Logic/Discrete%20Mathematics%20with%20Applications%20-%20Susanna%20S.%20Epp%20(2019).pdf</a:t>
            </a:r>
          </a:p>
          <a:p>
            <a:r>
              <a:rPr lang="en-US" sz="1800" dirty="0">
                <a:latin typeface="Amasis MT Pro Medium" panose="02040604050005020304" pitchFamily="18" charset="0"/>
              </a:rPr>
              <a:t>chrome-extension://</a:t>
            </a:r>
            <a:r>
              <a:rPr lang="en-US" sz="1800" dirty="0" err="1">
                <a:latin typeface="Amasis MT Pro Medium" panose="02040604050005020304" pitchFamily="18" charset="0"/>
              </a:rPr>
              <a:t>efaidnbmnnnibpcajpcglclefindmkaj</a:t>
            </a:r>
            <a:r>
              <a:rPr lang="en-US" sz="1800" dirty="0">
                <a:latin typeface="Amasis MT Pro Medium" panose="02040604050005020304" pitchFamily="18" charset="0"/>
              </a:rPr>
              <a:t>/https://readyforai.com/download/discrete-mathematics-and-its-applications-8th-edition-pdf/?wpdmdl=1676&amp;_wpdmkey=651a85506a31c</a:t>
            </a:r>
          </a:p>
          <a:p>
            <a:r>
              <a:rPr lang="en-US" sz="1800" dirty="0">
                <a:latin typeface="Amasis MT Pro Medium" panose="02040604050005020304" pitchFamily="18" charset="0"/>
              </a:rPr>
              <a:t>chrome-extension://</a:t>
            </a:r>
            <a:r>
              <a:rPr lang="en-US" sz="1800" dirty="0" err="1">
                <a:latin typeface="Amasis MT Pro Medium" panose="02040604050005020304" pitchFamily="18" charset="0"/>
              </a:rPr>
              <a:t>efaidnbmnnnibpcajpcglclefindmkaj</a:t>
            </a:r>
            <a:r>
              <a:rPr lang="en-US" sz="1800" dirty="0">
                <a:latin typeface="Amasis MT Pro Medium" panose="02040604050005020304" pitchFamily="18" charset="0"/>
              </a:rPr>
              <a:t>/https://faculty.ksu.edu.sa/sites/default/files/rosen_discrete_mathematics_and_its_applications_7th_edition.pdf</a:t>
            </a:r>
          </a:p>
        </p:txBody>
      </p:sp>
    </p:spTree>
    <p:extLst>
      <p:ext uri="{BB962C8B-B14F-4D97-AF65-F5344CB8AC3E}">
        <p14:creationId xmlns:p14="http://schemas.microsoft.com/office/powerpoint/2010/main" val="60138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4DB0E624-9365-4933-8B92-245CF049A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565310"/>
              </p:ext>
            </p:extLst>
          </p:nvPr>
        </p:nvGraphicFramePr>
        <p:xfrm>
          <a:off x="1143000" y="1131675"/>
          <a:ext cx="7010400" cy="555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 Box 2">
            <a:extLst>
              <a:ext uri="{FF2B5EF4-FFF2-40B4-BE49-F238E27FC236}">
                <a16:creationId xmlns:a16="http://schemas.microsoft.com/office/drawing/2014/main" id="{C8716F8A-08F4-4194-BC50-BA2DDE149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377" y="381000"/>
            <a:ext cx="2629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Class Regulations</a:t>
            </a:r>
          </a:p>
        </p:txBody>
      </p:sp>
      <p:pic>
        <p:nvPicPr>
          <p:cNvPr id="1026" name="Picture 2" descr="Regulation png images | PNGEgg">
            <a:extLst>
              <a:ext uri="{FF2B5EF4-FFF2-40B4-BE49-F238E27FC236}">
                <a16:creationId xmlns:a16="http://schemas.microsoft.com/office/drawing/2014/main" id="{BCB095F6-2A4A-4654-A27C-2FB01434A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8576" r="10340" b="8576"/>
          <a:stretch/>
        </p:blipFill>
        <p:spPr bwMode="auto">
          <a:xfrm>
            <a:off x="2057400" y="167382"/>
            <a:ext cx="990600" cy="95329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61803681-552A-9FFE-6D5F-D19168A0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24" y="-172199"/>
            <a:ext cx="1545677" cy="1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742813" y="685800"/>
            <a:ext cx="3190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A Grading Scheme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14835" y="2173540"/>
            <a:ext cx="6914329" cy="27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n-US" altLang="zh-TW" sz="2400" dirty="0">
                <a:latin typeface="Amasis MT Pro Medium" panose="02040604050005020304" pitchFamily="18" charset="0"/>
              </a:rPr>
              <a:t> Participation/Discussion: </a:t>
            </a: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</a:rPr>
              <a:t>5%</a:t>
            </a:r>
            <a:r>
              <a:rPr lang="en-US" altLang="zh-TW" sz="2400" dirty="0">
                <a:latin typeface="Amasis MT Pro Medium" panose="02040604050005020304" pitchFamily="18" charset="0"/>
              </a:rPr>
              <a:t> (</a:t>
            </a:r>
            <a:r>
              <a:rPr lang="en-US" altLang="zh-TW" sz="2400" b="1" u="sng" dirty="0">
                <a:latin typeface="Amasis MT Pro Medium" panose="02040604050005020304" pitchFamily="18" charset="0"/>
              </a:rPr>
              <a:t>not</a:t>
            </a:r>
            <a:r>
              <a:rPr lang="en-US" altLang="zh-TW" sz="2400" dirty="0">
                <a:latin typeface="Amasis MT Pro Medium" panose="02040604050005020304" pitchFamily="18" charset="0"/>
              </a:rPr>
              <a:t> attendance)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n-US" altLang="zh-TW" sz="2400" dirty="0">
                <a:latin typeface="Amasis MT Pro Medium" panose="02040604050005020304" pitchFamily="18" charset="0"/>
              </a:rPr>
              <a:t> Homework: </a:t>
            </a: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</a:rPr>
              <a:t>10%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n-US" altLang="zh-TW" sz="2400" dirty="0">
                <a:latin typeface="Amasis MT Pro Medium" panose="02040604050005020304" pitchFamily="18" charset="0"/>
              </a:rPr>
              <a:t> Quizzes: </a:t>
            </a: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</a:rPr>
              <a:t>20% (25% </a:t>
            </a:r>
            <a:r>
              <a:rPr lang="en-US" altLang="zh-TW" sz="2400" dirty="0">
                <a:latin typeface="Amasis MT Pro Medium" panose="02040604050005020304" pitchFamily="18" charset="0"/>
              </a:rPr>
              <a:t>- for </a:t>
            </a:r>
            <a:r>
              <a:rPr lang="en-US" altLang="zh-TW" sz="2400" u="sng" dirty="0">
                <a:latin typeface="Amasis MT Pro Medium" panose="02040604050005020304" pitchFamily="18" charset="0"/>
              </a:rPr>
              <a:t>exempted</a:t>
            </a:r>
            <a:r>
              <a:rPr lang="en-US" altLang="zh-TW" sz="2400" dirty="0">
                <a:latin typeface="Amasis MT Pro Medium" panose="02040604050005020304" pitchFamily="18" charset="0"/>
              </a:rPr>
              <a:t> students</a:t>
            </a: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</a:rPr>
              <a:t>)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n-US" altLang="zh-TW" sz="2400" dirty="0">
                <a:latin typeface="Amasis MT Pro Medium" panose="02040604050005020304" pitchFamily="18" charset="0"/>
              </a:rPr>
              <a:t> Midterm: </a:t>
            </a: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</a:rPr>
              <a:t>25%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n-US" altLang="zh-TW" sz="2400" dirty="0">
                <a:latin typeface="Amasis MT Pro Medium" panose="02040604050005020304" pitchFamily="18" charset="0"/>
              </a:rPr>
              <a:t> Final Exam </a:t>
            </a:r>
            <a:r>
              <a:rPr lang="en-US" altLang="zh-TW" sz="2400" b="1" dirty="0">
                <a:solidFill>
                  <a:schemeClr val="accent6"/>
                </a:solidFill>
                <a:latin typeface="Amasis MT Pro Medium" panose="02040604050005020304" pitchFamily="18" charset="0"/>
              </a:rPr>
              <a:t>40%</a:t>
            </a:r>
          </a:p>
        </p:txBody>
      </p:sp>
      <p:pic>
        <p:nvPicPr>
          <p:cNvPr id="6146" name="Picture 2" descr="Counter-Thoughts on Grading Policies | Argument-Centered Education">
            <a:extLst>
              <a:ext uri="{FF2B5EF4-FFF2-40B4-BE49-F238E27FC236}">
                <a16:creationId xmlns:a16="http://schemas.microsoft.com/office/drawing/2014/main" id="{9CE2DB1E-7AFF-4507-81A3-181F87B9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4114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8E2B6984-E387-49F7-B251-4D6661E89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34" y="-172199"/>
            <a:ext cx="1534368" cy="138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de Result Exam Academic Result Icon Stock Vector (Royalty Free)  1647103204 | Shutterstock">
            <a:extLst>
              <a:ext uri="{FF2B5EF4-FFF2-40B4-BE49-F238E27FC236}">
                <a16:creationId xmlns:a16="http://schemas.microsoft.com/office/drawing/2014/main" id="{7D51CA7F-53F9-4AED-8D86-78E3A4F55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t="15714" r="10001" b="24286"/>
          <a:stretch/>
        </p:blipFill>
        <p:spPr bwMode="auto">
          <a:xfrm>
            <a:off x="1968211" y="548194"/>
            <a:ext cx="774602" cy="7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yllabus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B247FC93-2AF2-4E8D-AC81-36129C7F8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7982"/>
            <a:ext cx="683999" cy="6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BFD4FD5B-55FB-4211-B7C9-E800F5B80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99148"/>
            <a:ext cx="2348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Course Content</a:t>
            </a:r>
          </a:p>
        </p:txBody>
      </p:sp>
      <p:pic>
        <p:nvPicPr>
          <p:cNvPr id="2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3809C90A-343D-EB8A-7931-0A10281A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24" y="-172199"/>
            <a:ext cx="1545677" cy="1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5AB2AD-5875-634B-6219-152627756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3052"/>
              </p:ext>
            </p:extLst>
          </p:nvPr>
        </p:nvGraphicFramePr>
        <p:xfrm>
          <a:off x="1295400" y="1219200"/>
          <a:ext cx="7010400" cy="550560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108590">
                  <a:extLst>
                    <a:ext uri="{9D8B030D-6E8A-4147-A177-3AD203B41FA5}">
                      <a16:colId xmlns:a16="http://schemas.microsoft.com/office/drawing/2014/main" val="133585820"/>
                    </a:ext>
                  </a:extLst>
                </a:gridCol>
                <a:gridCol w="3901810">
                  <a:extLst>
                    <a:ext uri="{9D8B030D-6E8A-4147-A177-3AD203B41FA5}">
                      <a16:colId xmlns:a16="http://schemas.microsoft.com/office/drawing/2014/main" val="3745731297"/>
                    </a:ext>
                  </a:extLst>
                </a:gridCol>
              </a:tblGrid>
              <a:tr h="1408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01.10.2023-19.10.2023   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 to Algorithms and Pseudo Code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Searching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Sorting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Optimization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Recursive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Big-O Notation              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728491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22.10.2023-26.10.2023 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and Space Complexity of Algorithms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681810"/>
                  </a:ext>
                </a:extLst>
              </a:tr>
              <a:tr h="458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29.10.2023 – 02.11.2023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Cartesian Products and Ordered Pairs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Relations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015942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05.11.2023 – 09.11.2023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Week (if topics above are covered fully)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417245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11.11.2023 – 18.11.2023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MIDTERM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9503375"/>
                  </a:ext>
                </a:extLst>
              </a:tr>
              <a:tr h="458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19.11.2023 – 23.11.2023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Proofs (direct, by case, induction, contradiction)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096825"/>
                  </a:ext>
                </a:extLst>
              </a:tr>
              <a:tr h="458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26.11.2023 – 30.11.2023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Proofs (direct, by case, induction, contradiction)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361991"/>
                  </a:ext>
                </a:extLst>
              </a:tr>
              <a:tr h="696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03.12.2023 – 07.12.2023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 to Graph Theory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4948700"/>
                  </a:ext>
                </a:extLst>
              </a:tr>
              <a:tr h="458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10.12.2023 – 21.12.2023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Trees / Dijkstra’s, Kruskal’s and Prim’s Algorithms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49187"/>
                  </a:ext>
                </a:extLst>
              </a:tr>
              <a:tr h="458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24.12.2023 – 28.12.2023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Cryptography or Logic Laws (if topics above are covered fully)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137667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31.01.2024 – 04.01.2024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Week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906213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06.01.2024 – 18.01.2024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0510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35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309787B0-2F18-DA03-C31C-E1238A74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24" y="-172199"/>
            <a:ext cx="1545677" cy="1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6C6A6F-EABA-A1CD-F89E-E8CFDDD3B851}"/>
              </a:ext>
            </a:extLst>
          </p:cNvPr>
          <p:cNvSpPr txBox="1"/>
          <p:nvPr/>
        </p:nvSpPr>
        <p:spPr>
          <a:xfrm>
            <a:off x="2362200" y="634425"/>
            <a:ext cx="4680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200" i="0" dirty="0">
                <a:solidFill>
                  <a:srgbClr val="002060"/>
                </a:solidFill>
                <a:effectLst/>
                <a:latin typeface="Amasis MT Pro Medium" panose="02040604050005020304" pitchFamily="18" charset="0"/>
              </a:rPr>
              <a:t>What is discrete math?</a:t>
            </a:r>
            <a:endParaRPr lang="en-US" sz="2000" i="0" dirty="0">
              <a:solidFill>
                <a:srgbClr val="002060"/>
              </a:solidFill>
              <a:effectLst/>
              <a:latin typeface="Amasis MT Pro Medium" panose="020406040500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F1C9A-37A9-B397-8E9E-BB1044434E98}"/>
              </a:ext>
            </a:extLst>
          </p:cNvPr>
          <p:cNvSpPr txBox="1"/>
          <p:nvPr/>
        </p:nvSpPr>
        <p:spPr>
          <a:xfrm>
            <a:off x="627743" y="1865638"/>
            <a:ext cx="746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 Medium" panose="02040604050005020304" pitchFamily="18" charset="0"/>
              </a:rPr>
              <a:t>Discrete math is the study of countable, distinct elements rather than continuous ones.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E86CB7-683F-3AFF-FF4B-77E2B4535CBA}"/>
              </a:ext>
            </a:extLst>
          </p:cNvPr>
          <p:cNvSpPr txBox="1"/>
          <p:nvPr/>
        </p:nvSpPr>
        <p:spPr>
          <a:xfrm>
            <a:off x="914400" y="2743200"/>
            <a:ext cx="6553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So instead of smooth-running real numbers, you’ll study:</a:t>
            </a:r>
          </a:p>
          <a:p>
            <a:endParaRPr lang="en-US" dirty="0">
              <a:latin typeface="Amasis MT Pro Medium" panose="02040604050005020304" pitchFamily="18" charset="0"/>
            </a:endParaRPr>
          </a:p>
          <a:p>
            <a:r>
              <a:rPr lang="en-US" dirty="0">
                <a:latin typeface="Amasis MT Pro Medium" panose="02040604050005020304" pitchFamily="18" charset="0"/>
              </a:rPr>
              <a:t>✅ integers</a:t>
            </a:r>
          </a:p>
          <a:p>
            <a:endParaRPr lang="en-US" dirty="0">
              <a:latin typeface="Amasis MT Pro Medium" panose="02040604050005020304" pitchFamily="18" charset="0"/>
            </a:endParaRPr>
          </a:p>
          <a:p>
            <a:r>
              <a:rPr lang="en-US" dirty="0">
                <a:latin typeface="Amasis MT Pro Medium" panose="02040604050005020304" pitchFamily="18" charset="0"/>
              </a:rPr>
              <a:t>✅ graphs</a:t>
            </a:r>
          </a:p>
          <a:p>
            <a:endParaRPr lang="en-US" dirty="0">
              <a:latin typeface="Amasis MT Pro Medium" panose="02040604050005020304" pitchFamily="18" charset="0"/>
            </a:endParaRPr>
          </a:p>
          <a:p>
            <a:r>
              <a:rPr lang="en-US" dirty="0">
                <a:latin typeface="Amasis MT Pro Medium" panose="02040604050005020304" pitchFamily="18" charset="0"/>
              </a:rPr>
              <a:t>✅ statements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5545D3-4D9C-76EE-7A0C-884E62C379EF}"/>
              </a:ext>
            </a:extLst>
          </p:cNvPr>
          <p:cNvSpPr txBox="1"/>
          <p:nvPr/>
        </p:nvSpPr>
        <p:spPr>
          <a:xfrm>
            <a:off x="627743" y="5042594"/>
            <a:ext cx="5439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 Medium" panose="02040604050005020304" pitchFamily="18" charset="0"/>
              </a:rPr>
              <a:t>Discrete math principles are commonly used in building algorithms for computer science and data science.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F18B65-F810-8616-F7FF-BA98E94DD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t="3556" r="23333" b="58128"/>
          <a:stretch/>
        </p:blipFill>
        <p:spPr bwMode="auto">
          <a:xfrm>
            <a:off x="6066970" y="4328885"/>
            <a:ext cx="3048001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8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What Are Computer Based Information Systems?">
            <a:extLst>
              <a:ext uri="{FF2B5EF4-FFF2-40B4-BE49-F238E27FC236}">
                <a16:creationId xmlns:a16="http://schemas.microsoft.com/office/drawing/2014/main" id="{8E2C8345-4036-4C98-9D3E-FDB77A17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2" y="3218485"/>
            <a:ext cx="5662612" cy="25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527207" y="599967"/>
            <a:ext cx="40895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3366"/>
                </a:solidFill>
                <a:latin typeface="Amasis MT Pro Medium" panose="02040604050005020304" pitchFamily="18" charset="0"/>
              </a:rPr>
              <a:t>Why Discrete Mathematics?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587625" y="1447800"/>
            <a:ext cx="39782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latin typeface="Amasis MT Pro Medium" panose="02040604050005020304" pitchFamily="18" charset="0"/>
              </a:rPr>
              <a:t>Design efficient computer systems.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550192" y="2140540"/>
            <a:ext cx="60436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</a:rPr>
              <a:t> How did Google manage to build a fast search engine?</a:t>
            </a:r>
          </a:p>
          <a:p>
            <a:pPr>
              <a:buClr>
                <a:srgbClr val="A50021"/>
              </a:buClr>
              <a:buFontTx/>
              <a:buChar char="•"/>
            </a:pPr>
            <a:endParaRPr lang="en-US" altLang="zh-TW" dirty="0">
              <a:latin typeface="Amasis MT Pro Medium" panose="02040604050005020304" pitchFamily="18" charset="0"/>
            </a:endParaRP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 dirty="0">
                <a:latin typeface="Amasis MT Pro Medium" panose="02040604050005020304" pitchFamily="18" charset="0"/>
              </a:rPr>
              <a:t> What is the foundation of internet security?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209173" y="3828085"/>
            <a:ext cx="4344651" cy="11515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latin typeface="Amasis MT Pro Medium" panose="02040604050005020304" pitchFamily="18" charset="0"/>
              </a:rPr>
              <a:t>algorithms, data structures, database,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masis MT Pro Medium" panose="02040604050005020304" pitchFamily="18" charset="0"/>
              </a:rPr>
              <a:t>parallel computing, distributed systems,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masis MT Pro Medium" panose="02040604050005020304" pitchFamily="18" charset="0"/>
              </a:rPr>
              <a:t>cryptography, computer networks…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011362" y="5894248"/>
            <a:ext cx="5121275" cy="3667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latin typeface="Amasis MT Pro Medium" panose="02040604050005020304" pitchFamily="18" charset="0"/>
              </a:rPr>
              <a:t>Logic, number theory, counting, graph theory…</a:t>
            </a:r>
          </a:p>
        </p:txBody>
      </p:sp>
      <p:pic>
        <p:nvPicPr>
          <p:cNvPr id="10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2441EF4C-7420-480D-B23D-CFB8344D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24" y="-172199"/>
            <a:ext cx="1545677" cy="1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ain question mark icon outline Royalty Free Vector Image">
            <a:extLst>
              <a:ext uri="{FF2B5EF4-FFF2-40B4-BE49-F238E27FC236}">
                <a16:creationId xmlns:a16="http://schemas.microsoft.com/office/drawing/2014/main" id="{C89761E5-C119-40B3-B727-954EF90D5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t="6667" r="12790" b="14053"/>
          <a:stretch/>
        </p:blipFill>
        <p:spPr bwMode="auto">
          <a:xfrm>
            <a:off x="2011362" y="553551"/>
            <a:ext cx="401261" cy="4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A92CE4-8254-41A4-AB2F-E98C225B6D42}"/>
              </a:ext>
            </a:extLst>
          </p:cNvPr>
          <p:cNvSpPr/>
          <p:nvPr/>
        </p:nvSpPr>
        <p:spPr>
          <a:xfrm>
            <a:off x="3079315" y="4837134"/>
            <a:ext cx="3703452" cy="11471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 kern="12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Applications</a:t>
            </a:r>
          </a:p>
        </p:txBody>
      </p: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2798064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86" y="-4332"/>
            <a:ext cx="3182112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2" name="Picture 10" descr="Simulation Traffic Signs Stop Music Light Block Model Early Education Kids  Toy - buy Simulation Traffic Signs Stop Music Light Block Model Early  Education Kids Toy: prices, reviews | Zoodmall">
            <a:extLst>
              <a:ext uri="{FF2B5EF4-FFF2-40B4-BE49-F238E27FC236}">
                <a16:creationId xmlns:a16="http://schemas.microsoft.com/office/drawing/2014/main" id="{332E395F-AB7E-440D-A9B9-39BC4ECBE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2" r="-1" b="1572"/>
          <a:stretch/>
        </p:blipFill>
        <p:spPr bwMode="auto">
          <a:xfrm>
            <a:off x="934929" y="10"/>
            <a:ext cx="2935224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at Is IT Security? - Information Technology Security - Cisco">
            <a:extLst>
              <a:ext uri="{FF2B5EF4-FFF2-40B4-BE49-F238E27FC236}">
                <a16:creationId xmlns:a16="http://schemas.microsoft.com/office/drawing/2014/main" id="{201670F6-207E-4E57-AE2C-7CDC84DCF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0" r="35622" b="2"/>
          <a:stretch/>
        </p:blipFill>
        <p:spPr bwMode="auto">
          <a:xfrm>
            <a:off x="20" y="2288330"/>
            <a:ext cx="2673457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Oval 309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05" y="303879"/>
            <a:ext cx="2386584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7" name="Oval 3096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8831" y="2382976"/>
            <a:ext cx="144018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4" name="Picture 12" descr="Monsters, Inc. (2001)">
            <a:extLst>
              <a:ext uri="{FF2B5EF4-FFF2-40B4-BE49-F238E27FC236}">
                <a16:creationId xmlns:a16="http://schemas.microsoft.com/office/drawing/2014/main" id="{97C9101D-A65F-4216-B6D3-DF4E9D42D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13449" b="-3"/>
          <a:stretch/>
        </p:blipFill>
        <p:spPr bwMode="auto">
          <a:xfrm>
            <a:off x="2812275" y="2547568"/>
            <a:ext cx="1193292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146936-334A-497F-AED8-406C74D6C8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76" r="13123" b="-2"/>
          <a:stretch/>
        </p:blipFill>
        <p:spPr>
          <a:xfrm>
            <a:off x="4195349" y="468471"/>
            <a:ext cx="2139696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099" name="Freeform: Shape 309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4426" y="-4332"/>
            <a:ext cx="2579574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oogle Maps: what is it? And how does it work? - Samma3a Tech">
            <a:extLst>
              <a:ext uri="{FF2B5EF4-FFF2-40B4-BE49-F238E27FC236}">
                <a16:creationId xmlns:a16="http://schemas.microsoft.com/office/drawing/2014/main" id="{1B9A4475-BE32-4949-A126-4B173BE00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33270" b="1"/>
          <a:stretch/>
        </p:blipFill>
        <p:spPr bwMode="auto">
          <a:xfrm>
            <a:off x="6689070" y="-4330"/>
            <a:ext cx="2454929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Freeform: Shape 310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498" y="3907418"/>
            <a:ext cx="2244502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6" name="Picture 14" descr="Internet Basics: Using Search Engines">
            <a:extLst>
              <a:ext uri="{FF2B5EF4-FFF2-40B4-BE49-F238E27FC236}">
                <a16:creationId xmlns:a16="http://schemas.microsoft.com/office/drawing/2014/main" id="{17CF9E34-BD5C-49F0-AF22-ABF752F9A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r="28217" b="-3"/>
          <a:stretch/>
        </p:blipFill>
        <p:spPr bwMode="auto">
          <a:xfrm>
            <a:off x="7022428" y="4071322"/>
            <a:ext cx="2121574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55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frac{x_1+x_2+\ldots+x_n}{n} \geq \sqrt[n]{x1\cdot x_2 \cdots x_n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47"/>
  <p:tag name="PICTUREFILESIZE" val="159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:/latex-macros/course}&#10;\begin{document}&#10;$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8"/>
  <p:tag name="BOXHEIGHT" val="284"/>
  <p:tag name="BOXFONT" val="10"/>
  <p:tag name="BOXWRAP" val="False"/>
  <p:tag name="WORKAROUNDTRANSPARENCYBUG" val="False"/>
  <p:tag name="ALLOWFONTSUBSTITUTION" val="False"/>
  <p:tag name="BITMAPFORMAT" val="pngmono"/>
  <p:tag name="ORIGWIDTH" val="5"/>
  <p:tag name="PICTUREFILESIZE" val="4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9341</TotalTime>
  <Words>1174</Words>
  <Application>Microsoft Office PowerPoint</Application>
  <PresentationFormat>On-screen Show (4:3)</PresentationFormat>
  <Paragraphs>168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Amasis MT Pro Medium</vt:lpstr>
      <vt:lpstr>Arial</vt:lpstr>
      <vt:lpstr>Calibri</vt:lpstr>
      <vt:lpstr>Comic Sans MS</vt:lpstr>
      <vt:lpstr>Times New Roman</vt:lpstr>
      <vt:lpstr>Wingdings</vt:lpstr>
      <vt:lpstr>Default Design</vt:lpstr>
      <vt:lpstr>Introduction to Discrete 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Books’ Links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Mathematics</dc:title>
  <dc:creator>CSE</dc:creator>
  <cp:lastModifiedBy>Togzhan Nurtayeva</cp:lastModifiedBy>
  <cp:revision>166</cp:revision>
  <dcterms:created xsi:type="dcterms:W3CDTF">2007-08-29T04:27:34Z</dcterms:created>
  <dcterms:modified xsi:type="dcterms:W3CDTF">2023-10-08T08:40:07Z</dcterms:modified>
</cp:coreProperties>
</file>