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2" r:id="rId3"/>
    <p:sldId id="257" r:id="rId4"/>
    <p:sldId id="258" r:id="rId5"/>
    <p:sldId id="280" r:id="rId6"/>
    <p:sldId id="278" r:id="rId7"/>
    <p:sldId id="279" r:id="rId8"/>
    <p:sldId id="281" r:id="rId9"/>
    <p:sldId id="259" r:id="rId10"/>
    <p:sldId id="260" r:id="rId11"/>
    <p:sldId id="270" r:id="rId12"/>
    <p:sldId id="265" r:id="rId13"/>
    <p:sldId id="275" r:id="rId14"/>
    <p:sldId id="277" r:id="rId15"/>
    <p:sldId id="268" r:id="rId16"/>
    <p:sldId id="276" r:id="rId17"/>
    <p:sldId id="269" r:id="rId18"/>
    <p:sldId id="261" r:id="rId19"/>
    <p:sldId id="262" r:id="rId20"/>
    <p:sldId id="263" r:id="rId21"/>
    <p:sldId id="264" r:id="rId22"/>
    <p:sldId id="273" r:id="rId23"/>
    <p:sldId id="271" r:id="rId24"/>
    <p:sldId id="272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18D6C-3ED2-9380-E5AD-4B021D97FA45}" v="1" dt="2024-12-16T06:33:46.2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271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-21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az Sharif" userId="S::rebaz.sharif@tiu.edu.iq::d815ca32-2539-42a4-be15-82e2202c520d" providerId="AD" clId="Web-{1C218D6C-3ED2-9380-E5AD-4B021D97FA45}"/>
    <pc:docChg chg="modSld">
      <pc:chgData name="Rebaz Sharif" userId="S::rebaz.sharif@tiu.edu.iq::d815ca32-2539-42a4-be15-82e2202c520d" providerId="AD" clId="Web-{1C218D6C-3ED2-9380-E5AD-4B021D97FA45}" dt="2024-12-16T06:33:46.265" v="0"/>
      <pc:docMkLst>
        <pc:docMk/>
      </pc:docMkLst>
      <pc:sldChg chg="delSp">
        <pc:chgData name="Rebaz Sharif" userId="S::rebaz.sharif@tiu.edu.iq::d815ca32-2539-42a4-be15-82e2202c520d" providerId="AD" clId="Web-{1C218D6C-3ED2-9380-E5AD-4B021D97FA45}" dt="2024-12-16T06:33:46.265" v="0"/>
        <pc:sldMkLst>
          <pc:docMk/>
          <pc:sldMk cId="1806020919" sldId="256"/>
        </pc:sldMkLst>
        <pc:grpChg chg="del">
          <ac:chgData name="Rebaz Sharif" userId="S::rebaz.sharif@tiu.edu.iq::d815ca32-2539-42a4-be15-82e2202c520d" providerId="AD" clId="Web-{1C218D6C-3ED2-9380-E5AD-4B021D97FA45}" dt="2024-12-16T06:33:46.265" v="0"/>
          <ac:grpSpMkLst>
            <pc:docMk/>
            <pc:sldMk cId="1806020919" sldId="256"/>
            <ac:grpSpMk id="3" creationId="{D4EFB32B-3351-384E-8E59-1C916B98902C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6C479-5B42-469C-B3FF-1A864B973C4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D8382F-718C-4596-B259-465FDB715B5B}">
      <dgm:prSet/>
      <dgm:spPr/>
      <dgm:t>
        <a:bodyPr/>
        <a:lstStyle/>
        <a:p>
          <a:r>
            <a:rPr lang="en-US">
              <a:latin typeface="Amasis MT Pro" panose="02040504050005020304" pitchFamily="18" charset="0"/>
            </a:rPr>
            <a:t>Ordered Pairs</a:t>
          </a:r>
        </a:p>
      </dgm:t>
    </dgm:pt>
    <dgm:pt modelId="{A47E4630-5911-46D4-AFF4-77A9F8DCEC6E}" type="parTrans" cxnId="{FB2FCCAD-A769-4082-A5E7-299AC51B315C}">
      <dgm:prSet/>
      <dgm:spPr/>
      <dgm:t>
        <a:bodyPr/>
        <a:lstStyle/>
        <a:p>
          <a:endParaRPr lang="en-US">
            <a:latin typeface="Amasis MT Pro" panose="02040504050005020304" pitchFamily="18" charset="0"/>
          </a:endParaRPr>
        </a:p>
      </dgm:t>
    </dgm:pt>
    <dgm:pt modelId="{1F5698D4-5F0D-4193-B971-328DF10E3DC3}" type="sibTrans" cxnId="{FB2FCCAD-A769-4082-A5E7-299AC51B315C}">
      <dgm:prSet/>
      <dgm:spPr/>
      <dgm:t>
        <a:bodyPr/>
        <a:lstStyle/>
        <a:p>
          <a:endParaRPr lang="en-US">
            <a:latin typeface="Amasis MT Pro" panose="02040504050005020304" pitchFamily="18" charset="0"/>
          </a:endParaRPr>
        </a:p>
      </dgm:t>
    </dgm:pt>
    <dgm:pt modelId="{3ACA1C39-648D-4952-88F4-D3D5948273E8}">
      <dgm:prSet/>
      <dgm:spPr/>
      <dgm:t>
        <a:bodyPr/>
        <a:lstStyle/>
        <a:p>
          <a:r>
            <a:rPr lang="en-US" dirty="0">
              <a:latin typeface="Amasis MT Pro" panose="02040504050005020304" pitchFamily="18" charset="0"/>
            </a:rPr>
            <a:t>Cartesian Products/Cross Products</a:t>
          </a:r>
        </a:p>
      </dgm:t>
    </dgm:pt>
    <dgm:pt modelId="{AC8BA7ED-96A7-4AB8-9D0C-0D3BD7098050}" type="parTrans" cxnId="{7A92AF3D-7727-4927-8F63-570175CF00C6}">
      <dgm:prSet/>
      <dgm:spPr/>
      <dgm:t>
        <a:bodyPr/>
        <a:lstStyle/>
        <a:p>
          <a:endParaRPr lang="en-US">
            <a:latin typeface="Amasis MT Pro" panose="02040504050005020304" pitchFamily="18" charset="0"/>
          </a:endParaRPr>
        </a:p>
      </dgm:t>
    </dgm:pt>
    <dgm:pt modelId="{BD847137-481D-4777-897A-EA004004F952}" type="sibTrans" cxnId="{7A92AF3D-7727-4927-8F63-570175CF00C6}">
      <dgm:prSet/>
      <dgm:spPr/>
      <dgm:t>
        <a:bodyPr/>
        <a:lstStyle/>
        <a:p>
          <a:endParaRPr lang="en-US">
            <a:latin typeface="Amasis MT Pro" panose="02040504050005020304" pitchFamily="18" charset="0"/>
          </a:endParaRPr>
        </a:p>
      </dgm:t>
    </dgm:pt>
    <dgm:pt modelId="{506E03DE-03AA-4728-B489-C0A8C65044DB}">
      <dgm:prSet/>
      <dgm:spPr/>
      <dgm:t>
        <a:bodyPr/>
        <a:lstStyle/>
        <a:p>
          <a:r>
            <a:rPr lang="en-US" dirty="0">
              <a:latin typeface="Amasis MT Pro" panose="02040504050005020304" pitchFamily="18" charset="0"/>
            </a:rPr>
            <a:t>Cardinality</a:t>
          </a:r>
        </a:p>
      </dgm:t>
    </dgm:pt>
    <dgm:pt modelId="{A01A9F75-777C-4E65-B1BE-EFC7A5D261F5}" type="parTrans" cxnId="{E61ED560-12D6-440E-ACBB-AAE0C0AD4852}">
      <dgm:prSet/>
      <dgm:spPr/>
      <dgm:t>
        <a:bodyPr/>
        <a:lstStyle/>
        <a:p>
          <a:endParaRPr lang="en-US">
            <a:latin typeface="Amasis MT Pro" panose="02040504050005020304" pitchFamily="18" charset="0"/>
          </a:endParaRPr>
        </a:p>
      </dgm:t>
    </dgm:pt>
    <dgm:pt modelId="{CE23F6E2-6CD6-4CBE-B2EF-9BFE3D458181}" type="sibTrans" cxnId="{E61ED560-12D6-440E-ACBB-AAE0C0AD4852}">
      <dgm:prSet/>
      <dgm:spPr/>
      <dgm:t>
        <a:bodyPr/>
        <a:lstStyle/>
        <a:p>
          <a:endParaRPr lang="en-US">
            <a:latin typeface="Amasis MT Pro" panose="02040504050005020304" pitchFamily="18" charset="0"/>
          </a:endParaRPr>
        </a:p>
      </dgm:t>
    </dgm:pt>
    <dgm:pt modelId="{C1FBE1FA-FA64-4F24-B9F7-9E95D44A8EC7}">
      <dgm:prSet/>
      <dgm:spPr/>
      <dgm:t>
        <a:bodyPr/>
        <a:lstStyle/>
        <a:p>
          <a:r>
            <a:rPr lang="en-US" dirty="0">
              <a:latin typeface="Amasis MT Pro" panose="02040504050005020304" pitchFamily="18" charset="0"/>
            </a:rPr>
            <a:t>Quantifiers</a:t>
          </a:r>
        </a:p>
      </dgm:t>
    </dgm:pt>
    <dgm:pt modelId="{2AFEFF9D-5DBE-4A6B-A8D4-DB1EBAB099CC}" type="parTrans" cxnId="{F68188D9-0FD5-4D49-9CD6-94D59CE932A0}">
      <dgm:prSet/>
      <dgm:spPr/>
      <dgm:t>
        <a:bodyPr/>
        <a:lstStyle/>
        <a:p>
          <a:endParaRPr lang="en-US">
            <a:latin typeface="Amasis MT Pro" panose="02040504050005020304" pitchFamily="18" charset="0"/>
          </a:endParaRPr>
        </a:p>
      </dgm:t>
    </dgm:pt>
    <dgm:pt modelId="{9AA1829A-C3FD-4B4B-8960-FF93E963DD37}" type="sibTrans" cxnId="{F68188D9-0FD5-4D49-9CD6-94D59CE932A0}">
      <dgm:prSet/>
      <dgm:spPr/>
      <dgm:t>
        <a:bodyPr/>
        <a:lstStyle/>
        <a:p>
          <a:endParaRPr lang="en-US">
            <a:latin typeface="Amasis MT Pro" panose="02040504050005020304" pitchFamily="18" charset="0"/>
          </a:endParaRPr>
        </a:p>
      </dgm:t>
    </dgm:pt>
    <dgm:pt modelId="{6BC4EA65-433F-439A-A6F3-267E7E347209}">
      <dgm:prSet/>
      <dgm:spPr/>
      <dgm:t>
        <a:bodyPr/>
        <a:lstStyle/>
        <a:p>
          <a:r>
            <a:rPr lang="en-US" dirty="0">
              <a:latin typeface="Amasis MT Pro" panose="02040504050005020304" pitchFamily="18" charset="0"/>
            </a:rPr>
            <a:t>Truth Sets</a:t>
          </a:r>
        </a:p>
      </dgm:t>
    </dgm:pt>
    <dgm:pt modelId="{48A97017-A144-4D1F-9CC4-7F90A117B3D1}" type="parTrans" cxnId="{29031C86-4BB9-4590-8555-FE719503305A}">
      <dgm:prSet/>
      <dgm:spPr/>
      <dgm:t>
        <a:bodyPr/>
        <a:lstStyle/>
        <a:p>
          <a:endParaRPr lang="en-US"/>
        </a:p>
      </dgm:t>
    </dgm:pt>
    <dgm:pt modelId="{2219F4FB-89FA-4C41-880E-CBD09E3427BD}" type="sibTrans" cxnId="{29031C86-4BB9-4590-8555-FE719503305A}">
      <dgm:prSet/>
      <dgm:spPr/>
      <dgm:t>
        <a:bodyPr/>
        <a:lstStyle/>
        <a:p>
          <a:endParaRPr lang="en-US"/>
        </a:p>
      </dgm:t>
    </dgm:pt>
    <dgm:pt modelId="{6E4202BA-8AEB-48FC-976F-3B13D3C6227E}" type="pres">
      <dgm:prSet presAssocID="{33A6C479-5B42-469C-B3FF-1A864B973C47}" presName="vert0" presStyleCnt="0">
        <dgm:presLayoutVars>
          <dgm:dir/>
          <dgm:animOne val="branch"/>
          <dgm:animLvl val="lvl"/>
        </dgm:presLayoutVars>
      </dgm:prSet>
      <dgm:spPr/>
    </dgm:pt>
    <dgm:pt modelId="{231ADBE7-FDCF-4918-A38B-674417AAB1E4}" type="pres">
      <dgm:prSet presAssocID="{6FD8382F-718C-4596-B259-465FDB715B5B}" presName="thickLine" presStyleLbl="alignNode1" presStyleIdx="0" presStyleCnt="5"/>
      <dgm:spPr/>
    </dgm:pt>
    <dgm:pt modelId="{D315E7C1-9739-474C-895B-186B24F1FCDD}" type="pres">
      <dgm:prSet presAssocID="{6FD8382F-718C-4596-B259-465FDB715B5B}" presName="horz1" presStyleCnt="0"/>
      <dgm:spPr/>
    </dgm:pt>
    <dgm:pt modelId="{B1C636A9-BF0C-4655-931F-4B398ED4BC90}" type="pres">
      <dgm:prSet presAssocID="{6FD8382F-718C-4596-B259-465FDB715B5B}" presName="tx1" presStyleLbl="revTx" presStyleIdx="0" presStyleCnt="5"/>
      <dgm:spPr/>
    </dgm:pt>
    <dgm:pt modelId="{2C673202-C801-4196-932C-8E96BB4A67F6}" type="pres">
      <dgm:prSet presAssocID="{6FD8382F-718C-4596-B259-465FDB715B5B}" presName="vert1" presStyleCnt="0"/>
      <dgm:spPr/>
    </dgm:pt>
    <dgm:pt modelId="{2AE19884-D1FA-4860-A7B4-6AE46075FB20}" type="pres">
      <dgm:prSet presAssocID="{3ACA1C39-648D-4952-88F4-D3D5948273E8}" presName="thickLine" presStyleLbl="alignNode1" presStyleIdx="1" presStyleCnt="5"/>
      <dgm:spPr/>
    </dgm:pt>
    <dgm:pt modelId="{F59B5377-CC02-41C1-8D57-50D7A6B226D5}" type="pres">
      <dgm:prSet presAssocID="{3ACA1C39-648D-4952-88F4-D3D5948273E8}" presName="horz1" presStyleCnt="0"/>
      <dgm:spPr/>
    </dgm:pt>
    <dgm:pt modelId="{AA063F6D-C9B9-45CC-9952-0FF0012E4E76}" type="pres">
      <dgm:prSet presAssocID="{3ACA1C39-648D-4952-88F4-D3D5948273E8}" presName="tx1" presStyleLbl="revTx" presStyleIdx="1" presStyleCnt="5"/>
      <dgm:spPr/>
    </dgm:pt>
    <dgm:pt modelId="{37255763-D56F-4222-A382-6B9D56D8DCD5}" type="pres">
      <dgm:prSet presAssocID="{3ACA1C39-648D-4952-88F4-D3D5948273E8}" presName="vert1" presStyleCnt="0"/>
      <dgm:spPr/>
    </dgm:pt>
    <dgm:pt modelId="{550B57F0-C8CF-4F30-9412-84BAF54F4AE5}" type="pres">
      <dgm:prSet presAssocID="{506E03DE-03AA-4728-B489-C0A8C65044DB}" presName="thickLine" presStyleLbl="alignNode1" presStyleIdx="2" presStyleCnt="5"/>
      <dgm:spPr/>
    </dgm:pt>
    <dgm:pt modelId="{DE8E3D63-25CA-47CC-9B79-C0534A08E30D}" type="pres">
      <dgm:prSet presAssocID="{506E03DE-03AA-4728-B489-C0A8C65044DB}" presName="horz1" presStyleCnt="0"/>
      <dgm:spPr/>
    </dgm:pt>
    <dgm:pt modelId="{A6437ED8-D800-460E-863B-E23B49F3474C}" type="pres">
      <dgm:prSet presAssocID="{506E03DE-03AA-4728-B489-C0A8C65044DB}" presName="tx1" presStyleLbl="revTx" presStyleIdx="2" presStyleCnt="5"/>
      <dgm:spPr/>
    </dgm:pt>
    <dgm:pt modelId="{86F095E0-DE9B-483F-BC70-72B921CC5454}" type="pres">
      <dgm:prSet presAssocID="{506E03DE-03AA-4728-B489-C0A8C65044DB}" presName="vert1" presStyleCnt="0"/>
      <dgm:spPr/>
    </dgm:pt>
    <dgm:pt modelId="{17DFFC39-90FA-4F31-9859-26EAFB56E2FD}" type="pres">
      <dgm:prSet presAssocID="{6BC4EA65-433F-439A-A6F3-267E7E347209}" presName="thickLine" presStyleLbl="alignNode1" presStyleIdx="3" presStyleCnt="5"/>
      <dgm:spPr/>
    </dgm:pt>
    <dgm:pt modelId="{669CA560-439C-48B0-B970-040B3B53A481}" type="pres">
      <dgm:prSet presAssocID="{6BC4EA65-433F-439A-A6F3-267E7E347209}" presName="horz1" presStyleCnt="0"/>
      <dgm:spPr/>
    </dgm:pt>
    <dgm:pt modelId="{66BF6916-C931-420D-AB2B-763E79015A45}" type="pres">
      <dgm:prSet presAssocID="{6BC4EA65-433F-439A-A6F3-267E7E347209}" presName="tx1" presStyleLbl="revTx" presStyleIdx="3" presStyleCnt="5"/>
      <dgm:spPr/>
    </dgm:pt>
    <dgm:pt modelId="{5E9823F2-8F44-4CF0-ADFA-CD96A5C47110}" type="pres">
      <dgm:prSet presAssocID="{6BC4EA65-433F-439A-A6F3-267E7E347209}" presName="vert1" presStyleCnt="0"/>
      <dgm:spPr/>
    </dgm:pt>
    <dgm:pt modelId="{26D556A8-BDBD-414A-8630-056E5F6C172E}" type="pres">
      <dgm:prSet presAssocID="{C1FBE1FA-FA64-4F24-B9F7-9E95D44A8EC7}" presName="thickLine" presStyleLbl="alignNode1" presStyleIdx="4" presStyleCnt="5"/>
      <dgm:spPr/>
    </dgm:pt>
    <dgm:pt modelId="{D157AF71-18A6-49C4-BD82-839113A21F62}" type="pres">
      <dgm:prSet presAssocID="{C1FBE1FA-FA64-4F24-B9F7-9E95D44A8EC7}" presName="horz1" presStyleCnt="0"/>
      <dgm:spPr/>
    </dgm:pt>
    <dgm:pt modelId="{76508442-305B-40CE-B70F-7E831B84FBBA}" type="pres">
      <dgm:prSet presAssocID="{C1FBE1FA-FA64-4F24-B9F7-9E95D44A8EC7}" presName="tx1" presStyleLbl="revTx" presStyleIdx="4" presStyleCnt="5"/>
      <dgm:spPr/>
    </dgm:pt>
    <dgm:pt modelId="{F09EA4D8-BF01-4A4A-B794-4855E461D4A6}" type="pres">
      <dgm:prSet presAssocID="{C1FBE1FA-FA64-4F24-B9F7-9E95D44A8EC7}" presName="vert1" presStyleCnt="0"/>
      <dgm:spPr/>
    </dgm:pt>
  </dgm:ptLst>
  <dgm:cxnLst>
    <dgm:cxn modelId="{7A92AF3D-7727-4927-8F63-570175CF00C6}" srcId="{33A6C479-5B42-469C-B3FF-1A864B973C47}" destId="{3ACA1C39-648D-4952-88F4-D3D5948273E8}" srcOrd="1" destOrd="0" parTransId="{AC8BA7ED-96A7-4AB8-9D0C-0D3BD7098050}" sibTransId="{BD847137-481D-4777-897A-EA004004F952}"/>
    <dgm:cxn modelId="{E61ED560-12D6-440E-ACBB-AAE0C0AD4852}" srcId="{33A6C479-5B42-469C-B3FF-1A864B973C47}" destId="{506E03DE-03AA-4728-B489-C0A8C65044DB}" srcOrd="2" destOrd="0" parTransId="{A01A9F75-777C-4E65-B1BE-EFC7A5D261F5}" sibTransId="{CE23F6E2-6CD6-4CBE-B2EF-9BFE3D458181}"/>
    <dgm:cxn modelId="{128A7E76-8D53-4C6B-B44D-3D1E3E6CB837}" type="presOf" srcId="{6BC4EA65-433F-439A-A6F3-267E7E347209}" destId="{66BF6916-C931-420D-AB2B-763E79015A45}" srcOrd="0" destOrd="0" presId="urn:microsoft.com/office/officeart/2008/layout/LinedList"/>
    <dgm:cxn modelId="{29031C86-4BB9-4590-8555-FE719503305A}" srcId="{33A6C479-5B42-469C-B3FF-1A864B973C47}" destId="{6BC4EA65-433F-439A-A6F3-267E7E347209}" srcOrd="3" destOrd="0" parTransId="{48A97017-A144-4D1F-9CC4-7F90A117B3D1}" sibTransId="{2219F4FB-89FA-4C41-880E-CBD09E3427BD}"/>
    <dgm:cxn modelId="{FB2FCCAD-A769-4082-A5E7-299AC51B315C}" srcId="{33A6C479-5B42-469C-B3FF-1A864B973C47}" destId="{6FD8382F-718C-4596-B259-465FDB715B5B}" srcOrd="0" destOrd="0" parTransId="{A47E4630-5911-46D4-AFF4-77A9F8DCEC6E}" sibTransId="{1F5698D4-5F0D-4193-B971-328DF10E3DC3}"/>
    <dgm:cxn modelId="{D63A1BB3-FB40-4AAA-B446-BFADA319D340}" type="presOf" srcId="{6FD8382F-718C-4596-B259-465FDB715B5B}" destId="{B1C636A9-BF0C-4655-931F-4B398ED4BC90}" srcOrd="0" destOrd="0" presId="urn:microsoft.com/office/officeart/2008/layout/LinedList"/>
    <dgm:cxn modelId="{22805AC6-1C61-4074-91D7-EB6C3EF33BA9}" type="presOf" srcId="{506E03DE-03AA-4728-B489-C0A8C65044DB}" destId="{A6437ED8-D800-460E-863B-E23B49F3474C}" srcOrd="0" destOrd="0" presId="urn:microsoft.com/office/officeart/2008/layout/LinedList"/>
    <dgm:cxn modelId="{B460D1C9-EDB2-4B63-9898-1C5AC502AFF9}" type="presOf" srcId="{3ACA1C39-648D-4952-88F4-D3D5948273E8}" destId="{AA063F6D-C9B9-45CC-9952-0FF0012E4E76}" srcOrd="0" destOrd="0" presId="urn:microsoft.com/office/officeart/2008/layout/LinedList"/>
    <dgm:cxn modelId="{40A7E7D5-5A79-486D-A86D-86557743B95C}" type="presOf" srcId="{C1FBE1FA-FA64-4F24-B9F7-9E95D44A8EC7}" destId="{76508442-305B-40CE-B70F-7E831B84FBBA}" srcOrd="0" destOrd="0" presId="urn:microsoft.com/office/officeart/2008/layout/LinedList"/>
    <dgm:cxn modelId="{F68188D9-0FD5-4D49-9CD6-94D59CE932A0}" srcId="{33A6C479-5B42-469C-B3FF-1A864B973C47}" destId="{C1FBE1FA-FA64-4F24-B9F7-9E95D44A8EC7}" srcOrd="4" destOrd="0" parTransId="{2AFEFF9D-5DBE-4A6B-A8D4-DB1EBAB099CC}" sibTransId="{9AA1829A-C3FD-4B4B-8960-FF93E963DD37}"/>
    <dgm:cxn modelId="{2E0975DF-BF0F-4997-9209-C058DF729F99}" type="presOf" srcId="{33A6C479-5B42-469C-B3FF-1A864B973C47}" destId="{6E4202BA-8AEB-48FC-976F-3B13D3C6227E}" srcOrd="0" destOrd="0" presId="urn:microsoft.com/office/officeart/2008/layout/LinedList"/>
    <dgm:cxn modelId="{F0AFFED3-BC68-4ED1-A77A-2FC79659955D}" type="presParOf" srcId="{6E4202BA-8AEB-48FC-976F-3B13D3C6227E}" destId="{231ADBE7-FDCF-4918-A38B-674417AAB1E4}" srcOrd="0" destOrd="0" presId="urn:microsoft.com/office/officeart/2008/layout/LinedList"/>
    <dgm:cxn modelId="{A738328E-D560-43D8-B080-1179C2F9CF9D}" type="presParOf" srcId="{6E4202BA-8AEB-48FC-976F-3B13D3C6227E}" destId="{D315E7C1-9739-474C-895B-186B24F1FCDD}" srcOrd="1" destOrd="0" presId="urn:microsoft.com/office/officeart/2008/layout/LinedList"/>
    <dgm:cxn modelId="{24A641BE-564D-467D-8FAA-721AEF9DF92E}" type="presParOf" srcId="{D315E7C1-9739-474C-895B-186B24F1FCDD}" destId="{B1C636A9-BF0C-4655-931F-4B398ED4BC90}" srcOrd="0" destOrd="0" presId="urn:microsoft.com/office/officeart/2008/layout/LinedList"/>
    <dgm:cxn modelId="{B789FE7C-7EE1-4A74-9AE3-EF1892104235}" type="presParOf" srcId="{D315E7C1-9739-474C-895B-186B24F1FCDD}" destId="{2C673202-C801-4196-932C-8E96BB4A67F6}" srcOrd="1" destOrd="0" presId="urn:microsoft.com/office/officeart/2008/layout/LinedList"/>
    <dgm:cxn modelId="{484696ED-EFE9-42DD-87BC-630DD34BC03A}" type="presParOf" srcId="{6E4202BA-8AEB-48FC-976F-3B13D3C6227E}" destId="{2AE19884-D1FA-4860-A7B4-6AE46075FB20}" srcOrd="2" destOrd="0" presId="urn:microsoft.com/office/officeart/2008/layout/LinedList"/>
    <dgm:cxn modelId="{39ADD803-B77D-4B0E-B517-B3A99228AEDC}" type="presParOf" srcId="{6E4202BA-8AEB-48FC-976F-3B13D3C6227E}" destId="{F59B5377-CC02-41C1-8D57-50D7A6B226D5}" srcOrd="3" destOrd="0" presId="urn:microsoft.com/office/officeart/2008/layout/LinedList"/>
    <dgm:cxn modelId="{C4558E20-2D21-4C00-A86A-5085D4382677}" type="presParOf" srcId="{F59B5377-CC02-41C1-8D57-50D7A6B226D5}" destId="{AA063F6D-C9B9-45CC-9952-0FF0012E4E76}" srcOrd="0" destOrd="0" presId="urn:microsoft.com/office/officeart/2008/layout/LinedList"/>
    <dgm:cxn modelId="{6B23CDE2-5C2C-41D8-829F-806B6ACE066B}" type="presParOf" srcId="{F59B5377-CC02-41C1-8D57-50D7A6B226D5}" destId="{37255763-D56F-4222-A382-6B9D56D8DCD5}" srcOrd="1" destOrd="0" presId="urn:microsoft.com/office/officeart/2008/layout/LinedList"/>
    <dgm:cxn modelId="{CD003943-3EF6-400E-9EDF-7C999926087C}" type="presParOf" srcId="{6E4202BA-8AEB-48FC-976F-3B13D3C6227E}" destId="{550B57F0-C8CF-4F30-9412-84BAF54F4AE5}" srcOrd="4" destOrd="0" presId="urn:microsoft.com/office/officeart/2008/layout/LinedList"/>
    <dgm:cxn modelId="{B0793595-2079-4FF5-9B00-94255C592AD7}" type="presParOf" srcId="{6E4202BA-8AEB-48FC-976F-3B13D3C6227E}" destId="{DE8E3D63-25CA-47CC-9B79-C0534A08E30D}" srcOrd="5" destOrd="0" presId="urn:microsoft.com/office/officeart/2008/layout/LinedList"/>
    <dgm:cxn modelId="{A14B544C-665D-4044-A300-D8E82C1C9B54}" type="presParOf" srcId="{DE8E3D63-25CA-47CC-9B79-C0534A08E30D}" destId="{A6437ED8-D800-460E-863B-E23B49F3474C}" srcOrd="0" destOrd="0" presId="urn:microsoft.com/office/officeart/2008/layout/LinedList"/>
    <dgm:cxn modelId="{FABCDFC8-C3D2-42EF-8F00-5812F313E471}" type="presParOf" srcId="{DE8E3D63-25CA-47CC-9B79-C0534A08E30D}" destId="{86F095E0-DE9B-483F-BC70-72B921CC5454}" srcOrd="1" destOrd="0" presId="urn:microsoft.com/office/officeart/2008/layout/LinedList"/>
    <dgm:cxn modelId="{02CB13AB-3E55-409C-BA7F-1BDDF18902B9}" type="presParOf" srcId="{6E4202BA-8AEB-48FC-976F-3B13D3C6227E}" destId="{17DFFC39-90FA-4F31-9859-26EAFB56E2FD}" srcOrd="6" destOrd="0" presId="urn:microsoft.com/office/officeart/2008/layout/LinedList"/>
    <dgm:cxn modelId="{9E01D4CA-AAD4-4A8C-926E-55A9D17F70FF}" type="presParOf" srcId="{6E4202BA-8AEB-48FC-976F-3B13D3C6227E}" destId="{669CA560-439C-48B0-B970-040B3B53A481}" srcOrd="7" destOrd="0" presId="urn:microsoft.com/office/officeart/2008/layout/LinedList"/>
    <dgm:cxn modelId="{84C09B22-E099-44AC-B4CD-CE7106BF80AA}" type="presParOf" srcId="{669CA560-439C-48B0-B970-040B3B53A481}" destId="{66BF6916-C931-420D-AB2B-763E79015A45}" srcOrd="0" destOrd="0" presId="urn:microsoft.com/office/officeart/2008/layout/LinedList"/>
    <dgm:cxn modelId="{E6164C23-CF9E-46EC-8510-ED8C47794DB6}" type="presParOf" srcId="{669CA560-439C-48B0-B970-040B3B53A481}" destId="{5E9823F2-8F44-4CF0-ADFA-CD96A5C47110}" srcOrd="1" destOrd="0" presId="urn:microsoft.com/office/officeart/2008/layout/LinedList"/>
    <dgm:cxn modelId="{67D8A13E-D8A2-4592-91CB-9BAB1B59D2C2}" type="presParOf" srcId="{6E4202BA-8AEB-48FC-976F-3B13D3C6227E}" destId="{26D556A8-BDBD-414A-8630-056E5F6C172E}" srcOrd="8" destOrd="0" presId="urn:microsoft.com/office/officeart/2008/layout/LinedList"/>
    <dgm:cxn modelId="{2701A875-5204-4CE8-9CDE-68D651B57509}" type="presParOf" srcId="{6E4202BA-8AEB-48FC-976F-3B13D3C6227E}" destId="{D157AF71-18A6-49C4-BD82-839113A21F62}" srcOrd="9" destOrd="0" presId="urn:microsoft.com/office/officeart/2008/layout/LinedList"/>
    <dgm:cxn modelId="{A24B254A-24CD-40D3-8B78-5C4DDD53B056}" type="presParOf" srcId="{D157AF71-18A6-49C4-BD82-839113A21F62}" destId="{76508442-305B-40CE-B70F-7E831B84FBBA}" srcOrd="0" destOrd="0" presId="urn:microsoft.com/office/officeart/2008/layout/LinedList"/>
    <dgm:cxn modelId="{6E498A04-FF87-4253-8B94-E28A90502396}" type="presParOf" srcId="{D157AF71-18A6-49C4-BD82-839113A21F62}" destId="{F09EA4D8-BF01-4A4A-B794-4855E461D4A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ADBE7-FDCF-4918-A38B-674417AAB1E4}">
      <dsp:nvSpPr>
        <dsp:cNvPr id="0" name=""/>
        <dsp:cNvSpPr/>
      </dsp:nvSpPr>
      <dsp:spPr>
        <a:xfrm>
          <a:off x="0" y="375"/>
          <a:ext cx="58945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636A9-BF0C-4655-931F-4B398ED4BC90}">
      <dsp:nvSpPr>
        <dsp:cNvPr id="0" name=""/>
        <dsp:cNvSpPr/>
      </dsp:nvSpPr>
      <dsp:spPr>
        <a:xfrm>
          <a:off x="0" y="375"/>
          <a:ext cx="5894562" cy="615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masis MT Pro" panose="02040504050005020304" pitchFamily="18" charset="0"/>
            </a:rPr>
            <a:t>Ordered Pairs</a:t>
          </a:r>
        </a:p>
      </dsp:txBody>
      <dsp:txXfrm>
        <a:off x="0" y="375"/>
        <a:ext cx="5894562" cy="615402"/>
      </dsp:txXfrm>
    </dsp:sp>
    <dsp:sp modelId="{2AE19884-D1FA-4860-A7B4-6AE46075FB20}">
      <dsp:nvSpPr>
        <dsp:cNvPr id="0" name=""/>
        <dsp:cNvSpPr/>
      </dsp:nvSpPr>
      <dsp:spPr>
        <a:xfrm>
          <a:off x="0" y="615778"/>
          <a:ext cx="58945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63F6D-C9B9-45CC-9952-0FF0012E4E76}">
      <dsp:nvSpPr>
        <dsp:cNvPr id="0" name=""/>
        <dsp:cNvSpPr/>
      </dsp:nvSpPr>
      <dsp:spPr>
        <a:xfrm>
          <a:off x="0" y="615778"/>
          <a:ext cx="5894562" cy="615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masis MT Pro" panose="02040504050005020304" pitchFamily="18" charset="0"/>
            </a:rPr>
            <a:t>Cartesian Products/Cross Products</a:t>
          </a:r>
        </a:p>
      </dsp:txBody>
      <dsp:txXfrm>
        <a:off x="0" y="615778"/>
        <a:ext cx="5894562" cy="615402"/>
      </dsp:txXfrm>
    </dsp:sp>
    <dsp:sp modelId="{550B57F0-C8CF-4F30-9412-84BAF54F4AE5}">
      <dsp:nvSpPr>
        <dsp:cNvPr id="0" name=""/>
        <dsp:cNvSpPr/>
      </dsp:nvSpPr>
      <dsp:spPr>
        <a:xfrm>
          <a:off x="0" y="1231181"/>
          <a:ext cx="58945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37ED8-D800-460E-863B-E23B49F3474C}">
      <dsp:nvSpPr>
        <dsp:cNvPr id="0" name=""/>
        <dsp:cNvSpPr/>
      </dsp:nvSpPr>
      <dsp:spPr>
        <a:xfrm>
          <a:off x="0" y="1231181"/>
          <a:ext cx="5894562" cy="615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masis MT Pro" panose="02040504050005020304" pitchFamily="18" charset="0"/>
            </a:rPr>
            <a:t>Cardinality</a:t>
          </a:r>
        </a:p>
      </dsp:txBody>
      <dsp:txXfrm>
        <a:off x="0" y="1231181"/>
        <a:ext cx="5894562" cy="615402"/>
      </dsp:txXfrm>
    </dsp:sp>
    <dsp:sp modelId="{17DFFC39-90FA-4F31-9859-26EAFB56E2FD}">
      <dsp:nvSpPr>
        <dsp:cNvPr id="0" name=""/>
        <dsp:cNvSpPr/>
      </dsp:nvSpPr>
      <dsp:spPr>
        <a:xfrm>
          <a:off x="0" y="1846584"/>
          <a:ext cx="58945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F6916-C931-420D-AB2B-763E79015A45}">
      <dsp:nvSpPr>
        <dsp:cNvPr id="0" name=""/>
        <dsp:cNvSpPr/>
      </dsp:nvSpPr>
      <dsp:spPr>
        <a:xfrm>
          <a:off x="0" y="1846584"/>
          <a:ext cx="5894562" cy="615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masis MT Pro" panose="02040504050005020304" pitchFamily="18" charset="0"/>
            </a:rPr>
            <a:t>Truth Sets</a:t>
          </a:r>
        </a:p>
      </dsp:txBody>
      <dsp:txXfrm>
        <a:off x="0" y="1846584"/>
        <a:ext cx="5894562" cy="615402"/>
      </dsp:txXfrm>
    </dsp:sp>
    <dsp:sp modelId="{26D556A8-BDBD-414A-8630-056E5F6C172E}">
      <dsp:nvSpPr>
        <dsp:cNvPr id="0" name=""/>
        <dsp:cNvSpPr/>
      </dsp:nvSpPr>
      <dsp:spPr>
        <a:xfrm>
          <a:off x="0" y="2461987"/>
          <a:ext cx="58945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08442-305B-40CE-B70F-7E831B84FBBA}">
      <dsp:nvSpPr>
        <dsp:cNvPr id="0" name=""/>
        <dsp:cNvSpPr/>
      </dsp:nvSpPr>
      <dsp:spPr>
        <a:xfrm>
          <a:off x="0" y="2461987"/>
          <a:ext cx="5894562" cy="615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masis MT Pro" panose="02040504050005020304" pitchFamily="18" charset="0"/>
            </a:rPr>
            <a:t>Quantifiers</a:t>
          </a:r>
        </a:p>
      </dsp:txBody>
      <dsp:txXfrm>
        <a:off x="0" y="2461987"/>
        <a:ext cx="5894562" cy="615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2E582-1EF5-4229-A8FC-DAB5E7B26C2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79B58-B127-4413-86DC-7EF6323D2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4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two points are different on the coordinate system, that is why their set notation should be different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B58-B127-4413-86DC-7EF6323D29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7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Cartesian Product/Cross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B58-B127-4413-86DC-7EF6323D29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6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B58-B127-4413-86DC-7EF6323D29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09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B58-B127-4413-86DC-7EF6323D29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67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Recall: </a:t>
            </a:r>
          </a:p>
          <a:p>
            <a:r>
              <a:rPr lang="en-US" dirty="0"/>
              <a:t>R – real numbers</a:t>
            </a:r>
          </a:p>
          <a:p>
            <a:r>
              <a:rPr lang="en-US" dirty="0"/>
              <a:t>Z – integers</a:t>
            </a:r>
          </a:p>
          <a:p>
            <a:r>
              <a:rPr lang="en-US" dirty="0"/>
              <a:t>N – natural numbers</a:t>
            </a:r>
          </a:p>
          <a:p>
            <a:r>
              <a:rPr lang="en-US" dirty="0"/>
              <a:t>W – whole numbers</a:t>
            </a:r>
          </a:p>
          <a:p>
            <a:r>
              <a:rPr lang="en-US" dirty="0"/>
              <a:t>Q – rational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B58-B127-4413-86DC-7EF6323D29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0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Answer Q3:</a:t>
                </a:r>
              </a:p>
              <a:p>
                <a:pPr algn="l"/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a) There exists an x such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err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err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err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holds when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 = 3.</m:t>
                    </m:r>
                  </m:oMath>
                </a14:m>
                <a:endParaRPr lang="en-US" b="0" i="0" dirty="0">
                  <a:solidFill>
                    <a:srgbClr val="555555"/>
                  </a:solidFill>
                  <a:effectLst/>
                  <a:latin typeface="Open Sans" panose="020B0604020202020204" pitchFamily="3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55555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555555"/>
                            </a:solidFill>
                            <a:effectLst/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55555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555555"/>
                            </a:solidFill>
                            <a:effectLst/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55555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555555"/>
                            </a:solidFill>
                            <a:effectLst/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</m:oMath>
                </a14:m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 </a:t>
                </a:r>
              </a:p>
              <a:p>
                <a:pPr algn="l"/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 </a:t>
                </a:r>
              </a:p>
              <a:p>
                <a:pPr algn="l"/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b) For any value of y,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err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err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err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 holds when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 = 1.</m:t>
                    </m:r>
                  </m:oMath>
                </a14:m>
                <a:endParaRPr lang="en-US" b="0" i="0" dirty="0">
                  <a:solidFill>
                    <a:srgbClr val="555555"/>
                  </a:solidFill>
                  <a:effectLst/>
                  <a:latin typeface="Open Sans" panose="020B0604020202020204" pitchFamily="3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(1, 1)∧</m:t>
                    </m:r>
                    <m:r>
                      <a:rPr lang="en-US" b="0" i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 2)∧</m:t>
                    </m:r>
                    <m:r>
                      <a:rPr lang="en-US" b="0" i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(1, 3)</m:t>
                    </m:r>
                  </m:oMath>
                </a14:m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 </a:t>
                </a:r>
              </a:p>
              <a:p>
                <a:pPr algn="l"/>
                <a:endParaRPr lang="en-US" b="0" i="0" dirty="0">
                  <a:solidFill>
                    <a:srgbClr val="555555"/>
                  </a:solidFill>
                  <a:effectLst/>
                  <a:latin typeface="Open Sans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55555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555555"/>
                            </a:solidFill>
                            <a:effectLst/>
                            <a:latin typeface="Cambria Math" panose="02040503050406030204" pitchFamily="18" charset="0"/>
                          </a:rPr>
                          <m:t>2, 1</m:t>
                        </m:r>
                      </m:e>
                    </m:d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55555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555555"/>
                            </a:solidFill>
                            <a:effectLst/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55555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555555"/>
                            </a:solidFill>
                            <a:effectLst/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="0" i="0" dirty="0">
                  <a:solidFill>
                    <a:srgbClr val="555555"/>
                  </a:solidFill>
                  <a:effectLst/>
                  <a:latin typeface="Open Sans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d)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(1, 2)∧¬</m:t>
                    </m:r>
                    <m:r>
                      <a:rPr lang="en-US" b="0" i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(2, 2)∧¬</m:t>
                    </m:r>
                    <m:r>
                      <a:rPr lang="en-US" b="0" i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(3, 2)</m:t>
                    </m:r>
                  </m:oMath>
                </a14:m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="0" i="0" dirty="0">
                  <a:solidFill>
                    <a:srgbClr val="555555"/>
                  </a:solidFill>
                  <a:effectLst/>
                  <a:latin typeface="Open Sans" panose="020B0604020202020204" pitchFamily="34" charset="0"/>
                </a:endParaRPr>
              </a:p>
              <a:p>
                <a:pPr algn="l"/>
                <a:endParaRPr lang="en-US" b="0" i="0" dirty="0">
                  <a:solidFill>
                    <a:srgbClr val="555555"/>
                  </a:solidFill>
                  <a:effectLst/>
                  <a:latin typeface="Open Sans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Answer Q3:</a:t>
                </a:r>
              </a:p>
              <a:p>
                <a:pPr algn="l"/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a) There exists an x such that </a:t>
                </a:r>
                <a:r>
                  <a:rPr lang="en-US" b="0" i="0" dirty="0">
                    <a:solidFill>
                      <a:srgbClr val="555555"/>
                    </a:solidFill>
                    <a:effectLst/>
                    <a:latin typeface="Cambria Math" panose="02040503050406030204" pitchFamily="18" charset="0"/>
                  </a:rPr>
                  <a:t>𝑃(</a:t>
                </a:r>
                <a:r>
                  <a:rPr lang="en-US" b="0" i="0" dirty="0" err="1">
                    <a:solidFill>
                      <a:srgbClr val="555555"/>
                    </a:solidFill>
                    <a:effectLst/>
                    <a:latin typeface="Cambria Math" panose="02040503050406030204" pitchFamily="18" charset="0"/>
                  </a:rPr>
                  <a:t>𝑥,𝑦</a:t>
                </a:r>
                <a:r>
                  <a:rPr lang="en-US" b="0" i="0" dirty="0">
                    <a:solidFill>
                      <a:srgbClr val="555555"/>
                    </a:solidFill>
                    <a:effectLst/>
                    <a:latin typeface="Cambria Math" panose="02040503050406030204" pitchFamily="18" charset="0"/>
                  </a:rPr>
                  <a:t>) </a:t>
                </a:r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holds when </a:t>
                </a:r>
                <a:r>
                  <a:rPr lang="en-US" b="0" i="0" dirty="0">
                    <a:solidFill>
                      <a:srgbClr val="555555"/>
                    </a:solidFill>
                    <a:effectLst/>
                    <a:latin typeface="Cambria Math" panose="02040503050406030204" pitchFamily="18" charset="0"/>
                  </a:rPr>
                  <a:t>𝑦 = 3.</a:t>
                </a:r>
                <a:endParaRPr lang="en-US" b="0" i="0" dirty="0">
                  <a:solidFill>
                    <a:srgbClr val="555555"/>
                  </a:solidFill>
                  <a:effectLst/>
                  <a:latin typeface="Open Sans" panose="020B0604020202020204" pitchFamily="34" charset="0"/>
                </a:endParaRPr>
              </a:p>
              <a:p>
                <a:pPr algn="l"/>
                <a:r>
                  <a:rPr lang="en-US" b="0" i="0" dirty="0">
                    <a:solidFill>
                      <a:srgbClr val="555555"/>
                    </a:solidFill>
                    <a:effectLst/>
                    <a:latin typeface="Cambria Math" panose="02040503050406030204" pitchFamily="18" charset="0"/>
                  </a:rPr>
                  <a:t>𝑃(1,3)∨𝑃(2,3)∨𝑃(3,3)𝑃(1,3)∨𝑃(2,3)∨𝑃(3,3)</a:t>
                </a:r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 </a:t>
                </a:r>
              </a:p>
              <a:p>
                <a:pPr algn="l"/>
                <a:endParaRPr lang="en-US" b="0" i="0" dirty="0">
                  <a:solidFill>
                    <a:srgbClr val="555555"/>
                  </a:solidFill>
                  <a:effectLst/>
                  <a:latin typeface="Open Sans" panose="020B0604020202020204" pitchFamily="34" charset="0"/>
                </a:endParaRPr>
              </a:p>
              <a:p>
                <a:pPr algn="l"/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b) For any value of y, </a:t>
                </a:r>
                <a:r>
                  <a:rPr lang="en-US" b="0" i="0" dirty="0">
                    <a:solidFill>
                      <a:srgbClr val="555555"/>
                    </a:solidFill>
                    <a:effectLst/>
                    <a:latin typeface="Cambria Math" panose="02040503050406030204" pitchFamily="18" charset="0"/>
                  </a:rPr>
                  <a:t>𝑃(</a:t>
                </a:r>
                <a:r>
                  <a:rPr lang="en-US" b="0" i="0" dirty="0" err="1">
                    <a:solidFill>
                      <a:srgbClr val="555555"/>
                    </a:solidFill>
                    <a:effectLst/>
                    <a:latin typeface="Cambria Math" panose="02040503050406030204" pitchFamily="18" charset="0"/>
                  </a:rPr>
                  <a:t>𝑥,𝑦</a:t>
                </a:r>
                <a:r>
                  <a:rPr lang="en-US" b="0" i="0" dirty="0">
                    <a:solidFill>
                      <a:srgbClr val="555555"/>
                    </a:solidFill>
                    <a:effectLst/>
                    <a:latin typeface="Cambria Math" panose="02040503050406030204" pitchFamily="18" charset="0"/>
                  </a:rPr>
                  <a:t>)</a:t>
                </a:r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 holds when </a:t>
                </a:r>
                <a:r>
                  <a:rPr lang="en-US" b="0" i="0" dirty="0">
                    <a:solidFill>
                      <a:srgbClr val="555555"/>
                    </a:solidFill>
                    <a:effectLst/>
                    <a:latin typeface="Cambria Math" panose="02040503050406030204" pitchFamily="18" charset="0"/>
                  </a:rPr>
                  <a:t>𝑥 = 1.</a:t>
                </a:r>
                <a:endParaRPr lang="en-US" b="0" i="0" dirty="0">
                  <a:solidFill>
                    <a:srgbClr val="555555"/>
                  </a:solidFill>
                  <a:effectLst/>
                  <a:latin typeface="Open Sans" panose="020B0604020202020204" pitchFamily="34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B58-B127-4413-86DC-7EF6323D29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64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B58-B127-4413-86DC-7EF6323D29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21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computers display images as a raster of points called pixels that can be addressed by their coordinates. </a:t>
            </a:r>
          </a:p>
          <a:p>
            <a:r>
              <a:rPr lang="en-US" dirty="0"/>
              <a:t>These coordinates are ordered pairs and hence elements of a Cartesian Product.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B58-B127-4413-86DC-7EF6323D29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0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F6229-64E3-43E1-A6F6-D54E6BECF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A0085-1A49-4443-8417-3CB8F800F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63D84-AEBD-4146-A3DC-7A47A5A6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B4F5-1ADA-4F71-99BD-3D8F0B97FF0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33B56-670B-42B8-9757-DFDFCFAA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B0EC1-7929-48FF-BF4D-057F6B49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19C9-9E5E-4D8C-8839-10419A844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4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CC315-DAF8-421B-890C-317FA3FA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CAD15-4314-4D41-91DA-A047C4CDE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776DA-E095-410B-ADD3-68C96674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B4F5-1ADA-4F71-99BD-3D8F0B97FF0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8B791-2A81-422C-AA9A-1383B5E52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08B1B-824B-499E-B493-F4297B32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19C9-9E5E-4D8C-8839-10419A844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7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8FD84C-E136-46BF-B996-2667554E1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16ABD-2068-4A64-B26C-824B01DFA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A2998-AEF0-487E-AB33-836A85FF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B4F5-1ADA-4F71-99BD-3D8F0B97FF0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73C9A-A828-4B3D-8B16-CFD7935F6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86538-FE77-41E5-9DBB-80785392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19C9-9E5E-4D8C-8839-10419A844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6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B8C33-52EF-4961-BF37-EF678BFA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DDFC9-3D5E-4E67-95BC-E386115C9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E4AD2-FE40-41FD-9AB4-B81C5E244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B4F5-1ADA-4F71-99BD-3D8F0B97FF0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979D0-0C9A-4E90-9C64-F14FEB547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A1C9E-994A-40E3-BE9B-5CD593FB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19C9-9E5E-4D8C-8839-10419A844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CC92C-0F34-4E25-AE85-CC918063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1A6AD-AFED-4343-BB2D-D838B2706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BC0BC-6413-4C8D-B018-6D375666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B4F5-1ADA-4F71-99BD-3D8F0B97FF0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6440F-404A-4217-8F92-0AB000CE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D964B-5902-4C2A-9A65-61EAE5CD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19C9-9E5E-4D8C-8839-10419A844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5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F5E1-4173-4DB7-ABF7-7B81D60E1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E0CAC-C40E-4A40-94E3-991249D95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69F09-DFF3-4620-841D-2A8194F48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BA18A-108A-46A9-A00F-26BB4FCC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B4F5-1ADA-4F71-99BD-3D8F0B97FF0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5F313-2304-44D9-B6AF-65E9B1DFA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7FCBF-1789-4C88-B02D-A31C864B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19C9-9E5E-4D8C-8839-10419A844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4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1313B-1795-4C87-9AFC-2469D3E6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221F3-2BBA-4666-B043-D991D936A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E6C58-0DA0-40B1-903E-557B3C13B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74997-AF3B-4B91-8A46-B17F39C9C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E7FA7D-DFD7-4FE0-A2F1-C0ABB84E6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F4D3F7-8821-45FB-9077-D46F6468F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B4F5-1ADA-4F71-99BD-3D8F0B97FF0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E97096-C133-49B0-A9F3-0ACC0648F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A6FABD-83B0-4306-A49B-E0140B3E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19C9-9E5E-4D8C-8839-10419A844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7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DBEFA-F9F9-4DC4-A3D3-74659B20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D31587-A57F-48C3-AD72-9114606E8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B4F5-1ADA-4F71-99BD-3D8F0B97FF0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38FBE-07B0-4D38-AA16-1209D546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862213-3C36-47C7-82B6-A3675E92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19C9-9E5E-4D8C-8839-10419A844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9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9FCEBF-55D3-4C0C-8891-2A443C04B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B4F5-1ADA-4F71-99BD-3D8F0B97FF0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8C382-768A-4836-A355-66B290B3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D9FFD-6B6F-4F2A-9989-F1DE14FE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19C9-9E5E-4D8C-8839-10419A844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6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EC5D-401A-4D61-95EE-6FB61F4C9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5A5F0-AE75-45E1-94B8-EF4D4DBCF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6F91B-C866-475A-9677-44B47CA9C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32F34-B470-472B-98DB-4020FA45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B4F5-1ADA-4F71-99BD-3D8F0B97FF0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8CBCC-5D4C-4D16-BB53-178EEE45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56CE8-DEA4-41D3-BDC7-F2DEE616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19C9-9E5E-4D8C-8839-10419A844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8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944DA-1C5F-46AD-A9CC-C4C53D0F4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9B46B0-E018-4B35-AB5B-2824B5DAE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FBB07-EDCD-4155-A6EC-05B3C4E98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A3D7A-92BE-495A-B0BB-A2EFA431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B4F5-1ADA-4F71-99BD-3D8F0B97FF0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CDB5B-175B-4E2F-868C-5278710D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ADB08-E5E8-407B-9AA7-B59993E2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19C9-9E5E-4D8C-8839-10419A844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6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FC8B4C-C544-420A-9D65-A6941C61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65FC6-9F82-40CB-B66D-EDA61FE96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F5F89-9F6B-4A33-9B0F-45C12C007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3B4F5-1ADA-4F71-99BD-3D8F0B97FF0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A1568-2C0B-4B4E-902B-C993ADCAD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92B2C-882A-44A6-80D4-DFCA1DED1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919C9-9E5E-4D8C-8839-10419A844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7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0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7" Type="http://schemas.openxmlformats.org/officeDocument/2006/relationships/image" Target="../media/image3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1.png"/><Relationship Id="rId4" Type="http://schemas.openxmlformats.org/officeDocument/2006/relationships/image" Target="../media/image3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2.png"/><Relationship Id="rId5" Type="http://schemas.openxmlformats.org/officeDocument/2006/relationships/image" Target="../media/image40.png"/><Relationship Id="rId10" Type="http://schemas.openxmlformats.org/officeDocument/2006/relationships/image" Target="../media/image52.png"/><Relationship Id="rId4" Type="http://schemas.openxmlformats.org/officeDocument/2006/relationships/image" Target="../media/image391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11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1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4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svg"/><Relationship Id="rId26" Type="http://schemas.openxmlformats.org/officeDocument/2006/relationships/image" Target="../media/image44.svg"/><Relationship Id="rId3" Type="http://schemas.openxmlformats.org/officeDocument/2006/relationships/image" Target="../media/image210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200.png"/><Relationship Id="rId16" Type="http://schemas.openxmlformats.org/officeDocument/2006/relationships/image" Target="../media/image34.pn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11" Type="http://schemas.openxmlformats.org/officeDocument/2006/relationships/image" Target="../media/image29.svg"/><Relationship Id="rId24" Type="http://schemas.openxmlformats.org/officeDocument/2006/relationships/image" Target="../media/image42.svg"/><Relationship Id="rId5" Type="http://schemas.openxmlformats.org/officeDocument/2006/relationships/image" Target="../media/image230.png"/><Relationship Id="rId15" Type="http://schemas.openxmlformats.org/officeDocument/2006/relationships/image" Target="../media/image33.sv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0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Relationship Id="rId22" Type="http://schemas.openxmlformats.org/officeDocument/2006/relationships/image" Target="../media/image40.svg"/><Relationship Id="rId27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73E97-97B6-44C8-AD54-638C16F1F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632" y="916272"/>
            <a:ext cx="9144000" cy="1779174"/>
          </a:xfrm>
        </p:spPr>
        <p:txBody>
          <a:bodyPr>
            <a:normAutofit/>
          </a:bodyPr>
          <a:lstStyle/>
          <a:p>
            <a:r>
              <a:rPr lang="en-US" sz="4900" b="1" dirty="0">
                <a:solidFill>
                  <a:srgbClr val="002060"/>
                </a:solidFill>
                <a:latin typeface="Seaford" panose="00000500000000000000" pitchFamily="2" charset="0"/>
              </a:rPr>
              <a:t>Lecture 3: </a:t>
            </a:r>
            <a:r>
              <a:rPr lang="en-US" sz="4400" b="1" dirty="0">
                <a:latin typeface="Seaford" panose="00000500000000000000" pitchFamily="2" charset="0"/>
              </a:rPr>
              <a:t>Cartesian Products</a:t>
            </a:r>
            <a:endParaRPr lang="en-US" sz="4800" b="1" dirty="0">
              <a:latin typeface="Seaford" panose="00000500000000000000" pitchFamily="2" charset="0"/>
            </a:endParaRPr>
          </a:p>
        </p:txBody>
      </p:sp>
      <p:pic>
        <p:nvPicPr>
          <p:cNvPr id="4" name="Picture 2" descr="Tishk International University - TIU - previously Known As Ishik University">
            <a:extLst>
              <a:ext uri="{FF2B5EF4-FFF2-40B4-BE49-F238E27FC236}">
                <a16:creationId xmlns:a16="http://schemas.microsoft.com/office/drawing/2014/main" id="{EE7716EA-23E8-48DE-A007-80AF7DCE8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379" y="-218220"/>
            <a:ext cx="1976449" cy="177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gebra 9 - Cartesian Products, Ordered Pairs and Triples - YouTube">
            <a:extLst>
              <a:ext uri="{FF2B5EF4-FFF2-40B4-BE49-F238E27FC236}">
                <a16:creationId xmlns:a16="http://schemas.microsoft.com/office/drawing/2014/main" id="{BD3F2E0E-ECC4-4CC6-BC0B-EA218E866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23" y="3172524"/>
            <a:ext cx="4704217" cy="2646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020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D336F2-79F9-403C-A996-1046007875B0}"/>
              </a:ext>
            </a:extLst>
          </p:cNvPr>
          <p:cNvSpPr txBox="1"/>
          <p:nvPr/>
        </p:nvSpPr>
        <p:spPr>
          <a:xfrm>
            <a:off x="407962" y="436098"/>
            <a:ext cx="6478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masis MT Pro Medium" panose="02040604050005020304" pitchFamily="18" charset="0"/>
              </a:rPr>
              <a:t>Cartesian Products can generalize to n-tuples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5D9503-C485-4FBC-B443-20E36C97DF4B}"/>
              </a:ext>
            </a:extLst>
          </p:cNvPr>
          <p:cNvSpPr txBox="1"/>
          <p:nvPr/>
        </p:nvSpPr>
        <p:spPr>
          <a:xfrm>
            <a:off x="618978" y="1350498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Amasis MT Pro Medium" panose="02040604050005020304" pitchFamily="18" charset="0"/>
              </a:rPr>
              <a:t>3-tuple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3CEB43-8062-4224-96C0-2825BEFA52C7}"/>
                  </a:ext>
                </a:extLst>
              </p:cNvPr>
              <p:cNvSpPr txBox="1"/>
              <p:nvPr/>
            </p:nvSpPr>
            <p:spPr>
              <a:xfrm>
                <a:off x="618978" y="2168880"/>
                <a:ext cx="56051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3CEB43-8062-4224-96C0-2825BEFA5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78" y="2168880"/>
                <a:ext cx="5605124" cy="369332"/>
              </a:xfrm>
              <a:prstGeom prst="rect">
                <a:avLst/>
              </a:prstGeom>
              <a:blipFill>
                <a:blip r:embed="rId2"/>
                <a:stretch>
                  <a:fillRect l="-871" r="-1415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E872373-93A5-4EEB-9C95-7896640E185C}"/>
              </a:ext>
            </a:extLst>
          </p:cNvPr>
          <p:cNvSpPr txBox="1"/>
          <p:nvPr/>
        </p:nvSpPr>
        <p:spPr>
          <a:xfrm>
            <a:off x="618978" y="3717055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Amasis MT Pro Medium" panose="02040604050005020304" pitchFamily="18" charset="0"/>
              </a:rPr>
              <a:t>n-tuple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04DFFF-69E3-4E27-B13F-527D2D6E2B2D}"/>
                  </a:ext>
                </a:extLst>
              </p:cNvPr>
              <p:cNvSpPr txBox="1"/>
              <p:nvPr/>
            </p:nvSpPr>
            <p:spPr>
              <a:xfrm>
                <a:off x="597988" y="4673937"/>
                <a:ext cx="109960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04DFFF-69E3-4E27-B13F-527D2D6E2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88" y="4673937"/>
                <a:ext cx="10996024" cy="369332"/>
              </a:xfrm>
              <a:prstGeom prst="rect">
                <a:avLst/>
              </a:prstGeom>
              <a:blipFill>
                <a:blip r:embed="rId3"/>
                <a:stretch>
                  <a:fillRect l="-166" r="-554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19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58B3FD-FC70-4456-AD0A-194AD01A13DD}"/>
                  </a:ext>
                </a:extLst>
              </p:cNvPr>
              <p:cNvSpPr txBox="1"/>
              <p:nvPr/>
            </p:nvSpPr>
            <p:spPr>
              <a:xfrm>
                <a:off x="462288" y="819966"/>
                <a:ext cx="104679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masis MT Pro Medium" panose="02040604050005020304" pitchFamily="18" charset="0"/>
                  </a:rPr>
                  <a:t>What is the Cartesian Product,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1, 2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={0, 1, 2}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58B3FD-FC70-4456-AD0A-194AD01A1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88" y="819966"/>
                <a:ext cx="10467930" cy="400110"/>
              </a:xfrm>
              <a:prstGeom prst="rect">
                <a:avLst/>
              </a:prstGeom>
              <a:blipFill>
                <a:blip r:embed="rId2"/>
                <a:stretch>
                  <a:fillRect l="-524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BD5104-C7AD-48E1-BF75-D0C610EA0C6C}"/>
                  </a:ext>
                </a:extLst>
              </p:cNvPr>
              <p:cNvSpPr txBox="1"/>
              <p:nvPr/>
            </p:nvSpPr>
            <p:spPr>
              <a:xfrm>
                <a:off x="2441641" y="3643030"/>
                <a:ext cx="635327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0, 1, 0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0, 1, 1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0, 1, 2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0, 2, 0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0, 2, 1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0, 2, 2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1, 1, 0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1, 1, 1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1, 1, 2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1, 2, 0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1, 2, 1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1, 2, 2</m:t>
                        </m:r>
                      </m:e>
                    </m:d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BD5104-C7AD-48E1-BF75-D0C610EA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641" y="3643030"/>
                <a:ext cx="6353278" cy="553998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EC0E5D80-0E85-4E66-A0C9-9C6051FDA2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8264557"/>
                  </p:ext>
                </p:extLst>
              </p:nvPr>
            </p:nvGraphicFramePr>
            <p:xfrm>
              <a:off x="4022404" y="1731610"/>
              <a:ext cx="3191751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3917">
                      <a:extLst>
                        <a:ext uri="{9D8B030D-6E8A-4147-A177-3AD203B41FA5}">
                          <a16:colId xmlns:a16="http://schemas.microsoft.com/office/drawing/2014/main" val="1541967791"/>
                        </a:ext>
                      </a:extLst>
                    </a:gridCol>
                    <a:gridCol w="1063917">
                      <a:extLst>
                        <a:ext uri="{9D8B030D-6E8A-4147-A177-3AD203B41FA5}">
                          <a16:colId xmlns:a16="http://schemas.microsoft.com/office/drawing/2014/main" val="439808031"/>
                        </a:ext>
                      </a:extLst>
                    </a:gridCol>
                    <a:gridCol w="1063917">
                      <a:extLst>
                        <a:ext uri="{9D8B030D-6E8A-4147-A177-3AD203B41FA5}">
                          <a16:colId xmlns:a16="http://schemas.microsoft.com/office/drawing/2014/main" val="9805693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99170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6981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85208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345245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EC0E5D80-0E85-4E66-A0C9-9C6051FDA2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8264557"/>
                  </p:ext>
                </p:extLst>
              </p:nvPr>
            </p:nvGraphicFramePr>
            <p:xfrm>
              <a:off x="4022404" y="1731610"/>
              <a:ext cx="3191751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3917">
                      <a:extLst>
                        <a:ext uri="{9D8B030D-6E8A-4147-A177-3AD203B41FA5}">
                          <a16:colId xmlns:a16="http://schemas.microsoft.com/office/drawing/2014/main" val="1541967791"/>
                        </a:ext>
                      </a:extLst>
                    </a:gridCol>
                    <a:gridCol w="1063917">
                      <a:extLst>
                        <a:ext uri="{9D8B030D-6E8A-4147-A177-3AD203B41FA5}">
                          <a16:colId xmlns:a16="http://schemas.microsoft.com/office/drawing/2014/main" val="439808031"/>
                        </a:ext>
                      </a:extLst>
                    </a:gridCol>
                    <a:gridCol w="1063917">
                      <a:extLst>
                        <a:ext uri="{9D8B030D-6E8A-4147-A177-3AD203B41FA5}">
                          <a16:colId xmlns:a16="http://schemas.microsoft.com/office/drawing/2014/main" val="9805693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2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9170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0000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100000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1000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981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0000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20000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2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5208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452453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F7B429-3E26-4320-A88D-C435ADF67689}"/>
              </a:ext>
            </a:extLst>
          </p:cNvPr>
          <p:cNvCxnSpPr>
            <a:cxnSpLocks/>
          </p:cNvCxnSpPr>
          <p:nvPr/>
        </p:nvCxnSpPr>
        <p:spPr>
          <a:xfrm flipV="1">
            <a:off x="4698460" y="2247090"/>
            <a:ext cx="758757" cy="25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8657E5-EC54-4B20-B3B9-278A67383027}"/>
              </a:ext>
            </a:extLst>
          </p:cNvPr>
          <p:cNvCxnSpPr/>
          <p:nvPr/>
        </p:nvCxnSpPr>
        <p:spPr>
          <a:xfrm>
            <a:off x="5696253" y="2262940"/>
            <a:ext cx="8504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1E7384-8800-4EE7-9BF0-054667318B49}"/>
              </a:ext>
            </a:extLst>
          </p:cNvPr>
          <p:cNvCxnSpPr>
            <a:cxnSpLocks/>
          </p:cNvCxnSpPr>
          <p:nvPr/>
        </p:nvCxnSpPr>
        <p:spPr>
          <a:xfrm>
            <a:off x="5696253" y="2272668"/>
            <a:ext cx="850462" cy="387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188A7F-E977-4FD5-8421-8D8FA7E2D0D4}"/>
              </a:ext>
            </a:extLst>
          </p:cNvPr>
          <p:cNvCxnSpPr>
            <a:cxnSpLocks/>
          </p:cNvCxnSpPr>
          <p:nvPr/>
        </p:nvCxnSpPr>
        <p:spPr>
          <a:xfrm>
            <a:off x="5696253" y="2275109"/>
            <a:ext cx="850462" cy="769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166A5B-862A-499B-8E61-F21D0AC514C2}"/>
              </a:ext>
            </a:extLst>
          </p:cNvPr>
          <p:cNvCxnSpPr/>
          <p:nvPr/>
        </p:nvCxnSpPr>
        <p:spPr>
          <a:xfrm>
            <a:off x="4698460" y="2272668"/>
            <a:ext cx="758757" cy="387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49D782-4908-402F-AD6E-DD38F5F71697}"/>
              </a:ext>
            </a:extLst>
          </p:cNvPr>
          <p:cNvCxnSpPr>
            <a:cxnSpLocks/>
          </p:cNvCxnSpPr>
          <p:nvPr/>
        </p:nvCxnSpPr>
        <p:spPr>
          <a:xfrm flipV="1">
            <a:off x="5732029" y="2274215"/>
            <a:ext cx="665636" cy="338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C525FD-FCBE-4C74-9EF7-648A2C50199D}"/>
              </a:ext>
            </a:extLst>
          </p:cNvPr>
          <p:cNvCxnSpPr>
            <a:cxnSpLocks/>
          </p:cNvCxnSpPr>
          <p:nvPr/>
        </p:nvCxnSpPr>
        <p:spPr>
          <a:xfrm>
            <a:off x="5732029" y="2622443"/>
            <a:ext cx="814686" cy="68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37AE49C-98B9-4832-B58C-56CBF428CD96}"/>
              </a:ext>
            </a:extLst>
          </p:cNvPr>
          <p:cNvCxnSpPr>
            <a:cxnSpLocks/>
          </p:cNvCxnSpPr>
          <p:nvPr/>
        </p:nvCxnSpPr>
        <p:spPr>
          <a:xfrm>
            <a:off x="5732029" y="2622443"/>
            <a:ext cx="782199" cy="328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CE9F713-6D53-4387-9225-C61F2DB70021}"/>
              </a:ext>
            </a:extLst>
          </p:cNvPr>
          <p:cNvCxnSpPr/>
          <p:nvPr/>
        </p:nvCxnSpPr>
        <p:spPr>
          <a:xfrm flipV="1">
            <a:off x="4698460" y="2344366"/>
            <a:ext cx="826851" cy="312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634379-0AB5-4F86-AD7B-9C397C207BF9}"/>
              </a:ext>
            </a:extLst>
          </p:cNvPr>
          <p:cNvCxnSpPr>
            <a:cxnSpLocks/>
          </p:cNvCxnSpPr>
          <p:nvPr/>
        </p:nvCxnSpPr>
        <p:spPr>
          <a:xfrm>
            <a:off x="4698460" y="2656722"/>
            <a:ext cx="636303" cy="44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B10199D-12F1-4125-B54A-63EA856CE11D}"/>
                  </a:ext>
                </a:extLst>
              </p:cNvPr>
              <p:cNvSpPr txBox="1"/>
              <p:nvPr/>
            </p:nvSpPr>
            <p:spPr>
              <a:xfrm>
                <a:off x="690663" y="5267221"/>
                <a:ext cx="66373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masis MT Pro Medium" panose="02040604050005020304" pitchFamily="18" charset="0"/>
                  </a:rPr>
                  <a:t>Find the Cartesian product of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masis MT Pro Medium" panose="02040604050005020304" pitchFamily="18" charset="0"/>
                  </a:rPr>
                  <a:t>  </a:t>
                </a:r>
                <a:r>
                  <a:rPr lang="en-US" sz="2000" dirty="0">
                    <a:latin typeface="Amasis MT Pro Medium" panose="02040604050005020304" pitchFamily="18" charset="0"/>
                  </a:rPr>
                  <a:t>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B10199D-12F1-4125-B54A-63EA856CE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63" y="5267221"/>
                <a:ext cx="6637394" cy="400110"/>
              </a:xfrm>
              <a:prstGeom prst="rect">
                <a:avLst/>
              </a:prstGeom>
              <a:blipFill>
                <a:blip r:embed="rId5"/>
                <a:stretch>
                  <a:fillRect l="-82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1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7C7D8A-94FD-4D9B-857A-BCEA1782CDEC}"/>
              </a:ext>
            </a:extLst>
          </p:cNvPr>
          <p:cNvSpPr txBox="1"/>
          <p:nvPr/>
        </p:nvSpPr>
        <p:spPr>
          <a:xfrm>
            <a:off x="396018" y="427763"/>
            <a:ext cx="2487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Truth Sets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88483D-F559-4FCD-BCDC-C16E7562D6C5}"/>
                  </a:ext>
                </a:extLst>
              </p:cNvPr>
              <p:cNvSpPr txBox="1"/>
              <p:nvPr/>
            </p:nvSpPr>
            <p:spPr>
              <a:xfrm>
                <a:off x="685713" y="1643480"/>
                <a:ext cx="80902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masis MT Pro Medium" panose="02040604050005020304" pitchFamily="18" charset="0"/>
                  </a:rPr>
                  <a:t>A truth set of P is the set of elements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in D such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is true.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88483D-F559-4FCD-BCDC-C16E7562D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13" y="1643480"/>
                <a:ext cx="8090228" cy="400110"/>
              </a:xfrm>
              <a:prstGeom prst="rect">
                <a:avLst/>
              </a:prstGeom>
              <a:blipFill>
                <a:blip r:embed="rId3"/>
                <a:stretch>
                  <a:fillRect l="-67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939D9E-FD4F-4FE0-9294-95C54638E30C}"/>
                  </a:ext>
                </a:extLst>
              </p:cNvPr>
              <p:cNvSpPr txBox="1"/>
              <p:nvPr/>
            </p:nvSpPr>
            <p:spPr>
              <a:xfrm>
                <a:off x="685713" y="3552126"/>
                <a:ext cx="30173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masis MT Pro Medium" panose="02040604050005020304" pitchFamily="18" charset="0"/>
                  </a:rPr>
                  <a:t>Notation: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939D9E-FD4F-4FE0-9294-95C54638E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13" y="3552126"/>
                <a:ext cx="3017301" cy="400110"/>
              </a:xfrm>
              <a:prstGeom prst="rect">
                <a:avLst/>
              </a:prstGeom>
              <a:blipFill>
                <a:blip r:embed="rId4"/>
                <a:stretch>
                  <a:fillRect l="-181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E0E1ED-6B42-4D61-8486-9E33FF797E25}"/>
                  </a:ext>
                </a:extLst>
              </p:cNvPr>
              <p:cNvSpPr txBox="1"/>
              <p:nvPr/>
            </p:nvSpPr>
            <p:spPr>
              <a:xfrm>
                <a:off x="1427497" y="4414101"/>
                <a:ext cx="6607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E0E1ED-6B42-4D61-8486-9E33FF797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497" y="4414101"/>
                <a:ext cx="660758" cy="276999"/>
              </a:xfrm>
              <a:prstGeom prst="rect">
                <a:avLst/>
              </a:prstGeom>
              <a:blipFill>
                <a:blip r:embed="rId5"/>
                <a:stretch>
                  <a:fillRect l="-7339" r="-825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4091DC-1BBF-4104-86A7-6E59470DA2F0}"/>
                  </a:ext>
                </a:extLst>
              </p:cNvPr>
              <p:cNvSpPr txBox="1"/>
              <p:nvPr/>
            </p:nvSpPr>
            <p:spPr>
              <a:xfrm>
                <a:off x="1423906" y="5014465"/>
                <a:ext cx="1328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4091DC-1BBF-4104-86A7-6E59470D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906" y="5014465"/>
                <a:ext cx="1328697" cy="276999"/>
              </a:xfrm>
              <a:prstGeom prst="rect">
                <a:avLst/>
              </a:prstGeom>
              <a:blipFill>
                <a:blip r:embed="rId6"/>
                <a:stretch>
                  <a:fillRect l="-4128" r="-367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Chevron 6">
            <a:extLst>
              <a:ext uri="{FF2B5EF4-FFF2-40B4-BE49-F238E27FC236}">
                <a16:creationId xmlns:a16="http://schemas.microsoft.com/office/drawing/2014/main" id="{F740465F-FEFF-42D5-85D2-7DD22E977FAC}"/>
              </a:ext>
            </a:extLst>
          </p:cNvPr>
          <p:cNvSpPr/>
          <p:nvPr/>
        </p:nvSpPr>
        <p:spPr>
          <a:xfrm>
            <a:off x="2968201" y="5075398"/>
            <a:ext cx="236778" cy="200893"/>
          </a:xfrm>
          <a:prstGeom prst="chevron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ADD994-BBAC-4520-B01E-8D1F87D1BD58}"/>
              </a:ext>
            </a:extLst>
          </p:cNvPr>
          <p:cNvSpPr txBox="1"/>
          <p:nvPr/>
        </p:nvSpPr>
        <p:spPr>
          <a:xfrm>
            <a:off x="1504847" y="5460940"/>
            <a:ext cx="1379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masis MT Pro Medium" panose="02040604050005020304" pitchFamily="18" charset="0"/>
              </a:rPr>
              <a:t>absolute value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BA88D2-50E2-453B-A0BC-A3843E2545BD}"/>
              </a:ext>
            </a:extLst>
          </p:cNvPr>
          <p:cNvCxnSpPr>
            <a:cxnSpLocks/>
          </p:cNvCxnSpPr>
          <p:nvPr/>
        </p:nvCxnSpPr>
        <p:spPr>
          <a:xfrm flipH="1" flipV="1">
            <a:off x="2160848" y="5310917"/>
            <a:ext cx="93306" cy="165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4443FC-EC56-4D2F-856F-7253591CA015}"/>
                  </a:ext>
                </a:extLst>
              </p:cNvPr>
              <p:cNvSpPr txBox="1"/>
              <p:nvPr/>
            </p:nvSpPr>
            <p:spPr>
              <a:xfrm>
                <a:off x="3591047" y="5014465"/>
                <a:ext cx="8298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{−3, 3}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4443FC-EC56-4D2F-856F-7253591CA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047" y="5014465"/>
                <a:ext cx="829843" cy="307777"/>
              </a:xfrm>
              <a:prstGeom prst="rect">
                <a:avLst/>
              </a:prstGeom>
              <a:blipFill>
                <a:blip r:embed="rId7"/>
                <a:stretch>
                  <a:fillRect l="-11029" t="-4000" r="-11029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51A4105-AFA6-4F8E-BF4A-FA678BB62022}"/>
              </a:ext>
            </a:extLst>
          </p:cNvPr>
          <p:cNvSpPr txBox="1"/>
          <p:nvPr/>
        </p:nvSpPr>
        <p:spPr>
          <a:xfrm>
            <a:off x="5958505" y="2505670"/>
            <a:ext cx="563487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masis MT Pro" panose="02040504050005020304" pitchFamily="18" charset="0"/>
              </a:rPr>
              <a:t>a mathematical or logical set containing all the elements that make a given statement of relationships true when substituted in it the equation.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A55F09-752B-490B-813A-C0946BDC5BD2}"/>
              </a:ext>
            </a:extLst>
          </p:cNvPr>
          <p:cNvSpPr txBox="1"/>
          <p:nvPr/>
        </p:nvSpPr>
        <p:spPr>
          <a:xfrm>
            <a:off x="5628566" y="3706414"/>
            <a:ext cx="629474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masis MT Pro" panose="02040504050005020304" pitchFamily="18" charset="0"/>
              </a:rPr>
              <a:t>the equation x + 7 = 10 has as its truth set the single number 3</a:t>
            </a:r>
          </a:p>
        </p:txBody>
      </p:sp>
      <p:pic>
        <p:nvPicPr>
          <p:cNvPr id="1026" name="Picture 2" descr="Example - Free miscellaneous icons">
            <a:extLst>
              <a:ext uri="{FF2B5EF4-FFF2-40B4-BE49-F238E27FC236}">
                <a16:creationId xmlns:a16="http://schemas.microsoft.com/office/drawing/2014/main" id="{2BA1E387-BADC-4151-B596-CAEC516FF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85" y="4057876"/>
            <a:ext cx="884272" cy="88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198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18AF1B-CAE3-4CAA-AADC-3E957AB5F832}"/>
              </a:ext>
            </a:extLst>
          </p:cNvPr>
          <p:cNvSpPr txBox="1"/>
          <p:nvPr/>
        </p:nvSpPr>
        <p:spPr>
          <a:xfrm>
            <a:off x="407230" y="307028"/>
            <a:ext cx="2533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761BE9-111B-4383-A7A1-168BAC131642}"/>
                  </a:ext>
                </a:extLst>
              </p:cNvPr>
              <p:cNvSpPr txBox="1"/>
              <p:nvPr/>
            </p:nvSpPr>
            <p:spPr>
              <a:xfrm>
                <a:off x="965718" y="1715480"/>
                <a:ext cx="43043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                “For all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is P”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761BE9-111B-4383-A7A1-168BAC131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18" y="1715480"/>
                <a:ext cx="4304320" cy="307777"/>
              </a:xfrm>
              <a:prstGeom prst="rect">
                <a:avLst/>
              </a:prstGeom>
              <a:blipFill>
                <a:blip r:embed="rId3"/>
                <a:stretch>
                  <a:fillRect l="-3395" t="-25490" r="-2546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0BC132-1074-4845-80FA-6F217F13A2C7}"/>
                  </a:ext>
                </a:extLst>
              </p:cNvPr>
              <p:cNvSpPr txBox="1"/>
              <p:nvPr/>
            </p:nvSpPr>
            <p:spPr>
              <a:xfrm>
                <a:off x="965717" y="3521182"/>
                <a:ext cx="46281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                “For some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is P”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0BC132-1074-4845-80FA-6F217F13A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17" y="3521182"/>
                <a:ext cx="4628126" cy="307777"/>
              </a:xfrm>
              <a:prstGeom prst="rect">
                <a:avLst/>
              </a:prstGeom>
              <a:blipFill>
                <a:blip r:embed="rId4"/>
                <a:stretch>
                  <a:fillRect l="-3158" t="-26000" r="-223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A58F342-F2A2-42ED-8480-682992EB24CC}"/>
              </a:ext>
            </a:extLst>
          </p:cNvPr>
          <p:cNvSpPr txBox="1"/>
          <p:nvPr/>
        </p:nvSpPr>
        <p:spPr>
          <a:xfrm rot="18989081">
            <a:off x="378529" y="1488986"/>
            <a:ext cx="925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universal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D50C0-598C-4F59-B048-10EDF7A7CC0E}"/>
              </a:ext>
            </a:extLst>
          </p:cNvPr>
          <p:cNvSpPr txBox="1"/>
          <p:nvPr/>
        </p:nvSpPr>
        <p:spPr>
          <a:xfrm rot="18293717">
            <a:off x="267695" y="3340432"/>
            <a:ext cx="106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existential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353FB0-1760-499E-A453-349355658265}"/>
                  </a:ext>
                </a:extLst>
              </p:cNvPr>
              <p:cNvSpPr txBox="1"/>
              <p:nvPr/>
            </p:nvSpPr>
            <p:spPr>
              <a:xfrm>
                <a:off x="869585" y="3983631"/>
                <a:ext cx="28414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there exists an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 for which P(x).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353FB0-1760-499E-A453-349355658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85" y="3983631"/>
                <a:ext cx="2841483" cy="307777"/>
              </a:xfrm>
              <a:prstGeom prst="rect">
                <a:avLst/>
              </a:prstGeom>
              <a:blipFill>
                <a:blip r:embed="rId5"/>
                <a:stretch>
                  <a:fillRect l="-644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12F9D2-C256-4ACC-BBB4-ECC2867C1741}"/>
                  </a:ext>
                </a:extLst>
              </p:cNvPr>
              <p:cNvSpPr txBox="1"/>
              <p:nvPr/>
            </p:nvSpPr>
            <p:spPr>
              <a:xfrm>
                <a:off x="965717" y="2157634"/>
                <a:ext cx="12785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, P(x).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12F9D2-C256-4ACC-BBB4-ECC2867C1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17" y="2157634"/>
                <a:ext cx="1278555" cy="307777"/>
              </a:xfrm>
              <a:prstGeom prst="rect">
                <a:avLst/>
              </a:prstGeom>
              <a:blipFill>
                <a:blip r:embed="rId6"/>
                <a:stretch>
                  <a:fillRect l="-1429" t="-4000" r="-95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DB9C7F7-394F-47B6-B419-382C9822B386}"/>
              </a:ext>
            </a:extLst>
          </p:cNvPr>
          <p:cNvSpPr txBox="1"/>
          <p:nvPr/>
        </p:nvSpPr>
        <p:spPr>
          <a:xfrm>
            <a:off x="7109385" y="1212735"/>
            <a:ext cx="2942092" cy="160043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masis MT Pro Medium" panose="02040604050005020304" pitchFamily="18" charset="0"/>
              </a:rPr>
              <a:t>Besides  </a:t>
            </a:r>
            <a:r>
              <a:rPr lang="en-US" sz="14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“for  all”  </a:t>
            </a:r>
            <a:r>
              <a:rPr lang="en-US" sz="1400" dirty="0">
                <a:latin typeface="Amasis MT Pro Medium" panose="02040604050005020304" pitchFamily="18" charset="0"/>
              </a:rPr>
              <a:t>and </a:t>
            </a:r>
            <a:r>
              <a:rPr lang="en-US" sz="14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“for  every,”  </a:t>
            </a:r>
            <a:r>
              <a:rPr lang="en-US" sz="1400" dirty="0">
                <a:latin typeface="Amasis MT Pro Medium" panose="02040604050005020304" pitchFamily="18" charset="0"/>
              </a:rPr>
              <a:t>universal quantification can be  expressed  in many  other  ways, including  </a:t>
            </a:r>
            <a:r>
              <a:rPr lang="en-US" sz="14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“all  of,”  “for  each,”  “given any,”  “for arbitrary,”  “for  each,” </a:t>
            </a:r>
            <a:r>
              <a:rPr lang="en-US" sz="1400" dirty="0">
                <a:latin typeface="Amasis MT Pro Medium" panose="02040604050005020304" pitchFamily="18" charset="0"/>
              </a:rPr>
              <a:t> and  </a:t>
            </a:r>
            <a:r>
              <a:rPr lang="en-US" sz="14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“for  any.”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AEFAAC-3770-46FF-9F90-CFEB0C82A207}"/>
              </a:ext>
            </a:extLst>
          </p:cNvPr>
          <p:cNvSpPr txBox="1"/>
          <p:nvPr/>
        </p:nvSpPr>
        <p:spPr>
          <a:xfrm>
            <a:off x="7109385" y="3136461"/>
            <a:ext cx="2942092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masis MT Pro Medium" panose="02040604050005020304" pitchFamily="18" charset="0"/>
              </a:rPr>
              <a:t>Besides the phrase  </a:t>
            </a:r>
            <a:r>
              <a:rPr lang="en-US" sz="14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“there  exists,”  </a:t>
            </a:r>
            <a:r>
              <a:rPr lang="en-US" sz="1400" dirty="0">
                <a:latin typeface="Amasis MT Pro Medium" panose="02040604050005020304" pitchFamily="18" charset="0"/>
              </a:rPr>
              <a:t>we  can also express existential quantification in many  other ways, such as by  using  the  words </a:t>
            </a:r>
            <a:r>
              <a:rPr lang="en-US" sz="14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“for  some,”  “for  at least one,”  </a:t>
            </a:r>
            <a:r>
              <a:rPr lang="en-US" sz="1400" dirty="0">
                <a:latin typeface="Amasis MT Pro Medium" panose="02040604050005020304" pitchFamily="18" charset="0"/>
              </a:rPr>
              <a:t>or </a:t>
            </a:r>
            <a:r>
              <a:rPr lang="en-US" sz="14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“there  is.”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BB1010-C946-4202-9205-7277215E5AFE}"/>
                  </a:ext>
                </a:extLst>
              </p:cNvPr>
              <p:cNvSpPr txBox="1"/>
              <p:nvPr/>
            </p:nvSpPr>
            <p:spPr>
              <a:xfrm>
                <a:off x="673739" y="5444470"/>
                <a:ext cx="4920104" cy="707886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𝑥𝑃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⟺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000" b="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¬∀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𝑥𝑃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))⟺∃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BB1010-C946-4202-9205-7277215E5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39" y="5444470"/>
                <a:ext cx="4920104" cy="707886"/>
              </a:xfrm>
              <a:prstGeom prst="rect">
                <a:avLst/>
              </a:prstGeom>
              <a:blipFill>
                <a:blip r:embed="rId7"/>
                <a:stretch>
                  <a:fillRect b="-762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3D331A4-CBF0-4370-B776-72EDA6F929D2}"/>
              </a:ext>
            </a:extLst>
          </p:cNvPr>
          <p:cNvSpPr txBox="1"/>
          <p:nvPr/>
        </p:nvSpPr>
        <p:spPr>
          <a:xfrm>
            <a:off x="3681858" y="4814078"/>
            <a:ext cx="2728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Quantifier Negation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3968B-7D60-43BC-B35F-93A4E98CE2A8}"/>
              </a:ext>
            </a:extLst>
          </p:cNvPr>
          <p:cNvSpPr txBox="1"/>
          <p:nvPr/>
        </p:nvSpPr>
        <p:spPr>
          <a:xfrm>
            <a:off x="5729353" y="5444470"/>
            <a:ext cx="4704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masis MT Pro Medium" panose="02040604050005020304" pitchFamily="18" charset="0"/>
              </a:rPr>
              <a:t>All students in my class have not taken a course in programming.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E8F972-6A16-44F4-BF84-5D1B05A9E161}"/>
              </a:ext>
            </a:extLst>
          </p:cNvPr>
          <p:cNvSpPr txBox="1"/>
          <p:nvPr/>
        </p:nvSpPr>
        <p:spPr>
          <a:xfrm>
            <a:off x="5729352" y="5818751"/>
            <a:ext cx="5291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masis MT Pro Medium" panose="02040604050005020304" pitchFamily="18" charset="0"/>
              </a:rPr>
              <a:t>There is a student in my class who hasn’t taken a course in programming.</a:t>
            </a:r>
          </a:p>
        </p:txBody>
      </p:sp>
    </p:spTree>
    <p:extLst>
      <p:ext uri="{BB962C8B-B14F-4D97-AF65-F5344CB8AC3E}">
        <p14:creationId xmlns:p14="http://schemas.microsoft.com/office/powerpoint/2010/main" val="1294470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0A08576-43FC-4A75-98F5-FD199FECC3EA}"/>
                  </a:ext>
                </a:extLst>
              </p:cNvPr>
              <p:cNvSpPr txBox="1"/>
              <p:nvPr/>
            </p:nvSpPr>
            <p:spPr>
              <a:xfrm>
                <a:off x="807396" y="1556424"/>
                <a:ext cx="75358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u="sng" dirty="0">
                    <a:solidFill>
                      <a:srgbClr val="0070C0"/>
                    </a:solidFill>
                    <a:latin typeface="Amasis MT Pro Medium" panose="02040604050005020304" pitchFamily="18" charset="0"/>
                  </a:rPr>
                  <a:t>For every</a:t>
                </a:r>
                <a:r>
                  <a:rPr lang="en-US" dirty="0">
                    <a:solidFill>
                      <a:srgbClr val="0070C0"/>
                    </a:solidFill>
                    <a:latin typeface="Amasis MT Pro Medium" panose="02040604050005020304" pitchFamily="18" charset="0"/>
                  </a:rPr>
                  <a:t> </a:t>
                </a:r>
                <a:r>
                  <a:rPr lang="en-US" dirty="0">
                    <a:latin typeface="Amasis MT Pro Medium" panose="02040604050005020304" pitchFamily="18" charset="0"/>
                  </a:rPr>
                  <a:t>real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, </a:t>
                </a:r>
                <a:r>
                  <a:rPr lang="en-US" u="sng" dirty="0">
                    <a:solidFill>
                      <a:schemeClr val="accent6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there is a real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0A08576-43FC-4A75-98F5-FD199FECC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96" y="1556424"/>
                <a:ext cx="7535846" cy="369332"/>
              </a:xfrm>
              <a:prstGeom prst="rect">
                <a:avLst/>
              </a:prstGeom>
              <a:blipFill>
                <a:blip r:embed="rId2"/>
                <a:stretch>
                  <a:fillRect l="-485" t="-8197" r="-56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98D0E67-8212-4CCB-AA02-6C2A21E96ABF}"/>
              </a:ext>
            </a:extLst>
          </p:cNvPr>
          <p:cNvSpPr txBox="1"/>
          <p:nvPr/>
        </p:nvSpPr>
        <p:spPr>
          <a:xfrm>
            <a:off x="525809" y="635965"/>
            <a:ext cx="5968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masis MT Pro Medium" panose="02040604050005020304" pitchFamily="18" charset="0"/>
              </a:rPr>
              <a:t>We use this notation everywhere in mathematics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F43E74-9947-4EEF-90C2-129A5FF98545}"/>
                  </a:ext>
                </a:extLst>
              </p:cNvPr>
              <p:cNvSpPr txBox="1"/>
              <p:nvPr/>
            </p:nvSpPr>
            <p:spPr>
              <a:xfrm>
                <a:off x="2807436" y="2144948"/>
                <a:ext cx="10370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F43E74-9947-4EEF-90C2-129A5FF98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436" y="2144948"/>
                <a:ext cx="1037015" cy="369332"/>
              </a:xfrm>
              <a:prstGeom prst="rect">
                <a:avLst/>
              </a:prstGeom>
              <a:blipFill>
                <a:blip r:embed="rId3"/>
                <a:stretch>
                  <a:fillRect l="-5882" r="-588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0AAC4D-CBAC-41A1-8D91-75B7B771F428}"/>
                  </a:ext>
                </a:extLst>
              </p:cNvPr>
              <p:cNvSpPr txBox="1"/>
              <p:nvPr/>
            </p:nvSpPr>
            <p:spPr>
              <a:xfrm>
                <a:off x="4168301" y="2144948"/>
                <a:ext cx="11059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0AAC4D-CBAC-41A1-8D91-75B7B771F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301" y="2144948"/>
                <a:ext cx="1105944" cy="369332"/>
              </a:xfrm>
              <a:prstGeom prst="rect">
                <a:avLst/>
              </a:prstGeom>
              <a:blipFill>
                <a:blip r:embed="rId4"/>
                <a:stretch>
                  <a:fillRect l="-5525" r="-607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0D9CCB-040D-41DF-BBAA-31721E34007E}"/>
                  </a:ext>
                </a:extLst>
              </p:cNvPr>
              <p:cNvSpPr txBox="1"/>
              <p:nvPr/>
            </p:nvSpPr>
            <p:spPr>
              <a:xfrm>
                <a:off x="5598095" y="2191114"/>
                <a:ext cx="8959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0D9CCB-040D-41DF-BBAA-31721E340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095" y="2191114"/>
                <a:ext cx="895951" cy="276999"/>
              </a:xfrm>
              <a:prstGeom prst="rect">
                <a:avLst/>
              </a:prstGeom>
              <a:blipFill>
                <a:blip r:embed="rId5"/>
                <a:stretch>
                  <a:fillRect l="-2721" t="-4348" r="-3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4B5213-EB59-4F8E-A4DA-C7F9639EB4A6}"/>
                  </a:ext>
                </a:extLst>
              </p:cNvPr>
              <p:cNvSpPr txBox="1"/>
              <p:nvPr/>
            </p:nvSpPr>
            <p:spPr>
              <a:xfrm>
                <a:off x="807396" y="3405982"/>
                <a:ext cx="6432274" cy="377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masis MT Pro Medium" panose="02040604050005020304" pitchFamily="18" charset="0"/>
                  </a:rPr>
                  <a:t>Given two rationales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,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rad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will also be a rational.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4B5213-EB59-4F8E-A4DA-C7F9639EB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96" y="3405982"/>
                <a:ext cx="6432274" cy="377539"/>
              </a:xfrm>
              <a:prstGeom prst="rect">
                <a:avLst/>
              </a:prstGeom>
              <a:blipFill>
                <a:blip r:embed="rId6"/>
                <a:stretch>
                  <a:fillRect l="-568" t="-9677" r="-284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DE63C3-CD9A-45A4-9F8D-E50E2F855E36}"/>
                  </a:ext>
                </a:extLst>
              </p:cNvPr>
              <p:cNvSpPr txBox="1"/>
              <p:nvPr/>
            </p:nvSpPr>
            <p:spPr>
              <a:xfrm>
                <a:off x="1575881" y="4109936"/>
                <a:ext cx="2928025" cy="3802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sz="2400" dirty="0"/>
                  <a:t>, 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DE63C3-CD9A-45A4-9F8D-E50E2F855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881" y="4109936"/>
                <a:ext cx="2928025" cy="380232"/>
              </a:xfrm>
              <a:prstGeom prst="rect">
                <a:avLst/>
              </a:prstGeom>
              <a:blipFill>
                <a:blip r:embed="rId7"/>
                <a:stretch>
                  <a:fillRect l="-3333" t="-23810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3F771C-4CD2-4AE0-83B8-124DFFCFFCD9}"/>
                  </a:ext>
                </a:extLst>
              </p:cNvPr>
              <p:cNvSpPr txBox="1"/>
              <p:nvPr/>
            </p:nvSpPr>
            <p:spPr>
              <a:xfrm>
                <a:off x="-820133" y="4894415"/>
                <a:ext cx="60943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∀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3F771C-4CD2-4AE0-83B8-124DFFCFF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0133" y="4894415"/>
                <a:ext cx="6094378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7BBAAE-267C-407B-A8BB-45C75248181A}"/>
              </a:ext>
            </a:extLst>
          </p:cNvPr>
          <p:cNvCxnSpPr>
            <a:cxnSpLocks/>
          </p:cNvCxnSpPr>
          <p:nvPr/>
        </p:nvCxnSpPr>
        <p:spPr>
          <a:xfrm flipV="1">
            <a:off x="2236784" y="4490168"/>
            <a:ext cx="0" cy="3751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3BB0FC-4132-40AA-8E57-E1B0ECF09DDA}"/>
                  </a:ext>
                </a:extLst>
              </p:cNvPr>
              <p:cNvSpPr txBox="1"/>
              <p:nvPr/>
            </p:nvSpPr>
            <p:spPr>
              <a:xfrm>
                <a:off x="2807436" y="4064573"/>
                <a:ext cx="1668872" cy="462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ra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3BB0FC-4132-40AA-8E57-E1B0ECF09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436" y="4064573"/>
                <a:ext cx="1668872" cy="462947"/>
              </a:xfrm>
              <a:prstGeom prst="rect">
                <a:avLst/>
              </a:prstGeom>
              <a:blipFill>
                <a:blip r:embed="rId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1A45B1E-927A-4087-A996-157E0DBEE44C}"/>
              </a:ext>
            </a:extLst>
          </p:cNvPr>
          <p:cNvSpPr txBox="1"/>
          <p:nvPr/>
        </p:nvSpPr>
        <p:spPr>
          <a:xfrm>
            <a:off x="7758315" y="2716253"/>
            <a:ext cx="4173894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masis MT Pro" panose="02040504050005020304" pitchFamily="18" charset="0"/>
              </a:rPr>
              <a:t>A </a:t>
            </a:r>
            <a:r>
              <a:rPr lang="en-US" b="1" dirty="0">
                <a:latin typeface="Amasis MT Pro" panose="02040504050005020304" pitchFamily="18" charset="0"/>
              </a:rPr>
              <a:t>conjunction</a:t>
            </a:r>
            <a:r>
              <a:rPr lang="en-US" dirty="0">
                <a:latin typeface="Amasis MT Pro" panose="02040504050005020304" pitchFamily="18" charset="0"/>
              </a:rPr>
              <a:t> implies that both statements are true, while </a:t>
            </a:r>
            <a:r>
              <a:rPr lang="en-US" b="1" dirty="0">
                <a:latin typeface="Amasis MT Pro" panose="02040504050005020304" pitchFamily="18" charset="0"/>
              </a:rPr>
              <a:t>disjunction</a:t>
            </a:r>
            <a:r>
              <a:rPr lang="en-US" dirty="0">
                <a:latin typeface="Amasis MT Pro" panose="02040504050005020304" pitchFamily="18" charset="0"/>
              </a:rPr>
              <a:t> implies that at least one statement is true. With a conjunction, statements are connected by the word "and" while with disjunction statements are connected by the word "or." The symbol for </a:t>
            </a:r>
            <a:r>
              <a:rPr lang="en-US" u="sng" dirty="0">
                <a:latin typeface="Amasis MT Pro" panose="02040504050005020304" pitchFamily="18" charset="0"/>
              </a:rPr>
              <a:t>conjunction</a:t>
            </a:r>
            <a:r>
              <a:rPr lang="en-US" dirty="0">
                <a:latin typeface="Amasis MT Pro" panose="02040504050005020304" pitchFamily="18" charset="0"/>
              </a:rPr>
              <a:t> is </a:t>
            </a:r>
            <a:r>
              <a:rPr lang="en-US" b="1" dirty="0">
                <a:latin typeface="Amasis MT Pro" panose="02040504050005020304" pitchFamily="18" charset="0"/>
              </a:rPr>
              <a:t>∧</a:t>
            </a:r>
            <a:r>
              <a:rPr lang="en-US" dirty="0">
                <a:latin typeface="Amasis MT Pro" panose="02040504050005020304" pitchFamily="18" charset="0"/>
              </a:rPr>
              <a:t>. The symbol for </a:t>
            </a:r>
            <a:r>
              <a:rPr lang="en-US" u="sng" dirty="0">
                <a:latin typeface="Amasis MT Pro" panose="02040504050005020304" pitchFamily="18" charset="0"/>
              </a:rPr>
              <a:t>disjunction</a:t>
            </a:r>
            <a:r>
              <a:rPr lang="en-US" dirty="0">
                <a:latin typeface="Amasis MT Pro" panose="02040504050005020304" pitchFamily="18" charset="0"/>
              </a:rPr>
              <a:t> is </a:t>
            </a:r>
            <a:r>
              <a:rPr lang="en-US" b="1" dirty="0">
                <a:latin typeface="Amasis MT Pro" panose="02040504050005020304" pitchFamily="18" charset="0"/>
              </a:rPr>
              <a:t>∨</a:t>
            </a:r>
            <a:r>
              <a:rPr lang="en-US" dirty="0">
                <a:latin typeface="Amasis MT Pro" panose="02040504050005020304" pitchFamily="18" charset="0"/>
              </a:rPr>
              <a:t>. </a:t>
            </a:r>
          </a:p>
        </p:txBody>
      </p:sp>
      <p:pic>
        <p:nvPicPr>
          <p:cNvPr id="1028" name="Picture 4" descr="Check in daily for your FYI of the day!">
            <a:extLst>
              <a:ext uri="{FF2B5EF4-FFF2-40B4-BE49-F238E27FC236}">
                <a16:creationId xmlns:a16="http://schemas.microsoft.com/office/drawing/2014/main" id="{14A262A3-0570-53DE-DDC8-06D6D703A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51" y="1496172"/>
            <a:ext cx="1202635" cy="120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5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2E0883-B9DC-4730-BEBD-C22525CED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19" t="50000" r="10958" b="28652"/>
          <a:stretch/>
        </p:blipFill>
        <p:spPr>
          <a:xfrm>
            <a:off x="5531394" y="3853199"/>
            <a:ext cx="6341732" cy="26511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E36D9-35E0-492F-B8BB-D2ABE7CE0818}"/>
              </a:ext>
            </a:extLst>
          </p:cNvPr>
          <p:cNvSpPr txBox="1"/>
          <p:nvPr/>
        </p:nvSpPr>
        <p:spPr>
          <a:xfrm>
            <a:off x="4847903" y="459622"/>
            <a:ext cx="2121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Truth 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D73B2-76AD-4101-8447-DD276AC859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399" t="34184" r="11436" b="46241"/>
          <a:stretch/>
        </p:blipFill>
        <p:spPr>
          <a:xfrm>
            <a:off x="527250" y="1474786"/>
            <a:ext cx="6083914" cy="2378413"/>
          </a:xfrm>
          <a:prstGeom prst="rect">
            <a:avLst/>
          </a:prstGeom>
        </p:spPr>
      </p:pic>
      <p:pic>
        <p:nvPicPr>
          <p:cNvPr id="1026" name="Picture 2" descr="Try It Out là gì và cấu trúc cụm từ Try It Out trong câu Tiếng Anh">
            <a:extLst>
              <a:ext uri="{FF2B5EF4-FFF2-40B4-BE49-F238E27FC236}">
                <a16:creationId xmlns:a16="http://schemas.microsoft.com/office/drawing/2014/main" id="{BE138AF5-0B89-4B4D-8D13-079DEE6BE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559" y="269042"/>
            <a:ext cx="1917567" cy="155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69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0785A9-B414-4F33-8E96-2DB3333FCC98}"/>
              </a:ext>
            </a:extLst>
          </p:cNvPr>
          <p:cNvSpPr txBox="1"/>
          <p:nvPr/>
        </p:nvSpPr>
        <p:spPr>
          <a:xfrm>
            <a:off x="435429" y="606653"/>
            <a:ext cx="56605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Let  P(x)  denote the  statement “x  ≤  4.”  What are  these  truth values? 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P(0) 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P(4)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P(6)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F7D46-F3DC-4F7B-BCF9-78177E790C28}"/>
              </a:ext>
            </a:extLst>
          </p:cNvPr>
          <p:cNvSpPr txBox="1"/>
          <p:nvPr/>
        </p:nvSpPr>
        <p:spPr>
          <a:xfrm>
            <a:off x="435427" y="1976797"/>
            <a:ext cx="566057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Let  P(x)  be  the  statement “x  spends more  than five  hours  every  weekday  in class,”  where  the domain for  x  consists  of  all  students. Express each of these  quantifications in  English. </a:t>
            </a:r>
          </a:p>
          <a:p>
            <a:pPr marL="342900" indent="-342900" algn="just">
              <a:buAutoNum type="alphaL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∃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  </a:t>
            </a:r>
          </a:p>
          <a:p>
            <a:pPr marL="342900" indent="-342900" algn="just">
              <a:buAutoNum type="alphaL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∀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E015B4-BB42-446B-9460-B5E5189B4A6D}"/>
              </a:ext>
            </a:extLst>
          </p:cNvPr>
          <p:cNvSpPr txBox="1"/>
          <p:nvPr/>
        </p:nvSpPr>
        <p:spPr>
          <a:xfrm>
            <a:off x="6647543" y="2602309"/>
            <a:ext cx="44123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Let  N(x)  be  the statement “x  has visited North Dakota,”  where  the  domain consists  of the students in  your school. Express each of these  quantifications in English. </a:t>
            </a:r>
          </a:p>
          <a:p>
            <a:pPr marL="342900" indent="-342900" algn="just">
              <a:buAutoNum type="alphaL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∃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</a:p>
          <a:p>
            <a:pPr marL="342900" indent="-342900" algn="just">
              <a:buAutoNum type="alphaL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∀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F432D3-2B43-43CF-978C-D25E2FC5F99F}"/>
                  </a:ext>
                </a:extLst>
              </p:cNvPr>
              <p:cNvSpPr txBox="1"/>
              <p:nvPr/>
            </p:nvSpPr>
            <p:spPr>
              <a:xfrm>
                <a:off x="6647543" y="283487"/>
                <a:ext cx="4412343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Let  P(x)  be  the  statement “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 =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.”  If the  domain consists  of the  integers,  what are  these  truth values? </a:t>
                </a:r>
              </a:p>
              <a:p>
                <a:pPr marL="342900" indent="-342900" algn="just">
                  <a:buAutoNum type="alphaLcParenR"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P(0) </a:t>
                </a:r>
              </a:p>
              <a:p>
                <a:pPr marL="342900" indent="-342900" algn="just">
                  <a:buAutoNum type="alphaLcParenR"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P(1)</a:t>
                </a:r>
              </a:p>
              <a:p>
                <a:pPr marL="342900" indent="-342900" algn="just">
                  <a:buAutoNum type="alphaLcParenR"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P(−1) </a:t>
                </a:r>
              </a:p>
              <a:p>
                <a:pPr marL="342900" indent="-342900" algn="just">
                  <a:buAutoNum type="alphaLcParenR"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∃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xP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 </a:t>
                </a:r>
              </a:p>
              <a:p>
                <a:pPr marL="342900" indent="-342900" algn="just">
                  <a:buAutoNum type="alphaLcParenR"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P(2)</a:t>
                </a:r>
              </a:p>
              <a:p>
                <a:pPr marL="342900" indent="-342900" algn="just">
                  <a:buAutoNum type="alphaLcParenR"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∀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xP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F432D3-2B43-43CF-978C-D25E2FC5F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543" y="283487"/>
                <a:ext cx="4412343" cy="1815882"/>
              </a:xfrm>
              <a:prstGeom prst="rect">
                <a:avLst/>
              </a:prstGeom>
              <a:blipFill>
                <a:blip r:embed="rId3"/>
                <a:stretch>
                  <a:fillRect l="-414" t="-673" r="-414" b="-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D7F90A-CE82-4FE1-ADCA-B36068A83878}"/>
                  </a:ext>
                </a:extLst>
              </p:cNvPr>
              <p:cNvSpPr txBox="1"/>
              <p:nvPr/>
            </p:nvSpPr>
            <p:spPr>
              <a:xfrm>
                <a:off x="6647543" y="4414358"/>
                <a:ext cx="4876800" cy="1600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 Let  Q(x)  be  the statement “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 +  1  &gt;  2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.”  If  the domain  consists  of all  integers, what are  these truth values? </a:t>
                </a:r>
              </a:p>
              <a:p>
                <a:pPr marL="342900" indent="-342900" algn="just">
                  <a:buAutoNum type="alphaLcParenR"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Q(0) </a:t>
                </a:r>
              </a:p>
              <a:p>
                <a:pPr marL="342900" indent="-342900" algn="just">
                  <a:buAutoNum type="alphaLcParenR"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∃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xQ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 </a:t>
                </a:r>
              </a:p>
              <a:p>
                <a:pPr marL="342900" indent="-342900" algn="just">
                  <a:buAutoNum type="alphaLcParenR"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Q(−1)</a:t>
                </a:r>
              </a:p>
              <a:p>
                <a:pPr marL="342900" indent="-342900" algn="just">
                  <a:buAutoNum type="alphaLcParenR"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∀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xQ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</a:t>
                </a:r>
              </a:p>
              <a:p>
                <a:pPr marL="342900" indent="-342900" algn="just">
                  <a:buAutoNum type="alphaLcParenR"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Q(1)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D7F90A-CE82-4FE1-ADCA-B36068A83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543" y="4414358"/>
                <a:ext cx="4876800" cy="1600438"/>
              </a:xfrm>
              <a:prstGeom prst="rect">
                <a:avLst/>
              </a:prstGeom>
              <a:blipFill>
                <a:blip r:embed="rId4"/>
                <a:stretch>
                  <a:fillRect l="-375" t="-760" r="-375" b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3DFE9ED-9A1E-4E25-AAEF-8CDB586F9BAA}"/>
              </a:ext>
            </a:extLst>
          </p:cNvPr>
          <p:cNvSpPr txBox="1"/>
          <p:nvPr/>
        </p:nvSpPr>
        <p:spPr>
          <a:xfrm>
            <a:off x="435426" y="3562385"/>
            <a:ext cx="566057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Suppose  the domain of the propositional function P(x, y)  consists  of pairs  x  and  y, where  x  is 1, 2, or  3 and  y  is    1, 2, or  3. Write  out these  propositions using  disjunctions  and conjunctions. 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∃x P(x,  3) 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∀y P(1, y) 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∃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y￢P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 y) 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∀x  ￢P(x,  2)</a:t>
            </a:r>
          </a:p>
        </p:txBody>
      </p:sp>
    </p:spTree>
    <p:extLst>
      <p:ext uri="{BB962C8B-B14F-4D97-AF65-F5344CB8AC3E}">
        <p14:creationId xmlns:p14="http://schemas.microsoft.com/office/powerpoint/2010/main" val="465508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89332-9D90-4557-9AFC-747DEA538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65" t="65532" r="45426" b="23688"/>
          <a:stretch/>
        </p:blipFill>
        <p:spPr>
          <a:xfrm>
            <a:off x="1498060" y="2044711"/>
            <a:ext cx="5676854" cy="1284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7E9E4C-ABB2-4325-A828-980659E93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56" t="34326" r="12633" b="58492"/>
          <a:stretch/>
        </p:blipFill>
        <p:spPr>
          <a:xfrm>
            <a:off x="1498060" y="4171263"/>
            <a:ext cx="5461545" cy="848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D32094-0991-446F-9DE9-DEC9C524E1FF}"/>
              </a:ext>
            </a:extLst>
          </p:cNvPr>
          <p:cNvSpPr txBox="1"/>
          <p:nvPr/>
        </p:nvSpPr>
        <p:spPr>
          <a:xfrm>
            <a:off x="3473911" y="678991"/>
            <a:ext cx="3269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Cartesian Products</a:t>
            </a:r>
          </a:p>
        </p:txBody>
      </p:sp>
    </p:spTree>
    <p:extLst>
      <p:ext uri="{BB962C8B-B14F-4D97-AF65-F5344CB8AC3E}">
        <p14:creationId xmlns:p14="http://schemas.microsoft.com/office/powerpoint/2010/main" val="2998984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A488EE-5735-43F8-BCD9-04954CDBE35A}"/>
              </a:ext>
            </a:extLst>
          </p:cNvPr>
          <p:cNvSpPr txBox="1"/>
          <p:nvPr/>
        </p:nvSpPr>
        <p:spPr>
          <a:xfrm>
            <a:off x="464234" y="253218"/>
            <a:ext cx="1734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Medium" panose="02040604050005020304" pitchFamily="18" charset="0"/>
              </a:rPr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96D9D7-A564-4689-803A-0368E468AF23}"/>
                  </a:ext>
                </a:extLst>
              </p:cNvPr>
              <p:cNvSpPr txBox="1"/>
              <p:nvPr/>
            </p:nvSpPr>
            <p:spPr>
              <a:xfrm>
                <a:off x="464234" y="1536558"/>
                <a:ext cx="39987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masis MT Pro Medium" panose="020406040500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96D9D7-A564-4689-803A-0368E468A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34" y="1536558"/>
                <a:ext cx="3998787" cy="461665"/>
              </a:xfrm>
              <a:prstGeom prst="rect">
                <a:avLst/>
              </a:prstGeom>
              <a:blipFill>
                <a:blip r:embed="rId2"/>
                <a:stretch>
                  <a:fillRect l="-2287" t="-10526" r="-45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1BD438-8F58-486D-9459-6779AFDBFEC3}"/>
                  </a:ext>
                </a:extLst>
              </p:cNvPr>
              <p:cNvSpPr txBox="1"/>
              <p:nvPr/>
            </p:nvSpPr>
            <p:spPr>
              <a:xfrm>
                <a:off x="882971" y="2512122"/>
                <a:ext cx="11489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1BD438-8F58-486D-9459-6779AFDB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71" y="2512122"/>
                <a:ext cx="1148904" cy="369332"/>
              </a:xfrm>
              <a:prstGeom prst="rect">
                <a:avLst/>
              </a:prstGeom>
              <a:blipFill>
                <a:blip r:embed="rId3"/>
                <a:stretch>
                  <a:fillRect l="-6383" r="-266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7860C1-1177-4717-B23B-F03189F406F5}"/>
                  </a:ext>
                </a:extLst>
              </p:cNvPr>
              <p:cNvSpPr txBox="1"/>
              <p:nvPr/>
            </p:nvSpPr>
            <p:spPr>
              <a:xfrm>
                <a:off x="899257" y="3576711"/>
                <a:ext cx="7364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7860C1-1177-4717-B23B-F03189F40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257" y="3576711"/>
                <a:ext cx="736484" cy="369332"/>
              </a:xfrm>
              <a:prstGeom prst="rect">
                <a:avLst/>
              </a:prstGeom>
              <a:blipFill>
                <a:blip r:embed="rId4"/>
                <a:stretch>
                  <a:fillRect l="-10000" t="-1667" r="-41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E206BB-46AE-474C-9595-A8E18C48D25E}"/>
                  </a:ext>
                </a:extLst>
              </p:cNvPr>
              <p:cNvSpPr txBox="1"/>
              <p:nvPr/>
            </p:nvSpPr>
            <p:spPr>
              <a:xfrm>
                <a:off x="899257" y="4733633"/>
                <a:ext cx="11326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E206BB-46AE-474C-9595-A8E18C48D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257" y="4733633"/>
                <a:ext cx="1132618" cy="369332"/>
              </a:xfrm>
              <a:prstGeom prst="rect">
                <a:avLst/>
              </a:prstGeom>
              <a:blipFill>
                <a:blip r:embed="rId5"/>
                <a:stretch>
                  <a:fillRect l="-8108" r="-2703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749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A488EE-5735-43F8-BCD9-04954CDBE35A}"/>
              </a:ext>
            </a:extLst>
          </p:cNvPr>
          <p:cNvSpPr txBox="1"/>
          <p:nvPr/>
        </p:nvSpPr>
        <p:spPr>
          <a:xfrm>
            <a:off x="464234" y="253218"/>
            <a:ext cx="1734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Medium" panose="02040604050005020304" pitchFamily="18" charset="0"/>
              </a:rPr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96D9D7-A564-4689-803A-0368E468AF23}"/>
                  </a:ext>
                </a:extLst>
              </p:cNvPr>
              <p:cNvSpPr txBox="1"/>
              <p:nvPr/>
            </p:nvSpPr>
            <p:spPr>
              <a:xfrm>
                <a:off x="464234" y="1536558"/>
                <a:ext cx="39987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masis MT Pro Medium" panose="020406040500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96D9D7-A564-4689-803A-0368E468A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34" y="1536558"/>
                <a:ext cx="3998787" cy="461665"/>
              </a:xfrm>
              <a:prstGeom prst="rect">
                <a:avLst/>
              </a:prstGeom>
              <a:blipFill>
                <a:blip r:embed="rId3"/>
                <a:stretch>
                  <a:fillRect l="-2287" t="-10526" r="-45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1BD438-8F58-486D-9459-6779AFDBFEC3}"/>
                  </a:ext>
                </a:extLst>
              </p:cNvPr>
              <p:cNvSpPr txBox="1"/>
              <p:nvPr/>
            </p:nvSpPr>
            <p:spPr>
              <a:xfrm>
                <a:off x="882971" y="2512122"/>
                <a:ext cx="46720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1BD438-8F58-486D-9459-6779AFDB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71" y="2512122"/>
                <a:ext cx="4672048" cy="369332"/>
              </a:xfrm>
              <a:prstGeom prst="rect">
                <a:avLst/>
              </a:prstGeom>
              <a:blipFill>
                <a:blip r:embed="rId4"/>
                <a:stretch>
                  <a:fillRect l="-1175" r="-1958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7860C1-1177-4717-B23B-F03189F406F5}"/>
                  </a:ext>
                </a:extLst>
              </p:cNvPr>
              <p:cNvSpPr txBox="1"/>
              <p:nvPr/>
            </p:nvSpPr>
            <p:spPr>
              <a:xfrm>
                <a:off x="899257" y="3576711"/>
                <a:ext cx="53860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7860C1-1177-4717-B23B-F03189F40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257" y="3576711"/>
                <a:ext cx="5386090" cy="369332"/>
              </a:xfrm>
              <a:prstGeom prst="rect">
                <a:avLst/>
              </a:prstGeom>
              <a:blipFill>
                <a:blip r:embed="rId5"/>
                <a:stretch>
                  <a:fillRect l="-906" t="-1667" r="-1586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E206BB-46AE-474C-9595-A8E18C48D25E}"/>
                  </a:ext>
                </a:extLst>
              </p:cNvPr>
              <p:cNvSpPr txBox="1"/>
              <p:nvPr/>
            </p:nvSpPr>
            <p:spPr>
              <a:xfrm>
                <a:off x="899257" y="4733633"/>
                <a:ext cx="14793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E206BB-46AE-474C-9595-A8E18C48D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257" y="4733633"/>
                <a:ext cx="1479379" cy="369332"/>
              </a:xfrm>
              <a:prstGeom prst="rect">
                <a:avLst/>
              </a:prstGeom>
              <a:blipFill>
                <a:blip r:embed="rId6"/>
                <a:stretch>
                  <a:fillRect l="-5785" r="-5372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AA7F45-052B-4829-8363-EC96DAB0EBB4}"/>
                  </a:ext>
                </a:extLst>
              </p:cNvPr>
              <p:cNvSpPr txBox="1"/>
              <p:nvPr/>
            </p:nvSpPr>
            <p:spPr>
              <a:xfrm>
                <a:off x="286410" y="5635241"/>
                <a:ext cx="3296865" cy="30777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=0∙2=0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AA7F45-052B-4829-8363-EC96DAB0E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10" y="5635241"/>
                <a:ext cx="3296865" cy="307777"/>
              </a:xfrm>
              <a:prstGeom prst="rect">
                <a:avLst/>
              </a:prstGeom>
              <a:blipFill>
                <a:blip r:embed="rId7"/>
                <a:stretch>
                  <a:fillRect r="-921" b="-30189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69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D0ACBF-99BE-4B86-9A25-EEBA0E780635}"/>
              </a:ext>
            </a:extLst>
          </p:cNvPr>
          <p:cNvSpPr txBox="1"/>
          <p:nvPr/>
        </p:nvSpPr>
        <p:spPr>
          <a:xfrm>
            <a:off x="886120" y="829559"/>
            <a:ext cx="2914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masis MT Pro" panose="02040504050005020304" pitchFamily="18" charset="0"/>
              </a:rPr>
              <a:t>Objectives: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992E6F2C-23ED-B180-21ED-DC6571BBF3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946714"/>
              </p:ext>
            </p:extLst>
          </p:nvPr>
        </p:nvGraphicFramePr>
        <p:xfrm>
          <a:off x="989814" y="2318994"/>
          <a:ext cx="5894562" cy="307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reating Effective Objectives: Part 1">
            <a:extLst>
              <a:ext uri="{FF2B5EF4-FFF2-40B4-BE49-F238E27FC236}">
                <a16:creationId xmlns:a16="http://schemas.microsoft.com/office/drawing/2014/main" id="{FD7D032D-ED3F-4642-B67A-9D8497D3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033" y="1923068"/>
            <a:ext cx="4347328" cy="326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31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61817B-A272-4A84-8FAC-1FEAAFA25910}"/>
              </a:ext>
            </a:extLst>
          </p:cNvPr>
          <p:cNvSpPr txBox="1"/>
          <p:nvPr/>
        </p:nvSpPr>
        <p:spPr>
          <a:xfrm>
            <a:off x="464234" y="253218"/>
            <a:ext cx="1734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Medium" panose="02040604050005020304" pitchFamily="18" charset="0"/>
              </a:rPr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9C4E5F-740B-4157-961B-28DE39087536}"/>
                  </a:ext>
                </a:extLst>
              </p:cNvPr>
              <p:cNvSpPr txBox="1"/>
              <p:nvPr/>
            </p:nvSpPr>
            <p:spPr>
              <a:xfrm>
                <a:off x="633047" y="1406769"/>
                <a:ext cx="46339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masis MT Pro Medium" panose="020406040500050203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 then find: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9C4E5F-740B-4157-961B-28DE39087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7" y="1406769"/>
                <a:ext cx="4633961" cy="461665"/>
              </a:xfrm>
              <a:prstGeom prst="rect">
                <a:avLst/>
              </a:prstGeom>
              <a:blipFill>
                <a:blip r:embed="rId2"/>
                <a:stretch>
                  <a:fillRect l="-2105" t="-10526" r="-10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52021F-1DC8-466A-BDC9-3D245D7254EF}"/>
                  </a:ext>
                </a:extLst>
              </p:cNvPr>
              <p:cNvSpPr txBox="1"/>
              <p:nvPr/>
            </p:nvSpPr>
            <p:spPr>
              <a:xfrm>
                <a:off x="596802" y="2704496"/>
                <a:ext cx="13437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52021F-1DC8-466A-BDC9-3D245D725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02" y="2704496"/>
                <a:ext cx="1343701" cy="369332"/>
              </a:xfrm>
              <a:prstGeom prst="rect">
                <a:avLst/>
              </a:prstGeom>
              <a:blipFill>
                <a:blip r:embed="rId3"/>
                <a:stretch>
                  <a:fillRect r="-181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519FF3-C83D-49C5-9191-01B1EE54838C}"/>
                  </a:ext>
                </a:extLst>
              </p:cNvPr>
              <p:cNvSpPr txBox="1"/>
              <p:nvPr/>
            </p:nvSpPr>
            <p:spPr>
              <a:xfrm>
                <a:off x="659640" y="3907265"/>
                <a:ext cx="9143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|=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519FF3-C83D-49C5-9191-01B1EE548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40" y="3907265"/>
                <a:ext cx="914353" cy="369332"/>
              </a:xfrm>
              <a:prstGeom prst="rect">
                <a:avLst/>
              </a:prstGeom>
              <a:blipFill>
                <a:blip r:embed="rId4"/>
                <a:stretch>
                  <a:fillRect l="-15333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AFC90B-165F-4BE3-A661-0881E0847D46}"/>
                  </a:ext>
                </a:extLst>
              </p:cNvPr>
              <p:cNvSpPr txBox="1"/>
              <p:nvPr/>
            </p:nvSpPr>
            <p:spPr>
              <a:xfrm>
                <a:off x="596802" y="5071294"/>
                <a:ext cx="18695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19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AFC90B-165F-4BE3-A661-0881E0847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02" y="5071294"/>
                <a:ext cx="1869551" cy="369332"/>
              </a:xfrm>
              <a:prstGeom prst="rect">
                <a:avLst/>
              </a:prstGeom>
              <a:blipFill>
                <a:blip r:embed="rId5"/>
                <a:stretch>
                  <a:fillRect r="-97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852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61817B-A272-4A84-8FAC-1FEAAFA25910}"/>
              </a:ext>
            </a:extLst>
          </p:cNvPr>
          <p:cNvSpPr txBox="1"/>
          <p:nvPr/>
        </p:nvSpPr>
        <p:spPr>
          <a:xfrm>
            <a:off x="464234" y="253218"/>
            <a:ext cx="1773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Medium" panose="02040604050005020304" pitchFamily="18" charset="0"/>
              </a:rPr>
              <a:t>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9C4E5F-740B-4157-961B-28DE39087536}"/>
                  </a:ext>
                </a:extLst>
              </p:cNvPr>
              <p:cNvSpPr txBox="1"/>
              <p:nvPr/>
            </p:nvSpPr>
            <p:spPr>
              <a:xfrm>
                <a:off x="633047" y="1406769"/>
                <a:ext cx="46339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masis MT Pro Medium" panose="020406040500050203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 then find: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9C4E5F-740B-4157-961B-28DE39087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7" y="1406769"/>
                <a:ext cx="4633961" cy="461665"/>
              </a:xfrm>
              <a:prstGeom prst="rect">
                <a:avLst/>
              </a:prstGeom>
              <a:blipFill>
                <a:blip r:embed="rId2"/>
                <a:stretch>
                  <a:fillRect l="-2105" t="-10526" r="-10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52021F-1DC8-466A-BDC9-3D245D7254EF}"/>
                  </a:ext>
                </a:extLst>
              </p:cNvPr>
              <p:cNvSpPr txBox="1"/>
              <p:nvPr/>
            </p:nvSpPr>
            <p:spPr>
              <a:xfrm>
                <a:off x="596802" y="2760767"/>
                <a:ext cx="20974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52021F-1DC8-466A-BDC9-3D245D725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02" y="2760767"/>
                <a:ext cx="2097497" cy="369332"/>
              </a:xfrm>
              <a:prstGeom prst="rect">
                <a:avLst/>
              </a:prstGeom>
              <a:blipFill>
                <a:blip r:embed="rId3"/>
                <a:stretch>
                  <a:fillRect r="-116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519FF3-C83D-49C5-9191-01B1EE54838C}"/>
                  </a:ext>
                </a:extLst>
              </p:cNvPr>
              <p:cNvSpPr txBox="1"/>
              <p:nvPr/>
            </p:nvSpPr>
            <p:spPr>
              <a:xfrm>
                <a:off x="659640" y="3963536"/>
                <a:ext cx="23099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519FF3-C83D-49C5-9191-01B1EE548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40" y="3963536"/>
                <a:ext cx="2309991" cy="369332"/>
              </a:xfrm>
              <a:prstGeom prst="rect">
                <a:avLst/>
              </a:prstGeom>
              <a:blipFill>
                <a:blip r:embed="rId4"/>
                <a:stretch>
                  <a:fillRect l="-264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AFC90B-165F-4BE3-A661-0881E0847D46}"/>
                  </a:ext>
                </a:extLst>
              </p:cNvPr>
              <p:cNvSpPr txBox="1"/>
              <p:nvPr/>
            </p:nvSpPr>
            <p:spPr>
              <a:xfrm>
                <a:off x="596802" y="5127565"/>
                <a:ext cx="29318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19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AFC90B-165F-4BE3-A661-0881E0847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02" y="5127565"/>
                <a:ext cx="2931828" cy="369332"/>
              </a:xfrm>
              <a:prstGeom prst="rect">
                <a:avLst/>
              </a:prstGeom>
              <a:blipFill>
                <a:blip r:embed="rId5"/>
                <a:stretch>
                  <a:fillRect r="-416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313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ED1BFF-4B17-424F-B878-4980255ED62F}"/>
              </a:ext>
            </a:extLst>
          </p:cNvPr>
          <p:cNvSpPr txBox="1"/>
          <p:nvPr/>
        </p:nvSpPr>
        <p:spPr>
          <a:xfrm>
            <a:off x="6225230" y="15527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dirty="0">
                <a:latin typeface="Amasis MT Pro Medium" panose="02040604050005020304" pitchFamily="18" charset="0"/>
                <a:ea typeface="+mj-ea"/>
                <a:cs typeface="+mj-cs"/>
              </a:rPr>
              <a:t>Where do we use Cartesian Products in real life?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074" name="Picture 2" descr="There is No Questioning the Power of the Question - Business 2 Community">
            <a:extLst>
              <a:ext uri="{FF2B5EF4-FFF2-40B4-BE49-F238E27FC236}">
                <a16:creationId xmlns:a16="http://schemas.microsoft.com/office/drawing/2014/main" id="{8F183AC4-442E-4D32-9C71-2269040DA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97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 Aware of CARTESIAN PRODUCT When Using Join Keys in SQL – SQLServerCentral">
            <a:extLst>
              <a:ext uri="{FF2B5EF4-FFF2-40B4-BE49-F238E27FC236}">
                <a16:creationId xmlns:a16="http://schemas.microsoft.com/office/drawing/2014/main" id="{307FA577-8CE2-4231-B9CD-596B11DE3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633" y="321734"/>
            <a:ext cx="3365901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9 Chess Principles You Can Apply to Your Life - Insightful Bean">
            <a:extLst>
              <a:ext uri="{FF2B5EF4-FFF2-40B4-BE49-F238E27FC236}">
                <a16:creationId xmlns:a16="http://schemas.microsoft.com/office/drawing/2014/main" id="{86FCFAA0-D801-4C0D-9D03-D5C0D5E3B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3929" y="239055"/>
            <a:ext cx="2912451" cy="29051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30D7E4D-7EA2-46B5-8518-6899C0AA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3749654"/>
            <a:ext cx="5426764" cy="25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QL CROSS JOIN with examples">
            <a:extLst>
              <a:ext uri="{FF2B5EF4-FFF2-40B4-BE49-F238E27FC236}">
                <a16:creationId xmlns:a16="http://schemas.microsoft.com/office/drawing/2014/main" id="{3F382F01-34A1-4038-9480-EBE138358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5918" r="4239" b="2000"/>
          <a:stretch/>
        </p:blipFill>
        <p:spPr bwMode="auto">
          <a:xfrm>
            <a:off x="7442283" y="3631096"/>
            <a:ext cx="2844097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0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56E151-825D-4475-8D3B-6A182F609F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53" t="38044" r="16547" b="38042"/>
          <a:stretch/>
        </p:blipFill>
        <p:spPr>
          <a:xfrm>
            <a:off x="869453" y="460829"/>
            <a:ext cx="10453093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What is a real life example of a Cartesian plane where we can represent the  point (x,y) , (-x,y) , (-x,-y) , (x,-y)? - Quora">
            <a:extLst>
              <a:ext uri="{FF2B5EF4-FFF2-40B4-BE49-F238E27FC236}">
                <a16:creationId xmlns:a16="http://schemas.microsoft.com/office/drawing/2014/main" id="{274360E2-8D51-447C-A4AC-17F0293DB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3490514"/>
            <a:ext cx="5636655" cy="2605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99664EC-05DE-469B-B52E-4F8485B65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283" y="3296443"/>
            <a:ext cx="6296561" cy="310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27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6EB8F0-3DEF-47B7-A4FF-9EA9D3A12F64}"/>
              </a:ext>
            </a:extLst>
          </p:cNvPr>
          <p:cNvSpPr txBox="1"/>
          <p:nvPr/>
        </p:nvSpPr>
        <p:spPr>
          <a:xfrm>
            <a:off x="4151085" y="4506687"/>
            <a:ext cx="76780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solidFill>
                  <a:srgbClr val="292929"/>
                </a:solidFill>
                <a:effectLst/>
                <a:latin typeface="Eras Demi ITC" panose="020B0805030504020804" pitchFamily="34" charset="0"/>
              </a:rPr>
              <a:t>Make &amp; Model : Toyota Corolla, Honda CRV, Chevy </a:t>
            </a:r>
            <a:r>
              <a:rPr lang="en-US" sz="2000" b="0" i="0" dirty="0" err="1">
                <a:solidFill>
                  <a:srgbClr val="292929"/>
                </a:solidFill>
                <a:effectLst/>
                <a:latin typeface="Eras Demi ITC" panose="020B0805030504020804" pitchFamily="34" charset="0"/>
              </a:rPr>
              <a:t>Cruze</a:t>
            </a:r>
            <a:endParaRPr lang="en-US" sz="2000" b="0" i="0" dirty="0">
              <a:solidFill>
                <a:srgbClr val="292929"/>
              </a:solidFill>
              <a:effectLst/>
              <a:latin typeface="Eras Demi ITC" panose="020B0805030504020804" pitchFamily="34" charset="0"/>
            </a:endParaRPr>
          </a:p>
          <a:p>
            <a:pPr algn="l"/>
            <a:r>
              <a:rPr lang="en-US" sz="2000" b="0" i="0" dirty="0">
                <a:solidFill>
                  <a:srgbClr val="292929"/>
                </a:solidFill>
                <a:effectLst/>
                <a:latin typeface="Eras Demi ITC" panose="020B0805030504020804" pitchFamily="34" charset="0"/>
              </a:rPr>
              <a:t>Colors : White, Grey, Red</a:t>
            </a:r>
          </a:p>
          <a:p>
            <a:pPr algn="l"/>
            <a:r>
              <a:rPr lang="en-US" sz="2000" b="0" i="0" dirty="0">
                <a:solidFill>
                  <a:srgbClr val="292929"/>
                </a:solidFill>
                <a:effectLst/>
                <a:latin typeface="Eras Demi ITC" panose="020B0805030504020804" pitchFamily="34" charset="0"/>
              </a:rPr>
              <a:t>Engine Capacities : 1.4L, 1.6L, 1.8L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0FD5DC-7105-4E3D-ACFA-DAD15E7C1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62" t="53547" r="43214" b="34237"/>
          <a:stretch/>
        </p:blipFill>
        <p:spPr>
          <a:xfrm>
            <a:off x="1378411" y="2226554"/>
            <a:ext cx="5545347" cy="1553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FFB1BD-A9EA-4182-A4BD-E985C18D4F2C}"/>
              </a:ext>
            </a:extLst>
          </p:cNvPr>
          <p:cNvSpPr txBox="1"/>
          <p:nvPr/>
        </p:nvSpPr>
        <p:spPr>
          <a:xfrm>
            <a:off x="1207471" y="743019"/>
            <a:ext cx="10206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masis MT Pro Medium" panose="02040604050005020304" pitchFamily="18" charset="0"/>
              </a:rPr>
              <a:t>Use Cartesian Product to create combinations from given sets for selling</a:t>
            </a:r>
          </a:p>
        </p:txBody>
      </p:sp>
      <p:pic>
        <p:nvPicPr>
          <p:cNvPr id="1026" name="Picture 2" descr="Arrow image, Arrow clipart, Clip art">
            <a:extLst>
              <a:ext uri="{FF2B5EF4-FFF2-40B4-BE49-F238E27FC236}">
                <a16:creationId xmlns:a16="http://schemas.microsoft.com/office/drawing/2014/main" id="{A100E0B4-1A62-4A0B-BB0B-B7A98E304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67" y="2369197"/>
            <a:ext cx="842344" cy="48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rrow image, Arrow clipart, Clip art">
            <a:extLst>
              <a:ext uri="{FF2B5EF4-FFF2-40B4-BE49-F238E27FC236}">
                <a16:creationId xmlns:a16="http://schemas.microsoft.com/office/drawing/2014/main" id="{24D0294A-ADC1-4716-A434-52B48860C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43" y="4528030"/>
            <a:ext cx="842344" cy="48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64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0344FC5-AAB4-4CA4-AF19-39FA81FEDCE4}"/>
                  </a:ext>
                </a:extLst>
              </p:cNvPr>
              <p:cNvSpPr txBox="1"/>
              <p:nvPr/>
            </p:nvSpPr>
            <p:spPr>
              <a:xfrm>
                <a:off x="758457" y="1839684"/>
                <a:ext cx="39583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masis MT Pro Medium" panose="02040604050005020304" pitchFamily="18" charset="0"/>
                  </a:rPr>
                  <a:t>An ordered pair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is a set: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0344FC5-AAB4-4CA4-AF19-39FA81FED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57" y="1839684"/>
                <a:ext cx="3958328" cy="400110"/>
              </a:xfrm>
              <a:prstGeom prst="rect">
                <a:avLst/>
              </a:prstGeom>
              <a:blipFill>
                <a:blip r:embed="rId3"/>
                <a:stretch>
                  <a:fillRect l="-1385" t="-9231" r="-769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F408D4-7CEF-4CFF-B679-C280FC8FB391}"/>
                  </a:ext>
                </a:extLst>
              </p:cNvPr>
              <p:cNvSpPr txBox="1"/>
              <p:nvPr/>
            </p:nvSpPr>
            <p:spPr>
              <a:xfrm>
                <a:off x="4018058" y="2363146"/>
                <a:ext cx="18049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{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}}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F408D4-7CEF-4CFF-B679-C280FC8FB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058" y="2363146"/>
                <a:ext cx="180491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95F529E-C202-44D9-AECC-EA5D11A7549F}"/>
              </a:ext>
            </a:extLst>
          </p:cNvPr>
          <p:cNvSpPr txBox="1"/>
          <p:nvPr/>
        </p:nvSpPr>
        <p:spPr>
          <a:xfrm>
            <a:off x="673195" y="3551583"/>
            <a:ext cx="6808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masis MT Pro Medium" panose="02040604050005020304" pitchFamily="18" charset="0"/>
              </a:rPr>
              <a:t>You’ve seen ordered pairs before as graph coordinates: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088857-18AD-47D4-A76B-47D70D36628B}"/>
                  </a:ext>
                </a:extLst>
              </p:cNvPr>
              <p:cNvSpPr txBox="1"/>
              <p:nvPr/>
            </p:nvSpPr>
            <p:spPr>
              <a:xfrm>
                <a:off x="1424609" y="4167810"/>
                <a:ext cx="22019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1, 2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{1, 2}}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088857-18AD-47D4-A76B-47D70D36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609" y="4167810"/>
                <a:ext cx="2201949" cy="307777"/>
              </a:xfrm>
              <a:prstGeom prst="rect">
                <a:avLst/>
              </a:prstGeom>
              <a:blipFill>
                <a:blip r:embed="rId5"/>
                <a:stretch>
                  <a:fillRect t="-4000" r="-3878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E2BB3-A27F-413C-875C-05F386A13240}"/>
                  </a:ext>
                </a:extLst>
              </p:cNvPr>
              <p:cNvSpPr txBox="1"/>
              <p:nvPr/>
            </p:nvSpPr>
            <p:spPr>
              <a:xfrm>
                <a:off x="1424609" y="4691704"/>
                <a:ext cx="22019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2, 1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,{2, 1}}</m:t>
                      </m:r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E2BB3-A27F-413C-875C-05F386A13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609" y="4691704"/>
                <a:ext cx="2201949" cy="307777"/>
              </a:xfrm>
              <a:prstGeom prst="rect">
                <a:avLst/>
              </a:prstGeom>
              <a:blipFill>
                <a:blip r:embed="rId6"/>
                <a:stretch>
                  <a:fillRect t="-4000" r="-3878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A93691-7FD0-47FB-9761-79A972C27C14}"/>
                  </a:ext>
                </a:extLst>
              </p:cNvPr>
              <p:cNvSpPr txBox="1"/>
              <p:nvPr/>
            </p:nvSpPr>
            <p:spPr>
              <a:xfrm>
                <a:off x="1424609" y="5215598"/>
                <a:ext cx="27790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−2, 0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{−2, 0}}</m:t>
                      </m:r>
                    </m:oMath>
                  </m:oMathPara>
                </a14:m>
                <a:endParaRPr lang="en-US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A93691-7FD0-47FB-9761-79A972C27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609" y="5215598"/>
                <a:ext cx="2779031" cy="307777"/>
              </a:xfrm>
              <a:prstGeom prst="rect">
                <a:avLst/>
              </a:prstGeom>
              <a:blipFill>
                <a:blip r:embed="rId7"/>
                <a:stretch>
                  <a:fillRect t="-4000" r="-2851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73AC14-9352-447A-B524-2FD470D0053C}"/>
              </a:ext>
            </a:extLst>
          </p:cNvPr>
          <p:cNvCxnSpPr/>
          <p:nvPr/>
        </p:nvCxnSpPr>
        <p:spPr>
          <a:xfrm flipV="1">
            <a:off x="6374296" y="4167810"/>
            <a:ext cx="0" cy="2126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E4417E-7B95-4EA9-BE12-FBEC1C9CC165}"/>
              </a:ext>
            </a:extLst>
          </p:cNvPr>
          <p:cNvCxnSpPr>
            <a:cxnSpLocks/>
          </p:cNvCxnSpPr>
          <p:nvPr/>
        </p:nvCxnSpPr>
        <p:spPr>
          <a:xfrm>
            <a:off x="5115339" y="5380383"/>
            <a:ext cx="29287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C22555-6F15-429A-B2E8-B095C05131F7}"/>
                  </a:ext>
                </a:extLst>
              </p:cNvPr>
              <p:cNvSpPr txBox="1"/>
              <p:nvPr/>
            </p:nvSpPr>
            <p:spPr>
              <a:xfrm>
                <a:off x="6579704" y="4642968"/>
                <a:ext cx="1827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C22555-6F15-429A-B2E8-B095C0513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704" y="4642968"/>
                <a:ext cx="18274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CF3D8D-835F-4FF6-A09B-26335FCE40EC}"/>
                  </a:ext>
                </a:extLst>
              </p:cNvPr>
              <p:cNvSpPr txBox="1"/>
              <p:nvPr/>
            </p:nvSpPr>
            <p:spPr>
              <a:xfrm>
                <a:off x="6671075" y="4583982"/>
                <a:ext cx="4531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(1, 2)</m:t>
                      </m:r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CF3D8D-835F-4FF6-A09B-26335FCE4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075" y="4583982"/>
                <a:ext cx="453137" cy="215444"/>
              </a:xfrm>
              <a:prstGeom prst="rect">
                <a:avLst/>
              </a:prstGeom>
              <a:blipFill>
                <a:blip r:embed="rId9"/>
                <a:stretch>
                  <a:fillRect l="-12000" r="-13333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ABD624-8E82-4144-9F99-83DBD801EDF7}"/>
                  </a:ext>
                </a:extLst>
              </p:cNvPr>
              <p:cNvSpPr txBox="1"/>
              <p:nvPr/>
            </p:nvSpPr>
            <p:spPr>
              <a:xfrm>
                <a:off x="6806272" y="4973411"/>
                <a:ext cx="1827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ABD624-8E82-4144-9F99-83DBD801E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272" y="4973411"/>
                <a:ext cx="18274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EAF78A-E2D2-471D-A08F-48DE494022BF}"/>
                  </a:ext>
                </a:extLst>
              </p:cNvPr>
              <p:cNvSpPr txBox="1"/>
              <p:nvPr/>
            </p:nvSpPr>
            <p:spPr>
              <a:xfrm>
                <a:off x="6897643" y="4973411"/>
                <a:ext cx="453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(2, 1)</m:t>
                      </m:r>
                    </m:oMath>
                  </m:oMathPara>
                </a14:m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EAF78A-E2D2-471D-A08F-48DE49402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643" y="4973411"/>
                <a:ext cx="453136" cy="215444"/>
              </a:xfrm>
              <a:prstGeom prst="rect">
                <a:avLst/>
              </a:prstGeom>
              <a:blipFill>
                <a:blip r:embed="rId11"/>
                <a:stretch>
                  <a:fillRect l="-13514" r="-13514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C962CA-2D7C-4BB9-A83A-0094E0790071}"/>
                  </a:ext>
                </a:extLst>
              </p:cNvPr>
              <p:cNvSpPr txBox="1"/>
              <p:nvPr/>
            </p:nvSpPr>
            <p:spPr>
              <a:xfrm>
                <a:off x="5850950" y="5151687"/>
                <a:ext cx="1827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C962CA-2D7C-4BB9-A83A-0094E0790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950" y="5151687"/>
                <a:ext cx="182742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3AFAFB-1251-4375-B2F6-967502A39B79}"/>
                  </a:ext>
                </a:extLst>
              </p:cNvPr>
              <p:cNvSpPr txBox="1"/>
              <p:nvPr/>
            </p:nvSpPr>
            <p:spPr>
              <a:xfrm>
                <a:off x="5616204" y="5107876"/>
                <a:ext cx="5877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(−2, 0)</m:t>
                      </m:r>
                    </m:oMath>
                  </m:oMathPara>
                </a14:m>
                <a:endParaRPr lang="en-US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3AFAFB-1251-4375-B2F6-967502A39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204" y="5107876"/>
                <a:ext cx="587790" cy="215444"/>
              </a:xfrm>
              <a:prstGeom prst="rect">
                <a:avLst/>
              </a:prstGeom>
              <a:blipFill>
                <a:blip r:embed="rId13"/>
                <a:stretch>
                  <a:fillRect l="-9278" r="-10309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10CDF5-95ED-4D87-A04D-EBF4E02F17E7}"/>
                  </a:ext>
                </a:extLst>
              </p:cNvPr>
              <p:cNvSpPr txBox="1"/>
              <p:nvPr/>
            </p:nvSpPr>
            <p:spPr>
              <a:xfrm rot="5400000">
                <a:off x="3094383" y="4459954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10CDF5-95ED-4D87-A04D-EBF4E02F1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094383" y="4459954"/>
                <a:ext cx="226023" cy="276999"/>
              </a:xfrm>
              <a:prstGeom prst="rect">
                <a:avLst/>
              </a:prstGeom>
              <a:blipFill>
                <a:blip r:embed="rId14"/>
                <a:stretch>
                  <a:fillRect t="-13514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20DE35C-6235-48EF-8C31-3BFBF54B4847}"/>
                  </a:ext>
                </a:extLst>
              </p:cNvPr>
              <p:cNvSpPr txBox="1"/>
              <p:nvPr/>
            </p:nvSpPr>
            <p:spPr>
              <a:xfrm rot="5400000">
                <a:off x="2562613" y="4446701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20DE35C-6235-48EF-8C31-3BFBF54B4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562613" y="4446701"/>
                <a:ext cx="226023" cy="276999"/>
              </a:xfrm>
              <a:prstGeom prst="rect">
                <a:avLst/>
              </a:prstGeom>
              <a:blipFill>
                <a:blip r:embed="rId15"/>
                <a:stretch>
                  <a:fillRect l="-4348" t="-21622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45301E1F-0DFA-4A33-AB8B-7AC261D0F0D8}"/>
              </a:ext>
            </a:extLst>
          </p:cNvPr>
          <p:cNvSpPr txBox="1"/>
          <p:nvPr/>
        </p:nvSpPr>
        <p:spPr>
          <a:xfrm>
            <a:off x="816402" y="6125506"/>
            <a:ext cx="30832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002060"/>
                </a:solidFill>
                <a:latin typeface="Amasis MT Pro Medium" panose="02040604050005020304" pitchFamily="18" charset="0"/>
              </a:rPr>
              <a:t>not the same</a:t>
            </a:r>
            <a:r>
              <a:rPr lang="en-US" sz="16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 ordered pairs 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D099E688-C268-496E-882A-70DCD2AB0A12}"/>
              </a:ext>
            </a:extLst>
          </p:cNvPr>
          <p:cNvSpPr/>
          <p:nvPr/>
        </p:nvSpPr>
        <p:spPr>
          <a:xfrm>
            <a:off x="963864" y="4312260"/>
            <a:ext cx="367986" cy="651713"/>
          </a:xfrm>
          <a:prstGeom prst="leftBrace">
            <a:avLst>
              <a:gd name="adj1" fmla="val 17946"/>
              <a:gd name="adj2" fmla="val 51493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0C056857-60D0-40F4-B9F1-A25AB2A6791A}"/>
              </a:ext>
            </a:extLst>
          </p:cNvPr>
          <p:cNvSpPr/>
          <p:nvPr/>
        </p:nvSpPr>
        <p:spPr>
          <a:xfrm>
            <a:off x="309213" y="4673447"/>
            <a:ext cx="449244" cy="16213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60F9A5-FCF5-4D35-B1F8-FC1CE06EA42C}"/>
              </a:ext>
            </a:extLst>
          </p:cNvPr>
          <p:cNvSpPr txBox="1"/>
          <p:nvPr/>
        </p:nvSpPr>
        <p:spPr>
          <a:xfrm>
            <a:off x="2894321" y="611290"/>
            <a:ext cx="6096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masis MT Pro" panose="02040504050005020304" pitchFamily="18" charset="0"/>
              </a:rPr>
              <a:t>An </a:t>
            </a:r>
            <a:r>
              <a:rPr lang="en-US" b="1" dirty="0">
                <a:latin typeface="Amasis MT Pro" panose="02040504050005020304" pitchFamily="18" charset="0"/>
              </a:rPr>
              <a:t>ordered pair </a:t>
            </a:r>
            <a:r>
              <a:rPr lang="en-US" dirty="0">
                <a:latin typeface="Amasis MT Pro" panose="02040504050005020304" pitchFamily="18" charset="0"/>
              </a:rPr>
              <a:t>is a set of two numbers that identifies the location of a point on a coordinate plane.</a:t>
            </a:r>
          </a:p>
        </p:txBody>
      </p:sp>
    </p:spTree>
    <p:extLst>
      <p:ext uri="{BB962C8B-B14F-4D97-AF65-F5344CB8AC3E}">
        <p14:creationId xmlns:p14="http://schemas.microsoft.com/office/powerpoint/2010/main" val="247867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827618-4923-4E80-961E-53FB403B6876}"/>
                  </a:ext>
                </a:extLst>
              </p:cNvPr>
              <p:cNvSpPr txBox="1"/>
              <p:nvPr/>
            </p:nvSpPr>
            <p:spPr>
              <a:xfrm>
                <a:off x="647114" y="576775"/>
                <a:ext cx="5070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masis MT Pro Medium" panose="02040604050005020304" pitchFamily="18" charset="0"/>
                  </a:rPr>
                  <a:t>The Cartesian Product,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is the set: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827618-4923-4E80-961E-53FB403B6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14" y="576775"/>
                <a:ext cx="5070747" cy="400110"/>
              </a:xfrm>
              <a:prstGeom prst="rect">
                <a:avLst/>
              </a:prstGeom>
              <a:blipFill>
                <a:blip r:embed="rId3"/>
                <a:stretch>
                  <a:fillRect l="-1082" t="-9231" r="-36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72704D-587C-4504-A79E-4606CAC7160F}"/>
                  </a:ext>
                </a:extLst>
              </p:cNvPr>
              <p:cNvSpPr txBox="1"/>
              <p:nvPr/>
            </p:nvSpPr>
            <p:spPr>
              <a:xfrm>
                <a:off x="4248442" y="1209821"/>
                <a:ext cx="34859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72704D-587C-4504-A79E-4606CAC71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42" y="1209821"/>
                <a:ext cx="3485954" cy="369332"/>
              </a:xfrm>
              <a:prstGeom prst="rect">
                <a:avLst/>
              </a:prstGeom>
              <a:blipFill>
                <a:blip r:embed="rId4"/>
                <a:stretch>
                  <a:fillRect r="-2448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516742-C34B-4A3A-84C6-13FF620E69C6}"/>
                  </a:ext>
                </a:extLst>
              </p:cNvPr>
              <p:cNvSpPr txBox="1"/>
              <p:nvPr/>
            </p:nvSpPr>
            <p:spPr>
              <a:xfrm>
                <a:off x="647114" y="3028890"/>
                <a:ext cx="41370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masis MT Pro Medium" panose="02040604050005020304" pitchFamily="18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={0,1}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516742-C34B-4A3A-84C6-13FF620E6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14" y="3028890"/>
                <a:ext cx="4137030" cy="400110"/>
              </a:xfrm>
              <a:prstGeom prst="rect">
                <a:avLst/>
              </a:prstGeom>
              <a:blipFill>
                <a:blip r:embed="rId5"/>
                <a:stretch>
                  <a:fillRect l="-1325" t="-9091" r="-73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4F8199-2E5A-4447-AE40-1E295BF37696}"/>
                  </a:ext>
                </a:extLst>
              </p:cNvPr>
              <p:cNvSpPr txBox="1"/>
              <p:nvPr/>
            </p:nvSpPr>
            <p:spPr>
              <a:xfrm>
                <a:off x="1041009" y="3826412"/>
                <a:ext cx="61333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1, 0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1, 1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(2,1)}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4F8199-2E5A-4447-AE40-1E295BF37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09" y="3826412"/>
                <a:ext cx="6133346" cy="369332"/>
              </a:xfrm>
              <a:prstGeom prst="rect">
                <a:avLst/>
              </a:prstGeom>
              <a:blipFill>
                <a:blip r:embed="rId6"/>
                <a:stretch>
                  <a:fillRect l="-795" r="-1292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9E9E8E-3530-43FE-9990-5BBA7548A40A}"/>
                  </a:ext>
                </a:extLst>
              </p:cNvPr>
              <p:cNvSpPr txBox="1"/>
              <p:nvPr/>
            </p:nvSpPr>
            <p:spPr>
              <a:xfrm>
                <a:off x="1041009" y="5306927"/>
                <a:ext cx="59784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9E9E8E-3530-43FE-9990-5BBA7548A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09" y="5306927"/>
                <a:ext cx="5978431" cy="369332"/>
              </a:xfrm>
              <a:prstGeom prst="rect">
                <a:avLst/>
              </a:prstGeom>
              <a:blipFill>
                <a:blip r:embed="rId7"/>
                <a:stretch>
                  <a:fillRect l="-816" r="-1429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F6706673-D768-411A-AEDE-EEB3BEF052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189825"/>
                  </p:ext>
                </p:extLst>
              </p:nvPr>
            </p:nvGraphicFramePr>
            <p:xfrm>
              <a:off x="7407858" y="3243696"/>
              <a:ext cx="1522438" cy="15733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56604">
                      <a:extLst>
                        <a:ext uri="{9D8B030D-6E8A-4147-A177-3AD203B41FA5}">
                          <a16:colId xmlns:a16="http://schemas.microsoft.com/office/drawing/2014/main" val="2671422044"/>
                        </a:ext>
                      </a:extLst>
                    </a:gridCol>
                    <a:gridCol w="565834">
                      <a:extLst>
                        <a:ext uri="{9D8B030D-6E8A-4147-A177-3AD203B41FA5}">
                          <a16:colId xmlns:a16="http://schemas.microsoft.com/office/drawing/2014/main" val="1503928471"/>
                        </a:ext>
                      </a:extLst>
                    </a:gridCol>
                  </a:tblGrid>
                  <a:tr h="393342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78133"/>
                      </a:ext>
                    </a:extLst>
                  </a:tr>
                  <a:tr h="3933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209782"/>
                      </a:ext>
                    </a:extLst>
                  </a:tr>
                  <a:tr h="3933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880556"/>
                      </a:ext>
                    </a:extLst>
                  </a:tr>
                  <a:tr h="3933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Amasis MT Pro Medium" panose="020406040500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283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F6706673-D768-411A-AEDE-EEB3BEF052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189825"/>
                  </p:ext>
                </p:extLst>
              </p:nvPr>
            </p:nvGraphicFramePr>
            <p:xfrm>
              <a:off x="7407858" y="3243696"/>
              <a:ext cx="1522438" cy="15733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56604">
                      <a:extLst>
                        <a:ext uri="{9D8B030D-6E8A-4147-A177-3AD203B41FA5}">
                          <a16:colId xmlns:a16="http://schemas.microsoft.com/office/drawing/2014/main" val="2671422044"/>
                        </a:ext>
                      </a:extLst>
                    </a:gridCol>
                    <a:gridCol w="565834">
                      <a:extLst>
                        <a:ext uri="{9D8B030D-6E8A-4147-A177-3AD203B41FA5}">
                          <a16:colId xmlns:a16="http://schemas.microsoft.com/office/drawing/2014/main" val="1503928471"/>
                        </a:ext>
                      </a:extLst>
                    </a:gridCol>
                  </a:tblGrid>
                  <a:tr h="3933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r="-59236" b="-3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68817" b="-3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78133"/>
                      </a:ext>
                    </a:extLst>
                  </a:tr>
                  <a:tr h="3933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209782"/>
                      </a:ext>
                    </a:extLst>
                  </a:tr>
                  <a:tr h="3933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880556"/>
                      </a:ext>
                    </a:extLst>
                  </a:tr>
                  <a:tr h="3933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Amasis MT Pro Medium" panose="020406040500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28364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0E2840-E09B-4DF2-A415-B8C596D9E7F1}"/>
              </a:ext>
            </a:extLst>
          </p:cNvPr>
          <p:cNvCxnSpPr/>
          <p:nvPr/>
        </p:nvCxnSpPr>
        <p:spPr>
          <a:xfrm>
            <a:off x="7731416" y="3845714"/>
            <a:ext cx="5627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412D05-E71B-48DB-9F94-E6B5D787BDA0}"/>
              </a:ext>
            </a:extLst>
          </p:cNvPr>
          <p:cNvCxnSpPr/>
          <p:nvPr/>
        </p:nvCxnSpPr>
        <p:spPr>
          <a:xfrm>
            <a:off x="7717349" y="3845714"/>
            <a:ext cx="647113" cy="370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1C450-2DD4-445A-A097-6F52A2678ED7}"/>
              </a:ext>
            </a:extLst>
          </p:cNvPr>
          <p:cNvCxnSpPr/>
          <p:nvPr/>
        </p:nvCxnSpPr>
        <p:spPr>
          <a:xfrm flipV="1">
            <a:off x="7717349" y="3845714"/>
            <a:ext cx="576775" cy="37095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E68599-449A-4C67-9803-92EF675BC4D2}"/>
              </a:ext>
            </a:extLst>
          </p:cNvPr>
          <p:cNvCxnSpPr/>
          <p:nvPr/>
        </p:nvCxnSpPr>
        <p:spPr>
          <a:xfrm>
            <a:off x="7717349" y="4216667"/>
            <a:ext cx="5767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A5EC32-908B-47FE-A642-016695857F7D}"/>
              </a:ext>
            </a:extLst>
          </p:cNvPr>
          <p:cNvCxnSpPr/>
          <p:nvPr/>
        </p:nvCxnSpPr>
        <p:spPr>
          <a:xfrm flipV="1">
            <a:off x="7731416" y="3845714"/>
            <a:ext cx="633046" cy="75078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207248-5AD4-4268-8157-99AF7D9F60D3}"/>
              </a:ext>
            </a:extLst>
          </p:cNvPr>
          <p:cNvCxnSpPr/>
          <p:nvPr/>
        </p:nvCxnSpPr>
        <p:spPr>
          <a:xfrm flipV="1">
            <a:off x="7731416" y="4315141"/>
            <a:ext cx="633046" cy="31200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80AEF7-25C5-4C71-A8A7-BB1D501A168F}"/>
              </a:ext>
            </a:extLst>
          </p:cNvPr>
          <p:cNvCxnSpPr>
            <a:cxnSpLocks/>
          </p:cNvCxnSpPr>
          <p:nvPr/>
        </p:nvCxnSpPr>
        <p:spPr>
          <a:xfrm>
            <a:off x="6611815" y="4301308"/>
            <a:ext cx="0" cy="91780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3CD26C-079C-4755-8058-336B9F857A49}"/>
              </a:ext>
            </a:extLst>
          </p:cNvPr>
          <p:cNvCxnSpPr>
            <a:cxnSpLocks/>
          </p:cNvCxnSpPr>
          <p:nvPr/>
        </p:nvCxnSpPr>
        <p:spPr>
          <a:xfrm flipH="1">
            <a:off x="4232030" y="4230969"/>
            <a:ext cx="1563859" cy="97173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3B1F759-C667-439E-BFC8-33ACD50EDD62}"/>
              </a:ext>
            </a:extLst>
          </p:cNvPr>
          <p:cNvCxnSpPr>
            <a:cxnSpLocks/>
          </p:cNvCxnSpPr>
          <p:nvPr/>
        </p:nvCxnSpPr>
        <p:spPr>
          <a:xfrm>
            <a:off x="5148775" y="4230969"/>
            <a:ext cx="496951" cy="101628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AF4C96-A0C9-4358-99D4-DFC5A1C00BF7}"/>
              </a:ext>
            </a:extLst>
          </p:cNvPr>
          <p:cNvCxnSpPr>
            <a:cxnSpLocks/>
          </p:cNvCxnSpPr>
          <p:nvPr/>
        </p:nvCxnSpPr>
        <p:spPr>
          <a:xfrm>
            <a:off x="3629465" y="4230969"/>
            <a:ext cx="1354014" cy="97173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679EDC-D6B7-4856-BBFC-9D1D93BBBDFC}"/>
              </a:ext>
            </a:extLst>
          </p:cNvPr>
          <p:cNvCxnSpPr>
            <a:cxnSpLocks/>
          </p:cNvCxnSpPr>
          <p:nvPr/>
        </p:nvCxnSpPr>
        <p:spPr>
          <a:xfrm flipH="1">
            <a:off x="3458308" y="4230969"/>
            <a:ext cx="790134" cy="101628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3B08FA-5399-4EC2-8B63-178DEAE6158B}"/>
              </a:ext>
            </a:extLst>
          </p:cNvPr>
          <p:cNvCxnSpPr>
            <a:cxnSpLocks/>
          </p:cNvCxnSpPr>
          <p:nvPr/>
        </p:nvCxnSpPr>
        <p:spPr>
          <a:xfrm flipH="1">
            <a:off x="2663149" y="4230969"/>
            <a:ext cx="16412" cy="98832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8">
                <a:extLst>
                  <a:ext uri="{FF2B5EF4-FFF2-40B4-BE49-F238E27FC236}">
                    <a16:creationId xmlns:a16="http://schemas.microsoft.com/office/drawing/2014/main" id="{1A85E010-13E3-4EFF-91A1-0C53DAC697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865668"/>
                  </p:ext>
                </p:extLst>
              </p:nvPr>
            </p:nvGraphicFramePr>
            <p:xfrm>
              <a:off x="7407858" y="5046341"/>
              <a:ext cx="1522438" cy="15733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56604">
                      <a:extLst>
                        <a:ext uri="{9D8B030D-6E8A-4147-A177-3AD203B41FA5}">
                          <a16:colId xmlns:a16="http://schemas.microsoft.com/office/drawing/2014/main" val="2671422044"/>
                        </a:ext>
                      </a:extLst>
                    </a:gridCol>
                    <a:gridCol w="565834">
                      <a:extLst>
                        <a:ext uri="{9D8B030D-6E8A-4147-A177-3AD203B41FA5}">
                          <a16:colId xmlns:a16="http://schemas.microsoft.com/office/drawing/2014/main" val="1503928471"/>
                        </a:ext>
                      </a:extLst>
                    </a:gridCol>
                  </a:tblGrid>
                  <a:tr h="393342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78133"/>
                      </a:ext>
                    </a:extLst>
                  </a:tr>
                  <a:tr h="3933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209782"/>
                      </a:ext>
                    </a:extLst>
                  </a:tr>
                  <a:tr h="3933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880556"/>
                      </a:ext>
                    </a:extLst>
                  </a:tr>
                  <a:tr h="393342"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Amasis MT Pro Medium" panose="020406040500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283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8">
                <a:extLst>
                  <a:ext uri="{FF2B5EF4-FFF2-40B4-BE49-F238E27FC236}">
                    <a16:creationId xmlns:a16="http://schemas.microsoft.com/office/drawing/2014/main" id="{1A85E010-13E3-4EFF-91A1-0C53DAC697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865668"/>
                  </p:ext>
                </p:extLst>
              </p:nvPr>
            </p:nvGraphicFramePr>
            <p:xfrm>
              <a:off x="7407858" y="5046341"/>
              <a:ext cx="1522438" cy="15733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56604">
                      <a:extLst>
                        <a:ext uri="{9D8B030D-6E8A-4147-A177-3AD203B41FA5}">
                          <a16:colId xmlns:a16="http://schemas.microsoft.com/office/drawing/2014/main" val="2671422044"/>
                        </a:ext>
                      </a:extLst>
                    </a:gridCol>
                    <a:gridCol w="565834">
                      <a:extLst>
                        <a:ext uri="{9D8B030D-6E8A-4147-A177-3AD203B41FA5}">
                          <a16:colId xmlns:a16="http://schemas.microsoft.com/office/drawing/2014/main" val="1503928471"/>
                        </a:ext>
                      </a:extLst>
                    </a:gridCol>
                  </a:tblGrid>
                  <a:tr h="3933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r="-59236" b="-3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68817" b="-3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78133"/>
                      </a:ext>
                    </a:extLst>
                  </a:tr>
                  <a:tr h="3933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209782"/>
                      </a:ext>
                    </a:extLst>
                  </a:tr>
                  <a:tr h="3933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880556"/>
                      </a:ext>
                    </a:extLst>
                  </a:tr>
                  <a:tr h="393342"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Amasis MT Pro Medium" panose="020406040500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28364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2B204EB-450C-49C1-9F75-F7F4A46AAD7F}"/>
              </a:ext>
            </a:extLst>
          </p:cNvPr>
          <p:cNvCxnSpPr>
            <a:cxnSpLocks/>
          </p:cNvCxnSpPr>
          <p:nvPr/>
        </p:nvCxnSpPr>
        <p:spPr>
          <a:xfrm>
            <a:off x="7678825" y="5618199"/>
            <a:ext cx="6951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7326341-6746-4A4E-9AFD-C289A4CE832C}"/>
              </a:ext>
            </a:extLst>
          </p:cNvPr>
          <p:cNvCxnSpPr>
            <a:cxnSpLocks/>
          </p:cNvCxnSpPr>
          <p:nvPr/>
        </p:nvCxnSpPr>
        <p:spPr>
          <a:xfrm>
            <a:off x="7678825" y="5618199"/>
            <a:ext cx="695123" cy="325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23C8AAE-1C06-443A-9EF8-0A6F8EDCC448}"/>
              </a:ext>
            </a:extLst>
          </p:cNvPr>
          <p:cNvCxnSpPr>
            <a:cxnSpLocks/>
          </p:cNvCxnSpPr>
          <p:nvPr/>
        </p:nvCxnSpPr>
        <p:spPr>
          <a:xfrm>
            <a:off x="7678825" y="5618198"/>
            <a:ext cx="695123" cy="782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0AF433-B58A-4EFD-8AAB-5F6323D95824}"/>
              </a:ext>
            </a:extLst>
          </p:cNvPr>
          <p:cNvCxnSpPr>
            <a:cxnSpLocks/>
          </p:cNvCxnSpPr>
          <p:nvPr/>
        </p:nvCxnSpPr>
        <p:spPr>
          <a:xfrm flipV="1">
            <a:off x="7678825" y="5655562"/>
            <a:ext cx="695123" cy="3539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E0A861E-245A-4799-9555-8BAA0CAFCBCA}"/>
              </a:ext>
            </a:extLst>
          </p:cNvPr>
          <p:cNvCxnSpPr>
            <a:cxnSpLocks/>
          </p:cNvCxnSpPr>
          <p:nvPr/>
        </p:nvCxnSpPr>
        <p:spPr>
          <a:xfrm>
            <a:off x="7678825" y="6009499"/>
            <a:ext cx="695123" cy="289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CAB19E9-A5DA-4A6F-A606-465C524AAD8D}"/>
              </a:ext>
            </a:extLst>
          </p:cNvPr>
          <p:cNvCxnSpPr>
            <a:cxnSpLocks/>
          </p:cNvCxnSpPr>
          <p:nvPr/>
        </p:nvCxnSpPr>
        <p:spPr>
          <a:xfrm>
            <a:off x="7678825" y="6023963"/>
            <a:ext cx="695123" cy="3768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" name="Picture 2" descr="Cartesian Product - Mathstopia">
            <a:extLst>
              <a:ext uri="{FF2B5EF4-FFF2-40B4-BE49-F238E27FC236}">
                <a16:creationId xmlns:a16="http://schemas.microsoft.com/office/drawing/2014/main" id="{FE5851D6-8F3D-4F7D-9F37-34DF8494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73" y="238291"/>
            <a:ext cx="3261255" cy="2640692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9C40350-AC2A-4B5A-8255-A020B6EE70D7}"/>
              </a:ext>
            </a:extLst>
          </p:cNvPr>
          <p:cNvSpPr txBox="1"/>
          <p:nvPr/>
        </p:nvSpPr>
        <p:spPr>
          <a:xfrm>
            <a:off x="9751741" y="3051928"/>
            <a:ext cx="227368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masis MT Pro" panose="02040504050005020304" pitchFamily="18" charset="0"/>
              </a:rPr>
              <a:t>Also, it can be called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Cross Product</a:t>
            </a:r>
          </a:p>
        </p:txBody>
      </p:sp>
    </p:spTree>
    <p:extLst>
      <p:ext uri="{BB962C8B-B14F-4D97-AF65-F5344CB8AC3E}">
        <p14:creationId xmlns:p14="http://schemas.microsoft.com/office/powerpoint/2010/main" val="269885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61AE08-11B5-4C03-8E83-BA9047442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Amasis MT Pro" panose="02040504050005020304" pitchFamily="18" charset="0"/>
              </a:rPr>
              <a:t>Cross join or Cartesian Join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4B230-4693-4CCB-828B-4D07480FE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35" y="2068647"/>
            <a:ext cx="7289790" cy="449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9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F008C7-B958-4746-A149-C405DB13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Amasis MT Pro" panose="02040504050005020304" pitchFamily="18" charset="0"/>
              </a:rPr>
              <a:t>Usage in Database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532058-0663-4CA5-9398-456209B57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360" y="467208"/>
            <a:ext cx="7223883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89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QL: Cartesian Product; Joins - YouTube">
            <a:extLst>
              <a:ext uri="{FF2B5EF4-FFF2-40B4-BE49-F238E27FC236}">
                <a16:creationId xmlns:a16="http://schemas.microsoft.com/office/drawing/2014/main" id="{8141E5FF-CA38-4793-98FE-1E85FCCAB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0" t="18610" r="15860" b="1390"/>
          <a:stretch/>
        </p:blipFill>
        <p:spPr bwMode="auto">
          <a:xfrm>
            <a:off x="1323975" y="428624"/>
            <a:ext cx="8701088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1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ql Cross Join | SqlHints.com">
            <a:extLst>
              <a:ext uri="{FF2B5EF4-FFF2-40B4-BE49-F238E27FC236}">
                <a16:creationId xmlns:a16="http://schemas.microsoft.com/office/drawing/2014/main" id="{DF0B9724-C614-431D-9C82-CEED6C251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40" y="697868"/>
            <a:ext cx="8225485" cy="562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99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8DC8F3-D184-4EF6-A72E-19EBBDD0EC84}"/>
                  </a:ext>
                </a:extLst>
              </p:cNvPr>
              <p:cNvSpPr txBox="1"/>
              <p:nvPr/>
            </p:nvSpPr>
            <p:spPr>
              <a:xfrm>
                <a:off x="379827" y="506437"/>
                <a:ext cx="4667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masis MT Pro Medium" panose="02040604050005020304" pitchFamily="18" charset="0"/>
                  </a:rPr>
                  <a:t>What is the cardinality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8DC8F3-D184-4EF6-A72E-19EBBDD0E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27" y="506437"/>
                <a:ext cx="4667303" cy="461665"/>
              </a:xfrm>
              <a:prstGeom prst="rect">
                <a:avLst/>
              </a:prstGeom>
              <a:blipFill>
                <a:blip r:embed="rId2"/>
                <a:stretch>
                  <a:fillRect l="-195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82FF65-7B50-47E8-8CFA-113509C200D0}"/>
                  </a:ext>
                </a:extLst>
              </p:cNvPr>
              <p:cNvSpPr txBox="1"/>
              <p:nvPr/>
            </p:nvSpPr>
            <p:spPr>
              <a:xfrm>
                <a:off x="1070560" y="1631852"/>
                <a:ext cx="32858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masis MT Pro Medium" panose="020406040500050203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then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82FF65-7B50-47E8-8CFA-113509C20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60" y="1631852"/>
                <a:ext cx="3285836" cy="400110"/>
              </a:xfrm>
              <a:prstGeom prst="rect">
                <a:avLst/>
              </a:prstGeom>
              <a:blipFill>
                <a:blip r:embed="rId3"/>
                <a:stretch>
                  <a:fillRect l="-2041" t="-9231" r="-74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F01EB2-F5C7-4034-A42D-075A9F0902D2}"/>
                  </a:ext>
                </a:extLst>
              </p:cNvPr>
              <p:cNvSpPr txBox="1"/>
              <p:nvPr/>
            </p:nvSpPr>
            <p:spPr>
              <a:xfrm>
                <a:off x="1070560" y="2260899"/>
                <a:ext cx="20974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F01EB2-F5C7-4034-A42D-075A9F090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60" y="2260899"/>
                <a:ext cx="2097497" cy="369332"/>
              </a:xfrm>
              <a:prstGeom prst="rect">
                <a:avLst/>
              </a:prstGeom>
              <a:blipFill>
                <a:blip r:embed="rId4"/>
                <a:stretch>
                  <a:fillRect r="-116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99F46D-18CE-4E2A-941E-AF699A843F92}"/>
                  </a:ext>
                </a:extLst>
              </p:cNvPr>
              <p:cNvSpPr txBox="1"/>
              <p:nvPr/>
            </p:nvSpPr>
            <p:spPr>
              <a:xfrm>
                <a:off x="1245800" y="3224499"/>
                <a:ext cx="7984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99F46D-18CE-4E2A-941E-AF699A843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00" y="3224499"/>
                <a:ext cx="798488" cy="276999"/>
              </a:xfrm>
              <a:prstGeom prst="rect">
                <a:avLst/>
              </a:prstGeom>
              <a:blipFill>
                <a:blip r:embed="rId5"/>
                <a:stretch>
                  <a:fillRect r="-763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A3B212-A4AF-4834-BF3B-B9CDDB50DD2C}"/>
                  </a:ext>
                </a:extLst>
              </p:cNvPr>
              <p:cNvSpPr txBox="1"/>
              <p:nvPr/>
            </p:nvSpPr>
            <p:spPr>
              <a:xfrm>
                <a:off x="1245800" y="3730435"/>
                <a:ext cx="7840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A3B212-A4AF-4834-BF3B-B9CDDB50D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00" y="3730435"/>
                <a:ext cx="784061" cy="276999"/>
              </a:xfrm>
              <a:prstGeom prst="rect">
                <a:avLst/>
              </a:prstGeom>
              <a:blipFill>
                <a:blip r:embed="rId6"/>
                <a:stretch>
                  <a:fillRect r="-697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8BC6F3-430B-4DCF-BDFF-94086AE08F53}"/>
                  </a:ext>
                </a:extLst>
              </p:cNvPr>
              <p:cNvSpPr txBox="1"/>
              <p:nvPr/>
            </p:nvSpPr>
            <p:spPr>
              <a:xfrm>
                <a:off x="1245800" y="4236371"/>
                <a:ext cx="1957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8BC6F3-430B-4DCF-BDFF-94086AE08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00" y="4236371"/>
                <a:ext cx="1957459" cy="276999"/>
              </a:xfrm>
              <a:prstGeom prst="rect">
                <a:avLst/>
              </a:prstGeom>
              <a:blipFill>
                <a:blip r:embed="rId7"/>
                <a:stretch>
                  <a:fillRect r="-280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6D9941A-7A23-4160-AAA8-62CD10681026}"/>
              </a:ext>
            </a:extLst>
          </p:cNvPr>
          <p:cNvSpPr txBox="1"/>
          <p:nvPr/>
        </p:nvSpPr>
        <p:spPr>
          <a:xfrm>
            <a:off x="6417538" y="2101291"/>
            <a:ext cx="46410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masis MT Pro" panose="02040504050005020304" pitchFamily="18" charset="0"/>
              </a:rPr>
              <a:t>Cardinality – the number of elements in a set.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0A9A32-AE11-4ECC-9D2F-B5254D9C931C}"/>
              </a:ext>
            </a:extLst>
          </p:cNvPr>
          <p:cNvGrpSpPr/>
          <p:nvPr/>
        </p:nvGrpSpPr>
        <p:grpSpPr>
          <a:xfrm>
            <a:off x="5366225" y="3243034"/>
            <a:ext cx="6562862" cy="765172"/>
            <a:chOff x="4828029" y="4055398"/>
            <a:chExt cx="6562862" cy="765172"/>
          </a:xfrm>
        </p:grpSpPr>
        <p:pic>
          <p:nvPicPr>
            <p:cNvPr id="20" name="Graphic 19" descr="Bunny face with solid fill">
              <a:extLst>
                <a:ext uri="{FF2B5EF4-FFF2-40B4-BE49-F238E27FC236}">
                  <a16:creationId xmlns:a16="http://schemas.microsoft.com/office/drawing/2014/main" id="{D49E58ED-BE21-49FA-92E0-6F1F384A1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40060" y="4131170"/>
              <a:ext cx="1113884" cy="614400"/>
            </a:xfrm>
            <a:prstGeom prst="rect">
              <a:avLst/>
            </a:prstGeom>
          </p:spPr>
        </p:pic>
        <p:pic>
          <p:nvPicPr>
            <p:cNvPr id="22" name="Graphic 21" descr="Butterfly with solid fill">
              <a:extLst>
                <a:ext uri="{FF2B5EF4-FFF2-40B4-BE49-F238E27FC236}">
                  <a16:creationId xmlns:a16="http://schemas.microsoft.com/office/drawing/2014/main" id="{B0AC4209-ED1F-41B1-9EBC-A142782A0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619437" y="4101066"/>
              <a:ext cx="1168462" cy="644504"/>
            </a:xfrm>
            <a:prstGeom prst="rect">
              <a:avLst/>
            </a:prstGeom>
          </p:spPr>
        </p:pic>
        <p:pic>
          <p:nvPicPr>
            <p:cNvPr id="28" name="Graphic 27" descr="Chameleon with solid fill">
              <a:extLst>
                <a:ext uri="{FF2B5EF4-FFF2-40B4-BE49-F238E27FC236}">
                  <a16:creationId xmlns:a16="http://schemas.microsoft.com/office/drawing/2014/main" id="{1CB3D03B-80FC-477F-B61D-1DB7E6651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81455" y="4086274"/>
              <a:ext cx="1113885" cy="614400"/>
            </a:xfrm>
            <a:prstGeom prst="rect">
              <a:avLst/>
            </a:prstGeom>
          </p:spPr>
        </p:pic>
        <p:pic>
          <p:nvPicPr>
            <p:cNvPr id="32" name="Graphic 31" descr="Chicken with solid fill">
              <a:extLst>
                <a:ext uri="{FF2B5EF4-FFF2-40B4-BE49-F238E27FC236}">
                  <a16:creationId xmlns:a16="http://schemas.microsoft.com/office/drawing/2014/main" id="{B70DE735-E087-41D4-93C1-2B2F0C09E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922187" y="4086274"/>
              <a:ext cx="1113885" cy="614400"/>
            </a:xfrm>
            <a:prstGeom prst="rect">
              <a:avLst/>
            </a:prstGeom>
          </p:spPr>
        </p:pic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39962719-B37F-4953-BAA7-50C06212F1EA}"/>
                </a:ext>
              </a:extLst>
            </p:cNvPr>
            <p:cNvSpPr/>
            <p:nvPr/>
          </p:nvSpPr>
          <p:spPr>
            <a:xfrm>
              <a:off x="6028359" y="4055398"/>
              <a:ext cx="344557" cy="764400"/>
            </a:xfrm>
            <a:prstGeom prst="leftBrace">
              <a:avLst>
                <a:gd name="adj1" fmla="val 23717"/>
                <a:gd name="adj2" fmla="val 50000"/>
              </a:avLst>
            </a:prstGeom>
            <a:ln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8A6040F8-9D15-4965-AC73-D7E39DF598C6}"/>
                </a:ext>
              </a:extLst>
            </p:cNvPr>
            <p:cNvSpPr/>
            <p:nvPr/>
          </p:nvSpPr>
          <p:spPr>
            <a:xfrm flipH="1">
              <a:off x="11036072" y="4056170"/>
              <a:ext cx="354819" cy="764400"/>
            </a:xfrm>
            <a:prstGeom prst="leftBrace">
              <a:avLst>
                <a:gd name="adj1" fmla="val 23717"/>
                <a:gd name="adj2" fmla="val 50000"/>
              </a:avLst>
            </a:prstGeom>
            <a:ln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28E245F-E186-48FE-B4EF-7C88ADC86557}"/>
                    </a:ext>
                  </a:extLst>
                </p:cNvPr>
                <p:cNvSpPr txBox="1"/>
                <p:nvPr/>
              </p:nvSpPr>
              <p:spPr>
                <a:xfrm>
                  <a:off x="4828029" y="4187059"/>
                  <a:ext cx="105131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=</m:t>
                        </m:r>
                      </m:oMath>
                    </m:oMathPara>
                  </a14:m>
                  <a:endParaRPr lang="en-US" sz="32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28E245F-E186-48FE-B4EF-7C88ADC865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029" y="4187059"/>
                  <a:ext cx="1051313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67ED77D-0DF9-4A2D-B55D-5A63DAE8CA9C}"/>
              </a:ext>
            </a:extLst>
          </p:cNvPr>
          <p:cNvGrpSpPr/>
          <p:nvPr/>
        </p:nvGrpSpPr>
        <p:grpSpPr>
          <a:xfrm>
            <a:off x="5330030" y="4366297"/>
            <a:ext cx="6309878" cy="822113"/>
            <a:chOff x="5330030" y="4366297"/>
            <a:chExt cx="6309878" cy="822113"/>
          </a:xfrm>
        </p:grpSpPr>
        <p:pic>
          <p:nvPicPr>
            <p:cNvPr id="38" name="Graphic 37" descr="Bongo with solid fill">
              <a:extLst>
                <a:ext uri="{FF2B5EF4-FFF2-40B4-BE49-F238E27FC236}">
                  <a16:creationId xmlns:a16="http://schemas.microsoft.com/office/drawing/2014/main" id="{3FBFA8B5-4D10-460A-88FE-3ABEE5C1C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101675" y="4471954"/>
              <a:ext cx="716456" cy="716456"/>
            </a:xfrm>
            <a:prstGeom prst="rect">
              <a:avLst/>
            </a:prstGeom>
          </p:spPr>
        </p:pic>
        <p:pic>
          <p:nvPicPr>
            <p:cNvPr id="40" name="Graphic 39" descr="Boomerang with solid fill">
              <a:extLst>
                <a:ext uri="{FF2B5EF4-FFF2-40B4-BE49-F238E27FC236}">
                  <a16:creationId xmlns:a16="http://schemas.microsoft.com/office/drawing/2014/main" id="{87BA6778-6554-4073-BC08-E539EDE5A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954148" y="4471954"/>
              <a:ext cx="646936" cy="646936"/>
            </a:xfrm>
            <a:prstGeom prst="rect">
              <a:avLst/>
            </a:prstGeom>
          </p:spPr>
        </p:pic>
        <p:pic>
          <p:nvPicPr>
            <p:cNvPr id="42" name="Graphic 41" descr="Bow with solid fill">
              <a:extLst>
                <a:ext uri="{FF2B5EF4-FFF2-40B4-BE49-F238E27FC236}">
                  <a16:creationId xmlns:a16="http://schemas.microsoft.com/office/drawing/2014/main" id="{51420B7D-F3BA-4051-9C16-D0951D723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786621" y="4432143"/>
              <a:ext cx="716456" cy="716456"/>
            </a:xfrm>
            <a:prstGeom prst="rect">
              <a:avLst/>
            </a:prstGeom>
          </p:spPr>
        </p:pic>
        <p:pic>
          <p:nvPicPr>
            <p:cNvPr id="44" name="Graphic 43" descr="Bucket and shovel with solid fill">
              <a:extLst>
                <a:ext uri="{FF2B5EF4-FFF2-40B4-BE49-F238E27FC236}">
                  <a16:creationId xmlns:a16="http://schemas.microsoft.com/office/drawing/2014/main" id="{CAA0B541-2FFC-497C-8552-78D5B24F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9603130" y="4387378"/>
              <a:ext cx="757200" cy="757200"/>
            </a:xfrm>
            <a:prstGeom prst="rect">
              <a:avLst/>
            </a:prstGeom>
          </p:spPr>
        </p:pic>
        <p:pic>
          <p:nvPicPr>
            <p:cNvPr id="46" name="Graphic 45" descr="Calligraphy Pen with solid fill">
              <a:extLst>
                <a:ext uri="{FF2B5EF4-FFF2-40B4-BE49-F238E27FC236}">
                  <a16:creationId xmlns:a16="http://schemas.microsoft.com/office/drawing/2014/main" id="{4A64BE60-956F-4A29-8AE2-132BC3B66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0460383" y="4471954"/>
              <a:ext cx="623514" cy="623514"/>
            </a:xfrm>
            <a:prstGeom prst="rect">
              <a:avLst/>
            </a:prstGeom>
          </p:spPr>
        </p:pic>
        <p:sp>
          <p:nvSpPr>
            <p:cNvPr id="47" name="Left Brace 46">
              <a:extLst>
                <a:ext uri="{FF2B5EF4-FFF2-40B4-BE49-F238E27FC236}">
                  <a16:creationId xmlns:a16="http://schemas.microsoft.com/office/drawing/2014/main" id="{6047291E-18BC-4D81-8C28-32AD103DEA8D}"/>
                </a:ext>
              </a:extLst>
            </p:cNvPr>
            <p:cNvSpPr/>
            <p:nvPr/>
          </p:nvSpPr>
          <p:spPr>
            <a:xfrm>
              <a:off x="6566555" y="4366297"/>
              <a:ext cx="344557" cy="764400"/>
            </a:xfrm>
            <a:prstGeom prst="leftBrace">
              <a:avLst>
                <a:gd name="adj1" fmla="val 23717"/>
                <a:gd name="adj2" fmla="val 50000"/>
              </a:avLst>
            </a:prstGeom>
            <a:ln>
              <a:solidFill>
                <a:srgbClr val="7030A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Left Brace 47">
              <a:extLst>
                <a:ext uri="{FF2B5EF4-FFF2-40B4-BE49-F238E27FC236}">
                  <a16:creationId xmlns:a16="http://schemas.microsoft.com/office/drawing/2014/main" id="{4AE7E651-2C37-4403-9B45-53E9BCD04674}"/>
                </a:ext>
              </a:extLst>
            </p:cNvPr>
            <p:cNvSpPr/>
            <p:nvPr/>
          </p:nvSpPr>
          <p:spPr>
            <a:xfrm flipH="1">
              <a:off x="11295352" y="4371207"/>
              <a:ext cx="344556" cy="764400"/>
            </a:xfrm>
            <a:prstGeom prst="leftBrace">
              <a:avLst>
                <a:gd name="adj1" fmla="val 23717"/>
                <a:gd name="adj2" fmla="val 50000"/>
              </a:avLst>
            </a:prstGeom>
            <a:ln>
              <a:solidFill>
                <a:srgbClr val="7030A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57B03DE-6C1B-411B-9B97-AFFF8995E436}"/>
                    </a:ext>
                  </a:extLst>
                </p:cNvPr>
                <p:cNvSpPr txBox="1"/>
                <p:nvPr/>
              </p:nvSpPr>
              <p:spPr>
                <a:xfrm>
                  <a:off x="5330030" y="4366297"/>
                  <a:ext cx="105131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2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=</m:t>
                        </m:r>
                      </m:oMath>
                    </m:oMathPara>
                  </a14:m>
                  <a:endParaRPr lang="en-US" sz="32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57B03DE-6C1B-411B-9B97-AFFF8995E4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0030" y="4366297"/>
                  <a:ext cx="1051313" cy="58477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893A9C-A50E-4477-9AB4-6C84E20D3F7F}"/>
                  </a:ext>
                </a:extLst>
              </p:cNvPr>
              <p:cNvSpPr txBox="1"/>
              <p:nvPr/>
            </p:nvSpPr>
            <p:spPr>
              <a:xfrm>
                <a:off x="7459903" y="5727158"/>
                <a:ext cx="2602444" cy="2769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𝐶𝑎𝑟𝑑𝑖𝑛𝑎𝑙𝑖𝑡𝑦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 ∙5=20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893A9C-A50E-4477-9AB4-6C84E20D3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903" y="5727158"/>
                <a:ext cx="2602444" cy="276999"/>
              </a:xfrm>
              <a:prstGeom prst="rect">
                <a:avLst/>
              </a:prstGeom>
              <a:blipFill>
                <a:blip r:embed="rId28"/>
                <a:stretch>
                  <a:fillRect l="-2564" r="-1399" b="-29167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5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1543</Words>
  <Application>Microsoft Office PowerPoint</Application>
  <PresentationFormat>Widescreen</PresentationFormat>
  <Paragraphs>197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Lecture 3: Cartesian Products</vt:lpstr>
      <vt:lpstr>PowerPoint Presentation</vt:lpstr>
      <vt:lpstr>PowerPoint Presentation</vt:lpstr>
      <vt:lpstr>PowerPoint Presentation</vt:lpstr>
      <vt:lpstr>Cross join or Cartesian Join</vt:lpstr>
      <vt:lpstr>Usage in Database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Cartesian Products</dc:title>
  <dc:creator>Togzhan Nurtayeva</dc:creator>
  <cp:lastModifiedBy>Togzhan Nurtayeva</cp:lastModifiedBy>
  <cp:revision>93</cp:revision>
  <dcterms:created xsi:type="dcterms:W3CDTF">2021-09-30T22:20:30Z</dcterms:created>
  <dcterms:modified xsi:type="dcterms:W3CDTF">2024-12-16T06:33:48Z</dcterms:modified>
</cp:coreProperties>
</file>