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257" r:id="rId2"/>
    <p:sldId id="270" r:id="rId3"/>
    <p:sldId id="320" r:id="rId4"/>
    <p:sldId id="321" r:id="rId5"/>
    <p:sldId id="332" r:id="rId6"/>
    <p:sldId id="272" r:id="rId7"/>
    <p:sldId id="273" r:id="rId8"/>
    <p:sldId id="276" r:id="rId9"/>
    <p:sldId id="352" r:id="rId10"/>
    <p:sldId id="274" r:id="rId11"/>
    <p:sldId id="275" r:id="rId12"/>
    <p:sldId id="258" r:id="rId13"/>
    <p:sldId id="259" r:id="rId14"/>
    <p:sldId id="261" r:id="rId15"/>
    <p:sldId id="340" r:id="rId16"/>
    <p:sldId id="339" r:id="rId17"/>
    <p:sldId id="341" r:id="rId18"/>
    <p:sldId id="319" r:id="rId19"/>
    <p:sldId id="277" r:id="rId20"/>
    <p:sldId id="292" r:id="rId21"/>
    <p:sldId id="342" r:id="rId22"/>
    <p:sldId id="343" r:id="rId23"/>
    <p:sldId id="344" r:id="rId24"/>
    <p:sldId id="346" r:id="rId25"/>
    <p:sldId id="345" r:id="rId26"/>
    <p:sldId id="351" r:id="rId27"/>
    <p:sldId id="347" r:id="rId28"/>
    <p:sldId id="350" r:id="rId29"/>
    <p:sldId id="288" r:id="rId30"/>
    <p:sldId id="278" r:id="rId31"/>
    <p:sldId id="298" r:id="rId32"/>
    <p:sldId id="279" r:id="rId33"/>
    <p:sldId id="281" r:id="rId34"/>
    <p:sldId id="289" r:id="rId35"/>
    <p:sldId id="293" r:id="rId36"/>
    <p:sldId id="287" r:id="rId37"/>
    <p:sldId id="285" r:id="rId38"/>
    <p:sldId id="286" r:id="rId39"/>
    <p:sldId id="284" r:id="rId40"/>
    <p:sldId id="283" r:id="rId41"/>
    <p:sldId id="291" r:id="rId42"/>
    <p:sldId id="295" r:id="rId43"/>
    <p:sldId id="329" r:id="rId44"/>
    <p:sldId id="330" r:id="rId45"/>
    <p:sldId id="282" r:id="rId46"/>
    <p:sldId id="322" r:id="rId47"/>
    <p:sldId id="323" r:id="rId48"/>
    <p:sldId id="301" r:id="rId49"/>
    <p:sldId id="260" r:id="rId50"/>
    <p:sldId id="268" r:id="rId51"/>
    <p:sldId id="302" r:id="rId52"/>
    <p:sldId id="303" r:id="rId53"/>
    <p:sldId id="304" r:id="rId54"/>
    <p:sldId id="305" r:id="rId55"/>
    <p:sldId id="328" r:id="rId56"/>
    <p:sldId id="271" r:id="rId57"/>
    <p:sldId id="324" r:id="rId58"/>
    <p:sldId id="306" r:id="rId59"/>
    <p:sldId id="307" r:id="rId60"/>
    <p:sldId id="311" r:id="rId61"/>
    <p:sldId id="308" r:id="rId62"/>
    <p:sldId id="333" r:id="rId63"/>
    <p:sldId id="325" r:id="rId64"/>
    <p:sldId id="309" r:id="rId65"/>
    <p:sldId id="310" r:id="rId66"/>
    <p:sldId id="313" r:id="rId67"/>
    <p:sldId id="312" r:id="rId68"/>
    <p:sldId id="314" r:id="rId69"/>
    <p:sldId id="315" r:id="rId70"/>
    <p:sldId id="326" r:id="rId71"/>
    <p:sldId id="316" r:id="rId72"/>
    <p:sldId id="317" r:id="rId73"/>
    <p:sldId id="318" r:id="rId74"/>
    <p:sldId id="327" r:id="rId75"/>
    <p:sldId id="334" r:id="rId76"/>
    <p:sldId id="335" r:id="rId77"/>
    <p:sldId id="337" r:id="rId78"/>
    <p:sldId id="338" r:id="rId79"/>
    <p:sldId id="358" r:id="rId80"/>
    <p:sldId id="349" r:id="rId81"/>
    <p:sldId id="348" r:id="rId82"/>
    <p:sldId id="353" r:id="rId83"/>
    <p:sldId id="354" r:id="rId84"/>
    <p:sldId id="355" r:id="rId85"/>
    <p:sldId id="356" r:id="rId86"/>
    <p:sldId id="35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31FD"/>
    <a:srgbClr val="FED8FB"/>
    <a:srgbClr val="8F6F91"/>
    <a:srgbClr val="F0E6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7BAD6-28FB-C5F7-130C-5F76296C7FF9}" v="1" dt="2024-12-16T06:33:57.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3284" autoAdjust="0"/>
  </p:normalViewPr>
  <p:slideViewPr>
    <p:cSldViewPr snapToGrid="0">
      <p:cViewPr varScale="1">
        <p:scale>
          <a:sx n="82" d="100"/>
          <a:sy n="82" d="100"/>
        </p:scale>
        <p:origin x="614" y="72"/>
      </p:cViewPr>
      <p:guideLst/>
    </p:cSldViewPr>
  </p:slideViewPr>
  <p:notesTextViewPr>
    <p:cViewPr>
      <p:scale>
        <a:sx n="1" d="1"/>
        <a:sy n="1" d="1"/>
      </p:scale>
      <p:origin x="0" y="0"/>
    </p:cViewPr>
  </p:notesTextViewPr>
  <p:notesViewPr>
    <p:cSldViewPr snapToGrid="0">
      <p:cViewPr varScale="1">
        <p:scale>
          <a:sx n="55" d="100"/>
          <a:sy n="55" d="100"/>
        </p:scale>
        <p:origin x="287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az Sharif" userId="S::rebaz.sharif@tiu.edu.iq::d815ca32-2539-42a4-be15-82e2202c520d" providerId="AD" clId="Web-{4327BAD6-28FB-C5F7-130C-5F76296C7FF9}"/>
    <pc:docChg chg="modSld">
      <pc:chgData name="Rebaz Sharif" userId="S::rebaz.sharif@tiu.edu.iq::d815ca32-2539-42a4-be15-82e2202c520d" providerId="AD" clId="Web-{4327BAD6-28FB-C5F7-130C-5F76296C7FF9}" dt="2024-12-16T06:33:57.924" v="0"/>
      <pc:docMkLst>
        <pc:docMk/>
      </pc:docMkLst>
      <pc:sldChg chg="delSp">
        <pc:chgData name="Rebaz Sharif" userId="S::rebaz.sharif@tiu.edu.iq::d815ca32-2539-42a4-be15-82e2202c520d" providerId="AD" clId="Web-{4327BAD6-28FB-C5F7-130C-5F76296C7FF9}" dt="2024-12-16T06:33:57.924" v="0"/>
        <pc:sldMkLst>
          <pc:docMk/>
          <pc:sldMk cId="1462979883" sldId="257"/>
        </pc:sldMkLst>
        <pc:grpChg chg="del">
          <ac:chgData name="Rebaz Sharif" userId="S::rebaz.sharif@tiu.edu.iq::d815ca32-2539-42a4-be15-82e2202c520d" providerId="AD" clId="Web-{4327BAD6-28FB-C5F7-130C-5F76296C7FF9}" dt="2024-12-16T06:33:57.924" v="0"/>
          <ac:grpSpMkLst>
            <pc:docMk/>
            <pc:sldMk cId="1462979883" sldId="257"/>
            <ac:grpSpMk id="3" creationId="{E3A14D4C-20C7-3155-3B86-EAA03EC7324C}"/>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8FD761-45CD-BC2B-DB9C-F56AF7B5B3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89315E-2B41-6D33-25EC-FB3844628A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3FC37D-29C8-43BA-8DC7-19F44C041D79}" type="datetimeFigureOut">
              <a:rPr lang="en-US" smtClean="0"/>
              <a:t>12/15/2024</a:t>
            </a:fld>
            <a:endParaRPr lang="en-US"/>
          </a:p>
        </p:txBody>
      </p:sp>
      <p:sp>
        <p:nvSpPr>
          <p:cNvPr id="4" name="Footer Placeholder 3">
            <a:extLst>
              <a:ext uri="{FF2B5EF4-FFF2-40B4-BE49-F238E27FC236}">
                <a16:creationId xmlns:a16="http://schemas.microsoft.com/office/drawing/2014/main" id="{D07E8586-EBCE-746A-BA81-C81CE7CBB7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FAD821-9289-51D1-6D48-1791685B69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254BEB-05D8-4689-B27E-12C0681C41EF}" type="slidenum">
              <a:rPr lang="en-US" smtClean="0"/>
              <a:t>‹#›</a:t>
            </a:fld>
            <a:endParaRPr lang="en-US"/>
          </a:p>
        </p:txBody>
      </p:sp>
    </p:spTree>
    <p:extLst>
      <p:ext uri="{BB962C8B-B14F-4D97-AF65-F5344CB8AC3E}">
        <p14:creationId xmlns:p14="http://schemas.microsoft.com/office/powerpoint/2010/main" val="1640090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4A51F-5823-4ABD-9FF9-BE9173586464}"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A34BF-35F0-4958-82C0-E8B157B9ABF2}" type="slidenum">
              <a:rPr lang="en-US" smtClean="0"/>
              <a:t>‹#›</a:t>
            </a:fld>
            <a:endParaRPr lang="en-US"/>
          </a:p>
        </p:txBody>
      </p:sp>
    </p:spTree>
    <p:extLst>
      <p:ext uri="{BB962C8B-B14F-4D97-AF65-F5344CB8AC3E}">
        <p14:creationId xmlns:p14="http://schemas.microsoft.com/office/powerpoint/2010/main" val="17613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82C33"/>
                </a:solidFill>
                <a:effectLst/>
                <a:latin typeface="Graphik"/>
              </a:rPr>
              <a:t>ER diagram: https://vertabelo.com/blog/how-to-use-er-diagram/ </a:t>
            </a:r>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4</a:t>
            </a:fld>
            <a:endParaRPr lang="en-US"/>
          </a:p>
        </p:txBody>
      </p:sp>
    </p:spTree>
    <p:extLst>
      <p:ext uri="{BB962C8B-B14F-4D97-AF65-F5344CB8AC3E}">
        <p14:creationId xmlns:p14="http://schemas.microsoft.com/office/powerpoint/2010/main" val="527498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 “is less than or equal to”, denoted “≤”, is NOT an equivalence relation on the set of real numbers. </a:t>
            </a:r>
          </a:p>
          <a:p>
            <a:r>
              <a:rPr lang="en-US" dirty="0"/>
              <a:t>For any x, y, z ∈ R, “≤” is reflexive and transitive but NOT necessarily symmetric.</a:t>
            </a:r>
          </a:p>
          <a:p>
            <a:pPr marL="228600" indent="-228600">
              <a:buAutoNum type="arabicPeriod"/>
            </a:pPr>
            <a:r>
              <a:rPr lang="en-US" dirty="0"/>
              <a:t>(Reflexivity) Of course x ≤ x is true since x = x. </a:t>
            </a:r>
          </a:p>
          <a:p>
            <a:pPr marL="228600" indent="-228600">
              <a:buAutoNum type="arabicPeriod"/>
            </a:pPr>
            <a:r>
              <a:rPr lang="en-US" dirty="0"/>
              <a:t>(Symmetry) If x ≤ y then it is not necessarily true that y ≤ x. For example, 5 ≤ 7, but 7 ≰ 5. </a:t>
            </a:r>
          </a:p>
          <a:p>
            <a:pPr marL="228600" indent="-228600">
              <a:buAutoNum type="arabicPeriod"/>
            </a:pPr>
            <a:r>
              <a:rPr lang="en-US" dirty="0"/>
              <a:t>(Transitivity) If x ≤ y and y ≤ z then x ≤ z since x ≤ y ≤ z.</a:t>
            </a:r>
          </a:p>
        </p:txBody>
      </p:sp>
      <p:sp>
        <p:nvSpPr>
          <p:cNvPr id="4" name="Slide Number Placeholder 3"/>
          <p:cNvSpPr>
            <a:spLocks noGrp="1"/>
          </p:cNvSpPr>
          <p:nvPr>
            <p:ph type="sldNum" sz="quarter" idx="5"/>
          </p:nvPr>
        </p:nvSpPr>
        <p:spPr/>
        <p:txBody>
          <a:bodyPr/>
          <a:lstStyle/>
          <a:p>
            <a:fld id="{8A7A34BF-35F0-4958-82C0-E8B157B9ABF2}" type="slidenum">
              <a:rPr lang="en-US" smtClean="0"/>
              <a:t>39</a:t>
            </a:fld>
            <a:endParaRPr lang="en-US"/>
          </a:p>
        </p:txBody>
      </p:sp>
    </p:spTree>
    <p:extLst>
      <p:ext uri="{BB962C8B-B14F-4D97-AF65-F5344CB8AC3E}">
        <p14:creationId xmlns:p14="http://schemas.microsoft.com/office/powerpoint/2010/main" val="1099146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42</a:t>
            </a:fld>
            <a:endParaRPr lang="en-US"/>
          </a:p>
        </p:txBody>
      </p:sp>
    </p:spTree>
    <p:extLst>
      <p:ext uri="{BB962C8B-B14F-4D97-AF65-F5344CB8AC3E}">
        <p14:creationId xmlns:p14="http://schemas.microsoft.com/office/powerpoint/2010/main" val="398628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43</a:t>
            </a:fld>
            <a:endParaRPr lang="en-US"/>
          </a:p>
        </p:txBody>
      </p:sp>
    </p:spTree>
    <p:extLst>
      <p:ext uri="{BB962C8B-B14F-4D97-AF65-F5344CB8AC3E}">
        <p14:creationId xmlns:p14="http://schemas.microsoft.com/office/powerpoint/2010/main" val="2240339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44</a:t>
            </a:fld>
            <a:endParaRPr lang="en-US"/>
          </a:p>
        </p:txBody>
      </p:sp>
    </p:spTree>
    <p:extLst>
      <p:ext uri="{BB962C8B-B14F-4D97-AF65-F5344CB8AC3E}">
        <p14:creationId xmlns:p14="http://schemas.microsoft.com/office/powerpoint/2010/main" val="17728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t>X:</a:t>
                </a:r>
                <a:r>
                  <a:rPr lang="en-US" dirty="0"/>
                  <a:t> (not refl. since (c, c)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R, not </a:t>
                </a:r>
                <a:r>
                  <a:rPr lang="en-US" dirty="0" err="1"/>
                  <a:t>symm</a:t>
                </a:r>
                <a:r>
                  <a:rPr lang="en-US" dirty="0"/>
                  <a:t>. not trans. (a, c),(c, d) ∈ R but (a, d)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masis MT Pro Light" panose="02040304050005020304" pitchFamily="18" charset="0"/>
                  </a:rPr>
                  <a:t>Proof: R ∩ S is </a:t>
                </a:r>
                <a:r>
                  <a:rPr lang="en-US" b="1" dirty="0">
                    <a:latin typeface="Amasis MT Pro Light" panose="02040304050005020304" pitchFamily="18" charset="0"/>
                  </a:rPr>
                  <a:t>reflexive</a:t>
                </a:r>
                <a:r>
                  <a:rPr lang="en-US" dirty="0">
                    <a:latin typeface="Amasis MT Pro Light" panose="02040304050005020304" pitchFamily="18" charset="0"/>
                  </a:rPr>
                  <a:t> means that (</a:t>
                </a:r>
                <a:r>
                  <a:rPr lang="en-US" dirty="0" err="1">
                    <a:latin typeface="Amasis MT Pro Light" panose="02040304050005020304" pitchFamily="18" charset="0"/>
                  </a:rPr>
                  <a:t>a,a</a:t>
                </a:r>
                <a:r>
                  <a:rPr lang="en-US" dirty="0">
                    <a:latin typeface="Amasis MT Pro Light" panose="02040304050005020304" pitchFamily="18" charset="0"/>
                  </a:rPr>
                  <a:t>) ∈ R∩S for every element a of set 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masis MT Pro Light" panose="02040304050005020304" pitchFamily="18" charset="0"/>
                  </a:rPr>
                  <a:t>Since R and S are reflexive, then (</a:t>
                </a:r>
                <a:r>
                  <a:rPr lang="en-US" dirty="0" err="1">
                    <a:latin typeface="Amasis MT Pro Light" panose="02040304050005020304" pitchFamily="18" charset="0"/>
                  </a:rPr>
                  <a:t>a,a</a:t>
                </a:r>
                <a:r>
                  <a:rPr lang="en-US" dirty="0">
                    <a:latin typeface="Amasis MT Pro Light" panose="02040304050005020304" pitchFamily="18" charset="0"/>
                  </a:rPr>
                  <a:t>) ∈ R and (</a:t>
                </a:r>
                <a:r>
                  <a:rPr lang="en-US" dirty="0" err="1">
                    <a:latin typeface="Amasis MT Pro Light" panose="02040304050005020304" pitchFamily="18" charset="0"/>
                  </a:rPr>
                  <a:t>a,a</a:t>
                </a:r>
                <a:r>
                  <a:rPr lang="en-US" dirty="0">
                    <a:latin typeface="Amasis MT Pro Light" panose="02040304050005020304" pitchFamily="18" charset="0"/>
                  </a:rPr>
                  <a:t>) ∈S for every element of 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masis MT Pro Light" panose="02040304050005020304" pitchFamily="18" charset="0"/>
                  </a:rPr>
                  <a:t>Therefore (</a:t>
                </a:r>
                <a:r>
                  <a:rPr lang="en-US" dirty="0" err="1">
                    <a:latin typeface="Amasis MT Pro Light" panose="02040304050005020304" pitchFamily="18" charset="0"/>
                  </a:rPr>
                  <a:t>a,a</a:t>
                </a:r>
                <a:r>
                  <a:rPr lang="en-US" dirty="0">
                    <a:latin typeface="Amasis MT Pro Light" panose="02040304050005020304" pitchFamily="18" charset="0"/>
                  </a:rPr>
                  <a:t>) must be in their intersection.</a:t>
                </a:r>
              </a:p>
              <a:p>
                <a:endParaRPr lang="en-US" dirty="0"/>
              </a:p>
            </p:txBody>
          </p:sp>
        </mc:Choice>
        <mc:Fallback xmlns="">
          <p:sp>
            <p:nvSpPr>
              <p:cNvPr id="3" name="Notes Placeholder 2"/>
              <p:cNvSpPr>
                <a:spLocks noGrp="1"/>
              </p:cNvSpPr>
              <p:nvPr>
                <p:ph type="body" idx="1"/>
              </p:nvPr>
            </p:nvSpPr>
            <p:spPr/>
            <p:txBody>
              <a:bodyPr/>
              <a:lstStyle/>
              <a:p>
                <a:r>
                  <a:rPr lang="en-US" dirty="0"/>
                  <a:t>(not refl. since (c, c) </a:t>
                </a:r>
                <a:r>
                  <a:rPr lang="en-US" i="0" dirty="0">
                    <a:latin typeface="Cambria Math" panose="02040503050406030204" pitchFamily="18" charset="0"/>
                    <a:ea typeface="Cambria Math" panose="02040503050406030204" pitchFamily="18" charset="0"/>
                  </a:rPr>
                  <a:t>∉</a:t>
                </a:r>
                <a:r>
                  <a:rPr lang="en-US" dirty="0"/>
                  <a:t> R, not </a:t>
                </a:r>
                <a:r>
                  <a:rPr lang="en-US" dirty="0" err="1"/>
                  <a:t>symm</a:t>
                </a:r>
                <a:r>
                  <a:rPr lang="en-US" dirty="0"/>
                  <a:t>. not trans. (a, c),(c, d) ∈ R but (a, d) </a:t>
                </a:r>
                <a:r>
                  <a:rPr lang="en-US" i="0" dirty="0">
                    <a:latin typeface="Cambria Math" panose="02040503050406030204" pitchFamily="18" charset="0"/>
                    <a:ea typeface="Cambria Math" panose="02040503050406030204" pitchFamily="18" charset="0"/>
                  </a:rPr>
                  <a:t>∉</a:t>
                </a:r>
                <a:r>
                  <a:rPr lang="en-US" dirty="0"/>
                  <a:t> R.</a:t>
                </a:r>
              </a:p>
            </p:txBody>
          </p:sp>
        </mc:Fallback>
      </mc:AlternateContent>
      <p:sp>
        <p:nvSpPr>
          <p:cNvPr id="4" name="Slide Number Placeholder 3"/>
          <p:cNvSpPr>
            <a:spLocks noGrp="1"/>
          </p:cNvSpPr>
          <p:nvPr>
            <p:ph type="sldNum" sz="quarter" idx="5"/>
          </p:nvPr>
        </p:nvSpPr>
        <p:spPr/>
        <p:txBody>
          <a:bodyPr/>
          <a:lstStyle/>
          <a:p>
            <a:fld id="{8A7A34BF-35F0-4958-82C0-E8B157B9ABF2}" type="slidenum">
              <a:rPr lang="en-US" smtClean="0"/>
              <a:t>46</a:t>
            </a:fld>
            <a:endParaRPr lang="en-US"/>
          </a:p>
        </p:txBody>
      </p:sp>
    </p:spTree>
    <p:extLst>
      <p:ext uri="{BB962C8B-B14F-4D97-AF65-F5344CB8AC3E}">
        <p14:creationId xmlns:p14="http://schemas.microsoft.com/office/powerpoint/2010/main" val="2575393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a:solidFill>
                  <a:srgbClr val="242021"/>
                </a:solidFill>
                <a:effectLst/>
                <a:latin typeface="Times-Bold"/>
              </a:rPr>
              <a:t>Answers:</a:t>
            </a:r>
          </a:p>
          <a:p>
            <a:r>
              <a:rPr lang="en-US" sz="1800" b="1" i="0" dirty="0">
                <a:solidFill>
                  <a:srgbClr val="242021"/>
                </a:solidFill>
                <a:effectLst/>
                <a:latin typeface="Times-Bold"/>
              </a:rPr>
              <a:t>a) </a:t>
            </a:r>
            <a:r>
              <a:rPr lang="en-US" sz="1800" b="0" i="0" dirty="0">
                <a:solidFill>
                  <a:srgbClr val="242021"/>
                </a:solidFill>
                <a:effectLst/>
                <a:latin typeface="Times-Roman"/>
              </a:rPr>
              <a:t>Transitive </a:t>
            </a:r>
            <a:r>
              <a:rPr lang="en-US" sz="1800" b="1" i="0" dirty="0">
                <a:solidFill>
                  <a:srgbClr val="242021"/>
                </a:solidFill>
                <a:effectLst/>
                <a:latin typeface="Times-Bold"/>
              </a:rPr>
              <a:t>b) </a:t>
            </a:r>
            <a:r>
              <a:rPr lang="en-US" sz="1800" b="0" i="0" dirty="0">
                <a:solidFill>
                  <a:srgbClr val="242021"/>
                </a:solidFill>
                <a:effectLst/>
                <a:latin typeface="Times-Roman"/>
              </a:rPr>
              <a:t>Reflexive,</a:t>
            </a:r>
            <a:br>
              <a:rPr lang="en-US" sz="1800" b="0" i="0" dirty="0">
                <a:solidFill>
                  <a:srgbClr val="242021"/>
                </a:solidFill>
                <a:effectLst/>
                <a:latin typeface="Times-Roman"/>
              </a:rPr>
            </a:br>
            <a:r>
              <a:rPr lang="en-US" sz="1800" b="0" i="0" dirty="0">
                <a:solidFill>
                  <a:srgbClr val="242021"/>
                </a:solidFill>
                <a:effectLst/>
                <a:latin typeface="Times-Roman"/>
              </a:rPr>
              <a:t>symmetric, transitive </a:t>
            </a:r>
            <a:r>
              <a:rPr lang="en-US" sz="1800" b="1" i="0" dirty="0">
                <a:solidFill>
                  <a:srgbClr val="242021"/>
                </a:solidFill>
                <a:effectLst/>
                <a:latin typeface="Times-Bold"/>
              </a:rPr>
              <a:t>c) </a:t>
            </a:r>
            <a:r>
              <a:rPr lang="en-US" sz="1800" b="0" i="0" dirty="0">
                <a:solidFill>
                  <a:srgbClr val="242021"/>
                </a:solidFill>
                <a:effectLst/>
                <a:latin typeface="Times-Roman"/>
              </a:rPr>
              <a:t>Symmetric </a:t>
            </a:r>
            <a:r>
              <a:rPr lang="en-US" sz="1800" b="1" i="0" dirty="0">
                <a:solidFill>
                  <a:srgbClr val="242021"/>
                </a:solidFill>
                <a:effectLst/>
                <a:latin typeface="Times-Bold"/>
              </a:rPr>
              <a:t>d) </a:t>
            </a:r>
            <a:r>
              <a:rPr lang="en-US" sz="1800" b="0" i="0" dirty="0">
                <a:solidFill>
                  <a:srgbClr val="242021"/>
                </a:solidFill>
                <a:effectLst/>
                <a:latin typeface="Times-Roman"/>
              </a:rPr>
              <a:t>Antisymmetric</a:t>
            </a:r>
            <a:br>
              <a:rPr lang="en-US" sz="1800" b="0" i="0" dirty="0">
                <a:solidFill>
                  <a:srgbClr val="242021"/>
                </a:solidFill>
                <a:effectLst/>
                <a:latin typeface="Times-Roman"/>
              </a:rPr>
            </a:br>
            <a:r>
              <a:rPr lang="en-US" sz="1800" b="1" i="0" dirty="0">
                <a:solidFill>
                  <a:srgbClr val="242021"/>
                </a:solidFill>
                <a:effectLst/>
                <a:latin typeface="Times-Bold"/>
              </a:rPr>
              <a:t>e) </a:t>
            </a:r>
            <a:r>
              <a:rPr lang="en-US" sz="1800" b="0" i="0" dirty="0">
                <a:solidFill>
                  <a:srgbClr val="242021"/>
                </a:solidFill>
                <a:effectLst/>
                <a:latin typeface="Times-Roman"/>
              </a:rPr>
              <a:t>Reflexive, symmetric, antisymmetric, transitive</a:t>
            </a:r>
            <a:br>
              <a:rPr lang="en-US" sz="1800" b="0" i="0" dirty="0">
                <a:solidFill>
                  <a:srgbClr val="242021"/>
                </a:solidFill>
                <a:effectLst/>
                <a:latin typeface="Times-Roman"/>
              </a:rPr>
            </a:br>
            <a:r>
              <a:rPr lang="en-US" sz="1800" b="1" i="0" dirty="0">
                <a:solidFill>
                  <a:srgbClr val="242021"/>
                </a:solidFill>
                <a:effectLst/>
                <a:latin typeface="Times-Bold"/>
              </a:rPr>
              <a:t>f) </a:t>
            </a:r>
            <a:r>
              <a:rPr lang="en-US" sz="1800" b="0" i="0" dirty="0">
                <a:solidFill>
                  <a:srgbClr val="242021"/>
                </a:solidFill>
                <a:effectLst/>
                <a:latin typeface="Times-Roman"/>
              </a:rPr>
              <a:t>None of these properties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47</a:t>
            </a:fld>
            <a:endParaRPr lang="en-US"/>
          </a:p>
        </p:txBody>
      </p:sp>
    </p:spTree>
    <p:extLst>
      <p:ext uri="{BB962C8B-B14F-4D97-AF65-F5344CB8AC3E}">
        <p14:creationId xmlns:p14="http://schemas.microsoft.com/office/powerpoint/2010/main" val="306894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relations do not hold for everything. These are properties used to describe certain relationships. </a:t>
            </a:r>
          </a:p>
          <a:p>
            <a:r>
              <a:rPr lang="en-US" dirty="0"/>
              <a:t>They don’t enforce relationships. They simply describe them.</a:t>
            </a:r>
          </a:p>
        </p:txBody>
      </p:sp>
      <p:sp>
        <p:nvSpPr>
          <p:cNvPr id="4" name="Slide Number Placeholder 3"/>
          <p:cNvSpPr>
            <a:spLocks noGrp="1"/>
          </p:cNvSpPr>
          <p:nvPr>
            <p:ph type="sldNum" sz="quarter" idx="5"/>
          </p:nvPr>
        </p:nvSpPr>
        <p:spPr/>
        <p:txBody>
          <a:bodyPr/>
          <a:lstStyle/>
          <a:p>
            <a:fld id="{8A7A34BF-35F0-4958-82C0-E8B157B9ABF2}" type="slidenum">
              <a:rPr lang="en-US" smtClean="0"/>
              <a:t>49</a:t>
            </a:fld>
            <a:endParaRPr lang="en-US"/>
          </a:p>
        </p:txBody>
      </p:sp>
    </p:spTree>
    <p:extLst>
      <p:ext uri="{BB962C8B-B14F-4D97-AF65-F5344CB8AC3E}">
        <p14:creationId xmlns:p14="http://schemas.microsoft.com/office/powerpoint/2010/main" val="3278216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Times New Roman" panose="02020603050405020304" pitchFamily="18" charset="0"/>
              </a:rPr>
              <a:t>Definition(equivalence relation):</a:t>
            </a:r>
            <a:r>
              <a:rPr lang="en-US" b="0" i="0" dirty="0">
                <a:solidFill>
                  <a:srgbClr val="000000"/>
                </a:solidFill>
                <a:effectLst/>
                <a:latin typeface="Times New Roman" panose="02020603050405020304" pitchFamily="18" charset="0"/>
              </a:rPr>
              <a:t> A binary relation </a:t>
            </a:r>
            <a:r>
              <a:rPr lang="en-US" b="1" i="1" dirty="0">
                <a:solidFill>
                  <a:srgbClr val="000000"/>
                </a:solidFill>
                <a:effectLst/>
                <a:latin typeface="Times New Roman" panose="02020603050405020304" pitchFamily="18" charset="0"/>
              </a:rPr>
              <a:t>R</a:t>
            </a:r>
            <a:r>
              <a:rPr lang="en-US" b="0" i="0" dirty="0">
                <a:solidFill>
                  <a:srgbClr val="000000"/>
                </a:solidFill>
                <a:effectLst/>
                <a:latin typeface="Times New Roman" panose="02020603050405020304" pitchFamily="18" charset="0"/>
              </a:rPr>
              <a:t> on a set </a:t>
            </a:r>
            <a:r>
              <a:rPr lang="en-US" b="1" i="1" dirty="0">
                <a:solidFill>
                  <a:srgbClr val="000000"/>
                </a:solidFill>
                <a:effectLst/>
                <a:latin typeface="Times New Roman" panose="02020603050405020304" pitchFamily="18" charset="0"/>
              </a:rPr>
              <a:t>A</a:t>
            </a:r>
            <a:r>
              <a:rPr lang="en-US" b="0" i="0" dirty="0">
                <a:solidFill>
                  <a:srgbClr val="000000"/>
                </a:solidFill>
                <a:effectLst/>
                <a:latin typeface="Times New Roman" panose="02020603050405020304" pitchFamily="18" charset="0"/>
              </a:rPr>
              <a:t> is an </a:t>
            </a:r>
            <a:r>
              <a:rPr lang="en-US" b="1" i="0" dirty="0">
                <a:solidFill>
                  <a:srgbClr val="000000"/>
                </a:solidFill>
                <a:effectLst/>
                <a:latin typeface="Times New Roman" panose="02020603050405020304" pitchFamily="18" charset="0"/>
              </a:rPr>
              <a:t>equivalence relation</a:t>
            </a:r>
            <a:r>
              <a:rPr lang="en-US" b="0" i="0" dirty="0">
                <a:solidFill>
                  <a:srgbClr val="000000"/>
                </a:solidFill>
                <a:effectLst/>
                <a:latin typeface="Times New Roman" panose="02020603050405020304" pitchFamily="18" charset="0"/>
              </a:rPr>
              <a:t> if and only if</a:t>
            </a:r>
            <a:br>
              <a:rPr lang="en-US" dirty="0"/>
            </a:br>
            <a:r>
              <a:rPr lang="en-US" b="0" i="0" dirty="0">
                <a:solidFill>
                  <a:srgbClr val="000000"/>
                </a:solidFill>
                <a:effectLst/>
                <a:latin typeface="Times New Roman" panose="02020603050405020304" pitchFamily="18" charset="0"/>
              </a:rPr>
              <a:t>(1) </a:t>
            </a:r>
            <a:r>
              <a:rPr lang="en-US" b="1" i="1" dirty="0">
                <a:solidFill>
                  <a:srgbClr val="000000"/>
                </a:solidFill>
                <a:effectLst/>
                <a:latin typeface="Times New Roman" panose="02020603050405020304" pitchFamily="18" charset="0"/>
              </a:rPr>
              <a:t>R</a:t>
            </a:r>
            <a:r>
              <a:rPr lang="en-US" b="0" i="0" dirty="0">
                <a:solidFill>
                  <a:srgbClr val="000000"/>
                </a:solidFill>
                <a:effectLst/>
                <a:latin typeface="Times New Roman" panose="02020603050405020304" pitchFamily="18" charset="0"/>
              </a:rPr>
              <a:t> is reflexive</a:t>
            </a:r>
            <a:br>
              <a:rPr lang="en-US" dirty="0"/>
            </a:br>
            <a:r>
              <a:rPr lang="en-US" b="0" i="0" dirty="0">
                <a:solidFill>
                  <a:srgbClr val="000000"/>
                </a:solidFill>
                <a:effectLst/>
                <a:latin typeface="Times New Roman" panose="02020603050405020304" pitchFamily="18" charset="0"/>
              </a:rPr>
              <a:t>(2) </a:t>
            </a:r>
            <a:r>
              <a:rPr lang="en-US" b="1" i="1" dirty="0">
                <a:solidFill>
                  <a:srgbClr val="000000"/>
                </a:solidFill>
                <a:effectLst/>
                <a:latin typeface="Times New Roman" panose="02020603050405020304" pitchFamily="18" charset="0"/>
              </a:rPr>
              <a:t>R</a:t>
            </a:r>
            <a:r>
              <a:rPr lang="en-US" b="0" i="0" dirty="0">
                <a:solidFill>
                  <a:srgbClr val="000000"/>
                </a:solidFill>
                <a:effectLst/>
                <a:latin typeface="Times New Roman" panose="02020603050405020304" pitchFamily="18" charset="0"/>
              </a:rPr>
              <a:t> is symmetric, and</a:t>
            </a:r>
            <a:br>
              <a:rPr lang="en-US" dirty="0"/>
            </a:br>
            <a:r>
              <a:rPr lang="en-US" b="0" i="0" dirty="0">
                <a:solidFill>
                  <a:srgbClr val="000000"/>
                </a:solidFill>
                <a:effectLst/>
                <a:latin typeface="Times New Roman" panose="02020603050405020304" pitchFamily="18" charset="0"/>
              </a:rPr>
              <a:t>(3) </a:t>
            </a:r>
            <a:r>
              <a:rPr lang="en-US" b="1" i="1" dirty="0">
                <a:solidFill>
                  <a:srgbClr val="000000"/>
                </a:solidFill>
                <a:effectLst/>
                <a:latin typeface="Times New Roman" panose="02020603050405020304" pitchFamily="18" charset="0"/>
              </a:rPr>
              <a:t>R</a:t>
            </a:r>
            <a:r>
              <a:rPr lang="en-US" b="0" i="0" dirty="0">
                <a:solidFill>
                  <a:srgbClr val="000000"/>
                </a:solidFill>
                <a:effectLst/>
                <a:latin typeface="Times New Roman" panose="02020603050405020304" pitchFamily="18" charset="0"/>
              </a:rPr>
              <a:t> is transitive.</a:t>
            </a:r>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50</a:t>
            </a:fld>
            <a:endParaRPr lang="en-US"/>
          </a:p>
        </p:txBody>
      </p:sp>
    </p:spTree>
    <p:extLst>
      <p:ext uri="{BB962C8B-B14F-4D97-AF65-F5344CB8AC3E}">
        <p14:creationId xmlns:p14="http://schemas.microsoft.com/office/powerpoint/2010/main" val="1643763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Roman"/>
              </a:rPr>
              <a:t>https://www.learncomputerscienceonline.com/</a:t>
            </a:r>
            <a:r>
              <a:rPr lang="en-US" sz="1200" b="0" i="0">
                <a:solidFill>
                  <a:srgbClr val="000000"/>
                </a:solidFill>
                <a:effectLst/>
                <a:latin typeface="Times-Roman"/>
              </a:rPr>
              <a:t>database-keys/ </a:t>
            </a:r>
            <a:endParaRPr lang="en-US" sz="1200" b="0" i="0" dirty="0">
              <a:solidFill>
                <a:srgbClr val="000000"/>
              </a:solidFill>
              <a:effectLst/>
              <a:latin typeface="Times-Roman"/>
            </a:endParaRPr>
          </a:p>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61</a:t>
            </a:fld>
            <a:endParaRPr lang="en-US"/>
          </a:p>
        </p:txBody>
      </p:sp>
    </p:spTree>
    <p:extLst>
      <p:ext uri="{BB962C8B-B14F-4D97-AF65-F5344CB8AC3E}">
        <p14:creationId xmlns:p14="http://schemas.microsoft.com/office/powerpoint/2010/main" val="3150164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43434"/>
                </a:solidFill>
                <a:effectLst/>
                <a:latin typeface="roboto" panose="02000000000000000000" pitchFamily="2" charset="0"/>
              </a:rPr>
              <a:t>If a single column alone fails to be served as a primary key, then </a:t>
            </a:r>
            <a:r>
              <a:rPr lang="en-US" b="0" i="0" dirty="0">
                <a:solidFill>
                  <a:srgbClr val="FF6600"/>
                </a:solidFill>
                <a:effectLst/>
                <a:latin typeface="roboto" panose="02000000000000000000" pitchFamily="2" charset="0"/>
              </a:rPr>
              <a:t>combination  columns would help to uniquely access a record from table such type of keys or nothing but composite keys.</a:t>
            </a:r>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62</a:t>
            </a:fld>
            <a:endParaRPr lang="en-US"/>
          </a:p>
        </p:txBody>
      </p:sp>
    </p:spTree>
    <p:extLst>
      <p:ext uri="{BB962C8B-B14F-4D97-AF65-F5344CB8AC3E}">
        <p14:creationId xmlns:p14="http://schemas.microsoft.com/office/powerpoint/2010/main" val="3488624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5</a:t>
            </a:fld>
            <a:endParaRPr lang="en-US"/>
          </a:p>
        </p:txBody>
      </p:sp>
    </p:spTree>
    <p:extLst>
      <p:ext uri="{BB962C8B-B14F-4D97-AF65-F5344CB8AC3E}">
        <p14:creationId xmlns:p14="http://schemas.microsoft.com/office/powerpoint/2010/main" val="2133616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64</a:t>
            </a:fld>
            <a:endParaRPr lang="en-US"/>
          </a:p>
        </p:txBody>
      </p:sp>
    </p:spTree>
    <p:extLst>
      <p:ext uri="{BB962C8B-B14F-4D97-AF65-F5344CB8AC3E}">
        <p14:creationId xmlns:p14="http://schemas.microsoft.com/office/powerpoint/2010/main" val="974814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 New Roman" panose="02020603050405020304" pitchFamily="18" charset="0"/>
              </a:rPr>
              <a:t>In other words, the join operator </a:t>
            </a:r>
            <a:r>
              <a:rPr lang="en-US" sz="1800" b="0" i="1" u="none" strike="noStrike" baseline="0" dirty="0" err="1">
                <a:latin typeface="MTMI"/>
              </a:rPr>
              <a:t>Jp</a:t>
            </a:r>
            <a:r>
              <a:rPr lang="en-US" sz="1800" b="0" i="1" u="none" strike="noStrike" baseline="0" dirty="0">
                <a:latin typeface="MTMI"/>
              </a:rPr>
              <a:t> </a:t>
            </a:r>
            <a:r>
              <a:rPr lang="en-US" sz="1800" b="0" i="0" u="none" strike="noStrike" baseline="0" dirty="0">
                <a:latin typeface="Times New Roman" panose="02020603050405020304" pitchFamily="18" charset="0"/>
              </a:rPr>
              <a:t>produces a new relation from two relations by combining all</a:t>
            </a:r>
          </a:p>
          <a:p>
            <a:pPr algn="l"/>
            <a:r>
              <a:rPr lang="en-US" sz="1800" b="0" i="1" u="none" strike="noStrike" baseline="0" dirty="0">
                <a:latin typeface="MTMI"/>
              </a:rPr>
              <a:t>m</a:t>
            </a:r>
            <a:r>
              <a:rPr lang="en-US" sz="1800" b="0" i="0" u="none" strike="noStrike" baseline="0" dirty="0">
                <a:latin typeface="Times New Roman" panose="02020603050405020304" pitchFamily="18" charset="0"/>
              </a:rPr>
              <a:t>-tuples of the first relation with all </a:t>
            </a:r>
            <a:r>
              <a:rPr lang="en-US" sz="1800" b="0" i="1" u="none" strike="noStrike" baseline="0" dirty="0">
                <a:latin typeface="MTMI"/>
              </a:rPr>
              <a:t>n</a:t>
            </a:r>
            <a:r>
              <a:rPr lang="en-US" sz="1800" b="0" i="0" u="none" strike="noStrike" baseline="0" dirty="0">
                <a:latin typeface="Times New Roman" panose="02020603050405020304" pitchFamily="18" charset="0"/>
              </a:rPr>
              <a:t>-tuples of the second relation, where the last </a:t>
            </a:r>
            <a:r>
              <a:rPr lang="en-US" sz="1800" b="0" i="1" u="none" strike="noStrike" baseline="0" dirty="0">
                <a:latin typeface="MTMI"/>
              </a:rPr>
              <a:t>p </a:t>
            </a:r>
            <a:r>
              <a:rPr lang="en-US" sz="1800" b="0" i="0" u="none" strike="noStrike" baseline="0" dirty="0">
                <a:latin typeface="Times New Roman" panose="02020603050405020304" pitchFamily="18" charset="0"/>
              </a:rPr>
              <a:t>components</a:t>
            </a:r>
          </a:p>
          <a:p>
            <a:pPr algn="l"/>
            <a:r>
              <a:rPr lang="en-US" sz="1800" b="0" i="0" u="none" strike="noStrike" baseline="0" dirty="0">
                <a:latin typeface="Times New Roman" panose="02020603050405020304" pitchFamily="18" charset="0"/>
              </a:rPr>
              <a:t>of the </a:t>
            </a:r>
            <a:r>
              <a:rPr lang="en-US" sz="1800" b="0" i="1" u="none" strike="noStrike" baseline="0" dirty="0">
                <a:latin typeface="MTMI"/>
              </a:rPr>
              <a:t>m</a:t>
            </a:r>
            <a:r>
              <a:rPr lang="en-US" sz="1800" b="0" i="0" u="none" strike="noStrike" baseline="0" dirty="0">
                <a:latin typeface="Times New Roman" panose="02020603050405020304" pitchFamily="18" charset="0"/>
              </a:rPr>
              <a:t>-tuples agree with the first </a:t>
            </a:r>
            <a:r>
              <a:rPr lang="en-US" sz="1800" b="0" i="1" u="none" strike="noStrike" baseline="0" dirty="0">
                <a:latin typeface="MTMI"/>
              </a:rPr>
              <a:t>p </a:t>
            </a:r>
            <a:r>
              <a:rPr lang="en-US" sz="1800" b="0" i="0" u="none" strike="noStrike" baseline="0" dirty="0">
                <a:latin typeface="Times New Roman" panose="02020603050405020304" pitchFamily="18" charset="0"/>
              </a:rPr>
              <a:t>components of the </a:t>
            </a:r>
            <a:r>
              <a:rPr lang="en-US" sz="1800" b="0" i="1" u="none" strike="noStrike" baseline="0" dirty="0">
                <a:latin typeface="MTMI"/>
              </a:rPr>
              <a:t>n</a:t>
            </a:r>
            <a:r>
              <a:rPr lang="en-US" sz="1800" b="0" i="0" u="none" strike="noStrike" baseline="0" dirty="0">
                <a:latin typeface="Times New Roman" panose="02020603050405020304" pitchFamily="18" charset="0"/>
              </a:rPr>
              <a:t>-tuples.</a:t>
            </a:r>
          </a:p>
          <a:p>
            <a:pPr algn="l"/>
            <a:endParaRPr lang="en-US" sz="1800" b="0" i="0" u="none" strike="noStrike" baseline="0" dirty="0">
              <a:latin typeface="Times New Roman" panose="02020603050405020304" pitchFamily="18" charset="0"/>
            </a:endParaRPr>
          </a:p>
          <a:p>
            <a:pPr algn="l"/>
            <a:r>
              <a:rPr lang="en-US" sz="1200" b="0" i="0" dirty="0">
                <a:solidFill>
                  <a:srgbClr val="242021"/>
                </a:solidFill>
                <a:effectLst/>
                <a:latin typeface="Times-Roman"/>
              </a:rPr>
              <a:t>There are other operators besides projections and joins that produce new relations from</a:t>
            </a:r>
            <a:br>
              <a:rPr lang="en-US" sz="1200" b="0" i="0" dirty="0">
                <a:solidFill>
                  <a:srgbClr val="242021"/>
                </a:solidFill>
                <a:effectLst/>
                <a:latin typeface="Times-Roman"/>
              </a:rPr>
            </a:br>
            <a:r>
              <a:rPr lang="en-US" sz="1200" b="0" i="0" dirty="0">
                <a:solidFill>
                  <a:srgbClr val="242021"/>
                </a:solidFill>
                <a:effectLst/>
                <a:latin typeface="Times-Roman"/>
              </a:rPr>
              <a:t>existing relations. A description of these operations can be found in books on database theory.</a:t>
            </a:r>
            <a:r>
              <a:rPr lang="en-US" dirty="0"/>
              <a:t> </a:t>
            </a:r>
          </a:p>
        </p:txBody>
      </p:sp>
      <p:sp>
        <p:nvSpPr>
          <p:cNvPr id="4" name="Slide Number Placeholder 3"/>
          <p:cNvSpPr>
            <a:spLocks noGrp="1"/>
          </p:cNvSpPr>
          <p:nvPr>
            <p:ph type="sldNum" sz="quarter" idx="5"/>
          </p:nvPr>
        </p:nvSpPr>
        <p:spPr/>
        <p:txBody>
          <a:bodyPr/>
          <a:lstStyle/>
          <a:p>
            <a:fld id="{8A7A34BF-35F0-4958-82C0-E8B157B9ABF2}" type="slidenum">
              <a:rPr lang="en-US" smtClean="0"/>
              <a:t>68</a:t>
            </a:fld>
            <a:endParaRPr lang="en-US"/>
          </a:p>
        </p:txBody>
      </p:sp>
    </p:spTree>
    <p:extLst>
      <p:ext uri="{BB962C8B-B14F-4D97-AF65-F5344CB8AC3E}">
        <p14:creationId xmlns:p14="http://schemas.microsoft.com/office/powerpoint/2010/main" val="3710290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t>b)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𝑱</m:t>
                        </m:r>
                      </m:e>
                      <m:sub>
                        <m:r>
                          <a:rPr lang="en-US" b="1" i="1" smtClean="0">
                            <a:latin typeface="Cambria Math" panose="02040503050406030204" pitchFamily="18" charset="0"/>
                          </a:rPr>
                          <m:t>𝟐</m:t>
                        </m:r>
                      </m:sub>
                    </m:sSub>
                  </m:oMath>
                </a14:m>
                <a:r>
                  <a:rPr lang="en-US" sz="1800" b="0" i="0" dirty="0">
                    <a:solidFill>
                      <a:srgbClr val="242021"/>
                    </a:solidFill>
                    <a:effectLst/>
                    <a:latin typeface="Times-Roman"/>
                  </a:rPr>
                  <a:t> followed by </a:t>
                </a:r>
                <a14:m>
                  <m:oMath xmlns:m="http://schemas.openxmlformats.org/officeDocument/2006/math">
                    <m:sSub>
                      <m:sSubPr>
                        <m:ctrlPr>
                          <a:rPr lang="en-US" sz="1800" b="1" i="1" smtClean="0">
                            <a:solidFill>
                              <a:srgbClr val="242021"/>
                            </a:solidFill>
                            <a:effectLst/>
                            <a:latin typeface="Cambria Math" panose="02040503050406030204" pitchFamily="18" charset="0"/>
                          </a:rPr>
                        </m:ctrlPr>
                      </m:sSubPr>
                      <m:e>
                        <m:r>
                          <a:rPr lang="en-US" sz="1800" b="1" i="1" smtClean="0">
                            <a:solidFill>
                              <a:srgbClr val="242021"/>
                            </a:solidFill>
                            <a:effectLst/>
                            <a:latin typeface="Cambria Math" panose="02040503050406030204" pitchFamily="18" charset="0"/>
                          </a:rPr>
                          <m:t>𝑷</m:t>
                        </m:r>
                      </m:e>
                      <m:sub>
                        <m:r>
                          <a:rPr lang="en-US" sz="1800" b="1" i="1" smtClean="0">
                            <a:solidFill>
                              <a:srgbClr val="242021"/>
                            </a:solidFill>
                            <a:effectLst/>
                            <a:latin typeface="Cambria Math" panose="02040503050406030204" pitchFamily="18" charset="0"/>
                          </a:rPr>
                          <m:t>𝟏</m:t>
                        </m:r>
                        <m:r>
                          <a:rPr lang="en-US" sz="1800" b="1" i="1" smtClean="0">
                            <a:solidFill>
                              <a:srgbClr val="242021"/>
                            </a:solidFill>
                            <a:effectLst/>
                            <a:latin typeface="Cambria Math" panose="02040503050406030204" pitchFamily="18" charset="0"/>
                          </a:rPr>
                          <m:t>, </m:t>
                        </m:r>
                        <m:r>
                          <a:rPr lang="en-US" sz="1800" b="1" i="1" smtClean="0">
                            <a:solidFill>
                              <a:srgbClr val="242021"/>
                            </a:solidFill>
                            <a:effectLst/>
                            <a:latin typeface="Cambria Math" panose="02040503050406030204" pitchFamily="18" charset="0"/>
                          </a:rPr>
                          <m:t>𝟑</m:t>
                        </m:r>
                      </m:sub>
                    </m:sSub>
                  </m:oMath>
                </a14:m>
                <a:endParaRPr lang="en-US" b="1" dirty="0"/>
              </a:p>
            </p:txBody>
          </p:sp>
        </mc:Choice>
        <mc:Fallback xmlns="">
          <p:sp>
            <p:nvSpPr>
              <p:cNvPr id="3" name="Notes Placeholder 2"/>
              <p:cNvSpPr>
                <a:spLocks noGrp="1"/>
              </p:cNvSpPr>
              <p:nvPr>
                <p:ph type="body" idx="1"/>
              </p:nvPr>
            </p:nvSpPr>
            <p:spPr/>
            <p:txBody>
              <a:bodyPr/>
              <a:lstStyle/>
              <a:p>
                <a:r>
                  <a:rPr lang="en-US" b="1" dirty="0"/>
                  <a:t>b) </a:t>
                </a:r>
                <a:r>
                  <a:rPr lang="en-US" b="1" i="0">
                    <a:latin typeface="Cambria Math" panose="02040503050406030204" pitchFamily="18" charset="0"/>
                  </a:rPr>
                  <a:t>𝑱_𝟐</a:t>
                </a:r>
                <a:r>
                  <a:rPr lang="en-US" sz="1800" b="0" i="0" dirty="0">
                    <a:solidFill>
                      <a:srgbClr val="242021"/>
                    </a:solidFill>
                    <a:effectLst/>
                    <a:latin typeface="Times-Roman"/>
                  </a:rPr>
                  <a:t> followed by </a:t>
                </a:r>
                <a:r>
                  <a:rPr lang="en-US" sz="1800" b="1" i="0">
                    <a:solidFill>
                      <a:srgbClr val="242021"/>
                    </a:solidFill>
                    <a:effectLst/>
                    <a:latin typeface="Cambria Math" panose="02040503050406030204" pitchFamily="18" charset="0"/>
                  </a:rPr>
                  <a:t>𝑷_(𝟏, 𝟑)</a:t>
                </a:r>
                <a:endParaRPr lang="en-US" b="1" dirty="0"/>
              </a:p>
            </p:txBody>
          </p:sp>
        </mc:Fallback>
      </mc:AlternateContent>
      <p:sp>
        <p:nvSpPr>
          <p:cNvPr id="4" name="Slide Number Placeholder 3"/>
          <p:cNvSpPr>
            <a:spLocks noGrp="1"/>
          </p:cNvSpPr>
          <p:nvPr>
            <p:ph type="sldNum" sz="quarter" idx="5"/>
          </p:nvPr>
        </p:nvSpPr>
        <p:spPr/>
        <p:txBody>
          <a:bodyPr/>
          <a:lstStyle/>
          <a:p>
            <a:fld id="{8A7A34BF-35F0-4958-82C0-E8B157B9ABF2}" type="slidenum">
              <a:rPr lang="en-US" smtClean="0"/>
              <a:t>70</a:t>
            </a:fld>
            <a:endParaRPr lang="en-US"/>
          </a:p>
        </p:txBody>
      </p:sp>
    </p:spTree>
    <p:extLst>
      <p:ext uri="{BB962C8B-B14F-4D97-AF65-F5344CB8AC3E}">
        <p14:creationId xmlns:p14="http://schemas.microsoft.com/office/powerpoint/2010/main" val="1880778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 can easily calculate total score of millions of students at once.</a:t>
            </a:r>
          </a:p>
        </p:txBody>
      </p:sp>
      <p:sp>
        <p:nvSpPr>
          <p:cNvPr id="4" name="Slide Number Placeholder 3"/>
          <p:cNvSpPr>
            <a:spLocks noGrp="1"/>
          </p:cNvSpPr>
          <p:nvPr>
            <p:ph type="sldNum" sz="quarter" idx="5"/>
          </p:nvPr>
        </p:nvSpPr>
        <p:spPr/>
        <p:txBody>
          <a:bodyPr/>
          <a:lstStyle/>
          <a:p>
            <a:fld id="{8A7A34BF-35F0-4958-82C0-E8B157B9ABF2}" type="slidenum">
              <a:rPr lang="en-US" smtClean="0"/>
              <a:t>78</a:t>
            </a:fld>
            <a:endParaRPr lang="en-US"/>
          </a:p>
        </p:txBody>
      </p:sp>
    </p:spTree>
    <p:extLst>
      <p:ext uri="{BB962C8B-B14F-4D97-AF65-F5344CB8AC3E}">
        <p14:creationId xmlns:p14="http://schemas.microsoft.com/office/powerpoint/2010/main" val="365282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also for </a:t>
            </a:r>
            <a:r>
              <a:rPr lang="en-US" b="1" dirty="0"/>
              <a:t>one-to-one</a:t>
            </a:r>
            <a:r>
              <a:rPr lang="en-US" dirty="0"/>
              <a:t>, </a:t>
            </a:r>
            <a:r>
              <a:rPr lang="en-US" b="1" dirty="0"/>
              <a:t>many-to-many</a:t>
            </a:r>
            <a:r>
              <a:rPr lang="en-US" dirty="0"/>
              <a:t> relationships from world map.</a:t>
            </a:r>
          </a:p>
          <a:p>
            <a:r>
              <a:rPr lang="en-US" dirty="0"/>
              <a:t>Ex.: country-capital, state-capital, ocean-states, ocean-cities, …</a:t>
            </a:r>
          </a:p>
        </p:txBody>
      </p:sp>
      <p:sp>
        <p:nvSpPr>
          <p:cNvPr id="4" name="Slide Number Placeholder 3"/>
          <p:cNvSpPr>
            <a:spLocks noGrp="1"/>
          </p:cNvSpPr>
          <p:nvPr>
            <p:ph type="sldNum" sz="quarter" idx="5"/>
          </p:nvPr>
        </p:nvSpPr>
        <p:spPr/>
        <p:txBody>
          <a:bodyPr/>
          <a:lstStyle/>
          <a:p>
            <a:fld id="{8A7A34BF-35F0-4958-82C0-E8B157B9ABF2}" type="slidenum">
              <a:rPr lang="en-US" smtClean="0"/>
              <a:t>8</a:t>
            </a:fld>
            <a:endParaRPr lang="en-US"/>
          </a:p>
        </p:txBody>
      </p:sp>
    </p:spTree>
    <p:extLst>
      <p:ext uri="{BB962C8B-B14F-4D97-AF65-F5344CB8AC3E}">
        <p14:creationId xmlns:p14="http://schemas.microsoft.com/office/powerpoint/2010/main" val="1603300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10</a:t>
            </a:fld>
            <a:endParaRPr lang="en-US"/>
          </a:p>
        </p:txBody>
      </p:sp>
    </p:spTree>
    <p:extLst>
      <p:ext uri="{BB962C8B-B14F-4D97-AF65-F5344CB8AC3E}">
        <p14:creationId xmlns:p14="http://schemas.microsoft.com/office/powerpoint/2010/main" val="245738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divides b = </a:t>
                </a:r>
                <a:r>
                  <a:rPr lang="en-US" dirty="0" err="1"/>
                  <a:t>a|b</a:t>
                </a:r>
                <a:r>
                  <a:rPr lang="en-US" dirty="0"/>
                  <a:t> = a</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k = b</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divided b = </a:t>
                </a:r>
                <a:r>
                  <a:rPr lang="en-US" dirty="0" err="1"/>
                  <a:t>a|b</a:t>
                </a:r>
                <a:r>
                  <a:rPr lang="en-US" dirty="0"/>
                  <a:t> = a</a:t>
                </a:r>
                <a:r>
                  <a:rPr lang="en-US" i="0">
                    <a:latin typeface="Cambria Math" panose="02040503050406030204" pitchFamily="18" charset="0"/>
                    <a:ea typeface="Cambria Math" panose="02040503050406030204" pitchFamily="18" charset="0"/>
                  </a:rPr>
                  <a:t>∙</a:t>
                </a:r>
                <a:r>
                  <a:rPr lang="en-US" dirty="0"/>
                  <a:t>k = b</a:t>
                </a:r>
              </a:p>
            </p:txBody>
          </p:sp>
        </mc:Fallback>
      </mc:AlternateContent>
      <p:sp>
        <p:nvSpPr>
          <p:cNvPr id="4" name="Slide Number Placeholder 3"/>
          <p:cNvSpPr>
            <a:spLocks noGrp="1"/>
          </p:cNvSpPr>
          <p:nvPr>
            <p:ph type="sldNum" sz="quarter" idx="5"/>
          </p:nvPr>
        </p:nvSpPr>
        <p:spPr/>
        <p:txBody>
          <a:bodyPr/>
          <a:lstStyle/>
          <a:p>
            <a:fld id="{8A7A34BF-35F0-4958-82C0-E8B157B9ABF2}" type="slidenum">
              <a:rPr lang="en-US" smtClean="0"/>
              <a:t>18</a:t>
            </a:fld>
            <a:endParaRPr lang="en-US"/>
          </a:p>
        </p:txBody>
      </p:sp>
    </p:spTree>
    <p:extLst>
      <p:ext uri="{BB962C8B-B14F-4D97-AF65-F5344CB8AC3E}">
        <p14:creationId xmlns:p14="http://schemas.microsoft.com/office/powerpoint/2010/main" val="1674004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31</a:t>
            </a:fld>
            <a:endParaRPr lang="en-US"/>
          </a:p>
        </p:txBody>
      </p:sp>
    </p:spTree>
    <p:extLst>
      <p:ext uri="{BB962C8B-B14F-4D97-AF65-F5344CB8AC3E}">
        <p14:creationId xmlns:p14="http://schemas.microsoft.com/office/powerpoint/2010/main" val="2232385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35</a:t>
            </a:fld>
            <a:endParaRPr lang="en-US"/>
          </a:p>
        </p:txBody>
      </p:sp>
    </p:spTree>
    <p:extLst>
      <p:ext uri="{BB962C8B-B14F-4D97-AF65-F5344CB8AC3E}">
        <p14:creationId xmlns:p14="http://schemas.microsoft.com/office/powerpoint/2010/main" val="227817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oMath>
                </a14:m>
                <a:r>
                  <a:rPr lang="en-US" dirty="0"/>
                  <a:t> we skip (3, 3) because according to the</a:t>
                </a:r>
                <a:r>
                  <a:rPr lang="en-US" baseline="0" dirty="0"/>
                  <a:t> definition we are only interested in </a:t>
                </a:r>
                <a:r>
                  <a:rPr lang="en-US" dirty="0"/>
                  <a:t>a</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b.</a:t>
                </a:r>
              </a:p>
            </p:txBody>
          </p:sp>
        </mc:Choice>
        <mc:Fallback xmlns="">
          <p:sp>
            <p:nvSpPr>
              <p:cNvPr id="3" name="Notes Placeholder 2"/>
              <p:cNvSpPr>
                <a:spLocks noGrp="1"/>
              </p:cNvSpPr>
              <p:nvPr>
                <p:ph type="body" idx="1"/>
              </p:nvPr>
            </p:nvSpPr>
            <p:spPr/>
            <p:txBody>
              <a:bodyPr/>
              <a:lstStyle/>
              <a:p>
                <a:r>
                  <a:rPr lang="en-US" dirty="0"/>
                  <a:t>In </a:t>
                </a:r>
                <a:r>
                  <a:rPr lang="en-US" b="0" i="0">
                    <a:latin typeface="Cambria Math" panose="02040503050406030204" pitchFamily="18" charset="0"/>
                  </a:rPr>
                  <a:t>𝑅_2</a:t>
                </a:r>
                <a:r>
                  <a:rPr lang="en-US" dirty="0"/>
                  <a:t> we skip (3, 3) because according to the</a:t>
                </a:r>
                <a:r>
                  <a:rPr lang="en-US" baseline="0" dirty="0"/>
                  <a:t> definition we are only interested in </a:t>
                </a:r>
                <a:r>
                  <a:rPr lang="en-US" dirty="0"/>
                  <a:t>a</a:t>
                </a:r>
                <a:r>
                  <a:rPr lang="en-US" i="0">
                    <a:latin typeface="Cambria Math" panose="02040503050406030204" pitchFamily="18" charset="0"/>
                    <a:ea typeface="Cambria Math" panose="02040503050406030204" pitchFamily="18" charset="0"/>
                  </a:rPr>
                  <a:t>≠</a:t>
                </a:r>
                <a:r>
                  <a:rPr lang="en-US" dirty="0"/>
                  <a:t>b</a:t>
                </a:r>
              </a:p>
            </p:txBody>
          </p:sp>
        </mc:Fallback>
      </mc:AlternateContent>
      <p:sp>
        <p:nvSpPr>
          <p:cNvPr id="4" name="Slide Number Placeholder 3"/>
          <p:cNvSpPr>
            <a:spLocks noGrp="1"/>
          </p:cNvSpPr>
          <p:nvPr>
            <p:ph type="sldNum" sz="quarter" idx="5"/>
          </p:nvPr>
        </p:nvSpPr>
        <p:spPr/>
        <p:txBody>
          <a:bodyPr/>
          <a:lstStyle/>
          <a:p>
            <a:fld id="{8A7A34BF-35F0-4958-82C0-E8B157B9ABF2}" type="slidenum">
              <a:rPr lang="en-US" smtClean="0"/>
              <a:t>37</a:t>
            </a:fld>
            <a:endParaRPr lang="en-US"/>
          </a:p>
        </p:txBody>
      </p:sp>
    </p:spTree>
    <p:extLst>
      <p:ext uri="{BB962C8B-B14F-4D97-AF65-F5344CB8AC3E}">
        <p14:creationId xmlns:p14="http://schemas.microsoft.com/office/powerpoint/2010/main" val="992410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A34BF-35F0-4958-82C0-E8B157B9ABF2}" type="slidenum">
              <a:rPr lang="en-US" smtClean="0"/>
              <a:t>38</a:t>
            </a:fld>
            <a:endParaRPr lang="en-US"/>
          </a:p>
        </p:txBody>
      </p:sp>
    </p:spTree>
    <p:extLst>
      <p:ext uri="{BB962C8B-B14F-4D97-AF65-F5344CB8AC3E}">
        <p14:creationId xmlns:p14="http://schemas.microsoft.com/office/powerpoint/2010/main" val="3840525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F0DE3-3D6B-4429-8A68-239FD363E2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158B09-0BF6-4BB1-816F-A2A35A530C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E44C51-4CAD-403B-B921-B25040D3131B}"/>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5" name="Footer Placeholder 4">
            <a:extLst>
              <a:ext uri="{FF2B5EF4-FFF2-40B4-BE49-F238E27FC236}">
                <a16:creationId xmlns:a16="http://schemas.microsoft.com/office/drawing/2014/main" id="{3BD20619-A6E9-4D49-99D8-D5911252E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0937F-C15E-4778-B770-28944188260F}"/>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3060209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A8C02-2E55-4581-AE8F-E195EFFB5C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1D0242-75FF-4E5B-9FA2-0B3DCE1554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5FB00-763D-4853-8D54-21FE92EC233D}"/>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5" name="Footer Placeholder 4">
            <a:extLst>
              <a:ext uri="{FF2B5EF4-FFF2-40B4-BE49-F238E27FC236}">
                <a16:creationId xmlns:a16="http://schemas.microsoft.com/office/drawing/2014/main" id="{5EF0478A-A02E-4765-AB8D-A70C15CD2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F1438-49D7-42E7-95C1-A0F3122094AB}"/>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298356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EFDEC0-F142-4715-97EF-402CD8688F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A9D66B-1FC8-43ED-BF68-4DAB9AC68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D080B-6D47-4F36-A104-F481D190D64A}"/>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5" name="Footer Placeholder 4">
            <a:extLst>
              <a:ext uri="{FF2B5EF4-FFF2-40B4-BE49-F238E27FC236}">
                <a16:creationId xmlns:a16="http://schemas.microsoft.com/office/drawing/2014/main" id="{11EDF117-78E7-402C-97B8-35172668F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CD467-02EE-487B-AE72-FDF836695543}"/>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28629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1434E-EF34-4E13-BEA6-7538550EA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67C8B-F3A0-4C65-9973-7069D2F532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A9A7B-B9E9-4896-BB7B-1FA103B83B9C}"/>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5" name="Footer Placeholder 4">
            <a:extLst>
              <a:ext uri="{FF2B5EF4-FFF2-40B4-BE49-F238E27FC236}">
                <a16:creationId xmlns:a16="http://schemas.microsoft.com/office/drawing/2014/main" id="{931B92DF-87DC-4A56-96C6-16E2EA8DD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D62F6-4A21-4D17-917D-1FBF0AF9D1CE}"/>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273227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324E-2C50-4D56-80EB-C46022D11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2C5076-2532-4832-804B-A9A022F9ED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94C2F-8FF5-43E2-8FA7-BF32294F5430}"/>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5" name="Footer Placeholder 4">
            <a:extLst>
              <a:ext uri="{FF2B5EF4-FFF2-40B4-BE49-F238E27FC236}">
                <a16:creationId xmlns:a16="http://schemas.microsoft.com/office/drawing/2014/main" id="{B055B59C-3651-4FA7-AAE6-D3B1A582E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115E-17E0-43F0-B8C2-E085F4186CC1}"/>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366873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97C1E-DD15-4B0D-8AC9-7D3AB7908A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B8BA80-E399-4F8D-AC79-6F5BB3DBEE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C0CE54-54FE-437B-8FF5-F3A9D12AD9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06E1BB-E3C3-4FE6-B0EE-F16B2001E4C5}"/>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6" name="Footer Placeholder 5">
            <a:extLst>
              <a:ext uri="{FF2B5EF4-FFF2-40B4-BE49-F238E27FC236}">
                <a16:creationId xmlns:a16="http://schemas.microsoft.com/office/drawing/2014/main" id="{34D02727-1261-4C7F-A9BB-6E4A535FF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CE384-FD95-4469-884E-AC0A70EEC182}"/>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368726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4B0C-55C9-4052-AE94-06720591A9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5156A1-0D15-4CCE-92DD-527733D7A8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7A0CCC-C52A-453B-ADD2-380D6ABEBD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D2AE4-FD6A-49AC-8FE6-996A780C9C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D38E10-2270-4123-B45E-5B48D5D6C7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0FEFB2-2B32-4E29-8E96-2EA39460C45B}"/>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8" name="Footer Placeholder 7">
            <a:extLst>
              <a:ext uri="{FF2B5EF4-FFF2-40B4-BE49-F238E27FC236}">
                <a16:creationId xmlns:a16="http://schemas.microsoft.com/office/drawing/2014/main" id="{D2F6AA13-14E2-4093-A2C7-5FF21E9D71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7DB8CC-9837-4CE8-A516-BEEFE8D2D0C9}"/>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265499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741E-989A-4FE4-BFCC-305307DC59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4472F6-6C59-48F1-9923-4BEBED239758}"/>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4" name="Footer Placeholder 3">
            <a:extLst>
              <a:ext uri="{FF2B5EF4-FFF2-40B4-BE49-F238E27FC236}">
                <a16:creationId xmlns:a16="http://schemas.microsoft.com/office/drawing/2014/main" id="{B72E4AEE-1A00-4855-B504-F37ACDAE92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D5479C-478B-42CF-8070-BDC1F82AA661}"/>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3938431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94360-804B-466D-B488-F09CBA139DAD}"/>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3" name="Footer Placeholder 2">
            <a:extLst>
              <a:ext uri="{FF2B5EF4-FFF2-40B4-BE49-F238E27FC236}">
                <a16:creationId xmlns:a16="http://schemas.microsoft.com/office/drawing/2014/main" id="{013BA001-099B-46E1-A03F-F920BEFF5D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AD8D3B-5D67-4101-B116-E965DDBE53C6}"/>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31512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70EC-01EC-40A2-9ACA-D592B4C13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A4B5C9-D9BF-4016-91BA-A902A2601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339819-9012-4704-AFF7-176D476D0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FD8C55-A371-4BB9-A6B9-BFEE9043E6A4}"/>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6" name="Footer Placeholder 5">
            <a:extLst>
              <a:ext uri="{FF2B5EF4-FFF2-40B4-BE49-F238E27FC236}">
                <a16:creationId xmlns:a16="http://schemas.microsoft.com/office/drawing/2014/main" id="{D9FC6636-B271-4435-AE2F-22288E204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952DF-AC26-4864-8289-454CAA521F74}"/>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414841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9EEA-040C-48E6-BF68-7A9A6D767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971B7A-6945-4471-B81C-801F73A14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4E0C83-181F-4E98-A82E-DDE5C227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C7A76-926A-49B9-935C-0B1162571216}"/>
              </a:ext>
            </a:extLst>
          </p:cNvPr>
          <p:cNvSpPr>
            <a:spLocks noGrp="1"/>
          </p:cNvSpPr>
          <p:nvPr>
            <p:ph type="dt" sz="half" idx="10"/>
          </p:nvPr>
        </p:nvSpPr>
        <p:spPr/>
        <p:txBody>
          <a:bodyPr/>
          <a:lstStyle/>
          <a:p>
            <a:fld id="{1F5C1C46-41EF-44DD-8C26-9C3EA6A30013}" type="datetimeFigureOut">
              <a:rPr lang="en-US" smtClean="0"/>
              <a:t>12/15/2024</a:t>
            </a:fld>
            <a:endParaRPr lang="en-US"/>
          </a:p>
        </p:txBody>
      </p:sp>
      <p:sp>
        <p:nvSpPr>
          <p:cNvPr id="6" name="Footer Placeholder 5">
            <a:extLst>
              <a:ext uri="{FF2B5EF4-FFF2-40B4-BE49-F238E27FC236}">
                <a16:creationId xmlns:a16="http://schemas.microsoft.com/office/drawing/2014/main" id="{9654A4D1-7D5E-414F-B325-EC7201D1F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A4225B-C161-4217-894C-E267804DFBCE}"/>
              </a:ext>
            </a:extLst>
          </p:cNvPr>
          <p:cNvSpPr>
            <a:spLocks noGrp="1"/>
          </p:cNvSpPr>
          <p:nvPr>
            <p:ph type="sldNum" sz="quarter" idx="12"/>
          </p:nvPr>
        </p:nvSpPr>
        <p:spPr/>
        <p:txBody>
          <a:bodyPr/>
          <a:lstStyle/>
          <a:p>
            <a:fld id="{57BFA68E-6D20-4A16-9376-262B4A391A0E}" type="slidenum">
              <a:rPr lang="en-US" smtClean="0"/>
              <a:t>‹#›</a:t>
            </a:fld>
            <a:endParaRPr lang="en-US"/>
          </a:p>
        </p:txBody>
      </p:sp>
    </p:spTree>
    <p:extLst>
      <p:ext uri="{BB962C8B-B14F-4D97-AF65-F5344CB8AC3E}">
        <p14:creationId xmlns:p14="http://schemas.microsoft.com/office/powerpoint/2010/main" val="53818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D4701-9586-4B88-9444-6CDE9AC8B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1DCE52-C6BB-44FB-836E-D1B3B8A3E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2B388-CE35-4BB3-B17A-B9032DFE9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C1C46-41EF-44DD-8C26-9C3EA6A30013}" type="datetimeFigureOut">
              <a:rPr lang="en-US" smtClean="0"/>
              <a:t>12/15/2024</a:t>
            </a:fld>
            <a:endParaRPr lang="en-US"/>
          </a:p>
        </p:txBody>
      </p:sp>
      <p:sp>
        <p:nvSpPr>
          <p:cNvPr id="5" name="Footer Placeholder 4">
            <a:extLst>
              <a:ext uri="{FF2B5EF4-FFF2-40B4-BE49-F238E27FC236}">
                <a16:creationId xmlns:a16="http://schemas.microsoft.com/office/drawing/2014/main" id="{5FEA8E3F-CCB7-4F1D-867A-AD3272A924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5565AA-A1EB-472C-BE70-AC578EA5A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BFA68E-6D20-4A16-9376-262B4A391A0E}" type="slidenum">
              <a:rPr lang="en-US" smtClean="0"/>
              <a:t>‹#›</a:t>
            </a:fld>
            <a:endParaRPr lang="en-US"/>
          </a:p>
        </p:txBody>
      </p:sp>
    </p:spTree>
    <p:extLst>
      <p:ext uri="{BB962C8B-B14F-4D97-AF65-F5344CB8AC3E}">
        <p14:creationId xmlns:p14="http://schemas.microsoft.com/office/powerpoint/2010/main" val="4019803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4.jpe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83.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20.png"/><Relationship Id="rId2" Type="http://schemas.openxmlformats.org/officeDocument/2006/relationships/image" Target="../media/image710.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0.png"/><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1.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8.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8.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60.png"/><Relationship Id="rId3" Type="http://schemas.openxmlformats.org/officeDocument/2006/relationships/image" Target="../media/image107.png"/><Relationship Id="rId7" Type="http://schemas.openxmlformats.org/officeDocument/2006/relationships/image" Target="../media/image200.png"/><Relationship Id="rId12" Type="http://schemas.openxmlformats.org/officeDocument/2006/relationships/image" Target="../media/image15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142.png"/><Relationship Id="rId5" Type="http://schemas.openxmlformats.org/officeDocument/2006/relationships/image" Target="../media/image112.png"/><Relationship Id="rId10" Type="http://schemas.openxmlformats.org/officeDocument/2006/relationships/image" Target="../media/image132.png"/><Relationship Id="rId4" Type="http://schemas.openxmlformats.org/officeDocument/2006/relationships/image" Target="../media/image101.png"/><Relationship Id="rId9" Type="http://schemas.openxmlformats.org/officeDocument/2006/relationships/image" Target="../media/image122.png"/><Relationship Id="rId1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64.png"/><Relationship Id="rId3" Type="http://schemas.openxmlformats.org/officeDocument/2006/relationships/image" Target="../media/image180.png"/><Relationship Id="rId7" Type="http://schemas.openxmlformats.org/officeDocument/2006/relationships/image" Target="../media/image200.png"/><Relationship Id="rId12" Type="http://schemas.openxmlformats.org/officeDocument/2006/relationships/image" Target="../media/image2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240.png"/><Relationship Id="rId5" Type="http://schemas.openxmlformats.org/officeDocument/2006/relationships/image" Target="../media/image63.png"/><Relationship Id="rId15" Type="http://schemas.openxmlformats.org/officeDocument/2006/relationships/image" Target="../media/image14.jpeg"/><Relationship Id="rId10" Type="http://schemas.openxmlformats.org/officeDocument/2006/relationships/image" Target="../media/image230.png"/><Relationship Id="rId4" Type="http://schemas.openxmlformats.org/officeDocument/2006/relationships/image" Target="../media/image171.png"/><Relationship Id="rId9" Type="http://schemas.openxmlformats.org/officeDocument/2006/relationships/image" Target="../media/image220.png"/><Relationship Id="rId14" Type="http://schemas.openxmlformats.org/officeDocument/2006/relationships/image" Target="../media/image172.png"/></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65.png"/><Relationship Id="rId7" Type="http://schemas.openxmlformats.org/officeDocument/2006/relationships/image" Target="../media/image1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21.png"/><Relationship Id="rId4" Type="http://schemas.openxmlformats.org/officeDocument/2006/relationships/image" Target="../media/image111.png"/><Relationship Id="rId9" Type="http://schemas.openxmlformats.org/officeDocument/2006/relationships/image" Target="../media/image14.jpeg"/></Relationships>
</file>

<file path=ppt/slides/_rels/slide38.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51.png"/><Relationship Id="rId3" Type="http://schemas.openxmlformats.org/officeDocument/2006/relationships/image" Target="../media/image161.png"/><Relationship Id="rId7" Type="http://schemas.openxmlformats.org/officeDocument/2006/relationships/image" Target="../media/image190.png"/><Relationship Id="rId12" Type="http://schemas.openxmlformats.org/officeDocument/2006/relationships/image" Target="../media/image2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231.png"/><Relationship Id="rId5" Type="http://schemas.openxmlformats.org/officeDocument/2006/relationships/image" Target="../media/image181.png"/><Relationship Id="rId10" Type="http://schemas.openxmlformats.org/officeDocument/2006/relationships/image" Target="../media/image221.png"/><Relationship Id="rId4" Type="http://schemas.openxmlformats.org/officeDocument/2006/relationships/image" Target="../media/image171.png"/><Relationship Id="rId9" Type="http://schemas.openxmlformats.org/officeDocument/2006/relationships/image" Target="../media/image211.png"/><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360.png"/><Relationship Id="rId13" Type="http://schemas.openxmlformats.org/officeDocument/2006/relationships/image" Target="../media/image410.png"/><Relationship Id="rId3" Type="http://schemas.openxmlformats.org/officeDocument/2006/relationships/image" Target="../media/image310.png"/><Relationship Id="rId7" Type="http://schemas.openxmlformats.org/officeDocument/2006/relationships/image" Target="../media/image350.png"/><Relationship Id="rId12" Type="http://schemas.openxmlformats.org/officeDocument/2006/relationships/image" Target="../media/image68.png"/><Relationship Id="rId2" Type="http://schemas.openxmlformats.org/officeDocument/2006/relationships/notesSlide" Target="../notesSlides/notesSlide11.xml"/><Relationship Id="rId16"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340.png"/><Relationship Id="rId11" Type="http://schemas.openxmlformats.org/officeDocument/2006/relationships/image" Target="../media/image210.png"/><Relationship Id="rId5" Type="http://schemas.openxmlformats.org/officeDocument/2006/relationships/image" Target="../media/image330.png"/><Relationship Id="rId15" Type="http://schemas.openxmlformats.org/officeDocument/2006/relationships/image" Target="../media/image69.png"/><Relationship Id="rId10" Type="http://schemas.openxmlformats.org/officeDocument/2006/relationships/image" Target="../media/image380.png"/><Relationship Id="rId4" Type="http://schemas.openxmlformats.org/officeDocument/2006/relationships/image" Target="../media/image320.png"/><Relationship Id="rId9" Type="http://schemas.openxmlformats.org/officeDocument/2006/relationships/image" Target="../media/image370.png"/><Relationship Id="rId14" Type="http://schemas.openxmlformats.org/officeDocument/2006/relationships/image" Target="../media/image42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430.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6.png"/><Relationship Id="rId18" Type="http://schemas.openxmlformats.org/officeDocument/2006/relationships/image" Target="../media/image92.png"/><Relationship Id="rId3" Type="http://schemas.openxmlformats.org/officeDocument/2006/relationships/image" Target="../media/image751.png"/><Relationship Id="rId21" Type="http://schemas.openxmlformats.org/officeDocument/2006/relationships/image" Target="../media/image95.png"/><Relationship Id="rId7" Type="http://schemas.openxmlformats.org/officeDocument/2006/relationships/image" Target="../media/image790.png"/><Relationship Id="rId12" Type="http://schemas.openxmlformats.org/officeDocument/2006/relationships/image" Target="../media/image84.png"/><Relationship Id="rId17" Type="http://schemas.openxmlformats.org/officeDocument/2006/relationships/image" Target="../media/image91.png"/><Relationship Id="rId2" Type="http://schemas.openxmlformats.org/officeDocument/2006/relationships/notesSlide" Target="../notesSlides/notesSlide16.xml"/><Relationship Id="rId16" Type="http://schemas.openxmlformats.org/officeDocument/2006/relationships/image" Target="../media/image89.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80.png"/><Relationship Id="rId11" Type="http://schemas.openxmlformats.org/officeDocument/2006/relationships/image" Target="../media/image83.png"/><Relationship Id="rId5" Type="http://schemas.openxmlformats.org/officeDocument/2006/relationships/image" Target="../media/image770.png"/><Relationship Id="rId15" Type="http://schemas.openxmlformats.org/officeDocument/2006/relationships/image" Target="../media/image88.png"/><Relationship Id="rId10" Type="http://schemas.openxmlformats.org/officeDocument/2006/relationships/image" Target="../media/image82.png"/><Relationship Id="rId19" Type="http://schemas.openxmlformats.org/officeDocument/2006/relationships/image" Target="../media/image93.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7.png"/><Relationship Id="rId22"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hyperlink" Target="https://www.lucidchart.com/pages/er-diagrams"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4.jpeg"/><Relationship Id="rId7" Type="http://schemas.openxmlformats.org/officeDocument/2006/relationships/image" Target="../media/image102.png"/><Relationship Id="rId12" Type="http://schemas.openxmlformats.org/officeDocument/2006/relationships/image" Target="../media/image10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6.png"/><Relationship Id="rId5" Type="http://schemas.openxmlformats.org/officeDocument/2006/relationships/image" Target="../media/image98.png"/><Relationship Id="rId10" Type="http://schemas.openxmlformats.org/officeDocument/2006/relationships/image" Target="../media/image105.png"/><Relationship Id="rId4" Type="http://schemas.openxmlformats.org/officeDocument/2006/relationships/image" Target="../media/image97.png"/><Relationship Id="rId9" Type="http://schemas.openxmlformats.org/officeDocument/2006/relationships/image" Target="../media/image104.png"/></Relationships>
</file>

<file path=ppt/slides/_rels/slide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2" Type="http://schemas.openxmlformats.org/officeDocument/2006/relationships/image" Target="../media/image10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1080.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126.png"/><Relationship Id="rId4" Type="http://schemas.microsoft.com/office/2007/relationships/hdphoto" Target="../media/hdphoto13.wdp"/></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6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microsoft.com/office/2007/relationships/hdphoto" Target="../media/hdphoto15.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0.png"/><Relationship Id="rId4" Type="http://schemas.openxmlformats.org/officeDocument/2006/relationships/image" Target="../media/image1230.png"/></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260.png"/><Relationship Id="rId1" Type="http://schemas.openxmlformats.org/officeDocument/2006/relationships/slideLayout" Target="../slideLayouts/slideLayout7.xml"/><Relationship Id="rId4" Type="http://schemas.microsoft.com/office/2007/relationships/hdphoto" Target="../media/hdphoto16.wdp"/></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image" Target="../media/image960.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0.png"/><Relationship Id="rId4" Type="http://schemas.openxmlformats.org/officeDocument/2006/relationships/image" Target="../media/image980.png"/></Relationships>
</file>

<file path=ppt/slides/_rels/slide73.xml.rels><?xml version="1.0" encoding="UTF-8" standalone="yes"?>
<Relationships xmlns="http://schemas.openxmlformats.org/package/2006/relationships"><Relationship Id="rId2" Type="http://schemas.openxmlformats.org/officeDocument/2006/relationships/image" Target="../media/image102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7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7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3.wdp"/></Relationships>
</file>

<file path=ppt/slides/_rels/slide8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8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67.pn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168.png"/></Relationships>
</file>

<file path=ppt/slides/_rels/slide8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5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740.png"/><Relationship Id="rId3" Type="http://schemas.openxmlformats.org/officeDocument/2006/relationships/image" Target="../media/image174.png"/><Relationship Id="rId7" Type="http://schemas.openxmlformats.org/officeDocument/2006/relationships/image" Target="../media/image1730.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10" Type="http://schemas.openxmlformats.org/officeDocument/2006/relationships/image" Target="../media/image176.png"/><Relationship Id="rId4" Type="http://schemas.microsoft.com/office/2007/relationships/hdphoto" Target="../media/hdphoto21.wdp"/><Relationship Id="rId9" Type="http://schemas.openxmlformats.org/officeDocument/2006/relationships/image" Target="../media/image175.png"/></Relationships>
</file>

<file path=ppt/slides/_rels/slide85.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78.png"/><Relationship Id="rId7" Type="http://schemas.openxmlformats.org/officeDocument/2006/relationships/image" Target="../media/image186.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79.png"/><Relationship Id="rId9" Type="http://schemas.openxmlformats.org/officeDocument/2006/relationships/image" Target="../media/image187.jpeg"/></Relationships>
</file>

<file path=ppt/slides/_rels/slide8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89.png"/><Relationship Id="rId7" Type="http://schemas.openxmlformats.org/officeDocument/2006/relationships/image" Target="../media/image194.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16B5-6D99-4249-B1EE-23E241E1F35D}"/>
              </a:ext>
            </a:extLst>
          </p:cNvPr>
          <p:cNvSpPr>
            <a:spLocks noGrp="1"/>
          </p:cNvSpPr>
          <p:nvPr>
            <p:ph type="ctrTitle"/>
          </p:nvPr>
        </p:nvSpPr>
        <p:spPr>
          <a:xfrm>
            <a:off x="421689" y="226501"/>
            <a:ext cx="11348621" cy="2387600"/>
          </a:xfrm>
        </p:spPr>
        <p:txBody>
          <a:bodyPr>
            <a:normAutofit/>
          </a:bodyPr>
          <a:lstStyle/>
          <a:p>
            <a:r>
              <a:rPr lang="en-US" sz="5400" b="1" dirty="0">
                <a:latin typeface="Seaford" panose="00000500000000000000" pitchFamily="2" charset="0"/>
              </a:rPr>
              <a:t>Lecture 4: </a:t>
            </a:r>
            <a:r>
              <a:rPr lang="en-US" sz="5400" b="1" dirty="0">
                <a:solidFill>
                  <a:srgbClr val="002060"/>
                </a:solidFill>
                <a:latin typeface="Seaford" panose="00000500000000000000" pitchFamily="2" charset="0"/>
              </a:rPr>
              <a:t>Relations</a:t>
            </a:r>
          </a:p>
        </p:txBody>
      </p:sp>
      <p:pic>
        <p:nvPicPr>
          <p:cNvPr id="4" name="Picture 2" descr="Tishk International University - TIU - previously Known As Ishik University">
            <a:extLst>
              <a:ext uri="{FF2B5EF4-FFF2-40B4-BE49-F238E27FC236}">
                <a16:creationId xmlns:a16="http://schemas.microsoft.com/office/drawing/2014/main" id="{1596A5A0-3747-482D-968B-852BFE392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4748" y="-218219"/>
            <a:ext cx="1875080" cy="16879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A9BC5AF-81CD-49BF-B525-E48F30F028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70140" y="3277078"/>
            <a:ext cx="3025639" cy="28927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A230EFA-DE1A-7500-CF07-EEBC1B88E043}"/>
              </a:ext>
            </a:extLst>
          </p:cNvPr>
          <p:cNvPicPr>
            <a:picLocks noChangeAspect="1"/>
          </p:cNvPicPr>
          <p:nvPr/>
        </p:nvPicPr>
        <p:blipFill>
          <a:blip r:embed="rId5"/>
          <a:stretch>
            <a:fillRect/>
          </a:stretch>
        </p:blipFill>
        <p:spPr>
          <a:xfrm>
            <a:off x="1572319" y="3609289"/>
            <a:ext cx="2707104" cy="2707104"/>
          </a:xfrm>
          <a:prstGeom prst="rect">
            <a:avLst/>
          </a:prstGeom>
        </p:spPr>
      </p:pic>
    </p:spTree>
    <p:extLst>
      <p:ext uri="{BB962C8B-B14F-4D97-AF65-F5344CB8AC3E}">
        <p14:creationId xmlns:p14="http://schemas.microsoft.com/office/powerpoint/2010/main" val="1462979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465F59-72C2-4FF2-B391-BB581A4493F0}"/>
              </a:ext>
            </a:extLst>
          </p:cNvPr>
          <p:cNvSpPr txBox="1"/>
          <p:nvPr/>
        </p:nvSpPr>
        <p:spPr>
          <a:xfrm>
            <a:off x="460717" y="511685"/>
            <a:ext cx="6098344" cy="369332"/>
          </a:xfrm>
          <a:prstGeom prst="rect">
            <a:avLst/>
          </a:prstGeom>
          <a:noFill/>
        </p:spPr>
        <p:txBody>
          <a:bodyPr wrap="square">
            <a:spAutoFit/>
          </a:bodyPr>
          <a:lstStyle/>
          <a:p>
            <a:r>
              <a:rPr lang="en-US" sz="1800" b="1" i="0" u="none" strike="noStrike" baseline="0" dirty="0">
                <a:solidFill>
                  <a:srgbClr val="0070C0"/>
                </a:solidFill>
                <a:latin typeface="Palatino-Bold"/>
              </a:rPr>
              <a:t>EXAMPLE 2</a:t>
            </a:r>
            <a:endParaRPr lang="en-US" dirty="0">
              <a:solidFill>
                <a:srgbClr val="0070C0"/>
              </a:solidFill>
            </a:endParaRPr>
          </a:p>
        </p:txBody>
      </p:sp>
      <p:sp>
        <p:nvSpPr>
          <p:cNvPr id="4" name="TextBox 3">
            <a:extLst>
              <a:ext uri="{FF2B5EF4-FFF2-40B4-BE49-F238E27FC236}">
                <a16:creationId xmlns:a16="http://schemas.microsoft.com/office/drawing/2014/main" id="{7109BF06-CC36-451A-8049-F2C4C3FBDA4C}"/>
              </a:ext>
            </a:extLst>
          </p:cNvPr>
          <p:cNvSpPr txBox="1"/>
          <p:nvPr/>
        </p:nvSpPr>
        <p:spPr>
          <a:xfrm>
            <a:off x="1290709" y="1146910"/>
            <a:ext cx="9063111" cy="369332"/>
          </a:xfrm>
          <a:prstGeom prst="rect">
            <a:avLst/>
          </a:prstGeom>
          <a:noFill/>
        </p:spPr>
        <p:txBody>
          <a:bodyPr wrap="square">
            <a:spAutoFit/>
          </a:bodyPr>
          <a:lstStyle/>
          <a:p>
            <a:r>
              <a:rPr lang="en-US" sz="1800" b="0" i="0" u="none" strike="noStrike" baseline="0" dirty="0">
                <a:latin typeface="Times New Roman" panose="02020603050405020304" pitchFamily="18" charset="0"/>
              </a:rPr>
              <a:t>Let </a:t>
            </a:r>
            <a:r>
              <a:rPr lang="en-US" sz="1800" b="0" i="1" u="none" strike="noStrike" baseline="0" dirty="0">
                <a:latin typeface="MTMI"/>
              </a:rPr>
              <a:t>A </a:t>
            </a:r>
            <a:r>
              <a:rPr lang="en-US" sz="1800" b="0" i="0" u="none" strike="noStrike" baseline="0" dirty="0">
                <a:latin typeface="MTSYN"/>
              </a:rPr>
              <a:t>= {</a:t>
            </a:r>
            <a:r>
              <a:rPr lang="en-US" sz="1800" b="0" i="0" u="none" strike="noStrike" baseline="0" dirty="0">
                <a:latin typeface="Times New Roman" panose="02020603050405020304" pitchFamily="18" charset="0"/>
              </a:rPr>
              <a:t>0</a:t>
            </a:r>
            <a:r>
              <a:rPr lang="en-US" sz="1800" b="0" i="1" u="none" strike="noStrike" baseline="0" dirty="0">
                <a:latin typeface="MTMI"/>
              </a:rPr>
              <a:t>, </a:t>
            </a:r>
            <a:r>
              <a:rPr lang="en-US" sz="1800" b="0" i="0" u="none" strike="noStrike" baseline="0" dirty="0">
                <a:latin typeface="Times New Roman" panose="02020603050405020304" pitchFamily="18" charset="0"/>
              </a:rPr>
              <a:t>1</a:t>
            </a:r>
            <a:r>
              <a:rPr lang="en-US" sz="1800" b="0" i="1" u="none" strike="noStrike" baseline="0" dirty="0">
                <a:latin typeface="MTMI"/>
              </a:rPr>
              <a:t>, </a:t>
            </a:r>
            <a:r>
              <a:rPr lang="en-US" sz="1800" b="0" i="0" u="none" strike="noStrike" baseline="0" dirty="0">
                <a:latin typeface="Times New Roman" panose="02020603050405020304" pitchFamily="18" charset="0"/>
              </a:rPr>
              <a:t>2</a:t>
            </a:r>
            <a:r>
              <a:rPr lang="en-US" sz="1800" b="0" i="0" u="none" strike="noStrike" baseline="0" dirty="0">
                <a:latin typeface="MTSYN"/>
              </a:rPr>
              <a:t>} </a:t>
            </a:r>
            <a:r>
              <a:rPr lang="en-US" sz="1800" b="0" i="0" u="none" strike="noStrike" baseline="0" dirty="0">
                <a:latin typeface="Times New Roman" panose="02020603050405020304" pitchFamily="18" charset="0"/>
              </a:rPr>
              <a:t>and </a:t>
            </a:r>
            <a:r>
              <a:rPr lang="en-US" sz="1800" b="0" i="1" u="none" strike="noStrike" baseline="0" dirty="0">
                <a:latin typeface="MTMI"/>
              </a:rPr>
              <a:t>B </a:t>
            </a:r>
            <a:r>
              <a:rPr lang="en-US" sz="1800" b="0" i="0" u="none" strike="noStrike" baseline="0" dirty="0">
                <a:latin typeface="MTSYN"/>
              </a:rPr>
              <a:t>= {</a:t>
            </a:r>
            <a:r>
              <a:rPr lang="en-US" sz="1800" b="0" i="1" u="none" strike="noStrike" baseline="0" dirty="0">
                <a:latin typeface="MTMI"/>
              </a:rPr>
              <a:t>a, b</a:t>
            </a:r>
            <a:r>
              <a:rPr lang="en-US" sz="1800" b="0" i="0" u="none" strike="noStrike" baseline="0" dirty="0">
                <a:latin typeface="MTSYN"/>
              </a:rPr>
              <a:t>}</a:t>
            </a:r>
            <a:r>
              <a:rPr lang="en-US" sz="1800" b="0" i="0" u="none" strike="noStrike" baseline="0" dirty="0">
                <a:latin typeface="Times New Roman" panose="02020603050405020304" pitchFamily="18" charset="0"/>
              </a:rPr>
              <a:t>. Then </a:t>
            </a:r>
            <a:r>
              <a:rPr lang="en-US" sz="1800" b="0" i="0" u="none" strike="noStrike" baseline="0" dirty="0">
                <a:latin typeface="MTSYN"/>
              </a:rPr>
              <a:t>{</a:t>
            </a:r>
            <a:r>
              <a:rPr lang="en-US" sz="1800" b="0" i="1" u="none" strike="noStrike" baseline="0" dirty="0">
                <a:latin typeface="MTMI"/>
              </a:rPr>
              <a:t>(</a:t>
            </a:r>
            <a:r>
              <a:rPr lang="en-US" sz="1800" b="0" i="0" u="none" strike="noStrike" baseline="0" dirty="0">
                <a:latin typeface="Times New Roman" panose="02020603050405020304" pitchFamily="18" charset="0"/>
              </a:rPr>
              <a:t>0</a:t>
            </a:r>
            <a:r>
              <a:rPr lang="en-US" sz="1800" b="0" i="1" u="none" strike="noStrike" baseline="0" dirty="0">
                <a:latin typeface="MTMI"/>
              </a:rPr>
              <a:t>, a), (</a:t>
            </a:r>
            <a:r>
              <a:rPr lang="en-US" sz="1800" b="0" i="0" u="none" strike="noStrike" baseline="0" dirty="0">
                <a:latin typeface="Times New Roman" panose="02020603050405020304" pitchFamily="18" charset="0"/>
              </a:rPr>
              <a:t>0</a:t>
            </a:r>
            <a:r>
              <a:rPr lang="en-US" sz="1800" b="0" i="1" u="none" strike="noStrike" baseline="0" dirty="0">
                <a:latin typeface="MTMI"/>
              </a:rPr>
              <a:t>, b), (</a:t>
            </a:r>
            <a:r>
              <a:rPr lang="en-US" sz="1800" b="0" i="0" u="none" strike="noStrike" baseline="0" dirty="0">
                <a:latin typeface="Times New Roman" panose="02020603050405020304" pitchFamily="18" charset="0"/>
              </a:rPr>
              <a:t>1</a:t>
            </a:r>
            <a:r>
              <a:rPr lang="en-US" sz="1800" b="0" i="1" u="none" strike="noStrike" baseline="0" dirty="0">
                <a:latin typeface="MTMI"/>
              </a:rPr>
              <a:t>, a), (</a:t>
            </a:r>
            <a:r>
              <a:rPr lang="en-US" sz="1800" b="0" i="0" u="none" strike="noStrike" baseline="0" dirty="0">
                <a:latin typeface="Times New Roman" panose="02020603050405020304" pitchFamily="18" charset="0"/>
              </a:rPr>
              <a:t>2</a:t>
            </a:r>
            <a:r>
              <a:rPr lang="en-US" sz="1800" b="0" i="1" u="none" strike="noStrike" baseline="0" dirty="0">
                <a:latin typeface="MTMI"/>
              </a:rPr>
              <a:t>, b)</a:t>
            </a:r>
            <a:r>
              <a:rPr lang="en-US" sz="1800" b="0" i="0" u="none" strike="noStrike" baseline="0" dirty="0">
                <a:latin typeface="MTSYN"/>
              </a:rPr>
              <a:t>} </a:t>
            </a:r>
            <a:r>
              <a:rPr lang="en-US" sz="1800" b="0" i="0" u="none" strike="noStrike" baseline="0" dirty="0">
                <a:latin typeface="Times New Roman" panose="02020603050405020304" pitchFamily="18" charset="0"/>
              </a:rPr>
              <a:t>is a relation from </a:t>
            </a:r>
            <a:r>
              <a:rPr lang="en-US" sz="1800" b="0" i="1" u="none" strike="noStrike" baseline="0" dirty="0">
                <a:latin typeface="MTMI"/>
              </a:rPr>
              <a:t>A </a:t>
            </a:r>
            <a:r>
              <a:rPr lang="en-US" sz="1800" b="0" i="0" u="none" strike="noStrike" baseline="0" dirty="0">
                <a:latin typeface="Times New Roman" panose="02020603050405020304" pitchFamily="18" charset="0"/>
              </a:rPr>
              <a:t>to </a:t>
            </a:r>
            <a:r>
              <a:rPr lang="en-US" sz="1800" b="0" i="1" u="none" strike="noStrike" baseline="0" dirty="0">
                <a:latin typeface="MTMI"/>
              </a:rPr>
              <a:t>B</a:t>
            </a:r>
            <a:r>
              <a:rPr lang="en-US" sz="1800" b="0" i="0" u="none" strike="noStrike" baseline="0" dirty="0">
                <a:latin typeface="Times New Roman" panose="02020603050405020304" pitchFamily="18" charset="0"/>
              </a:rPr>
              <a:t>.</a:t>
            </a:r>
            <a:endParaRPr lang="en-US" dirty="0"/>
          </a:p>
        </p:txBody>
      </p:sp>
      <p:pic>
        <p:nvPicPr>
          <p:cNvPr id="6" name="Picture 5">
            <a:extLst>
              <a:ext uri="{FF2B5EF4-FFF2-40B4-BE49-F238E27FC236}">
                <a16:creationId xmlns:a16="http://schemas.microsoft.com/office/drawing/2014/main" id="{C1498992-121D-4D4A-A22D-A756CF75849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9769" t="50000" r="35500" b="19575"/>
          <a:stretch/>
        </p:blipFill>
        <p:spPr>
          <a:xfrm>
            <a:off x="2634175" y="2344029"/>
            <a:ext cx="5580380" cy="2748476"/>
          </a:xfrm>
          <a:prstGeom prst="rect">
            <a:avLst/>
          </a:prstGeom>
        </p:spPr>
      </p:pic>
      <p:sp>
        <p:nvSpPr>
          <p:cNvPr id="7" name="TextBox 6">
            <a:extLst>
              <a:ext uri="{FF2B5EF4-FFF2-40B4-BE49-F238E27FC236}">
                <a16:creationId xmlns:a16="http://schemas.microsoft.com/office/drawing/2014/main" id="{3538F61A-318A-454D-8C95-39ECF02FF24C}"/>
              </a:ext>
            </a:extLst>
          </p:cNvPr>
          <p:cNvSpPr txBox="1"/>
          <p:nvPr/>
        </p:nvSpPr>
        <p:spPr>
          <a:xfrm>
            <a:off x="2926101" y="5324709"/>
            <a:ext cx="2498264" cy="369332"/>
          </a:xfrm>
          <a:prstGeom prst="rect">
            <a:avLst/>
          </a:prstGeom>
          <a:noFill/>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Mapping representation</a:t>
            </a:r>
          </a:p>
        </p:txBody>
      </p:sp>
      <p:sp>
        <p:nvSpPr>
          <p:cNvPr id="8" name="TextBox 7">
            <a:extLst>
              <a:ext uri="{FF2B5EF4-FFF2-40B4-BE49-F238E27FC236}">
                <a16:creationId xmlns:a16="http://schemas.microsoft.com/office/drawing/2014/main" id="{0ADBCD5F-991E-42F5-B5EA-9C7808BC1C3C}"/>
              </a:ext>
            </a:extLst>
          </p:cNvPr>
          <p:cNvSpPr txBox="1"/>
          <p:nvPr/>
        </p:nvSpPr>
        <p:spPr>
          <a:xfrm>
            <a:off x="5822264" y="5324709"/>
            <a:ext cx="2392291" cy="369332"/>
          </a:xfrm>
          <a:prstGeom prst="rect">
            <a:avLst/>
          </a:prstGeom>
          <a:noFill/>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Tabular representation </a:t>
            </a:r>
          </a:p>
        </p:txBody>
      </p:sp>
      <p:pic>
        <p:nvPicPr>
          <p:cNvPr id="11266" name="Picture 2" descr="Example - Free miscellaneous icons">
            <a:extLst>
              <a:ext uri="{FF2B5EF4-FFF2-40B4-BE49-F238E27FC236}">
                <a16:creationId xmlns:a16="http://schemas.microsoft.com/office/drawing/2014/main" id="{C62195E3-F30A-41A8-9809-807BFA31B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3037" y="179302"/>
            <a:ext cx="1330911" cy="133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42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1E6128-672A-486C-8D0B-8BEF2EBFF9F5}"/>
              </a:ext>
            </a:extLst>
          </p:cNvPr>
          <p:cNvSpPr txBox="1"/>
          <p:nvPr/>
        </p:nvSpPr>
        <p:spPr>
          <a:xfrm>
            <a:off x="1346980" y="2037526"/>
            <a:ext cx="9124375" cy="646331"/>
          </a:xfrm>
          <a:prstGeom prst="rect">
            <a:avLst/>
          </a:prstGeom>
          <a:noFill/>
        </p:spPr>
        <p:txBody>
          <a:bodyPr wrap="square">
            <a:spAutoFit/>
          </a:bodyPr>
          <a:lstStyle/>
          <a:p>
            <a:pPr algn="just"/>
            <a:r>
              <a:rPr lang="en-US" sz="1800" b="0" i="0" u="none" strike="noStrike" baseline="0" dirty="0">
                <a:latin typeface="Times New Roman" panose="02020603050405020304" pitchFamily="18" charset="0"/>
              </a:rPr>
              <a:t>Let </a:t>
            </a:r>
            <a:r>
              <a:rPr lang="en-US" sz="1800" b="0" i="1" u="none" strike="noStrike" baseline="0" dirty="0">
                <a:solidFill>
                  <a:srgbClr val="0070C0"/>
                </a:solidFill>
                <a:latin typeface="MTMI"/>
              </a:rPr>
              <a:t>A</a:t>
            </a:r>
            <a:r>
              <a:rPr lang="en-US" sz="1800" b="0" i="1" u="none" strike="noStrike" baseline="0" dirty="0">
                <a:latin typeface="MTMI"/>
              </a:rPr>
              <a:t> </a:t>
            </a:r>
            <a:r>
              <a:rPr lang="en-US" sz="1800" b="0" i="0" u="none" strike="noStrike" baseline="0" dirty="0">
                <a:latin typeface="Times New Roman" panose="02020603050405020304" pitchFamily="18" charset="0"/>
              </a:rPr>
              <a:t>be the </a:t>
            </a:r>
            <a:r>
              <a:rPr lang="en-US" sz="1800" b="0" i="0" u="none" strike="noStrike" baseline="0" dirty="0">
                <a:solidFill>
                  <a:srgbClr val="0070C0"/>
                </a:solidFill>
                <a:latin typeface="Times New Roman" panose="02020603050405020304" pitchFamily="18" charset="0"/>
              </a:rPr>
              <a:t>set of students</a:t>
            </a:r>
            <a:r>
              <a:rPr lang="en-US" sz="1800" b="0" i="0" u="none" strike="noStrike" baseline="0" dirty="0">
                <a:latin typeface="Times New Roman" panose="02020603050405020304" pitchFamily="18" charset="0"/>
              </a:rPr>
              <a:t> in your university, and let </a:t>
            </a:r>
            <a:r>
              <a:rPr lang="en-US" sz="1800" b="0" i="1" u="none" strike="noStrike" baseline="0" dirty="0">
                <a:solidFill>
                  <a:schemeClr val="accent2">
                    <a:lumMod val="75000"/>
                  </a:schemeClr>
                </a:solidFill>
                <a:latin typeface="MTMI"/>
              </a:rPr>
              <a:t>B</a:t>
            </a:r>
            <a:r>
              <a:rPr lang="en-US" sz="1800" b="0" i="1" u="none" strike="noStrike" baseline="0" dirty="0">
                <a:latin typeface="MTMI"/>
              </a:rPr>
              <a:t> </a:t>
            </a:r>
            <a:r>
              <a:rPr lang="en-US" sz="1800" b="0" i="0" u="none" strike="noStrike" baseline="0" dirty="0">
                <a:latin typeface="Times New Roman" panose="02020603050405020304" pitchFamily="18" charset="0"/>
              </a:rPr>
              <a:t>be the </a:t>
            </a:r>
            <a:r>
              <a:rPr lang="en-US" sz="1800" b="0" i="0" u="none" strike="noStrike" baseline="0" dirty="0">
                <a:solidFill>
                  <a:schemeClr val="accent2">
                    <a:lumMod val="75000"/>
                  </a:schemeClr>
                </a:solidFill>
                <a:latin typeface="Times New Roman" panose="02020603050405020304" pitchFamily="18" charset="0"/>
              </a:rPr>
              <a:t>set of courses</a:t>
            </a:r>
            <a:r>
              <a:rPr lang="en-US" sz="1800" b="0" i="0" u="none" strike="noStrike" baseline="0" dirty="0">
                <a:latin typeface="Times New Roman" panose="02020603050405020304" pitchFamily="18" charset="0"/>
              </a:rPr>
              <a:t>. Let </a:t>
            </a:r>
            <a:r>
              <a:rPr lang="en-US" sz="1800" b="1" i="1" u="none" strike="noStrike" baseline="0" dirty="0">
                <a:latin typeface="MTMI"/>
              </a:rPr>
              <a:t>R</a:t>
            </a:r>
            <a:r>
              <a:rPr lang="en-US" sz="1800" b="0" i="1" u="none" strike="noStrike" baseline="0" dirty="0">
                <a:latin typeface="MTMI"/>
              </a:rPr>
              <a:t> </a:t>
            </a:r>
            <a:r>
              <a:rPr lang="en-US" sz="1800" b="0" i="0" u="none" strike="noStrike" baseline="0" dirty="0">
                <a:latin typeface="Times New Roman" panose="02020603050405020304" pitchFamily="18" charset="0"/>
              </a:rPr>
              <a:t>be the relation that consists of those pairs </a:t>
            </a:r>
            <a:r>
              <a:rPr lang="en-US" sz="1800" b="0" i="1" u="none" strike="noStrike" baseline="0" dirty="0">
                <a:latin typeface="MTMI"/>
              </a:rPr>
              <a:t>(a, b)</a:t>
            </a:r>
            <a:r>
              <a:rPr lang="en-US" sz="1800" b="0" i="0" u="none" strike="noStrike" baseline="0" dirty="0">
                <a:latin typeface="Times New Roman" panose="02020603050405020304" pitchFamily="18" charset="0"/>
              </a:rPr>
              <a:t>, where </a:t>
            </a:r>
            <a:r>
              <a:rPr lang="en-US" sz="1800" b="0" i="1" u="none" strike="noStrike" baseline="0" dirty="0">
                <a:latin typeface="MTMI"/>
              </a:rPr>
              <a:t>a </a:t>
            </a:r>
            <a:r>
              <a:rPr lang="en-US" sz="1800" b="0" i="0" u="none" strike="noStrike" baseline="0" dirty="0">
                <a:latin typeface="Times New Roman" panose="02020603050405020304" pitchFamily="18" charset="0"/>
              </a:rPr>
              <a:t>is a student enrolled in course </a:t>
            </a:r>
            <a:r>
              <a:rPr lang="en-US" sz="1800" b="0" i="1" u="none" strike="noStrike" baseline="0" dirty="0">
                <a:latin typeface="MTMI"/>
              </a:rPr>
              <a:t>b</a:t>
            </a:r>
            <a:r>
              <a:rPr lang="en-US" sz="1800" b="0" i="0" u="none" strike="noStrike" baseline="0" dirty="0">
                <a:latin typeface="Times New Roman" panose="02020603050405020304" pitchFamily="18" charset="0"/>
              </a:rPr>
              <a:t>.</a:t>
            </a:r>
            <a:endParaRPr lang="en-US" dirty="0"/>
          </a:p>
        </p:txBody>
      </p:sp>
      <p:sp>
        <p:nvSpPr>
          <p:cNvPr id="4" name="TextBox 3">
            <a:extLst>
              <a:ext uri="{FF2B5EF4-FFF2-40B4-BE49-F238E27FC236}">
                <a16:creationId xmlns:a16="http://schemas.microsoft.com/office/drawing/2014/main" id="{698380F9-9BE9-4994-BC56-1BF6DD91AD47}"/>
              </a:ext>
            </a:extLst>
          </p:cNvPr>
          <p:cNvSpPr txBox="1"/>
          <p:nvPr/>
        </p:nvSpPr>
        <p:spPr>
          <a:xfrm>
            <a:off x="470656" y="640894"/>
            <a:ext cx="6098344" cy="400110"/>
          </a:xfrm>
          <a:prstGeom prst="rect">
            <a:avLst/>
          </a:prstGeom>
          <a:noFill/>
        </p:spPr>
        <p:txBody>
          <a:bodyPr wrap="square">
            <a:spAutoFit/>
          </a:bodyPr>
          <a:lstStyle/>
          <a:p>
            <a:r>
              <a:rPr lang="en-US" sz="2000" b="1" i="0" u="none" strike="noStrike" baseline="0" dirty="0">
                <a:solidFill>
                  <a:srgbClr val="0070C0"/>
                </a:solidFill>
                <a:latin typeface="Palatino-Bold"/>
              </a:rPr>
              <a:t>EXAMPLE 3</a:t>
            </a:r>
            <a:endParaRPr lang="en-US" sz="2000" dirty="0">
              <a:solidFill>
                <a:srgbClr val="0070C0"/>
              </a:solidFill>
            </a:endParaRPr>
          </a:p>
        </p:txBody>
      </p:sp>
      <p:sp>
        <p:nvSpPr>
          <p:cNvPr id="6" name="TextBox 5">
            <a:extLst>
              <a:ext uri="{FF2B5EF4-FFF2-40B4-BE49-F238E27FC236}">
                <a16:creationId xmlns:a16="http://schemas.microsoft.com/office/drawing/2014/main" id="{7B471402-963C-4160-814A-9F7EEFE88E5E}"/>
              </a:ext>
            </a:extLst>
          </p:cNvPr>
          <p:cNvSpPr txBox="1"/>
          <p:nvPr/>
        </p:nvSpPr>
        <p:spPr>
          <a:xfrm>
            <a:off x="1346979" y="2940035"/>
            <a:ext cx="9316332" cy="646331"/>
          </a:xfrm>
          <a:prstGeom prst="rect">
            <a:avLst/>
          </a:prstGeom>
          <a:noFill/>
        </p:spPr>
        <p:txBody>
          <a:bodyPr wrap="square">
            <a:spAutoFit/>
          </a:bodyPr>
          <a:lstStyle/>
          <a:p>
            <a:pPr algn="just"/>
            <a:r>
              <a:rPr lang="en-US" sz="1800" b="0" i="0" u="none" strike="noStrike" baseline="0" dirty="0">
                <a:latin typeface="Times New Roman" panose="02020603050405020304" pitchFamily="18" charset="0"/>
              </a:rPr>
              <a:t>Ahmed and Sara are enrolled in </a:t>
            </a:r>
            <a:r>
              <a:rPr lang="en-US" dirty="0">
                <a:latin typeface="Times New Roman" panose="02020603050405020304" pitchFamily="18" charset="0"/>
              </a:rPr>
              <a:t>Programming 1 course. Then the pairs </a:t>
            </a:r>
            <a:r>
              <a:rPr lang="en-US" sz="1800" b="0" i="0" u="none" strike="noStrike" baseline="0" dirty="0">
                <a:latin typeface="Times New Roman" panose="02020603050405020304" pitchFamily="18" charset="0"/>
              </a:rPr>
              <a:t>(Ahmed, Programming 1) and (Sara, Programming 1) </a:t>
            </a:r>
            <a:r>
              <a:rPr lang="en-US" sz="1800" b="0" i="0" u="none" strike="noStrike" baseline="0" dirty="0">
                <a:solidFill>
                  <a:srgbClr val="00B050"/>
                </a:solidFill>
                <a:latin typeface="Times New Roman" panose="02020603050405020304" pitchFamily="18" charset="0"/>
              </a:rPr>
              <a:t>belong to </a:t>
            </a:r>
            <a:r>
              <a:rPr lang="en-US" sz="1800" b="0" i="1" u="none" strike="noStrike" baseline="0" dirty="0">
                <a:solidFill>
                  <a:srgbClr val="00B050"/>
                </a:solidFill>
                <a:latin typeface="MTMI"/>
              </a:rPr>
              <a:t>R</a:t>
            </a:r>
            <a:r>
              <a:rPr lang="en-US" sz="1800" b="0" i="0" u="none" strike="noStrike" baseline="0" dirty="0">
                <a:latin typeface="Times New Roman" panose="02020603050405020304" pitchFamily="18" charset="0"/>
              </a:rPr>
              <a:t>.</a:t>
            </a:r>
            <a:endParaRPr lang="en-US" dirty="0"/>
          </a:p>
        </p:txBody>
      </p:sp>
      <p:sp>
        <p:nvSpPr>
          <p:cNvPr id="8" name="TextBox 7">
            <a:extLst>
              <a:ext uri="{FF2B5EF4-FFF2-40B4-BE49-F238E27FC236}">
                <a16:creationId xmlns:a16="http://schemas.microsoft.com/office/drawing/2014/main" id="{B0240274-51FB-423C-B65B-6C9F9932198A}"/>
              </a:ext>
            </a:extLst>
          </p:cNvPr>
          <p:cNvSpPr txBox="1"/>
          <p:nvPr/>
        </p:nvSpPr>
        <p:spPr>
          <a:xfrm>
            <a:off x="1346979" y="3918135"/>
            <a:ext cx="9316332" cy="646331"/>
          </a:xfrm>
          <a:prstGeom prst="rect">
            <a:avLst/>
          </a:prstGeom>
          <a:noFill/>
        </p:spPr>
        <p:txBody>
          <a:bodyPr wrap="square">
            <a:spAutoFit/>
          </a:bodyPr>
          <a:lstStyle/>
          <a:p>
            <a:pPr algn="just"/>
            <a:r>
              <a:rPr lang="en-US" sz="1800" b="0" i="0" u="none" strike="noStrike" baseline="0" dirty="0">
                <a:latin typeface="Times New Roman" panose="02020603050405020304" pitchFamily="18" charset="0"/>
              </a:rPr>
              <a:t>If Ahmed is also enrolled in Physics 1, then the pair (Ahmed, Physics 1) is also </a:t>
            </a:r>
            <a:r>
              <a:rPr lang="en-US" sz="1800" b="0" i="0" u="none" strike="noStrike" baseline="0" dirty="0">
                <a:solidFill>
                  <a:srgbClr val="00B050"/>
                </a:solidFill>
                <a:latin typeface="Times New Roman" panose="02020603050405020304" pitchFamily="18" charset="0"/>
              </a:rPr>
              <a:t>in </a:t>
            </a:r>
            <a:r>
              <a:rPr lang="en-US" sz="1800" b="0" i="1" u="none" strike="noStrike" baseline="0" dirty="0">
                <a:solidFill>
                  <a:srgbClr val="00B050"/>
                </a:solidFill>
                <a:latin typeface="MTMI"/>
              </a:rPr>
              <a:t>R</a:t>
            </a:r>
            <a:r>
              <a:rPr lang="en-US" sz="1800" b="0" i="0" u="none" strike="noStrike" baseline="0" dirty="0">
                <a:latin typeface="Times New Roman" panose="02020603050405020304" pitchFamily="18" charset="0"/>
              </a:rPr>
              <a:t>. However, if Sara is not enrolled in Biology, then the pair (Sara, Biology) is </a:t>
            </a:r>
            <a:r>
              <a:rPr lang="en-US" sz="1800" b="0" i="0" u="none" strike="noStrike" baseline="0" dirty="0">
                <a:solidFill>
                  <a:srgbClr val="C00000"/>
                </a:solidFill>
                <a:latin typeface="Times New Roman" panose="02020603050405020304" pitchFamily="18" charset="0"/>
              </a:rPr>
              <a:t>not in </a:t>
            </a:r>
            <a:r>
              <a:rPr lang="en-US" sz="1800" b="0" i="1" u="none" strike="noStrike" baseline="0" dirty="0">
                <a:solidFill>
                  <a:srgbClr val="C00000"/>
                </a:solidFill>
                <a:latin typeface="MTMI"/>
              </a:rPr>
              <a:t>R</a:t>
            </a:r>
            <a:r>
              <a:rPr lang="en-US" sz="1800" b="0" i="0" u="none" strike="noStrike" baseline="0" dirty="0">
                <a:latin typeface="Times New Roman" panose="02020603050405020304" pitchFamily="18" charset="0"/>
              </a:rPr>
              <a:t>.</a:t>
            </a:r>
            <a:endParaRPr lang="en-US" dirty="0"/>
          </a:p>
        </p:txBody>
      </p:sp>
      <p:pic>
        <p:nvPicPr>
          <p:cNvPr id="10242" name="Picture 2" descr="Example - Free miscellaneous icons">
            <a:extLst>
              <a:ext uri="{FF2B5EF4-FFF2-40B4-BE49-F238E27FC236}">
                <a16:creationId xmlns:a16="http://schemas.microsoft.com/office/drawing/2014/main" id="{FCCAC59C-74D7-4C0A-A76C-5955A54D8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5418" y="199875"/>
            <a:ext cx="1282148" cy="128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463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AF0E70-9717-4E4B-9E79-F5CBF1FDF80F}"/>
              </a:ext>
            </a:extLst>
          </p:cNvPr>
          <p:cNvSpPr txBox="1"/>
          <p:nvPr/>
        </p:nvSpPr>
        <p:spPr>
          <a:xfrm>
            <a:off x="453378" y="489402"/>
            <a:ext cx="1907895" cy="584775"/>
          </a:xfrm>
          <a:prstGeom prst="rect">
            <a:avLst/>
          </a:prstGeom>
          <a:noFill/>
        </p:spPr>
        <p:txBody>
          <a:bodyPr wrap="none" rtlCol="0">
            <a:spAutoFit/>
          </a:bodyPr>
          <a:lstStyle/>
          <a:p>
            <a:r>
              <a:rPr lang="en-US" sz="3200" dirty="0">
                <a:latin typeface="Amasis MT Pro Medium" panose="02040604050005020304" pitchFamily="18" charset="0"/>
              </a:rPr>
              <a:t>Relations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7E431C-E1F4-429B-8ED7-31D484F774A4}"/>
                  </a:ext>
                </a:extLst>
              </p:cNvPr>
              <p:cNvSpPr txBox="1"/>
              <p:nvPr/>
            </p:nvSpPr>
            <p:spPr>
              <a:xfrm>
                <a:off x="1607559" y="1850520"/>
                <a:ext cx="6462090"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latin typeface="Amasis MT Pro Medium" panose="02040604050005020304" pitchFamily="18" charset="0"/>
                  </a:rPr>
                  <a:t>A relation </a:t>
                </a:r>
                <a14:m>
                  <m:oMath xmlns:m="http://schemas.openxmlformats.org/officeDocument/2006/math">
                    <m:r>
                      <a:rPr lang="en-US" sz="2400" i="1" dirty="0" smtClean="0">
                        <a:latin typeface="Cambria Math" panose="02040503050406030204" pitchFamily="18" charset="0"/>
                      </a:rPr>
                      <m:t>𝑅</m:t>
                    </m:r>
                  </m:oMath>
                </a14:m>
                <a:r>
                  <a:rPr lang="en-US" sz="2400" dirty="0">
                    <a:latin typeface="Amasis MT Pro Medium" panose="02040604050005020304" pitchFamily="18" charset="0"/>
                  </a:rPr>
                  <a:t> on a set </a:t>
                </a:r>
                <a14:m>
                  <m:oMath xmlns:m="http://schemas.openxmlformats.org/officeDocument/2006/math">
                    <m:r>
                      <a:rPr lang="en-US" sz="2400" i="1" dirty="0" smtClean="0">
                        <a:latin typeface="Cambria Math" panose="02040503050406030204" pitchFamily="18" charset="0"/>
                      </a:rPr>
                      <m:t>𝑋</m:t>
                    </m:r>
                  </m:oMath>
                </a14:m>
                <a:r>
                  <a:rPr lang="en-US" sz="2400" dirty="0">
                    <a:latin typeface="Amasis MT Pro Medium" panose="02040604050005020304" pitchFamily="18" charset="0"/>
                  </a:rPr>
                  <a:t> is a subset of </a:t>
                </a:r>
                <a14:m>
                  <m:oMath xmlns:m="http://schemas.openxmlformats.org/officeDocument/2006/math">
                    <m:r>
                      <a:rPr lang="en-US" sz="2400" b="0" i="1" dirty="0" smtClean="0">
                        <a:latin typeface="Cambria Math" panose="02040503050406030204" pitchFamily="18" charset="0"/>
                        <a:ea typeface="Cambria Math" panose="02040503050406030204" pitchFamily="18" charset="0"/>
                      </a:rPr>
                      <m:t>𝑋</m:t>
                    </m:r>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𝑋</m:t>
                    </m:r>
                  </m:oMath>
                </a14:m>
                <a:r>
                  <a:rPr lang="en-US" sz="2400" dirty="0">
                    <a:latin typeface="Amasis MT Pro Medium" panose="02040604050005020304" pitchFamily="18" charset="0"/>
                  </a:rPr>
                  <a:t>.</a:t>
                </a:r>
              </a:p>
            </p:txBody>
          </p:sp>
        </mc:Choice>
        <mc:Fallback xmlns="">
          <p:sp>
            <p:nvSpPr>
              <p:cNvPr id="3" name="TextBox 2">
                <a:extLst>
                  <a:ext uri="{FF2B5EF4-FFF2-40B4-BE49-F238E27FC236}">
                    <a16:creationId xmlns:a16="http://schemas.microsoft.com/office/drawing/2014/main" id="{247E431C-E1F4-429B-8ED7-31D484F774A4}"/>
                  </a:ext>
                </a:extLst>
              </p:cNvPr>
              <p:cNvSpPr txBox="1">
                <a:spLocks noRot="1" noChangeAspect="1" noMove="1" noResize="1" noEditPoints="1" noAdjustHandles="1" noChangeArrowheads="1" noChangeShapeType="1" noTextEdit="1"/>
              </p:cNvSpPr>
              <p:nvPr/>
            </p:nvSpPr>
            <p:spPr>
              <a:xfrm>
                <a:off x="1607559" y="1850520"/>
                <a:ext cx="6462090" cy="461665"/>
              </a:xfrm>
              <a:prstGeom prst="rect">
                <a:avLst/>
              </a:prstGeom>
              <a:blipFill>
                <a:blip r:embed="rId2"/>
                <a:stretch>
                  <a:fillRect l="-1321" t="-10667" r="-472"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36ABB68-8DE2-4D34-BBB8-1990A9C0435F}"/>
                  </a:ext>
                </a:extLst>
              </p:cNvPr>
              <p:cNvSpPr txBox="1"/>
              <p:nvPr/>
            </p:nvSpPr>
            <p:spPr>
              <a:xfrm>
                <a:off x="1607559" y="3032325"/>
                <a:ext cx="4417556" cy="523220"/>
              </a:xfrm>
              <a:prstGeom prst="rect">
                <a:avLst/>
              </a:prstGeom>
              <a:noFill/>
            </p:spPr>
            <p:txBody>
              <a:bodyPr wrap="none" rtlCol="0">
                <a:spAutoFit/>
              </a:bodyPr>
              <a:lstStyle/>
              <a:p>
                <a:r>
                  <a:rPr lang="en-US" sz="2800" dirty="0">
                    <a:latin typeface="Amasis MT Pro Medium" panose="02040604050005020304" pitchFamily="18" charset="0"/>
                  </a:rPr>
                  <a:t>If </a:t>
                </a:r>
                <a14:m>
                  <m:oMath xmlns:m="http://schemas.openxmlformats.org/officeDocument/2006/math">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𝑅</m:t>
                    </m:r>
                  </m:oMath>
                </a14:m>
                <a:r>
                  <a:rPr lang="en-US" sz="2800" dirty="0">
                    <a:latin typeface="Amasis MT Pro Medium" panose="02040604050005020304" pitchFamily="18" charset="0"/>
                  </a:rPr>
                  <a:t>, we write </a:t>
                </a:r>
                <a14:m>
                  <m:oMath xmlns:m="http://schemas.openxmlformats.org/officeDocument/2006/math">
                    <m:r>
                      <a:rPr lang="en-US" sz="2800" b="0" i="1" smtClean="0">
                        <a:solidFill>
                          <a:srgbClr val="0070C0"/>
                        </a:solidFill>
                        <a:latin typeface="Cambria Math" panose="02040503050406030204" pitchFamily="18" charset="0"/>
                      </a:rPr>
                      <m:t>𝑥𝑅𝑦</m:t>
                    </m:r>
                    <m:r>
                      <a:rPr lang="en-US" sz="2800" b="0" i="1" smtClean="0">
                        <a:latin typeface="Cambria Math" panose="02040503050406030204" pitchFamily="18" charset="0"/>
                      </a:rPr>
                      <m:t>.</m:t>
                    </m:r>
                  </m:oMath>
                </a14:m>
                <a:endParaRPr lang="en-US" sz="2800" dirty="0">
                  <a:latin typeface="Amasis MT Pro Medium" panose="02040604050005020304" pitchFamily="18" charset="0"/>
                </a:endParaRPr>
              </a:p>
            </p:txBody>
          </p:sp>
        </mc:Choice>
        <mc:Fallback xmlns="">
          <p:sp>
            <p:nvSpPr>
              <p:cNvPr id="4" name="TextBox 3">
                <a:extLst>
                  <a:ext uri="{FF2B5EF4-FFF2-40B4-BE49-F238E27FC236}">
                    <a16:creationId xmlns:a16="http://schemas.microsoft.com/office/drawing/2014/main" id="{C36ABB68-8DE2-4D34-BBB8-1990A9C0435F}"/>
                  </a:ext>
                </a:extLst>
              </p:cNvPr>
              <p:cNvSpPr txBox="1">
                <a:spLocks noRot="1" noChangeAspect="1" noMove="1" noResize="1" noEditPoints="1" noAdjustHandles="1" noChangeArrowheads="1" noChangeShapeType="1" noTextEdit="1"/>
              </p:cNvSpPr>
              <p:nvPr/>
            </p:nvSpPr>
            <p:spPr>
              <a:xfrm>
                <a:off x="1607559" y="3032325"/>
                <a:ext cx="4417556" cy="523220"/>
              </a:xfrm>
              <a:prstGeom prst="rect">
                <a:avLst/>
              </a:prstGeom>
              <a:blipFill>
                <a:blip r:embed="rId3"/>
                <a:stretch>
                  <a:fillRect l="-2901"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5F4C10-0AE0-44D8-B6F5-E5FC89F8B92E}"/>
                  </a:ext>
                </a:extLst>
              </p:cNvPr>
              <p:cNvSpPr txBox="1"/>
              <p:nvPr/>
            </p:nvSpPr>
            <p:spPr>
              <a:xfrm>
                <a:off x="6150436" y="3789512"/>
                <a:ext cx="2669513" cy="461665"/>
              </a:xfrm>
              <a:prstGeom prst="rect">
                <a:avLst/>
              </a:prstGeom>
              <a:noFill/>
            </p:spPr>
            <p:txBody>
              <a:bodyPr wrap="none" rtlCol="0">
                <a:spAutoFit/>
              </a:bodyPr>
              <a:lstStyle/>
              <a:p>
                <a:r>
                  <a:rPr lang="en-US" sz="2400" dirty="0">
                    <a:solidFill>
                      <a:srgbClr val="0070C0"/>
                    </a:solidFill>
                    <a:latin typeface="Amasis MT Pro Medium" panose="02040604050005020304" pitchFamily="18" charset="0"/>
                  </a:rPr>
                  <a:t>“</a:t>
                </a:r>
                <a14:m>
                  <m:oMath xmlns:m="http://schemas.openxmlformats.org/officeDocument/2006/math">
                    <m:r>
                      <a:rPr lang="en-US" sz="2400" i="1" dirty="0" smtClean="0">
                        <a:solidFill>
                          <a:srgbClr val="0070C0"/>
                        </a:solidFill>
                        <a:latin typeface="Cambria Math" panose="02040503050406030204" pitchFamily="18" charset="0"/>
                      </a:rPr>
                      <m:t>𝑥</m:t>
                    </m:r>
                  </m:oMath>
                </a14:m>
                <a:r>
                  <a:rPr lang="en-US" sz="2400" dirty="0">
                    <a:solidFill>
                      <a:srgbClr val="0070C0"/>
                    </a:solidFill>
                    <a:latin typeface="Amasis MT Pro Medium" panose="02040604050005020304" pitchFamily="18" charset="0"/>
                  </a:rPr>
                  <a:t> is related to </a:t>
                </a:r>
                <a14:m>
                  <m:oMath xmlns:m="http://schemas.openxmlformats.org/officeDocument/2006/math">
                    <m:r>
                      <a:rPr lang="en-US" sz="2400" i="1" dirty="0" smtClean="0">
                        <a:solidFill>
                          <a:srgbClr val="0070C0"/>
                        </a:solidFill>
                        <a:latin typeface="Cambria Math" panose="02040503050406030204" pitchFamily="18" charset="0"/>
                      </a:rPr>
                      <m:t>𝑦</m:t>
                    </m:r>
                  </m:oMath>
                </a14:m>
                <a:r>
                  <a:rPr lang="en-US" sz="2400" dirty="0">
                    <a:solidFill>
                      <a:srgbClr val="0070C0"/>
                    </a:solidFill>
                    <a:latin typeface="Amasis MT Pro Medium" panose="02040604050005020304" pitchFamily="18" charset="0"/>
                  </a:rPr>
                  <a:t>”.</a:t>
                </a:r>
              </a:p>
            </p:txBody>
          </p:sp>
        </mc:Choice>
        <mc:Fallback xmlns="">
          <p:sp>
            <p:nvSpPr>
              <p:cNvPr id="5" name="TextBox 4">
                <a:extLst>
                  <a:ext uri="{FF2B5EF4-FFF2-40B4-BE49-F238E27FC236}">
                    <a16:creationId xmlns:a16="http://schemas.microsoft.com/office/drawing/2014/main" id="{535F4C10-0AE0-44D8-B6F5-E5FC89F8B92E}"/>
                  </a:ext>
                </a:extLst>
              </p:cNvPr>
              <p:cNvSpPr txBox="1">
                <a:spLocks noRot="1" noChangeAspect="1" noMove="1" noResize="1" noEditPoints="1" noAdjustHandles="1" noChangeArrowheads="1" noChangeShapeType="1" noTextEdit="1"/>
              </p:cNvSpPr>
              <p:nvPr/>
            </p:nvSpPr>
            <p:spPr>
              <a:xfrm>
                <a:off x="6150436" y="3789512"/>
                <a:ext cx="2669513" cy="461665"/>
              </a:xfrm>
              <a:prstGeom prst="rect">
                <a:avLst/>
              </a:prstGeom>
              <a:blipFill>
                <a:blip r:embed="rId4"/>
                <a:stretch>
                  <a:fillRect l="-3653" t="-10667" r="-2511"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ABA5F38-E9FA-4C37-9B69-AF44EAEB47BE}"/>
                  </a:ext>
                </a:extLst>
              </p:cNvPr>
              <p:cNvSpPr txBox="1"/>
              <p:nvPr/>
            </p:nvSpPr>
            <p:spPr>
              <a:xfrm>
                <a:off x="6320707" y="4475489"/>
                <a:ext cx="9934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𝑅</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𝑥</m:t>
                      </m:r>
                      <m:r>
                        <a:rPr lang="en-US" sz="2400" b="0" i="1" smtClean="0">
                          <a:solidFill>
                            <a:srgbClr val="0070C0"/>
                          </a:solidFill>
                          <a:latin typeface="Cambria Math" panose="02040503050406030204" pitchFamily="18" charset="0"/>
                        </a:rPr>
                        <m:t>,</m:t>
                      </m:r>
                      <m:r>
                        <a:rPr lang="en-US" sz="2400" b="0" i="1" smtClean="0">
                          <a:solidFill>
                            <a:srgbClr val="0070C0"/>
                          </a:solidFill>
                          <a:latin typeface="Cambria Math" panose="02040503050406030204" pitchFamily="18" charset="0"/>
                        </a:rPr>
                        <m:t>𝑦</m:t>
                      </m:r>
                      <m:r>
                        <a:rPr lang="en-US" sz="2400" b="0" i="1" smtClean="0">
                          <a:solidFill>
                            <a:srgbClr val="0070C0"/>
                          </a:solidFill>
                          <a:latin typeface="Cambria Math" panose="02040503050406030204" pitchFamily="18" charset="0"/>
                        </a:rPr>
                        <m:t>)</m:t>
                      </m:r>
                    </m:oMath>
                  </m:oMathPara>
                </a14:m>
                <a:endParaRPr lang="en-US" sz="2400" dirty="0">
                  <a:solidFill>
                    <a:srgbClr val="0070C0"/>
                  </a:solidFill>
                </a:endParaRPr>
              </a:p>
            </p:txBody>
          </p:sp>
        </mc:Choice>
        <mc:Fallback xmlns="">
          <p:sp>
            <p:nvSpPr>
              <p:cNvPr id="6" name="TextBox 5">
                <a:extLst>
                  <a:ext uri="{FF2B5EF4-FFF2-40B4-BE49-F238E27FC236}">
                    <a16:creationId xmlns:a16="http://schemas.microsoft.com/office/drawing/2014/main" id="{0ABA5F38-E9FA-4C37-9B69-AF44EAEB47BE}"/>
                  </a:ext>
                </a:extLst>
              </p:cNvPr>
              <p:cNvSpPr txBox="1">
                <a:spLocks noRot="1" noChangeAspect="1" noMove="1" noResize="1" noEditPoints="1" noAdjustHandles="1" noChangeArrowheads="1" noChangeShapeType="1" noTextEdit="1"/>
              </p:cNvSpPr>
              <p:nvPr/>
            </p:nvSpPr>
            <p:spPr>
              <a:xfrm>
                <a:off x="6320707" y="4475489"/>
                <a:ext cx="993413" cy="369332"/>
              </a:xfrm>
              <a:prstGeom prst="rect">
                <a:avLst/>
              </a:prstGeom>
              <a:blipFill>
                <a:blip r:embed="rId5"/>
                <a:stretch>
                  <a:fillRect l="-7362" r="-1042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B6FE31-23B4-47B9-B844-A9BCC40253FD}"/>
                  </a:ext>
                </a:extLst>
              </p:cNvPr>
              <p:cNvSpPr txBox="1"/>
              <p:nvPr/>
            </p:nvSpPr>
            <p:spPr>
              <a:xfrm>
                <a:off x="6320707" y="5215327"/>
                <a:ext cx="70827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70C0"/>
                          </a:solidFill>
                          <a:latin typeface="Cambria Math" panose="02040503050406030204" pitchFamily="18" charset="0"/>
                        </a:rPr>
                        <m:t>𝑅𝑥𝑦</m:t>
                      </m:r>
                    </m:oMath>
                  </m:oMathPara>
                </a14:m>
                <a:endParaRPr lang="en-US" sz="2800" dirty="0">
                  <a:solidFill>
                    <a:srgbClr val="0070C0"/>
                  </a:solidFill>
                </a:endParaRPr>
              </a:p>
            </p:txBody>
          </p:sp>
        </mc:Choice>
        <mc:Fallback xmlns="">
          <p:sp>
            <p:nvSpPr>
              <p:cNvPr id="7" name="TextBox 6">
                <a:extLst>
                  <a:ext uri="{FF2B5EF4-FFF2-40B4-BE49-F238E27FC236}">
                    <a16:creationId xmlns:a16="http://schemas.microsoft.com/office/drawing/2014/main" id="{5EB6FE31-23B4-47B9-B844-A9BCC40253FD}"/>
                  </a:ext>
                </a:extLst>
              </p:cNvPr>
              <p:cNvSpPr txBox="1">
                <a:spLocks noRot="1" noChangeAspect="1" noMove="1" noResize="1" noEditPoints="1" noAdjustHandles="1" noChangeArrowheads="1" noChangeShapeType="1" noTextEdit="1"/>
              </p:cNvSpPr>
              <p:nvPr/>
            </p:nvSpPr>
            <p:spPr>
              <a:xfrm>
                <a:off x="6320707" y="5215327"/>
                <a:ext cx="708271" cy="430887"/>
              </a:xfrm>
              <a:prstGeom prst="rect">
                <a:avLst/>
              </a:prstGeom>
              <a:blipFill>
                <a:blip r:embed="rId6"/>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B26EE3F-5985-4E34-B134-A538C6BE7009}"/>
              </a:ext>
            </a:extLst>
          </p:cNvPr>
          <p:cNvSpPr txBox="1"/>
          <p:nvPr/>
        </p:nvSpPr>
        <p:spPr>
          <a:xfrm>
            <a:off x="7028978" y="5230715"/>
            <a:ext cx="2140330" cy="400110"/>
          </a:xfrm>
          <a:prstGeom prst="rect">
            <a:avLst/>
          </a:prstGeom>
          <a:noFill/>
        </p:spPr>
        <p:txBody>
          <a:bodyPr wrap="none" rtlCol="0">
            <a:spAutoFit/>
          </a:bodyPr>
          <a:lstStyle/>
          <a:p>
            <a:r>
              <a:rPr lang="en-US" sz="2000" dirty="0">
                <a:solidFill>
                  <a:srgbClr val="7030A0"/>
                </a:solidFill>
                <a:latin typeface="Amasis MT Pro Medium" panose="02040604050005020304" pitchFamily="18" charset="0"/>
              </a:rPr>
              <a:t>(Predicate Logic)</a:t>
            </a:r>
          </a:p>
        </p:txBody>
      </p:sp>
      <p:sp>
        <p:nvSpPr>
          <p:cNvPr id="10" name="Arrow: Right 9">
            <a:extLst>
              <a:ext uri="{FF2B5EF4-FFF2-40B4-BE49-F238E27FC236}">
                <a16:creationId xmlns:a16="http://schemas.microsoft.com/office/drawing/2014/main" id="{F4FB33E5-D85C-4D78-80F6-D8C590F1618C}"/>
              </a:ext>
            </a:extLst>
          </p:cNvPr>
          <p:cNvSpPr/>
          <p:nvPr/>
        </p:nvSpPr>
        <p:spPr>
          <a:xfrm>
            <a:off x="5145046" y="3944159"/>
            <a:ext cx="506437" cy="18466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Arrow: Right 10">
            <a:extLst>
              <a:ext uri="{FF2B5EF4-FFF2-40B4-BE49-F238E27FC236}">
                <a16:creationId xmlns:a16="http://schemas.microsoft.com/office/drawing/2014/main" id="{30F7782C-EE59-401B-B738-63726A85EAC7}"/>
              </a:ext>
            </a:extLst>
          </p:cNvPr>
          <p:cNvSpPr/>
          <p:nvPr/>
        </p:nvSpPr>
        <p:spPr>
          <a:xfrm>
            <a:off x="5145046" y="4595880"/>
            <a:ext cx="506437" cy="18466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Arrow: Right 11">
            <a:extLst>
              <a:ext uri="{FF2B5EF4-FFF2-40B4-BE49-F238E27FC236}">
                <a16:creationId xmlns:a16="http://schemas.microsoft.com/office/drawing/2014/main" id="{9551923C-DF1D-46C0-A482-B2A1268621E6}"/>
              </a:ext>
            </a:extLst>
          </p:cNvPr>
          <p:cNvSpPr/>
          <p:nvPr/>
        </p:nvSpPr>
        <p:spPr>
          <a:xfrm>
            <a:off x="5145046" y="5338437"/>
            <a:ext cx="506437" cy="18466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3" name="Picture 2" descr="School supplies study icon Royalty Free Vector Image">
            <a:extLst>
              <a:ext uri="{FF2B5EF4-FFF2-40B4-BE49-F238E27FC236}">
                <a16:creationId xmlns:a16="http://schemas.microsoft.com/office/drawing/2014/main" id="{BA0E2032-40AE-495D-81A1-8A973498B0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87" t="12464" r="6852" b="18406"/>
          <a:stretch/>
        </p:blipFill>
        <p:spPr bwMode="auto">
          <a:xfrm>
            <a:off x="10505661" y="79512"/>
            <a:ext cx="1610139" cy="146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661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E9507CB-DC65-423A-91F7-998BB2B0C50E}"/>
                  </a:ext>
                </a:extLst>
              </p:cNvPr>
              <p:cNvSpPr txBox="1"/>
              <p:nvPr/>
            </p:nvSpPr>
            <p:spPr>
              <a:xfrm>
                <a:off x="773723" y="618978"/>
                <a:ext cx="4648837" cy="369332"/>
              </a:xfrm>
              <a:prstGeom prst="rect">
                <a:avLst/>
              </a:prstGeom>
              <a:noFill/>
            </p:spPr>
            <p:txBody>
              <a:bodyPr wrap="none" lIns="0" tIns="0" rIns="0" bIns="0" rtlCol="0">
                <a:spAutoFit/>
              </a:bodyPr>
              <a:lstStyle/>
              <a:p>
                <a14:m>
                  <m:oMath xmlns:m="http://schemas.openxmlformats.org/officeDocument/2006/math">
                    <m:r>
                      <a:rPr lang="en-US" sz="2400" b="0" i="1" smtClean="0">
                        <a:latin typeface="Cambria Math" panose="02040503050406030204" pitchFamily="18" charset="0"/>
                      </a:rPr>
                      <m:t>𝑥𝐺𝑦</m:t>
                    </m:r>
                    <m:r>
                      <a:rPr lang="en-US" sz="2400" b="0" i="1" smtClean="0">
                        <a:latin typeface="Cambria Math" panose="02040503050406030204" pitchFamily="18" charset="0"/>
                      </a:rPr>
                      <m:t>:</m:t>
                    </m:r>
                  </m:oMath>
                </a14:m>
                <a:r>
                  <a:rPr lang="en-US" sz="2400" dirty="0">
                    <a:latin typeface="Amasis MT Pro Medium" panose="02040604050005020304" pitchFamily="18" charset="0"/>
                  </a:rPr>
                  <a:t> </a:t>
                </a:r>
                <a14:m>
                  <m:oMath xmlns:m="http://schemas.openxmlformats.org/officeDocument/2006/math">
                    <m:r>
                      <a:rPr lang="en-US" sz="2400" i="1" dirty="0" smtClean="0">
                        <a:latin typeface="Cambria Math" panose="02040503050406030204" pitchFamily="18" charset="0"/>
                      </a:rPr>
                      <m:t>𝑥</m:t>
                    </m:r>
                  </m:oMath>
                </a14:m>
                <a:r>
                  <a:rPr lang="en-US" sz="2400" dirty="0">
                    <a:latin typeface="Amasis MT Pro Medium" panose="02040604050005020304" pitchFamily="18" charset="0"/>
                  </a:rPr>
                  <a:t> is greater than </a:t>
                </a:r>
                <a14:m>
                  <m:oMath xmlns:m="http://schemas.openxmlformats.org/officeDocument/2006/math">
                    <m:r>
                      <a:rPr lang="en-US" sz="2400" i="1" dirty="0" smtClean="0">
                        <a:latin typeface="Cambria Math" panose="02040503050406030204" pitchFamily="18" charset="0"/>
                      </a:rPr>
                      <m:t>𝑦</m:t>
                    </m:r>
                  </m:oMath>
                </a14:m>
                <a:r>
                  <a:rPr lang="en-US" sz="2400" dirty="0">
                    <a:latin typeface="Amasis MT Pro Medium" panose="02040604050005020304" pitchFamily="18" charset="0"/>
                  </a:rPr>
                  <a:t>. </a:t>
                </a:r>
                <a14:m>
                  <m:oMath xmlns:m="http://schemas.openxmlformats.org/officeDocument/2006/math">
                    <m:r>
                      <a:rPr lang="en-US" sz="2400" i="1" dirty="0" smtClean="0">
                        <a:latin typeface="Cambria Math" panose="02040503050406030204" pitchFamily="18" charset="0"/>
                      </a:rPr>
                      <m:t>(</m:t>
                    </m:r>
                    <m:r>
                      <a:rPr lang="en-US" sz="2400" i="1" dirty="0" err="1" smtClean="0">
                        <a:latin typeface="Cambria Math" panose="02040503050406030204" pitchFamily="18" charset="0"/>
                      </a:rPr>
                      <m:t>𝑥</m:t>
                    </m:r>
                    <m:r>
                      <a:rPr lang="en-US" sz="2400" i="1" dirty="0" err="1" smtClean="0">
                        <a:latin typeface="Cambria Math" panose="02040503050406030204" pitchFamily="18" charset="0"/>
                      </a:rPr>
                      <m:t>,</m:t>
                    </m:r>
                    <m:r>
                      <a:rPr lang="en-US" sz="2400" i="1" dirty="0" err="1" smtClean="0">
                        <a:latin typeface="Cambria Math" panose="02040503050406030204" pitchFamily="18" charset="0"/>
                      </a:rPr>
                      <m:t>𝑦</m:t>
                    </m:r>
                    <m:r>
                      <a:rPr lang="en-US" sz="2400" i="1" dirty="0" smtClean="0">
                        <a:latin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ℤ</m:t>
                    </m:r>
                  </m:oMath>
                </a14:m>
                <a:endParaRPr lang="en-US" sz="2400" dirty="0">
                  <a:latin typeface="Amasis MT Pro Medium" panose="02040604050005020304" pitchFamily="18" charset="0"/>
                </a:endParaRPr>
              </a:p>
            </p:txBody>
          </p:sp>
        </mc:Choice>
        <mc:Fallback xmlns="">
          <p:sp>
            <p:nvSpPr>
              <p:cNvPr id="2" name="TextBox 1">
                <a:extLst>
                  <a:ext uri="{FF2B5EF4-FFF2-40B4-BE49-F238E27FC236}">
                    <a16:creationId xmlns:a16="http://schemas.microsoft.com/office/drawing/2014/main" id="{2E9507CB-DC65-423A-91F7-998BB2B0C50E}"/>
                  </a:ext>
                </a:extLst>
              </p:cNvPr>
              <p:cNvSpPr txBox="1">
                <a:spLocks noRot="1" noChangeAspect="1" noMove="1" noResize="1" noEditPoints="1" noAdjustHandles="1" noChangeArrowheads="1" noChangeShapeType="1" noTextEdit="1"/>
              </p:cNvSpPr>
              <p:nvPr/>
            </p:nvSpPr>
            <p:spPr>
              <a:xfrm>
                <a:off x="773723" y="618978"/>
                <a:ext cx="4648837" cy="369332"/>
              </a:xfrm>
              <a:prstGeom prst="rect">
                <a:avLst/>
              </a:prstGeom>
              <a:blipFill>
                <a:blip r:embed="rId2"/>
                <a:stretch>
                  <a:fillRect l="-3014" t="-26667" r="-118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DFC0F35-840B-481B-8DB0-5BD3B84122DC}"/>
                  </a:ext>
                </a:extLst>
              </p:cNvPr>
              <p:cNvSpPr txBox="1"/>
              <p:nvPr/>
            </p:nvSpPr>
            <p:spPr>
              <a:xfrm>
                <a:off x="1167618" y="1856935"/>
                <a:ext cx="998671" cy="369332"/>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r>
                      <a:rPr lang="en-US" sz="2400" b="0" i="1" smtClean="0">
                        <a:latin typeface="Cambria Math" panose="02040503050406030204" pitchFamily="18" charset="0"/>
                      </a:rPr>
                      <m:t>(7, 5)</m:t>
                    </m:r>
                  </m:oMath>
                </a14:m>
                <a:endParaRPr lang="en-US" sz="2400" dirty="0"/>
              </a:p>
            </p:txBody>
          </p:sp>
        </mc:Choice>
        <mc:Fallback xmlns="">
          <p:sp>
            <p:nvSpPr>
              <p:cNvPr id="3" name="TextBox 2">
                <a:extLst>
                  <a:ext uri="{FF2B5EF4-FFF2-40B4-BE49-F238E27FC236}">
                    <a16:creationId xmlns:a16="http://schemas.microsoft.com/office/drawing/2014/main" id="{9DFC0F35-840B-481B-8DB0-5BD3B84122DC}"/>
                  </a:ext>
                </a:extLst>
              </p:cNvPr>
              <p:cNvSpPr txBox="1">
                <a:spLocks noRot="1" noChangeAspect="1" noMove="1" noResize="1" noEditPoints="1" noAdjustHandles="1" noChangeArrowheads="1" noChangeShapeType="1" noTextEdit="1"/>
              </p:cNvSpPr>
              <p:nvPr/>
            </p:nvSpPr>
            <p:spPr>
              <a:xfrm>
                <a:off x="1167618" y="1856935"/>
                <a:ext cx="998671" cy="369332"/>
              </a:xfrm>
              <a:prstGeom prst="rect">
                <a:avLst/>
              </a:prstGeom>
              <a:blipFill>
                <a:blip r:embed="rId3"/>
                <a:stretch>
                  <a:fillRect l="-17791" t="-21667" r="-14110" b="-4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E5DD4A-1ABC-4F33-B64A-D067EE948EBE}"/>
                  </a:ext>
                </a:extLst>
              </p:cNvPr>
              <p:cNvSpPr txBox="1"/>
              <p:nvPr/>
            </p:nvSpPr>
            <p:spPr>
              <a:xfrm>
                <a:off x="1167618" y="2725560"/>
                <a:ext cx="998671" cy="369332"/>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r>
                      <a:rPr lang="en-US" sz="2400" b="0" i="1" smtClean="0">
                        <a:latin typeface="Cambria Math" panose="02040503050406030204" pitchFamily="18" charset="0"/>
                      </a:rPr>
                      <m:t>(6, 2)</m:t>
                    </m:r>
                  </m:oMath>
                </a14:m>
                <a:endParaRPr lang="en-US" sz="2400" dirty="0"/>
              </a:p>
            </p:txBody>
          </p:sp>
        </mc:Choice>
        <mc:Fallback xmlns="">
          <p:sp>
            <p:nvSpPr>
              <p:cNvPr id="4" name="TextBox 3">
                <a:extLst>
                  <a:ext uri="{FF2B5EF4-FFF2-40B4-BE49-F238E27FC236}">
                    <a16:creationId xmlns:a16="http://schemas.microsoft.com/office/drawing/2014/main" id="{B8E5DD4A-1ABC-4F33-B64A-D067EE948EBE}"/>
                  </a:ext>
                </a:extLst>
              </p:cNvPr>
              <p:cNvSpPr txBox="1">
                <a:spLocks noRot="1" noChangeAspect="1" noMove="1" noResize="1" noEditPoints="1" noAdjustHandles="1" noChangeArrowheads="1" noChangeShapeType="1" noTextEdit="1"/>
              </p:cNvSpPr>
              <p:nvPr/>
            </p:nvSpPr>
            <p:spPr>
              <a:xfrm>
                <a:off x="1167618" y="2725560"/>
                <a:ext cx="998671" cy="369332"/>
              </a:xfrm>
              <a:prstGeom prst="rect">
                <a:avLst/>
              </a:prstGeom>
              <a:blipFill>
                <a:blip r:embed="rId4"/>
                <a:stretch>
                  <a:fillRect l="-17791" t="-19672" r="-14110" b="-42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0D2522E-C6B0-48EC-99AB-7E1F7C7A0990}"/>
                  </a:ext>
                </a:extLst>
              </p:cNvPr>
              <p:cNvSpPr txBox="1"/>
              <p:nvPr/>
            </p:nvSpPr>
            <p:spPr>
              <a:xfrm>
                <a:off x="1237821" y="3594185"/>
                <a:ext cx="998671" cy="369332"/>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r>
                      <a:rPr lang="en-US" sz="2400" b="0" i="1" smtClean="0">
                        <a:latin typeface="Cambria Math" panose="02040503050406030204" pitchFamily="18" charset="0"/>
                      </a:rPr>
                      <m:t>(1, 9)</m:t>
                    </m:r>
                  </m:oMath>
                </a14:m>
                <a:endParaRPr lang="en-US" sz="2400" dirty="0"/>
              </a:p>
            </p:txBody>
          </p:sp>
        </mc:Choice>
        <mc:Fallback xmlns="">
          <p:sp>
            <p:nvSpPr>
              <p:cNvPr id="5" name="TextBox 4">
                <a:extLst>
                  <a:ext uri="{FF2B5EF4-FFF2-40B4-BE49-F238E27FC236}">
                    <a16:creationId xmlns:a16="http://schemas.microsoft.com/office/drawing/2014/main" id="{60D2522E-C6B0-48EC-99AB-7E1F7C7A0990}"/>
                  </a:ext>
                </a:extLst>
              </p:cNvPr>
              <p:cNvSpPr txBox="1">
                <a:spLocks noRot="1" noChangeAspect="1" noMove="1" noResize="1" noEditPoints="1" noAdjustHandles="1" noChangeArrowheads="1" noChangeShapeType="1" noTextEdit="1"/>
              </p:cNvSpPr>
              <p:nvPr/>
            </p:nvSpPr>
            <p:spPr>
              <a:xfrm>
                <a:off x="1237821" y="3594185"/>
                <a:ext cx="998671" cy="369332"/>
              </a:xfrm>
              <a:prstGeom prst="rect">
                <a:avLst/>
              </a:prstGeom>
              <a:blipFill>
                <a:blip r:embed="rId5"/>
                <a:stretch>
                  <a:fillRect l="-17073" t="-21667" r="-14024" b="-4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9B8F1D-8674-483F-B7E1-E427374460E0}"/>
                  </a:ext>
                </a:extLst>
              </p:cNvPr>
              <p:cNvSpPr txBox="1"/>
              <p:nvPr/>
            </p:nvSpPr>
            <p:spPr>
              <a:xfrm>
                <a:off x="1265956" y="4462810"/>
                <a:ext cx="1231106" cy="369332"/>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r>
                      <a:rPr lang="en-US" sz="2400" b="0" i="1" smtClean="0">
                        <a:latin typeface="Cambria Math" panose="02040503050406030204" pitchFamily="18" charset="0"/>
                      </a:rPr>
                      <m:t>(4.3, 2)</m:t>
                    </m:r>
                  </m:oMath>
                </a14:m>
                <a:endParaRPr lang="en-US" sz="2400" dirty="0"/>
              </a:p>
            </p:txBody>
          </p:sp>
        </mc:Choice>
        <mc:Fallback xmlns="">
          <p:sp>
            <p:nvSpPr>
              <p:cNvPr id="6" name="TextBox 5">
                <a:extLst>
                  <a:ext uri="{FF2B5EF4-FFF2-40B4-BE49-F238E27FC236}">
                    <a16:creationId xmlns:a16="http://schemas.microsoft.com/office/drawing/2014/main" id="{3E9B8F1D-8674-483F-B7E1-E427374460E0}"/>
                  </a:ext>
                </a:extLst>
              </p:cNvPr>
              <p:cNvSpPr txBox="1">
                <a:spLocks noRot="1" noChangeAspect="1" noMove="1" noResize="1" noEditPoints="1" noAdjustHandles="1" noChangeArrowheads="1" noChangeShapeType="1" noTextEdit="1"/>
              </p:cNvSpPr>
              <p:nvPr/>
            </p:nvSpPr>
            <p:spPr>
              <a:xfrm>
                <a:off x="1265956" y="4462810"/>
                <a:ext cx="1231106" cy="369332"/>
              </a:xfrm>
              <a:prstGeom prst="rect">
                <a:avLst/>
              </a:prstGeom>
              <a:blipFill>
                <a:blip r:embed="rId6"/>
                <a:stretch>
                  <a:fillRect l="-14356" t="-19672" r="-10891" b="-42623"/>
                </a:stretch>
              </a:blipFill>
            </p:spPr>
            <p:txBody>
              <a:bodyPr/>
              <a:lstStyle/>
              <a:p>
                <a:r>
                  <a:rPr lang="en-US">
                    <a:noFill/>
                  </a:rPr>
                  <a:t> </a:t>
                </a:r>
              </a:p>
            </p:txBody>
          </p:sp>
        </mc:Fallback>
      </mc:AlternateContent>
      <p:pic>
        <p:nvPicPr>
          <p:cNvPr id="1026" name="Picture 2" descr="Try - Free miscellaneous icons">
            <a:extLst>
              <a:ext uri="{FF2B5EF4-FFF2-40B4-BE49-F238E27FC236}">
                <a16:creationId xmlns:a16="http://schemas.microsoft.com/office/drawing/2014/main" id="{76850416-2970-4C8C-BA1D-E771D2AD76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9983" y="9378"/>
            <a:ext cx="2034208" cy="203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794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E9507CB-DC65-423A-91F7-998BB2B0C50E}"/>
                  </a:ext>
                </a:extLst>
              </p:cNvPr>
              <p:cNvSpPr txBox="1"/>
              <p:nvPr/>
            </p:nvSpPr>
            <p:spPr>
              <a:xfrm>
                <a:off x="773723" y="618978"/>
                <a:ext cx="4648837" cy="369332"/>
              </a:xfrm>
              <a:prstGeom prst="rect">
                <a:avLst/>
              </a:prstGeom>
              <a:noFill/>
            </p:spPr>
            <p:txBody>
              <a:bodyPr wrap="none" lIns="0" tIns="0" rIns="0" bIns="0" rtlCol="0">
                <a:spAutoFit/>
              </a:bodyPr>
              <a:lstStyle/>
              <a:p>
                <a14:m>
                  <m:oMath xmlns:m="http://schemas.openxmlformats.org/officeDocument/2006/math">
                    <m:r>
                      <a:rPr lang="en-US" sz="2400" b="0" i="1" smtClean="0">
                        <a:latin typeface="Cambria Math" panose="02040503050406030204" pitchFamily="18" charset="0"/>
                      </a:rPr>
                      <m:t>𝑥𝐺𝑦</m:t>
                    </m:r>
                    <m:r>
                      <a:rPr lang="en-US" sz="2400" b="0" i="1" smtClean="0">
                        <a:latin typeface="Cambria Math" panose="02040503050406030204" pitchFamily="18" charset="0"/>
                      </a:rPr>
                      <m:t>:</m:t>
                    </m:r>
                  </m:oMath>
                </a14:m>
                <a:r>
                  <a:rPr lang="en-US" sz="2400" dirty="0">
                    <a:latin typeface="Amasis MT Pro Medium" panose="02040604050005020304" pitchFamily="18" charset="0"/>
                  </a:rPr>
                  <a:t> </a:t>
                </a:r>
                <a14:m>
                  <m:oMath xmlns:m="http://schemas.openxmlformats.org/officeDocument/2006/math">
                    <m:r>
                      <a:rPr lang="en-US" sz="2400" i="1" dirty="0" smtClean="0">
                        <a:latin typeface="Cambria Math" panose="02040503050406030204" pitchFamily="18" charset="0"/>
                      </a:rPr>
                      <m:t>𝑥</m:t>
                    </m:r>
                  </m:oMath>
                </a14:m>
                <a:r>
                  <a:rPr lang="en-US" sz="2400" dirty="0">
                    <a:latin typeface="Amasis MT Pro Medium" panose="02040604050005020304" pitchFamily="18" charset="0"/>
                  </a:rPr>
                  <a:t> is greater than </a:t>
                </a:r>
                <a14:m>
                  <m:oMath xmlns:m="http://schemas.openxmlformats.org/officeDocument/2006/math">
                    <m:r>
                      <a:rPr lang="en-US" sz="2400" i="1" dirty="0" smtClean="0">
                        <a:latin typeface="Cambria Math" panose="02040503050406030204" pitchFamily="18" charset="0"/>
                      </a:rPr>
                      <m:t>𝑦</m:t>
                    </m:r>
                  </m:oMath>
                </a14:m>
                <a:r>
                  <a:rPr lang="en-US" sz="2400" dirty="0">
                    <a:latin typeface="Amasis MT Pro Medium" panose="02040604050005020304" pitchFamily="18" charset="0"/>
                  </a:rPr>
                  <a:t>. </a:t>
                </a:r>
                <a14:m>
                  <m:oMath xmlns:m="http://schemas.openxmlformats.org/officeDocument/2006/math">
                    <m:r>
                      <a:rPr lang="en-US" sz="2400" i="1" dirty="0" smtClean="0">
                        <a:latin typeface="Cambria Math" panose="02040503050406030204" pitchFamily="18" charset="0"/>
                      </a:rPr>
                      <m:t>(</m:t>
                    </m:r>
                    <m:r>
                      <a:rPr lang="en-US" sz="2400" i="1" dirty="0" err="1" smtClean="0">
                        <a:latin typeface="Cambria Math" panose="02040503050406030204" pitchFamily="18" charset="0"/>
                      </a:rPr>
                      <m:t>𝑥</m:t>
                    </m:r>
                    <m:r>
                      <a:rPr lang="en-US" sz="2400" i="1" dirty="0" err="1" smtClean="0">
                        <a:latin typeface="Cambria Math" panose="02040503050406030204" pitchFamily="18" charset="0"/>
                      </a:rPr>
                      <m:t>,</m:t>
                    </m:r>
                    <m:r>
                      <a:rPr lang="en-US" sz="2400" i="1" dirty="0" err="1" smtClean="0">
                        <a:latin typeface="Cambria Math" panose="02040503050406030204" pitchFamily="18" charset="0"/>
                      </a:rPr>
                      <m:t>𝑦</m:t>
                    </m:r>
                    <m:r>
                      <a:rPr lang="en-US" sz="2400" i="1" dirty="0" smtClean="0">
                        <a:latin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ℤ</m:t>
                    </m:r>
                  </m:oMath>
                </a14:m>
                <a:endParaRPr lang="en-US" sz="2400" dirty="0">
                  <a:latin typeface="Amasis MT Pro Medium" panose="02040604050005020304" pitchFamily="18" charset="0"/>
                </a:endParaRPr>
              </a:p>
            </p:txBody>
          </p:sp>
        </mc:Choice>
        <mc:Fallback xmlns="">
          <p:sp>
            <p:nvSpPr>
              <p:cNvPr id="2" name="TextBox 1">
                <a:extLst>
                  <a:ext uri="{FF2B5EF4-FFF2-40B4-BE49-F238E27FC236}">
                    <a16:creationId xmlns:a16="http://schemas.microsoft.com/office/drawing/2014/main" id="{2E9507CB-DC65-423A-91F7-998BB2B0C50E}"/>
                  </a:ext>
                </a:extLst>
              </p:cNvPr>
              <p:cNvSpPr txBox="1">
                <a:spLocks noRot="1" noChangeAspect="1" noMove="1" noResize="1" noEditPoints="1" noAdjustHandles="1" noChangeArrowheads="1" noChangeShapeType="1" noTextEdit="1"/>
              </p:cNvSpPr>
              <p:nvPr/>
            </p:nvSpPr>
            <p:spPr>
              <a:xfrm>
                <a:off x="773723" y="618978"/>
                <a:ext cx="4648837" cy="369332"/>
              </a:xfrm>
              <a:prstGeom prst="rect">
                <a:avLst/>
              </a:prstGeom>
              <a:blipFill>
                <a:blip r:embed="rId2"/>
                <a:stretch>
                  <a:fillRect l="-3014" t="-26667" r="-1180"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DFC0F35-840B-481B-8DB0-5BD3B84122DC}"/>
                  </a:ext>
                </a:extLst>
              </p:cNvPr>
              <p:cNvSpPr txBox="1"/>
              <p:nvPr/>
            </p:nvSpPr>
            <p:spPr>
              <a:xfrm>
                <a:off x="1267010" y="2075596"/>
                <a:ext cx="998671" cy="369332"/>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r>
                      <a:rPr lang="en-US" sz="2400" b="0" i="1" smtClean="0">
                        <a:latin typeface="Cambria Math" panose="02040503050406030204" pitchFamily="18" charset="0"/>
                      </a:rPr>
                      <m:t>(7, 5)</m:t>
                    </m:r>
                  </m:oMath>
                </a14:m>
                <a:endParaRPr lang="en-US" sz="2400" dirty="0"/>
              </a:p>
            </p:txBody>
          </p:sp>
        </mc:Choice>
        <mc:Fallback xmlns="">
          <p:sp>
            <p:nvSpPr>
              <p:cNvPr id="3" name="TextBox 2">
                <a:extLst>
                  <a:ext uri="{FF2B5EF4-FFF2-40B4-BE49-F238E27FC236}">
                    <a16:creationId xmlns:a16="http://schemas.microsoft.com/office/drawing/2014/main" id="{9DFC0F35-840B-481B-8DB0-5BD3B84122DC}"/>
                  </a:ext>
                </a:extLst>
              </p:cNvPr>
              <p:cNvSpPr txBox="1">
                <a:spLocks noRot="1" noChangeAspect="1" noMove="1" noResize="1" noEditPoints="1" noAdjustHandles="1" noChangeArrowheads="1" noChangeShapeType="1" noTextEdit="1"/>
              </p:cNvSpPr>
              <p:nvPr/>
            </p:nvSpPr>
            <p:spPr>
              <a:xfrm>
                <a:off x="1267010" y="2075596"/>
                <a:ext cx="998671" cy="369332"/>
              </a:xfrm>
              <a:prstGeom prst="rect">
                <a:avLst/>
              </a:prstGeom>
              <a:blipFill>
                <a:blip r:embed="rId3"/>
                <a:stretch>
                  <a:fillRect l="-17683" t="-19672" r="-13415" b="-42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E5DD4A-1ABC-4F33-B64A-D067EE948EBE}"/>
                  </a:ext>
                </a:extLst>
              </p:cNvPr>
              <p:cNvSpPr txBox="1"/>
              <p:nvPr/>
            </p:nvSpPr>
            <p:spPr>
              <a:xfrm>
                <a:off x="1267010" y="2944221"/>
                <a:ext cx="998671" cy="369332"/>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r>
                      <a:rPr lang="en-US" sz="2400" b="0" i="1" smtClean="0">
                        <a:latin typeface="Cambria Math" panose="02040503050406030204" pitchFamily="18" charset="0"/>
                      </a:rPr>
                      <m:t>(6, 2)</m:t>
                    </m:r>
                  </m:oMath>
                </a14:m>
                <a:endParaRPr lang="en-US" sz="2400" dirty="0"/>
              </a:p>
            </p:txBody>
          </p:sp>
        </mc:Choice>
        <mc:Fallback xmlns="">
          <p:sp>
            <p:nvSpPr>
              <p:cNvPr id="4" name="TextBox 3">
                <a:extLst>
                  <a:ext uri="{FF2B5EF4-FFF2-40B4-BE49-F238E27FC236}">
                    <a16:creationId xmlns:a16="http://schemas.microsoft.com/office/drawing/2014/main" id="{B8E5DD4A-1ABC-4F33-B64A-D067EE948EBE}"/>
                  </a:ext>
                </a:extLst>
              </p:cNvPr>
              <p:cNvSpPr txBox="1">
                <a:spLocks noRot="1" noChangeAspect="1" noMove="1" noResize="1" noEditPoints="1" noAdjustHandles="1" noChangeArrowheads="1" noChangeShapeType="1" noTextEdit="1"/>
              </p:cNvSpPr>
              <p:nvPr/>
            </p:nvSpPr>
            <p:spPr>
              <a:xfrm>
                <a:off x="1267010" y="2944221"/>
                <a:ext cx="998671" cy="369332"/>
              </a:xfrm>
              <a:prstGeom prst="rect">
                <a:avLst/>
              </a:prstGeom>
              <a:blipFill>
                <a:blip r:embed="rId4"/>
                <a:stretch>
                  <a:fillRect l="-17683" t="-21311" r="-13415" b="-40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0D2522E-C6B0-48EC-99AB-7E1F7C7A0990}"/>
                  </a:ext>
                </a:extLst>
              </p:cNvPr>
              <p:cNvSpPr txBox="1"/>
              <p:nvPr/>
            </p:nvSpPr>
            <p:spPr>
              <a:xfrm>
                <a:off x="1337213" y="3812846"/>
                <a:ext cx="998671" cy="369332"/>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r>
                      <a:rPr lang="en-US" sz="2400" b="0" i="1" smtClean="0">
                        <a:latin typeface="Cambria Math" panose="02040503050406030204" pitchFamily="18" charset="0"/>
                      </a:rPr>
                      <m:t>(1, 9)</m:t>
                    </m:r>
                  </m:oMath>
                </a14:m>
                <a:endParaRPr lang="en-US" sz="2400" dirty="0"/>
              </a:p>
            </p:txBody>
          </p:sp>
        </mc:Choice>
        <mc:Fallback xmlns="">
          <p:sp>
            <p:nvSpPr>
              <p:cNvPr id="5" name="TextBox 4">
                <a:extLst>
                  <a:ext uri="{FF2B5EF4-FFF2-40B4-BE49-F238E27FC236}">
                    <a16:creationId xmlns:a16="http://schemas.microsoft.com/office/drawing/2014/main" id="{60D2522E-C6B0-48EC-99AB-7E1F7C7A0990}"/>
                  </a:ext>
                </a:extLst>
              </p:cNvPr>
              <p:cNvSpPr txBox="1">
                <a:spLocks noRot="1" noChangeAspect="1" noMove="1" noResize="1" noEditPoints="1" noAdjustHandles="1" noChangeArrowheads="1" noChangeShapeType="1" noTextEdit="1"/>
              </p:cNvSpPr>
              <p:nvPr/>
            </p:nvSpPr>
            <p:spPr>
              <a:xfrm>
                <a:off x="1337213" y="3812846"/>
                <a:ext cx="998671" cy="369332"/>
              </a:xfrm>
              <a:prstGeom prst="rect">
                <a:avLst/>
              </a:prstGeom>
              <a:blipFill>
                <a:blip r:embed="rId5"/>
                <a:stretch>
                  <a:fillRect l="-17073" t="-19672" r="-14024" b="-42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9B8F1D-8674-483F-B7E1-E427374460E0}"/>
                  </a:ext>
                </a:extLst>
              </p:cNvPr>
              <p:cNvSpPr txBox="1"/>
              <p:nvPr/>
            </p:nvSpPr>
            <p:spPr>
              <a:xfrm>
                <a:off x="1365348" y="4681471"/>
                <a:ext cx="1231106" cy="369332"/>
              </a:xfrm>
              <a:prstGeom prst="rect">
                <a:avLst/>
              </a:prstGeom>
              <a:noFill/>
            </p:spPr>
            <p:txBody>
              <a:bodyPr wrap="none" lIns="0" tIns="0" rIns="0" bIns="0" rtlCol="0">
                <a:spAutoFit/>
              </a:bodyPr>
              <a:lstStyle/>
              <a:p>
                <a:pPr marL="285750" indent="-285750">
                  <a:buFont typeface="Wingdings" panose="05000000000000000000" pitchFamily="2" charset="2"/>
                  <a:buChar char="q"/>
                </a:pPr>
                <a14:m>
                  <m:oMath xmlns:m="http://schemas.openxmlformats.org/officeDocument/2006/math">
                    <m:r>
                      <a:rPr lang="en-US" sz="2400" b="0" i="1" smtClean="0">
                        <a:latin typeface="Cambria Math" panose="02040503050406030204" pitchFamily="18" charset="0"/>
                      </a:rPr>
                      <m:t>(4.3, 2)</m:t>
                    </m:r>
                  </m:oMath>
                </a14:m>
                <a:endParaRPr lang="en-US" sz="2400" dirty="0"/>
              </a:p>
            </p:txBody>
          </p:sp>
        </mc:Choice>
        <mc:Fallback xmlns="">
          <p:sp>
            <p:nvSpPr>
              <p:cNvPr id="6" name="TextBox 5">
                <a:extLst>
                  <a:ext uri="{FF2B5EF4-FFF2-40B4-BE49-F238E27FC236}">
                    <a16:creationId xmlns:a16="http://schemas.microsoft.com/office/drawing/2014/main" id="{3E9B8F1D-8674-483F-B7E1-E427374460E0}"/>
                  </a:ext>
                </a:extLst>
              </p:cNvPr>
              <p:cNvSpPr txBox="1">
                <a:spLocks noRot="1" noChangeAspect="1" noMove="1" noResize="1" noEditPoints="1" noAdjustHandles="1" noChangeArrowheads="1" noChangeShapeType="1" noTextEdit="1"/>
              </p:cNvSpPr>
              <p:nvPr/>
            </p:nvSpPr>
            <p:spPr>
              <a:xfrm>
                <a:off x="1365348" y="4681471"/>
                <a:ext cx="1231106" cy="369332"/>
              </a:xfrm>
              <a:prstGeom prst="rect">
                <a:avLst/>
              </a:prstGeom>
              <a:blipFill>
                <a:blip r:embed="rId6"/>
                <a:stretch>
                  <a:fillRect l="-14356" t="-21311" r="-10891" b="-409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9584E27-1C48-4956-A0D0-BB57C0D3926E}"/>
                  </a:ext>
                </a:extLst>
              </p:cNvPr>
              <p:cNvSpPr txBox="1"/>
              <p:nvPr/>
            </p:nvSpPr>
            <p:spPr>
              <a:xfrm>
                <a:off x="3197533" y="2075596"/>
                <a:ext cx="6027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accent2">
                              <a:lumMod val="75000"/>
                            </a:schemeClr>
                          </a:solidFill>
                          <a:latin typeface="Cambria Math" panose="02040503050406030204" pitchFamily="18" charset="0"/>
                        </a:rPr>
                        <m:t>7</m:t>
                      </m:r>
                      <m:r>
                        <a:rPr lang="en-US" sz="2400" b="0" i="1" smtClean="0">
                          <a:solidFill>
                            <a:schemeClr val="accent2">
                              <a:lumMod val="75000"/>
                            </a:schemeClr>
                          </a:solidFill>
                          <a:latin typeface="Cambria Math" panose="02040503050406030204" pitchFamily="18" charset="0"/>
                        </a:rPr>
                        <m:t>𝐺</m:t>
                      </m:r>
                      <m:r>
                        <a:rPr lang="en-US" sz="2400" b="0" i="1" smtClean="0">
                          <a:solidFill>
                            <a:schemeClr val="accent2">
                              <a:lumMod val="75000"/>
                            </a:schemeClr>
                          </a:solidFill>
                          <a:latin typeface="Cambria Math" panose="02040503050406030204" pitchFamily="18" charset="0"/>
                        </a:rPr>
                        <m:t>5</m:t>
                      </m:r>
                    </m:oMath>
                  </m:oMathPara>
                </a14:m>
                <a:endParaRPr lang="en-US" sz="2400" dirty="0">
                  <a:solidFill>
                    <a:schemeClr val="accent2">
                      <a:lumMod val="75000"/>
                    </a:schemeClr>
                  </a:solidFill>
                </a:endParaRPr>
              </a:p>
            </p:txBody>
          </p:sp>
        </mc:Choice>
        <mc:Fallback xmlns="">
          <p:sp>
            <p:nvSpPr>
              <p:cNvPr id="7" name="TextBox 6">
                <a:extLst>
                  <a:ext uri="{FF2B5EF4-FFF2-40B4-BE49-F238E27FC236}">
                    <a16:creationId xmlns:a16="http://schemas.microsoft.com/office/drawing/2014/main" id="{B9584E27-1C48-4956-A0D0-BB57C0D3926E}"/>
                  </a:ext>
                </a:extLst>
              </p:cNvPr>
              <p:cNvSpPr txBox="1">
                <a:spLocks noRot="1" noChangeAspect="1" noMove="1" noResize="1" noEditPoints="1" noAdjustHandles="1" noChangeArrowheads="1" noChangeShapeType="1" noTextEdit="1"/>
              </p:cNvSpPr>
              <p:nvPr/>
            </p:nvSpPr>
            <p:spPr>
              <a:xfrm>
                <a:off x="3197533" y="2075596"/>
                <a:ext cx="602729" cy="369332"/>
              </a:xfrm>
              <a:prstGeom prst="rect">
                <a:avLst/>
              </a:prstGeom>
              <a:blipFill>
                <a:blip r:embed="rId7"/>
                <a:stretch>
                  <a:fillRect l="-12245" r="-14286"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AE9362-4526-48DD-A506-14D3B6C5A6B4}"/>
                  </a:ext>
                </a:extLst>
              </p:cNvPr>
              <p:cNvSpPr txBox="1"/>
              <p:nvPr/>
            </p:nvSpPr>
            <p:spPr>
              <a:xfrm>
                <a:off x="4408838" y="2075596"/>
                <a:ext cx="9865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2">
                              <a:lumMod val="75000"/>
                            </a:schemeClr>
                          </a:solidFill>
                          <a:latin typeface="Cambria Math" panose="02040503050406030204" pitchFamily="18" charset="0"/>
                        </a:rPr>
                        <m:t>𝐺</m:t>
                      </m:r>
                      <m:r>
                        <a:rPr lang="en-US" sz="2400" b="0" i="1" smtClean="0">
                          <a:solidFill>
                            <a:schemeClr val="accent2">
                              <a:lumMod val="75000"/>
                            </a:schemeClr>
                          </a:solidFill>
                          <a:latin typeface="Cambria Math" panose="02040503050406030204" pitchFamily="18" charset="0"/>
                        </a:rPr>
                        <m:t>(7, 5)</m:t>
                      </m:r>
                    </m:oMath>
                  </m:oMathPara>
                </a14:m>
                <a:endParaRPr lang="en-US" sz="2400" dirty="0">
                  <a:solidFill>
                    <a:schemeClr val="accent2">
                      <a:lumMod val="75000"/>
                    </a:schemeClr>
                  </a:solidFill>
                </a:endParaRPr>
              </a:p>
            </p:txBody>
          </p:sp>
        </mc:Choice>
        <mc:Fallback xmlns="">
          <p:sp>
            <p:nvSpPr>
              <p:cNvPr id="8" name="TextBox 7">
                <a:extLst>
                  <a:ext uri="{FF2B5EF4-FFF2-40B4-BE49-F238E27FC236}">
                    <a16:creationId xmlns:a16="http://schemas.microsoft.com/office/drawing/2014/main" id="{3EAE9362-4526-48DD-A506-14D3B6C5A6B4}"/>
                  </a:ext>
                </a:extLst>
              </p:cNvPr>
              <p:cNvSpPr txBox="1">
                <a:spLocks noRot="1" noChangeAspect="1" noMove="1" noResize="1" noEditPoints="1" noAdjustHandles="1" noChangeArrowheads="1" noChangeShapeType="1" noTextEdit="1"/>
              </p:cNvSpPr>
              <p:nvPr/>
            </p:nvSpPr>
            <p:spPr>
              <a:xfrm>
                <a:off x="4408838" y="2075596"/>
                <a:ext cx="986552" cy="369332"/>
              </a:xfrm>
              <a:prstGeom prst="rect">
                <a:avLst/>
              </a:prstGeom>
              <a:blipFill>
                <a:blip r:embed="rId8"/>
                <a:stretch>
                  <a:fillRect l="-6790" r="-11111" b="-3442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AC11324-81C4-431E-9E22-2B73AD940790}"/>
              </a:ext>
            </a:extLst>
          </p:cNvPr>
          <p:cNvSpPr txBox="1"/>
          <p:nvPr/>
        </p:nvSpPr>
        <p:spPr>
          <a:xfrm>
            <a:off x="3875333" y="2075596"/>
            <a:ext cx="428322" cy="400110"/>
          </a:xfrm>
          <a:prstGeom prst="rect">
            <a:avLst/>
          </a:prstGeom>
          <a:noFill/>
        </p:spPr>
        <p:txBody>
          <a:bodyPr wrap="none" rtlCol="0">
            <a:spAutoFit/>
          </a:bodyPr>
          <a:lstStyle/>
          <a:p>
            <a:r>
              <a:rPr lang="en-US" sz="2000" dirty="0">
                <a:latin typeface="Amasis MT Pro Medium" panose="02040604050005020304" pitchFamily="18" charset="0"/>
              </a:rPr>
              <a:t>or</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EDE821-1A6F-4643-9967-E5EB544F176A}"/>
                  </a:ext>
                </a:extLst>
              </p:cNvPr>
              <p:cNvSpPr txBox="1"/>
              <p:nvPr/>
            </p:nvSpPr>
            <p:spPr>
              <a:xfrm>
                <a:off x="3197533" y="3036554"/>
                <a:ext cx="6027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2">
                              <a:lumMod val="75000"/>
                            </a:schemeClr>
                          </a:solidFill>
                          <a:latin typeface="Cambria Math" panose="02040503050406030204" pitchFamily="18" charset="0"/>
                        </a:rPr>
                        <m:t>6</m:t>
                      </m:r>
                      <m:r>
                        <a:rPr lang="en-US" sz="2400" b="0" i="1" smtClean="0">
                          <a:solidFill>
                            <a:schemeClr val="accent2">
                              <a:lumMod val="75000"/>
                            </a:schemeClr>
                          </a:solidFill>
                          <a:latin typeface="Cambria Math" panose="02040503050406030204" pitchFamily="18" charset="0"/>
                        </a:rPr>
                        <m:t>𝐺</m:t>
                      </m:r>
                      <m:r>
                        <a:rPr lang="en-US" sz="2400" b="0" i="1" smtClean="0">
                          <a:solidFill>
                            <a:schemeClr val="accent2">
                              <a:lumMod val="75000"/>
                            </a:schemeClr>
                          </a:solidFill>
                          <a:latin typeface="Cambria Math" panose="02040503050406030204" pitchFamily="18" charset="0"/>
                        </a:rPr>
                        <m:t>2</m:t>
                      </m:r>
                    </m:oMath>
                  </m:oMathPara>
                </a14:m>
                <a:endParaRPr lang="en-US" sz="2400" dirty="0">
                  <a:solidFill>
                    <a:schemeClr val="accent2">
                      <a:lumMod val="75000"/>
                    </a:schemeClr>
                  </a:solidFill>
                </a:endParaRPr>
              </a:p>
            </p:txBody>
          </p:sp>
        </mc:Choice>
        <mc:Fallback xmlns="">
          <p:sp>
            <p:nvSpPr>
              <p:cNvPr id="10" name="TextBox 9">
                <a:extLst>
                  <a:ext uri="{FF2B5EF4-FFF2-40B4-BE49-F238E27FC236}">
                    <a16:creationId xmlns:a16="http://schemas.microsoft.com/office/drawing/2014/main" id="{BEEDE821-1A6F-4643-9967-E5EB544F176A}"/>
                  </a:ext>
                </a:extLst>
              </p:cNvPr>
              <p:cNvSpPr txBox="1">
                <a:spLocks noRot="1" noChangeAspect="1" noMove="1" noResize="1" noEditPoints="1" noAdjustHandles="1" noChangeArrowheads="1" noChangeShapeType="1" noTextEdit="1"/>
              </p:cNvSpPr>
              <p:nvPr/>
            </p:nvSpPr>
            <p:spPr>
              <a:xfrm>
                <a:off x="3197533" y="3036554"/>
                <a:ext cx="602729" cy="369332"/>
              </a:xfrm>
              <a:prstGeom prst="rect">
                <a:avLst/>
              </a:prstGeom>
              <a:blipFill>
                <a:blip r:embed="rId9"/>
                <a:stretch>
                  <a:fillRect l="-12245" r="-13265"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985AD9C-FE34-4C08-A719-75F048E8C483}"/>
                  </a:ext>
                </a:extLst>
              </p:cNvPr>
              <p:cNvSpPr txBox="1"/>
              <p:nvPr/>
            </p:nvSpPr>
            <p:spPr>
              <a:xfrm>
                <a:off x="3197533" y="3851477"/>
                <a:ext cx="6027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2">
                              <a:lumMod val="75000"/>
                            </a:schemeClr>
                          </a:solidFill>
                          <a:latin typeface="Cambria Math" panose="02040503050406030204" pitchFamily="18" charset="0"/>
                        </a:rPr>
                        <m:t>1</m:t>
                      </m:r>
                      <m:r>
                        <a:rPr lang="en-US" sz="2400" b="0" i="1" smtClean="0">
                          <a:solidFill>
                            <a:schemeClr val="accent2">
                              <a:lumMod val="75000"/>
                            </a:schemeClr>
                          </a:solidFill>
                          <a:latin typeface="Cambria Math" panose="02040503050406030204" pitchFamily="18" charset="0"/>
                        </a:rPr>
                        <m:t>𝐺</m:t>
                      </m:r>
                      <m:r>
                        <a:rPr lang="en-US" sz="2400" b="0" i="0" smtClean="0">
                          <a:solidFill>
                            <a:schemeClr val="accent2">
                              <a:lumMod val="75000"/>
                            </a:schemeClr>
                          </a:solidFill>
                          <a:latin typeface="Cambria Math" panose="02040503050406030204" pitchFamily="18" charset="0"/>
                        </a:rPr>
                        <m:t>9</m:t>
                      </m:r>
                    </m:oMath>
                  </m:oMathPara>
                </a14:m>
                <a:endParaRPr lang="en-US" sz="2400" dirty="0">
                  <a:solidFill>
                    <a:schemeClr val="accent2">
                      <a:lumMod val="75000"/>
                    </a:schemeClr>
                  </a:solidFill>
                </a:endParaRPr>
              </a:p>
            </p:txBody>
          </p:sp>
        </mc:Choice>
        <mc:Fallback xmlns="">
          <p:sp>
            <p:nvSpPr>
              <p:cNvPr id="11" name="TextBox 10">
                <a:extLst>
                  <a:ext uri="{FF2B5EF4-FFF2-40B4-BE49-F238E27FC236}">
                    <a16:creationId xmlns:a16="http://schemas.microsoft.com/office/drawing/2014/main" id="{5985AD9C-FE34-4C08-A719-75F048E8C483}"/>
                  </a:ext>
                </a:extLst>
              </p:cNvPr>
              <p:cNvSpPr txBox="1">
                <a:spLocks noRot="1" noChangeAspect="1" noMove="1" noResize="1" noEditPoints="1" noAdjustHandles="1" noChangeArrowheads="1" noChangeShapeType="1" noTextEdit="1"/>
              </p:cNvSpPr>
              <p:nvPr/>
            </p:nvSpPr>
            <p:spPr>
              <a:xfrm>
                <a:off x="3197533" y="3851477"/>
                <a:ext cx="602729" cy="369332"/>
              </a:xfrm>
              <a:prstGeom prst="rect">
                <a:avLst/>
              </a:prstGeom>
              <a:blipFill>
                <a:blip r:embed="rId10"/>
                <a:stretch>
                  <a:fillRect l="-12245" r="-13265"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264D4A1-C237-4806-B30F-8B4863A86E55}"/>
                  </a:ext>
                </a:extLst>
              </p:cNvPr>
              <p:cNvSpPr txBox="1"/>
              <p:nvPr/>
            </p:nvSpPr>
            <p:spPr>
              <a:xfrm>
                <a:off x="3197533" y="4773804"/>
                <a:ext cx="121898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2">
                              <a:lumMod val="75000"/>
                            </a:schemeClr>
                          </a:solidFill>
                          <a:latin typeface="Cambria Math" panose="02040503050406030204" pitchFamily="18" charset="0"/>
                        </a:rPr>
                        <m:t>𝐺</m:t>
                      </m:r>
                      <m:r>
                        <a:rPr lang="en-US" sz="2400" b="0" i="1" smtClean="0">
                          <a:solidFill>
                            <a:schemeClr val="accent2">
                              <a:lumMod val="75000"/>
                            </a:schemeClr>
                          </a:solidFill>
                          <a:latin typeface="Cambria Math" panose="02040503050406030204" pitchFamily="18" charset="0"/>
                        </a:rPr>
                        <m:t>(4.3, 2)</m:t>
                      </m:r>
                    </m:oMath>
                  </m:oMathPara>
                </a14:m>
                <a:endParaRPr lang="en-US" sz="2400" dirty="0">
                  <a:solidFill>
                    <a:schemeClr val="accent2">
                      <a:lumMod val="75000"/>
                    </a:schemeClr>
                  </a:solidFill>
                </a:endParaRPr>
              </a:p>
            </p:txBody>
          </p:sp>
        </mc:Choice>
        <mc:Fallback xmlns="">
          <p:sp>
            <p:nvSpPr>
              <p:cNvPr id="12" name="TextBox 11">
                <a:extLst>
                  <a:ext uri="{FF2B5EF4-FFF2-40B4-BE49-F238E27FC236}">
                    <a16:creationId xmlns:a16="http://schemas.microsoft.com/office/drawing/2014/main" id="{C264D4A1-C237-4806-B30F-8B4863A86E55}"/>
                  </a:ext>
                </a:extLst>
              </p:cNvPr>
              <p:cNvSpPr txBox="1">
                <a:spLocks noRot="1" noChangeAspect="1" noMove="1" noResize="1" noEditPoints="1" noAdjustHandles="1" noChangeArrowheads="1" noChangeShapeType="1" noTextEdit="1"/>
              </p:cNvSpPr>
              <p:nvPr/>
            </p:nvSpPr>
            <p:spPr>
              <a:xfrm>
                <a:off x="3197533" y="4773804"/>
                <a:ext cx="1218988" cy="369332"/>
              </a:xfrm>
              <a:prstGeom prst="rect">
                <a:avLst/>
              </a:prstGeom>
              <a:blipFill>
                <a:blip r:embed="rId11"/>
                <a:stretch>
                  <a:fillRect l="-6030" r="-9045" b="-3442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26B42E9-AE0B-4E4C-9598-37EF3D5E5D45}"/>
              </a:ext>
            </a:extLst>
          </p:cNvPr>
          <p:cNvSpPr txBox="1"/>
          <p:nvPr/>
        </p:nvSpPr>
        <p:spPr>
          <a:xfrm>
            <a:off x="5682920" y="4743026"/>
            <a:ext cx="2233304" cy="400110"/>
          </a:xfrm>
          <a:prstGeom prst="rect">
            <a:avLst/>
          </a:prstGeom>
          <a:noFill/>
          <a:ln>
            <a:solidFill>
              <a:srgbClr val="FFC000"/>
            </a:solidFill>
          </a:ln>
        </p:spPr>
        <p:txBody>
          <a:bodyPr wrap="none" rtlCol="0">
            <a:spAutoFit/>
          </a:bodyPr>
          <a:lstStyle/>
          <a:p>
            <a:r>
              <a:rPr lang="en-US" sz="2000" dirty="0">
                <a:latin typeface="Amasis MT Pro Medium" panose="02040604050005020304" pitchFamily="18" charset="0"/>
              </a:rPr>
              <a:t>Don’t make claim</a:t>
            </a:r>
          </a:p>
        </p:txBody>
      </p:sp>
      <p:cxnSp>
        <p:nvCxnSpPr>
          <p:cNvPr id="15" name="Straight Arrow Connector 14">
            <a:extLst>
              <a:ext uri="{FF2B5EF4-FFF2-40B4-BE49-F238E27FC236}">
                <a16:creationId xmlns:a16="http://schemas.microsoft.com/office/drawing/2014/main" id="{D9A78A4D-843B-49CE-8EAF-1BC7F60FB2A4}"/>
              </a:ext>
            </a:extLst>
          </p:cNvPr>
          <p:cNvCxnSpPr>
            <a:endCxn id="12" idx="2"/>
          </p:cNvCxnSpPr>
          <p:nvPr/>
        </p:nvCxnSpPr>
        <p:spPr>
          <a:xfrm flipH="1" flipV="1">
            <a:off x="3807027" y="5143136"/>
            <a:ext cx="5" cy="5619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ABF9FAB-0EA5-482E-AE2C-58073DE3DB10}"/>
                  </a:ext>
                </a:extLst>
              </p:cNvPr>
              <p:cNvSpPr txBox="1"/>
              <p:nvPr/>
            </p:nvSpPr>
            <p:spPr>
              <a:xfrm>
                <a:off x="3321681" y="5734762"/>
                <a:ext cx="1087157" cy="369332"/>
              </a:xfrm>
              <a:prstGeom prst="rect">
                <a:avLst/>
              </a:prstGeom>
              <a:noFill/>
            </p:spPr>
            <p:txBody>
              <a:bodyPr wrap="none" rtlCol="0">
                <a:spAutoFit/>
              </a:bodyPr>
              <a:lstStyle/>
              <a:p>
                <a:r>
                  <a:rPr lang="en-US" dirty="0">
                    <a:latin typeface="Amasis MT Pro Medium" panose="02040604050005020304" pitchFamily="18" charset="0"/>
                  </a:rPr>
                  <a:t>not an </a:t>
                </a:r>
                <a14:m>
                  <m:oMath xmlns:m="http://schemas.openxmlformats.org/officeDocument/2006/math">
                    <m:r>
                      <a:rPr lang="en-US" i="1" smtClean="0">
                        <a:latin typeface="Cambria Math" panose="02040503050406030204" pitchFamily="18" charset="0"/>
                        <a:ea typeface="Cambria Math" panose="02040503050406030204" pitchFamily="18" charset="0"/>
                      </a:rPr>
                      <m:t>ℤ</m:t>
                    </m:r>
                  </m:oMath>
                </a14:m>
                <a:endParaRPr lang="en-US" dirty="0">
                  <a:latin typeface="Amasis MT Pro Medium" panose="02040604050005020304" pitchFamily="18" charset="0"/>
                </a:endParaRPr>
              </a:p>
            </p:txBody>
          </p:sp>
        </mc:Choice>
        <mc:Fallback xmlns="">
          <p:sp>
            <p:nvSpPr>
              <p:cNvPr id="16" name="TextBox 15">
                <a:extLst>
                  <a:ext uri="{FF2B5EF4-FFF2-40B4-BE49-F238E27FC236}">
                    <a16:creationId xmlns:a16="http://schemas.microsoft.com/office/drawing/2014/main" id="{DABF9FAB-0EA5-482E-AE2C-58073DE3DB10}"/>
                  </a:ext>
                </a:extLst>
              </p:cNvPr>
              <p:cNvSpPr txBox="1">
                <a:spLocks noRot="1" noChangeAspect="1" noMove="1" noResize="1" noEditPoints="1" noAdjustHandles="1" noChangeArrowheads="1" noChangeShapeType="1" noTextEdit="1"/>
              </p:cNvSpPr>
              <p:nvPr/>
            </p:nvSpPr>
            <p:spPr>
              <a:xfrm>
                <a:off x="3321681" y="5734762"/>
                <a:ext cx="1087157" cy="369332"/>
              </a:xfrm>
              <a:prstGeom prst="rect">
                <a:avLst/>
              </a:prstGeom>
              <a:blipFill>
                <a:blip r:embed="rId12"/>
                <a:stretch>
                  <a:fillRect l="-5056" t="-10000" b="-26667"/>
                </a:stretch>
              </a:blipFill>
            </p:spPr>
            <p:txBody>
              <a:bodyPr/>
              <a:lstStyle/>
              <a:p>
                <a:r>
                  <a:rPr lang="en-US">
                    <a:noFill/>
                  </a:rPr>
                  <a:t> </a:t>
                </a:r>
              </a:p>
            </p:txBody>
          </p:sp>
        </mc:Fallback>
      </mc:AlternateContent>
      <p:sp>
        <p:nvSpPr>
          <p:cNvPr id="17" name="Flowchart: Connector 16">
            <a:extLst>
              <a:ext uri="{FF2B5EF4-FFF2-40B4-BE49-F238E27FC236}">
                <a16:creationId xmlns:a16="http://schemas.microsoft.com/office/drawing/2014/main" id="{783A7592-F08B-410F-A396-593B8702F276}"/>
              </a:ext>
            </a:extLst>
          </p:cNvPr>
          <p:cNvSpPr/>
          <p:nvPr/>
        </p:nvSpPr>
        <p:spPr>
          <a:xfrm>
            <a:off x="3551921" y="4767589"/>
            <a:ext cx="402020" cy="40011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id="{A43C881F-6263-42D4-B5E1-DA542D408B71}"/>
              </a:ext>
            </a:extLst>
          </p:cNvPr>
          <p:cNvSpPr/>
          <p:nvPr/>
        </p:nvSpPr>
        <p:spPr>
          <a:xfrm>
            <a:off x="6497117" y="2000009"/>
            <a:ext cx="498279" cy="444919"/>
          </a:xfrm>
          <a:prstGeom prst="mathPlus">
            <a:avLst/>
          </a:prstGeom>
          <a:solidFill>
            <a:srgbClr val="00B05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chemeClr val="accent6">
                  <a:lumMod val="75000"/>
                </a:schemeClr>
              </a:solidFill>
            </a:endParaRPr>
          </a:p>
        </p:txBody>
      </p:sp>
      <p:sp>
        <p:nvSpPr>
          <p:cNvPr id="19" name="Plus Sign 18">
            <a:extLst>
              <a:ext uri="{FF2B5EF4-FFF2-40B4-BE49-F238E27FC236}">
                <a16:creationId xmlns:a16="http://schemas.microsoft.com/office/drawing/2014/main" id="{AAA7256E-ADED-4868-924D-1356D3A405BA}"/>
              </a:ext>
            </a:extLst>
          </p:cNvPr>
          <p:cNvSpPr/>
          <p:nvPr/>
        </p:nvSpPr>
        <p:spPr>
          <a:xfrm>
            <a:off x="6497117" y="2944221"/>
            <a:ext cx="498279" cy="444919"/>
          </a:xfrm>
          <a:prstGeom prst="mathPlus">
            <a:avLst/>
          </a:prstGeom>
          <a:solidFill>
            <a:srgbClr val="00B05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accent6">
                  <a:lumMod val="75000"/>
                </a:schemeClr>
              </a:solidFill>
            </a:endParaRPr>
          </a:p>
        </p:txBody>
      </p:sp>
      <p:sp>
        <p:nvSpPr>
          <p:cNvPr id="20" name="Minus Sign 19">
            <a:extLst>
              <a:ext uri="{FF2B5EF4-FFF2-40B4-BE49-F238E27FC236}">
                <a16:creationId xmlns:a16="http://schemas.microsoft.com/office/drawing/2014/main" id="{CB8C8657-D8D7-4697-9BD8-724B0D3CD325}"/>
              </a:ext>
            </a:extLst>
          </p:cNvPr>
          <p:cNvSpPr/>
          <p:nvPr/>
        </p:nvSpPr>
        <p:spPr>
          <a:xfrm>
            <a:off x="6499299" y="3798814"/>
            <a:ext cx="496098" cy="369332"/>
          </a:xfrm>
          <a:prstGeom prst="mathMinus">
            <a:avLst/>
          </a:prstGeom>
          <a:solidFill>
            <a:srgbClr val="C0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050" name="Picture 2" descr="Sign push hand blue icon. vector illustration. | CanStock">
            <a:extLst>
              <a:ext uri="{FF2B5EF4-FFF2-40B4-BE49-F238E27FC236}">
                <a16:creationId xmlns:a16="http://schemas.microsoft.com/office/drawing/2014/main" id="{FDBBA46F-4AEF-41F6-BA11-BB121BB1370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9421"/>
          <a:stretch/>
        </p:blipFill>
        <p:spPr bwMode="auto">
          <a:xfrm>
            <a:off x="8637084" y="0"/>
            <a:ext cx="3554916" cy="245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21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C15AB2-9CAC-4DFC-B1C8-CB5F5645AF73}"/>
              </a:ext>
            </a:extLst>
          </p:cNvPr>
          <p:cNvSpPr txBox="1"/>
          <p:nvPr/>
        </p:nvSpPr>
        <p:spPr>
          <a:xfrm>
            <a:off x="1495293" y="3429000"/>
            <a:ext cx="1175322" cy="461665"/>
          </a:xfrm>
          <a:prstGeom prst="rect">
            <a:avLst/>
          </a:prstGeom>
          <a:solidFill>
            <a:schemeClr val="accent5">
              <a:lumMod val="20000"/>
              <a:lumOff val="80000"/>
            </a:schemeClr>
          </a:solidFill>
          <a:ln>
            <a:solidFill>
              <a:schemeClr val="accent1"/>
            </a:solidFill>
          </a:ln>
        </p:spPr>
        <p:txBody>
          <a:bodyPr wrap="none" rtlCol="0">
            <a:spAutoFit/>
          </a:bodyPr>
          <a:lstStyle/>
          <a:p>
            <a:r>
              <a:rPr lang="en-US" sz="2400" dirty="0">
                <a:latin typeface="Amasis MT Pro" panose="02040504050005020304" pitchFamily="18" charset="0"/>
              </a:rPr>
              <a:t>domain</a:t>
            </a:r>
          </a:p>
        </p:txBody>
      </p:sp>
      <p:sp>
        <p:nvSpPr>
          <p:cNvPr id="3" name="TextBox 2">
            <a:extLst>
              <a:ext uri="{FF2B5EF4-FFF2-40B4-BE49-F238E27FC236}">
                <a16:creationId xmlns:a16="http://schemas.microsoft.com/office/drawing/2014/main" id="{7CC99A92-F323-48B6-A0EC-B20A25D638CE}"/>
              </a:ext>
            </a:extLst>
          </p:cNvPr>
          <p:cNvSpPr txBox="1"/>
          <p:nvPr/>
        </p:nvSpPr>
        <p:spPr>
          <a:xfrm>
            <a:off x="1495293" y="4454186"/>
            <a:ext cx="928459" cy="461665"/>
          </a:xfrm>
          <a:prstGeom prst="rect">
            <a:avLst/>
          </a:prstGeom>
          <a:solidFill>
            <a:schemeClr val="accent4">
              <a:lumMod val="20000"/>
              <a:lumOff val="80000"/>
            </a:schemeClr>
          </a:solidFill>
          <a:ln>
            <a:solidFill>
              <a:srgbClr val="FFC000"/>
            </a:solidFill>
          </a:ln>
        </p:spPr>
        <p:txBody>
          <a:bodyPr wrap="none" rtlCol="0">
            <a:spAutoFit/>
          </a:bodyPr>
          <a:lstStyle/>
          <a:p>
            <a:r>
              <a:rPr lang="en-US" sz="2400" dirty="0">
                <a:latin typeface="Amasis MT Pro" panose="02040504050005020304" pitchFamily="18" charset="0"/>
              </a:rPr>
              <a:t>range</a:t>
            </a:r>
          </a:p>
        </p:txBody>
      </p:sp>
      <p:sp>
        <p:nvSpPr>
          <p:cNvPr id="4" name="TextBox 3">
            <a:extLst>
              <a:ext uri="{FF2B5EF4-FFF2-40B4-BE49-F238E27FC236}">
                <a16:creationId xmlns:a16="http://schemas.microsoft.com/office/drawing/2014/main" id="{82DCD15B-3B4F-40E9-8737-8472B1570BD1}"/>
              </a:ext>
            </a:extLst>
          </p:cNvPr>
          <p:cNvSpPr txBox="1"/>
          <p:nvPr/>
        </p:nvSpPr>
        <p:spPr>
          <a:xfrm>
            <a:off x="421849" y="393699"/>
            <a:ext cx="3004349" cy="523220"/>
          </a:xfrm>
          <a:prstGeom prst="rect">
            <a:avLst/>
          </a:prstGeom>
          <a:noFill/>
        </p:spPr>
        <p:txBody>
          <a:bodyPr wrap="none" rtlCol="0">
            <a:spAutoFit/>
          </a:bodyPr>
          <a:lstStyle/>
          <a:p>
            <a:r>
              <a:rPr lang="en-US" sz="2800" dirty="0">
                <a:latin typeface="Amasis MT Pro" panose="02040504050005020304" pitchFamily="18" charset="0"/>
              </a:rPr>
              <a:t>Given the relation: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9AA503-C429-491E-9B46-BE73DE8B4AC2}"/>
                  </a:ext>
                </a:extLst>
              </p:cNvPr>
              <p:cNvSpPr txBox="1"/>
              <p:nvPr/>
            </p:nvSpPr>
            <p:spPr>
              <a:xfrm>
                <a:off x="506649" y="1928649"/>
                <a:ext cx="56502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 −6</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1, 4</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2, 4</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0, 0</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 −6</m:t>
                          </m:r>
                        </m:e>
                      </m:d>
                      <m:r>
                        <a:rPr lang="en-US" sz="2400" b="0" i="1" smtClean="0">
                          <a:latin typeface="Cambria Math" panose="02040503050406030204" pitchFamily="18" charset="0"/>
                        </a:rPr>
                        <m:t>, (3, 0)}</m:t>
                      </m:r>
                    </m:oMath>
                  </m:oMathPara>
                </a14:m>
                <a:endParaRPr lang="en-US" sz="2400" dirty="0"/>
              </a:p>
            </p:txBody>
          </p:sp>
        </mc:Choice>
        <mc:Fallback xmlns="">
          <p:sp>
            <p:nvSpPr>
              <p:cNvPr id="5" name="TextBox 4">
                <a:extLst>
                  <a:ext uri="{FF2B5EF4-FFF2-40B4-BE49-F238E27FC236}">
                    <a16:creationId xmlns:a16="http://schemas.microsoft.com/office/drawing/2014/main" id="{4A9AA503-C429-491E-9B46-BE73DE8B4AC2}"/>
                  </a:ext>
                </a:extLst>
              </p:cNvPr>
              <p:cNvSpPr txBox="1">
                <a:spLocks noRot="1" noChangeAspect="1" noMove="1" noResize="1" noEditPoints="1" noAdjustHandles="1" noChangeArrowheads="1" noChangeShapeType="1" noTextEdit="1"/>
              </p:cNvSpPr>
              <p:nvPr/>
            </p:nvSpPr>
            <p:spPr>
              <a:xfrm>
                <a:off x="506649" y="1928649"/>
                <a:ext cx="5650265" cy="369332"/>
              </a:xfrm>
              <a:prstGeom prst="rect">
                <a:avLst/>
              </a:prstGeom>
              <a:blipFill>
                <a:blip r:embed="rId2"/>
                <a:stretch>
                  <a:fillRect l="-863" r="-971"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A4C14AA-BB39-4228-BC27-D7EF92E7303A}"/>
                  </a:ext>
                </a:extLst>
              </p:cNvPr>
              <p:cNvSpPr txBox="1"/>
              <p:nvPr/>
            </p:nvSpPr>
            <p:spPr>
              <a:xfrm>
                <a:off x="2875158" y="3475166"/>
                <a:ext cx="14603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 1, 2, 3}</m:t>
                      </m:r>
                    </m:oMath>
                  </m:oMathPara>
                </a14:m>
                <a:endParaRPr lang="en-US" sz="2400" dirty="0"/>
              </a:p>
            </p:txBody>
          </p:sp>
        </mc:Choice>
        <mc:Fallback xmlns="">
          <p:sp>
            <p:nvSpPr>
              <p:cNvPr id="6" name="TextBox 5">
                <a:extLst>
                  <a:ext uri="{FF2B5EF4-FFF2-40B4-BE49-F238E27FC236}">
                    <a16:creationId xmlns:a16="http://schemas.microsoft.com/office/drawing/2014/main" id="{5A4C14AA-BB39-4228-BC27-D7EF92E7303A}"/>
                  </a:ext>
                </a:extLst>
              </p:cNvPr>
              <p:cNvSpPr txBox="1">
                <a:spLocks noRot="1" noChangeAspect="1" noMove="1" noResize="1" noEditPoints="1" noAdjustHandles="1" noChangeArrowheads="1" noChangeShapeType="1" noTextEdit="1"/>
              </p:cNvSpPr>
              <p:nvPr/>
            </p:nvSpPr>
            <p:spPr>
              <a:xfrm>
                <a:off x="2875158" y="3475166"/>
                <a:ext cx="1460336" cy="369332"/>
              </a:xfrm>
              <a:prstGeom prst="rect">
                <a:avLst/>
              </a:prstGeom>
              <a:blipFill>
                <a:blip r:embed="rId3"/>
                <a:stretch>
                  <a:fillRect l="-2092" r="-7113"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36B88D2-F22F-4D2C-963C-F36EF287B11C}"/>
                  </a:ext>
                </a:extLst>
              </p:cNvPr>
              <p:cNvSpPr txBox="1"/>
              <p:nvPr/>
            </p:nvSpPr>
            <p:spPr>
              <a:xfrm>
                <a:off x="2875158" y="4500352"/>
                <a:ext cx="14058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:{−6, 0, 4}</m:t>
                      </m:r>
                    </m:oMath>
                  </m:oMathPara>
                </a14:m>
                <a:endParaRPr lang="en-US" sz="2400" dirty="0"/>
              </a:p>
            </p:txBody>
          </p:sp>
        </mc:Choice>
        <mc:Fallback xmlns="">
          <p:sp>
            <p:nvSpPr>
              <p:cNvPr id="7" name="TextBox 6">
                <a:extLst>
                  <a:ext uri="{FF2B5EF4-FFF2-40B4-BE49-F238E27FC236}">
                    <a16:creationId xmlns:a16="http://schemas.microsoft.com/office/drawing/2014/main" id="{A36B88D2-F22F-4D2C-963C-F36EF287B11C}"/>
                  </a:ext>
                </a:extLst>
              </p:cNvPr>
              <p:cNvSpPr txBox="1">
                <a:spLocks noRot="1" noChangeAspect="1" noMove="1" noResize="1" noEditPoints="1" noAdjustHandles="1" noChangeArrowheads="1" noChangeShapeType="1" noTextEdit="1"/>
              </p:cNvSpPr>
              <p:nvPr/>
            </p:nvSpPr>
            <p:spPr>
              <a:xfrm>
                <a:off x="2875158" y="4500352"/>
                <a:ext cx="1405833" cy="369332"/>
              </a:xfrm>
              <a:prstGeom prst="rect">
                <a:avLst/>
              </a:prstGeom>
              <a:blipFill>
                <a:blip r:embed="rId4"/>
                <a:stretch>
                  <a:fillRect l="-2174" r="-7391" b="-34426"/>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2436C91F-12AF-4C17-A8B1-12EC3A81BDB0}"/>
              </a:ext>
            </a:extLst>
          </p:cNvPr>
          <p:cNvCxnSpPr/>
          <p:nvPr/>
        </p:nvCxnSpPr>
        <p:spPr>
          <a:xfrm>
            <a:off x="6380922" y="367748"/>
            <a:ext cx="0" cy="6321287"/>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CF12A10A-9A3E-47D8-8748-6A43684EB3A5}"/>
              </a:ext>
            </a:extLst>
          </p:cNvPr>
          <p:cNvSpPr txBox="1"/>
          <p:nvPr/>
        </p:nvSpPr>
        <p:spPr>
          <a:xfrm>
            <a:off x="6815976" y="4682540"/>
            <a:ext cx="1175322" cy="461665"/>
          </a:xfrm>
          <a:prstGeom prst="rect">
            <a:avLst/>
          </a:prstGeom>
          <a:solidFill>
            <a:schemeClr val="accent5">
              <a:lumMod val="20000"/>
              <a:lumOff val="80000"/>
            </a:schemeClr>
          </a:solidFill>
          <a:ln>
            <a:solidFill>
              <a:schemeClr val="accent1"/>
            </a:solidFill>
          </a:ln>
        </p:spPr>
        <p:txBody>
          <a:bodyPr wrap="none" rtlCol="0">
            <a:spAutoFit/>
          </a:bodyPr>
          <a:lstStyle/>
          <a:p>
            <a:r>
              <a:rPr lang="en-US" sz="2400" dirty="0">
                <a:latin typeface="Amasis MT Pro" panose="02040504050005020304" pitchFamily="18" charset="0"/>
              </a:rPr>
              <a:t>domain</a:t>
            </a:r>
          </a:p>
        </p:txBody>
      </p:sp>
      <p:sp>
        <p:nvSpPr>
          <p:cNvPr id="13" name="TextBox 12">
            <a:extLst>
              <a:ext uri="{FF2B5EF4-FFF2-40B4-BE49-F238E27FC236}">
                <a16:creationId xmlns:a16="http://schemas.microsoft.com/office/drawing/2014/main" id="{DBA49159-7659-4932-9AB9-98213BD55F37}"/>
              </a:ext>
            </a:extLst>
          </p:cNvPr>
          <p:cNvSpPr txBox="1"/>
          <p:nvPr/>
        </p:nvSpPr>
        <p:spPr>
          <a:xfrm>
            <a:off x="6815976" y="5707726"/>
            <a:ext cx="928459" cy="461665"/>
          </a:xfrm>
          <a:prstGeom prst="rect">
            <a:avLst/>
          </a:prstGeom>
          <a:solidFill>
            <a:schemeClr val="accent4">
              <a:lumMod val="20000"/>
              <a:lumOff val="80000"/>
            </a:schemeClr>
          </a:solidFill>
          <a:ln>
            <a:solidFill>
              <a:srgbClr val="FFC000"/>
            </a:solidFill>
          </a:ln>
        </p:spPr>
        <p:txBody>
          <a:bodyPr wrap="none" rtlCol="0">
            <a:spAutoFit/>
          </a:bodyPr>
          <a:lstStyle/>
          <a:p>
            <a:r>
              <a:rPr lang="en-US" sz="2400" dirty="0">
                <a:latin typeface="Amasis MT Pro" panose="02040504050005020304" pitchFamily="18" charset="0"/>
              </a:rPr>
              <a:t>range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BB8C2E9-0717-4FFF-94A7-27F477575A04}"/>
                  </a:ext>
                </a:extLst>
              </p:cNvPr>
              <p:cNvSpPr txBox="1"/>
              <p:nvPr/>
            </p:nvSpPr>
            <p:spPr>
              <a:xfrm>
                <a:off x="6604931" y="3762881"/>
                <a:ext cx="52238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−4, 3</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−1, 2</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0, −4</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2, 3</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 −3</m:t>
                          </m:r>
                        </m:e>
                      </m:d>
                      <m:r>
                        <a:rPr lang="en-US" sz="2400" b="0" i="1" smtClean="0">
                          <a:latin typeface="Cambria Math" panose="02040503050406030204" pitchFamily="18" charset="0"/>
                        </a:rPr>
                        <m:t>}</m:t>
                      </m:r>
                    </m:oMath>
                  </m:oMathPara>
                </a14:m>
                <a:endParaRPr lang="en-US" sz="2400" dirty="0"/>
              </a:p>
            </p:txBody>
          </p:sp>
        </mc:Choice>
        <mc:Fallback xmlns="">
          <p:sp>
            <p:nvSpPr>
              <p:cNvPr id="16" name="TextBox 15">
                <a:extLst>
                  <a:ext uri="{FF2B5EF4-FFF2-40B4-BE49-F238E27FC236}">
                    <a16:creationId xmlns:a16="http://schemas.microsoft.com/office/drawing/2014/main" id="{EBB8C2E9-0717-4FFF-94A7-27F477575A04}"/>
                  </a:ext>
                </a:extLst>
              </p:cNvPr>
              <p:cNvSpPr txBox="1">
                <a:spLocks noRot="1" noChangeAspect="1" noMove="1" noResize="1" noEditPoints="1" noAdjustHandles="1" noChangeArrowheads="1" noChangeShapeType="1" noTextEdit="1"/>
              </p:cNvSpPr>
              <p:nvPr/>
            </p:nvSpPr>
            <p:spPr>
              <a:xfrm>
                <a:off x="6604931" y="3762881"/>
                <a:ext cx="5223866" cy="369332"/>
              </a:xfrm>
              <a:prstGeom prst="rect">
                <a:avLst/>
              </a:prstGeom>
              <a:blipFill>
                <a:blip r:embed="rId5"/>
                <a:stretch>
                  <a:fillRect l="-1517" r="-1634"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B4F6E3A-D0C6-4121-B69E-7E36ED9CE114}"/>
                  </a:ext>
                </a:extLst>
              </p:cNvPr>
              <p:cNvSpPr txBox="1"/>
              <p:nvPr/>
            </p:nvSpPr>
            <p:spPr>
              <a:xfrm>
                <a:off x="8426351" y="4682540"/>
                <a:ext cx="220252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 −1, 0, 2, 3}</m:t>
                      </m:r>
                    </m:oMath>
                  </m:oMathPara>
                </a14:m>
                <a:endParaRPr lang="en-US" sz="2400" dirty="0"/>
              </a:p>
            </p:txBody>
          </p:sp>
        </mc:Choice>
        <mc:Fallback xmlns="">
          <p:sp>
            <p:nvSpPr>
              <p:cNvPr id="17" name="TextBox 16">
                <a:extLst>
                  <a:ext uri="{FF2B5EF4-FFF2-40B4-BE49-F238E27FC236}">
                    <a16:creationId xmlns:a16="http://schemas.microsoft.com/office/drawing/2014/main" id="{8B4F6E3A-D0C6-4121-B69E-7E36ED9CE114}"/>
                  </a:ext>
                </a:extLst>
              </p:cNvPr>
              <p:cNvSpPr txBox="1">
                <a:spLocks noRot="1" noChangeAspect="1" noMove="1" noResize="1" noEditPoints="1" noAdjustHandles="1" noChangeArrowheads="1" noChangeShapeType="1" noTextEdit="1"/>
              </p:cNvSpPr>
              <p:nvPr/>
            </p:nvSpPr>
            <p:spPr>
              <a:xfrm>
                <a:off x="8426351" y="4682540"/>
                <a:ext cx="2202526" cy="369332"/>
              </a:xfrm>
              <a:prstGeom prst="rect">
                <a:avLst/>
              </a:prstGeom>
              <a:blipFill>
                <a:blip r:embed="rId6"/>
                <a:stretch>
                  <a:fillRect l="-1105" r="-4420"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DE44B71-0CAF-4717-8582-6185DBCBA51F}"/>
                  </a:ext>
                </a:extLst>
              </p:cNvPr>
              <p:cNvSpPr txBox="1"/>
              <p:nvPr/>
            </p:nvSpPr>
            <p:spPr>
              <a:xfrm>
                <a:off x="8426351" y="5707726"/>
                <a:ext cx="21480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 −3, −2, 3}</m:t>
                      </m:r>
                    </m:oMath>
                  </m:oMathPara>
                </a14:m>
                <a:endParaRPr lang="en-US" sz="2400" dirty="0"/>
              </a:p>
            </p:txBody>
          </p:sp>
        </mc:Choice>
        <mc:Fallback xmlns="">
          <p:sp>
            <p:nvSpPr>
              <p:cNvPr id="18" name="TextBox 17">
                <a:extLst>
                  <a:ext uri="{FF2B5EF4-FFF2-40B4-BE49-F238E27FC236}">
                    <a16:creationId xmlns:a16="http://schemas.microsoft.com/office/drawing/2014/main" id="{0DE44B71-0CAF-4717-8582-6185DBCBA51F}"/>
                  </a:ext>
                </a:extLst>
              </p:cNvPr>
              <p:cNvSpPr txBox="1">
                <a:spLocks noRot="1" noChangeAspect="1" noMove="1" noResize="1" noEditPoints="1" noAdjustHandles="1" noChangeArrowheads="1" noChangeShapeType="1" noTextEdit="1"/>
              </p:cNvSpPr>
              <p:nvPr/>
            </p:nvSpPr>
            <p:spPr>
              <a:xfrm>
                <a:off x="8426351" y="5707726"/>
                <a:ext cx="2148024" cy="369332"/>
              </a:xfrm>
              <a:prstGeom prst="rect">
                <a:avLst/>
              </a:prstGeom>
              <a:blipFill>
                <a:blip r:embed="rId7"/>
                <a:stretch>
                  <a:fillRect l="-1133" r="-4533" b="-34426"/>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08580500-7861-498B-BE4A-3D5399A63E88}"/>
              </a:ext>
            </a:extLst>
          </p:cNvPr>
          <p:cNvPicPr>
            <a:picLocks noChangeAspect="1"/>
          </p:cNvPicPr>
          <p:nvPr/>
        </p:nvPicPr>
        <p:blipFill rotWithShape="1">
          <a:blip r:embed="rId8"/>
          <a:srcRect l="37826" t="37971" r="49394" b="38261"/>
          <a:stretch/>
        </p:blipFill>
        <p:spPr>
          <a:xfrm>
            <a:off x="7592874" y="274467"/>
            <a:ext cx="2981501" cy="3119082"/>
          </a:xfrm>
          <a:prstGeom prst="rect">
            <a:avLst/>
          </a:prstGeom>
        </p:spPr>
      </p:pic>
      <p:pic>
        <p:nvPicPr>
          <p:cNvPr id="3076" name="Picture 4" descr="Example - Free miscellaneous icons">
            <a:extLst>
              <a:ext uri="{FF2B5EF4-FFF2-40B4-BE49-F238E27FC236}">
                <a16:creationId xmlns:a16="http://schemas.microsoft.com/office/drawing/2014/main" id="{F954D53B-9F3E-415E-BF4A-9698BFF5AC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4278" y="1"/>
            <a:ext cx="1166814" cy="1166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07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370BF-ED59-438A-8517-FA04B8F4C3C2}"/>
              </a:ext>
            </a:extLst>
          </p:cNvPr>
          <p:cNvSpPr txBox="1"/>
          <p:nvPr/>
        </p:nvSpPr>
        <p:spPr>
          <a:xfrm>
            <a:off x="745435" y="496957"/>
            <a:ext cx="2159822" cy="523220"/>
          </a:xfrm>
          <a:prstGeom prst="rect">
            <a:avLst/>
          </a:prstGeom>
          <a:noFill/>
        </p:spPr>
        <p:txBody>
          <a:bodyPr wrap="none" rtlCol="0">
            <a:spAutoFit/>
          </a:bodyPr>
          <a:lstStyle/>
          <a:p>
            <a:r>
              <a:rPr lang="en-US" sz="2800" dirty="0">
                <a:latin typeface="Amasis MT Pro" panose="02040504050005020304" pitchFamily="18" charset="0"/>
              </a:rPr>
              <a:t>In Summary:</a:t>
            </a:r>
          </a:p>
        </p:txBody>
      </p:sp>
      <p:sp>
        <p:nvSpPr>
          <p:cNvPr id="3" name="TextBox 2">
            <a:extLst>
              <a:ext uri="{FF2B5EF4-FFF2-40B4-BE49-F238E27FC236}">
                <a16:creationId xmlns:a16="http://schemas.microsoft.com/office/drawing/2014/main" id="{791E0237-DC0A-457B-A01B-DF5B024ACED4}"/>
              </a:ext>
            </a:extLst>
          </p:cNvPr>
          <p:cNvSpPr txBox="1"/>
          <p:nvPr/>
        </p:nvSpPr>
        <p:spPr>
          <a:xfrm>
            <a:off x="993913" y="1659835"/>
            <a:ext cx="5667321"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Amasis MT Pro" panose="02040504050005020304" pitchFamily="18" charset="0"/>
              </a:rPr>
              <a:t>A relation is a set of pairs of input and output values. </a:t>
            </a:r>
          </a:p>
        </p:txBody>
      </p:sp>
      <p:sp>
        <p:nvSpPr>
          <p:cNvPr id="4" name="TextBox 3">
            <a:extLst>
              <a:ext uri="{FF2B5EF4-FFF2-40B4-BE49-F238E27FC236}">
                <a16:creationId xmlns:a16="http://schemas.microsoft.com/office/drawing/2014/main" id="{06CE348F-6160-44C9-BEE7-FEE5B27D0879}"/>
              </a:ext>
            </a:extLst>
          </p:cNvPr>
          <p:cNvSpPr txBox="1"/>
          <p:nvPr/>
        </p:nvSpPr>
        <p:spPr>
          <a:xfrm>
            <a:off x="993913" y="2448244"/>
            <a:ext cx="4638193"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latin typeface="Amasis MT Pro" panose="02040504050005020304" pitchFamily="18" charset="0"/>
              </a:rPr>
              <a:t>There are four ways to represent relations:</a:t>
            </a:r>
          </a:p>
        </p:txBody>
      </p:sp>
      <p:pic>
        <p:nvPicPr>
          <p:cNvPr id="2050" name="Picture 2" descr="A2 Section 2.1 - Math with Mr. schwartz">
            <a:extLst>
              <a:ext uri="{FF2B5EF4-FFF2-40B4-BE49-F238E27FC236}">
                <a16:creationId xmlns:a16="http://schemas.microsoft.com/office/drawing/2014/main" id="{8AD19B96-9C14-41F5-98F0-DD9BDECB2C0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77671" y="3429000"/>
            <a:ext cx="877824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hool supplies study icon Royalty Free Vector Image">
            <a:extLst>
              <a:ext uri="{FF2B5EF4-FFF2-40B4-BE49-F238E27FC236}">
                <a16:creationId xmlns:a16="http://schemas.microsoft.com/office/drawing/2014/main" id="{7E82C6E4-1448-4069-9CFD-3ED2D93332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87" t="12464" r="6852" b="18406"/>
          <a:stretch/>
        </p:blipFill>
        <p:spPr bwMode="auto">
          <a:xfrm>
            <a:off x="10505661" y="79512"/>
            <a:ext cx="1610139" cy="146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4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7DB88-4D17-424C-B844-BCB041CE2401}"/>
              </a:ext>
            </a:extLst>
          </p:cNvPr>
          <p:cNvSpPr txBox="1"/>
          <p:nvPr/>
        </p:nvSpPr>
        <p:spPr>
          <a:xfrm>
            <a:off x="1780394" y="427249"/>
            <a:ext cx="3004349" cy="523220"/>
          </a:xfrm>
          <a:prstGeom prst="rect">
            <a:avLst/>
          </a:prstGeom>
          <a:noFill/>
        </p:spPr>
        <p:txBody>
          <a:bodyPr wrap="none" rtlCol="0">
            <a:spAutoFit/>
          </a:bodyPr>
          <a:lstStyle/>
          <a:p>
            <a:r>
              <a:rPr lang="en-US" sz="2800" dirty="0">
                <a:latin typeface="Amasis MT Pro" panose="02040504050005020304" pitchFamily="18" charset="0"/>
              </a:rPr>
              <a:t>Given the relation: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2AA84D-7235-4B4C-BD79-EC553AE5EFEE}"/>
                  </a:ext>
                </a:extLst>
              </p:cNvPr>
              <p:cNvSpPr txBox="1"/>
              <p:nvPr/>
            </p:nvSpPr>
            <p:spPr>
              <a:xfrm>
                <a:off x="730149" y="1731517"/>
                <a:ext cx="47654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 −3</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4, 6</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 −1</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6, 6</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2, 3</m:t>
                          </m:r>
                        </m:e>
                      </m:d>
                      <m:r>
                        <a:rPr lang="en-US" sz="2400" b="0" i="1" smtClean="0">
                          <a:latin typeface="Cambria Math" panose="02040503050406030204" pitchFamily="18" charset="0"/>
                        </a:rPr>
                        <m:t>}</m:t>
                      </m:r>
                    </m:oMath>
                  </m:oMathPara>
                </a14:m>
                <a:endParaRPr lang="en-US" sz="2400" dirty="0"/>
              </a:p>
            </p:txBody>
          </p:sp>
        </mc:Choice>
        <mc:Fallback xmlns="">
          <p:sp>
            <p:nvSpPr>
              <p:cNvPr id="3" name="TextBox 2">
                <a:extLst>
                  <a:ext uri="{FF2B5EF4-FFF2-40B4-BE49-F238E27FC236}">
                    <a16:creationId xmlns:a16="http://schemas.microsoft.com/office/drawing/2014/main" id="{5D2AA84D-7235-4B4C-BD79-EC553AE5EFEE}"/>
                  </a:ext>
                </a:extLst>
              </p:cNvPr>
              <p:cNvSpPr txBox="1">
                <a:spLocks noRot="1" noChangeAspect="1" noMove="1" noResize="1" noEditPoints="1" noAdjustHandles="1" noChangeArrowheads="1" noChangeShapeType="1" noTextEdit="1"/>
              </p:cNvSpPr>
              <p:nvPr/>
            </p:nvSpPr>
            <p:spPr>
              <a:xfrm>
                <a:off x="730149" y="1731517"/>
                <a:ext cx="4765407" cy="369332"/>
              </a:xfrm>
              <a:prstGeom prst="rect">
                <a:avLst/>
              </a:prstGeom>
              <a:blipFill>
                <a:blip r:embed="rId2"/>
                <a:stretch>
                  <a:fillRect l="-1918" r="-1790" b="-3442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BDB836A-133C-4232-8334-2A5165532A6D}"/>
              </a:ext>
            </a:extLst>
          </p:cNvPr>
          <p:cNvSpPr txBox="1"/>
          <p:nvPr/>
        </p:nvSpPr>
        <p:spPr>
          <a:xfrm>
            <a:off x="819349" y="3444454"/>
            <a:ext cx="1175322" cy="461665"/>
          </a:xfrm>
          <a:prstGeom prst="rect">
            <a:avLst/>
          </a:prstGeom>
          <a:solidFill>
            <a:schemeClr val="accent5">
              <a:lumMod val="20000"/>
              <a:lumOff val="80000"/>
            </a:schemeClr>
          </a:solidFill>
          <a:ln>
            <a:solidFill>
              <a:schemeClr val="accent1"/>
            </a:solidFill>
          </a:ln>
        </p:spPr>
        <p:txBody>
          <a:bodyPr wrap="none" rtlCol="0">
            <a:spAutoFit/>
          </a:bodyPr>
          <a:lstStyle/>
          <a:p>
            <a:r>
              <a:rPr lang="en-US" sz="2400" dirty="0">
                <a:latin typeface="Amasis MT Pro" panose="02040504050005020304" pitchFamily="18" charset="0"/>
              </a:rPr>
              <a:t>domain</a:t>
            </a:r>
          </a:p>
        </p:txBody>
      </p:sp>
      <p:sp>
        <p:nvSpPr>
          <p:cNvPr id="5" name="TextBox 4">
            <a:extLst>
              <a:ext uri="{FF2B5EF4-FFF2-40B4-BE49-F238E27FC236}">
                <a16:creationId xmlns:a16="http://schemas.microsoft.com/office/drawing/2014/main" id="{B448C222-6880-4C5D-A58F-277BBC4913D9}"/>
              </a:ext>
            </a:extLst>
          </p:cNvPr>
          <p:cNvSpPr txBox="1"/>
          <p:nvPr/>
        </p:nvSpPr>
        <p:spPr>
          <a:xfrm>
            <a:off x="819349" y="4469640"/>
            <a:ext cx="928459" cy="461665"/>
          </a:xfrm>
          <a:prstGeom prst="rect">
            <a:avLst/>
          </a:prstGeom>
          <a:solidFill>
            <a:schemeClr val="accent4">
              <a:lumMod val="20000"/>
              <a:lumOff val="80000"/>
            </a:schemeClr>
          </a:solidFill>
          <a:ln>
            <a:solidFill>
              <a:srgbClr val="FFC000"/>
            </a:solidFill>
          </a:ln>
        </p:spPr>
        <p:txBody>
          <a:bodyPr wrap="none" rtlCol="0">
            <a:spAutoFit/>
          </a:bodyPr>
          <a:lstStyle/>
          <a:p>
            <a:r>
              <a:rPr lang="en-US" sz="2400" dirty="0">
                <a:latin typeface="Amasis MT Pro" panose="02040504050005020304" pitchFamily="18" charset="0"/>
              </a:rPr>
              <a:t>range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3A3A85-E4DC-4B51-89B8-920830D18EEE}"/>
                  </a:ext>
                </a:extLst>
              </p:cNvPr>
              <p:cNvSpPr txBox="1"/>
              <p:nvPr/>
            </p:nvSpPr>
            <p:spPr>
              <a:xfrm>
                <a:off x="2199214" y="3490620"/>
                <a:ext cx="14603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 3, 4, 6}</m:t>
                      </m:r>
                    </m:oMath>
                  </m:oMathPara>
                </a14:m>
                <a:endParaRPr lang="en-US" sz="2400" dirty="0"/>
              </a:p>
            </p:txBody>
          </p:sp>
        </mc:Choice>
        <mc:Fallback xmlns="">
          <p:sp>
            <p:nvSpPr>
              <p:cNvPr id="6" name="TextBox 5">
                <a:extLst>
                  <a:ext uri="{FF2B5EF4-FFF2-40B4-BE49-F238E27FC236}">
                    <a16:creationId xmlns:a16="http://schemas.microsoft.com/office/drawing/2014/main" id="{CA3A3A85-E4DC-4B51-89B8-920830D18EEE}"/>
                  </a:ext>
                </a:extLst>
              </p:cNvPr>
              <p:cNvSpPr txBox="1">
                <a:spLocks noRot="1" noChangeAspect="1" noMove="1" noResize="1" noEditPoints="1" noAdjustHandles="1" noChangeArrowheads="1" noChangeShapeType="1" noTextEdit="1"/>
              </p:cNvSpPr>
              <p:nvPr/>
            </p:nvSpPr>
            <p:spPr>
              <a:xfrm>
                <a:off x="2199214" y="3490620"/>
                <a:ext cx="1460336" cy="369332"/>
              </a:xfrm>
              <a:prstGeom prst="rect">
                <a:avLst/>
              </a:prstGeom>
              <a:blipFill>
                <a:blip r:embed="rId3"/>
                <a:stretch>
                  <a:fillRect l="-2092" r="-7113"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C107C5D-0770-45A6-941F-7AE68C453075}"/>
                  </a:ext>
                </a:extLst>
              </p:cNvPr>
              <p:cNvSpPr txBox="1"/>
              <p:nvPr/>
            </p:nvSpPr>
            <p:spPr>
              <a:xfrm>
                <a:off x="2199214" y="4515806"/>
                <a:ext cx="19187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 −1, 3, 6}</m:t>
                      </m:r>
                    </m:oMath>
                  </m:oMathPara>
                </a14:m>
                <a:endParaRPr lang="en-US" sz="2400" dirty="0"/>
              </a:p>
            </p:txBody>
          </p:sp>
        </mc:Choice>
        <mc:Fallback xmlns="">
          <p:sp>
            <p:nvSpPr>
              <p:cNvPr id="7" name="TextBox 6">
                <a:extLst>
                  <a:ext uri="{FF2B5EF4-FFF2-40B4-BE49-F238E27FC236}">
                    <a16:creationId xmlns:a16="http://schemas.microsoft.com/office/drawing/2014/main" id="{CC107C5D-0770-45A6-941F-7AE68C453075}"/>
                  </a:ext>
                </a:extLst>
              </p:cNvPr>
              <p:cNvSpPr txBox="1">
                <a:spLocks noRot="1" noChangeAspect="1" noMove="1" noResize="1" noEditPoints="1" noAdjustHandles="1" noChangeArrowheads="1" noChangeShapeType="1" noTextEdit="1"/>
              </p:cNvSpPr>
              <p:nvPr/>
            </p:nvSpPr>
            <p:spPr>
              <a:xfrm>
                <a:off x="2199214" y="4515806"/>
                <a:ext cx="1918795" cy="369332"/>
              </a:xfrm>
              <a:prstGeom prst="rect">
                <a:avLst/>
              </a:prstGeom>
              <a:blipFill>
                <a:blip r:embed="rId4"/>
                <a:stretch>
                  <a:fillRect l="-1587" r="-5079" b="-35000"/>
                </a:stretch>
              </a:blipFill>
            </p:spPr>
            <p:txBody>
              <a:bodyPr/>
              <a:lstStyle/>
              <a:p>
                <a:r>
                  <a:rPr lang="en-US">
                    <a:noFill/>
                  </a:rPr>
                  <a:t> </a:t>
                </a:r>
              </a:p>
            </p:txBody>
          </p:sp>
        </mc:Fallback>
      </mc:AlternateContent>
      <p:pic>
        <p:nvPicPr>
          <p:cNvPr id="8" name="Picture 2" descr="Relations, Graphs, and Functions">
            <a:extLst>
              <a:ext uri="{FF2B5EF4-FFF2-40B4-BE49-F238E27FC236}">
                <a16:creationId xmlns:a16="http://schemas.microsoft.com/office/drawing/2014/main" id="{7C8C3791-8793-46CE-AEA4-4AB250A04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6418" y="514800"/>
            <a:ext cx="4345433" cy="28027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42A637-54C3-4149-9E15-21699E36F73E}"/>
              </a:ext>
            </a:extLst>
          </p:cNvPr>
          <p:cNvSpPr txBox="1"/>
          <p:nvPr/>
        </p:nvSpPr>
        <p:spPr>
          <a:xfrm>
            <a:off x="7134128" y="4106070"/>
            <a:ext cx="1175322" cy="461665"/>
          </a:xfrm>
          <a:prstGeom prst="rect">
            <a:avLst/>
          </a:prstGeom>
          <a:solidFill>
            <a:schemeClr val="accent5">
              <a:lumMod val="20000"/>
              <a:lumOff val="80000"/>
            </a:schemeClr>
          </a:solidFill>
          <a:ln>
            <a:solidFill>
              <a:schemeClr val="accent1"/>
            </a:solidFill>
          </a:ln>
        </p:spPr>
        <p:txBody>
          <a:bodyPr wrap="none" rtlCol="0">
            <a:spAutoFit/>
          </a:bodyPr>
          <a:lstStyle/>
          <a:p>
            <a:r>
              <a:rPr lang="en-US" sz="2400" dirty="0">
                <a:latin typeface="Amasis MT Pro" panose="02040504050005020304" pitchFamily="18" charset="0"/>
              </a:rPr>
              <a:t>domain</a:t>
            </a:r>
          </a:p>
        </p:txBody>
      </p:sp>
      <p:sp>
        <p:nvSpPr>
          <p:cNvPr id="10" name="TextBox 9">
            <a:extLst>
              <a:ext uri="{FF2B5EF4-FFF2-40B4-BE49-F238E27FC236}">
                <a16:creationId xmlns:a16="http://schemas.microsoft.com/office/drawing/2014/main" id="{BA3160A3-2EF9-4EEB-B995-BA598CCCA8E9}"/>
              </a:ext>
            </a:extLst>
          </p:cNvPr>
          <p:cNvSpPr txBox="1"/>
          <p:nvPr/>
        </p:nvSpPr>
        <p:spPr>
          <a:xfrm>
            <a:off x="7134128" y="5131256"/>
            <a:ext cx="928459" cy="461665"/>
          </a:xfrm>
          <a:prstGeom prst="rect">
            <a:avLst/>
          </a:prstGeom>
          <a:solidFill>
            <a:schemeClr val="accent4">
              <a:lumMod val="20000"/>
              <a:lumOff val="80000"/>
            </a:schemeClr>
          </a:solidFill>
          <a:ln>
            <a:solidFill>
              <a:srgbClr val="FFC000"/>
            </a:solidFill>
          </a:ln>
        </p:spPr>
        <p:txBody>
          <a:bodyPr wrap="none" rtlCol="0">
            <a:spAutoFit/>
          </a:bodyPr>
          <a:lstStyle/>
          <a:p>
            <a:r>
              <a:rPr lang="en-US" sz="2400" dirty="0">
                <a:latin typeface="Amasis MT Pro" panose="02040504050005020304" pitchFamily="18" charset="0"/>
              </a:rPr>
              <a:t>range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7BEDB86-F8D2-42BC-B0E2-651787B87258}"/>
                  </a:ext>
                </a:extLst>
              </p:cNvPr>
              <p:cNvSpPr txBox="1"/>
              <p:nvPr/>
            </p:nvSpPr>
            <p:spPr>
              <a:xfrm>
                <a:off x="8513993" y="4152236"/>
                <a:ext cx="220252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 −1, 0, 2, 3}</m:t>
                      </m:r>
                    </m:oMath>
                  </m:oMathPara>
                </a14:m>
                <a:endParaRPr lang="en-US" sz="2400" dirty="0"/>
              </a:p>
            </p:txBody>
          </p:sp>
        </mc:Choice>
        <mc:Fallback xmlns="">
          <p:sp>
            <p:nvSpPr>
              <p:cNvPr id="11" name="TextBox 10">
                <a:extLst>
                  <a:ext uri="{FF2B5EF4-FFF2-40B4-BE49-F238E27FC236}">
                    <a16:creationId xmlns:a16="http://schemas.microsoft.com/office/drawing/2014/main" id="{B7BEDB86-F8D2-42BC-B0E2-651787B87258}"/>
                  </a:ext>
                </a:extLst>
              </p:cNvPr>
              <p:cNvSpPr txBox="1">
                <a:spLocks noRot="1" noChangeAspect="1" noMove="1" noResize="1" noEditPoints="1" noAdjustHandles="1" noChangeArrowheads="1" noChangeShapeType="1" noTextEdit="1"/>
              </p:cNvSpPr>
              <p:nvPr/>
            </p:nvSpPr>
            <p:spPr>
              <a:xfrm>
                <a:off x="8513993" y="4152236"/>
                <a:ext cx="2202526" cy="369332"/>
              </a:xfrm>
              <a:prstGeom prst="rect">
                <a:avLst/>
              </a:prstGeom>
              <a:blipFill>
                <a:blip r:embed="rId6"/>
                <a:stretch>
                  <a:fillRect l="-1385" r="-4432"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C1C2164-607C-4E76-B3FD-643AF211F91C}"/>
                  </a:ext>
                </a:extLst>
              </p:cNvPr>
              <p:cNvSpPr txBox="1"/>
              <p:nvPr/>
            </p:nvSpPr>
            <p:spPr>
              <a:xfrm>
                <a:off x="8513993" y="5177422"/>
                <a:ext cx="1176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 2, 3}</m:t>
                      </m:r>
                    </m:oMath>
                  </m:oMathPara>
                </a14:m>
                <a:endParaRPr lang="en-US" sz="2400" dirty="0"/>
              </a:p>
            </p:txBody>
          </p:sp>
        </mc:Choice>
        <mc:Fallback xmlns="">
          <p:sp>
            <p:nvSpPr>
              <p:cNvPr id="12" name="TextBox 11">
                <a:extLst>
                  <a:ext uri="{FF2B5EF4-FFF2-40B4-BE49-F238E27FC236}">
                    <a16:creationId xmlns:a16="http://schemas.microsoft.com/office/drawing/2014/main" id="{8C1C2164-607C-4E76-B3FD-643AF211F91C}"/>
                  </a:ext>
                </a:extLst>
              </p:cNvPr>
              <p:cNvSpPr txBox="1">
                <a:spLocks noRot="1" noChangeAspect="1" noMove="1" noResize="1" noEditPoints="1" noAdjustHandles="1" noChangeArrowheads="1" noChangeShapeType="1" noTextEdit="1"/>
              </p:cNvSpPr>
              <p:nvPr/>
            </p:nvSpPr>
            <p:spPr>
              <a:xfrm>
                <a:off x="8513993" y="5177422"/>
                <a:ext cx="1176604" cy="369332"/>
              </a:xfrm>
              <a:prstGeom prst="rect">
                <a:avLst/>
              </a:prstGeom>
              <a:blipFill>
                <a:blip r:embed="rId7"/>
                <a:stretch>
                  <a:fillRect l="-2591" r="-8808" b="-34426"/>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30031A7F-DBB2-4781-A131-476FEF403915}"/>
              </a:ext>
            </a:extLst>
          </p:cNvPr>
          <p:cNvCxnSpPr/>
          <p:nvPr/>
        </p:nvCxnSpPr>
        <p:spPr>
          <a:xfrm>
            <a:off x="6380922" y="367748"/>
            <a:ext cx="0" cy="6321287"/>
          </a:xfrm>
          <a:prstGeom prst="line">
            <a:avLst/>
          </a:prstGeom>
        </p:spPr>
        <p:style>
          <a:lnRef idx="3">
            <a:schemeClr val="accent1"/>
          </a:lnRef>
          <a:fillRef idx="0">
            <a:schemeClr val="accent1"/>
          </a:fillRef>
          <a:effectRef idx="2">
            <a:schemeClr val="accent1"/>
          </a:effectRef>
          <a:fontRef idx="minor">
            <a:schemeClr val="tx1"/>
          </a:fontRef>
        </p:style>
      </p:cxnSp>
      <p:pic>
        <p:nvPicPr>
          <p:cNvPr id="5122" name="Picture 2" descr="Premium Vector | Practice icon simple element from creativity collection  creative practice icon for web design templates infographics and more">
            <a:extLst>
              <a:ext uri="{FF2B5EF4-FFF2-40B4-BE49-F238E27FC236}">
                <a16:creationId xmlns:a16="http://schemas.microsoft.com/office/drawing/2014/main" id="{662B7B73-6216-4046-A8BF-C5B602ADE9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316165" cy="131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13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820DA9-C9CD-40CA-AB71-6B775AAEC7F5}"/>
              </a:ext>
            </a:extLst>
          </p:cNvPr>
          <p:cNvSpPr txBox="1"/>
          <p:nvPr/>
        </p:nvSpPr>
        <p:spPr>
          <a:xfrm>
            <a:off x="469097" y="1064460"/>
            <a:ext cx="9928860" cy="369332"/>
          </a:xfrm>
          <a:prstGeom prst="rect">
            <a:avLst/>
          </a:prstGeom>
          <a:noFill/>
        </p:spPr>
        <p:txBody>
          <a:bodyPr wrap="square">
            <a:spAutoFit/>
          </a:bodyPr>
          <a:lstStyle/>
          <a:p>
            <a:r>
              <a:rPr lang="en-US" sz="1800" b="0" i="0" u="none" strike="noStrike" baseline="0" dirty="0">
                <a:latin typeface="Times New Roman" panose="02020603050405020304" pitchFamily="18" charset="0"/>
              </a:rPr>
              <a:t>Let </a:t>
            </a:r>
            <a:r>
              <a:rPr lang="en-US" sz="1800" b="0" i="1" u="none" strike="noStrike" baseline="0" dirty="0">
                <a:latin typeface="MTMI"/>
              </a:rPr>
              <a:t>A </a:t>
            </a:r>
            <a:r>
              <a:rPr lang="en-US" sz="1800" b="0" i="0" u="none" strike="noStrike" baseline="0" dirty="0">
                <a:latin typeface="Times New Roman" panose="02020603050405020304" pitchFamily="18" charset="0"/>
              </a:rPr>
              <a:t>be the set </a:t>
            </a:r>
            <a:r>
              <a:rPr lang="en-US" sz="1800" b="0" i="0" u="none" strike="noStrike" baseline="0" dirty="0">
                <a:latin typeface="MTSYN"/>
              </a:rPr>
              <a:t>{</a:t>
            </a:r>
            <a:r>
              <a:rPr lang="en-US" sz="1800" b="0" i="0" u="none" strike="noStrike" baseline="0" dirty="0">
                <a:latin typeface="Times New Roman" panose="02020603050405020304" pitchFamily="18" charset="0"/>
              </a:rPr>
              <a:t>1</a:t>
            </a:r>
            <a:r>
              <a:rPr lang="en-US" sz="1800" b="0" i="1" u="none" strike="noStrike" baseline="0" dirty="0">
                <a:latin typeface="MTMI"/>
              </a:rPr>
              <a:t>, </a:t>
            </a:r>
            <a:r>
              <a:rPr lang="en-US" sz="1800" b="0" i="0" u="none" strike="noStrike" baseline="0" dirty="0">
                <a:latin typeface="Times New Roman" panose="02020603050405020304" pitchFamily="18" charset="0"/>
              </a:rPr>
              <a:t>2</a:t>
            </a:r>
            <a:r>
              <a:rPr lang="en-US" sz="1800" b="0" i="1" u="none" strike="noStrike" baseline="0" dirty="0">
                <a:latin typeface="MTMI"/>
              </a:rPr>
              <a:t>, </a:t>
            </a:r>
            <a:r>
              <a:rPr lang="en-US" sz="1800" b="0" i="0" u="none" strike="noStrike" baseline="0" dirty="0">
                <a:latin typeface="Times New Roman" panose="02020603050405020304" pitchFamily="18" charset="0"/>
              </a:rPr>
              <a:t>3</a:t>
            </a:r>
            <a:r>
              <a:rPr lang="en-US" sz="1800" b="0" i="1" u="none" strike="noStrike" baseline="0" dirty="0">
                <a:latin typeface="MTMI"/>
              </a:rPr>
              <a:t>, </a:t>
            </a:r>
            <a:r>
              <a:rPr lang="en-US" sz="1800" b="0" i="0" u="none" strike="noStrike" baseline="0" dirty="0">
                <a:latin typeface="Times New Roman" panose="02020603050405020304" pitchFamily="18" charset="0"/>
              </a:rPr>
              <a:t>4</a:t>
            </a:r>
            <a:r>
              <a:rPr lang="en-US" sz="1800" b="0" i="0" u="none" strike="noStrike" baseline="0" dirty="0">
                <a:latin typeface="MTSYN"/>
              </a:rPr>
              <a:t>}</a:t>
            </a:r>
            <a:r>
              <a:rPr lang="en-US" sz="1800" b="0" i="0" u="none" strike="noStrike" baseline="0" dirty="0">
                <a:latin typeface="Times New Roman" panose="02020603050405020304" pitchFamily="18" charset="0"/>
              </a:rPr>
              <a:t>. Which ordered pairs are in the relation </a:t>
            </a:r>
            <a:r>
              <a:rPr lang="en-US" sz="1800" b="0" i="1" u="none" strike="noStrike" baseline="0" dirty="0">
                <a:latin typeface="MTMI"/>
              </a:rPr>
              <a:t>R </a:t>
            </a:r>
            <a:r>
              <a:rPr lang="en-US" sz="1800" b="0" i="0" u="none" strike="noStrike" baseline="0" dirty="0">
                <a:latin typeface="MTSYN"/>
              </a:rPr>
              <a:t>= {</a:t>
            </a:r>
            <a:r>
              <a:rPr lang="en-US" sz="1800" b="0" i="1" u="none" strike="noStrike" baseline="0" dirty="0">
                <a:latin typeface="MTMI"/>
              </a:rPr>
              <a:t>(a, b) </a:t>
            </a:r>
            <a:r>
              <a:rPr lang="en-US" sz="1800" b="0" i="0" u="none" strike="noStrike" baseline="0" dirty="0">
                <a:latin typeface="MTSYN"/>
              </a:rPr>
              <a:t>| </a:t>
            </a:r>
            <a:r>
              <a:rPr lang="en-US" sz="1800" b="0" i="1" u="none" strike="noStrike" baseline="0" dirty="0">
                <a:latin typeface="MTMI"/>
              </a:rPr>
              <a:t>a </a:t>
            </a:r>
            <a:r>
              <a:rPr lang="en-US" sz="1800" b="0" i="0" u="none" strike="noStrike" baseline="0" dirty="0">
                <a:latin typeface="Times New Roman" panose="02020603050405020304" pitchFamily="18" charset="0"/>
              </a:rPr>
              <a:t>divides </a:t>
            </a:r>
            <a:r>
              <a:rPr lang="en-US" sz="1800" b="0" i="1" u="none" strike="noStrike" baseline="0" dirty="0">
                <a:latin typeface="MTMI"/>
              </a:rPr>
              <a:t>b</a:t>
            </a:r>
            <a:r>
              <a:rPr lang="en-US" sz="1800" b="0" i="0" u="none" strike="noStrike" baseline="0" dirty="0">
                <a:latin typeface="MTSYN"/>
              </a:rPr>
              <a:t>}</a:t>
            </a:r>
            <a:r>
              <a:rPr lang="en-US" sz="1800" b="0" i="0" u="none" strike="noStrike" baseline="0" dirty="0">
                <a:latin typeface="Times New Roman" panose="02020603050405020304" pitchFamily="18" charset="0"/>
              </a:rPr>
              <a:t>?</a:t>
            </a:r>
            <a:endParaRPr lang="en-US" dirty="0"/>
          </a:p>
        </p:txBody>
      </p:sp>
      <p:sp>
        <p:nvSpPr>
          <p:cNvPr id="6" name="TextBox 5">
            <a:extLst>
              <a:ext uri="{FF2B5EF4-FFF2-40B4-BE49-F238E27FC236}">
                <a16:creationId xmlns:a16="http://schemas.microsoft.com/office/drawing/2014/main" id="{CD76DA5C-C3C6-498A-BA5A-55E1D521BBB4}"/>
              </a:ext>
            </a:extLst>
          </p:cNvPr>
          <p:cNvSpPr txBox="1"/>
          <p:nvPr/>
        </p:nvSpPr>
        <p:spPr>
          <a:xfrm>
            <a:off x="469097" y="325161"/>
            <a:ext cx="6098344" cy="369332"/>
          </a:xfrm>
          <a:prstGeom prst="rect">
            <a:avLst/>
          </a:prstGeom>
          <a:noFill/>
        </p:spPr>
        <p:txBody>
          <a:bodyPr wrap="square">
            <a:spAutoFit/>
          </a:bodyPr>
          <a:lstStyle/>
          <a:p>
            <a:r>
              <a:rPr lang="en-US" b="1" i="0" u="none" strike="noStrike" baseline="0" dirty="0">
                <a:solidFill>
                  <a:srgbClr val="0070C0"/>
                </a:solidFill>
                <a:latin typeface="Palatino-Bold"/>
              </a:rPr>
              <a:t>EXAMPLE 4</a:t>
            </a:r>
            <a:endParaRPr lang="en-US" dirty="0">
              <a:solidFill>
                <a:srgbClr val="0070C0"/>
              </a:solidFill>
            </a:endParaRPr>
          </a:p>
        </p:txBody>
      </p:sp>
      <p:sp>
        <p:nvSpPr>
          <p:cNvPr id="7" name="TextBox 6">
            <a:extLst>
              <a:ext uri="{FF2B5EF4-FFF2-40B4-BE49-F238E27FC236}">
                <a16:creationId xmlns:a16="http://schemas.microsoft.com/office/drawing/2014/main" id="{864EA970-ABF6-4000-AAA5-491E11473F40}"/>
              </a:ext>
            </a:extLst>
          </p:cNvPr>
          <p:cNvSpPr txBox="1"/>
          <p:nvPr/>
        </p:nvSpPr>
        <p:spPr>
          <a:xfrm>
            <a:off x="469096" y="1591611"/>
            <a:ext cx="10454007" cy="1200329"/>
          </a:xfrm>
          <a:prstGeom prst="rect">
            <a:avLst/>
          </a:prstGeom>
          <a:noFill/>
        </p:spPr>
        <p:txBody>
          <a:bodyPr wrap="square">
            <a:spAutoFit/>
          </a:bodyPr>
          <a:lstStyle/>
          <a:p>
            <a:pPr algn="l"/>
            <a:r>
              <a:rPr lang="en-US" sz="1800" b="0" i="1" u="none" strike="noStrike" baseline="0" dirty="0">
                <a:solidFill>
                  <a:srgbClr val="00B050"/>
                </a:solidFill>
                <a:latin typeface="Times New Roman" panose="02020603050405020304" pitchFamily="18" charset="0"/>
              </a:rPr>
              <a:t>Solution: </a:t>
            </a:r>
            <a:r>
              <a:rPr lang="en-US" sz="1800" b="0" i="0" u="none" strike="noStrike" baseline="0" dirty="0">
                <a:solidFill>
                  <a:srgbClr val="000000"/>
                </a:solidFill>
                <a:latin typeface="Times New Roman" panose="02020603050405020304" pitchFamily="18" charset="0"/>
              </a:rPr>
              <a:t>Because </a:t>
            </a:r>
            <a:r>
              <a:rPr lang="en-US" sz="1800" b="0" i="1" u="none" strike="noStrike" baseline="0" dirty="0">
                <a:solidFill>
                  <a:srgbClr val="000000"/>
                </a:solidFill>
                <a:latin typeface="MTMI"/>
              </a:rPr>
              <a:t>(a, b) </a:t>
            </a:r>
            <a:r>
              <a:rPr lang="en-US" sz="1800" b="0" i="0" u="none" strike="noStrike" baseline="0" dirty="0">
                <a:solidFill>
                  <a:srgbClr val="000000"/>
                </a:solidFill>
                <a:latin typeface="Times New Roman" panose="02020603050405020304" pitchFamily="18" charset="0"/>
              </a:rPr>
              <a:t>is in </a:t>
            </a:r>
            <a:r>
              <a:rPr lang="en-US" sz="1800" b="0" i="1" u="none" strike="noStrike" baseline="0" dirty="0">
                <a:solidFill>
                  <a:srgbClr val="000000"/>
                </a:solidFill>
                <a:latin typeface="MTMI"/>
              </a:rPr>
              <a:t>R </a:t>
            </a:r>
            <a:r>
              <a:rPr lang="en-US" sz="1800" b="0" i="0" u="none" strike="noStrike" baseline="0" dirty="0">
                <a:solidFill>
                  <a:srgbClr val="000000"/>
                </a:solidFill>
                <a:latin typeface="Times New Roman" panose="02020603050405020304" pitchFamily="18" charset="0"/>
              </a:rPr>
              <a:t>if and only if </a:t>
            </a:r>
            <a:r>
              <a:rPr lang="en-US" sz="1800" b="0" i="1" u="none" strike="noStrike" baseline="0" dirty="0">
                <a:solidFill>
                  <a:srgbClr val="000000"/>
                </a:solidFill>
                <a:latin typeface="MTMI"/>
              </a:rPr>
              <a:t>a </a:t>
            </a:r>
            <a:r>
              <a:rPr lang="en-US" sz="1800" b="0" i="0" u="none" strike="noStrike" baseline="0" dirty="0">
                <a:solidFill>
                  <a:srgbClr val="000000"/>
                </a:solidFill>
                <a:latin typeface="Times New Roman" panose="02020603050405020304" pitchFamily="18" charset="0"/>
              </a:rPr>
              <a:t>and </a:t>
            </a:r>
            <a:r>
              <a:rPr lang="en-US" sz="1800" b="0" i="1" u="none" strike="noStrike" baseline="0" dirty="0">
                <a:solidFill>
                  <a:srgbClr val="000000"/>
                </a:solidFill>
                <a:latin typeface="Times New Roman" panose="02020603050405020304" pitchFamily="18" charset="0"/>
              </a:rPr>
              <a:t>b </a:t>
            </a:r>
            <a:r>
              <a:rPr lang="en-US" sz="1800" b="0" i="0" u="none" strike="noStrike" baseline="0" dirty="0">
                <a:solidFill>
                  <a:srgbClr val="000000"/>
                </a:solidFill>
                <a:latin typeface="Times New Roman" panose="02020603050405020304" pitchFamily="18" charset="0"/>
              </a:rPr>
              <a:t>are positive integers not exceeding 4 such that </a:t>
            </a:r>
            <a:r>
              <a:rPr lang="en-US" sz="1800" b="0" i="1" u="none" strike="noStrike" baseline="0" dirty="0">
                <a:solidFill>
                  <a:srgbClr val="000000"/>
                </a:solidFill>
                <a:latin typeface="MTMI"/>
              </a:rPr>
              <a:t>a </a:t>
            </a:r>
            <a:r>
              <a:rPr lang="en-US" sz="1800" b="0" i="0" u="none" strike="noStrike" baseline="0" dirty="0">
                <a:solidFill>
                  <a:srgbClr val="000000"/>
                </a:solidFill>
                <a:latin typeface="Times New Roman" panose="02020603050405020304" pitchFamily="18" charset="0"/>
              </a:rPr>
              <a:t>divides </a:t>
            </a:r>
            <a:r>
              <a:rPr lang="en-US" sz="1800" b="0" i="1" u="none" strike="noStrike" baseline="0" dirty="0">
                <a:solidFill>
                  <a:srgbClr val="000000"/>
                </a:solidFill>
                <a:latin typeface="Times New Roman" panose="02020603050405020304" pitchFamily="18" charset="0"/>
              </a:rPr>
              <a:t>b</a:t>
            </a:r>
            <a:r>
              <a:rPr lang="en-US" sz="1800" b="0" i="0" u="none" strike="noStrike" baseline="0" dirty="0">
                <a:solidFill>
                  <a:srgbClr val="000000"/>
                </a:solidFill>
                <a:latin typeface="Times New Roman" panose="02020603050405020304" pitchFamily="18" charset="0"/>
              </a:rPr>
              <a:t>, we see that</a:t>
            </a:r>
          </a:p>
          <a:p>
            <a:pPr algn="l"/>
            <a:endParaRPr lang="en-US" sz="1800" b="0" i="0" u="none" strike="noStrike" baseline="0" dirty="0">
              <a:solidFill>
                <a:srgbClr val="000000"/>
              </a:solidFill>
              <a:latin typeface="Times New Roman" panose="02020603050405020304" pitchFamily="18" charset="0"/>
            </a:endParaRPr>
          </a:p>
          <a:p>
            <a:pPr algn="l"/>
            <a:r>
              <a:rPr lang="pt-BR" sz="1800" b="0" i="1" u="none" strike="noStrike" baseline="0" dirty="0">
                <a:solidFill>
                  <a:srgbClr val="000000"/>
                </a:solidFill>
                <a:latin typeface="MTMI"/>
              </a:rPr>
              <a:t>R </a:t>
            </a:r>
            <a:r>
              <a:rPr lang="pt-BR" sz="1800" b="0" i="0" u="none" strike="noStrike" baseline="0" dirty="0">
                <a:solidFill>
                  <a:srgbClr val="000000"/>
                </a:solidFill>
                <a:latin typeface="MTSYN"/>
              </a:rPr>
              <a:t>= {</a:t>
            </a:r>
            <a:r>
              <a:rPr lang="pt-BR" sz="1800" b="0" i="1" u="none" strike="noStrike" baseline="0" dirty="0">
                <a:solidFill>
                  <a:srgbClr val="000000"/>
                </a:solidFill>
                <a:latin typeface="MTMI"/>
              </a:rPr>
              <a:t>(</a:t>
            </a:r>
            <a:r>
              <a:rPr lang="pt-BR" sz="1800" b="0" i="0" u="none" strike="noStrike" baseline="0" dirty="0">
                <a:solidFill>
                  <a:srgbClr val="000000"/>
                </a:solidFill>
                <a:latin typeface="Times New Roman" panose="02020603050405020304" pitchFamily="18" charset="0"/>
              </a:rPr>
              <a:t>1</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1</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1</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2</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1</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3</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1</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4</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2</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2</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2</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4</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3</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3</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4</a:t>
            </a:r>
            <a:r>
              <a:rPr lang="pt-BR" sz="1800" b="0" i="1" u="none" strike="noStrike" baseline="0" dirty="0">
                <a:solidFill>
                  <a:srgbClr val="000000"/>
                </a:solidFill>
                <a:latin typeface="MTMI"/>
              </a:rPr>
              <a:t>, </a:t>
            </a:r>
            <a:r>
              <a:rPr lang="pt-BR" sz="1800" b="0" i="0" u="none" strike="noStrike" baseline="0" dirty="0">
                <a:solidFill>
                  <a:srgbClr val="000000"/>
                </a:solidFill>
                <a:latin typeface="Times New Roman" panose="02020603050405020304" pitchFamily="18" charset="0"/>
              </a:rPr>
              <a:t>4</a:t>
            </a:r>
            <a:r>
              <a:rPr lang="pt-BR" sz="1800" b="0" i="1" u="none" strike="noStrike" baseline="0" dirty="0">
                <a:solidFill>
                  <a:srgbClr val="000000"/>
                </a:solidFill>
                <a:latin typeface="MTMI"/>
              </a:rPr>
              <a:t>)</a:t>
            </a:r>
            <a:r>
              <a:rPr lang="pt-BR" sz="1800" b="0" i="0" u="none" strike="noStrike" baseline="0" dirty="0">
                <a:solidFill>
                  <a:srgbClr val="000000"/>
                </a:solidFill>
                <a:latin typeface="MTSYN"/>
              </a:rPr>
              <a:t>}</a:t>
            </a:r>
            <a:r>
              <a:rPr lang="pt-BR" sz="1800" b="0" i="1" u="none" strike="noStrike" baseline="0" dirty="0">
                <a:solidFill>
                  <a:srgbClr val="000000"/>
                </a:solidFill>
                <a:latin typeface="MTMI"/>
              </a:rPr>
              <a:t>.</a:t>
            </a:r>
            <a:endParaRPr lang="en-US" dirty="0"/>
          </a:p>
        </p:txBody>
      </p:sp>
      <p:pic>
        <p:nvPicPr>
          <p:cNvPr id="8" name="Picture 7">
            <a:extLst>
              <a:ext uri="{FF2B5EF4-FFF2-40B4-BE49-F238E27FC236}">
                <a16:creationId xmlns:a16="http://schemas.microsoft.com/office/drawing/2014/main" id="{5DCDFC6B-B6C1-41EE-A5AC-C3420B90370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3808" t="47232" r="36769" b="25421"/>
          <a:stretch/>
        </p:blipFill>
        <p:spPr>
          <a:xfrm>
            <a:off x="2874797" y="3200529"/>
            <a:ext cx="5642603" cy="2948621"/>
          </a:xfrm>
          <a:prstGeom prst="rect">
            <a:avLst/>
          </a:prstGeom>
        </p:spPr>
      </p:pic>
      <p:pic>
        <p:nvPicPr>
          <p:cNvPr id="9" name="Picture 2" descr="Example - Free miscellaneous icons">
            <a:extLst>
              <a:ext uri="{FF2B5EF4-FFF2-40B4-BE49-F238E27FC236}">
                <a16:creationId xmlns:a16="http://schemas.microsoft.com/office/drawing/2014/main" id="{77AAF8B0-16D9-4E9E-83EC-7DDEE9DEE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3069" y="53069"/>
            <a:ext cx="1200330" cy="12003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5DF5511-4002-4A81-8FBC-88E590202D4B}"/>
                  </a:ext>
                </a:extLst>
              </p:cNvPr>
              <p:cNvSpPr txBox="1"/>
              <p:nvPr/>
            </p:nvSpPr>
            <p:spPr>
              <a:xfrm>
                <a:off x="8219662" y="2442236"/>
                <a:ext cx="3240156" cy="369332"/>
              </a:xfrm>
              <a:prstGeom prst="rect">
                <a:avLst/>
              </a:prstGeom>
              <a:solidFill>
                <a:schemeClr val="accent6">
                  <a:lumMod val="20000"/>
                  <a:lumOff val="80000"/>
                </a:schemeClr>
              </a:solidFill>
              <a:ln>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dirty="0" smtClean="0">
                        <a:latin typeface="Cambria Math" panose="02040503050406030204" pitchFamily="18" charset="0"/>
                      </a:rPr>
                      <m:t>𝑎</m:t>
                    </m:r>
                  </m:oMath>
                </a14:m>
                <a:r>
                  <a:rPr lang="en-US" dirty="0"/>
                  <a:t> divides </a:t>
                </a:r>
                <a14:m>
                  <m:oMath xmlns:m="http://schemas.openxmlformats.org/officeDocument/2006/math">
                    <m:r>
                      <a:rPr lang="en-US" i="1" dirty="0" smtClean="0">
                        <a:latin typeface="Cambria Math" panose="02040503050406030204" pitchFamily="18" charset="0"/>
                      </a:rPr>
                      <m:t>𝑏</m:t>
                    </m:r>
                  </m:oMath>
                </a14:m>
                <a:r>
                  <a:rPr lang="en-US" dirty="0"/>
                  <a:t> </a:t>
                </a:r>
                <a14:m>
                  <m:oMath xmlns:m="http://schemas.openxmlformats.org/officeDocument/2006/math">
                    <m:r>
                      <a:rPr lang="en-US" i="1" dirty="0" smtClean="0">
                        <a:latin typeface="Cambria Math" panose="02040503050406030204" pitchFamily="18" charset="0"/>
                      </a:rPr>
                      <m:t>= </m:t>
                    </m:r>
                    <m:r>
                      <a:rPr lang="en-US" i="1" dirty="0" err="1">
                        <a:latin typeface="Cambria Math" panose="02040503050406030204" pitchFamily="18" charset="0"/>
                      </a:rPr>
                      <m:t>𝑎</m:t>
                    </m:r>
                    <m:r>
                      <a:rPr lang="en-US" i="1" dirty="0" err="1">
                        <a:latin typeface="Cambria Math" panose="02040503050406030204" pitchFamily="18" charset="0"/>
                      </a:rPr>
                      <m:t>|</m:t>
                    </m:r>
                    <m:r>
                      <a:rPr lang="en-US" i="1" dirty="0" err="1">
                        <a:latin typeface="Cambria Math" panose="02040503050406030204" pitchFamily="18" charset="0"/>
                      </a:rPr>
                      <m:t>𝑏</m:t>
                    </m:r>
                    <m:r>
                      <a:rPr lang="en-US" i="1" dirty="0">
                        <a:latin typeface="Cambria Math" panose="02040503050406030204" pitchFamily="18" charset="0"/>
                      </a:rPr>
                      <m:t> =</m:t>
                    </m:r>
                    <m:r>
                      <a:rPr lang="en-US" i="1" dirty="0">
                        <a:latin typeface="Cambria Math" panose="02040503050406030204" pitchFamily="18" charset="0"/>
                      </a:rPr>
                      <m:t>𝑎</m:t>
                    </m:r>
                    <m:r>
                      <a:rPr lang="en-US" i="1"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𝑘</m:t>
                    </m:r>
                    <m:r>
                      <a:rPr lang="en-US" i="1" dirty="0" smtClean="0">
                        <a:latin typeface="Cambria Math" panose="02040503050406030204" pitchFamily="18" charset="0"/>
                      </a:rPr>
                      <m:t>=</m:t>
                    </m:r>
                    <m:r>
                      <a:rPr lang="en-US" i="1" dirty="0" smtClean="0">
                        <a:latin typeface="Cambria Math" panose="02040503050406030204" pitchFamily="18" charset="0"/>
                      </a:rPr>
                      <m:t>𝑏</m:t>
                    </m:r>
                  </m:oMath>
                </a14:m>
                <a:endParaRPr lang="en-US" dirty="0"/>
              </a:p>
            </p:txBody>
          </p:sp>
        </mc:Choice>
        <mc:Fallback xmlns="">
          <p:sp>
            <p:nvSpPr>
              <p:cNvPr id="10" name="TextBox 9">
                <a:extLst>
                  <a:ext uri="{FF2B5EF4-FFF2-40B4-BE49-F238E27FC236}">
                    <a16:creationId xmlns:a16="http://schemas.microsoft.com/office/drawing/2014/main" id="{95DF5511-4002-4A81-8FBC-88E590202D4B}"/>
                  </a:ext>
                </a:extLst>
              </p:cNvPr>
              <p:cNvSpPr txBox="1">
                <a:spLocks noRot="1" noChangeAspect="1" noMove="1" noResize="1" noEditPoints="1" noAdjustHandles="1" noChangeArrowheads="1" noChangeShapeType="1" noTextEdit="1"/>
              </p:cNvSpPr>
              <p:nvPr/>
            </p:nvSpPr>
            <p:spPr>
              <a:xfrm>
                <a:off x="8219662" y="2442236"/>
                <a:ext cx="3240156" cy="369332"/>
              </a:xfrm>
              <a:prstGeom prst="rect">
                <a:avLst/>
              </a:prstGeom>
              <a:blipFill>
                <a:blip r:embed="rId6"/>
                <a:stretch>
                  <a:fillRect t="-8065" b="-24194"/>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345069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D1D50E-95CD-402F-8133-091B74A87CDF}"/>
              </a:ext>
            </a:extLst>
          </p:cNvPr>
          <p:cNvSpPr txBox="1"/>
          <p:nvPr/>
        </p:nvSpPr>
        <p:spPr>
          <a:xfrm>
            <a:off x="432582" y="356940"/>
            <a:ext cx="6098344" cy="369332"/>
          </a:xfrm>
          <a:prstGeom prst="rect">
            <a:avLst/>
          </a:prstGeom>
          <a:noFill/>
        </p:spPr>
        <p:txBody>
          <a:bodyPr wrap="square">
            <a:spAutoFit/>
          </a:bodyPr>
          <a:lstStyle/>
          <a:p>
            <a:r>
              <a:rPr lang="en-US" sz="1800" b="1" i="0" u="none" strike="noStrike" baseline="0" dirty="0">
                <a:solidFill>
                  <a:srgbClr val="0070C0"/>
                </a:solidFill>
                <a:latin typeface="Palatino-Bold"/>
              </a:rPr>
              <a:t>EXAMPLE 5</a:t>
            </a:r>
            <a:endParaRPr lang="en-US" dirty="0">
              <a:solidFill>
                <a:srgbClr val="0070C0"/>
              </a:solidFill>
            </a:endParaRPr>
          </a:p>
        </p:txBody>
      </p:sp>
      <p:sp>
        <p:nvSpPr>
          <p:cNvPr id="5" name="TextBox 4">
            <a:extLst>
              <a:ext uri="{FF2B5EF4-FFF2-40B4-BE49-F238E27FC236}">
                <a16:creationId xmlns:a16="http://schemas.microsoft.com/office/drawing/2014/main" id="{F40C7972-EC53-41DA-8FDB-F44BB4222ED1}"/>
              </a:ext>
            </a:extLst>
          </p:cNvPr>
          <p:cNvSpPr txBox="1"/>
          <p:nvPr/>
        </p:nvSpPr>
        <p:spPr>
          <a:xfrm>
            <a:off x="1276642" y="1059322"/>
            <a:ext cx="6098344" cy="2554545"/>
          </a:xfrm>
          <a:prstGeom prst="rect">
            <a:avLst/>
          </a:prstGeom>
          <a:noFill/>
        </p:spPr>
        <p:txBody>
          <a:bodyPr wrap="square">
            <a:spAutoFit/>
          </a:bodyPr>
          <a:lstStyle/>
          <a:p>
            <a:pPr algn="l"/>
            <a:r>
              <a:rPr lang="en-US" sz="2000" b="0" i="0" u="none" strike="noStrike" baseline="0" dirty="0">
                <a:latin typeface="Times New Roman" panose="02020603050405020304" pitchFamily="18" charset="0"/>
              </a:rPr>
              <a:t>Consider these relations on the set of integers:</a:t>
            </a:r>
            <a:br>
              <a:rPr lang="en-US" sz="2000" b="0" i="0" u="none" strike="noStrike" baseline="0" dirty="0">
                <a:latin typeface="Times New Roman" panose="02020603050405020304" pitchFamily="18" charset="0"/>
              </a:rPr>
            </a:br>
            <a:endParaRPr lang="en-US" sz="2000" b="0" i="0" u="none" strike="noStrike" baseline="0" dirty="0">
              <a:latin typeface="Times New Roman" panose="02020603050405020304" pitchFamily="18" charset="0"/>
            </a:endParaRPr>
          </a:p>
          <a:p>
            <a:pPr algn="l"/>
            <a:r>
              <a:rPr lang="pt-BR" sz="2000" b="0" i="1" u="none" strike="noStrike" baseline="0" dirty="0">
                <a:latin typeface="MTMI"/>
              </a:rPr>
              <a:t>R</a:t>
            </a:r>
            <a:r>
              <a:rPr lang="pt-BR" sz="1600" b="0" i="0" u="none" strike="noStrike" baseline="0" dirty="0">
                <a:latin typeface="Times New Roman" panose="02020603050405020304" pitchFamily="18" charset="0"/>
              </a:rPr>
              <a:t>1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2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&gt; 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3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Times New Roman" panose="02020603050405020304" pitchFamily="18" charset="0"/>
              </a:rPr>
              <a:t>or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4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5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MTSYN"/>
              </a:rPr>
              <a:t>+ </a:t>
            </a:r>
            <a:r>
              <a:rPr lang="pt-BR" sz="2000" b="0" i="0" u="none" strike="noStrike" baseline="0" dirty="0">
                <a:latin typeface="Times New Roman" panose="02020603050405020304" pitchFamily="18" charset="0"/>
              </a:rPr>
              <a:t>1</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6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MTSYN"/>
              </a:rPr>
              <a:t>≤ </a:t>
            </a:r>
            <a:r>
              <a:rPr lang="pt-BR" sz="2000" b="0" i="0" u="none" strike="noStrike" baseline="0" dirty="0">
                <a:latin typeface="Times New Roman" panose="02020603050405020304" pitchFamily="18" charset="0"/>
              </a:rPr>
              <a:t>3</a:t>
            </a:r>
            <a:r>
              <a:rPr lang="pt-BR" sz="2000" b="0" i="0" u="none" strike="noStrike" baseline="0" dirty="0">
                <a:latin typeface="MTSYN"/>
              </a:rPr>
              <a:t>}</a:t>
            </a:r>
            <a:r>
              <a:rPr lang="pt-BR" sz="2000" b="0" i="1" u="none" strike="noStrike" baseline="0" dirty="0">
                <a:latin typeface="MTMI"/>
              </a:rPr>
              <a:t>.</a:t>
            </a:r>
            <a:endParaRPr lang="en-US" sz="2000" dirty="0"/>
          </a:p>
        </p:txBody>
      </p:sp>
      <p:sp>
        <p:nvSpPr>
          <p:cNvPr id="7" name="TextBox 6">
            <a:extLst>
              <a:ext uri="{FF2B5EF4-FFF2-40B4-BE49-F238E27FC236}">
                <a16:creationId xmlns:a16="http://schemas.microsoft.com/office/drawing/2014/main" id="{C2C91C24-D5FB-4C90-BE35-CA77F731BC8B}"/>
              </a:ext>
            </a:extLst>
          </p:cNvPr>
          <p:cNvSpPr txBox="1"/>
          <p:nvPr/>
        </p:nvSpPr>
        <p:spPr>
          <a:xfrm>
            <a:off x="1276642" y="3904177"/>
            <a:ext cx="8683284" cy="369332"/>
          </a:xfrm>
          <a:prstGeom prst="rect">
            <a:avLst/>
          </a:prstGeom>
          <a:noFill/>
        </p:spPr>
        <p:txBody>
          <a:bodyPr wrap="square">
            <a:spAutoFit/>
          </a:bodyPr>
          <a:lstStyle/>
          <a:p>
            <a:r>
              <a:rPr lang="en-US" sz="1800" b="0" i="0" u="none" strike="noStrike" baseline="0" dirty="0">
                <a:latin typeface="Times New Roman" panose="02020603050405020304" pitchFamily="18" charset="0"/>
              </a:rPr>
              <a:t>Which of these relations contain each of the pairs </a:t>
            </a:r>
            <a:r>
              <a:rPr lang="en-US" sz="1800" b="0" i="1" u="none" strike="noStrike" baseline="0" dirty="0">
                <a:latin typeface="MTMI"/>
              </a:rPr>
              <a:t>(</a:t>
            </a:r>
            <a:r>
              <a:rPr lang="en-US" sz="1800" b="0" i="0" u="none" strike="noStrike" baseline="0" dirty="0">
                <a:latin typeface="Times New Roman" panose="02020603050405020304" pitchFamily="18" charset="0"/>
              </a:rPr>
              <a:t>1</a:t>
            </a:r>
            <a:r>
              <a:rPr lang="en-US" sz="1800" b="0" i="1" u="none" strike="noStrike" baseline="0" dirty="0">
                <a:latin typeface="MTMI"/>
              </a:rPr>
              <a:t>, </a:t>
            </a:r>
            <a:r>
              <a:rPr lang="en-US" sz="1800" b="0" i="0" u="none" strike="noStrike" baseline="0" dirty="0">
                <a:latin typeface="Times New Roman" panose="02020603050405020304" pitchFamily="18" charset="0"/>
              </a:rPr>
              <a:t>1</a:t>
            </a:r>
            <a:r>
              <a:rPr lang="en-US" sz="1800" b="0" i="1" u="none" strike="noStrike" baseline="0" dirty="0">
                <a:latin typeface="MTMI"/>
              </a:rPr>
              <a:t>)</a:t>
            </a:r>
            <a:r>
              <a:rPr lang="en-US" sz="1800" b="0" i="0" u="none" strike="noStrike" baseline="0" dirty="0">
                <a:latin typeface="Times New Roman" panose="02020603050405020304" pitchFamily="18" charset="0"/>
              </a:rPr>
              <a:t>, </a:t>
            </a:r>
            <a:r>
              <a:rPr lang="en-US" sz="1800" b="0" i="1" u="none" strike="noStrike" baseline="0" dirty="0">
                <a:latin typeface="MTMI"/>
              </a:rPr>
              <a:t>(</a:t>
            </a:r>
            <a:r>
              <a:rPr lang="en-US" sz="1800" b="0" i="0" u="none" strike="noStrike" baseline="0" dirty="0">
                <a:latin typeface="Times New Roman" panose="02020603050405020304" pitchFamily="18" charset="0"/>
              </a:rPr>
              <a:t>1</a:t>
            </a:r>
            <a:r>
              <a:rPr lang="en-US" sz="1800" b="0" i="1" u="none" strike="noStrike" baseline="0" dirty="0">
                <a:latin typeface="MTMI"/>
              </a:rPr>
              <a:t>, </a:t>
            </a:r>
            <a:r>
              <a:rPr lang="en-US" sz="1800" b="0" i="0" u="none" strike="noStrike" baseline="0" dirty="0">
                <a:latin typeface="Times New Roman" panose="02020603050405020304" pitchFamily="18" charset="0"/>
              </a:rPr>
              <a:t>2</a:t>
            </a:r>
            <a:r>
              <a:rPr lang="en-US" sz="1800" b="0" i="1" u="none" strike="noStrike" baseline="0" dirty="0">
                <a:latin typeface="MTMI"/>
              </a:rPr>
              <a:t>)</a:t>
            </a:r>
            <a:r>
              <a:rPr lang="en-US" sz="1800" b="0" i="0" u="none" strike="noStrike" baseline="0" dirty="0">
                <a:latin typeface="Times New Roman" panose="02020603050405020304" pitchFamily="18" charset="0"/>
              </a:rPr>
              <a:t>, </a:t>
            </a:r>
            <a:r>
              <a:rPr lang="en-US" sz="1800" b="0" i="1" u="none" strike="noStrike" baseline="0" dirty="0">
                <a:latin typeface="MTMI"/>
              </a:rPr>
              <a:t>(</a:t>
            </a:r>
            <a:r>
              <a:rPr lang="en-US" sz="1800" b="0" i="0" u="none" strike="noStrike" baseline="0" dirty="0">
                <a:latin typeface="Times New Roman" panose="02020603050405020304" pitchFamily="18" charset="0"/>
              </a:rPr>
              <a:t>2</a:t>
            </a:r>
            <a:r>
              <a:rPr lang="en-US" sz="1800" b="0" i="1" u="none" strike="noStrike" baseline="0" dirty="0">
                <a:latin typeface="MTMI"/>
              </a:rPr>
              <a:t>, </a:t>
            </a:r>
            <a:r>
              <a:rPr lang="en-US" sz="1800" b="0" i="0" u="none" strike="noStrike" baseline="0" dirty="0">
                <a:latin typeface="Times New Roman" panose="02020603050405020304" pitchFamily="18" charset="0"/>
              </a:rPr>
              <a:t>1</a:t>
            </a:r>
            <a:r>
              <a:rPr lang="en-US" sz="1800" b="0" i="1" u="none" strike="noStrike" baseline="0" dirty="0">
                <a:latin typeface="MTMI"/>
              </a:rPr>
              <a:t>)</a:t>
            </a:r>
            <a:r>
              <a:rPr lang="en-US" sz="1800" b="0" i="0" u="none" strike="noStrike" baseline="0" dirty="0">
                <a:latin typeface="Times New Roman" panose="02020603050405020304" pitchFamily="18" charset="0"/>
              </a:rPr>
              <a:t>, </a:t>
            </a:r>
            <a:r>
              <a:rPr lang="en-US" sz="1800" b="0" i="1" u="none" strike="noStrike" baseline="0" dirty="0">
                <a:latin typeface="MTMI"/>
              </a:rPr>
              <a:t>(</a:t>
            </a:r>
            <a:r>
              <a:rPr lang="en-US" sz="1800" b="0" i="0" u="none" strike="noStrike" baseline="0" dirty="0">
                <a:latin typeface="Times New Roman" panose="02020603050405020304" pitchFamily="18" charset="0"/>
              </a:rPr>
              <a:t>1</a:t>
            </a:r>
            <a:r>
              <a:rPr lang="en-US" sz="1800" b="0" i="1" u="none" strike="noStrike" baseline="0" dirty="0">
                <a:latin typeface="MTMI"/>
              </a:rPr>
              <a:t>,</a:t>
            </a:r>
            <a:r>
              <a:rPr lang="en-US" sz="1800" b="0" i="0" u="none" strike="noStrike" baseline="0" dirty="0">
                <a:latin typeface="MTSYN"/>
              </a:rPr>
              <a:t>−</a:t>
            </a:r>
            <a:r>
              <a:rPr lang="en-US" sz="1800" b="0" i="0" u="none" strike="noStrike" baseline="0" dirty="0">
                <a:latin typeface="Times New Roman" panose="02020603050405020304" pitchFamily="18" charset="0"/>
              </a:rPr>
              <a:t>1</a:t>
            </a:r>
            <a:r>
              <a:rPr lang="en-US" sz="1800" b="0" i="1" u="none" strike="noStrike" baseline="0" dirty="0">
                <a:latin typeface="MTMI"/>
              </a:rPr>
              <a:t>)</a:t>
            </a:r>
            <a:r>
              <a:rPr lang="en-US" sz="1800" b="0" i="0" u="none" strike="noStrike" baseline="0" dirty="0">
                <a:latin typeface="Times New Roman" panose="02020603050405020304" pitchFamily="18" charset="0"/>
              </a:rPr>
              <a:t>, and </a:t>
            </a:r>
            <a:r>
              <a:rPr lang="en-US" sz="1800" b="0" i="1" u="none" strike="noStrike" baseline="0" dirty="0">
                <a:latin typeface="MTMI"/>
              </a:rPr>
              <a:t>(</a:t>
            </a:r>
            <a:r>
              <a:rPr lang="en-US" sz="1800" b="0" i="0" u="none" strike="noStrike" baseline="0" dirty="0">
                <a:latin typeface="Times New Roman" panose="02020603050405020304" pitchFamily="18" charset="0"/>
              </a:rPr>
              <a:t>2</a:t>
            </a:r>
            <a:r>
              <a:rPr lang="en-US" sz="1800" b="0" i="1" u="none" strike="noStrike" baseline="0" dirty="0">
                <a:latin typeface="MTMI"/>
              </a:rPr>
              <a:t>, </a:t>
            </a:r>
            <a:r>
              <a:rPr lang="en-US" sz="1800" b="0" i="0" u="none" strike="noStrike" baseline="0" dirty="0">
                <a:latin typeface="Times New Roman" panose="02020603050405020304" pitchFamily="18" charset="0"/>
              </a:rPr>
              <a:t>2</a:t>
            </a:r>
            <a:r>
              <a:rPr lang="en-US" sz="1800" b="0" i="1" u="none" strike="noStrike" baseline="0" dirty="0">
                <a:latin typeface="MTMI"/>
              </a:rPr>
              <a:t>)</a:t>
            </a:r>
            <a:r>
              <a:rPr lang="en-US" sz="1800" b="0" i="0" u="none" strike="noStrike" baseline="0" dirty="0">
                <a:latin typeface="Times New Roman" panose="02020603050405020304" pitchFamily="18" charset="0"/>
              </a:rPr>
              <a:t>?</a:t>
            </a:r>
            <a:endParaRPr lang="en-US" dirty="0"/>
          </a:p>
        </p:txBody>
      </p:sp>
      <p:sp>
        <p:nvSpPr>
          <p:cNvPr id="9" name="TextBox 8">
            <a:extLst>
              <a:ext uri="{FF2B5EF4-FFF2-40B4-BE49-F238E27FC236}">
                <a16:creationId xmlns:a16="http://schemas.microsoft.com/office/drawing/2014/main" id="{76DB616E-A23F-411E-8F9B-0C3F2185107E}"/>
              </a:ext>
            </a:extLst>
          </p:cNvPr>
          <p:cNvSpPr txBox="1"/>
          <p:nvPr/>
        </p:nvSpPr>
        <p:spPr>
          <a:xfrm>
            <a:off x="1276641" y="4724458"/>
            <a:ext cx="8556675" cy="646331"/>
          </a:xfrm>
          <a:prstGeom prst="rect">
            <a:avLst/>
          </a:prstGeom>
          <a:noFill/>
        </p:spPr>
        <p:txBody>
          <a:bodyPr wrap="square">
            <a:spAutoFit/>
          </a:bodyPr>
          <a:lstStyle/>
          <a:p>
            <a:pPr algn="l"/>
            <a:r>
              <a:rPr lang="en-US" sz="1800" b="0" i="1" u="none" strike="noStrike" baseline="0" dirty="0">
                <a:solidFill>
                  <a:srgbClr val="00B050"/>
                </a:solidFill>
                <a:latin typeface="Times New Roman" panose="02020603050405020304" pitchFamily="18" charset="0"/>
              </a:rPr>
              <a:t>Solution: </a:t>
            </a:r>
            <a:r>
              <a:rPr lang="en-US" sz="1800" b="0" i="0" u="none" strike="noStrike" baseline="0" dirty="0">
                <a:solidFill>
                  <a:srgbClr val="000000"/>
                </a:solidFill>
                <a:latin typeface="Times New Roman" panose="02020603050405020304" pitchFamily="18" charset="0"/>
              </a:rPr>
              <a:t>The pair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is in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1</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3</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4</a:t>
            </a:r>
            <a:r>
              <a:rPr lang="en-US" sz="1800" b="0" i="0" u="none" strike="noStrike" baseline="0" dirty="0">
                <a:solidFill>
                  <a:srgbClr val="000000"/>
                </a:solidFill>
                <a:latin typeface="Times New Roman" panose="02020603050405020304" pitchFamily="18" charset="0"/>
              </a:rPr>
              <a:t>, and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6</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is in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1 </a:t>
            </a:r>
            <a:r>
              <a:rPr lang="en-US" sz="1800" b="0" i="0" u="none" strike="noStrike" baseline="0" dirty="0">
                <a:solidFill>
                  <a:srgbClr val="000000"/>
                </a:solidFill>
                <a:latin typeface="Times New Roman" panose="02020603050405020304" pitchFamily="18" charset="0"/>
              </a:rPr>
              <a:t>and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6</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is in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2</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5</a:t>
            </a:r>
            <a:r>
              <a:rPr lang="en-US" sz="1800" b="0" i="0" u="none" strike="noStrike" baseline="0" dirty="0">
                <a:solidFill>
                  <a:srgbClr val="000000"/>
                </a:solidFill>
                <a:latin typeface="Times New Roman" panose="02020603050405020304" pitchFamily="18" charset="0"/>
              </a:rPr>
              <a:t>,</a:t>
            </a:r>
          </a:p>
          <a:p>
            <a:pPr algn="l"/>
            <a:r>
              <a:rPr lang="en-US" sz="1800" b="0" i="0" u="none" strike="noStrike" baseline="0" dirty="0">
                <a:solidFill>
                  <a:srgbClr val="000000"/>
                </a:solidFill>
                <a:latin typeface="Times New Roman" panose="02020603050405020304" pitchFamily="18" charset="0"/>
              </a:rPr>
              <a:t>and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6</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a:t>
            </a:r>
            <a:r>
              <a:rPr lang="en-US" sz="1800" b="0" i="0" u="none" strike="noStrike" baseline="0" dirty="0">
                <a:solidFill>
                  <a:srgbClr val="000000"/>
                </a:solidFill>
                <a:latin typeface="MTSYN"/>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is in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2</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3</a:t>
            </a:r>
            <a:r>
              <a:rPr lang="en-US" sz="1800" b="0" i="0" u="none" strike="noStrike" baseline="0" dirty="0">
                <a:solidFill>
                  <a:srgbClr val="000000"/>
                </a:solidFill>
                <a:latin typeface="Times New Roman" panose="02020603050405020304" pitchFamily="18" charset="0"/>
              </a:rPr>
              <a:t>, and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6</a:t>
            </a:r>
            <a:r>
              <a:rPr lang="en-US" sz="1800" b="0" i="0" u="none" strike="noStrike" baseline="0" dirty="0">
                <a:solidFill>
                  <a:srgbClr val="000000"/>
                </a:solidFill>
                <a:latin typeface="Times New Roman" panose="02020603050405020304" pitchFamily="18" charset="0"/>
              </a:rPr>
              <a:t>; and finally,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is in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1</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3</a:t>
            </a:r>
            <a:r>
              <a:rPr lang="en-US" sz="1800" b="0" i="0" u="none" strike="noStrike" baseline="0" dirty="0">
                <a:solidFill>
                  <a:srgbClr val="000000"/>
                </a:solidFill>
                <a:latin typeface="Times New Roman" panose="02020603050405020304" pitchFamily="18" charset="0"/>
              </a:rPr>
              <a:t>, and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4</a:t>
            </a:r>
            <a:r>
              <a:rPr lang="en-US" sz="1800" b="0" i="0" u="none" strike="noStrike" baseline="0" dirty="0">
                <a:solidFill>
                  <a:srgbClr val="000000"/>
                </a:solidFill>
                <a:latin typeface="Times New Roman" panose="02020603050405020304" pitchFamily="18" charset="0"/>
              </a:rPr>
              <a:t>.</a:t>
            </a:r>
            <a:endParaRPr lang="en-US" dirty="0"/>
          </a:p>
        </p:txBody>
      </p:sp>
      <p:pic>
        <p:nvPicPr>
          <p:cNvPr id="13314" name="Picture 2" descr="Example - Free miscellaneous icons">
            <a:extLst>
              <a:ext uri="{FF2B5EF4-FFF2-40B4-BE49-F238E27FC236}">
                <a16:creationId xmlns:a16="http://schemas.microsoft.com/office/drawing/2014/main" id="{98329D02-C2D0-4747-821B-396BCF417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116" y="99080"/>
            <a:ext cx="1920483" cy="1920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10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5" name="Rectangle 14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Rectangle 14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5BDDD0-5537-479B-B42C-6D29C66FC905}"/>
              </a:ext>
            </a:extLst>
          </p:cNvPr>
          <p:cNvSpPr txBox="1"/>
          <p:nvPr/>
        </p:nvSpPr>
        <p:spPr>
          <a:xfrm>
            <a:off x="590719" y="2330505"/>
            <a:ext cx="5278066" cy="3979585"/>
          </a:xfrm>
          <a:prstGeom prst="rect">
            <a:avLst/>
          </a:prstGeom>
        </p:spPr>
        <p:txBody>
          <a:bodyPr vert="horz" lIns="91440" tIns="45720" rIns="91440" bIns="45720" rtlCol="0" anchor="ctr">
            <a:normAutofit/>
          </a:bodyPr>
          <a:lstStyle/>
          <a:p>
            <a:pPr algn="just">
              <a:lnSpc>
                <a:spcPct val="90000"/>
              </a:lnSpc>
              <a:spcAft>
                <a:spcPts val="600"/>
              </a:spcAft>
            </a:pPr>
            <a:r>
              <a:rPr lang="en-US" sz="2000" i="0" u="none" strike="noStrike" baseline="0" dirty="0">
                <a:latin typeface="Amasis MT Pro Medium" panose="02040604050005020304" pitchFamily="18" charset="0"/>
              </a:rPr>
              <a:t>A relation is a mathematical tool for describing associations between elements of sets. Relations are widely used in </a:t>
            </a:r>
            <a:r>
              <a:rPr lang="en-US" sz="2000" i="0" u="sng" strike="noStrike" baseline="0" dirty="0">
                <a:latin typeface="Amasis MT Pro Medium" panose="02040604050005020304" pitchFamily="18" charset="0"/>
              </a:rPr>
              <a:t>computer science</a:t>
            </a:r>
            <a:r>
              <a:rPr lang="en-US" sz="2000" i="0" u="none" strike="noStrike" baseline="0" dirty="0">
                <a:latin typeface="Amasis MT Pro Medium" panose="02040604050005020304" pitchFamily="18" charset="0"/>
              </a:rPr>
              <a:t>, especially in </a:t>
            </a:r>
            <a:r>
              <a:rPr lang="en-US" sz="2000" i="0" u="none" strike="noStrike" baseline="0" dirty="0">
                <a:solidFill>
                  <a:srgbClr val="0070C0"/>
                </a:solidFill>
                <a:latin typeface="Amasis MT Pro Medium" panose="02040604050005020304" pitchFamily="18" charset="0"/>
              </a:rPr>
              <a:t>databases</a:t>
            </a:r>
            <a:r>
              <a:rPr lang="en-US" sz="2000" i="0" u="none" strike="noStrike" baseline="0" dirty="0">
                <a:latin typeface="Amasis MT Pro Medium" panose="02040604050005020304" pitchFamily="18" charset="0"/>
              </a:rPr>
              <a:t> and </a:t>
            </a:r>
            <a:r>
              <a:rPr lang="en-US" sz="2000" i="0" u="none" strike="noStrike" baseline="0" dirty="0">
                <a:solidFill>
                  <a:srgbClr val="0070C0"/>
                </a:solidFill>
                <a:latin typeface="Amasis MT Pro Medium" panose="02040604050005020304" pitchFamily="18" charset="0"/>
              </a:rPr>
              <a:t>scheduling applications</a:t>
            </a:r>
            <a:r>
              <a:rPr lang="en-US" sz="2000" i="0" u="none" strike="noStrike" baseline="0" dirty="0">
                <a:latin typeface="Amasis MT Pro Medium" panose="02040604050005020304" pitchFamily="18" charset="0"/>
              </a:rPr>
              <a:t>. A relation can be defined across many items in many sets, but in this text, we will focus on binary relations, which represent an association between two items in one or two sets.</a:t>
            </a:r>
            <a:endParaRPr lang="en-US" sz="2000" dirty="0">
              <a:latin typeface="Amasis MT Pro Medium" panose="02040604050005020304" pitchFamily="18" charset="0"/>
            </a:endParaRPr>
          </a:p>
        </p:txBody>
      </p:sp>
      <p:sp>
        <p:nvSpPr>
          <p:cNvPr id="150" name="Rectangle 14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DF] Relationships for object-oriented programming languages | Semantic  Scholar">
            <a:extLst>
              <a:ext uri="{FF2B5EF4-FFF2-40B4-BE49-F238E27FC236}">
                <a16:creationId xmlns:a16="http://schemas.microsoft.com/office/drawing/2014/main" id="{B11D046A-852E-4A11-8A58-6BA01D7741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14591" y="581892"/>
            <a:ext cx="3535096" cy="2518756"/>
          </a:xfrm>
          <a:prstGeom prst="rect">
            <a:avLst/>
          </a:prstGeom>
          <a:noFill/>
          <a:extLst>
            <a:ext uri="{909E8E84-426E-40DD-AFC4-6F175D3DCCD1}">
              <a14:hiddenFill xmlns:a14="http://schemas.microsoft.com/office/drawing/2010/main">
                <a:solidFill>
                  <a:srgbClr val="FFFFFF"/>
                </a:solidFill>
              </a14:hiddenFill>
            </a:ext>
          </a:extLst>
        </p:spPr>
      </p:pic>
      <p:sp>
        <p:nvSpPr>
          <p:cNvPr id="154" name="Rectangle 15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Relations between data storage, analysis, programming and manuscripts. |  Download Scientific Diagram">
            <a:extLst>
              <a:ext uri="{FF2B5EF4-FFF2-40B4-BE49-F238E27FC236}">
                <a16:creationId xmlns:a16="http://schemas.microsoft.com/office/drawing/2014/main" id="{61D5B6E6-DB41-4D1B-85BD-8AC078F47F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27687" y="3707894"/>
            <a:ext cx="2507040"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97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1AB27D-9943-4EE6-B15C-BFFE8569A0F8}"/>
              </a:ext>
            </a:extLst>
          </p:cNvPr>
          <p:cNvSpPr txBox="1"/>
          <p:nvPr/>
        </p:nvSpPr>
        <p:spPr>
          <a:xfrm>
            <a:off x="865808" y="1710596"/>
            <a:ext cx="7079256" cy="400110"/>
          </a:xfrm>
          <a:prstGeom prst="rect">
            <a:avLst/>
          </a:prstGeom>
          <a:noFill/>
        </p:spPr>
        <p:txBody>
          <a:bodyPr wrap="square">
            <a:spAutoFit/>
          </a:bodyPr>
          <a:lstStyle/>
          <a:p>
            <a:pPr marL="342900" indent="-342900">
              <a:buFont typeface="Wingdings" panose="05000000000000000000" pitchFamily="2" charset="2"/>
              <a:buChar char="q"/>
            </a:pPr>
            <a:r>
              <a:rPr lang="en-US" sz="2000" b="0" i="0" u="none" strike="noStrike" baseline="0" dirty="0">
                <a:latin typeface="Amasis MT Pro Medium" panose="02040604050005020304" pitchFamily="18" charset="0"/>
              </a:rPr>
              <a:t>Relations are a generalization of graphs of functions;</a:t>
            </a:r>
            <a:endParaRPr lang="en-US" sz="2000" dirty="0">
              <a:latin typeface="Amasis MT Pro Medium" panose="02040604050005020304" pitchFamily="18" charset="0"/>
            </a:endParaRPr>
          </a:p>
        </p:txBody>
      </p:sp>
      <p:sp>
        <p:nvSpPr>
          <p:cNvPr id="5" name="TextBox 4">
            <a:extLst>
              <a:ext uri="{FF2B5EF4-FFF2-40B4-BE49-F238E27FC236}">
                <a16:creationId xmlns:a16="http://schemas.microsoft.com/office/drawing/2014/main" id="{2A098D1C-E715-442B-BA19-E4DDB4A8FE1F}"/>
              </a:ext>
            </a:extLst>
          </p:cNvPr>
          <p:cNvSpPr txBox="1"/>
          <p:nvPr/>
        </p:nvSpPr>
        <p:spPr>
          <a:xfrm>
            <a:off x="865808" y="2463192"/>
            <a:ext cx="8810037" cy="400110"/>
          </a:xfrm>
          <a:prstGeom prst="rect">
            <a:avLst/>
          </a:prstGeom>
          <a:noFill/>
        </p:spPr>
        <p:txBody>
          <a:bodyPr wrap="square">
            <a:spAutoFit/>
          </a:bodyPr>
          <a:lstStyle/>
          <a:p>
            <a:pPr marL="285750" indent="-285750" algn="l">
              <a:buFont typeface="Wingdings" panose="05000000000000000000" pitchFamily="2" charset="2"/>
              <a:buChar char="q"/>
            </a:pPr>
            <a:r>
              <a:rPr lang="en-US" sz="2000" dirty="0">
                <a:latin typeface="Amasis MT Pro Medium" panose="02040604050005020304" pitchFamily="18" charset="0"/>
              </a:rPr>
              <a:t>T</a:t>
            </a:r>
            <a:r>
              <a:rPr lang="en-US" sz="2000" b="0" i="0" u="none" strike="noStrike" baseline="0" dirty="0">
                <a:latin typeface="Amasis MT Pro Medium" panose="02040604050005020304" pitchFamily="18" charset="0"/>
              </a:rPr>
              <a:t>he function </a:t>
            </a:r>
            <a:r>
              <a:rPr lang="en-US" sz="2000" b="0" i="1" u="none" strike="noStrike" baseline="0" dirty="0">
                <a:latin typeface="Amasis MT Pro Medium" panose="02040604050005020304" pitchFamily="18" charset="0"/>
              </a:rPr>
              <a:t>f </a:t>
            </a:r>
            <a:r>
              <a:rPr lang="en-US" sz="2000" b="0" i="0" u="none" strike="noStrike" baseline="0" dirty="0">
                <a:latin typeface="Amasis MT Pro Medium" panose="02040604050005020304" pitchFamily="18" charset="0"/>
              </a:rPr>
              <a:t>from </a:t>
            </a:r>
            <a:r>
              <a:rPr lang="en-US" sz="2000" b="0" i="1" u="none" strike="noStrike" baseline="0" dirty="0">
                <a:latin typeface="Amasis MT Pro Medium" panose="02040604050005020304" pitchFamily="18" charset="0"/>
              </a:rPr>
              <a:t>A </a:t>
            </a:r>
            <a:r>
              <a:rPr lang="en-US" sz="2000" b="0" i="0" u="none" strike="noStrike" baseline="0" dirty="0">
                <a:latin typeface="Amasis MT Pro Medium" panose="02040604050005020304" pitchFamily="18" charset="0"/>
              </a:rPr>
              <a:t>to </a:t>
            </a:r>
            <a:r>
              <a:rPr lang="en-US" sz="2000" b="0" i="1" u="none" strike="noStrike" baseline="0" dirty="0">
                <a:latin typeface="Amasis MT Pro Medium" panose="02040604050005020304" pitchFamily="18" charset="0"/>
              </a:rPr>
              <a:t>B </a:t>
            </a:r>
            <a:r>
              <a:rPr lang="en-US" sz="2000" b="0" i="0" u="none" strike="noStrike" baseline="0" dirty="0">
                <a:latin typeface="Amasis MT Pro Medium" panose="02040604050005020304" pitchFamily="18" charset="0"/>
              </a:rPr>
              <a:t>is the set of ordered pairs </a:t>
            </a:r>
            <a:r>
              <a:rPr lang="en-US" sz="2000" b="0" i="1" u="none" strike="noStrike" baseline="0" dirty="0">
                <a:latin typeface="Amasis MT Pro Medium" panose="02040604050005020304" pitchFamily="18" charset="0"/>
              </a:rPr>
              <a:t>(a, f (a)) </a:t>
            </a:r>
            <a:r>
              <a:rPr lang="en-US" sz="2000" b="0" i="0" u="none" strike="noStrike" baseline="0" dirty="0">
                <a:latin typeface="Amasis MT Pro Medium" panose="02040604050005020304" pitchFamily="18" charset="0"/>
              </a:rPr>
              <a:t>for </a:t>
            </a:r>
            <a:r>
              <a:rPr lang="en-US" sz="2000" b="0" i="1" u="none" strike="noStrike" baseline="0" dirty="0">
                <a:latin typeface="Amasis MT Pro Medium" panose="02040604050005020304" pitchFamily="18" charset="0"/>
              </a:rPr>
              <a:t>a </a:t>
            </a:r>
            <a:r>
              <a:rPr lang="en-US" sz="2000" b="0" i="0" u="none" strike="noStrike" baseline="0" dirty="0">
                <a:latin typeface="Amasis MT Pro Medium" panose="02040604050005020304" pitchFamily="18" charset="0"/>
              </a:rPr>
              <a:t>∈ </a:t>
            </a:r>
            <a:r>
              <a:rPr lang="en-US" sz="2000" b="0" i="1" u="none" strike="noStrike" baseline="0" dirty="0">
                <a:latin typeface="Amasis MT Pro Medium" panose="02040604050005020304" pitchFamily="18" charset="0"/>
              </a:rPr>
              <a:t>A</a:t>
            </a:r>
            <a:endParaRPr lang="en-US" sz="2000" dirty="0">
              <a:latin typeface="Amasis MT Pro Medium" panose="02040604050005020304" pitchFamily="18" charset="0"/>
            </a:endParaRPr>
          </a:p>
        </p:txBody>
      </p:sp>
      <p:sp>
        <p:nvSpPr>
          <p:cNvPr id="2" name="TextBox 1">
            <a:extLst>
              <a:ext uri="{FF2B5EF4-FFF2-40B4-BE49-F238E27FC236}">
                <a16:creationId xmlns:a16="http://schemas.microsoft.com/office/drawing/2014/main" id="{63885044-2895-4CF9-9452-FD8029A9CE7C}"/>
              </a:ext>
            </a:extLst>
          </p:cNvPr>
          <p:cNvSpPr txBox="1"/>
          <p:nvPr/>
        </p:nvSpPr>
        <p:spPr>
          <a:xfrm>
            <a:off x="3049172" y="373225"/>
            <a:ext cx="4895892" cy="584775"/>
          </a:xfrm>
          <a:prstGeom prst="rect">
            <a:avLst/>
          </a:prstGeom>
          <a:noFill/>
        </p:spPr>
        <p:txBody>
          <a:bodyPr wrap="none" rtlCol="0">
            <a:spAutoFit/>
          </a:bodyPr>
          <a:lstStyle/>
          <a:p>
            <a:r>
              <a:rPr lang="en-US" sz="3200" dirty="0">
                <a:latin typeface="Amasis MT Pro Black" panose="02040A04050005020304" pitchFamily="18" charset="0"/>
              </a:rPr>
              <a:t>Relations as Functions</a:t>
            </a:r>
          </a:p>
        </p:txBody>
      </p:sp>
      <p:pic>
        <p:nvPicPr>
          <p:cNvPr id="1026" name="Picture 2" descr="Relations and Functions - Definition, Types, and Examples">
            <a:extLst>
              <a:ext uri="{FF2B5EF4-FFF2-40B4-BE49-F238E27FC236}">
                <a16:creationId xmlns:a16="http://schemas.microsoft.com/office/drawing/2014/main" id="{4CE58EB4-CCEC-4F79-A367-E5849F013F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52" b="7541"/>
          <a:stretch/>
        </p:blipFill>
        <p:spPr bwMode="auto">
          <a:xfrm>
            <a:off x="2206884" y="3615898"/>
            <a:ext cx="7143750" cy="259391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hool supplies study icon Royalty Free Vector Image">
            <a:extLst>
              <a:ext uri="{FF2B5EF4-FFF2-40B4-BE49-F238E27FC236}">
                <a16:creationId xmlns:a16="http://schemas.microsoft.com/office/drawing/2014/main" id="{88545882-A092-48FC-BDC1-FD4BAF7D1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87" t="12464" r="6852" b="18406"/>
          <a:stretch/>
        </p:blipFill>
        <p:spPr bwMode="auto">
          <a:xfrm>
            <a:off x="10505661" y="79512"/>
            <a:ext cx="1610139" cy="146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590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ions And Functions (video lessons, examples and solutions)">
            <a:extLst>
              <a:ext uri="{FF2B5EF4-FFF2-40B4-BE49-F238E27FC236}">
                <a16:creationId xmlns:a16="http://schemas.microsoft.com/office/drawing/2014/main" id="{72180230-BB90-4DCB-84BE-0B9F8313A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875" y="390007"/>
            <a:ext cx="6232249" cy="60779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hool supplies study icon Royalty Free Vector Image">
            <a:extLst>
              <a:ext uri="{FF2B5EF4-FFF2-40B4-BE49-F238E27FC236}">
                <a16:creationId xmlns:a16="http://schemas.microsoft.com/office/drawing/2014/main" id="{25BB70E3-8A5F-468C-8D3D-4743E9D9C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87" t="12464" r="6852" b="18406"/>
          <a:stretch/>
        </p:blipFill>
        <p:spPr bwMode="auto">
          <a:xfrm>
            <a:off x="10505661" y="79512"/>
            <a:ext cx="1610139" cy="146852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582AAE6-629A-4F11-B5D6-98AECEB79F55}"/>
              </a:ext>
            </a:extLst>
          </p:cNvPr>
          <p:cNvSpPr/>
          <p:nvPr/>
        </p:nvSpPr>
        <p:spPr>
          <a:xfrm>
            <a:off x="6679095" y="2554357"/>
            <a:ext cx="1858618" cy="66592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F67D0D1-D157-46A8-B50A-4960A28F966E}"/>
              </a:ext>
            </a:extLst>
          </p:cNvPr>
          <p:cNvSpPr/>
          <p:nvPr/>
        </p:nvSpPr>
        <p:spPr>
          <a:xfrm>
            <a:off x="6679095" y="4903305"/>
            <a:ext cx="1858618" cy="665921"/>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4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1 Functions &amp; Relations | Mathematics - Quizizz">
            <a:extLst>
              <a:ext uri="{FF2B5EF4-FFF2-40B4-BE49-F238E27FC236}">
                <a16:creationId xmlns:a16="http://schemas.microsoft.com/office/drawing/2014/main" id="{F3A2CBE2-F130-41A3-BDE9-9011D361B63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19145" y="1226667"/>
            <a:ext cx="8709438" cy="4899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hool supplies study icon Royalty Free Vector Image">
            <a:extLst>
              <a:ext uri="{FF2B5EF4-FFF2-40B4-BE49-F238E27FC236}">
                <a16:creationId xmlns:a16="http://schemas.microsoft.com/office/drawing/2014/main" id="{92E8F150-53E3-4671-8C95-58902895DD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87" t="12464" r="6852" b="18406"/>
          <a:stretch/>
        </p:blipFill>
        <p:spPr bwMode="auto">
          <a:xfrm>
            <a:off x="10505661" y="79512"/>
            <a:ext cx="1610139" cy="146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280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unction Or Not A Function? - Lessons - Blendspace">
            <a:extLst>
              <a:ext uri="{FF2B5EF4-FFF2-40B4-BE49-F238E27FC236}">
                <a16:creationId xmlns:a16="http://schemas.microsoft.com/office/drawing/2014/main" id="{343A19D4-8990-451E-BC0E-EDF2CF785A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285" b="14654"/>
          <a:stretch/>
        </p:blipFill>
        <p:spPr bwMode="auto">
          <a:xfrm>
            <a:off x="2833041" y="2594112"/>
            <a:ext cx="6934200" cy="3597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E4B781-AC57-4EE0-9E38-46C6117E0807}"/>
              </a:ext>
            </a:extLst>
          </p:cNvPr>
          <p:cNvSpPr txBox="1"/>
          <p:nvPr/>
        </p:nvSpPr>
        <p:spPr>
          <a:xfrm>
            <a:off x="387625" y="591206"/>
            <a:ext cx="5912516" cy="461665"/>
          </a:xfrm>
          <a:prstGeom prst="rect">
            <a:avLst/>
          </a:prstGeom>
          <a:noFill/>
        </p:spPr>
        <p:txBody>
          <a:bodyPr wrap="none" rtlCol="0">
            <a:spAutoFit/>
          </a:bodyPr>
          <a:lstStyle/>
          <a:p>
            <a:r>
              <a:rPr lang="en-US" sz="2400" b="1" dirty="0">
                <a:latin typeface="Amasis MT Pro" panose="02040504050005020304" pitchFamily="18" charset="0"/>
              </a:rPr>
              <a:t>Define “Function” and “Not Function”:</a:t>
            </a:r>
          </a:p>
        </p:txBody>
      </p:sp>
      <p:sp>
        <p:nvSpPr>
          <p:cNvPr id="3" name="TextBox 2">
            <a:extLst>
              <a:ext uri="{FF2B5EF4-FFF2-40B4-BE49-F238E27FC236}">
                <a16:creationId xmlns:a16="http://schemas.microsoft.com/office/drawing/2014/main" id="{32B0CA3B-9814-4049-8608-461C75956439}"/>
              </a:ext>
            </a:extLst>
          </p:cNvPr>
          <p:cNvSpPr txBox="1"/>
          <p:nvPr/>
        </p:nvSpPr>
        <p:spPr>
          <a:xfrm>
            <a:off x="3970664" y="2011231"/>
            <a:ext cx="1348446" cy="461665"/>
          </a:xfrm>
          <a:prstGeom prst="rect">
            <a:avLst/>
          </a:prstGeom>
          <a:solidFill>
            <a:schemeClr val="accent4">
              <a:lumMod val="20000"/>
              <a:lumOff val="80000"/>
            </a:schemeClr>
          </a:solidFill>
          <a:ln>
            <a:solidFill>
              <a:srgbClr val="FFC000"/>
            </a:solidFill>
          </a:ln>
        </p:spPr>
        <p:txBody>
          <a:bodyPr wrap="none" rtlCol="0">
            <a:spAutoFit/>
          </a:bodyPr>
          <a:lstStyle/>
          <a:p>
            <a:r>
              <a:rPr lang="en-US" sz="2400" dirty="0">
                <a:latin typeface="Amasis MT Pro" panose="02040504050005020304" pitchFamily="18" charset="0"/>
              </a:rPr>
              <a:t>Function</a:t>
            </a:r>
          </a:p>
        </p:txBody>
      </p:sp>
      <p:sp>
        <p:nvSpPr>
          <p:cNvPr id="5" name="TextBox 4">
            <a:extLst>
              <a:ext uri="{FF2B5EF4-FFF2-40B4-BE49-F238E27FC236}">
                <a16:creationId xmlns:a16="http://schemas.microsoft.com/office/drawing/2014/main" id="{952E9286-29D2-40A8-B3E6-0EF3D95D9927}"/>
              </a:ext>
            </a:extLst>
          </p:cNvPr>
          <p:cNvSpPr txBox="1"/>
          <p:nvPr/>
        </p:nvSpPr>
        <p:spPr>
          <a:xfrm>
            <a:off x="6872891" y="2011232"/>
            <a:ext cx="1912703" cy="461665"/>
          </a:xfrm>
          <a:prstGeom prst="rect">
            <a:avLst/>
          </a:prstGeom>
          <a:solidFill>
            <a:schemeClr val="accent3">
              <a:lumMod val="60000"/>
              <a:lumOff val="40000"/>
            </a:schemeClr>
          </a:solidFill>
          <a:ln>
            <a:solidFill>
              <a:schemeClr val="accent3">
                <a:lumMod val="50000"/>
              </a:schemeClr>
            </a:solidFill>
          </a:ln>
        </p:spPr>
        <p:txBody>
          <a:bodyPr wrap="none" rtlCol="0">
            <a:spAutoFit/>
          </a:bodyPr>
          <a:lstStyle/>
          <a:p>
            <a:r>
              <a:rPr lang="en-US" sz="2400" dirty="0">
                <a:latin typeface="Amasis MT Pro" panose="02040504050005020304" pitchFamily="18" charset="0"/>
              </a:rPr>
              <a:t>Not Function</a:t>
            </a:r>
          </a:p>
        </p:txBody>
      </p:sp>
    </p:spTree>
    <p:extLst>
      <p:ext uri="{BB962C8B-B14F-4D97-AF65-F5344CB8AC3E}">
        <p14:creationId xmlns:p14="http://schemas.microsoft.com/office/powerpoint/2010/main" val="3811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DD7C0D-FC46-48E3-B395-0F435B0062FB}"/>
              </a:ext>
            </a:extLst>
          </p:cNvPr>
          <p:cNvSpPr txBox="1"/>
          <p:nvPr/>
        </p:nvSpPr>
        <p:spPr>
          <a:xfrm>
            <a:off x="484214" y="2030895"/>
            <a:ext cx="3505494" cy="3785419"/>
          </a:xfrm>
          <a:prstGeom prst="rect">
            <a:avLst/>
          </a:prstGeom>
        </p:spPr>
        <p:txBody>
          <a:bodyPr vert="horz" lIns="91440" tIns="45720" rIns="91440" bIns="45720" rtlCol="0">
            <a:normAutofit/>
          </a:bodyPr>
          <a:lstStyle/>
          <a:p>
            <a:pPr algn="just">
              <a:lnSpc>
                <a:spcPct val="90000"/>
              </a:lnSpc>
              <a:spcAft>
                <a:spcPts val="600"/>
              </a:spcAft>
            </a:pPr>
            <a:r>
              <a:rPr lang="en-US" sz="2000" dirty="0">
                <a:latin typeface="Amasis MT Pro" panose="02040504050005020304" pitchFamily="18" charset="0"/>
              </a:rPr>
              <a:t>Use </a:t>
            </a:r>
            <a:r>
              <a:rPr lang="en-US" sz="2000" b="1" dirty="0">
                <a:latin typeface="Amasis MT Pro" panose="02040504050005020304" pitchFamily="18" charset="0"/>
              </a:rPr>
              <a:t>the vertical line test </a:t>
            </a:r>
            <a:r>
              <a:rPr lang="en-US" sz="2000" dirty="0">
                <a:latin typeface="Amasis MT Pro" panose="02040504050005020304" pitchFamily="18" charset="0"/>
              </a:rPr>
              <a:t>to determine whether or not a graph represents a function. If a vertical line is moved across the graph and, at any time, touches the graph at only one point, then the graph is a function. If the vertical line touches the graph at more than one point, then the graph is not a function.</a:t>
            </a:r>
          </a:p>
        </p:txBody>
      </p:sp>
      <p:sp>
        <p:nvSpPr>
          <p:cNvPr id="8199" name="Rectangle 819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Vertical Line Test - Definition, Uses, Examples">
            <a:extLst>
              <a:ext uri="{FF2B5EF4-FFF2-40B4-BE49-F238E27FC236}">
                <a16:creationId xmlns:a16="http://schemas.microsoft.com/office/drawing/2014/main" id="{93D1C9AE-4C8F-4A17-B426-DE7EB9692D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335659"/>
            <a:ext cx="6019331" cy="41834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2" descr="School supplies study icon Royalty Free Vector Image">
            <a:extLst>
              <a:ext uri="{FF2B5EF4-FFF2-40B4-BE49-F238E27FC236}">
                <a16:creationId xmlns:a16="http://schemas.microsoft.com/office/drawing/2014/main" id="{4B56D877-5D2C-46B9-88E1-E8594AA78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87" t="12464" r="6852" b="18406"/>
          <a:stretch/>
        </p:blipFill>
        <p:spPr bwMode="auto">
          <a:xfrm>
            <a:off x="9938" y="48460"/>
            <a:ext cx="1610139" cy="146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43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A771B-0FCE-41C2-ABE0-BB363189A4C0}"/>
              </a:ext>
            </a:extLst>
          </p:cNvPr>
          <p:cNvPicPr>
            <a:picLocks noChangeAspect="1"/>
          </p:cNvPicPr>
          <p:nvPr/>
        </p:nvPicPr>
        <p:blipFill rotWithShape="1">
          <a:blip r:embed="rId2"/>
          <a:srcRect l="16549" t="35262" r="53553" b="41960"/>
          <a:stretch/>
        </p:blipFill>
        <p:spPr>
          <a:xfrm>
            <a:off x="610636" y="2979802"/>
            <a:ext cx="4940264" cy="2117035"/>
          </a:xfrm>
          <a:prstGeom prst="rect">
            <a:avLst/>
          </a:prstGeom>
        </p:spPr>
      </p:pic>
      <p:pic>
        <p:nvPicPr>
          <p:cNvPr id="7" name="Picture 6">
            <a:extLst>
              <a:ext uri="{FF2B5EF4-FFF2-40B4-BE49-F238E27FC236}">
                <a16:creationId xmlns:a16="http://schemas.microsoft.com/office/drawing/2014/main" id="{D8BE76A6-3811-4153-B959-2E591CAB62F2}"/>
              </a:ext>
            </a:extLst>
          </p:cNvPr>
          <p:cNvPicPr>
            <a:picLocks noChangeAspect="1"/>
          </p:cNvPicPr>
          <p:nvPr/>
        </p:nvPicPr>
        <p:blipFill rotWithShape="1">
          <a:blip r:embed="rId3"/>
          <a:srcRect l="15815" t="29420" r="52799" b="55425"/>
          <a:stretch/>
        </p:blipFill>
        <p:spPr>
          <a:xfrm>
            <a:off x="6361043" y="779231"/>
            <a:ext cx="4940264" cy="1341782"/>
          </a:xfrm>
          <a:prstGeom prst="rect">
            <a:avLst/>
          </a:prstGeom>
        </p:spPr>
      </p:pic>
      <p:pic>
        <p:nvPicPr>
          <p:cNvPr id="10" name="Picture 9">
            <a:extLst>
              <a:ext uri="{FF2B5EF4-FFF2-40B4-BE49-F238E27FC236}">
                <a16:creationId xmlns:a16="http://schemas.microsoft.com/office/drawing/2014/main" id="{8985897E-F46A-429C-B5D9-49A881CE380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6549" t="58004" r="51332" b="35651"/>
          <a:stretch/>
        </p:blipFill>
        <p:spPr>
          <a:xfrm>
            <a:off x="243664" y="5335078"/>
            <a:ext cx="5307236" cy="589724"/>
          </a:xfrm>
          <a:prstGeom prst="rect">
            <a:avLst/>
          </a:prstGeom>
        </p:spPr>
      </p:pic>
      <p:grpSp>
        <p:nvGrpSpPr>
          <p:cNvPr id="14" name="Group 13">
            <a:extLst>
              <a:ext uri="{FF2B5EF4-FFF2-40B4-BE49-F238E27FC236}">
                <a16:creationId xmlns:a16="http://schemas.microsoft.com/office/drawing/2014/main" id="{9BC617FA-B1AB-4A21-AE6E-9621F27F48E7}"/>
              </a:ext>
            </a:extLst>
          </p:cNvPr>
          <p:cNvGrpSpPr/>
          <p:nvPr/>
        </p:nvGrpSpPr>
        <p:grpSpPr>
          <a:xfrm>
            <a:off x="6361043" y="2698636"/>
            <a:ext cx="4940264" cy="446018"/>
            <a:chOff x="6472912" y="1903344"/>
            <a:chExt cx="4940264" cy="446018"/>
          </a:xfrm>
        </p:grpSpPr>
        <p:pic>
          <p:nvPicPr>
            <p:cNvPr id="12" name="Picture 11">
              <a:extLst>
                <a:ext uri="{FF2B5EF4-FFF2-40B4-BE49-F238E27FC236}">
                  <a16:creationId xmlns:a16="http://schemas.microsoft.com/office/drawing/2014/main" id="{AE72EE1B-5D3E-4B13-BFE3-B5C741FF4DF1}"/>
                </a:ext>
              </a:extLst>
            </p:cNvPr>
            <p:cNvPicPr>
              <a:picLocks noChangeAspect="1"/>
            </p:cNvPicPr>
            <p:nvPr/>
          </p:nvPicPr>
          <p:blipFill rotWithShape="1">
            <a:blip r:embed="rId3"/>
            <a:srcRect l="15815" t="44463" r="52799" b="53011"/>
            <a:stretch/>
          </p:blipFill>
          <p:spPr>
            <a:xfrm>
              <a:off x="6472912" y="1903344"/>
              <a:ext cx="4940264" cy="223630"/>
            </a:xfrm>
            <a:prstGeom prst="rect">
              <a:avLst/>
            </a:prstGeom>
          </p:spPr>
        </p:pic>
        <p:pic>
          <p:nvPicPr>
            <p:cNvPr id="13" name="Picture 12">
              <a:extLst>
                <a:ext uri="{FF2B5EF4-FFF2-40B4-BE49-F238E27FC236}">
                  <a16:creationId xmlns:a16="http://schemas.microsoft.com/office/drawing/2014/main" id="{5152BDD2-AE7E-495B-81A7-6F2F0AB68748}"/>
                </a:ext>
              </a:extLst>
            </p:cNvPr>
            <p:cNvPicPr>
              <a:picLocks noChangeAspect="1"/>
            </p:cNvPicPr>
            <p:nvPr/>
          </p:nvPicPr>
          <p:blipFill rotWithShape="1">
            <a:blip r:embed="rId3"/>
            <a:srcRect l="32090" t="46989" r="61722" b="50943"/>
            <a:stretch/>
          </p:blipFill>
          <p:spPr>
            <a:xfrm>
              <a:off x="9096583" y="2184510"/>
              <a:ext cx="877183" cy="164852"/>
            </a:xfrm>
            <a:prstGeom prst="rect">
              <a:avLst/>
            </a:prstGeom>
          </p:spPr>
        </p:pic>
      </p:grpSp>
      <p:grpSp>
        <p:nvGrpSpPr>
          <p:cNvPr id="16" name="Group 15">
            <a:extLst>
              <a:ext uri="{FF2B5EF4-FFF2-40B4-BE49-F238E27FC236}">
                <a16:creationId xmlns:a16="http://schemas.microsoft.com/office/drawing/2014/main" id="{D7E30FD7-5232-4E25-9C4D-A1A9707B5366}"/>
              </a:ext>
            </a:extLst>
          </p:cNvPr>
          <p:cNvGrpSpPr/>
          <p:nvPr/>
        </p:nvGrpSpPr>
        <p:grpSpPr>
          <a:xfrm>
            <a:off x="6361043" y="3947550"/>
            <a:ext cx="4940264" cy="1461051"/>
            <a:chOff x="3767189" y="3667540"/>
            <a:chExt cx="4940264" cy="1461051"/>
          </a:xfrm>
        </p:grpSpPr>
        <p:pic>
          <p:nvPicPr>
            <p:cNvPr id="11" name="Picture 10">
              <a:extLst>
                <a:ext uri="{FF2B5EF4-FFF2-40B4-BE49-F238E27FC236}">
                  <a16:creationId xmlns:a16="http://schemas.microsoft.com/office/drawing/2014/main" id="{AAF72424-BEA7-433D-BE9A-6936BEFD23AC}"/>
                </a:ext>
              </a:extLst>
            </p:cNvPr>
            <p:cNvPicPr>
              <a:picLocks noChangeAspect="1"/>
            </p:cNvPicPr>
            <p:nvPr/>
          </p:nvPicPr>
          <p:blipFill rotWithShape="1">
            <a:blip r:embed="rId3"/>
            <a:srcRect l="15815" t="48167" r="52799" b="36678"/>
            <a:stretch/>
          </p:blipFill>
          <p:spPr>
            <a:xfrm>
              <a:off x="3767189" y="3786809"/>
              <a:ext cx="4940264" cy="1341782"/>
            </a:xfrm>
            <a:prstGeom prst="rect">
              <a:avLst/>
            </a:prstGeom>
          </p:spPr>
        </p:pic>
        <p:sp>
          <p:nvSpPr>
            <p:cNvPr id="15" name="Rectangle 14">
              <a:extLst>
                <a:ext uri="{FF2B5EF4-FFF2-40B4-BE49-F238E27FC236}">
                  <a16:creationId xmlns:a16="http://schemas.microsoft.com/office/drawing/2014/main" id="{DA068BE4-A1A1-4769-A913-9C93E8CA169A}"/>
                </a:ext>
              </a:extLst>
            </p:cNvPr>
            <p:cNvSpPr/>
            <p:nvPr/>
          </p:nvSpPr>
          <p:spPr>
            <a:xfrm>
              <a:off x="6361043" y="3667540"/>
              <a:ext cx="993914" cy="223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4D3A9055-DD2A-4DBE-A1AB-765AE77BA350}"/>
              </a:ext>
            </a:extLst>
          </p:cNvPr>
          <p:cNvPicPr>
            <a:picLocks noChangeAspect="1"/>
          </p:cNvPicPr>
          <p:nvPr/>
        </p:nvPicPr>
        <p:blipFill rotWithShape="1">
          <a:blip r:embed="rId3"/>
          <a:srcRect l="15815" t="63262" r="52799" b="31739"/>
          <a:stretch/>
        </p:blipFill>
        <p:spPr>
          <a:xfrm>
            <a:off x="6361043" y="5703463"/>
            <a:ext cx="4940264" cy="442679"/>
          </a:xfrm>
          <a:prstGeom prst="rect">
            <a:avLst/>
          </a:prstGeom>
        </p:spPr>
      </p:pic>
      <p:pic>
        <p:nvPicPr>
          <p:cNvPr id="9218" name="Picture 2" descr="Try - Free miscellaneous icons">
            <a:extLst>
              <a:ext uri="{FF2B5EF4-FFF2-40B4-BE49-F238E27FC236}">
                <a16:creationId xmlns:a16="http://schemas.microsoft.com/office/drawing/2014/main" id="{F3A4EDBA-713F-4960-A9E0-3699BDD8D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148" y="405892"/>
            <a:ext cx="1715121" cy="171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35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BBC266-4716-458D-9E19-269E185BBCF1}"/>
              </a:ext>
            </a:extLst>
          </p:cNvPr>
          <p:cNvPicPr>
            <a:picLocks noChangeAspect="1"/>
          </p:cNvPicPr>
          <p:nvPr/>
        </p:nvPicPr>
        <p:blipFill>
          <a:blip r:embed="rId2"/>
          <a:stretch>
            <a:fillRect/>
          </a:stretch>
        </p:blipFill>
        <p:spPr>
          <a:xfrm>
            <a:off x="1143942" y="643467"/>
            <a:ext cx="990411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440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3933F-2F74-4063-B7A5-BC1FDFB77F9A}"/>
              </a:ext>
            </a:extLst>
          </p:cNvPr>
          <p:cNvSpPr txBox="1"/>
          <p:nvPr/>
        </p:nvSpPr>
        <p:spPr>
          <a:xfrm>
            <a:off x="643558" y="590587"/>
            <a:ext cx="6097656" cy="646331"/>
          </a:xfrm>
          <a:prstGeom prst="rect">
            <a:avLst/>
          </a:prstGeom>
          <a:noFill/>
        </p:spPr>
        <p:txBody>
          <a:bodyPr wrap="square">
            <a:spAutoFit/>
          </a:bodyPr>
          <a:lstStyle/>
          <a:p>
            <a:r>
              <a:rPr lang="en-US" sz="3600" b="1" i="0" u="none" strike="noStrike" baseline="0" dirty="0">
                <a:solidFill>
                  <a:srgbClr val="0070C0"/>
                </a:solidFill>
                <a:latin typeface="Palatino-Bold"/>
              </a:rPr>
              <a:t>Properties of Relations</a:t>
            </a:r>
            <a:endParaRPr lang="en-US" sz="3600" dirty="0"/>
          </a:p>
        </p:txBody>
      </p:sp>
      <p:sp>
        <p:nvSpPr>
          <p:cNvPr id="5" name="TextBox 4">
            <a:extLst>
              <a:ext uri="{FF2B5EF4-FFF2-40B4-BE49-F238E27FC236}">
                <a16:creationId xmlns:a16="http://schemas.microsoft.com/office/drawing/2014/main" id="{7F210713-66CB-4982-B396-E4F8389CA16C}"/>
              </a:ext>
            </a:extLst>
          </p:cNvPr>
          <p:cNvSpPr txBox="1"/>
          <p:nvPr/>
        </p:nvSpPr>
        <p:spPr>
          <a:xfrm>
            <a:off x="1538080" y="2253304"/>
            <a:ext cx="2894772" cy="523220"/>
          </a:xfrm>
          <a:prstGeom prst="rect">
            <a:avLst/>
          </a:prstGeom>
          <a:noFill/>
        </p:spPr>
        <p:txBody>
          <a:bodyPr wrap="square">
            <a:spAutoFit/>
          </a:bodyPr>
          <a:lstStyle/>
          <a:p>
            <a:pPr marL="457200" indent="-457200">
              <a:buFont typeface="Wingdings" panose="05000000000000000000" pitchFamily="2" charset="2"/>
              <a:buChar char="Ø"/>
            </a:pPr>
            <a:r>
              <a:rPr lang="en-US" sz="2800" b="1" i="0" u="none" strike="noStrike" baseline="0" dirty="0">
                <a:solidFill>
                  <a:srgbClr val="002060"/>
                </a:solidFill>
                <a:latin typeface="Palatino-Bold"/>
              </a:rPr>
              <a:t>Reflexive</a:t>
            </a:r>
            <a:endParaRPr lang="en-US" sz="2800" dirty="0"/>
          </a:p>
        </p:txBody>
      </p:sp>
      <p:sp>
        <p:nvSpPr>
          <p:cNvPr id="7" name="TextBox 6">
            <a:extLst>
              <a:ext uri="{FF2B5EF4-FFF2-40B4-BE49-F238E27FC236}">
                <a16:creationId xmlns:a16="http://schemas.microsoft.com/office/drawing/2014/main" id="{B10E308F-A0BF-468A-9E81-9AD23282DDFE}"/>
              </a:ext>
            </a:extLst>
          </p:cNvPr>
          <p:cNvSpPr txBox="1"/>
          <p:nvPr/>
        </p:nvSpPr>
        <p:spPr>
          <a:xfrm>
            <a:off x="1538080" y="3056788"/>
            <a:ext cx="3093555" cy="523220"/>
          </a:xfrm>
          <a:prstGeom prst="rect">
            <a:avLst/>
          </a:prstGeom>
          <a:noFill/>
        </p:spPr>
        <p:txBody>
          <a:bodyPr wrap="square">
            <a:spAutoFit/>
          </a:bodyPr>
          <a:lstStyle/>
          <a:p>
            <a:pPr marL="457200" indent="-457200">
              <a:buFont typeface="Wingdings" panose="05000000000000000000" pitchFamily="2" charset="2"/>
              <a:buChar char="Ø"/>
            </a:pPr>
            <a:r>
              <a:rPr lang="en-US" sz="2800" b="1" dirty="0">
                <a:solidFill>
                  <a:srgbClr val="002060"/>
                </a:solidFill>
                <a:latin typeface="Palatino-Bold"/>
              </a:rPr>
              <a:t>S</a:t>
            </a:r>
            <a:r>
              <a:rPr lang="en-US" sz="2800" b="1" i="0" u="none" strike="noStrike" baseline="0" dirty="0">
                <a:solidFill>
                  <a:srgbClr val="002060"/>
                </a:solidFill>
                <a:latin typeface="Palatino-Bold"/>
              </a:rPr>
              <a:t>ymmetric</a:t>
            </a:r>
            <a:endParaRPr lang="en-US" sz="2800" dirty="0"/>
          </a:p>
        </p:txBody>
      </p:sp>
      <p:sp>
        <p:nvSpPr>
          <p:cNvPr id="9" name="TextBox 8">
            <a:extLst>
              <a:ext uri="{FF2B5EF4-FFF2-40B4-BE49-F238E27FC236}">
                <a16:creationId xmlns:a16="http://schemas.microsoft.com/office/drawing/2014/main" id="{CD158997-73C0-4628-A18B-2495677895D7}"/>
              </a:ext>
            </a:extLst>
          </p:cNvPr>
          <p:cNvSpPr txBox="1"/>
          <p:nvPr/>
        </p:nvSpPr>
        <p:spPr>
          <a:xfrm>
            <a:off x="1538080" y="3963986"/>
            <a:ext cx="3510998" cy="523220"/>
          </a:xfrm>
          <a:prstGeom prst="rect">
            <a:avLst/>
          </a:prstGeom>
          <a:noFill/>
        </p:spPr>
        <p:txBody>
          <a:bodyPr wrap="square">
            <a:spAutoFit/>
          </a:bodyPr>
          <a:lstStyle/>
          <a:p>
            <a:pPr marL="457200" indent="-457200">
              <a:buFont typeface="Wingdings" panose="05000000000000000000" pitchFamily="2" charset="2"/>
              <a:buChar char="Ø"/>
            </a:pPr>
            <a:r>
              <a:rPr lang="en-US" sz="2800" b="1" i="0" u="none" strike="noStrike" baseline="0" dirty="0">
                <a:solidFill>
                  <a:srgbClr val="002060"/>
                </a:solidFill>
                <a:latin typeface="Palatino-Bold"/>
              </a:rPr>
              <a:t>Antisymmetric</a:t>
            </a:r>
            <a:endParaRPr lang="en-US" sz="2800" dirty="0"/>
          </a:p>
        </p:txBody>
      </p:sp>
      <p:sp>
        <p:nvSpPr>
          <p:cNvPr id="11" name="TextBox 10">
            <a:extLst>
              <a:ext uri="{FF2B5EF4-FFF2-40B4-BE49-F238E27FC236}">
                <a16:creationId xmlns:a16="http://schemas.microsoft.com/office/drawing/2014/main" id="{D140D2E4-6C6E-46E7-BE8A-BAC7B2945188}"/>
              </a:ext>
            </a:extLst>
          </p:cNvPr>
          <p:cNvSpPr txBox="1"/>
          <p:nvPr/>
        </p:nvSpPr>
        <p:spPr>
          <a:xfrm>
            <a:off x="1538080" y="4871184"/>
            <a:ext cx="3510998" cy="523220"/>
          </a:xfrm>
          <a:prstGeom prst="rect">
            <a:avLst/>
          </a:prstGeom>
          <a:noFill/>
        </p:spPr>
        <p:txBody>
          <a:bodyPr wrap="square">
            <a:spAutoFit/>
          </a:bodyPr>
          <a:lstStyle/>
          <a:p>
            <a:pPr marL="457200" indent="-457200">
              <a:buFont typeface="Wingdings" panose="05000000000000000000" pitchFamily="2" charset="2"/>
              <a:buChar char="Ø"/>
            </a:pPr>
            <a:r>
              <a:rPr lang="en-US" sz="2800" b="1" i="0" u="none" strike="noStrike" baseline="0" dirty="0">
                <a:solidFill>
                  <a:srgbClr val="002060"/>
                </a:solidFill>
                <a:latin typeface="Palatino-Bold"/>
              </a:rPr>
              <a:t>Transitive</a:t>
            </a:r>
            <a:endParaRPr lang="en-US" sz="2800" dirty="0"/>
          </a:p>
        </p:txBody>
      </p:sp>
      <p:pic>
        <p:nvPicPr>
          <p:cNvPr id="16386" name="Picture 2" descr="Introduction to Graph Databases - Introduction to Neo4j 3.5">
            <a:extLst>
              <a:ext uri="{FF2B5EF4-FFF2-40B4-BE49-F238E27FC236}">
                <a16:creationId xmlns:a16="http://schemas.microsoft.com/office/drawing/2014/main" id="{95BB5E62-076C-491A-A087-5E3467E235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41214" y="3126642"/>
            <a:ext cx="4483476" cy="34445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gure shows a screenshot of a business application diagram where the program entity relates to a form, which has relations to other forms and a report.">
            <a:extLst>
              <a:ext uri="{FF2B5EF4-FFF2-40B4-BE49-F238E27FC236}">
                <a16:creationId xmlns:a16="http://schemas.microsoft.com/office/drawing/2014/main" id="{9101B7F6-8BF0-4854-8CC0-059103862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033" y="615457"/>
            <a:ext cx="558165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396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F7918-4235-4543-8852-9E20E2B8AD27}"/>
              </a:ext>
            </a:extLst>
          </p:cNvPr>
          <p:cNvSpPr txBox="1"/>
          <p:nvPr/>
        </p:nvSpPr>
        <p:spPr>
          <a:xfrm>
            <a:off x="454978" y="3486937"/>
            <a:ext cx="6094520" cy="461665"/>
          </a:xfrm>
          <a:prstGeom prst="rect">
            <a:avLst/>
          </a:prstGeom>
          <a:noFill/>
        </p:spPr>
        <p:txBody>
          <a:bodyPr wrap="square">
            <a:spAutoFit/>
          </a:bodyPr>
          <a:lstStyle/>
          <a:p>
            <a:r>
              <a:rPr lang="en-US" sz="2400" b="1" dirty="0">
                <a:latin typeface="Amasis MT Pro Light" panose="02040304050005020304" pitchFamily="18" charset="0"/>
              </a:rPr>
              <a:t>Advantages of relational databases:</a:t>
            </a:r>
          </a:p>
        </p:txBody>
      </p:sp>
      <p:sp>
        <p:nvSpPr>
          <p:cNvPr id="6" name="TextBox 5">
            <a:extLst>
              <a:ext uri="{FF2B5EF4-FFF2-40B4-BE49-F238E27FC236}">
                <a16:creationId xmlns:a16="http://schemas.microsoft.com/office/drawing/2014/main" id="{8CB027B5-14BE-4D89-9EAB-ABD653DFECD9}"/>
              </a:ext>
            </a:extLst>
          </p:cNvPr>
          <p:cNvSpPr txBox="1"/>
          <p:nvPr/>
        </p:nvSpPr>
        <p:spPr>
          <a:xfrm>
            <a:off x="1470813" y="4267716"/>
            <a:ext cx="3917932" cy="1938992"/>
          </a:xfrm>
          <a:prstGeom prst="rect">
            <a:avLst/>
          </a:prstGeom>
          <a:noFill/>
        </p:spPr>
        <p:txBody>
          <a:bodyPr wrap="square">
            <a:spAutoFit/>
          </a:bodyPr>
          <a:lstStyle/>
          <a:p>
            <a:pPr marL="285750" indent="-285750">
              <a:buFont typeface="Wingdings" panose="05000000000000000000" pitchFamily="2" charset="2"/>
              <a:buChar char="ü"/>
            </a:pPr>
            <a:r>
              <a:rPr lang="en-US" sz="2400" b="1" dirty="0">
                <a:latin typeface="Amasis MT Pro Light" panose="02040304050005020304" pitchFamily="18" charset="0"/>
              </a:rPr>
              <a:t>Simple Model</a:t>
            </a:r>
          </a:p>
          <a:p>
            <a:pPr marL="285750" indent="-285750">
              <a:buFont typeface="Wingdings" panose="05000000000000000000" pitchFamily="2" charset="2"/>
              <a:buChar char="ü"/>
            </a:pPr>
            <a:r>
              <a:rPr lang="en-US" sz="2400" b="1" i="0" dirty="0">
                <a:solidFill>
                  <a:srgbClr val="000000"/>
                </a:solidFill>
                <a:effectLst/>
                <a:latin typeface="Amasis MT Pro Light" panose="02040304050005020304" pitchFamily="18" charset="0"/>
              </a:rPr>
              <a:t>Data Accuracy</a:t>
            </a:r>
          </a:p>
          <a:p>
            <a:pPr marL="285750" indent="-285750">
              <a:buFont typeface="Wingdings" panose="05000000000000000000" pitchFamily="2" charset="2"/>
              <a:buChar char="ü"/>
            </a:pPr>
            <a:r>
              <a:rPr lang="en-US" sz="2400" b="1" i="0" dirty="0">
                <a:solidFill>
                  <a:srgbClr val="000000"/>
                </a:solidFill>
                <a:effectLst/>
                <a:latin typeface="Amasis MT Pro Light" panose="02040304050005020304" pitchFamily="18" charset="0"/>
              </a:rPr>
              <a:t>Easy to access Data</a:t>
            </a:r>
            <a:endParaRPr lang="en-US" sz="2400" b="1" dirty="0">
              <a:solidFill>
                <a:srgbClr val="000000"/>
              </a:solidFill>
              <a:latin typeface="Amasis MT Pro Light" panose="02040304050005020304" pitchFamily="18" charset="0"/>
            </a:endParaRPr>
          </a:p>
          <a:p>
            <a:pPr marL="285750" indent="-285750">
              <a:buFont typeface="Wingdings" panose="05000000000000000000" pitchFamily="2" charset="2"/>
              <a:buChar char="ü"/>
            </a:pPr>
            <a:r>
              <a:rPr lang="en-US" sz="2400" b="1" i="0" dirty="0">
                <a:solidFill>
                  <a:srgbClr val="000000"/>
                </a:solidFill>
                <a:effectLst/>
                <a:latin typeface="Amasis MT Pro Light" panose="02040304050005020304" pitchFamily="18" charset="0"/>
              </a:rPr>
              <a:t>Security</a:t>
            </a:r>
          </a:p>
          <a:p>
            <a:pPr marL="285750" indent="-285750">
              <a:buFont typeface="Wingdings" panose="05000000000000000000" pitchFamily="2" charset="2"/>
              <a:buChar char="ü"/>
            </a:pPr>
            <a:r>
              <a:rPr lang="en-US" sz="2400" b="1" i="0" dirty="0">
                <a:solidFill>
                  <a:srgbClr val="000000"/>
                </a:solidFill>
                <a:effectLst/>
                <a:latin typeface="Amasis MT Pro Light" panose="02040304050005020304" pitchFamily="18" charset="0"/>
              </a:rPr>
              <a:t>Collaborate</a:t>
            </a:r>
            <a:endParaRPr lang="en-US" sz="2400" b="1" dirty="0">
              <a:latin typeface="Amasis MT Pro Light" panose="02040304050005020304" pitchFamily="18" charset="0"/>
            </a:endParaRPr>
          </a:p>
        </p:txBody>
      </p:sp>
      <p:pic>
        <p:nvPicPr>
          <p:cNvPr id="17412" name="Picture 4" descr="entity relationship - Relational Schema to ER Diagram - Stack Overflow">
            <a:extLst>
              <a:ext uri="{FF2B5EF4-FFF2-40B4-BE49-F238E27FC236}">
                <a16:creationId xmlns:a16="http://schemas.microsoft.com/office/drawing/2014/main" id="{D2F776E0-4A10-4D02-B87E-FF7238417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211" y="208948"/>
            <a:ext cx="6713578" cy="31621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A467CF-5676-4773-913D-D3213C3D1CE4}"/>
              </a:ext>
            </a:extLst>
          </p:cNvPr>
          <p:cNvSpPr txBox="1"/>
          <p:nvPr/>
        </p:nvSpPr>
        <p:spPr>
          <a:xfrm>
            <a:off x="5586274" y="4400881"/>
            <a:ext cx="6094520" cy="1477328"/>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algn="just"/>
            <a:r>
              <a:rPr lang="en-US" dirty="0">
                <a:latin typeface="Amasis MT Pro Light" panose="02040304050005020304" pitchFamily="18" charset="0"/>
              </a:rPr>
              <a:t>A system used to maintain relational databases is a relational database management system </a:t>
            </a:r>
            <a:r>
              <a:rPr lang="en-US" b="1" dirty="0">
                <a:latin typeface="Amasis MT Pro Light" panose="02040304050005020304" pitchFamily="18" charset="0"/>
              </a:rPr>
              <a:t>(RDBMS). </a:t>
            </a:r>
            <a:r>
              <a:rPr lang="en-US" dirty="0">
                <a:latin typeface="Amasis MT Pro Light" panose="02040304050005020304" pitchFamily="18" charset="0"/>
              </a:rPr>
              <a:t>Many relational database systems are equipped with the option of using the </a:t>
            </a:r>
            <a:r>
              <a:rPr lang="en-US" b="1" dirty="0">
                <a:latin typeface="Amasis MT Pro Light" panose="02040304050005020304" pitchFamily="18" charset="0"/>
              </a:rPr>
              <a:t>SQL (Structured Query Language) for querying and maintaining the database.</a:t>
            </a:r>
          </a:p>
        </p:txBody>
      </p:sp>
    </p:spTree>
    <p:extLst>
      <p:ext uri="{BB962C8B-B14F-4D97-AF65-F5344CB8AC3E}">
        <p14:creationId xmlns:p14="http://schemas.microsoft.com/office/powerpoint/2010/main" val="1043867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7B7750-904B-4ED4-B955-0B5F2B0C3101}"/>
              </a:ext>
            </a:extLst>
          </p:cNvPr>
          <p:cNvSpPr txBox="1"/>
          <p:nvPr/>
        </p:nvSpPr>
        <p:spPr>
          <a:xfrm>
            <a:off x="1965960" y="3209594"/>
            <a:ext cx="8641080" cy="646331"/>
          </a:xfrm>
          <a:prstGeom prst="rect">
            <a:avLst/>
          </a:prstGeom>
          <a:noFill/>
        </p:spPr>
        <p:txBody>
          <a:bodyPr wrap="square">
            <a:spAutoFit/>
          </a:bodyPr>
          <a:lstStyle/>
          <a:p>
            <a:r>
              <a:rPr lang="en-US" sz="3600" b="1" i="0" u="none" strike="noStrike" baseline="0" dirty="0">
                <a:solidFill>
                  <a:srgbClr val="0070C0"/>
                </a:solidFill>
                <a:latin typeface="Palatino-Bold"/>
              </a:rPr>
              <a:t>Properties of Relations: </a:t>
            </a:r>
            <a:r>
              <a:rPr lang="en-US" sz="3600" b="1" i="0" u="none" strike="noStrike" baseline="0" dirty="0">
                <a:solidFill>
                  <a:srgbClr val="002060"/>
                </a:solidFill>
                <a:latin typeface="Palatino-Bold"/>
              </a:rPr>
              <a:t>Reflexive</a:t>
            </a:r>
            <a:endParaRPr lang="en-US" sz="3600" dirty="0">
              <a:solidFill>
                <a:srgbClr val="002060"/>
              </a:solidFill>
            </a:endParaRPr>
          </a:p>
        </p:txBody>
      </p:sp>
      <p:pic>
        <p:nvPicPr>
          <p:cNvPr id="4098" name="Picture 2" descr="Book learning icon green Royalty Free Vector Image">
            <a:extLst>
              <a:ext uri="{FF2B5EF4-FFF2-40B4-BE49-F238E27FC236}">
                <a16:creationId xmlns:a16="http://schemas.microsoft.com/office/drawing/2014/main" id="{AD5CA98D-ADC4-4BEC-BD18-8157DF1EF6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37" b="13044"/>
          <a:stretch/>
        </p:blipFill>
        <p:spPr bwMode="auto">
          <a:xfrm>
            <a:off x="10718625" y="109330"/>
            <a:ext cx="1375088" cy="122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71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Spring Data JPA: @OneToMany Annotation - SpringHow">
            <a:extLst>
              <a:ext uri="{FF2B5EF4-FFF2-40B4-BE49-F238E27FC236}">
                <a16:creationId xmlns:a16="http://schemas.microsoft.com/office/drawing/2014/main" id="{187626B2-486B-4E6A-A163-F694DA83C0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7003" y="716216"/>
            <a:ext cx="4724569" cy="2397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32" name="Picture 8" descr="Airtable&amp;#39;s guide to many-to-many relationships – Airtable Support">
            <a:extLst>
              <a:ext uri="{FF2B5EF4-FFF2-40B4-BE49-F238E27FC236}">
                <a16:creationId xmlns:a16="http://schemas.microsoft.com/office/drawing/2014/main" id="{E1E648BA-3643-49C2-A9DE-6D8786FA63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8316" y="1335290"/>
            <a:ext cx="4732940" cy="1159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2" descr="One-to-One Relationship Examples in Everyday Life">
            <a:extLst>
              <a:ext uri="{FF2B5EF4-FFF2-40B4-BE49-F238E27FC236}">
                <a16:creationId xmlns:a16="http://schemas.microsoft.com/office/drawing/2014/main" id="{23DA8D39-96C3-4643-80CA-FF5E34060C2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8411" y="3671316"/>
            <a:ext cx="4525976" cy="2545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10 Examples of Real World Connections in Math — Mashup Math">
            <a:extLst>
              <a:ext uri="{FF2B5EF4-FFF2-40B4-BE49-F238E27FC236}">
                <a16:creationId xmlns:a16="http://schemas.microsoft.com/office/drawing/2014/main" id="{290A93C2-F564-4259-B127-CC2DA1E2BD3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92075" y="3671316"/>
            <a:ext cx="3825421" cy="2553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729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65E05B-05B6-499A-96B9-79918BE3D5AE}"/>
              </a:ext>
            </a:extLst>
          </p:cNvPr>
          <p:cNvSpPr txBox="1"/>
          <p:nvPr/>
        </p:nvSpPr>
        <p:spPr>
          <a:xfrm>
            <a:off x="334108" y="371008"/>
            <a:ext cx="6098344" cy="523220"/>
          </a:xfrm>
          <a:prstGeom prst="rect">
            <a:avLst/>
          </a:prstGeom>
          <a:noFill/>
        </p:spPr>
        <p:txBody>
          <a:bodyPr wrap="square">
            <a:spAutoFit/>
          </a:bodyPr>
          <a:lstStyle/>
          <a:p>
            <a:r>
              <a:rPr lang="en-US" sz="2800" b="1" i="0" u="none" strike="noStrike" baseline="0" dirty="0">
                <a:solidFill>
                  <a:srgbClr val="0070C0"/>
                </a:solidFill>
                <a:latin typeface="Palatino-Bold"/>
              </a:rPr>
              <a:t>Properties of Relations</a:t>
            </a:r>
            <a:endParaRPr lang="en-US" sz="2800" dirty="0">
              <a:solidFill>
                <a:srgbClr val="0070C0"/>
              </a:solidFill>
            </a:endParaRPr>
          </a:p>
        </p:txBody>
      </p:sp>
      <p:sp>
        <p:nvSpPr>
          <p:cNvPr id="5" name="TextBox 4">
            <a:extLst>
              <a:ext uri="{FF2B5EF4-FFF2-40B4-BE49-F238E27FC236}">
                <a16:creationId xmlns:a16="http://schemas.microsoft.com/office/drawing/2014/main" id="{9D46C4E7-918E-42A9-8F5A-8034B554E849}"/>
              </a:ext>
            </a:extLst>
          </p:cNvPr>
          <p:cNvSpPr txBox="1"/>
          <p:nvPr/>
        </p:nvSpPr>
        <p:spPr>
          <a:xfrm>
            <a:off x="480669" y="1964300"/>
            <a:ext cx="10529453" cy="461665"/>
          </a:xfrm>
          <a:prstGeom prst="rect">
            <a:avLst/>
          </a:prstGeom>
          <a:noFill/>
        </p:spPr>
        <p:txBody>
          <a:bodyPr wrap="square">
            <a:spAutoFit/>
          </a:bodyPr>
          <a:lstStyle/>
          <a:p>
            <a:pPr marL="285750" indent="-285750">
              <a:buFont typeface="Wingdings" panose="05000000000000000000" pitchFamily="2" charset="2"/>
              <a:buChar char="q"/>
            </a:pPr>
            <a:r>
              <a:rPr lang="en-US" sz="2400" b="0" i="0" u="none" strike="noStrike" baseline="0" dirty="0">
                <a:latin typeface="Times New Roman" panose="02020603050405020304" pitchFamily="18" charset="0"/>
              </a:rPr>
              <a:t>A relation </a:t>
            </a:r>
            <a:r>
              <a:rPr lang="en-US" sz="2400" b="0" i="1" u="none" strike="noStrike" baseline="0" dirty="0">
                <a:latin typeface="MTMI"/>
              </a:rPr>
              <a:t>R </a:t>
            </a:r>
            <a:r>
              <a:rPr lang="en-US" sz="2400" b="0" i="0" u="none" strike="noStrike" baseline="0" dirty="0">
                <a:latin typeface="Times New Roman" panose="02020603050405020304" pitchFamily="18" charset="0"/>
              </a:rPr>
              <a:t>on a set </a:t>
            </a:r>
            <a:r>
              <a:rPr lang="en-US" sz="2400" b="0" i="1" u="none" strike="noStrike" baseline="0" dirty="0">
                <a:latin typeface="MTMI"/>
              </a:rPr>
              <a:t>A </a:t>
            </a:r>
            <a:r>
              <a:rPr lang="en-US" sz="2400" b="0" i="0" u="none" strike="noStrike" baseline="0" dirty="0">
                <a:latin typeface="Times New Roman" panose="02020603050405020304" pitchFamily="18" charset="0"/>
              </a:rPr>
              <a:t>is called </a:t>
            </a:r>
            <a:r>
              <a:rPr lang="en-US" sz="2400" b="0" i="1" u="none" strike="noStrike" baseline="0" dirty="0">
                <a:solidFill>
                  <a:srgbClr val="002060"/>
                </a:solidFill>
                <a:latin typeface="Times New Roman" panose="02020603050405020304" pitchFamily="18" charset="0"/>
              </a:rPr>
              <a:t>reflexive</a:t>
            </a:r>
            <a:r>
              <a:rPr lang="en-US" sz="2400" b="0" i="1"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if </a:t>
            </a:r>
            <a:r>
              <a:rPr lang="en-US" sz="2400" b="0" i="1" u="none" strike="noStrike" baseline="0" dirty="0">
                <a:latin typeface="MTMI"/>
              </a:rPr>
              <a:t>(a, a) </a:t>
            </a:r>
            <a:r>
              <a:rPr lang="en-US" sz="2400" b="0" i="0" u="none" strike="noStrike" baseline="0" dirty="0">
                <a:latin typeface="MTSYN"/>
              </a:rPr>
              <a:t>∈ </a:t>
            </a:r>
            <a:r>
              <a:rPr lang="en-US" sz="2400" b="0" i="1" u="none" strike="noStrike" baseline="0" dirty="0">
                <a:latin typeface="MTMI"/>
              </a:rPr>
              <a:t>R </a:t>
            </a:r>
            <a:r>
              <a:rPr lang="en-US" sz="2400" b="0" i="0" u="none" strike="noStrike" baseline="0" dirty="0">
                <a:latin typeface="Times New Roman" panose="02020603050405020304" pitchFamily="18" charset="0"/>
              </a:rPr>
              <a:t>for every element </a:t>
            </a:r>
            <a:r>
              <a:rPr lang="en-US" sz="2400" b="0" i="1" u="none" strike="noStrike" baseline="0" dirty="0">
                <a:latin typeface="MTMI"/>
              </a:rPr>
              <a:t>a </a:t>
            </a:r>
            <a:r>
              <a:rPr lang="en-US" sz="2400" b="0" i="0" u="none" strike="noStrike" baseline="0" dirty="0">
                <a:latin typeface="MTSYN"/>
              </a:rPr>
              <a:t>∈ </a:t>
            </a:r>
            <a:r>
              <a:rPr lang="en-US" sz="2400" b="0" i="1" u="none" strike="noStrike" baseline="0" dirty="0">
                <a:latin typeface="MTMI"/>
              </a:rPr>
              <a:t>A</a:t>
            </a:r>
            <a:r>
              <a:rPr lang="en-US" sz="2400" b="0" i="0" u="none" strike="noStrike" baseline="0" dirty="0">
                <a:latin typeface="Times New Roman" panose="02020603050405020304" pitchFamily="18" charset="0"/>
              </a:rPr>
              <a:t>.</a:t>
            </a:r>
            <a:endParaRPr lang="en-US" sz="2400" dirty="0"/>
          </a:p>
        </p:txBody>
      </p:sp>
      <p:sp>
        <p:nvSpPr>
          <p:cNvPr id="6" name="TextBox 5">
            <a:extLst>
              <a:ext uri="{FF2B5EF4-FFF2-40B4-BE49-F238E27FC236}">
                <a16:creationId xmlns:a16="http://schemas.microsoft.com/office/drawing/2014/main" id="{A56C59B7-4028-408E-BB29-9EC6BA395C34}"/>
              </a:ext>
            </a:extLst>
          </p:cNvPr>
          <p:cNvSpPr txBox="1"/>
          <p:nvPr/>
        </p:nvSpPr>
        <p:spPr>
          <a:xfrm>
            <a:off x="480669" y="2650094"/>
            <a:ext cx="10137567" cy="461665"/>
          </a:xfrm>
          <a:prstGeom prst="rect">
            <a:avLst/>
          </a:prstGeom>
          <a:noFill/>
        </p:spPr>
        <p:txBody>
          <a:bodyPr wrap="square">
            <a:spAutoFit/>
          </a:bodyPr>
          <a:lstStyle/>
          <a:p>
            <a:pPr marL="285750" indent="-285750">
              <a:buFont typeface="Wingdings" panose="05000000000000000000" pitchFamily="2" charset="2"/>
              <a:buChar char="q"/>
            </a:pPr>
            <a:r>
              <a:rPr lang="en-US" sz="2400" b="0" i="0" dirty="0">
                <a:solidFill>
                  <a:srgbClr val="242021"/>
                </a:solidFill>
                <a:effectLst/>
                <a:latin typeface="Times-Roman"/>
              </a:rPr>
              <a:t>We see that a relation on </a:t>
            </a:r>
            <a:r>
              <a:rPr lang="en-US" sz="2400" b="0" i="1" dirty="0">
                <a:solidFill>
                  <a:srgbClr val="242021"/>
                </a:solidFill>
                <a:effectLst/>
                <a:latin typeface="MTMI"/>
              </a:rPr>
              <a:t>A </a:t>
            </a:r>
            <a:r>
              <a:rPr lang="en-US" sz="2400" b="0" i="0" dirty="0">
                <a:solidFill>
                  <a:srgbClr val="242021"/>
                </a:solidFill>
                <a:effectLst/>
                <a:latin typeface="Times-Roman"/>
              </a:rPr>
              <a:t>is reflexive if every element of </a:t>
            </a:r>
            <a:r>
              <a:rPr lang="en-US" sz="2400" b="0" i="1" dirty="0">
                <a:solidFill>
                  <a:srgbClr val="242021"/>
                </a:solidFill>
                <a:effectLst/>
                <a:latin typeface="MTMI"/>
              </a:rPr>
              <a:t>A </a:t>
            </a:r>
            <a:r>
              <a:rPr lang="en-US" sz="2400" b="0" i="0" dirty="0">
                <a:solidFill>
                  <a:srgbClr val="242021"/>
                </a:solidFill>
                <a:effectLst/>
                <a:latin typeface="Times-Roman"/>
              </a:rPr>
              <a:t>is related to itself</a:t>
            </a:r>
            <a:r>
              <a:rPr lang="en-US" sz="2400" dirty="0">
                <a:solidFill>
                  <a:srgbClr val="242021"/>
                </a:solidFill>
                <a:latin typeface="Times-Roman"/>
              </a:rPr>
              <a:t>.</a:t>
            </a:r>
            <a:r>
              <a:rPr lang="en-US" sz="2400" dirty="0"/>
              <a:t> </a:t>
            </a:r>
          </a:p>
        </p:txBody>
      </p:sp>
      <p:pic>
        <p:nvPicPr>
          <p:cNvPr id="1026" name="Picture 2" descr="TYPES OF RELATIONS REFLEXIVE SYMMETRIC TRANSITIVE EQUIVALENCE RELATIONS AND  FUNCTIONS NCERT CLASS 12 - YouTube">
            <a:extLst>
              <a:ext uri="{FF2B5EF4-FFF2-40B4-BE49-F238E27FC236}">
                <a16:creationId xmlns:a16="http://schemas.microsoft.com/office/drawing/2014/main" id="{E88AE1CA-E8B8-4E11-B1D7-0AE618D1F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990" t="4218" r="836" b="20416"/>
          <a:stretch/>
        </p:blipFill>
        <p:spPr bwMode="auto">
          <a:xfrm>
            <a:off x="4499877" y="3579920"/>
            <a:ext cx="2491036" cy="28407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4F9843-00A1-423B-9896-55CD3D8CAC30}"/>
              </a:ext>
            </a:extLst>
          </p:cNvPr>
          <p:cNvSpPr txBox="1"/>
          <p:nvPr/>
        </p:nvSpPr>
        <p:spPr>
          <a:xfrm>
            <a:off x="480669" y="1240246"/>
            <a:ext cx="6098344" cy="523220"/>
          </a:xfrm>
          <a:prstGeom prst="rect">
            <a:avLst/>
          </a:prstGeom>
          <a:noFill/>
        </p:spPr>
        <p:txBody>
          <a:bodyPr wrap="square">
            <a:spAutoFit/>
          </a:bodyPr>
          <a:lstStyle/>
          <a:p>
            <a:r>
              <a:rPr lang="en-US" sz="2800" b="1" i="0" u="none" strike="noStrike" baseline="0" dirty="0">
                <a:solidFill>
                  <a:srgbClr val="0070C0"/>
                </a:solidFill>
                <a:latin typeface="Palatino-Bold"/>
              </a:rPr>
              <a:t>Reflexive</a:t>
            </a:r>
            <a:endParaRPr lang="en-US" sz="2800" dirty="0">
              <a:solidFill>
                <a:srgbClr val="0070C0"/>
              </a:solidFill>
            </a:endParaRPr>
          </a:p>
        </p:txBody>
      </p:sp>
      <p:pic>
        <p:nvPicPr>
          <p:cNvPr id="8" name="Picture 2" descr="School supplies study icon Royalty Free Vector Image">
            <a:extLst>
              <a:ext uri="{FF2B5EF4-FFF2-40B4-BE49-F238E27FC236}">
                <a16:creationId xmlns:a16="http://schemas.microsoft.com/office/drawing/2014/main" id="{FDF79F96-BB72-4045-81A4-3DEEB9275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87" t="12464" r="6852" b="18406"/>
          <a:stretch/>
        </p:blipFill>
        <p:spPr bwMode="auto">
          <a:xfrm>
            <a:off x="10505661" y="79512"/>
            <a:ext cx="1610139" cy="146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457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FCF8AAF-E098-4013-A440-6F545B1A3103}"/>
              </a:ext>
            </a:extLst>
          </p:cNvPr>
          <p:cNvSpPr/>
          <p:nvPr/>
        </p:nvSpPr>
        <p:spPr>
          <a:xfrm>
            <a:off x="7803472" y="2485748"/>
            <a:ext cx="2450237" cy="25922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A847F8-994D-4406-ACEB-D14C2F0DD53C}"/>
                  </a:ext>
                </a:extLst>
              </p:cNvPr>
              <p:cNvSpPr txBox="1"/>
              <p:nvPr/>
            </p:nvSpPr>
            <p:spPr>
              <a:xfrm>
                <a:off x="829060" y="916834"/>
                <a:ext cx="9140900" cy="461665"/>
              </a:xfrm>
              <a:prstGeom prst="rect">
                <a:avLst/>
              </a:prstGeom>
              <a:noFill/>
            </p:spPr>
            <p:txBody>
              <a:bodyPr wrap="none" rtlCol="0">
                <a:spAutoFit/>
              </a:bodyPr>
              <a:lstStyle/>
              <a:p>
                <a:r>
                  <a:rPr lang="en-US" sz="2400" dirty="0">
                    <a:latin typeface="Amasis MT Pro Medium" panose="02040604050005020304" pitchFamily="18" charset="0"/>
                  </a:rPr>
                  <a:t>A relation </a:t>
                </a:r>
                <a14:m>
                  <m:oMath xmlns:m="http://schemas.openxmlformats.org/officeDocument/2006/math">
                    <m:r>
                      <a:rPr lang="en-US" sz="2400" i="1" dirty="0" smtClean="0">
                        <a:latin typeface="Cambria Math" panose="02040503050406030204" pitchFamily="18" charset="0"/>
                      </a:rPr>
                      <m:t>𝑅</m:t>
                    </m:r>
                  </m:oMath>
                </a14:m>
                <a:r>
                  <a:rPr lang="en-US" sz="2400" dirty="0">
                    <a:latin typeface="Amasis MT Pro Medium" panose="02040604050005020304" pitchFamily="18" charset="0"/>
                  </a:rPr>
                  <a:t> on a set </a:t>
                </a:r>
                <a14:m>
                  <m:oMath xmlns:m="http://schemas.openxmlformats.org/officeDocument/2006/math">
                    <m:r>
                      <a:rPr lang="en-US" sz="2400" i="1" dirty="0" smtClean="0">
                        <a:latin typeface="Cambria Math" panose="02040503050406030204" pitchFamily="18" charset="0"/>
                      </a:rPr>
                      <m:t>𝐴</m:t>
                    </m:r>
                  </m:oMath>
                </a14:m>
                <a:r>
                  <a:rPr lang="en-US" sz="2400" dirty="0">
                    <a:latin typeface="Amasis MT Pro Medium" panose="02040604050005020304" pitchFamily="18" charset="0"/>
                  </a:rPr>
                  <a:t> is said to be reflexive if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𝐴</m:t>
                    </m:r>
                    <m:r>
                      <a:rPr lang="en-US" sz="2400" b="0" i="1" smtClean="0">
                        <a:latin typeface="Cambria Math" panose="02040503050406030204" pitchFamily="18" charset="0"/>
                        <a:ea typeface="Cambria Math" panose="02040503050406030204" pitchFamily="18" charset="0"/>
                      </a:rPr>
                      <m:t>, </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m:t>
                    </m:r>
                  </m:oMath>
                </a14:m>
                <a:endParaRPr lang="en-US" sz="2400" dirty="0">
                  <a:latin typeface="Amasis MT Pro Medium" panose="02040604050005020304" pitchFamily="18" charset="0"/>
                </a:endParaRPr>
              </a:p>
            </p:txBody>
          </p:sp>
        </mc:Choice>
        <mc:Fallback xmlns="">
          <p:sp>
            <p:nvSpPr>
              <p:cNvPr id="5" name="TextBox 4">
                <a:extLst>
                  <a:ext uri="{FF2B5EF4-FFF2-40B4-BE49-F238E27FC236}">
                    <a16:creationId xmlns:a16="http://schemas.microsoft.com/office/drawing/2014/main" id="{2EA847F8-994D-4406-ACEB-D14C2F0DD53C}"/>
                  </a:ext>
                </a:extLst>
              </p:cNvPr>
              <p:cNvSpPr txBox="1">
                <a:spLocks noRot="1" noChangeAspect="1" noMove="1" noResize="1" noEditPoints="1" noAdjustHandles="1" noChangeArrowheads="1" noChangeShapeType="1" noTextEdit="1"/>
              </p:cNvSpPr>
              <p:nvPr/>
            </p:nvSpPr>
            <p:spPr>
              <a:xfrm>
                <a:off x="829060" y="916834"/>
                <a:ext cx="9140900" cy="461665"/>
              </a:xfrm>
              <a:prstGeom prst="rect">
                <a:avLst/>
              </a:prstGeom>
              <a:blipFill>
                <a:blip r:embed="rId3"/>
                <a:stretch>
                  <a:fillRect l="-1001"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800FB2-DF8D-4538-850E-1EC24C786653}"/>
                  </a:ext>
                </a:extLst>
              </p:cNvPr>
              <p:cNvSpPr txBox="1"/>
              <p:nvPr/>
            </p:nvSpPr>
            <p:spPr>
              <a:xfrm>
                <a:off x="1115007" y="2088494"/>
                <a:ext cx="12321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53800FB2-DF8D-4538-850E-1EC24C786653}"/>
                  </a:ext>
                </a:extLst>
              </p:cNvPr>
              <p:cNvSpPr txBox="1">
                <a:spLocks noRot="1" noChangeAspect="1" noMove="1" noResize="1" noEditPoints="1" noAdjustHandles="1" noChangeArrowheads="1" noChangeShapeType="1" noTextEdit="1"/>
              </p:cNvSpPr>
              <p:nvPr/>
            </p:nvSpPr>
            <p:spPr>
              <a:xfrm>
                <a:off x="1115007" y="2088494"/>
                <a:ext cx="1232132" cy="276999"/>
              </a:xfrm>
              <a:prstGeom prst="rect">
                <a:avLst/>
              </a:prstGeom>
              <a:blipFill>
                <a:blip r:embed="rId4"/>
                <a:stretch>
                  <a:fillRect l="-4455" t="-4444" r="-6436"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Table 8">
                <a:extLst>
                  <a:ext uri="{FF2B5EF4-FFF2-40B4-BE49-F238E27FC236}">
                    <a16:creationId xmlns:a16="http://schemas.microsoft.com/office/drawing/2014/main" id="{775C0E07-57C0-465A-AD07-6F0F2076C62F}"/>
                  </a:ext>
                </a:extLst>
              </p:cNvPr>
              <p:cNvGraphicFramePr>
                <a:graphicFrameLocks noGrp="1"/>
              </p:cNvGraphicFramePr>
              <p:nvPr>
                <p:extLst>
                  <p:ext uri="{D42A27DB-BD31-4B8C-83A1-F6EECF244321}">
                    <p14:modId xmlns:p14="http://schemas.microsoft.com/office/powerpoint/2010/main" val="2970437600"/>
                  </p:ext>
                </p:extLst>
              </p:nvPr>
            </p:nvGraphicFramePr>
            <p:xfrm>
              <a:off x="7946252" y="3213742"/>
              <a:ext cx="2023708" cy="1645920"/>
            </p:xfrm>
            <a:graphic>
              <a:graphicData uri="http://schemas.openxmlformats.org/drawingml/2006/table">
                <a:tbl>
                  <a:tblPr firstRow="1" bandRow="1">
                    <a:tableStyleId>{5940675A-B579-460E-94D1-54222C63F5DA}</a:tableStyleId>
                  </a:tblPr>
                  <a:tblGrid>
                    <a:gridCol w="505927">
                      <a:extLst>
                        <a:ext uri="{9D8B030D-6E8A-4147-A177-3AD203B41FA5}">
                          <a16:colId xmlns:a16="http://schemas.microsoft.com/office/drawing/2014/main" val="2108701111"/>
                        </a:ext>
                      </a:extLst>
                    </a:gridCol>
                    <a:gridCol w="505927">
                      <a:extLst>
                        <a:ext uri="{9D8B030D-6E8A-4147-A177-3AD203B41FA5}">
                          <a16:colId xmlns:a16="http://schemas.microsoft.com/office/drawing/2014/main" val="641912697"/>
                        </a:ext>
                      </a:extLst>
                    </a:gridCol>
                    <a:gridCol w="505927">
                      <a:extLst>
                        <a:ext uri="{9D8B030D-6E8A-4147-A177-3AD203B41FA5}">
                          <a16:colId xmlns:a16="http://schemas.microsoft.com/office/drawing/2014/main" val="1786519057"/>
                        </a:ext>
                      </a:extLst>
                    </a:gridCol>
                    <a:gridCol w="505927">
                      <a:extLst>
                        <a:ext uri="{9D8B030D-6E8A-4147-A177-3AD203B41FA5}">
                          <a16:colId xmlns:a16="http://schemas.microsoft.com/office/drawing/2014/main" val="3097090781"/>
                        </a:ext>
                      </a:extLst>
                    </a:gridCol>
                  </a:tblGrid>
                  <a:tr h="370840">
                    <a:tc>
                      <a:txBody>
                        <a:bodyPr/>
                        <a:lstStyle/>
                        <a:p>
                          <a:pPr algn="ctr"/>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𝑎</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𝑏</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𝑐</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3925586"/>
                      </a:ext>
                    </a:extLst>
                  </a:tr>
                  <a:tr h="370840">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𝑎</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𝑎𝑎</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𝑎𝑏</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𝑎𝑐</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43449"/>
                      </a:ext>
                    </a:extLst>
                  </a:tr>
                  <a:tr h="370840">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𝑏</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𝑏𝑎</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𝑏𝑏</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𝑏𝑐</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5466078"/>
                      </a:ext>
                    </a:extLst>
                  </a:tr>
                  <a:tr h="370840">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𝑐</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𝑐𝑎</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400" i="1" dirty="0" smtClean="0">
                                    <a:solidFill>
                                      <a:srgbClr val="C00000"/>
                                    </a:solidFill>
                                    <a:latin typeface="Cambria Math" panose="02040503050406030204" pitchFamily="18" charset="0"/>
                                  </a:rPr>
                                  <m:t>𝑐𝑏</m:t>
                                </m:r>
                              </m:oMath>
                            </m:oMathPara>
                          </a14:m>
                          <a:endParaRPr lang="en-US" sz="24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𝑐𝑐</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4591093"/>
                      </a:ext>
                    </a:extLst>
                  </a:tr>
                </a:tbl>
              </a:graphicData>
            </a:graphic>
          </p:graphicFrame>
        </mc:Choice>
        <mc:Fallback xmlns="">
          <p:graphicFrame>
            <p:nvGraphicFramePr>
              <p:cNvPr id="8" name="Table 8">
                <a:extLst>
                  <a:ext uri="{FF2B5EF4-FFF2-40B4-BE49-F238E27FC236}">
                    <a16:creationId xmlns:a16="http://schemas.microsoft.com/office/drawing/2014/main" id="{775C0E07-57C0-465A-AD07-6F0F2076C62F}"/>
                  </a:ext>
                </a:extLst>
              </p:cNvPr>
              <p:cNvGraphicFramePr>
                <a:graphicFrameLocks noGrp="1"/>
              </p:cNvGraphicFramePr>
              <p:nvPr>
                <p:extLst>
                  <p:ext uri="{D42A27DB-BD31-4B8C-83A1-F6EECF244321}">
                    <p14:modId xmlns:p14="http://schemas.microsoft.com/office/powerpoint/2010/main" val="2970437600"/>
                  </p:ext>
                </p:extLst>
              </p:nvPr>
            </p:nvGraphicFramePr>
            <p:xfrm>
              <a:off x="7946252" y="3213742"/>
              <a:ext cx="2023708" cy="1645920"/>
            </p:xfrm>
            <a:graphic>
              <a:graphicData uri="http://schemas.openxmlformats.org/drawingml/2006/table">
                <a:tbl>
                  <a:tblPr firstRow="1" bandRow="1">
                    <a:tableStyleId>{5940675A-B579-460E-94D1-54222C63F5DA}</a:tableStyleId>
                  </a:tblPr>
                  <a:tblGrid>
                    <a:gridCol w="505927">
                      <a:extLst>
                        <a:ext uri="{9D8B030D-6E8A-4147-A177-3AD203B41FA5}">
                          <a16:colId xmlns:a16="http://schemas.microsoft.com/office/drawing/2014/main" val="2108701111"/>
                        </a:ext>
                      </a:extLst>
                    </a:gridCol>
                    <a:gridCol w="505927">
                      <a:extLst>
                        <a:ext uri="{9D8B030D-6E8A-4147-A177-3AD203B41FA5}">
                          <a16:colId xmlns:a16="http://schemas.microsoft.com/office/drawing/2014/main" val="641912697"/>
                        </a:ext>
                      </a:extLst>
                    </a:gridCol>
                    <a:gridCol w="505927">
                      <a:extLst>
                        <a:ext uri="{9D8B030D-6E8A-4147-A177-3AD203B41FA5}">
                          <a16:colId xmlns:a16="http://schemas.microsoft.com/office/drawing/2014/main" val="1786519057"/>
                        </a:ext>
                      </a:extLst>
                    </a:gridCol>
                    <a:gridCol w="505927">
                      <a:extLst>
                        <a:ext uri="{9D8B030D-6E8A-4147-A177-3AD203B41FA5}">
                          <a16:colId xmlns:a16="http://schemas.microsoft.com/office/drawing/2014/main" val="3097090781"/>
                        </a:ext>
                      </a:extLst>
                    </a:gridCol>
                  </a:tblGrid>
                  <a:tr h="396240">
                    <a:tc>
                      <a:txBody>
                        <a:bodyPr/>
                        <a:lstStyle/>
                        <a:p>
                          <a:pPr algn="ctr"/>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98810" r="-197619" b="-316923"/>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01205" r="-100000" b="-316923"/>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301205" b="-316923"/>
                          </a:stretch>
                        </a:blipFill>
                      </a:tcPr>
                    </a:tc>
                    <a:extLst>
                      <a:ext uri="{0D108BD9-81ED-4DB2-BD59-A6C34878D82A}">
                        <a16:rowId xmlns:a16="http://schemas.microsoft.com/office/drawing/2014/main" val="2483925586"/>
                      </a:ext>
                    </a:extLst>
                  </a:tr>
                  <a:tr h="3962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100000" r="-301205" b="-216923"/>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98810" t="-100000" r="-197619" b="-216923"/>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01205" t="-100000" r="-100000" b="-216923"/>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301205" t="-100000" b="-216923"/>
                          </a:stretch>
                        </a:blipFill>
                      </a:tcPr>
                    </a:tc>
                    <a:extLst>
                      <a:ext uri="{0D108BD9-81ED-4DB2-BD59-A6C34878D82A}">
                        <a16:rowId xmlns:a16="http://schemas.microsoft.com/office/drawing/2014/main" val="3659843449"/>
                      </a:ext>
                    </a:extLst>
                  </a:tr>
                  <a:tr h="3962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196970" r="-301205" b="-113636"/>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98810" t="-196970" r="-197619" b="-113636"/>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01205" t="-196970" r="-100000" b="-113636"/>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301205" t="-196970" b="-113636"/>
                          </a:stretch>
                        </a:blipFill>
                      </a:tcPr>
                    </a:tc>
                    <a:extLst>
                      <a:ext uri="{0D108BD9-81ED-4DB2-BD59-A6C34878D82A}">
                        <a16:rowId xmlns:a16="http://schemas.microsoft.com/office/drawing/2014/main" val="3875466078"/>
                      </a:ext>
                    </a:extLst>
                  </a:tr>
                  <a:tr h="45720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261333" r="-301205"/>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98810" t="-261333" r="-197619"/>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01205" t="-261333" r="-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301205" t="-261333"/>
                          </a:stretch>
                        </a:blipFill>
                      </a:tcPr>
                    </a:tc>
                    <a:extLst>
                      <a:ext uri="{0D108BD9-81ED-4DB2-BD59-A6C34878D82A}">
                        <a16:rowId xmlns:a16="http://schemas.microsoft.com/office/drawing/2014/main" val="1634591093"/>
                      </a:ext>
                    </a:extLst>
                  </a:tr>
                </a:tbl>
              </a:graphicData>
            </a:graphic>
          </p:graphicFrame>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886C196-B3AD-445C-B1F4-9CF4200DFBA9}"/>
                  </a:ext>
                </a:extLst>
              </p:cNvPr>
              <p:cNvSpPr txBox="1"/>
              <p:nvPr/>
            </p:nvSpPr>
            <p:spPr>
              <a:xfrm>
                <a:off x="1003759" y="2873923"/>
                <a:ext cx="43281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8886C196-B3AD-445C-B1F4-9CF4200DFBA9}"/>
                  </a:ext>
                </a:extLst>
              </p:cNvPr>
              <p:cNvSpPr txBox="1">
                <a:spLocks noRot="1" noChangeAspect="1" noMove="1" noResize="1" noEditPoints="1" noAdjustHandles="1" noChangeArrowheads="1" noChangeShapeType="1" noTextEdit="1"/>
              </p:cNvSpPr>
              <p:nvPr/>
            </p:nvSpPr>
            <p:spPr>
              <a:xfrm>
                <a:off x="1003759" y="2873923"/>
                <a:ext cx="432811" cy="276999"/>
              </a:xfrm>
              <a:prstGeom prst="rect">
                <a:avLst/>
              </a:prstGeom>
              <a:blipFill>
                <a:blip r:embed="rId6"/>
                <a:stretch>
                  <a:fillRect l="-30986" t="-17391" r="-2112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8D4EE4-0414-4F92-ABFD-26E4AB9237C2}"/>
                  </a:ext>
                </a:extLst>
              </p:cNvPr>
              <p:cNvSpPr txBox="1"/>
              <p:nvPr/>
            </p:nvSpPr>
            <p:spPr>
              <a:xfrm>
                <a:off x="1003759" y="3433355"/>
                <a:ext cx="852477"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a14:m>
                <a:endParaRPr lang="en-US" dirty="0"/>
              </a:p>
            </p:txBody>
          </p:sp>
        </mc:Choice>
        <mc:Fallback xmlns="">
          <p:sp>
            <p:nvSpPr>
              <p:cNvPr id="14" name="TextBox 13">
                <a:extLst>
                  <a:ext uri="{FF2B5EF4-FFF2-40B4-BE49-F238E27FC236}">
                    <a16:creationId xmlns:a16="http://schemas.microsoft.com/office/drawing/2014/main" id="{598D4EE4-0414-4F92-ABFD-26E4AB9237C2}"/>
                  </a:ext>
                </a:extLst>
              </p:cNvPr>
              <p:cNvSpPr txBox="1">
                <a:spLocks noRot="1" noChangeAspect="1" noMove="1" noResize="1" noEditPoints="1" noAdjustHandles="1" noChangeArrowheads="1" noChangeShapeType="1" noTextEdit="1"/>
              </p:cNvSpPr>
              <p:nvPr/>
            </p:nvSpPr>
            <p:spPr>
              <a:xfrm>
                <a:off x="1003759" y="3433355"/>
                <a:ext cx="852477" cy="276999"/>
              </a:xfrm>
              <a:prstGeom prst="rect">
                <a:avLst/>
              </a:prstGeom>
              <a:blipFill>
                <a:blip r:embed="rId7"/>
                <a:stretch>
                  <a:fillRect l="-15714" t="-17391" r="-785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83E0FC-1350-43BF-A7DF-FD96A05D0098}"/>
                  </a:ext>
                </a:extLst>
              </p:cNvPr>
              <p:cNvSpPr txBox="1"/>
              <p:nvPr/>
            </p:nvSpPr>
            <p:spPr>
              <a:xfrm>
                <a:off x="1003759" y="4069780"/>
                <a:ext cx="223061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𝑎</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𝑏</m:t>
                        </m:r>
                      </m:e>
                    </m:d>
                    <m:r>
                      <a:rPr lang="en-US" b="0" i="1" smtClean="0">
                        <a:latin typeface="Cambria Math" panose="02040503050406030204" pitchFamily="18" charset="0"/>
                      </a:rPr>
                      <m:t>, (</m:t>
                    </m:r>
                    <m:r>
                      <a:rPr lang="en-US" b="0" i="1" smtClean="0">
                        <a:latin typeface="Cambria Math" panose="02040503050406030204" pitchFamily="18" charset="0"/>
                      </a:rPr>
                      <m:t>𝑐</m:t>
                    </m:r>
                    <m:r>
                      <a:rPr lang="en-US" b="0" i="1" smtClean="0">
                        <a:latin typeface="Cambria Math" panose="02040503050406030204" pitchFamily="18" charset="0"/>
                      </a:rPr>
                      <m:t>, </m:t>
                    </m:r>
                    <m:r>
                      <a:rPr lang="en-US" b="0" i="1" smtClean="0">
                        <a:latin typeface="Cambria Math" panose="02040503050406030204" pitchFamily="18" charset="0"/>
                      </a:rPr>
                      <m:t>𝑐</m:t>
                    </m:r>
                    <m:r>
                      <a:rPr lang="en-US" b="0" i="1" smtClean="0">
                        <a:latin typeface="Cambria Math" panose="02040503050406030204" pitchFamily="18" charset="0"/>
                      </a:rPr>
                      <m:t>)}</m:t>
                    </m:r>
                  </m:oMath>
                </a14:m>
                <a:endParaRPr lang="en-US" dirty="0"/>
              </a:p>
            </p:txBody>
          </p:sp>
        </mc:Choice>
        <mc:Fallback xmlns="">
          <p:sp>
            <p:nvSpPr>
              <p:cNvPr id="15" name="TextBox 14">
                <a:extLst>
                  <a:ext uri="{FF2B5EF4-FFF2-40B4-BE49-F238E27FC236}">
                    <a16:creationId xmlns:a16="http://schemas.microsoft.com/office/drawing/2014/main" id="{0D83E0FC-1350-43BF-A7DF-FD96A05D0098}"/>
                  </a:ext>
                </a:extLst>
              </p:cNvPr>
              <p:cNvSpPr txBox="1">
                <a:spLocks noRot="1" noChangeAspect="1" noMove="1" noResize="1" noEditPoints="1" noAdjustHandles="1" noChangeArrowheads="1" noChangeShapeType="1" noTextEdit="1"/>
              </p:cNvSpPr>
              <p:nvPr/>
            </p:nvSpPr>
            <p:spPr>
              <a:xfrm>
                <a:off x="1003759" y="4069780"/>
                <a:ext cx="2230611" cy="276999"/>
              </a:xfrm>
              <a:prstGeom prst="rect">
                <a:avLst/>
              </a:prstGeom>
              <a:blipFill>
                <a:blip r:embed="rId8"/>
                <a:stretch>
                  <a:fillRect l="-6011" t="-20000" r="-409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A129D3-4BD3-4192-8404-BD130A39182A}"/>
                  </a:ext>
                </a:extLst>
              </p:cNvPr>
              <p:cNvSpPr txBox="1"/>
              <p:nvPr/>
            </p:nvSpPr>
            <p:spPr>
              <a:xfrm>
                <a:off x="1003759" y="4639716"/>
                <a:ext cx="2897075"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𝑎</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𝑎</m:t>
                        </m:r>
                      </m:e>
                    </m:d>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oMath>
                </a14:m>
                <a:endParaRPr lang="en-US" dirty="0"/>
              </a:p>
            </p:txBody>
          </p:sp>
        </mc:Choice>
        <mc:Fallback xmlns="">
          <p:sp>
            <p:nvSpPr>
              <p:cNvPr id="16" name="TextBox 15">
                <a:extLst>
                  <a:ext uri="{FF2B5EF4-FFF2-40B4-BE49-F238E27FC236}">
                    <a16:creationId xmlns:a16="http://schemas.microsoft.com/office/drawing/2014/main" id="{35A129D3-4BD3-4192-8404-BD130A39182A}"/>
                  </a:ext>
                </a:extLst>
              </p:cNvPr>
              <p:cNvSpPr txBox="1">
                <a:spLocks noRot="1" noChangeAspect="1" noMove="1" noResize="1" noEditPoints="1" noAdjustHandles="1" noChangeArrowheads="1" noChangeShapeType="1" noTextEdit="1"/>
              </p:cNvSpPr>
              <p:nvPr/>
            </p:nvSpPr>
            <p:spPr>
              <a:xfrm>
                <a:off x="1003759" y="4639716"/>
                <a:ext cx="2897075" cy="276999"/>
              </a:xfrm>
              <a:prstGeom prst="rect">
                <a:avLst/>
              </a:prstGeom>
              <a:blipFill>
                <a:blip r:embed="rId9"/>
                <a:stretch>
                  <a:fillRect l="-4632" t="-17391" r="-294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71F9CE3-0494-449E-86D5-13E29855A2CC}"/>
                  </a:ext>
                </a:extLst>
              </p:cNvPr>
              <p:cNvSpPr txBox="1"/>
              <p:nvPr/>
            </p:nvSpPr>
            <p:spPr>
              <a:xfrm>
                <a:off x="1003759" y="5152051"/>
                <a:ext cx="346723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𝑎</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𝑏</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𝑐</m:t>
                        </m:r>
                        <m:r>
                          <a:rPr lang="en-US" b="0" i="1" smtClean="0">
                            <a:latin typeface="Cambria Math" panose="02040503050406030204" pitchFamily="18" charset="0"/>
                          </a:rPr>
                          <m:t>, </m:t>
                        </m:r>
                        <m:r>
                          <a:rPr lang="en-US" b="0" i="1" smtClean="0">
                            <a:latin typeface="Cambria Math" panose="02040503050406030204" pitchFamily="18" charset="0"/>
                          </a:rPr>
                          <m:t>𝑐</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e>
                    </m:d>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r>
                      <a:rPr lang="en-US" b="0" i="1" smtClean="0">
                        <a:latin typeface="Cambria Math" panose="02040503050406030204" pitchFamily="18" charset="0"/>
                      </a:rPr>
                      <m:t>)}</m:t>
                    </m:r>
                  </m:oMath>
                </a14:m>
                <a:endParaRPr lang="en-US" dirty="0"/>
              </a:p>
            </p:txBody>
          </p:sp>
        </mc:Choice>
        <mc:Fallback xmlns="">
          <p:sp>
            <p:nvSpPr>
              <p:cNvPr id="17" name="TextBox 16">
                <a:extLst>
                  <a:ext uri="{FF2B5EF4-FFF2-40B4-BE49-F238E27FC236}">
                    <a16:creationId xmlns:a16="http://schemas.microsoft.com/office/drawing/2014/main" id="{071F9CE3-0494-449E-86D5-13E29855A2CC}"/>
                  </a:ext>
                </a:extLst>
              </p:cNvPr>
              <p:cNvSpPr txBox="1">
                <a:spLocks noRot="1" noChangeAspect="1" noMove="1" noResize="1" noEditPoints="1" noAdjustHandles="1" noChangeArrowheads="1" noChangeShapeType="1" noTextEdit="1"/>
              </p:cNvSpPr>
              <p:nvPr/>
            </p:nvSpPr>
            <p:spPr>
              <a:xfrm>
                <a:off x="1003759" y="5152051"/>
                <a:ext cx="3467231" cy="276999"/>
              </a:xfrm>
              <a:prstGeom prst="rect">
                <a:avLst/>
              </a:prstGeom>
              <a:blipFill>
                <a:blip r:embed="rId10"/>
                <a:stretch>
                  <a:fillRect l="-3873" t="-17391" r="-2465"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BFE482E-56A4-4E7B-BB9C-B00999B75437}"/>
                  </a:ext>
                </a:extLst>
              </p:cNvPr>
              <p:cNvSpPr txBox="1"/>
              <p:nvPr/>
            </p:nvSpPr>
            <p:spPr>
              <a:xfrm>
                <a:off x="1003759" y="5774067"/>
                <a:ext cx="223061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e>
                    </m:d>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𝑐</m:t>
                    </m:r>
                    <m:r>
                      <a:rPr lang="en-US" b="0" i="1" smtClean="0">
                        <a:latin typeface="Cambria Math" panose="02040503050406030204" pitchFamily="18" charset="0"/>
                      </a:rPr>
                      <m:t>)}</m:t>
                    </m:r>
                  </m:oMath>
                </a14:m>
                <a:endParaRPr lang="en-US" dirty="0"/>
              </a:p>
            </p:txBody>
          </p:sp>
        </mc:Choice>
        <mc:Fallback xmlns="">
          <p:sp>
            <p:nvSpPr>
              <p:cNvPr id="18" name="TextBox 17">
                <a:extLst>
                  <a:ext uri="{FF2B5EF4-FFF2-40B4-BE49-F238E27FC236}">
                    <a16:creationId xmlns:a16="http://schemas.microsoft.com/office/drawing/2014/main" id="{5BFE482E-56A4-4E7B-BB9C-B00999B75437}"/>
                  </a:ext>
                </a:extLst>
              </p:cNvPr>
              <p:cNvSpPr txBox="1">
                <a:spLocks noRot="1" noChangeAspect="1" noMove="1" noResize="1" noEditPoints="1" noAdjustHandles="1" noChangeArrowheads="1" noChangeShapeType="1" noTextEdit="1"/>
              </p:cNvSpPr>
              <p:nvPr/>
            </p:nvSpPr>
            <p:spPr>
              <a:xfrm>
                <a:off x="1003759" y="5774067"/>
                <a:ext cx="2230611" cy="276999"/>
              </a:xfrm>
              <a:prstGeom prst="rect">
                <a:avLst/>
              </a:prstGeom>
              <a:blipFill>
                <a:blip r:embed="rId11"/>
                <a:stretch>
                  <a:fillRect l="-6011" t="-17391" r="-4098"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767285E-648E-4AE8-9773-8EE9922B26B3}"/>
                  </a:ext>
                </a:extLst>
              </p:cNvPr>
              <p:cNvSpPr txBox="1"/>
              <p:nvPr/>
            </p:nvSpPr>
            <p:spPr>
              <a:xfrm>
                <a:off x="8383107" y="2644355"/>
                <a:ext cx="1149998" cy="400110"/>
              </a:xfrm>
              <a:prstGeom prst="rect">
                <a:avLst/>
              </a:prstGeom>
              <a:no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𝐴</m:t>
                      </m:r>
                    </m:oMath>
                  </m:oMathPara>
                </a14:m>
                <a:endParaRPr lang="en-US" sz="2000" dirty="0"/>
              </a:p>
            </p:txBody>
          </p:sp>
        </mc:Choice>
        <mc:Fallback xmlns="">
          <p:sp>
            <p:nvSpPr>
              <p:cNvPr id="30" name="TextBox 29">
                <a:extLst>
                  <a:ext uri="{FF2B5EF4-FFF2-40B4-BE49-F238E27FC236}">
                    <a16:creationId xmlns:a16="http://schemas.microsoft.com/office/drawing/2014/main" id="{8767285E-648E-4AE8-9773-8EE9922B26B3}"/>
                  </a:ext>
                </a:extLst>
              </p:cNvPr>
              <p:cNvSpPr txBox="1">
                <a:spLocks noRot="1" noChangeAspect="1" noMove="1" noResize="1" noEditPoints="1" noAdjustHandles="1" noChangeArrowheads="1" noChangeShapeType="1" noTextEdit="1"/>
              </p:cNvSpPr>
              <p:nvPr/>
            </p:nvSpPr>
            <p:spPr>
              <a:xfrm>
                <a:off x="8383107" y="2644355"/>
                <a:ext cx="1149998" cy="400110"/>
              </a:xfrm>
              <a:prstGeom prst="rect">
                <a:avLst/>
              </a:prstGeom>
              <a:blipFill>
                <a:blip r:embed="rId12"/>
                <a:stretch>
                  <a:fillRect/>
                </a:stretch>
              </a:blipFill>
              <a:ln>
                <a:solidFill>
                  <a:srgbClr val="FF0000"/>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0EB63778-C7D2-4A5C-BCEB-6184D9FBA1C6}"/>
              </a:ext>
            </a:extLst>
          </p:cNvPr>
          <p:cNvSpPr txBox="1"/>
          <p:nvPr/>
        </p:nvSpPr>
        <p:spPr>
          <a:xfrm>
            <a:off x="465121" y="5142916"/>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32" name="TextBox 31">
            <a:extLst>
              <a:ext uri="{FF2B5EF4-FFF2-40B4-BE49-F238E27FC236}">
                <a16:creationId xmlns:a16="http://schemas.microsoft.com/office/drawing/2014/main" id="{BB6F72AC-ABDC-46D8-9BD7-E882605A4D7C}"/>
              </a:ext>
            </a:extLst>
          </p:cNvPr>
          <p:cNvSpPr txBox="1"/>
          <p:nvPr/>
        </p:nvSpPr>
        <p:spPr>
          <a:xfrm>
            <a:off x="465121" y="5756500"/>
            <a:ext cx="459532" cy="369332"/>
          </a:xfrm>
          <a:prstGeom prst="rect">
            <a:avLst/>
          </a:prstGeom>
          <a:noFill/>
        </p:spPr>
        <p:txBody>
          <a:bodyPr wrap="square">
            <a:spAutoFit/>
          </a:bodyPr>
          <a:lstStyle/>
          <a:p>
            <a:r>
              <a:rPr lang="en-US" b="0" i="0" dirty="0">
                <a:solidFill>
                  <a:srgbClr val="000000"/>
                </a:solidFill>
                <a:effectLst/>
                <a:latin typeface="HelveticaNeue-Light"/>
              </a:rPr>
              <a:t>❌</a:t>
            </a:r>
            <a:endParaRPr lang="en-US" dirty="0"/>
          </a:p>
        </p:txBody>
      </p:sp>
      <p:sp>
        <p:nvSpPr>
          <p:cNvPr id="20" name="TextBox 19">
            <a:extLst>
              <a:ext uri="{FF2B5EF4-FFF2-40B4-BE49-F238E27FC236}">
                <a16:creationId xmlns:a16="http://schemas.microsoft.com/office/drawing/2014/main" id="{F125542B-EBFE-440A-8E66-C2B3942371B9}"/>
              </a:ext>
            </a:extLst>
          </p:cNvPr>
          <p:cNvSpPr txBox="1"/>
          <p:nvPr/>
        </p:nvSpPr>
        <p:spPr>
          <a:xfrm>
            <a:off x="469786" y="4594682"/>
            <a:ext cx="459532" cy="369332"/>
          </a:xfrm>
          <a:prstGeom prst="rect">
            <a:avLst/>
          </a:prstGeom>
          <a:noFill/>
        </p:spPr>
        <p:txBody>
          <a:bodyPr wrap="square">
            <a:spAutoFit/>
          </a:bodyPr>
          <a:lstStyle/>
          <a:p>
            <a:r>
              <a:rPr lang="en-US" b="0" i="0">
                <a:solidFill>
                  <a:srgbClr val="000000"/>
                </a:solidFill>
                <a:effectLst/>
                <a:latin typeface="HelveticaNeue-Light"/>
              </a:rPr>
              <a:t>❌</a:t>
            </a:r>
            <a:endParaRPr lang="en-US"/>
          </a:p>
        </p:txBody>
      </p:sp>
      <p:sp>
        <p:nvSpPr>
          <p:cNvPr id="19" name="TextBox 18">
            <a:extLst>
              <a:ext uri="{FF2B5EF4-FFF2-40B4-BE49-F238E27FC236}">
                <a16:creationId xmlns:a16="http://schemas.microsoft.com/office/drawing/2014/main" id="{B8080614-37E2-4447-A368-EB7ED9F9EEA9}"/>
              </a:ext>
            </a:extLst>
          </p:cNvPr>
          <p:cNvSpPr txBox="1"/>
          <p:nvPr/>
        </p:nvSpPr>
        <p:spPr>
          <a:xfrm>
            <a:off x="465121" y="4023613"/>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24" name="TextBox 23">
            <a:extLst>
              <a:ext uri="{FF2B5EF4-FFF2-40B4-BE49-F238E27FC236}">
                <a16:creationId xmlns:a16="http://schemas.microsoft.com/office/drawing/2014/main" id="{81929FAD-DF80-459F-A0D2-1EE39ACE948A}"/>
              </a:ext>
            </a:extLst>
          </p:cNvPr>
          <p:cNvSpPr txBox="1"/>
          <p:nvPr/>
        </p:nvSpPr>
        <p:spPr>
          <a:xfrm>
            <a:off x="465121" y="3452544"/>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25" name="TextBox 24">
            <a:extLst>
              <a:ext uri="{FF2B5EF4-FFF2-40B4-BE49-F238E27FC236}">
                <a16:creationId xmlns:a16="http://schemas.microsoft.com/office/drawing/2014/main" id="{438F8B05-56E4-4B5E-8A5C-CC0EC6F021E0}"/>
              </a:ext>
            </a:extLst>
          </p:cNvPr>
          <p:cNvSpPr txBox="1"/>
          <p:nvPr/>
        </p:nvSpPr>
        <p:spPr>
          <a:xfrm>
            <a:off x="465121" y="2844410"/>
            <a:ext cx="459532" cy="369332"/>
          </a:xfrm>
          <a:prstGeom prst="rect">
            <a:avLst/>
          </a:prstGeom>
          <a:noFill/>
        </p:spPr>
        <p:txBody>
          <a:bodyPr wrap="square">
            <a:spAutoFit/>
          </a:bodyPr>
          <a:lstStyle/>
          <a:p>
            <a:r>
              <a:rPr lang="en-US" b="0" i="0" dirty="0">
                <a:solidFill>
                  <a:srgbClr val="000000"/>
                </a:solidFill>
                <a:effectLst/>
                <a:latin typeface="HelveticaNeue-Light"/>
              </a:rPr>
              <a:t>❌</a:t>
            </a:r>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32E5676-C11E-40F7-96AA-E588874371D7}"/>
                  </a:ext>
                </a:extLst>
              </p:cNvPr>
              <p:cNvSpPr txBox="1"/>
              <p:nvPr/>
            </p:nvSpPr>
            <p:spPr>
              <a:xfrm>
                <a:off x="4313860" y="4608938"/>
                <a:ext cx="2171300" cy="307777"/>
              </a:xfrm>
              <a:prstGeom prst="rect">
                <a:avLst/>
              </a:prstGeom>
              <a:noFill/>
            </p:spPr>
            <p:txBody>
              <a:bodyPr wrap="none" rtlCol="0">
                <a:spAutoFit/>
              </a:bodyPr>
              <a:lstStyle/>
              <a:p>
                <a:r>
                  <a:rPr lang="en-US" sz="1400" dirty="0">
                    <a:latin typeface="Amasis MT Pro Medium" panose="02040604050005020304" pitchFamily="18" charset="0"/>
                  </a:rPr>
                  <a:t>because there is no </a:t>
                </a:r>
                <a14:m>
                  <m:oMath xmlns:m="http://schemas.openxmlformats.org/officeDocument/2006/math">
                    <m:r>
                      <a:rPr lang="en-US" sz="1400" i="1" dirty="0" smtClean="0">
                        <a:latin typeface="Cambria Math" panose="02040503050406030204" pitchFamily="18" charset="0"/>
                      </a:rPr>
                      <m:t>(</m:t>
                    </m:r>
                    <m:r>
                      <a:rPr lang="en-US" sz="1400" i="1" dirty="0" smtClean="0">
                        <a:latin typeface="Cambria Math" panose="02040503050406030204" pitchFamily="18" charset="0"/>
                      </a:rPr>
                      <m:t>𝑐</m:t>
                    </m:r>
                    <m:r>
                      <a:rPr lang="en-US" sz="1400" i="1" dirty="0" smtClean="0">
                        <a:latin typeface="Cambria Math" panose="02040503050406030204" pitchFamily="18" charset="0"/>
                      </a:rPr>
                      <m:t>, </m:t>
                    </m:r>
                    <m:r>
                      <a:rPr lang="en-US" sz="1400" i="1" dirty="0" smtClean="0">
                        <a:latin typeface="Cambria Math" panose="02040503050406030204" pitchFamily="18" charset="0"/>
                      </a:rPr>
                      <m:t>𝑐</m:t>
                    </m:r>
                    <m:r>
                      <a:rPr lang="en-US" sz="1400" i="1" dirty="0" smtClean="0">
                        <a:latin typeface="Cambria Math" panose="02040503050406030204" pitchFamily="18" charset="0"/>
                      </a:rPr>
                      <m:t>)</m:t>
                    </m:r>
                  </m:oMath>
                </a14:m>
                <a:endParaRPr lang="en-US" sz="1400" dirty="0">
                  <a:latin typeface="Amasis MT Pro Medium" panose="02040604050005020304" pitchFamily="18" charset="0"/>
                </a:endParaRPr>
              </a:p>
            </p:txBody>
          </p:sp>
        </mc:Choice>
        <mc:Fallback xmlns="">
          <p:sp>
            <p:nvSpPr>
              <p:cNvPr id="2" name="TextBox 1">
                <a:extLst>
                  <a:ext uri="{FF2B5EF4-FFF2-40B4-BE49-F238E27FC236}">
                    <a16:creationId xmlns:a16="http://schemas.microsoft.com/office/drawing/2014/main" id="{332E5676-C11E-40F7-96AA-E588874371D7}"/>
                  </a:ext>
                </a:extLst>
              </p:cNvPr>
              <p:cNvSpPr txBox="1">
                <a:spLocks noRot="1" noChangeAspect="1" noMove="1" noResize="1" noEditPoints="1" noAdjustHandles="1" noChangeArrowheads="1" noChangeShapeType="1" noTextEdit="1"/>
              </p:cNvSpPr>
              <p:nvPr/>
            </p:nvSpPr>
            <p:spPr>
              <a:xfrm>
                <a:off x="4313860" y="4608938"/>
                <a:ext cx="2171300" cy="307777"/>
              </a:xfrm>
              <a:prstGeom prst="rect">
                <a:avLst/>
              </a:prstGeom>
              <a:blipFill>
                <a:blip r:embed="rId13"/>
                <a:stretch>
                  <a:fillRect l="-843" t="-3922" b="-19608"/>
                </a:stretch>
              </a:blipFill>
            </p:spPr>
            <p:txBody>
              <a:bodyPr/>
              <a:lstStyle/>
              <a:p>
                <a:r>
                  <a:rPr lang="en-US">
                    <a:noFill/>
                  </a:rPr>
                  <a:t> </a:t>
                </a:r>
              </a:p>
            </p:txBody>
          </p:sp>
        </mc:Fallback>
      </mc:AlternateContent>
      <p:pic>
        <p:nvPicPr>
          <p:cNvPr id="18434" name="Picture 2" descr="Yellow right arrow icon Royalty Free Vector Image">
            <a:extLst>
              <a:ext uri="{FF2B5EF4-FFF2-40B4-BE49-F238E27FC236}">
                <a16:creationId xmlns:a16="http://schemas.microsoft.com/office/drawing/2014/main" id="{215C11E6-3FAD-4647-95D3-3C7D13FE104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8105" t="17605" r="7373" b="25009"/>
          <a:stretch/>
        </p:blipFill>
        <p:spPr bwMode="auto">
          <a:xfrm rot="5400000">
            <a:off x="4909351" y="4009960"/>
            <a:ext cx="674703" cy="49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5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8434"/>
                                        </p:tgtEl>
                                        <p:attrNameLst>
                                          <p:attrName>style.visibility</p:attrName>
                                        </p:attrNameLst>
                                      </p:cBhvr>
                                      <p:to>
                                        <p:strVal val="visible"/>
                                      </p:to>
                                    </p:set>
                                    <p:animEffect transition="in" filter="fade">
                                      <p:cBhvr>
                                        <p:cTn id="27" dur="2000"/>
                                        <p:tgtEl>
                                          <p:spTgt spid="18434"/>
                                        </p:tgtEl>
                                      </p:cBhvr>
                                    </p:animEffect>
                                    <p:anim calcmode="lin" valueType="num">
                                      <p:cBhvr>
                                        <p:cTn id="28" dur="2000" fill="hold"/>
                                        <p:tgtEl>
                                          <p:spTgt spid="18434"/>
                                        </p:tgtEl>
                                        <p:attrNameLst>
                                          <p:attrName>ppt_w</p:attrName>
                                        </p:attrNameLst>
                                      </p:cBhvr>
                                      <p:tavLst>
                                        <p:tav tm="0" fmla="#ppt_w*sin(2.5*pi*$)">
                                          <p:val>
                                            <p:fltVal val="0"/>
                                          </p:val>
                                        </p:tav>
                                        <p:tav tm="100000">
                                          <p:val>
                                            <p:fltVal val="1"/>
                                          </p:val>
                                        </p:tav>
                                      </p:tavLst>
                                    </p:anim>
                                    <p:anim calcmode="lin" valueType="num">
                                      <p:cBhvr>
                                        <p:cTn id="29" dur="2000" fill="hold"/>
                                        <p:tgtEl>
                                          <p:spTgt spid="1843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0" grpId="0"/>
      <p:bldP spid="19" grpId="0"/>
      <p:bldP spid="24" grpId="0"/>
      <p:bldP spid="25"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B2421-4824-4E1F-87DF-493408932F8B}"/>
              </a:ext>
            </a:extLst>
          </p:cNvPr>
          <p:cNvSpPr txBox="1"/>
          <p:nvPr/>
        </p:nvSpPr>
        <p:spPr>
          <a:xfrm>
            <a:off x="370892" y="427950"/>
            <a:ext cx="6097554" cy="369332"/>
          </a:xfrm>
          <a:prstGeom prst="rect">
            <a:avLst/>
          </a:prstGeom>
          <a:noFill/>
        </p:spPr>
        <p:txBody>
          <a:bodyPr wrap="square">
            <a:spAutoFit/>
          </a:bodyPr>
          <a:lstStyle/>
          <a:p>
            <a:r>
              <a:rPr lang="en-US" sz="1800" b="1" i="0" dirty="0">
                <a:solidFill>
                  <a:srgbClr val="0070C0"/>
                </a:solidFill>
                <a:effectLst/>
                <a:latin typeface="Palatino-Bold"/>
              </a:rPr>
              <a:t>EXAMPLE 6</a:t>
            </a:r>
            <a:endParaRPr lang="en-US" dirty="0">
              <a:solidFill>
                <a:srgbClr val="0070C0"/>
              </a:solidFill>
            </a:endParaRPr>
          </a:p>
        </p:txBody>
      </p:sp>
      <p:sp>
        <p:nvSpPr>
          <p:cNvPr id="5" name="TextBox 4">
            <a:extLst>
              <a:ext uri="{FF2B5EF4-FFF2-40B4-BE49-F238E27FC236}">
                <a16:creationId xmlns:a16="http://schemas.microsoft.com/office/drawing/2014/main" id="{B5DAB61A-3FBE-4B02-8E07-E5207E91EEE1}"/>
              </a:ext>
            </a:extLst>
          </p:cNvPr>
          <p:cNvSpPr txBox="1"/>
          <p:nvPr/>
        </p:nvSpPr>
        <p:spPr>
          <a:xfrm>
            <a:off x="521737" y="1521978"/>
            <a:ext cx="6746810" cy="4204356"/>
          </a:xfrm>
          <a:prstGeom prst="rect">
            <a:avLst/>
          </a:prstGeom>
          <a:noFill/>
        </p:spPr>
        <p:txBody>
          <a:bodyPr wrap="square">
            <a:spAutoFit/>
          </a:bodyPr>
          <a:lstStyle/>
          <a:p>
            <a:pPr>
              <a:lnSpc>
                <a:spcPct val="150000"/>
              </a:lnSpc>
            </a:pPr>
            <a:r>
              <a:rPr lang="en-US" sz="1800" b="0" i="0" dirty="0">
                <a:solidFill>
                  <a:srgbClr val="242021"/>
                </a:solidFill>
                <a:effectLst/>
                <a:latin typeface="Times-Roman"/>
              </a:rPr>
              <a:t>Consider the following relations on </a:t>
            </a:r>
            <a:r>
              <a:rPr lang="en-US" sz="1800" b="0" i="0" dirty="0">
                <a:solidFill>
                  <a:srgbClr val="242021"/>
                </a:solidFill>
                <a:effectLst/>
                <a:latin typeface="MTSYN"/>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0" dirty="0">
                <a:solidFill>
                  <a:srgbClr val="242021"/>
                </a:solidFill>
                <a:effectLst/>
                <a:latin typeface="MTSYN"/>
              </a:rPr>
              <a:t>}</a:t>
            </a:r>
            <a:r>
              <a:rPr lang="en-US" sz="1800" b="0" i="0" dirty="0">
                <a:solidFill>
                  <a:srgbClr val="242021"/>
                </a:solidFill>
                <a:effectLst/>
                <a:latin typeface="Times-Roman"/>
              </a:rPr>
              <a:t>:</a:t>
            </a:r>
            <a:br>
              <a:rPr lang="en-US" sz="1800" b="0" i="0" dirty="0">
                <a:solidFill>
                  <a:srgbClr val="242021"/>
                </a:solidFill>
                <a:effectLst/>
                <a:latin typeface="Times-Roman"/>
              </a:rPr>
            </a:br>
            <a:r>
              <a:rPr lang="en-US" sz="1800" b="0" i="1" dirty="0">
                <a:solidFill>
                  <a:srgbClr val="242021"/>
                </a:solidFill>
                <a:effectLst/>
                <a:latin typeface="MTMI"/>
              </a:rPr>
              <a:t>R</a:t>
            </a:r>
            <a:r>
              <a:rPr lang="en-US" sz="1100" b="0" i="0" dirty="0">
                <a:solidFill>
                  <a:srgbClr val="242021"/>
                </a:solidFill>
                <a:effectLst/>
                <a:latin typeface="Times-Roman"/>
              </a:rPr>
              <a:t>1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2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3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4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5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6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p>
          <a:p>
            <a:pPr>
              <a:lnSpc>
                <a:spcPct val="150000"/>
              </a:lnSpc>
            </a:pPr>
            <a:br>
              <a:rPr lang="en-US" sz="1800" b="0" i="1" dirty="0">
                <a:solidFill>
                  <a:srgbClr val="242021"/>
                </a:solidFill>
                <a:effectLst/>
                <a:latin typeface="MTMI"/>
              </a:rPr>
            </a:br>
            <a:r>
              <a:rPr lang="en-US" sz="1800" b="0" i="0" dirty="0">
                <a:solidFill>
                  <a:srgbClr val="242021"/>
                </a:solidFill>
                <a:effectLst/>
                <a:latin typeface="Times-Roman"/>
              </a:rPr>
              <a:t>Which of these relations are reflexive?</a:t>
            </a:r>
            <a:r>
              <a:rPr lang="en-US" dirty="0"/>
              <a:t> </a:t>
            </a:r>
            <a:br>
              <a:rPr lang="en-US" dirty="0"/>
            </a:br>
            <a:endParaRPr lang="en-US" dirty="0"/>
          </a:p>
        </p:txBody>
      </p:sp>
      <p:sp>
        <p:nvSpPr>
          <p:cNvPr id="7" name="TextBox 6">
            <a:extLst>
              <a:ext uri="{FF2B5EF4-FFF2-40B4-BE49-F238E27FC236}">
                <a16:creationId xmlns:a16="http://schemas.microsoft.com/office/drawing/2014/main" id="{E2E5E29F-E1A2-4FB5-8CD8-30B649B700AA}"/>
              </a:ext>
            </a:extLst>
          </p:cNvPr>
          <p:cNvSpPr txBox="1"/>
          <p:nvPr/>
        </p:nvSpPr>
        <p:spPr>
          <a:xfrm>
            <a:off x="6655060" y="1623727"/>
            <a:ext cx="6097554" cy="646331"/>
          </a:xfrm>
          <a:prstGeom prst="rect">
            <a:avLst/>
          </a:prstGeom>
          <a:noFill/>
        </p:spPr>
        <p:txBody>
          <a:bodyPr wrap="square">
            <a:spAutoFit/>
          </a:bodyPr>
          <a:lstStyle/>
          <a:p>
            <a:r>
              <a:rPr lang="en-US" sz="1800" b="0" i="0" dirty="0">
                <a:solidFill>
                  <a:srgbClr val="242021"/>
                </a:solidFill>
                <a:effectLst/>
                <a:latin typeface="Times-Roman"/>
              </a:rPr>
              <a:t>In reflexive relations there should be all pairs of the form</a:t>
            </a:r>
            <a:br>
              <a:rPr lang="en-US" sz="1800" b="0" i="0" dirty="0">
                <a:solidFill>
                  <a:srgbClr val="242021"/>
                </a:solidFill>
                <a:effectLst/>
                <a:latin typeface="Times-Roman"/>
              </a:rPr>
            </a:br>
            <a:r>
              <a:rPr lang="en-US" sz="1800" b="0" i="1" dirty="0">
                <a:solidFill>
                  <a:schemeClr val="accent2">
                    <a:lumMod val="50000"/>
                  </a:schemeClr>
                </a:solidFill>
                <a:effectLst/>
                <a:latin typeface="MTMI"/>
              </a:rPr>
              <a:t>(a, a)</a:t>
            </a:r>
            <a:r>
              <a:rPr lang="en-US" sz="1800" b="0" i="0" dirty="0">
                <a:solidFill>
                  <a:schemeClr val="accent2">
                    <a:lumMod val="50000"/>
                  </a:schemeClr>
                </a:solidFill>
                <a:effectLst/>
                <a:latin typeface="Times-Roman"/>
              </a:rPr>
              <a:t>, </a:t>
            </a:r>
            <a:r>
              <a:rPr lang="en-US" sz="1800" b="0" i="0" dirty="0">
                <a:solidFill>
                  <a:srgbClr val="242021"/>
                </a:solidFill>
                <a:effectLst/>
                <a:latin typeface="Times-Roman"/>
              </a:rPr>
              <a:t>namely,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a:t>
            </a:r>
            <a:r>
              <a:rPr lang="en-US" sz="1800" b="0" i="0" dirty="0">
                <a:solidFill>
                  <a:srgbClr val="242021"/>
                </a:solidFill>
                <a:effectLst/>
                <a:latin typeface="Times-Roman"/>
              </a:rPr>
              <a:t>, </a:t>
            </a:r>
            <a:r>
              <a:rPr lang="en-US" sz="1800" b="0" i="1" dirty="0">
                <a:solidFill>
                  <a:srgbClr val="242021"/>
                </a:solidFill>
                <a:effectLst/>
                <a:latin typeface="MTMI"/>
              </a:rPr>
              <a:t>(</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a:t>
            </a:r>
            <a:r>
              <a:rPr lang="en-US" sz="1800" b="0" i="0" dirty="0">
                <a:solidFill>
                  <a:srgbClr val="242021"/>
                </a:solidFill>
                <a:effectLst/>
                <a:latin typeface="Times-Roman"/>
              </a:rPr>
              <a:t>, </a:t>
            </a:r>
            <a:r>
              <a:rPr lang="en-US" sz="1800" b="0" i="1" dirty="0">
                <a:solidFill>
                  <a:srgbClr val="242021"/>
                </a:solidFill>
                <a:effectLst/>
                <a:latin typeface="MTMI"/>
              </a:rPr>
              <a:t>(</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a:t>
            </a:r>
            <a:r>
              <a:rPr lang="en-US" sz="1800" b="0" i="0" dirty="0">
                <a:solidFill>
                  <a:srgbClr val="242021"/>
                </a:solidFill>
                <a:effectLst/>
                <a:latin typeface="Times-Roman"/>
              </a:rPr>
              <a:t>, and </a:t>
            </a:r>
            <a:r>
              <a:rPr lang="en-US" sz="1800" b="0" i="1" dirty="0">
                <a:solidFill>
                  <a:srgbClr val="242021"/>
                </a:solidFill>
                <a:effectLst/>
                <a:latin typeface="MTMI"/>
              </a:rPr>
              <a:t>(</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Times-Roman"/>
              </a:rPr>
              <a:t>. </a:t>
            </a:r>
            <a:endParaRPr lang="en-US" dirty="0"/>
          </a:p>
        </p:txBody>
      </p:sp>
      <p:sp>
        <p:nvSpPr>
          <p:cNvPr id="9" name="TextBox 8">
            <a:extLst>
              <a:ext uri="{FF2B5EF4-FFF2-40B4-BE49-F238E27FC236}">
                <a16:creationId xmlns:a16="http://schemas.microsoft.com/office/drawing/2014/main" id="{70C67C15-EC8F-4375-AB1E-C603C87DB212}"/>
              </a:ext>
            </a:extLst>
          </p:cNvPr>
          <p:cNvSpPr txBox="1"/>
          <p:nvPr/>
        </p:nvSpPr>
        <p:spPr>
          <a:xfrm>
            <a:off x="6655060" y="2547057"/>
            <a:ext cx="5297454" cy="369332"/>
          </a:xfrm>
          <a:prstGeom prst="rect">
            <a:avLst/>
          </a:prstGeom>
          <a:noFill/>
        </p:spPr>
        <p:txBody>
          <a:bodyPr wrap="square">
            <a:spAutoFit/>
          </a:bodyPr>
          <a:lstStyle/>
          <a:p>
            <a:r>
              <a:rPr lang="en-US" sz="1800" b="0" i="0" dirty="0">
                <a:solidFill>
                  <a:srgbClr val="242021"/>
                </a:solidFill>
                <a:effectLst/>
                <a:latin typeface="Times-Roman"/>
              </a:rPr>
              <a:t>Therefore,  only the relations </a:t>
            </a:r>
            <a:r>
              <a:rPr lang="en-US" sz="1800" b="0" i="1" dirty="0">
                <a:solidFill>
                  <a:schemeClr val="accent2">
                    <a:lumMod val="50000"/>
                  </a:schemeClr>
                </a:solidFill>
                <a:effectLst/>
                <a:latin typeface="MTMI"/>
              </a:rPr>
              <a:t>R</a:t>
            </a:r>
            <a:r>
              <a:rPr lang="en-US" sz="1100" b="0" i="0" dirty="0">
                <a:solidFill>
                  <a:schemeClr val="accent2">
                    <a:lumMod val="50000"/>
                  </a:schemeClr>
                </a:solidFill>
                <a:effectLst/>
                <a:latin typeface="Times-Roman"/>
              </a:rPr>
              <a:t>3 </a:t>
            </a:r>
            <a:r>
              <a:rPr lang="en-US" sz="1800" b="0" i="0" dirty="0">
                <a:solidFill>
                  <a:schemeClr val="accent2">
                    <a:lumMod val="50000"/>
                  </a:schemeClr>
                </a:solidFill>
                <a:effectLst/>
                <a:latin typeface="Times-Roman"/>
              </a:rPr>
              <a:t>and </a:t>
            </a:r>
            <a:r>
              <a:rPr lang="en-US" sz="1800" b="0" i="1" dirty="0">
                <a:solidFill>
                  <a:schemeClr val="accent2">
                    <a:lumMod val="50000"/>
                  </a:schemeClr>
                </a:solidFill>
                <a:effectLst/>
                <a:latin typeface="MTMI"/>
              </a:rPr>
              <a:t>R</a:t>
            </a:r>
            <a:r>
              <a:rPr lang="en-US" sz="1100" b="0" i="0" dirty="0">
                <a:solidFill>
                  <a:schemeClr val="accent2">
                    <a:lumMod val="50000"/>
                  </a:schemeClr>
                </a:solidFill>
                <a:effectLst/>
                <a:latin typeface="Times-Roman"/>
              </a:rPr>
              <a:t>5 </a:t>
            </a:r>
            <a:r>
              <a:rPr lang="en-US" sz="1800" b="0" i="0" dirty="0">
                <a:solidFill>
                  <a:schemeClr val="accent2">
                    <a:lumMod val="50000"/>
                  </a:schemeClr>
                </a:solidFill>
                <a:effectLst/>
                <a:latin typeface="Times-Roman"/>
              </a:rPr>
              <a:t>are reflexive</a:t>
            </a:r>
            <a:r>
              <a:rPr lang="en-US" sz="1800" b="0" i="0" dirty="0">
                <a:solidFill>
                  <a:srgbClr val="242021"/>
                </a:solidFill>
                <a:effectLst/>
                <a:latin typeface="Times-Roman"/>
              </a:rPr>
              <a:t>.</a:t>
            </a:r>
            <a:r>
              <a:rPr lang="en-US" dirty="0"/>
              <a:t> </a:t>
            </a:r>
          </a:p>
        </p:txBody>
      </p:sp>
      <p:sp>
        <p:nvSpPr>
          <p:cNvPr id="10" name="TextBox 9">
            <a:extLst>
              <a:ext uri="{FF2B5EF4-FFF2-40B4-BE49-F238E27FC236}">
                <a16:creationId xmlns:a16="http://schemas.microsoft.com/office/drawing/2014/main" id="{7101A045-1E1A-4FBC-9389-3EE526F07565}"/>
              </a:ext>
            </a:extLst>
          </p:cNvPr>
          <p:cNvSpPr txBox="1"/>
          <p:nvPr/>
        </p:nvSpPr>
        <p:spPr>
          <a:xfrm>
            <a:off x="8173616" y="987815"/>
            <a:ext cx="1322798" cy="461665"/>
          </a:xfrm>
          <a:prstGeom prst="rect">
            <a:avLst/>
          </a:prstGeom>
          <a:noFill/>
        </p:spPr>
        <p:txBody>
          <a:bodyPr wrap="none" rtlCol="0">
            <a:spAutoFit/>
          </a:bodyPr>
          <a:lstStyle/>
          <a:p>
            <a:r>
              <a:rPr lang="en-US" sz="2400" dirty="0">
                <a:solidFill>
                  <a:schemeClr val="accent2">
                    <a:lumMod val="50000"/>
                  </a:schemeClr>
                </a:solidFill>
                <a:latin typeface="Amasis MT Pro Medium" panose="02040604050005020304" pitchFamily="18" charset="0"/>
              </a:rPr>
              <a:t>Answer:</a:t>
            </a:r>
          </a:p>
        </p:txBody>
      </p:sp>
      <p:pic>
        <p:nvPicPr>
          <p:cNvPr id="8" name="Picture 6" descr="Question and answer color icon. FAQ sign. Question mark in speech bubble.  Ask and answer. Chat, dialogue. Online interview. Discussion and  conversation. Info collection. Isolated vector illustration 6159809 Vector  Art at Vecteezy">
            <a:extLst>
              <a:ext uri="{FF2B5EF4-FFF2-40B4-BE49-F238E27FC236}">
                <a16:creationId xmlns:a16="http://schemas.microsoft.com/office/drawing/2014/main" id="{FF8F13C7-C2FE-4CF4-8E63-65FD9ADB5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0872" y="5420733"/>
            <a:ext cx="1231641" cy="123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06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D1D50E-95CD-402F-8133-091B74A87CDF}"/>
              </a:ext>
            </a:extLst>
          </p:cNvPr>
          <p:cNvSpPr txBox="1"/>
          <p:nvPr/>
        </p:nvSpPr>
        <p:spPr>
          <a:xfrm>
            <a:off x="432582" y="356940"/>
            <a:ext cx="6098344" cy="369332"/>
          </a:xfrm>
          <a:prstGeom prst="rect">
            <a:avLst/>
          </a:prstGeom>
          <a:noFill/>
        </p:spPr>
        <p:txBody>
          <a:bodyPr wrap="square">
            <a:spAutoFit/>
          </a:bodyPr>
          <a:lstStyle/>
          <a:p>
            <a:r>
              <a:rPr lang="en-US" sz="1800" b="1" i="0" u="none" strike="noStrike" baseline="0" dirty="0">
                <a:solidFill>
                  <a:srgbClr val="0070C0"/>
                </a:solidFill>
                <a:latin typeface="Palatino-Bold"/>
              </a:rPr>
              <a:t>Back to EXAMPLE 5</a:t>
            </a:r>
            <a:endParaRPr lang="en-US" dirty="0">
              <a:solidFill>
                <a:srgbClr val="0070C0"/>
              </a:solidFill>
            </a:endParaRPr>
          </a:p>
        </p:txBody>
      </p:sp>
      <p:sp>
        <p:nvSpPr>
          <p:cNvPr id="5" name="TextBox 4">
            <a:extLst>
              <a:ext uri="{FF2B5EF4-FFF2-40B4-BE49-F238E27FC236}">
                <a16:creationId xmlns:a16="http://schemas.microsoft.com/office/drawing/2014/main" id="{F40C7972-EC53-41DA-8FDB-F44BB4222ED1}"/>
              </a:ext>
            </a:extLst>
          </p:cNvPr>
          <p:cNvSpPr txBox="1"/>
          <p:nvPr/>
        </p:nvSpPr>
        <p:spPr>
          <a:xfrm>
            <a:off x="1276642" y="1059322"/>
            <a:ext cx="6098344" cy="2554545"/>
          </a:xfrm>
          <a:prstGeom prst="rect">
            <a:avLst/>
          </a:prstGeom>
          <a:noFill/>
        </p:spPr>
        <p:txBody>
          <a:bodyPr wrap="square">
            <a:spAutoFit/>
          </a:bodyPr>
          <a:lstStyle/>
          <a:p>
            <a:pPr algn="l"/>
            <a:r>
              <a:rPr lang="en-US" sz="2000" b="0" i="0" u="none" strike="noStrike" baseline="0" dirty="0">
                <a:latin typeface="Times New Roman" panose="02020603050405020304" pitchFamily="18" charset="0"/>
              </a:rPr>
              <a:t>Consider these relations on the set of integers:</a:t>
            </a:r>
            <a:br>
              <a:rPr lang="en-US" sz="2000" b="0" i="0" u="none" strike="noStrike" baseline="0" dirty="0">
                <a:latin typeface="Times New Roman" panose="02020603050405020304" pitchFamily="18" charset="0"/>
              </a:rPr>
            </a:br>
            <a:endParaRPr lang="en-US" sz="2000" b="0" i="0" u="none" strike="noStrike" baseline="0" dirty="0">
              <a:latin typeface="Times New Roman" panose="02020603050405020304" pitchFamily="18" charset="0"/>
            </a:endParaRPr>
          </a:p>
          <a:p>
            <a:pPr algn="l"/>
            <a:r>
              <a:rPr lang="pt-BR" sz="2000" b="0" i="1" u="none" strike="noStrike" baseline="0" dirty="0">
                <a:latin typeface="MTMI"/>
              </a:rPr>
              <a:t>R</a:t>
            </a:r>
            <a:r>
              <a:rPr lang="pt-BR" sz="1600" b="0" i="0" u="none" strike="noStrike" baseline="0" dirty="0">
                <a:latin typeface="Times New Roman" panose="02020603050405020304" pitchFamily="18" charset="0"/>
              </a:rPr>
              <a:t>1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2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&gt; 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3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Times New Roman" panose="02020603050405020304" pitchFamily="18" charset="0"/>
              </a:rPr>
              <a:t>or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4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5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MTSYN"/>
              </a:rPr>
              <a:t>+ </a:t>
            </a:r>
            <a:r>
              <a:rPr lang="pt-BR" sz="2000" b="0" i="0" u="none" strike="noStrike" baseline="0" dirty="0">
                <a:latin typeface="Times New Roman" panose="02020603050405020304" pitchFamily="18" charset="0"/>
              </a:rPr>
              <a:t>1</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6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MTSYN"/>
              </a:rPr>
              <a:t>≤ </a:t>
            </a:r>
            <a:r>
              <a:rPr lang="pt-BR" sz="2000" b="0" i="0" u="none" strike="noStrike" baseline="0" dirty="0">
                <a:latin typeface="Times New Roman" panose="02020603050405020304" pitchFamily="18" charset="0"/>
              </a:rPr>
              <a:t>3</a:t>
            </a:r>
            <a:r>
              <a:rPr lang="pt-BR" sz="2000" b="0" i="0" u="none" strike="noStrike" baseline="0" dirty="0">
                <a:latin typeface="MTSYN"/>
              </a:rPr>
              <a:t>}</a:t>
            </a:r>
            <a:r>
              <a:rPr lang="pt-BR" sz="2000" b="0" i="1" u="none" strike="noStrike" baseline="0" dirty="0">
                <a:latin typeface="MTMI"/>
              </a:rPr>
              <a:t>.</a:t>
            </a:r>
            <a:endParaRPr lang="en-US" sz="2000" dirty="0"/>
          </a:p>
        </p:txBody>
      </p:sp>
      <p:sp>
        <p:nvSpPr>
          <p:cNvPr id="8" name="TextBox 7">
            <a:extLst>
              <a:ext uri="{FF2B5EF4-FFF2-40B4-BE49-F238E27FC236}">
                <a16:creationId xmlns:a16="http://schemas.microsoft.com/office/drawing/2014/main" id="{D78C5B3E-CEF3-4842-8089-FC0DEC364D6F}"/>
              </a:ext>
            </a:extLst>
          </p:cNvPr>
          <p:cNvSpPr txBox="1"/>
          <p:nvPr/>
        </p:nvSpPr>
        <p:spPr>
          <a:xfrm>
            <a:off x="1210647" y="3946917"/>
            <a:ext cx="6097554" cy="369332"/>
          </a:xfrm>
          <a:prstGeom prst="rect">
            <a:avLst/>
          </a:prstGeom>
          <a:noFill/>
        </p:spPr>
        <p:txBody>
          <a:bodyPr wrap="square">
            <a:spAutoFit/>
          </a:bodyPr>
          <a:lstStyle/>
          <a:p>
            <a:r>
              <a:rPr lang="en-US" sz="1800" b="0" i="0" dirty="0">
                <a:solidFill>
                  <a:srgbClr val="242021"/>
                </a:solidFill>
                <a:effectLst/>
                <a:latin typeface="Times-Roman"/>
              </a:rPr>
              <a:t>Which of the relations are reflexive?</a:t>
            </a:r>
            <a:r>
              <a:rPr lang="en-US" dirty="0"/>
              <a:t> </a:t>
            </a:r>
          </a:p>
        </p:txBody>
      </p:sp>
      <p:sp>
        <p:nvSpPr>
          <p:cNvPr id="10" name="TextBox 9">
            <a:extLst>
              <a:ext uri="{FF2B5EF4-FFF2-40B4-BE49-F238E27FC236}">
                <a16:creationId xmlns:a16="http://schemas.microsoft.com/office/drawing/2014/main" id="{C475D7AA-8008-405A-9131-8E8EEB22577E}"/>
              </a:ext>
            </a:extLst>
          </p:cNvPr>
          <p:cNvSpPr txBox="1"/>
          <p:nvPr/>
        </p:nvSpPr>
        <p:spPr>
          <a:xfrm>
            <a:off x="772108" y="5244004"/>
            <a:ext cx="6097554" cy="707886"/>
          </a:xfrm>
          <a:prstGeom prst="rect">
            <a:avLst/>
          </a:prstGeom>
          <a:noFill/>
        </p:spPr>
        <p:txBody>
          <a:bodyPr wrap="square">
            <a:spAutoFit/>
          </a:bodyPr>
          <a:lstStyle/>
          <a:p>
            <a:r>
              <a:rPr lang="en-US" sz="2000" b="0" i="1" dirty="0">
                <a:solidFill>
                  <a:schemeClr val="accent2">
                    <a:lumMod val="50000"/>
                  </a:schemeClr>
                </a:solidFill>
                <a:effectLst/>
                <a:latin typeface="MTMI"/>
              </a:rPr>
              <a:t>Answer:  </a:t>
            </a:r>
            <a:r>
              <a:rPr lang="en-US" sz="2000" b="0" i="1" dirty="0">
                <a:solidFill>
                  <a:srgbClr val="242021"/>
                </a:solidFill>
                <a:effectLst/>
                <a:latin typeface="MTMI"/>
              </a:rPr>
              <a:t>R</a:t>
            </a:r>
            <a:r>
              <a:rPr lang="en-US" sz="1200" b="0" i="0" dirty="0">
                <a:solidFill>
                  <a:srgbClr val="242021"/>
                </a:solidFill>
                <a:effectLst/>
                <a:latin typeface="Times-Roman"/>
              </a:rPr>
              <a:t>1 </a:t>
            </a:r>
            <a:r>
              <a:rPr lang="en-US" sz="2000" b="0" i="0" dirty="0">
                <a:solidFill>
                  <a:srgbClr val="242021"/>
                </a:solidFill>
                <a:effectLst/>
                <a:latin typeface="Times-Roman"/>
              </a:rPr>
              <a:t>(because </a:t>
            </a:r>
            <a:r>
              <a:rPr lang="en-US" sz="2000" b="0" i="1" dirty="0">
                <a:solidFill>
                  <a:srgbClr val="242021"/>
                </a:solidFill>
                <a:effectLst/>
                <a:latin typeface="MTMI"/>
              </a:rPr>
              <a:t>a </a:t>
            </a:r>
            <a:r>
              <a:rPr lang="en-US" sz="2000" b="0" i="0" dirty="0">
                <a:solidFill>
                  <a:srgbClr val="242021"/>
                </a:solidFill>
                <a:effectLst/>
                <a:latin typeface="MTSYN"/>
              </a:rPr>
              <a:t>≤ </a:t>
            </a:r>
            <a:r>
              <a:rPr lang="en-US" sz="2000" b="0" i="1" dirty="0">
                <a:solidFill>
                  <a:srgbClr val="242021"/>
                </a:solidFill>
                <a:effectLst/>
                <a:latin typeface="MTMI"/>
              </a:rPr>
              <a:t>a </a:t>
            </a:r>
            <a:r>
              <a:rPr lang="en-US" sz="2000" b="0" i="0" dirty="0">
                <a:solidFill>
                  <a:srgbClr val="242021"/>
                </a:solidFill>
                <a:effectLst/>
                <a:latin typeface="Times-Roman"/>
              </a:rPr>
              <a:t>for every integer </a:t>
            </a:r>
            <a:r>
              <a:rPr lang="en-US" sz="2000" b="0" i="1" dirty="0">
                <a:solidFill>
                  <a:srgbClr val="242021"/>
                </a:solidFill>
                <a:effectLst/>
                <a:latin typeface="MTMI"/>
              </a:rPr>
              <a:t>a</a:t>
            </a:r>
            <a:r>
              <a:rPr lang="en-US" sz="2000" b="0" i="0" dirty="0">
                <a:solidFill>
                  <a:srgbClr val="242021"/>
                </a:solidFill>
                <a:effectLst/>
                <a:latin typeface="Times-Roman"/>
              </a:rPr>
              <a:t>), </a:t>
            </a:r>
            <a:r>
              <a:rPr lang="en-US" sz="2000" b="0" i="1" dirty="0">
                <a:solidFill>
                  <a:srgbClr val="242021"/>
                </a:solidFill>
                <a:effectLst/>
                <a:latin typeface="MTMI"/>
              </a:rPr>
              <a:t>R</a:t>
            </a:r>
            <a:r>
              <a:rPr lang="en-US" sz="1200" b="0" i="0" dirty="0">
                <a:solidFill>
                  <a:srgbClr val="242021"/>
                </a:solidFill>
                <a:effectLst/>
                <a:latin typeface="Times-Roman"/>
              </a:rPr>
              <a:t>3</a:t>
            </a:r>
            <a:r>
              <a:rPr lang="en-US" sz="2000" b="0" i="0" dirty="0">
                <a:solidFill>
                  <a:srgbClr val="242021"/>
                </a:solidFill>
                <a:effectLst/>
                <a:latin typeface="Times-Roman"/>
              </a:rPr>
              <a:t>, and </a:t>
            </a:r>
            <a:r>
              <a:rPr lang="en-US" sz="2000" b="0" i="1" dirty="0">
                <a:solidFill>
                  <a:srgbClr val="242021"/>
                </a:solidFill>
                <a:effectLst/>
                <a:latin typeface="MTMI"/>
              </a:rPr>
              <a:t>R</a:t>
            </a:r>
            <a:r>
              <a:rPr lang="en-US" sz="1200" b="0" i="0" dirty="0">
                <a:solidFill>
                  <a:srgbClr val="242021"/>
                </a:solidFill>
                <a:effectLst/>
                <a:latin typeface="Times-Roman"/>
              </a:rPr>
              <a:t>4</a:t>
            </a:r>
            <a:r>
              <a:rPr lang="en-US" sz="2000" b="0" i="0" dirty="0">
                <a:solidFill>
                  <a:srgbClr val="242021"/>
                </a:solidFill>
                <a:effectLst/>
                <a:latin typeface="Times-Roman"/>
              </a:rPr>
              <a:t>. </a:t>
            </a:r>
            <a:br>
              <a:rPr lang="en-US" sz="2000" dirty="0"/>
            </a:br>
            <a:endParaRPr lang="en-US" sz="2000" dirty="0"/>
          </a:p>
        </p:txBody>
      </p:sp>
      <p:pic>
        <p:nvPicPr>
          <p:cNvPr id="1026" name="Picture 2" descr="Example - Free miscellaneous icons">
            <a:extLst>
              <a:ext uri="{FF2B5EF4-FFF2-40B4-BE49-F238E27FC236}">
                <a16:creationId xmlns:a16="http://schemas.microsoft.com/office/drawing/2014/main" id="{1EE3F713-207C-49C3-8118-EBE5F658A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4174" y="83631"/>
            <a:ext cx="1655718" cy="165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79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7B7750-904B-4ED4-B955-0B5F2B0C3101}"/>
              </a:ext>
            </a:extLst>
          </p:cNvPr>
          <p:cNvSpPr txBox="1"/>
          <p:nvPr/>
        </p:nvSpPr>
        <p:spPr>
          <a:xfrm>
            <a:off x="1965960" y="3209594"/>
            <a:ext cx="8641080" cy="646331"/>
          </a:xfrm>
          <a:prstGeom prst="rect">
            <a:avLst/>
          </a:prstGeom>
          <a:noFill/>
        </p:spPr>
        <p:txBody>
          <a:bodyPr wrap="square">
            <a:spAutoFit/>
          </a:bodyPr>
          <a:lstStyle/>
          <a:p>
            <a:r>
              <a:rPr lang="en-US" sz="3600" b="1" i="0" u="none" strike="noStrike" baseline="0" dirty="0">
                <a:solidFill>
                  <a:srgbClr val="0070C0"/>
                </a:solidFill>
                <a:latin typeface="Palatino-Bold"/>
              </a:rPr>
              <a:t>Properties of Relations: </a:t>
            </a:r>
            <a:r>
              <a:rPr lang="en-US" sz="3600" b="1" dirty="0">
                <a:solidFill>
                  <a:srgbClr val="002060"/>
                </a:solidFill>
                <a:latin typeface="Palatino-Bold"/>
              </a:rPr>
              <a:t>S</a:t>
            </a:r>
            <a:r>
              <a:rPr lang="en-US" sz="3600" b="1" i="0" u="none" strike="noStrike" baseline="0" dirty="0">
                <a:solidFill>
                  <a:srgbClr val="002060"/>
                </a:solidFill>
                <a:latin typeface="Palatino-Bold"/>
              </a:rPr>
              <a:t>ymmetric</a:t>
            </a:r>
            <a:endParaRPr lang="en-US" sz="3600" dirty="0">
              <a:solidFill>
                <a:srgbClr val="002060"/>
              </a:solidFill>
            </a:endParaRPr>
          </a:p>
        </p:txBody>
      </p:sp>
      <p:pic>
        <p:nvPicPr>
          <p:cNvPr id="3" name="Picture 2" descr="Book learning icon green Royalty Free Vector Image">
            <a:extLst>
              <a:ext uri="{FF2B5EF4-FFF2-40B4-BE49-F238E27FC236}">
                <a16:creationId xmlns:a16="http://schemas.microsoft.com/office/drawing/2014/main" id="{0F4B8550-1216-4174-B3CE-3A25D7D886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37" b="13044"/>
          <a:stretch/>
        </p:blipFill>
        <p:spPr bwMode="auto">
          <a:xfrm>
            <a:off x="10718625" y="109330"/>
            <a:ext cx="1375088" cy="122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54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DB8108DE-4883-4FB7-84B1-708DDB12427E}"/>
              </a:ext>
            </a:extLst>
          </p:cNvPr>
          <p:cNvSpPr/>
          <p:nvPr/>
        </p:nvSpPr>
        <p:spPr>
          <a:xfrm>
            <a:off x="7609192" y="2487584"/>
            <a:ext cx="2450237" cy="25922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A847F8-994D-4406-ACEB-D14C2F0DD53C}"/>
                  </a:ext>
                </a:extLst>
              </p:cNvPr>
              <p:cNvSpPr txBox="1"/>
              <p:nvPr/>
            </p:nvSpPr>
            <p:spPr>
              <a:xfrm>
                <a:off x="723122" y="682353"/>
                <a:ext cx="11081816" cy="461665"/>
              </a:xfrm>
              <a:prstGeom prst="rect">
                <a:avLst/>
              </a:prstGeom>
              <a:noFill/>
            </p:spPr>
            <p:txBody>
              <a:bodyPr wrap="none" rtlCol="0">
                <a:spAutoFit/>
              </a:bodyPr>
              <a:lstStyle/>
              <a:p>
                <a:r>
                  <a:rPr lang="en-US" sz="2400" dirty="0">
                    <a:latin typeface="Amasis MT Pro Medium" panose="02040604050005020304" pitchFamily="18" charset="0"/>
                  </a:rPr>
                  <a:t>A relation </a:t>
                </a:r>
                <a14:m>
                  <m:oMath xmlns:m="http://schemas.openxmlformats.org/officeDocument/2006/math">
                    <m:r>
                      <a:rPr lang="en-US" sz="2400" i="1" dirty="0" smtClean="0">
                        <a:latin typeface="Cambria Math" panose="02040503050406030204" pitchFamily="18" charset="0"/>
                      </a:rPr>
                      <m:t>𝑅</m:t>
                    </m:r>
                  </m:oMath>
                </a14:m>
                <a:r>
                  <a:rPr lang="en-US" sz="2400" dirty="0">
                    <a:latin typeface="Amasis MT Pro Medium" panose="02040604050005020304" pitchFamily="18" charset="0"/>
                  </a:rPr>
                  <a:t> on a set </a:t>
                </a:r>
                <a14:m>
                  <m:oMath xmlns:m="http://schemas.openxmlformats.org/officeDocument/2006/math">
                    <m:r>
                      <a:rPr lang="en-US" sz="2400" i="1" dirty="0" smtClean="0">
                        <a:latin typeface="Cambria Math" panose="02040503050406030204" pitchFamily="18" charset="0"/>
                      </a:rPr>
                      <m:t>𝐴</m:t>
                    </m:r>
                  </m:oMath>
                </a14:m>
                <a:r>
                  <a:rPr lang="en-US" sz="2400" dirty="0">
                    <a:latin typeface="Amasis MT Pro Medium" panose="02040604050005020304" pitchFamily="18" charset="0"/>
                  </a:rPr>
                  <a:t> is said to be symmetric if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𝑏</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𝐴</m:t>
                    </m:r>
                    <m:r>
                      <a:rPr lang="en-US" sz="2400" b="0" i="1" smtClean="0">
                        <a:latin typeface="Cambria Math" panose="02040503050406030204" pitchFamily="18" charset="0"/>
                        <a:ea typeface="Cambria Math" panose="02040503050406030204" pitchFamily="18" charset="0"/>
                      </a:rPr>
                      <m:t>, </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𝑏</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 </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𝑏</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m:t>
                        </m:r>
                      </m:e>
                    </m:d>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m:t>
                    </m:r>
                  </m:oMath>
                </a14:m>
                <a:endParaRPr lang="en-US" sz="2400" dirty="0">
                  <a:latin typeface="Amasis MT Pro Medium" panose="02040604050005020304" pitchFamily="18" charset="0"/>
                </a:endParaRPr>
              </a:p>
            </p:txBody>
          </p:sp>
        </mc:Choice>
        <mc:Fallback xmlns="">
          <p:sp>
            <p:nvSpPr>
              <p:cNvPr id="5" name="TextBox 4">
                <a:extLst>
                  <a:ext uri="{FF2B5EF4-FFF2-40B4-BE49-F238E27FC236}">
                    <a16:creationId xmlns:a16="http://schemas.microsoft.com/office/drawing/2014/main" id="{2EA847F8-994D-4406-ACEB-D14C2F0DD53C}"/>
                  </a:ext>
                </a:extLst>
              </p:cNvPr>
              <p:cNvSpPr txBox="1">
                <a:spLocks noRot="1" noChangeAspect="1" noMove="1" noResize="1" noEditPoints="1" noAdjustHandles="1" noChangeArrowheads="1" noChangeShapeType="1" noTextEdit="1"/>
              </p:cNvSpPr>
              <p:nvPr/>
            </p:nvSpPr>
            <p:spPr>
              <a:xfrm>
                <a:off x="723122" y="682353"/>
                <a:ext cx="11081816" cy="461665"/>
              </a:xfrm>
              <a:prstGeom prst="rect">
                <a:avLst/>
              </a:prstGeom>
              <a:blipFill>
                <a:blip r:embed="rId3"/>
                <a:stretch>
                  <a:fillRect l="-88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800FB2-DF8D-4538-850E-1EC24C786653}"/>
                  </a:ext>
                </a:extLst>
              </p:cNvPr>
              <p:cNvSpPr txBox="1"/>
              <p:nvPr/>
            </p:nvSpPr>
            <p:spPr>
              <a:xfrm>
                <a:off x="1115007" y="2088494"/>
                <a:ext cx="12397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={1, 2, 3}</m:t>
                      </m:r>
                    </m:oMath>
                  </m:oMathPara>
                </a14:m>
                <a:endParaRPr lang="en-US" dirty="0"/>
              </a:p>
            </p:txBody>
          </p:sp>
        </mc:Choice>
        <mc:Fallback xmlns="">
          <p:sp>
            <p:nvSpPr>
              <p:cNvPr id="6" name="TextBox 5">
                <a:extLst>
                  <a:ext uri="{FF2B5EF4-FFF2-40B4-BE49-F238E27FC236}">
                    <a16:creationId xmlns:a16="http://schemas.microsoft.com/office/drawing/2014/main" id="{53800FB2-DF8D-4538-850E-1EC24C786653}"/>
                  </a:ext>
                </a:extLst>
              </p:cNvPr>
              <p:cNvSpPr txBox="1">
                <a:spLocks noRot="1" noChangeAspect="1" noMove="1" noResize="1" noEditPoints="1" noAdjustHandles="1" noChangeArrowheads="1" noChangeShapeType="1" noTextEdit="1"/>
              </p:cNvSpPr>
              <p:nvPr/>
            </p:nvSpPr>
            <p:spPr>
              <a:xfrm>
                <a:off x="1115007" y="2088494"/>
                <a:ext cx="1239763" cy="276999"/>
              </a:xfrm>
              <a:prstGeom prst="rect">
                <a:avLst/>
              </a:prstGeom>
              <a:blipFill>
                <a:blip r:embed="rId4"/>
                <a:stretch>
                  <a:fillRect l="-4433" t="-4444" r="-6897"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Table 8">
                <a:extLst>
                  <a:ext uri="{FF2B5EF4-FFF2-40B4-BE49-F238E27FC236}">
                    <a16:creationId xmlns:a16="http://schemas.microsoft.com/office/drawing/2014/main" id="{775C0E07-57C0-465A-AD07-6F0F2076C62F}"/>
                  </a:ext>
                </a:extLst>
              </p:cNvPr>
              <p:cNvGraphicFramePr>
                <a:graphicFrameLocks noGrp="1"/>
              </p:cNvGraphicFramePr>
              <p:nvPr>
                <p:extLst>
                  <p:ext uri="{D42A27DB-BD31-4B8C-83A1-F6EECF244321}">
                    <p14:modId xmlns:p14="http://schemas.microsoft.com/office/powerpoint/2010/main" val="3019004046"/>
                  </p:ext>
                </p:extLst>
              </p:nvPr>
            </p:nvGraphicFramePr>
            <p:xfrm>
              <a:off x="7733680" y="3414881"/>
              <a:ext cx="2023708" cy="1584960"/>
            </p:xfrm>
            <a:graphic>
              <a:graphicData uri="http://schemas.openxmlformats.org/drawingml/2006/table">
                <a:tbl>
                  <a:tblPr firstRow="1" bandRow="1">
                    <a:tableStyleId>{5940675A-B579-460E-94D1-54222C63F5DA}</a:tableStyleId>
                  </a:tblPr>
                  <a:tblGrid>
                    <a:gridCol w="505927">
                      <a:extLst>
                        <a:ext uri="{9D8B030D-6E8A-4147-A177-3AD203B41FA5}">
                          <a16:colId xmlns:a16="http://schemas.microsoft.com/office/drawing/2014/main" val="2108701111"/>
                        </a:ext>
                      </a:extLst>
                    </a:gridCol>
                    <a:gridCol w="505927">
                      <a:extLst>
                        <a:ext uri="{9D8B030D-6E8A-4147-A177-3AD203B41FA5}">
                          <a16:colId xmlns:a16="http://schemas.microsoft.com/office/drawing/2014/main" val="641912697"/>
                        </a:ext>
                      </a:extLst>
                    </a:gridCol>
                    <a:gridCol w="505927">
                      <a:extLst>
                        <a:ext uri="{9D8B030D-6E8A-4147-A177-3AD203B41FA5}">
                          <a16:colId xmlns:a16="http://schemas.microsoft.com/office/drawing/2014/main" val="1786519057"/>
                        </a:ext>
                      </a:extLst>
                    </a:gridCol>
                    <a:gridCol w="505927">
                      <a:extLst>
                        <a:ext uri="{9D8B030D-6E8A-4147-A177-3AD203B41FA5}">
                          <a16:colId xmlns:a16="http://schemas.microsoft.com/office/drawing/2014/main" val="3097090781"/>
                        </a:ext>
                      </a:extLst>
                    </a:gridCol>
                  </a:tblGrid>
                  <a:tr h="370840">
                    <a:tc>
                      <a:txBody>
                        <a:bodyPr/>
                        <a:lstStyle/>
                        <a:p>
                          <a:pPr algn="ctr"/>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1</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2</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3</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3925586"/>
                      </a:ext>
                    </a:extLst>
                  </a:tr>
                  <a:tr h="370840">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1</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11</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12</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13</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43449"/>
                      </a:ext>
                    </a:extLst>
                  </a:tr>
                  <a:tr h="370840">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2</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21</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22</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23</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5466078"/>
                      </a:ext>
                    </a:extLst>
                  </a:tr>
                  <a:tr h="370840">
                    <a:tc>
                      <a:txBody>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3</m:t>
                                </m:r>
                              </m:oMath>
                            </m:oMathPara>
                          </a14:m>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31</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32</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33</m:t>
                                </m:r>
                              </m:oMath>
                            </m:oMathPara>
                          </a14:m>
                          <a:endParaRPr lang="en-US" sz="20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4591093"/>
                      </a:ext>
                    </a:extLst>
                  </a:tr>
                </a:tbl>
              </a:graphicData>
            </a:graphic>
          </p:graphicFrame>
        </mc:Choice>
        <mc:Fallback xmlns="">
          <p:graphicFrame>
            <p:nvGraphicFramePr>
              <p:cNvPr id="8" name="Table 8">
                <a:extLst>
                  <a:ext uri="{FF2B5EF4-FFF2-40B4-BE49-F238E27FC236}">
                    <a16:creationId xmlns:a16="http://schemas.microsoft.com/office/drawing/2014/main" id="{775C0E07-57C0-465A-AD07-6F0F2076C62F}"/>
                  </a:ext>
                </a:extLst>
              </p:cNvPr>
              <p:cNvGraphicFramePr>
                <a:graphicFrameLocks noGrp="1"/>
              </p:cNvGraphicFramePr>
              <p:nvPr>
                <p:extLst>
                  <p:ext uri="{D42A27DB-BD31-4B8C-83A1-F6EECF244321}">
                    <p14:modId xmlns:p14="http://schemas.microsoft.com/office/powerpoint/2010/main" val="3019004046"/>
                  </p:ext>
                </p:extLst>
              </p:nvPr>
            </p:nvGraphicFramePr>
            <p:xfrm>
              <a:off x="7733680" y="3414881"/>
              <a:ext cx="2023708" cy="1584960"/>
            </p:xfrm>
            <a:graphic>
              <a:graphicData uri="http://schemas.openxmlformats.org/drawingml/2006/table">
                <a:tbl>
                  <a:tblPr firstRow="1" bandRow="1">
                    <a:tableStyleId>{5940675A-B579-460E-94D1-54222C63F5DA}</a:tableStyleId>
                  </a:tblPr>
                  <a:tblGrid>
                    <a:gridCol w="505927">
                      <a:extLst>
                        <a:ext uri="{9D8B030D-6E8A-4147-A177-3AD203B41FA5}">
                          <a16:colId xmlns:a16="http://schemas.microsoft.com/office/drawing/2014/main" val="2108701111"/>
                        </a:ext>
                      </a:extLst>
                    </a:gridCol>
                    <a:gridCol w="505927">
                      <a:extLst>
                        <a:ext uri="{9D8B030D-6E8A-4147-A177-3AD203B41FA5}">
                          <a16:colId xmlns:a16="http://schemas.microsoft.com/office/drawing/2014/main" val="641912697"/>
                        </a:ext>
                      </a:extLst>
                    </a:gridCol>
                    <a:gridCol w="505927">
                      <a:extLst>
                        <a:ext uri="{9D8B030D-6E8A-4147-A177-3AD203B41FA5}">
                          <a16:colId xmlns:a16="http://schemas.microsoft.com/office/drawing/2014/main" val="1786519057"/>
                        </a:ext>
                      </a:extLst>
                    </a:gridCol>
                    <a:gridCol w="505927">
                      <a:extLst>
                        <a:ext uri="{9D8B030D-6E8A-4147-A177-3AD203B41FA5}">
                          <a16:colId xmlns:a16="http://schemas.microsoft.com/office/drawing/2014/main" val="3097090781"/>
                        </a:ext>
                      </a:extLst>
                    </a:gridCol>
                  </a:tblGrid>
                  <a:tr h="396240">
                    <a:tc>
                      <a:txBody>
                        <a:bodyPr/>
                        <a:lstStyle/>
                        <a:p>
                          <a:pPr algn="ctr"/>
                          <a:endParaRPr lang="en-US" sz="2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98810" r="-197619" b="-301538"/>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01205" r="-100000" b="-301538"/>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301205" b="-301538"/>
                          </a:stretch>
                        </a:blipFill>
                      </a:tcPr>
                    </a:tc>
                    <a:extLst>
                      <a:ext uri="{0D108BD9-81ED-4DB2-BD59-A6C34878D82A}">
                        <a16:rowId xmlns:a16="http://schemas.microsoft.com/office/drawing/2014/main" val="2483925586"/>
                      </a:ext>
                    </a:extLst>
                  </a:tr>
                  <a:tr h="3962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98485" r="-301205" b="-19697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98810" t="-98485" r="-197619" b="-19697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01205" t="-98485" r="-100000" b="-19697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301205" t="-98485" b="-196970"/>
                          </a:stretch>
                        </a:blipFill>
                      </a:tcPr>
                    </a:tc>
                    <a:extLst>
                      <a:ext uri="{0D108BD9-81ED-4DB2-BD59-A6C34878D82A}">
                        <a16:rowId xmlns:a16="http://schemas.microsoft.com/office/drawing/2014/main" val="3659843449"/>
                      </a:ext>
                    </a:extLst>
                  </a:tr>
                  <a:tr h="3962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201538" r="-301205" b="-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98810" t="-201538" r="-197619" b="-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01205" t="-201538" r="-100000" b="-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301205" t="-201538" b="-100000"/>
                          </a:stretch>
                        </a:blipFill>
                      </a:tcPr>
                    </a:tc>
                    <a:extLst>
                      <a:ext uri="{0D108BD9-81ED-4DB2-BD59-A6C34878D82A}">
                        <a16:rowId xmlns:a16="http://schemas.microsoft.com/office/drawing/2014/main" val="3875466078"/>
                      </a:ext>
                    </a:extLst>
                  </a:tr>
                  <a:tr h="3962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t="-301538" r="-301205"/>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98810" t="-301538" r="-197619"/>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201205" t="-301538" r="-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301205" t="-301538"/>
                          </a:stretch>
                        </a:blipFill>
                      </a:tcPr>
                    </a:tc>
                    <a:extLst>
                      <a:ext uri="{0D108BD9-81ED-4DB2-BD59-A6C34878D82A}">
                        <a16:rowId xmlns:a16="http://schemas.microsoft.com/office/drawing/2014/main" val="1634591093"/>
                      </a:ext>
                    </a:extLst>
                  </a:tr>
                </a:tbl>
              </a:graphicData>
            </a:graphic>
          </p:graphicFrame>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886C196-B3AD-445C-B1F4-9CF4200DFBA9}"/>
                  </a:ext>
                </a:extLst>
              </p:cNvPr>
              <p:cNvSpPr txBox="1"/>
              <p:nvPr/>
            </p:nvSpPr>
            <p:spPr>
              <a:xfrm>
                <a:off x="1003759" y="2873923"/>
                <a:ext cx="43281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8886C196-B3AD-445C-B1F4-9CF4200DFBA9}"/>
                  </a:ext>
                </a:extLst>
              </p:cNvPr>
              <p:cNvSpPr txBox="1">
                <a:spLocks noRot="1" noChangeAspect="1" noMove="1" noResize="1" noEditPoints="1" noAdjustHandles="1" noChangeArrowheads="1" noChangeShapeType="1" noTextEdit="1"/>
              </p:cNvSpPr>
              <p:nvPr/>
            </p:nvSpPr>
            <p:spPr>
              <a:xfrm>
                <a:off x="1003759" y="2873923"/>
                <a:ext cx="432811" cy="276999"/>
              </a:xfrm>
              <a:prstGeom prst="rect">
                <a:avLst/>
              </a:prstGeom>
              <a:blipFill>
                <a:blip r:embed="rId6"/>
                <a:stretch>
                  <a:fillRect l="-30986" t="-17391" r="-2112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8D4EE4-0414-4F92-ABFD-26E4AB9237C2}"/>
                  </a:ext>
                </a:extLst>
              </p:cNvPr>
              <p:cNvSpPr txBox="1"/>
              <p:nvPr/>
            </p:nvSpPr>
            <p:spPr>
              <a:xfrm>
                <a:off x="1003759" y="3433355"/>
                <a:ext cx="852477"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a14:m>
                <a:endParaRPr lang="en-US" dirty="0"/>
              </a:p>
            </p:txBody>
          </p:sp>
        </mc:Choice>
        <mc:Fallback xmlns="">
          <p:sp>
            <p:nvSpPr>
              <p:cNvPr id="14" name="TextBox 13">
                <a:extLst>
                  <a:ext uri="{FF2B5EF4-FFF2-40B4-BE49-F238E27FC236}">
                    <a16:creationId xmlns:a16="http://schemas.microsoft.com/office/drawing/2014/main" id="{598D4EE4-0414-4F92-ABFD-26E4AB9237C2}"/>
                  </a:ext>
                </a:extLst>
              </p:cNvPr>
              <p:cNvSpPr txBox="1">
                <a:spLocks noRot="1" noChangeAspect="1" noMove="1" noResize="1" noEditPoints="1" noAdjustHandles="1" noChangeArrowheads="1" noChangeShapeType="1" noTextEdit="1"/>
              </p:cNvSpPr>
              <p:nvPr/>
            </p:nvSpPr>
            <p:spPr>
              <a:xfrm>
                <a:off x="1003759" y="3433355"/>
                <a:ext cx="852477" cy="276999"/>
              </a:xfrm>
              <a:prstGeom prst="rect">
                <a:avLst/>
              </a:prstGeom>
              <a:blipFill>
                <a:blip r:embed="rId7"/>
                <a:stretch>
                  <a:fillRect l="-15714" t="-17391" r="-785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83E0FC-1350-43BF-A7DF-FD96A05D0098}"/>
                  </a:ext>
                </a:extLst>
              </p:cNvPr>
              <p:cNvSpPr txBox="1"/>
              <p:nvPr/>
            </p:nvSpPr>
            <p:spPr>
              <a:xfrm>
                <a:off x="1003759" y="4069780"/>
                <a:ext cx="224587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1, 1</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2, 2</m:t>
                        </m:r>
                      </m:e>
                    </m:d>
                    <m:r>
                      <a:rPr lang="en-US" b="0" i="1" smtClean="0">
                        <a:latin typeface="Cambria Math" panose="02040503050406030204" pitchFamily="18" charset="0"/>
                      </a:rPr>
                      <m:t>, (3, 3)}</m:t>
                    </m:r>
                  </m:oMath>
                </a14:m>
                <a:endParaRPr lang="en-US" dirty="0"/>
              </a:p>
            </p:txBody>
          </p:sp>
        </mc:Choice>
        <mc:Fallback xmlns="">
          <p:sp>
            <p:nvSpPr>
              <p:cNvPr id="15" name="TextBox 14">
                <a:extLst>
                  <a:ext uri="{FF2B5EF4-FFF2-40B4-BE49-F238E27FC236}">
                    <a16:creationId xmlns:a16="http://schemas.microsoft.com/office/drawing/2014/main" id="{0D83E0FC-1350-43BF-A7DF-FD96A05D0098}"/>
                  </a:ext>
                </a:extLst>
              </p:cNvPr>
              <p:cNvSpPr txBox="1">
                <a:spLocks noRot="1" noChangeAspect="1" noMove="1" noResize="1" noEditPoints="1" noAdjustHandles="1" noChangeArrowheads="1" noChangeShapeType="1" noTextEdit="1"/>
              </p:cNvSpPr>
              <p:nvPr/>
            </p:nvSpPr>
            <p:spPr>
              <a:xfrm>
                <a:off x="1003759" y="4069780"/>
                <a:ext cx="2245871" cy="276999"/>
              </a:xfrm>
              <a:prstGeom prst="rect">
                <a:avLst/>
              </a:prstGeom>
              <a:blipFill>
                <a:blip r:embed="rId8"/>
                <a:stretch>
                  <a:fillRect l="-5978" t="-20000" r="-434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A129D3-4BD3-4192-8404-BD130A39182A}"/>
                  </a:ext>
                </a:extLst>
              </p:cNvPr>
              <p:cNvSpPr txBox="1"/>
              <p:nvPr/>
            </p:nvSpPr>
            <p:spPr>
              <a:xfrm>
                <a:off x="1003759" y="4639716"/>
                <a:ext cx="224587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2, 1</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1, 2</m:t>
                        </m:r>
                      </m:e>
                    </m:d>
                    <m:r>
                      <a:rPr lang="en-US" b="0" i="1" smtClean="0">
                        <a:latin typeface="Cambria Math" panose="02040503050406030204" pitchFamily="18" charset="0"/>
                      </a:rPr>
                      <m:t>, (1, 1)}</m:t>
                    </m:r>
                  </m:oMath>
                </a14:m>
                <a:endParaRPr lang="en-US" dirty="0"/>
              </a:p>
            </p:txBody>
          </p:sp>
        </mc:Choice>
        <mc:Fallback xmlns="">
          <p:sp>
            <p:nvSpPr>
              <p:cNvPr id="16" name="TextBox 15">
                <a:extLst>
                  <a:ext uri="{FF2B5EF4-FFF2-40B4-BE49-F238E27FC236}">
                    <a16:creationId xmlns:a16="http://schemas.microsoft.com/office/drawing/2014/main" id="{35A129D3-4BD3-4192-8404-BD130A39182A}"/>
                  </a:ext>
                </a:extLst>
              </p:cNvPr>
              <p:cNvSpPr txBox="1">
                <a:spLocks noRot="1" noChangeAspect="1" noMove="1" noResize="1" noEditPoints="1" noAdjustHandles="1" noChangeArrowheads="1" noChangeShapeType="1" noTextEdit="1"/>
              </p:cNvSpPr>
              <p:nvPr/>
            </p:nvSpPr>
            <p:spPr>
              <a:xfrm>
                <a:off x="1003759" y="4639716"/>
                <a:ext cx="2245871" cy="276999"/>
              </a:xfrm>
              <a:prstGeom prst="rect">
                <a:avLst/>
              </a:prstGeom>
              <a:blipFill>
                <a:blip r:embed="rId9"/>
                <a:stretch>
                  <a:fillRect l="-5978" t="-17391" r="-4348"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71F9CE3-0494-449E-86D5-13E29855A2CC}"/>
                  </a:ext>
                </a:extLst>
              </p:cNvPr>
              <p:cNvSpPr txBox="1"/>
              <p:nvPr/>
            </p:nvSpPr>
            <p:spPr>
              <a:xfrm>
                <a:off x="1003759" y="5152051"/>
                <a:ext cx="2245102"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3, 1</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1, 3</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2, 3</m:t>
                        </m:r>
                      </m:e>
                    </m:d>
                    <m:r>
                      <a:rPr lang="en-US" b="0" i="1" smtClean="0">
                        <a:latin typeface="Cambria Math" panose="02040503050406030204" pitchFamily="18" charset="0"/>
                      </a:rPr>
                      <m:t>}</m:t>
                    </m:r>
                  </m:oMath>
                </a14:m>
                <a:endParaRPr lang="en-US" dirty="0"/>
              </a:p>
            </p:txBody>
          </p:sp>
        </mc:Choice>
        <mc:Fallback xmlns="">
          <p:sp>
            <p:nvSpPr>
              <p:cNvPr id="17" name="TextBox 16">
                <a:extLst>
                  <a:ext uri="{FF2B5EF4-FFF2-40B4-BE49-F238E27FC236}">
                    <a16:creationId xmlns:a16="http://schemas.microsoft.com/office/drawing/2014/main" id="{071F9CE3-0494-449E-86D5-13E29855A2CC}"/>
                  </a:ext>
                </a:extLst>
              </p:cNvPr>
              <p:cNvSpPr txBox="1">
                <a:spLocks noRot="1" noChangeAspect="1" noMove="1" noResize="1" noEditPoints="1" noAdjustHandles="1" noChangeArrowheads="1" noChangeShapeType="1" noTextEdit="1"/>
              </p:cNvSpPr>
              <p:nvPr/>
            </p:nvSpPr>
            <p:spPr>
              <a:xfrm>
                <a:off x="1003759" y="5152051"/>
                <a:ext cx="2245102" cy="276999"/>
              </a:xfrm>
              <a:prstGeom prst="rect">
                <a:avLst/>
              </a:prstGeom>
              <a:blipFill>
                <a:blip r:embed="rId10"/>
                <a:stretch>
                  <a:fillRect l="-5978" t="-17391" r="-4348"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BFE482E-56A4-4E7B-BB9C-B00999B75437}"/>
                  </a:ext>
                </a:extLst>
              </p:cNvPr>
              <p:cNvSpPr txBox="1"/>
              <p:nvPr/>
            </p:nvSpPr>
            <p:spPr>
              <a:xfrm>
                <a:off x="1003759" y="5774067"/>
                <a:ext cx="2332433"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1, 2</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2, 3</m:t>
                        </m:r>
                      </m:e>
                    </m:d>
                    <m:r>
                      <a:rPr lang="en-US" b="0" i="1" smtClean="0">
                        <a:latin typeface="Cambria Math" panose="02040503050406030204" pitchFamily="18" charset="0"/>
                      </a:rPr>
                      <m:t>,(1, 3)}</m:t>
                    </m:r>
                  </m:oMath>
                </a14:m>
                <a:endParaRPr lang="en-US" dirty="0"/>
              </a:p>
            </p:txBody>
          </p:sp>
        </mc:Choice>
        <mc:Fallback xmlns="">
          <p:sp>
            <p:nvSpPr>
              <p:cNvPr id="18" name="TextBox 17">
                <a:extLst>
                  <a:ext uri="{FF2B5EF4-FFF2-40B4-BE49-F238E27FC236}">
                    <a16:creationId xmlns:a16="http://schemas.microsoft.com/office/drawing/2014/main" id="{5BFE482E-56A4-4E7B-BB9C-B00999B75437}"/>
                  </a:ext>
                </a:extLst>
              </p:cNvPr>
              <p:cNvSpPr txBox="1">
                <a:spLocks noRot="1" noChangeAspect="1" noMove="1" noResize="1" noEditPoints="1" noAdjustHandles="1" noChangeArrowheads="1" noChangeShapeType="1" noTextEdit="1"/>
              </p:cNvSpPr>
              <p:nvPr/>
            </p:nvSpPr>
            <p:spPr>
              <a:xfrm>
                <a:off x="1003759" y="5774067"/>
                <a:ext cx="2332433" cy="276999"/>
              </a:xfrm>
              <a:prstGeom prst="rect">
                <a:avLst/>
              </a:prstGeom>
              <a:blipFill>
                <a:blip r:embed="rId11"/>
                <a:stretch>
                  <a:fillRect l="-5759" t="-17391" r="-524"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AC7C135-BEDB-486C-ADE6-265885CF64FF}"/>
                  </a:ext>
                </a:extLst>
              </p:cNvPr>
              <p:cNvSpPr txBox="1"/>
              <p:nvPr/>
            </p:nvSpPr>
            <p:spPr>
              <a:xfrm>
                <a:off x="1734888" y="2817251"/>
                <a:ext cx="3911519" cy="461665"/>
              </a:xfrm>
              <a:prstGeom prst="rect">
                <a:avLst/>
              </a:prstGeom>
              <a:noFill/>
            </p:spPr>
            <p:txBody>
              <a:bodyPr wrap="square" rtlCol="0">
                <a:spAutoFit/>
              </a:bodyPr>
              <a:lstStyle/>
              <a:p>
                <a:r>
                  <a:rPr lang="en-US" sz="1200" dirty="0">
                    <a:latin typeface="Amasis MT Pro Medium" panose="02040604050005020304" pitchFamily="18" charset="0"/>
                  </a:rPr>
                  <a:t>It is a possible subset of the cartesian product; </a:t>
                </a:r>
              </a:p>
              <a:p>
                <a:r>
                  <a:rPr lang="en-US" sz="1200" dirty="0">
                    <a:latin typeface="Amasis MT Pro Medium" panose="02040604050005020304" pitchFamily="18" charset="0"/>
                  </a:rPr>
                  <a:t>As there is no condition for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en-US" sz="1200" dirty="0">
                    <a:latin typeface="Amasis MT Pro Medium" panose="02040604050005020304" pitchFamily="18" charset="0"/>
                  </a:rPr>
                  <a:t>, then it is symmetric.</a:t>
                </a:r>
              </a:p>
            </p:txBody>
          </p:sp>
        </mc:Choice>
        <mc:Fallback xmlns="">
          <p:sp>
            <p:nvSpPr>
              <p:cNvPr id="19" name="TextBox 18">
                <a:extLst>
                  <a:ext uri="{FF2B5EF4-FFF2-40B4-BE49-F238E27FC236}">
                    <a16:creationId xmlns:a16="http://schemas.microsoft.com/office/drawing/2014/main" id="{9AC7C135-BEDB-486C-ADE6-265885CF64FF}"/>
                  </a:ext>
                </a:extLst>
              </p:cNvPr>
              <p:cNvSpPr txBox="1">
                <a:spLocks noRot="1" noChangeAspect="1" noMove="1" noResize="1" noEditPoints="1" noAdjustHandles="1" noChangeArrowheads="1" noChangeShapeType="1" noTextEdit="1"/>
              </p:cNvSpPr>
              <p:nvPr/>
            </p:nvSpPr>
            <p:spPr>
              <a:xfrm>
                <a:off x="1734888" y="2817251"/>
                <a:ext cx="3911519" cy="461665"/>
              </a:xfrm>
              <a:prstGeom prst="rect">
                <a:avLst/>
              </a:prstGeom>
              <a:blipFill>
                <a:blip r:embed="rId12"/>
                <a:stretch>
                  <a:fillRect l="-156" b="-9211"/>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DE8C2834-EBEA-4668-8E25-BFD048E4CEA5}"/>
              </a:ext>
            </a:extLst>
          </p:cNvPr>
          <p:cNvSpPr txBox="1"/>
          <p:nvPr/>
        </p:nvSpPr>
        <p:spPr>
          <a:xfrm>
            <a:off x="349661" y="2771086"/>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28" name="TextBox 27">
            <a:extLst>
              <a:ext uri="{FF2B5EF4-FFF2-40B4-BE49-F238E27FC236}">
                <a16:creationId xmlns:a16="http://schemas.microsoft.com/office/drawing/2014/main" id="{02F7A2D8-79F9-458B-AC03-29312E28AC79}"/>
              </a:ext>
            </a:extLst>
          </p:cNvPr>
          <p:cNvSpPr txBox="1"/>
          <p:nvPr/>
        </p:nvSpPr>
        <p:spPr>
          <a:xfrm>
            <a:off x="358992" y="3977447"/>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767285E-648E-4AE8-9773-8EE9922B26B3}"/>
                  </a:ext>
                </a:extLst>
              </p:cNvPr>
              <p:cNvSpPr txBox="1"/>
              <p:nvPr/>
            </p:nvSpPr>
            <p:spPr>
              <a:xfrm>
                <a:off x="8170535" y="2662906"/>
                <a:ext cx="1149998" cy="400110"/>
              </a:xfrm>
              <a:prstGeom prst="rect">
                <a:avLst/>
              </a:prstGeom>
              <a:no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𝐴</m:t>
                      </m:r>
                    </m:oMath>
                  </m:oMathPara>
                </a14:m>
                <a:endParaRPr lang="en-US" sz="2000" dirty="0"/>
              </a:p>
            </p:txBody>
          </p:sp>
        </mc:Choice>
        <mc:Fallback xmlns="">
          <p:sp>
            <p:nvSpPr>
              <p:cNvPr id="30" name="TextBox 29">
                <a:extLst>
                  <a:ext uri="{FF2B5EF4-FFF2-40B4-BE49-F238E27FC236}">
                    <a16:creationId xmlns:a16="http://schemas.microsoft.com/office/drawing/2014/main" id="{8767285E-648E-4AE8-9773-8EE9922B26B3}"/>
                  </a:ext>
                </a:extLst>
              </p:cNvPr>
              <p:cNvSpPr txBox="1">
                <a:spLocks noRot="1" noChangeAspect="1" noMove="1" noResize="1" noEditPoints="1" noAdjustHandles="1" noChangeArrowheads="1" noChangeShapeType="1" noTextEdit="1"/>
              </p:cNvSpPr>
              <p:nvPr/>
            </p:nvSpPr>
            <p:spPr>
              <a:xfrm>
                <a:off x="8170535" y="2662906"/>
                <a:ext cx="1149998" cy="400110"/>
              </a:xfrm>
              <a:prstGeom prst="rect">
                <a:avLst/>
              </a:prstGeom>
              <a:blipFill>
                <a:blip r:embed="rId13"/>
                <a:stretch>
                  <a:fillRect/>
                </a:stretch>
              </a:blipFill>
              <a:ln>
                <a:solidFill>
                  <a:srgbClr val="FF0000"/>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0EB63778-C7D2-4A5C-BCEB-6184D9FBA1C6}"/>
              </a:ext>
            </a:extLst>
          </p:cNvPr>
          <p:cNvSpPr txBox="1"/>
          <p:nvPr/>
        </p:nvSpPr>
        <p:spPr>
          <a:xfrm>
            <a:off x="358992" y="4547383"/>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32" name="TextBox 31">
            <a:extLst>
              <a:ext uri="{FF2B5EF4-FFF2-40B4-BE49-F238E27FC236}">
                <a16:creationId xmlns:a16="http://schemas.microsoft.com/office/drawing/2014/main" id="{BB6F72AC-ABDC-46D8-9BD7-E882605A4D7C}"/>
              </a:ext>
            </a:extLst>
          </p:cNvPr>
          <p:cNvSpPr txBox="1"/>
          <p:nvPr/>
        </p:nvSpPr>
        <p:spPr>
          <a:xfrm>
            <a:off x="368323" y="5095856"/>
            <a:ext cx="459532" cy="369332"/>
          </a:xfrm>
          <a:prstGeom prst="rect">
            <a:avLst/>
          </a:prstGeom>
          <a:noFill/>
        </p:spPr>
        <p:txBody>
          <a:bodyPr wrap="square">
            <a:spAutoFit/>
          </a:bodyPr>
          <a:lstStyle/>
          <a:p>
            <a:r>
              <a:rPr lang="en-US" b="0" i="0">
                <a:solidFill>
                  <a:srgbClr val="000000"/>
                </a:solidFill>
                <a:effectLst/>
                <a:latin typeface="HelveticaNeue-Light"/>
              </a:rPr>
              <a:t>❌</a:t>
            </a:r>
            <a:endParaRPr lang="en-US"/>
          </a:p>
        </p:txBody>
      </p:sp>
      <p:sp>
        <p:nvSpPr>
          <p:cNvPr id="27" name="TextBox 26">
            <a:extLst>
              <a:ext uri="{FF2B5EF4-FFF2-40B4-BE49-F238E27FC236}">
                <a16:creationId xmlns:a16="http://schemas.microsoft.com/office/drawing/2014/main" id="{6B23DE78-63D8-42A9-8664-9CCB1FA945BC}"/>
              </a:ext>
            </a:extLst>
          </p:cNvPr>
          <p:cNvSpPr txBox="1"/>
          <p:nvPr/>
        </p:nvSpPr>
        <p:spPr>
          <a:xfrm>
            <a:off x="353266" y="3374266"/>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cxnSp>
        <p:nvCxnSpPr>
          <p:cNvPr id="29" name="Straight Connector 28">
            <a:extLst>
              <a:ext uri="{FF2B5EF4-FFF2-40B4-BE49-F238E27FC236}">
                <a16:creationId xmlns:a16="http://schemas.microsoft.com/office/drawing/2014/main" id="{73D9244D-414A-49CE-A511-8C85650CC688}"/>
              </a:ext>
            </a:extLst>
          </p:cNvPr>
          <p:cNvCxnSpPr>
            <a:cxnSpLocks/>
          </p:cNvCxnSpPr>
          <p:nvPr/>
        </p:nvCxnSpPr>
        <p:spPr>
          <a:xfrm>
            <a:off x="2654537" y="5465188"/>
            <a:ext cx="419666" cy="0"/>
          </a:xfrm>
          <a:prstGeom prst="line">
            <a:avLst/>
          </a:prstGeom>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B1926982-CA68-4DB2-9197-973FD0AD4F2B}"/>
              </a:ext>
            </a:extLst>
          </p:cNvPr>
          <p:cNvSpPr txBox="1"/>
          <p:nvPr/>
        </p:nvSpPr>
        <p:spPr>
          <a:xfrm>
            <a:off x="368323" y="5727900"/>
            <a:ext cx="459532" cy="369332"/>
          </a:xfrm>
          <a:prstGeom prst="rect">
            <a:avLst/>
          </a:prstGeom>
          <a:noFill/>
        </p:spPr>
        <p:txBody>
          <a:bodyPr wrap="square">
            <a:spAutoFit/>
          </a:bodyPr>
          <a:lstStyle/>
          <a:p>
            <a:r>
              <a:rPr lang="en-US" b="0" i="0">
                <a:solidFill>
                  <a:srgbClr val="000000"/>
                </a:solidFill>
                <a:effectLst/>
                <a:latin typeface="HelveticaNeue-Light"/>
              </a:rPr>
              <a:t>❌</a:t>
            </a: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F814386-2254-4C31-A737-C396EDC28309}"/>
                  </a:ext>
                </a:extLst>
              </p:cNvPr>
              <p:cNvSpPr txBox="1"/>
              <p:nvPr/>
            </p:nvSpPr>
            <p:spPr>
              <a:xfrm>
                <a:off x="2859086" y="1316473"/>
                <a:ext cx="530211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dirty="0" smtClean="0">
                          <a:solidFill>
                            <a:srgbClr val="242021"/>
                          </a:solidFill>
                          <a:effectLst/>
                          <a:latin typeface="Cambria Math" panose="02040503050406030204" pitchFamily="18" charset="0"/>
                        </a:rPr>
                        <m:t>∀</m:t>
                      </m:r>
                      <m:r>
                        <a:rPr lang="en-US" sz="2400" b="0" i="1" dirty="0" err="1">
                          <a:solidFill>
                            <a:srgbClr val="242021"/>
                          </a:solidFill>
                          <a:effectLst/>
                          <a:latin typeface="Cambria Math" panose="02040503050406030204" pitchFamily="18" charset="0"/>
                        </a:rPr>
                        <m:t>𝑎</m:t>
                      </m:r>
                      <m:r>
                        <a:rPr lang="en-US" sz="2400" b="0" i="1" dirty="0" err="1">
                          <a:solidFill>
                            <a:srgbClr val="242021"/>
                          </a:solidFill>
                          <a:effectLst/>
                          <a:latin typeface="Cambria Math" panose="02040503050406030204" pitchFamily="18" charset="0"/>
                        </a:rPr>
                        <m:t>∀</m:t>
                      </m:r>
                      <m:r>
                        <a:rPr lang="en-US" sz="2400" b="0" i="1" dirty="0" err="1">
                          <a:solidFill>
                            <a:srgbClr val="242021"/>
                          </a:solidFill>
                          <a:effectLst/>
                          <a:latin typeface="Cambria Math" panose="02040503050406030204" pitchFamily="18" charset="0"/>
                        </a:rPr>
                        <m:t>𝑏</m:t>
                      </m:r>
                      <m:r>
                        <a:rPr lang="en-US" sz="2400" b="0" i="1" dirty="0">
                          <a:solidFill>
                            <a:srgbClr val="242021"/>
                          </a:solidFill>
                          <a:effectLst/>
                          <a:latin typeface="Cambria Math" panose="02040503050406030204" pitchFamily="18" charset="0"/>
                        </a:rPr>
                        <m:t>((</m:t>
                      </m:r>
                      <m:r>
                        <a:rPr lang="en-US" sz="2400" b="0" i="1" dirty="0">
                          <a:solidFill>
                            <a:srgbClr val="242021"/>
                          </a:solidFill>
                          <a:effectLst/>
                          <a:latin typeface="Cambria Math" panose="02040503050406030204" pitchFamily="18" charset="0"/>
                        </a:rPr>
                        <m:t>𝑎</m:t>
                      </m:r>
                      <m:r>
                        <a:rPr lang="en-US" sz="2400" b="0" i="1" dirty="0">
                          <a:solidFill>
                            <a:srgbClr val="242021"/>
                          </a:solidFill>
                          <a:effectLst/>
                          <a:latin typeface="Cambria Math" panose="02040503050406030204" pitchFamily="18" charset="0"/>
                        </a:rPr>
                        <m:t>, </m:t>
                      </m:r>
                      <m:r>
                        <a:rPr lang="en-US" sz="2400" b="0" i="1" dirty="0">
                          <a:solidFill>
                            <a:srgbClr val="242021"/>
                          </a:solidFill>
                          <a:effectLst/>
                          <a:latin typeface="Cambria Math" panose="02040503050406030204" pitchFamily="18" charset="0"/>
                        </a:rPr>
                        <m:t>𝑏</m:t>
                      </m:r>
                      <m:r>
                        <a:rPr lang="en-US" sz="2400" b="0" i="1" dirty="0">
                          <a:solidFill>
                            <a:srgbClr val="242021"/>
                          </a:solidFill>
                          <a:effectLst/>
                          <a:latin typeface="Cambria Math" panose="02040503050406030204" pitchFamily="18" charset="0"/>
                        </a:rPr>
                        <m:t>) ∈ </m:t>
                      </m:r>
                      <m:r>
                        <a:rPr lang="en-US" sz="2400" b="0" i="1" dirty="0">
                          <a:solidFill>
                            <a:srgbClr val="242021"/>
                          </a:solidFill>
                          <a:effectLst/>
                          <a:latin typeface="Cambria Math" panose="02040503050406030204" pitchFamily="18" charset="0"/>
                        </a:rPr>
                        <m:t>𝑅</m:t>
                      </m:r>
                      <m:r>
                        <a:rPr lang="en-US" sz="2400" b="0" i="1" dirty="0">
                          <a:solidFill>
                            <a:srgbClr val="242021"/>
                          </a:solidFill>
                          <a:effectLst/>
                          <a:latin typeface="Cambria Math" panose="02040503050406030204" pitchFamily="18" charset="0"/>
                        </a:rPr>
                        <m:t> → (</m:t>
                      </m:r>
                      <m:r>
                        <a:rPr lang="en-US" sz="2400" b="0" i="1" dirty="0">
                          <a:solidFill>
                            <a:srgbClr val="242021"/>
                          </a:solidFill>
                          <a:effectLst/>
                          <a:latin typeface="Cambria Math" panose="02040503050406030204" pitchFamily="18" charset="0"/>
                        </a:rPr>
                        <m:t>𝑏</m:t>
                      </m:r>
                      <m:r>
                        <a:rPr lang="en-US" sz="2400" b="0" i="1" dirty="0">
                          <a:solidFill>
                            <a:srgbClr val="242021"/>
                          </a:solidFill>
                          <a:effectLst/>
                          <a:latin typeface="Cambria Math" panose="02040503050406030204" pitchFamily="18" charset="0"/>
                        </a:rPr>
                        <m:t>, </m:t>
                      </m:r>
                      <m:r>
                        <a:rPr lang="en-US" sz="2400" b="0" i="1" dirty="0">
                          <a:solidFill>
                            <a:srgbClr val="242021"/>
                          </a:solidFill>
                          <a:effectLst/>
                          <a:latin typeface="Cambria Math" panose="02040503050406030204" pitchFamily="18" charset="0"/>
                        </a:rPr>
                        <m:t>𝑎</m:t>
                      </m:r>
                      <m:r>
                        <a:rPr lang="en-US" sz="2400" b="0" i="1" dirty="0">
                          <a:solidFill>
                            <a:srgbClr val="242021"/>
                          </a:solidFill>
                          <a:effectLst/>
                          <a:latin typeface="Cambria Math" panose="02040503050406030204" pitchFamily="18" charset="0"/>
                        </a:rPr>
                        <m:t>) ∈ </m:t>
                      </m:r>
                      <m:r>
                        <a:rPr lang="en-US" sz="2400" b="0" i="1" dirty="0">
                          <a:solidFill>
                            <a:srgbClr val="242021"/>
                          </a:solidFill>
                          <a:effectLst/>
                          <a:latin typeface="Cambria Math" panose="02040503050406030204" pitchFamily="18" charset="0"/>
                        </a:rPr>
                        <m:t>𝑅</m:t>
                      </m:r>
                      <m:r>
                        <a:rPr lang="en-US" sz="2400" b="0" i="1" dirty="0" smtClean="0">
                          <a:solidFill>
                            <a:srgbClr val="242021"/>
                          </a:solidFill>
                          <a:effectLst/>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9F814386-2254-4C31-A737-C396EDC28309}"/>
                  </a:ext>
                </a:extLst>
              </p:cNvPr>
              <p:cNvSpPr txBox="1">
                <a:spLocks noRot="1" noChangeAspect="1" noMove="1" noResize="1" noEditPoints="1" noAdjustHandles="1" noChangeArrowheads="1" noChangeShapeType="1" noTextEdit="1"/>
              </p:cNvSpPr>
              <p:nvPr/>
            </p:nvSpPr>
            <p:spPr>
              <a:xfrm>
                <a:off x="2859086" y="1316473"/>
                <a:ext cx="5302119" cy="461665"/>
              </a:xfrm>
              <a:prstGeom prst="rect">
                <a:avLst/>
              </a:prstGeom>
              <a:blipFill>
                <a:blip r:embed="rId14"/>
                <a:stretch>
                  <a:fillRect b="-17105"/>
                </a:stretch>
              </a:blipFill>
            </p:spPr>
            <p:txBody>
              <a:bodyPr/>
              <a:lstStyle/>
              <a:p>
                <a:r>
                  <a:rPr lang="en-US">
                    <a:noFill/>
                  </a:rPr>
                  <a:t> </a:t>
                </a:r>
              </a:p>
            </p:txBody>
          </p:sp>
        </mc:Fallback>
      </mc:AlternateContent>
      <p:pic>
        <p:nvPicPr>
          <p:cNvPr id="21" name="Picture 2" descr="School supplies study icon Royalty Free Vector Image">
            <a:extLst>
              <a:ext uri="{FF2B5EF4-FFF2-40B4-BE49-F238E27FC236}">
                <a16:creationId xmlns:a16="http://schemas.microsoft.com/office/drawing/2014/main" id="{B6B23131-7034-4068-BADA-86B22303CB1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287" t="12464" r="6852" b="18406"/>
          <a:stretch/>
        </p:blipFill>
        <p:spPr bwMode="auto">
          <a:xfrm>
            <a:off x="10495721" y="5257197"/>
            <a:ext cx="1610139" cy="146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76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8" grpId="0"/>
      <p:bldP spid="31" grpId="0"/>
      <p:bldP spid="32" grpId="0"/>
      <p:bldP spid="27"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7B7750-904B-4ED4-B955-0B5F2B0C3101}"/>
              </a:ext>
            </a:extLst>
          </p:cNvPr>
          <p:cNvSpPr txBox="1"/>
          <p:nvPr/>
        </p:nvSpPr>
        <p:spPr>
          <a:xfrm>
            <a:off x="1965960" y="3209594"/>
            <a:ext cx="8641080" cy="646331"/>
          </a:xfrm>
          <a:prstGeom prst="rect">
            <a:avLst/>
          </a:prstGeom>
          <a:noFill/>
        </p:spPr>
        <p:txBody>
          <a:bodyPr wrap="square">
            <a:spAutoFit/>
          </a:bodyPr>
          <a:lstStyle/>
          <a:p>
            <a:r>
              <a:rPr lang="en-US" sz="3600" b="1" i="0" u="none" strike="noStrike" baseline="0" dirty="0">
                <a:solidFill>
                  <a:srgbClr val="0070C0"/>
                </a:solidFill>
                <a:latin typeface="Palatino-Bold"/>
              </a:rPr>
              <a:t>Properties of Relations: </a:t>
            </a:r>
            <a:r>
              <a:rPr lang="en-US" sz="3600" b="1" i="0" u="none" strike="noStrike" baseline="0" dirty="0">
                <a:solidFill>
                  <a:srgbClr val="002060"/>
                </a:solidFill>
                <a:latin typeface="Palatino-Bold"/>
              </a:rPr>
              <a:t>Antisymmetric</a:t>
            </a:r>
            <a:endParaRPr lang="en-US" sz="3600" dirty="0">
              <a:solidFill>
                <a:srgbClr val="002060"/>
              </a:solidFill>
            </a:endParaRPr>
          </a:p>
        </p:txBody>
      </p:sp>
      <p:pic>
        <p:nvPicPr>
          <p:cNvPr id="3" name="Picture 2" descr="Book learning icon green Royalty Free Vector Image">
            <a:extLst>
              <a:ext uri="{FF2B5EF4-FFF2-40B4-BE49-F238E27FC236}">
                <a16:creationId xmlns:a16="http://schemas.microsoft.com/office/drawing/2014/main" id="{173D83E3-183B-47BE-A6A6-2641D9E920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37" b="13044"/>
          <a:stretch/>
        </p:blipFill>
        <p:spPr bwMode="auto">
          <a:xfrm>
            <a:off x="10718625" y="109330"/>
            <a:ext cx="1375088" cy="122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805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52DF826-D9BC-4C43-A7EA-C27851C57E37}"/>
                  </a:ext>
                </a:extLst>
              </p:cNvPr>
              <p:cNvSpPr txBox="1"/>
              <p:nvPr/>
            </p:nvSpPr>
            <p:spPr>
              <a:xfrm>
                <a:off x="1248685" y="998980"/>
                <a:ext cx="9309367" cy="707886"/>
              </a:xfrm>
              <a:prstGeom prst="rect">
                <a:avLst/>
              </a:prstGeom>
              <a:noFill/>
            </p:spPr>
            <p:txBody>
              <a:bodyPr wrap="square" rtlCol="0">
                <a:spAutoFit/>
              </a:bodyPr>
              <a:lstStyle/>
              <a:p>
                <a:r>
                  <a:rPr lang="en-US" sz="2000" dirty="0">
                    <a:latin typeface="Amasis MT Pro Medium" panose="02040604050005020304" pitchFamily="18" charset="0"/>
                  </a:rPr>
                  <a:t>Given a relation </a:t>
                </a:r>
                <a14:m>
                  <m:oMath xmlns:m="http://schemas.openxmlformats.org/officeDocument/2006/math">
                    <m:r>
                      <a:rPr lang="en-US" sz="2000" i="1" dirty="0" smtClean="0">
                        <a:latin typeface="Cambria Math" panose="02040503050406030204" pitchFamily="18" charset="0"/>
                      </a:rPr>
                      <m:t>𝑅</m:t>
                    </m:r>
                  </m:oMath>
                </a14:m>
                <a:r>
                  <a:rPr lang="en-US" sz="2000" dirty="0">
                    <a:latin typeface="Amasis MT Pro Medium" panose="02040604050005020304" pitchFamily="18" charset="0"/>
                  </a:rPr>
                  <a:t> on a set </a:t>
                </a:r>
                <a14:m>
                  <m:oMath xmlns:m="http://schemas.openxmlformats.org/officeDocument/2006/math">
                    <m:r>
                      <a:rPr lang="en-US" sz="2000" i="1" dirty="0" smtClean="0">
                        <a:latin typeface="Cambria Math" panose="02040503050406030204" pitchFamily="18" charset="0"/>
                      </a:rPr>
                      <m:t>𝐴</m:t>
                    </m:r>
                  </m:oMath>
                </a14:m>
                <a:r>
                  <a:rPr lang="en-US" sz="2000" dirty="0">
                    <a:latin typeface="Amasis MT Pro Medium" panose="02040604050005020304" pitchFamily="18" charset="0"/>
                  </a:rPr>
                  <a:t> we say that </a:t>
                </a:r>
                <a14:m>
                  <m:oMath xmlns:m="http://schemas.openxmlformats.org/officeDocument/2006/math">
                    <m:r>
                      <a:rPr lang="en-US" sz="2000" i="1" dirty="0" smtClean="0">
                        <a:latin typeface="Cambria Math" panose="02040503050406030204" pitchFamily="18" charset="0"/>
                      </a:rPr>
                      <m:t>𝑅</m:t>
                    </m:r>
                  </m:oMath>
                </a14:m>
                <a:r>
                  <a:rPr lang="en-US" sz="2000" dirty="0">
                    <a:latin typeface="Amasis MT Pro Medium" panose="02040604050005020304" pitchFamily="18" charset="0"/>
                  </a:rPr>
                  <a:t> is </a:t>
                </a:r>
                <a:r>
                  <a:rPr lang="en-US" sz="2000" i="1" dirty="0">
                    <a:solidFill>
                      <a:srgbClr val="0070C0"/>
                    </a:solidFill>
                    <a:latin typeface="Amasis MT Pro Medium" panose="02040604050005020304" pitchFamily="18" charset="0"/>
                  </a:rPr>
                  <a:t>antisymmetric</a:t>
                </a:r>
                <a:r>
                  <a:rPr lang="en-US" sz="2000" dirty="0">
                    <a:latin typeface="Amasis MT Pro Medium" panose="02040604050005020304" pitchFamily="18" charset="0"/>
                  </a:rPr>
                  <a:t> if and only if: </a:t>
                </a:r>
              </a:p>
              <a:p>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i="1" dirty="0" smtClean="0">
                        <a:latin typeface="Cambria Math" panose="02040503050406030204" pitchFamily="18" charset="0"/>
                      </a:rPr>
                      <m:t>(</m:t>
                    </m:r>
                    <m:r>
                      <a:rPr lang="en-US" sz="2000" i="1" dirty="0" smtClean="0">
                        <a:latin typeface="Cambria Math" panose="02040503050406030204" pitchFamily="18" charset="0"/>
                      </a:rPr>
                      <m:t>𝑎</m:t>
                    </m:r>
                    <m:r>
                      <a:rPr lang="en-US" sz="2000" i="1" dirty="0" smtClean="0">
                        <a:latin typeface="Cambria Math" panose="02040503050406030204" pitchFamily="18" charset="0"/>
                      </a:rPr>
                      <m:t>, </m:t>
                    </m:r>
                    <m:r>
                      <a:rPr lang="en-US" sz="2000" i="1" dirty="0" smtClean="0">
                        <a:latin typeface="Cambria Math" panose="02040503050406030204" pitchFamily="18" charset="0"/>
                      </a:rPr>
                      <m:t>𝑏</m:t>
                    </m:r>
                    <m:r>
                      <a:rPr lang="en-US" sz="2000" i="1" dirty="0" smtClean="0">
                        <a:latin typeface="Cambria Math" panose="02040503050406030204" pitchFamily="18" charset="0"/>
                      </a:rPr>
                      <m:t>) ∈ </m:t>
                    </m:r>
                    <m:r>
                      <a:rPr lang="en-US" sz="2000" i="1" dirty="0" smtClean="0">
                        <a:latin typeface="Cambria Math" panose="02040503050406030204" pitchFamily="18" charset="0"/>
                      </a:rPr>
                      <m:t>𝑅</m:t>
                    </m:r>
                    <m:r>
                      <a:rPr lang="en-US" sz="2000" i="1" dirty="0" smtClean="0">
                        <a:latin typeface="Cambria Math" panose="02040503050406030204" pitchFamily="18" charset="0"/>
                      </a:rPr>
                      <m:t> </m:t>
                    </m:r>
                  </m:oMath>
                </a14:m>
                <a:r>
                  <a:rPr lang="en-US" sz="2000" dirty="0">
                    <a:latin typeface="Amasis MT Pro Medium" panose="02040604050005020304" pitchFamily="18" charset="0"/>
                  </a:rPr>
                  <a:t>where </a:t>
                </a:r>
                <a14:m>
                  <m:oMath xmlns:m="http://schemas.openxmlformats.org/officeDocument/2006/math">
                    <m:r>
                      <a:rPr lang="en-US" sz="2000" i="1" dirty="0" smtClean="0">
                        <a:latin typeface="Cambria Math" panose="02040503050406030204" pitchFamily="18" charset="0"/>
                      </a:rPr>
                      <m:t>𝑎</m:t>
                    </m:r>
                    <m:r>
                      <a:rPr lang="en-US" sz="2000" i="1" smtClean="0">
                        <a:latin typeface="Cambria Math" panose="02040503050406030204" pitchFamily="18" charset="0"/>
                        <a:ea typeface="Cambria Math" panose="02040503050406030204" pitchFamily="18" charset="0"/>
                      </a:rPr>
                      <m:t>≠</m:t>
                    </m:r>
                    <m:r>
                      <a:rPr lang="en-US" sz="2000" i="1" dirty="0" smtClean="0">
                        <a:latin typeface="Cambria Math" panose="02040503050406030204" pitchFamily="18" charset="0"/>
                      </a:rPr>
                      <m:t>𝑏</m:t>
                    </m:r>
                    <m:r>
                      <a:rPr lang="en-US" sz="2000" i="1" dirty="0" smtClean="0">
                        <a:latin typeface="Cambria Math" panose="02040503050406030204" pitchFamily="18" charset="0"/>
                      </a:rPr>
                      <m:t> </m:t>
                    </m:r>
                  </m:oMath>
                </a14:m>
                <a:r>
                  <a:rPr lang="en-US" sz="2000" dirty="0">
                    <a:latin typeface="Amasis MT Pro Medium" panose="02040604050005020304" pitchFamily="18" charset="0"/>
                  </a:rPr>
                  <a:t>we must have </a:t>
                </a:r>
                <a14:m>
                  <m:oMath xmlns:m="http://schemas.openxmlformats.org/officeDocument/2006/math">
                    <m:r>
                      <a:rPr lang="en-US" sz="2000" i="1" dirty="0" smtClean="0">
                        <a:latin typeface="Cambria Math" panose="02040503050406030204" pitchFamily="18" charset="0"/>
                      </a:rPr>
                      <m:t>(</m:t>
                    </m:r>
                    <m:r>
                      <a:rPr lang="en-US" sz="2000" i="1" dirty="0" smtClean="0">
                        <a:latin typeface="Cambria Math" panose="02040503050406030204" pitchFamily="18" charset="0"/>
                      </a:rPr>
                      <m:t>𝑏</m:t>
                    </m:r>
                    <m:r>
                      <a:rPr lang="en-US" sz="2000" i="1" dirty="0" smtClean="0">
                        <a:latin typeface="Cambria Math" panose="02040503050406030204" pitchFamily="18" charset="0"/>
                      </a:rPr>
                      <m:t>, </m:t>
                    </m:r>
                    <m:r>
                      <a:rPr lang="en-US" sz="2000" i="1" dirty="0" smtClean="0">
                        <a:latin typeface="Cambria Math" panose="02040503050406030204" pitchFamily="18" charset="0"/>
                      </a:rPr>
                      <m:t>𝑎</m:t>
                    </m:r>
                    <m:r>
                      <a:rPr lang="en-US" sz="2000" i="1" dirty="0" smtClean="0">
                        <a:latin typeface="Cambria Math" panose="02040503050406030204" pitchFamily="18" charset="0"/>
                      </a:rPr>
                      <m:t>) ∉ </m:t>
                    </m:r>
                    <m:r>
                      <a:rPr lang="en-US" sz="2000" i="1" dirty="0" smtClean="0">
                        <a:latin typeface="Cambria Math" panose="02040503050406030204" pitchFamily="18" charset="0"/>
                      </a:rPr>
                      <m:t>𝑅</m:t>
                    </m:r>
                  </m:oMath>
                </a14:m>
                <a:r>
                  <a:rPr lang="en-US" sz="2000" dirty="0">
                    <a:latin typeface="Amasis MT Pro Medium" panose="02040604050005020304" pitchFamily="18" charset="0"/>
                  </a:rPr>
                  <a:t>.</a:t>
                </a:r>
              </a:p>
            </p:txBody>
          </p:sp>
        </mc:Choice>
        <mc:Fallback xmlns="">
          <p:sp>
            <p:nvSpPr>
              <p:cNvPr id="2" name="TextBox 1">
                <a:extLst>
                  <a:ext uri="{FF2B5EF4-FFF2-40B4-BE49-F238E27FC236}">
                    <a16:creationId xmlns:a16="http://schemas.microsoft.com/office/drawing/2014/main" id="{752DF826-D9BC-4C43-A7EA-C27851C57E37}"/>
                  </a:ext>
                </a:extLst>
              </p:cNvPr>
              <p:cNvSpPr txBox="1">
                <a:spLocks noRot="1" noChangeAspect="1" noMove="1" noResize="1" noEditPoints="1" noAdjustHandles="1" noChangeArrowheads="1" noChangeShapeType="1" noTextEdit="1"/>
              </p:cNvSpPr>
              <p:nvPr/>
            </p:nvSpPr>
            <p:spPr>
              <a:xfrm>
                <a:off x="1248685" y="998980"/>
                <a:ext cx="9309367" cy="707886"/>
              </a:xfrm>
              <a:prstGeom prst="rect">
                <a:avLst/>
              </a:prstGeom>
              <a:blipFill>
                <a:blip r:embed="rId3"/>
                <a:stretch>
                  <a:fillRect l="-720" t="-5172"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A17F778-4D26-424B-A02C-97BB1675FBCB}"/>
                  </a:ext>
                </a:extLst>
              </p:cNvPr>
              <p:cNvSpPr txBox="1"/>
              <p:nvPr/>
            </p:nvSpPr>
            <p:spPr>
              <a:xfrm>
                <a:off x="1881552" y="2831102"/>
                <a:ext cx="25571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1, 3</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3, 7</m:t>
                          </m:r>
                        </m:e>
                      </m:d>
                      <m:r>
                        <a:rPr lang="en-US" b="0" i="1" smtClean="0">
                          <a:latin typeface="Cambria Math" panose="02040503050406030204" pitchFamily="18" charset="0"/>
                        </a:rPr>
                        <m:t>,(7, 1)}</m:t>
                      </m:r>
                    </m:oMath>
                  </m:oMathPara>
                </a14:m>
                <a:endParaRPr lang="en-US" dirty="0">
                  <a:latin typeface="Amasis MT Pro Medium" panose="02040604050005020304" pitchFamily="18" charset="0"/>
                </a:endParaRPr>
              </a:p>
            </p:txBody>
          </p:sp>
        </mc:Choice>
        <mc:Fallback xmlns="">
          <p:sp>
            <p:nvSpPr>
              <p:cNvPr id="3" name="TextBox 2">
                <a:extLst>
                  <a:ext uri="{FF2B5EF4-FFF2-40B4-BE49-F238E27FC236}">
                    <a16:creationId xmlns:a16="http://schemas.microsoft.com/office/drawing/2014/main" id="{7A17F778-4D26-424B-A02C-97BB1675FBCB}"/>
                  </a:ext>
                </a:extLst>
              </p:cNvPr>
              <p:cNvSpPr txBox="1">
                <a:spLocks noRot="1" noChangeAspect="1" noMove="1" noResize="1" noEditPoints="1" noAdjustHandles="1" noChangeArrowheads="1" noChangeShapeType="1" noTextEdit="1"/>
              </p:cNvSpPr>
              <p:nvPr/>
            </p:nvSpPr>
            <p:spPr>
              <a:xfrm>
                <a:off x="1881552" y="2831102"/>
                <a:ext cx="2557110" cy="276999"/>
              </a:xfrm>
              <a:prstGeom prst="rect">
                <a:avLst/>
              </a:prstGeom>
              <a:blipFill>
                <a:blip r:embed="rId4"/>
                <a:stretch>
                  <a:fillRect l="-1909" r="-3103"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A4E957D-0594-4E26-A5EE-25E6DD7067BE}"/>
                  </a:ext>
                </a:extLst>
              </p:cNvPr>
              <p:cNvSpPr txBox="1"/>
              <p:nvPr/>
            </p:nvSpPr>
            <p:spPr>
              <a:xfrm>
                <a:off x="1881552" y="4091601"/>
                <a:ext cx="25624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1, 7</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3, 3</m:t>
                          </m:r>
                        </m:e>
                      </m:d>
                      <m:r>
                        <a:rPr lang="en-US" b="0" i="1" smtClean="0">
                          <a:latin typeface="Cambria Math" panose="02040503050406030204" pitchFamily="18" charset="0"/>
                        </a:rPr>
                        <m:t>,(7, 3)}</m:t>
                      </m:r>
                    </m:oMath>
                  </m:oMathPara>
                </a14:m>
                <a:endParaRPr lang="en-US" dirty="0">
                  <a:latin typeface="Amasis MT Pro Medium" panose="02040604050005020304" pitchFamily="18" charset="0"/>
                </a:endParaRPr>
              </a:p>
            </p:txBody>
          </p:sp>
        </mc:Choice>
        <mc:Fallback xmlns="">
          <p:sp>
            <p:nvSpPr>
              <p:cNvPr id="4" name="TextBox 3">
                <a:extLst>
                  <a:ext uri="{FF2B5EF4-FFF2-40B4-BE49-F238E27FC236}">
                    <a16:creationId xmlns:a16="http://schemas.microsoft.com/office/drawing/2014/main" id="{5A4E957D-0594-4E26-A5EE-25E6DD7067BE}"/>
                  </a:ext>
                </a:extLst>
              </p:cNvPr>
              <p:cNvSpPr txBox="1">
                <a:spLocks noRot="1" noChangeAspect="1" noMove="1" noResize="1" noEditPoints="1" noAdjustHandles="1" noChangeArrowheads="1" noChangeShapeType="1" noTextEdit="1"/>
              </p:cNvSpPr>
              <p:nvPr/>
            </p:nvSpPr>
            <p:spPr>
              <a:xfrm>
                <a:off x="1881552" y="4091601"/>
                <a:ext cx="2562433" cy="276999"/>
              </a:xfrm>
              <a:prstGeom prst="rect">
                <a:avLst/>
              </a:prstGeom>
              <a:blipFill>
                <a:blip r:embed="rId5"/>
                <a:stretch>
                  <a:fillRect l="-1905" r="-3095"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B340F8-FE1D-4B3D-8E46-337DE2316D69}"/>
                  </a:ext>
                </a:extLst>
              </p:cNvPr>
              <p:cNvSpPr txBox="1"/>
              <p:nvPr/>
            </p:nvSpPr>
            <p:spPr>
              <a:xfrm>
                <a:off x="1881552" y="5283211"/>
                <a:ext cx="25624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3</m:t>
                          </m:r>
                        </m:sub>
                      </m:sSub>
                      <m:r>
                        <a:rPr lang="en-US" b="0" i="1" smtClean="0">
                          <a:latin typeface="Cambria Math" panose="02040503050406030204" pitchFamily="18" charset="0"/>
                        </a:rPr>
                        <m:t>={</m:t>
                      </m:r>
                      <m:d>
                        <m:dPr>
                          <m:ctrlPr>
                            <a:rPr lang="en-US" b="0" i="1" smtClean="0">
                              <a:solidFill>
                                <a:schemeClr val="accent2">
                                  <a:lumMod val="75000"/>
                                </a:schemeClr>
                              </a:solidFill>
                              <a:latin typeface="Cambria Math" panose="02040503050406030204" pitchFamily="18" charset="0"/>
                            </a:rPr>
                          </m:ctrlPr>
                        </m:dPr>
                        <m:e>
                          <m:r>
                            <a:rPr lang="en-US" b="0" i="1" smtClean="0">
                              <a:solidFill>
                                <a:schemeClr val="accent2">
                                  <a:lumMod val="75000"/>
                                </a:schemeClr>
                              </a:solidFill>
                              <a:latin typeface="Cambria Math" panose="02040503050406030204" pitchFamily="18" charset="0"/>
                            </a:rPr>
                            <m:t>3, 1</m:t>
                          </m:r>
                        </m:e>
                      </m:d>
                      <m:r>
                        <a:rPr lang="en-US" b="0" i="1" smtClean="0">
                          <a:latin typeface="Cambria Math" panose="02040503050406030204" pitchFamily="18" charset="0"/>
                        </a:rPr>
                        <m:t>,</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1, 3</m:t>
                          </m:r>
                        </m:e>
                      </m:d>
                      <m:r>
                        <a:rPr lang="en-US" b="0" i="1" smtClean="0">
                          <a:latin typeface="Cambria Math" panose="02040503050406030204" pitchFamily="18" charset="0"/>
                        </a:rPr>
                        <m:t>,(1, 7)}</m:t>
                      </m:r>
                    </m:oMath>
                  </m:oMathPara>
                </a14:m>
                <a:endParaRPr lang="en-US" dirty="0">
                  <a:latin typeface="Amasis MT Pro Medium" panose="02040604050005020304" pitchFamily="18" charset="0"/>
                </a:endParaRPr>
              </a:p>
            </p:txBody>
          </p:sp>
        </mc:Choice>
        <mc:Fallback xmlns="">
          <p:sp>
            <p:nvSpPr>
              <p:cNvPr id="5" name="TextBox 4">
                <a:extLst>
                  <a:ext uri="{FF2B5EF4-FFF2-40B4-BE49-F238E27FC236}">
                    <a16:creationId xmlns:a16="http://schemas.microsoft.com/office/drawing/2014/main" id="{BAB340F8-FE1D-4B3D-8E46-337DE2316D69}"/>
                  </a:ext>
                </a:extLst>
              </p:cNvPr>
              <p:cNvSpPr txBox="1">
                <a:spLocks noRot="1" noChangeAspect="1" noMove="1" noResize="1" noEditPoints="1" noAdjustHandles="1" noChangeArrowheads="1" noChangeShapeType="1" noTextEdit="1"/>
              </p:cNvSpPr>
              <p:nvPr/>
            </p:nvSpPr>
            <p:spPr>
              <a:xfrm>
                <a:off x="1881552" y="5283211"/>
                <a:ext cx="2562433" cy="276999"/>
              </a:xfrm>
              <a:prstGeom prst="rect">
                <a:avLst/>
              </a:prstGeom>
              <a:blipFill>
                <a:blip r:embed="rId6"/>
                <a:stretch>
                  <a:fillRect l="-1905" t="-2222" r="-3095" b="-40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25E4784-097C-4177-B85D-C06D2BFB44B8}"/>
              </a:ext>
            </a:extLst>
          </p:cNvPr>
          <p:cNvSpPr txBox="1"/>
          <p:nvPr/>
        </p:nvSpPr>
        <p:spPr>
          <a:xfrm>
            <a:off x="2527053" y="2496907"/>
            <a:ext cx="596638" cy="307777"/>
          </a:xfrm>
          <a:prstGeom prst="rect">
            <a:avLst/>
          </a:prstGeom>
          <a:noFill/>
        </p:spPr>
        <p:txBody>
          <a:bodyPr wrap="none" rtlCol="0">
            <a:spAutoFit/>
          </a:bodyPr>
          <a:lstStyle/>
          <a:p>
            <a:r>
              <a:rPr lang="en-US" sz="1400" dirty="0">
                <a:latin typeface="Amasis MT Pro Medium" panose="02040604050005020304" pitchFamily="18" charset="0"/>
              </a:rPr>
              <a:t>(3, 1)</a:t>
            </a:r>
          </a:p>
        </p:txBody>
      </p:sp>
      <p:sp>
        <p:nvSpPr>
          <p:cNvPr id="7" name="TextBox 6">
            <a:extLst>
              <a:ext uri="{FF2B5EF4-FFF2-40B4-BE49-F238E27FC236}">
                <a16:creationId xmlns:a16="http://schemas.microsoft.com/office/drawing/2014/main" id="{336609BB-D206-4AB5-BE17-8BBF0193C7E1}"/>
              </a:ext>
            </a:extLst>
          </p:cNvPr>
          <p:cNvSpPr txBox="1"/>
          <p:nvPr/>
        </p:nvSpPr>
        <p:spPr>
          <a:xfrm>
            <a:off x="3176564" y="2496906"/>
            <a:ext cx="596638" cy="307777"/>
          </a:xfrm>
          <a:prstGeom prst="rect">
            <a:avLst/>
          </a:prstGeom>
          <a:noFill/>
        </p:spPr>
        <p:txBody>
          <a:bodyPr wrap="none" rtlCol="0">
            <a:spAutoFit/>
          </a:bodyPr>
          <a:lstStyle/>
          <a:p>
            <a:r>
              <a:rPr lang="en-US" sz="1400" dirty="0">
                <a:latin typeface="Amasis MT Pro Medium" panose="02040604050005020304" pitchFamily="18" charset="0"/>
              </a:rPr>
              <a:t>(7, 3)</a:t>
            </a:r>
          </a:p>
        </p:txBody>
      </p:sp>
      <p:sp>
        <p:nvSpPr>
          <p:cNvPr id="8" name="TextBox 7">
            <a:extLst>
              <a:ext uri="{FF2B5EF4-FFF2-40B4-BE49-F238E27FC236}">
                <a16:creationId xmlns:a16="http://schemas.microsoft.com/office/drawing/2014/main" id="{F0225C65-1D75-437C-B24A-54E8A324302B}"/>
              </a:ext>
            </a:extLst>
          </p:cNvPr>
          <p:cNvSpPr txBox="1"/>
          <p:nvPr/>
        </p:nvSpPr>
        <p:spPr>
          <a:xfrm>
            <a:off x="3763399" y="2509751"/>
            <a:ext cx="596638" cy="307777"/>
          </a:xfrm>
          <a:prstGeom prst="rect">
            <a:avLst/>
          </a:prstGeom>
          <a:noFill/>
        </p:spPr>
        <p:txBody>
          <a:bodyPr wrap="none" rtlCol="0">
            <a:spAutoFit/>
          </a:bodyPr>
          <a:lstStyle/>
          <a:p>
            <a:r>
              <a:rPr lang="en-US" sz="1400" dirty="0">
                <a:latin typeface="Amasis MT Pro Medium" panose="02040604050005020304" pitchFamily="18" charset="0"/>
              </a:rPr>
              <a:t>(1, 7)</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4398B0-C1E6-4504-BC1A-32E522CC9E96}"/>
                  </a:ext>
                </a:extLst>
              </p:cNvPr>
              <p:cNvSpPr txBox="1"/>
              <p:nvPr/>
            </p:nvSpPr>
            <p:spPr>
              <a:xfrm>
                <a:off x="4438662" y="2435351"/>
                <a:ext cx="937205" cy="369332"/>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Amasis MT Pro Medium" panose="02040604050005020304" pitchFamily="18" charset="0"/>
                  </a:rPr>
                  <a:t>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1</m:t>
                        </m:r>
                      </m:sub>
                    </m:sSub>
                  </m:oMath>
                </a14:m>
                <a:endParaRPr lang="en-US" dirty="0">
                  <a:latin typeface="Amasis MT Pro Medium" panose="02040604050005020304" pitchFamily="18" charset="0"/>
                </a:endParaRPr>
              </a:p>
            </p:txBody>
          </p:sp>
        </mc:Choice>
        <mc:Fallback xmlns="">
          <p:sp>
            <p:nvSpPr>
              <p:cNvPr id="10" name="TextBox 9">
                <a:extLst>
                  <a:ext uri="{FF2B5EF4-FFF2-40B4-BE49-F238E27FC236}">
                    <a16:creationId xmlns:a16="http://schemas.microsoft.com/office/drawing/2014/main" id="{D04398B0-C1E6-4504-BC1A-32E522CC9E96}"/>
                  </a:ext>
                </a:extLst>
              </p:cNvPr>
              <p:cNvSpPr txBox="1">
                <a:spLocks noRot="1" noChangeAspect="1" noMove="1" noResize="1" noEditPoints="1" noAdjustHandles="1" noChangeArrowheads="1" noChangeShapeType="1" noTextEdit="1"/>
              </p:cNvSpPr>
              <p:nvPr/>
            </p:nvSpPr>
            <p:spPr>
              <a:xfrm>
                <a:off x="4438662" y="2435351"/>
                <a:ext cx="937205" cy="369332"/>
              </a:xfrm>
              <a:prstGeom prst="rect">
                <a:avLst/>
              </a:prstGeom>
              <a:blipFill>
                <a:blip r:embed="rId7"/>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2AAFF58-740D-4D59-BC5A-516265228A3B}"/>
              </a:ext>
            </a:extLst>
          </p:cNvPr>
          <p:cNvSpPr txBox="1"/>
          <p:nvPr/>
        </p:nvSpPr>
        <p:spPr>
          <a:xfrm>
            <a:off x="5495116" y="2738769"/>
            <a:ext cx="2253475" cy="369332"/>
          </a:xfrm>
          <a:prstGeom prst="rect">
            <a:avLst/>
          </a:prstGeom>
          <a:noFill/>
        </p:spPr>
        <p:txBody>
          <a:bodyPr wrap="square">
            <a:spAutoFit/>
          </a:bodyPr>
          <a:lstStyle/>
          <a:p>
            <a:r>
              <a:rPr lang="en-US" b="0" i="0" dirty="0">
                <a:solidFill>
                  <a:srgbClr val="202124"/>
                </a:solidFill>
                <a:effectLst/>
                <a:latin typeface="Amasis MT Pro Medium" panose="02040604050005020304" pitchFamily="18" charset="0"/>
              </a:rPr>
              <a:t>✔ antisymmetric</a:t>
            </a:r>
            <a:endParaRPr lang="en-US" dirty="0">
              <a:latin typeface="Amasis MT Pro Medium" panose="02040604050005020304" pitchFamily="18" charset="0"/>
            </a:endParaRPr>
          </a:p>
        </p:txBody>
      </p:sp>
      <p:sp>
        <p:nvSpPr>
          <p:cNvPr id="15" name="TextBox 14">
            <a:extLst>
              <a:ext uri="{FF2B5EF4-FFF2-40B4-BE49-F238E27FC236}">
                <a16:creationId xmlns:a16="http://schemas.microsoft.com/office/drawing/2014/main" id="{7F99F383-D308-4BA9-BF92-A61A3AD81464}"/>
              </a:ext>
            </a:extLst>
          </p:cNvPr>
          <p:cNvSpPr txBox="1"/>
          <p:nvPr/>
        </p:nvSpPr>
        <p:spPr>
          <a:xfrm>
            <a:off x="5495116" y="5237044"/>
            <a:ext cx="2633282" cy="369332"/>
          </a:xfrm>
          <a:prstGeom prst="rect">
            <a:avLst/>
          </a:prstGeom>
          <a:noFill/>
        </p:spPr>
        <p:txBody>
          <a:bodyPr wrap="square">
            <a:spAutoFit/>
          </a:bodyPr>
          <a:lstStyle/>
          <a:p>
            <a:r>
              <a:rPr lang="en-US" b="0" i="0" dirty="0">
                <a:solidFill>
                  <a:srgbClr val="000000"/>
                </a:solidFill>
                <a:effectLst/>
                <a:latin typeface="Amasis MT Pro Medium" panose="02040604050005020304" pitchFamily="18" charset="0"/>
              </a:rPr>
              <a:t>❌ not antisymmetric</a:t>
            </a:r>
            <a:endParaRPr lang="en-US" dirty="0">
              <a:latin typeface="Amasis MT Pro Medium" panose="02040604050005020304" pitchFamily="18" charset="0"/>
            </a:endParaRPr>
          </a:p>
        </p:txBody>
      </p:sp>
      <p:sp>
        <p:nvSpPr>
          <p:cNvPr id="16" name="TextBox 15">
            <a:extLst>
              <a:ext uri="{FF2B5EF4-FFF2-40B4-BE49-F238E27FC236}">
                <a16:creationId xmlns:a16="http://schemas.microsoft.com/office/drawing/2014/main" id="{DDFB0A5D-B935-4281-91AC-309C35F9E47F}"/>
              </a:ext>
            </a:extLst>
          </p:cNvPr>
          <p:cNvSpPr txBox="1"/>
          <p:nvPr/>
        </p:nvSpPr>
        <p:spPr>
          <a:xfrm>
            <a:off x="2580074" y="3745713"/>
            <a:ext cx="596638" cy="307777"/>
          </a:xfrm>
          <a:prstGeom prst="rect">
            <a:avLst/>
          </a:prstGeom>
          <a:noFill/>
        </p:spPr>
        <p:txBody>
          <a:bodyPr wrap="none" rtlCol="0">
            <a:spAutoFit/>
          </a:bodyPr>
          <a:lstStyle/>
          <a:p>
            <a:r>
              <a:rPr lang="en-US" sz="1400" dirty="0">
                <a:latin typeface="Amasis MT Pro Medium" panose="02040604050005020304" pitchFamily="18" charset="0"/>
              </a:rPr>
              <a:t>(7, 1)</a:t>
            </a:r>
          </a:p>
        </p:txBody>
      </p:sp>
      <p:sp>
        <p:nvSpPr>
          <p:cNvPr id="17" name="TextBox 16">
            <a:extLst>
              <a:ext uri="{FF2B5EF4-FFF2-40B4-BE49-F238E27FC236}">
                <a16:creationId xmlns:a16="http://schemas.microsoft.com/office/drawing/2014/main" id="{61F9E147-F054-4E98-90E9-FB4BBEE3216A}"/>
              </a:ext>
            </a:extLst>
          </p:cNvPr>
          <p:cNvSpPr txBox="1"/>
          <p:nvPr/>
        </p:nvSpPr>
        <p:spPr>
          <a:xfrm>
            <a:off x="3781627" y="3746890"/>
            <a:ext cx="596638" cy="307777"/>
          </a:xfrm>
          <a:prstGeom prst="rect">
            <a:avLst/>
          </a:prstGeom>
          <a:noFill/>
        </p:spPr>
        <p:txBody>
          <a:bodyPr wrap="none" rtlCol="0">
            <a:spAutoFit/>
          </a:bodyPr>
          <a:lstStyle/>
          <a:p>
            <a:r>
              <a:rPr lang="en-US" sz="1400" dirty="0">
                <a:latin typeface="Amasis MT Pro Medium" panose="02040604050005020304" pitchFamily="18" charset="0"/>
              </a:rPr>
              <a:t>(3, 7)</a:t>
            </a:r>
          </a:p>
        </p:txBody>
      </p:sp>
      <p:sp>
        <p:nvSpPr>
          <p:cNvPr id="19" name="Rectangle 18">
            <a:extLst>
              <a:ext uri="{FF2B5EF4-FFF2-40B4-BE49-F238E27FC236}">
                <a16:creationId xmlns:a16="http://schemas.microsoft.com/office/drawing/2014/main" id="{B651B8A3-9C33-4136-AFAD-65BFD68B5242}"/>
              </a:ext>
            </a:extLst>
          </p:cNvPr>
          <p:cNvSpPr/>
          <p:nvPr/>
        </p:nvSpPr>
        <p:spPr>
          <a:xfrm>
            <a:off x="3176564" y="4005985"/>
            <a:ext cx="561372" cy="452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sis MT Pro Medium" panose="02040604050005020304" pitchFamily="18" charset="0"/>
            </a:endParaRPr>
          </a:p>
        </p:txBody>
      </p:sp>
      <p:sp>
        <p:nvSpPr>
          <p:cNvPr id="20" name="TextBox 19">
            <a:extLst>
              <a:ext uri="{FF2B5EF4-FFF2-40B4-BE49-F238E27FC236}">
                <a16:creationId xmlns:a16="http://schemas.microsoft.com/office/drawing/2014/main" id="{CA07ED44-B2A5-4B0E-95DC-A209DC0E3947}"/>
              </a:ext>
            </a:extLst>
          </p:cNvPr>
          <p:cNvSpPr txBox="1"/>
          <p:nvPr/>
        </p:nvSpPr>
        <p:spPr>
          <a:xfrm>
            <a:off x="5495116" y="3906935"/>
            <a:ext cx="2253475" cy="369332"/>
          </a:xfrm>
          <a:prstGeom prst="rect">
            <a:avLst/>
          </a:prstGeom>
          <a:noFill/>
        </p:spPr>
        <p:txBody>
          <a:bodyPr wrap="square">
            <a:spAutoFit/>
          </a:bodyPr>
          <a:lstStyle/>
          <a:p>
            <a:r>
              <a:rPr lang="en-US" b="0" i="0" dirty="0">
                <a:solidFill>
                  <a:srgbClr val="202124"/>
                </a:solidFill>
                <a:effectLst/>
                <a:latin typeface="Amasis MT Pro Medium" panose="02040604050005020304" pitchFamily="18" charset="0"/>
              </a:rPr>
              <a:t>✔ antisymmetric</a:t>
            </a:r>
            <a:endParaRPr lang="en-US" dirty="0">
              <a:latin typeface="Amasis MT Pro Medium" panose="020406040500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C2AE42-90B7-4B17-8AB6-28D73E2FA6AA}"/>
                  </a:ext>
                </a:extLst>
              </p:cNvPr>
              <p:cNvSpPr txBox="1"/>
              <p:nvPr/>
            </p:nvSpPr>
            <p:spPr>
              <a:xfrm>
                <a:off x="4557911" y="3689970"/>
                <a:ext cx="937205" cy="369332"/>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Amasis MT Pro Medium" panose="02040604050005020304" pitchFamily="18" charset="0"/>
                  </a:rPr>
                  <a:t>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1</m:t>
                        </m:r>
                      </m:sub>
                    </m:sSub>
                  </m:oMath>
                </a14:m>
                <a:endParaRPr lang="en-US" dirty="0">
                  <a:latin typeface="Amasis MT Pro Medium" panose="02040604050005020304" pitchFamily="18" charset="0"/>
                </a:endParaRPr>
              </a:p>
            </p:txBody>
          </p:sp>
        </mc:Choice>
        <mc:Fallback xmlns="">
          <p:sp>
            <p:nvSpPr>
              <p:cNvPr id="21" name="TextBox 20">
                <a:extLst>
                  <a:ext uri="{FF2B5EF4-FFF2-40B4-BE49-F238E27FC236}">
                    <a16:creationId xmlns:a16="http://schemas.microsoft.com/office/drawing/2014/main" id="{BCC2AE42-90B7-4B17-8AB6-28D73E2FA6AA}"/>
                  </a:ext>
                </a:extLst>
              </p:cNvPr>
              <p:cNvSpPr txBox="1">
                <a:spLocks noRot="1" noChangeAspect="1" noMove="1" noResize="1" noEditPoints="1" noAdjustHandles="1" noChangeArrowheads="1" noChangeShapeType="1" noTextEdit="1"/>
              </p:cNvSpPr>
              <p:nvPr/>
            </p:nvSpPr>
            <p:spPr>
              <a:xfrm>
                <a:off x="4557911" y="3689970"/>
                <a:ext cx="937205" cy="369332"/>
              </a:xfrm>
              <a:prstGeom prst="rect">
                <a:avLst/>
              </a:prstGeom>
              <a:blipFill>
                <a:blip r:embed="rId8"/>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D472811F-6A45-4C85-A9CD-75C1A2C65B40}"/>
              </a:ext>
            </a:extLst>
          </p:cNvPr>
          <p:cNvSpPr txBox="1"/>
          <p:nvPr/>
        </p:nvSpPr>
        <p:spPr>
          <a:xfrm>
            <a:off x="2534941" y="4975434"/>
            <a:ext cx="596638" cy="307777"/>
          </a:xfrm>
          <a:prstGeom prst="rect">
            <a:avLst/>
          </a:prstGeom>
          <a:noFill/>
        </p:spPr>
        <p:txBody>
          <a:bodyPr wrap="none" rtlCol="0">
            <a:spAutoFit/>
          </a:bodyPr>
          <a:lstStyle/>
          <a:p>
            <a:r>
              <a:rPr lang="en-US" sz="1400" dirty="0">
                <a:solidFill>
                  <a:srgbClr val="7030A0"/>
                </a:solidFill>
                <a:latin typeface="Amasis MT Pro Medium" panose="02040604050005020304" pitchFamily="18" charset="0"/>
              </a:rPr>
              <a:t>(1, 3)</a:t>
            </a:r>
          </a:p>
        </p:txBody>
      </p:sp>
      <p:sp>
        <p:nvSpPr>
          <p:cNvPr id="23" name="TextBox 22">
            <a:extLst>
              <a:ext uri="{FF2B5EF4-FFF2-40B4-BE49-F238E27FC236}">
                <a16:creationId xmlns:a16="http://schemas.microsoft.com/office/drawing/2014/main" id="{F11F3992-55C4-4CA6-A3DC-9863A4FB0138}"/>
              </a:ext>
            </a:extLst>
          </p:cNvPr>
          <p:cNvSpPr txBox="1"/>
          <p:nvPr/>
        </p:nvSpPr>
        <p:spPr>
          <a:xfrm>
            <a:off x="3191144" y="4969278"/>
            <a:ext cx="596638" cy="307777"/>
          </a:xfrm>
          <a:prstGeom prst="rect">
            <a:avLst/>
          </a:prstGeom>
          <a:noFill/>
        </p:spPr>
        <p:txBody>
          <a:bodyPr wrap="none" rtlCol="0">
            <a:spAutoFit/>
          </a:bodyPr>
          <a:lstStyle/>
          <a:p>
            <a:r>
              <a:rPr lang="en-US" sz="1400" dirty="0">
                <a:solidFill>
                  <a:schemeClr val="accent2">
                    <a:lumMod val="75000"/>
                  </a:schemeClr>
                </a:solidFill>
                <a:latin typeface="Amasis MT Pro Medium" panose="02040604050005020304" pitchFamily="18" charset="0"/>
              </a:rPr>
              <a:t>(3, 1)</a:t>
            </a:r>
          </a:p>
        </p:txBody>
      </p:sp>
      <p:sp>
        <p:nvSpPr>
          <p:cNvPr id="24" name="TextBox 23">
            <a:extLst>
              <a:ext uri="{FF2B5EF4-FFF2-40B4-BE49-F238E27FC236}">
                <a16:creationId xmlns:a16="http://schemas.microsoft.com/office/drawing/2014/main" id="{DD913966-7631-4C0A-8107-508AAF70FB4A}"/>
              </a:ext>
            </a:extLst>
          </p:cNvPr>
          <p:cNvSpPr txBox="1"/>
          <p:nvPr/>
        </p:nvSpPr>
        <p:spPr>
          <a:xfrm>
            <a:off x="3815921" y="4969278"/>
            <a:ext cx="596638" cy="307777"/>
          </a:xfrm>
          <a:prstGeom prst="rect">
            <a:avLst/>
          </a:prstGeom>
          <a:noFill/>
        </p:spPr>
        <p:txBody>
          <a:bodyPr wrap="none" rtlCol="0">
            <a:spAutoFit/>
          </a:bodyPr>
          <a:lstStyle/>
          <a:p>
            <a:r>
              <a:rPr lang="en-US" sz="1400" dirty="0">
                <a:latin typeface="Amasis MT Pro Medium" panose="02040604050005020304" pitchFamily="18" charset="0"/>
              </a:rPr>
              <a:t>(7, 1)</a:t>
            </a:r>
          </a:p>
        </p:txBody>
      </p:sp>
      <p:pic>
        <p:nvPicPr>
          <p:cNvPr id="25" name="Picture 2" descr="School supplies study icon Royalty Free Vector Image">
            <a:extLst>
              <a:ext uri="{FF2B5EF4-FFF2-40B4-BE49-F238E27FC236}">
                <a16:creationId xmlns:a16="http://schemas.microsoft.com/office/drawing/2014/main" id="{4B44A4C6-5F63-4AF9-901E-E77FB74BE6D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287" t="12464" r="6852" b="18406"/>
          <a:stretch/>
        </p:blipFill>
        <p:spPr bwMode="auto">
          <a:xfrm>
            <a:off x="10943315" y="77632"/>
            <a:ext cx="1199878" cy="109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65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3" grpId="0"/>
      <p:bldP spid="15" grpId="0"/>
      <p:bldP spid="16" grpId="0"/>
      <p:bldP spid="17" grpId="0"/>
      <p:bldP spid="19" grpId="0" animBg="1"/>
      <p:bldP spid="20" grpId="0"/>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CA5FCFC-6856-4DCE-B871-003A0F67732D}"/>
              </a:ext>
            </a:extLst>
          </p:cNvPr>
          <p:cNvSpPr/>
          <p:nvPr/>
        </p:nvSpPr>
        <p:spPr>
          <a:xfrm>
            <a:off x="7122562" y="2751212"/>
            <a:ext cx="3818942" cy="158403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A847F8-994D-4406-ACEB-D14C2F0DD53C}"/>
                  </a:ext>
                </a:extLst>
              </p:cNvPr>
              <p:cNvSpPr txBox="1"/>
              <p:nvPr/>
            </p:nvSpPr>
            <p:spPr>
              <a:xfrm>
                <a:off x="1220164" y="763834"/>
                <a:ext cx="9290620" cy="369332"/>
              </a:xfrm>
              <a:prstGeom prst="rect">
                <a:avLst/>
              </a:prstGeom>
              <a:noFill/>
            </p:spPr>
            <p:txBody>
              <a:bodyPr wrap="none" rtlCol="0">
                <a:spAutoFit/>
              </a:bodyPr>
              <a:lstStyle/>
              <a:p>
                <a:r>
                  <a:rPr lang="en-US" dirty="0">
                    <a:latin typeface="Amasis MT Pro Medium" panose="02040604050005020304" pitchFamily="18" charset="0"/>
                  </a:rPr>
                  <a:t>A relation </a:t>
                </a:r>
                <a14:m>
                  <m:oMath xmlns:m="http://schemas.openxmlformats.org/officeDocument/2006/math">
                    <m:r>
                      <a:rPr lang="en-US" i="1" dirty="0" smtClean="0">
                        <a:latin typeface="Cambria Math" panose="02040503050406030204" pitchFamily="18" charset="0"/>
                      </a:rPr>
                      <m:t>𝑅</m:t>
                    </m:r>
                  </m:oMath>
                </a14:m>
                <a:r>
                  <a:rPr lang="en-US" dirty="0">
                    <a:latin typeface="Amasis MT Pro Medium" panose="02040604050005020304" pitchFamily="18" charset="0"/>
                  </a:rPr>
                  <a:t> on a set </a:t>
                </a:r>
                <a14:m>
                  <m:oMath xmlns:m="http://schemas.openxmlformats.org/officeDocument/2006/math">
                    <m:r>
                      <a:rPr lang="en-US" i="1" dirty="0" smtClean="0">
                        <a:latin typeface="Cambria Math" panose="02040503050406030204" pitchFamily="18" charset="0"/>
                      </a:rPr>
                      <m:t>𝐴</m:t>
                    </m:r>
                  </m:oMath>
                </a14:m>
                <a:r>
                  <a:rPr lang="en-US" dirty="0">
                    <a:latin typeface="Amasis MT Pro Medium" panose="02040604050005020304" pitchFamily="18" charset="0"/>
                  </a:rPr>
                  <a:t> is said to be antisymmetric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oMath>
                </a14:m>
                <a:endParaRPr lang="en-US" dirty="0">
                  <a:latin typeface="Amasis MT Pro Medium" panose="02040604050005020304" pitchFamily="18" charset="0"/>
                </a:endParaRPr>
              </a:p>
            </p:txBody>
          </p:sp>
        </mc:Choice>
        <mc:Fallback xmlns="">
          <p:sp>
            <p:nvSpPr>
              <p:cNvPr id="5" name="TextBox 4">
                <a:extLst>
                  <a:ext uri="{FF2B5EF4-FFF2-40B4-BE49-F238E27FC236}">
                    <a16:creationId xmlns:a16="http://schemas.microsoft.com/office/drawing/2014/main" id="{2EA847F8-994D-4406-ACEB-D14C2F0DD53C}"/>
                  </a:ext>
                </a:extLst>
              </p:cNvPr>
              <p:cNvSpPr txBox="1">
                <a:spLocks noRot="1" noChangeAspect="1" noMove="1" noResize="1" noEditPoints="1" noAdjustHandles="1" noChangeArrowheads="1" noChangeShapeType="1" noTextEdit="1"/>
              </p:cNvSpPr>
              <p:nvPr/>
            </p:nvSpPr>
            <p:spPr>
              <a:xfrm>
                <a:off x="1220164" y="763834"/>
                <a:ext cx="9290620" cy="369332"/>
              </a:xfrm>
              <a:prstGeom prst="rect">
                <a:avLst/>
              </a:prstGeom>
              <a:blipFill>
                <a:blip r:embed="rId3"/>
                <a:stretch>
                  <a:fillRect l="-525"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800FB2-DF8D-4538-850E-1EC24C786653}"/>
                  </a:ext>
                </a:extLst>
              </p:cNvPr>
              <p:cNvSpPr txBox="1"/>
              <p:nvPr/>
            </p:nvSpPr>
            <p:spPr>
              <a:xfrm>
                <a:off x="1115007" y="2088494"/>
                <a:ext cx="12397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={1, 2, 3}</m:t>
                      </m:r>
                    </m:oMath>
                  </m:oMathPara>
                </a14:m>
                <a:endParaRPr lang="en-US" dirty="0"/>
              </a:p>
            </p:txBody>
          </p:sp>
        </mc:Choice>
        <mc:Fallback xmlns="">
          <p:sp>
            <p:nvSpPr>
              <p:cNvPr id="6" name="TextBox 5">
                <a:extLst>
                  <a:ext uri="{FF2B5EF4-FFF2-40B4-BE49-F238E27FC236}">
                    <a16:creationId xmlns:a16="http://schemas.microsoft.com/office/drawing/2014/main" id="{53800FB2-DF8D-4538-850E-1EC24C786653}"/>
                  </a:ext>
                </a:extLst>
              </p:cNvPr>
              <p:cNvSpPr txBox="1">
                <a:spLocks noRot="1" noChangeAspect="1" noMove="1" noResize="1" noEditPoints="1" noAdjustHandles="1" noChangeArrowheads="1" noChangeShapeType="1" noTextEdit="1"/>
              </p:cNvSpPr>
              <p:nvPr/>
            </p:nvSpPr>
            <p:spPr>
              <a:xfrm>
                <a:off x="1115007" y="2088494"/>
                <a:ext cx="1239763" cy="276999"/>
              </a:xfrm>
              <a:prstGeom prst="rect">
                <a:avLst/>
              </a:prstGeom>
              <a:blipFill>
                <a:blip r:embed="rId4"/>
                <a:stretch>
                  <a:fillRect l="-4433" t="-4444" r="-6897"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B2559CE-40E6-4B10-8070-066347496433}"/>
                  </a:ext>
                </a:extLst>
              </p:cNvPr>
              <p:cNvSpPr txBox="1"/>
              <p:nvPr/>
            </p:nvSpPr>
            <p:spPr>
              <a:xfrm>
                <a:off x="5391758" y="1442044"/>
                <a:ext cx="6292235" cy="369332"/>
              </a:xfrm>
              <a:prstGeom prst="rect">
                <a:avLst/>
              </a:prstGeom>
              <a:noFill/>
            </p:spPr>
            <p:txBody>
              <a:bodyPr wrap="none" rtlCol="0">
                <a:spAutoFit/>
              </a:bodyPr>
              <a:lstStyle/>
              <a:p>
                <a:r>
                  <a:rPr lang="en-US" dirty="0">
                    <a:latin typeface="Amasis MT Pro Medium" panose="02040604050005020304" pitchFamily="18" charset="0"/>
                  </a:rPr>
                  <a:t>If you have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 </m:t>
                    </m:r>
                    <m:r>
                      <a:rPr lang="en-US" i="1" dirty="0" smtClean="0">
                        <a:latin typeface="Cambria Math" panose="02040503050406030204" pitchFamily="18" charset="0"/>
                      </a:rPr>
                      <m:t>𝑏</m:t>
                    </m:r>
                    <m:r>
                      <a:rPr lang="en-US" i="1" dirty="0" smtClean="0">
                        <a:latin typeface="Cambria Math" panose="02040503050406030204" pitchFamily="18" charset="0"/>
                      </a:rPr>
                      <m:t>) </m:t>
                    </m:r>
                  </m:oMath>
                </a14:m>
                <a:r>
                  <a:rPr lang="en-US" dirty="0">
                    <a:latin typeface="Amasis MT Pro Medium" panose="02040604050005020304" pitchFamily="18" charset="0"/>
                  </a:rPr>
                  <a:t>then you can never have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𝑏</m:t>
                    </m:r>
                    <m:r>
                      <a:rPr lang="en-US" i="1" dirty="0" smtClean="0">
                        <a:latin typeface="Cambria Math" panose="02040503050406030204" pitchFamily="18" charset="0"/>
                      </a:rPr>
                      <m:t>, </m:t>
                    </m:r>
                    <m:r>
                      <a:rPr lang="en-US" i="1" dirty="0" smtClean="0">
                        <a:latin typeface="Cambria Math" panose="02040503050406030204" pitchFamily="18" charset="0"/>
                      </a:rPr>
                      <m:t>𝑎</m:t>
                    </m:r>
                    <m:r>
                      <a:rPr lang="en-US" i="1" dirty="0" smtClean="0">
                        <a:latin typeface="Cambria Math" panose="02040503050406030204" pitchFamily="18" charset="0"/>
                      </a:rPr>
                      <m:t>), </m:t>
                    </m:r>
                  </m:oMath>
                </a14:m>
                <a:r>
                  <a:rPr lang="en-US" dirty="0">
                    <a:latin typeface="Amasis MT Pro Medium" panose="02040604050005020304" pitchFamily="18" charset="0"/>
                  </a:rPr>
                  <a:t>but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m:t>
                    </m:r>
                  </m:oMath>
                </a14:m>
                <a:r>
                  <a:rPr lang="en-US" dirty="0">
                    <a:latin typeface="Amasis MT Pro Medium" panose="02040604050005020304" pitchFamily="18" charset="0"/>
                  </a:rPr>
                  <a:t>.</a:t>
                </a:r>
              </a:p>
            </p:txBody>
          </p:sp>
        </mc:Choice>
        <mc:Fallback xmlns="">
          <p:sp>
            <p:nvSpPr>
              <p:cNvPr id="7" name="TextBox 6">
                <a:extLst>
                  <a:ext uri="{FF2B5EF4-FFF2-40B4-BE49-F238E27FC236}">
                    <a16:creationId xmlns:a16="http://schemas.microsoft.com/office/drawing/2014/main" id="{CB2559CE-40E6-4B10-8070-066347496433}"/>
                  </a:ext>
                </a:extLst>
              </p:cNvPr>
              <p:cNvSpPr txBox="1">
                <a:spLocks noRot="1" noChangeAspect="1" noMove="1" noResize="1" noEditPoints="1" noAdjustHandles="1" noChangeArrowheads="1" noChangeShapeType="1" noTextEdit="1"/>
              </p:cNvSpPr>
              <p:nvPr/>
            </p:nvSpPr>
            <p:spPr>
              <a:xfrm>
                <a:off x="5391758" y="1442044"/>
                <a:ext cx="6292235" cy="369332"/>
              </a:xfrm>
              <a:prstGeom prst="rect">
                <a:avLst/>
              </a:prstGeom>
              <a:blipFill>
                <a:blip r:embed="rId5"/>
                <a:stretch>
                  <a:fillRect l="-774"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Table 8">
                <a:extLst>
                  <a:ext uri="{FF2B5EF4-FFF2-40B4-BE49-F238E27FC236}">
                    <a16:creationId xmlns:a16="http://schemas.microsoft.com/office/drawing/2014/main" id="{775C0E07-57C0-465A-AD07-6F0F2076C62F}"/>
                  </a:ext>
                </a:extLst>
              </p:cNvPr>
              <p:cNvGraphicFramePr>
                <a:graphicFrameLocks noGrp="1"/>
              </p:cNvGraphicFramePr>
              <p:nvPr>
                <p:extLst>
                  <p:ext uri="{D42A27DB-BD31-4B8C-83A1-F6EECF244321}">
                    <p14:modId xmlns:p14="http://schemas.microsoft.com/office/powerpoint/2010/main" val="4098235283"/>
                  </p:ext>
                </p:extLst>
              </p:nvPr>
            </p:nvGraphicFramePr>
            <p:xfrm>
              <a:off x="7156579" y="2757800"/>
              <a:ext cx="2023708" cy="1483360"/>
            </p:xfrm>
            <a:graphic>
              <a:graphicData uri="http://schemas.openxmlformats.org/drawingml/2006/table">
                <a:tbl>
                  <a:tblPr firstRow="1" bandRow="1">
                    <a:tableStyleId>{5940675A-B579-460E-94D1-54222C63F5DA}</a:tableStyleId>
                  </a:tblPr>
                  <a:tblGrid>
                    <a:gridCol w="505927">
                      <a:extLst>
                        <a:ext uri="{9D8B030D-6E8A-4147-A177-3AD203B41FA5}">
                          <a16:colId xmlns:a16="http://schemas.microsoft.com/office/drawing/2014/main" val="2108701111"/>
                        </a:ext>
                      </a:extLst>
                    </a:gridCol>
                    <a:gridCol w="505927">
                      <a:extLst>
                        <a:ext uri="{9D8B030D-6E8A-4147-A177-3AD203B41FA5}">
                          <a16:colId xmlns:a16="http://schemas.microsoft.com/office/drawing/2014/main" val="641912697"/>
                        </a:ext>
                      </a:extLst>
                    </a:gridCol>
                    <a:gridCol w="505927">
                      <a:extLst>
                        <a:ext uri="{9D8B030D-6E8A-4147-A177-3AD203B41FA5}">
                          <a16:colId xmlns:a16="http://schemas.microsoft.com/office/drawing/2014/main" val="1786519057"/>
                        </a:ext>
                      </a:extLst>
                    </a:gridCol>
                    <a:gridCol w="505927">
                      <a:extLst>
                        <a:ext uri="{9D8B030D-6E8A-4147-A177-3AD203B41FA5}">
                          <a16:colId xmlns:a16="http://schemas.microsoft.com/office/drawing/2014/main" val="3097090781"/>
                        </a:ext>
                      </a:extLst>
                    </a:gridCol>
                  </a:tblGrid>
                  <a:tr h="370840">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oMath>
                            </m:oMathPara>
                          </a14:m>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3</m:t>
                                </m:r>
                              </m:oMath>
                            </m:oMathPara>
                          </a14:m>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3925586"/>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1</m:t>
                                </m:r>
                              </m:oMath>
                            </m:oMathPara>
                          </a14:m>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11</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12</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13</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43449"/>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2</m:t>
                                </m:r>
                              </m:oMath>
                            </m:oMathPara>
                          </a14:m>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21</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22</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23</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5466078"/>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3</m:t>
                                </m:r>
                              </m:oMath>
                            </m:oMathPara>
                          </a14:m>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31</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32</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rgbClr val="C00000"/>
                                    </a:solidFill>
                                    <a:latin typeface="Cambria Math" panose="02040503050406030204" pitchFamily="18" charset="0"/>
                                  </a:rPr>
                                  <m:t>33</m:t>
                                </m:r>
                              </m:oMath>
                            </m:oMathPara>
                          </a14:m>
                          <a:endParaRPr lang="en-US"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4591093"/>
                      </a:ext>
                    </a:extLst>
                  </a:tr>
                </a:tbl>
              </a:graphicData>
            </a:graphic>
          </p:graphicFrame>
        </mc:Choice>
        <mc:Fallback xmlns="">
          <p:graphicFrame>
            <p:nvGraphicFramePr>
              <p:cNvPr id="8" name="Table 8">
                <a:extLst>
                  <a:ext uri="{FF2B5EF4-FFF2-40B4-BE49-F238E27FC236}">
                    <a16:creationId xmlns:a16="http://schemas.microsoft.com/office/drawing/2014/main" id="{775C0E07-57C0-465A-AD07-6F0F2076C62F}"/>
                  </a:ext>
                </a:extLst>
              </p:cNvPr>
              <p:cNvGraphicFramePr>
                <a:graphicFrameLocks noGrp="1"/>
              </p:cNvGraphicFramePr>
              <p:nvPr>
                <p:extLst>
                  <p:ext uri="{D42A27DB-BD31-4B8C-83A1-F6EECF244321}">
                    <p14:modId xmlns:p14="http://schemas.microsoft.com/office/powerpoint/2010/main" val="4098235283"/>
                  </p:ext>
                </p:extLst>
              </p:nvPr>
            </p:nvGraphicFramePr>
            <p:xfrm>
              <a:off x="7156579" y="2757800"/>
              <a:ext cx="2023708" cy="1483360"/>
            </p:xfrm>
            <a:graphic>
              <a:graphicData uri="http://schemas.openxmlformats.org/drawingml/2006/table">
                <a:tbl>
                  <a:tblPr firstRow="1" bandRow="1">
                    <a:tableStyleId>{5940675A-B579-460E-94D1-54222C63F5DA}</a:tableStyleId>
                  </a:tblPr>
                  <a:tblGrid>
                    <a:gridCol w="505927">
                      <a:extLst>
                        <a:ext uri="{9D8B030D-6E8A-4147-A177-3AD203B41FA5}">
                          <a16:colId xmlns:a16="http://schemas.microsoft.com/office/drawing/2014/main" val="2108701111"/>
                        </a:ext>
                      </a:extLst>
                    </a:gridCol>
                    <a:gridCol w="505927">
                      <a:extLst>
                        <a:ext uri="{9D8B030D-6E8A-4147-A177-3AD203B41FA5}">
                          <a16:colId xmlns:a16="http://schemas.microsoft.com/office/drawing/2014/main" val="641912697"/>
                        </a:ext>
                      </a:extLst>
                    </a:gridCol>
                    <a:gridCol w="505927">
                      <a:extLst>
                        <a:ext uri="{9D8B030D-6E8A-4147-A177-3AD203B41FA5}">
                          <a16:colId xmlns:a16="http://schemas.microsoft.com/office/drawing/2014/main" val="1786519057"/>
                        </a:ext>
                      </a:extLst>
                    </a:gridCol>
                    <a:gridCol w="505927">
                      <a:extLst>
                        <a:ext uri="{9D8B030D-6E8A-4147-A177-3AD203B41FA5}">
                          <a16:colId xmlns:a16="http://schemas.microsoft.com/office/drawing/2014/main" val="3097090781"/>
                        </a:ext>
                      </a:extLst>
                    </a:gridCol>
                  </a:tblGrid>
                  <a:tr h="370840">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98810" r="-197619" b="-3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201205" r="-100000" b="-3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301205" b="-300000"/>
                          </a:stretch>
                        </a:blipFill>
                      </a:tcPr>
                    </a:tc>
                    <a:extLst>
                      <a:ext uri="{0D108BD9-81ED-4DB2-BD59-A6C34878D82A}">
                        <a16:rowId xmlns:a16="http://schemas.microsoft.com/office/drawing/2014/main" val="2483925586"/>
                      </a:ext>
                    </a:extLst>
                  </a:tr>
                  <a:tr h="3708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t="-100000" r="-301205" b="-2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98810" t="-100000" r="-197619" b="-2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201205" t="-100000" r="-100000" b="-2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301205" t="-100000" b="-200000"/>
                          </a:stretch>
                        </a:blipFill>
                      </a:tcPr>
                    </a:tc>
                    <a:extLst>
                      <a:ext uri="{0D108BD9-81ED-4DB2-BD59-A6C34878D82A}">
                        <a16:rowId xmlns:a16="http://schemas.microsoft.com/office/drawing/2014/main" val="3659843449"/>
                      </a:ext>
                    </a:extLst>
                  </a:tr>
                  <a:tr h="3708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t="-200000" r="-301205" b="-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98810" t="-200000" r="-197619" b="-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201205" t="-200000" r="-100000" b="-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301205" t="-200000" b="-100000"/>
                          </a:stretch>
                        </a:blipFill>
                      </a:tcPr>
                    </a:tc>
                    <a:extLst>
                      <a:ext uri="{0D108BD9-81ED-4DB2-BD59-A6C34878D82A}">
                        <a16:rowId xmlns:a16="http://schemas.microsoft.com/office/drawing/2014/main" val="3875466078"/>
                      </a:ext>
                    </a:extLst>
                  </a:tr>
                  <a:tr h="3708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t="-300000" r="-301205"/>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98810" t="-300000" r="-197619"/>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201205" t="-300000" r="-100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301205" t="-300000"/>
                          </a:stretch>
                        </a:blipFill>
                      </a:tcPr>
                    </a:tc>
                    <a:extLst>
                      <a:ext uri="{0D108BD9-81ED-4DB2-BD59-A6C34878D82A}">
                        <a16:rowId xmlns:a16="http://schemas.microsoft.com/office/drawing/2014/main" val="1634591093"/>
                      </a:ext>
                    </a:extLst>
                  </a:tr>
                </a:tbl>
              </a:graphicData>
            </a:graphic>
          </p:graphicFrame>
        </mc:Fallback>
      </mc:AlternateContent>
      <p:cxnSp>
        <p:nvCxnSpPr>
          <p:cNvPr id="10" name="Straight Connector 9">
            <a:extLst>
              <a:ext uri="{FF2B5EF4-FFF2-40B4-BE49-F238E27FC236}">
                <a16:creationId xmlns:a16="http://schemas.microsoft.com/office/drawing/2014/main" id="{D0D941E7-7FD7-43AE-B703-3697AE686720}"/>
              </a:ext>
            </a:extLst>
          </p:cNvPr>
          <p:cNvCxnSpPr/>
          <p:nvPr/>
        </p:nvCxnSpPr>
        <p:spPr>
          <a:xfrm>
            <a:off x="7744409" y="3207026"/>
            <a:ext cx="1287624" cy="928396"/>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16B36DB-4972-4177-9BEE-A3E53A03356F}"/>
              </a:ext>
            </a:extLst>
          </p:cNvPr>
          <p:cNvSpPr txBox="1"/>
          <p:nvPr/>
        </p:nvSpPr>
        <p:spPr>
          <a:xfrm>
            <a:off x="7710392" y="4690386"/>
            <a:ext cx="3818942" cy="923330"/>
          </a:xfrm>
          <a:prstGeom prst="rect">
            <a:avLst/>
          </a:prstGeom>
          <a:solidFill>
            <a:schemeClr val="accent4">
              <a:lumMod val="20000"/>
              <a:lumOff val="80000"/>
            </a:schemeClr>
          </a:solidFill>
          <a:ln>
            <a:solidFill>
              <a:srgbClr val="FFC000"/>
            </a:solidFill>
          </a:ln>
        </p:spPr>
        <p:txBody>
          <a:bodyPr wrap="square">
            <a:spAutoFit/>
          </a:bodyPr>
          <a:lstStyle/>
          <a:p>
            <a:r>
              <a:rPr lang="en-US" dirty="0">
                <a:latin typeface="Amasis MT Pro Medium" panose="02040604050005020304" pitchFamily="18" charset="0"/>
              </a:rPr>
              <a:t>Antisymmetric – means we cannot accept the values of the one side symmetric pair </a:t>
            </a:r>
            <a:r>
              <a:rPr lang="en-US" u="sng" dirty="0">
                <a:latin typeface="Amasis MT Pro Medium" panose="02040604050005020304" pitchFamily="18" charset="0"/>
              </a:rPr>
              <a:t>but</a:t>
            </a:r>
            <a:r>
              <a:rPr lang="en-US" dirty="0">
                <a:latin typeface="Amasis MT Pro Medium" panose="02040604050005020304" pitchFamily="18" charset="0"/>
              </a:rPr>
              <a:t> diagonal.</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886C196-B3AD-445C-B1F4-9CF4200DFBA9}"/>
                  </a:ext>
                </a:extLst>
              </p:cNvPr>
              <p:cNvSpPr txBox="1"/>
              <p:nvPr/>
            </p:nvSpPr>
            <p:spPr>
              <a:xfrm>
                <a:off x="1003759" y="2873923"/>
                <a:ext cx="43281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8886C196-B3AD-445C-B1F4-9CF4200DFBA9}"/>
                  </a:ext>
                </a:extLst>
              </p:cNvPr>
              <p:cNvSpPr txBox="1">
                <a:spLocks noRot="1" noChangeAspect="1" noMove="1" noResize="1" noEditPoints="1" noAdjustHandles="1" noChangeArrowheads="1" noChangeShapeType="1" noTextEdit="1"/>
              </p:cNvSpPr>
              <p:nvPr/>
            </p:nvSpPr>
            <p:spPr>
              <a:xfrm>
                <a:off x="1003759" y="2873923"/>
                <a:ext cx="432811" cy="276999"/>
              </a:xfrm>
              <a:prstGeom prst="rect">
                <a:avLst/>
              </a:prstGeom>
              <a:blipFill>
                <a:blip r:embed="rId7"/>
                <a:stretch>
                  <a:fillRect l="-30986" t="-17391" r="-2112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8D4EE4-0414-4F92-ABFD-26E4AB9237C2}"/>
                  </a:ext>
                </a:extLst>
              </p:cNvPr>
              <p:cNvSpPr txBox="1"/>
              <p:nvPr/>
            </p:nvSpPr>
            <p:spPr>
              <a:xfrm>
                <a:off x="1003759" y="3433355"/>
                <a:ext cx="852477"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a14:m>
                <a:endParaRPr lang="en-US" dirty="0"/>
              </a:p>
            </p:txBody>
          </p:sp>
        </mc:Choice>
        <mc:Fallback xmlns="">
          <p:sp>
            <p:nvSpPr>
              <p:cNvPr id="14" name="TextBox 13">
                <a:extLst>
                  <a:ext uri="{FF2B5EF4-FFF2-40B4-BE49-F238E27FC236}">
                    <a16:creationId xmlns:a16="http://schemas.microsoft.com/office/drawing/2014/main" id="{598D4EE4-0414-4F92-ABFD-26E4AB9237C2}"/>
                  </a:ext>
                </a:extLst>
              </p:cNvPr>
              <p:cNvSpPr txBox="1">
                <a:spLocks noRot="1" noChangeAspect="1" noMove="1" noResize="1" noEditPoints="1" noAdjustHandles="1" noChangeArrowheads="1" noChangeShapeType="1" noTextEdit="1"/>
              </p:cNvSpPr>
              <p:nvPr/>
            </p:nvSpPr>
            <p:spPr>
              <a:xfrm>
                <a:off x="1003759" y="3433355"/>
                <a:ext cx="852477" cy="276999"/>
              </a:xfrm>
              <a:prstGeom prst="rect">
                <a:avLst/>
              </a:prstGeom>
              <a:blipFill>
                <a:blip r:embed="rId8"/>
                <a:stretch>
                  <a:fillRect l="-15714" t="-17391" r="-785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83E0FC-1350-43BF-A7DF-FD96A05D0098}"/>
                  </a:ext>
                </a:extLst>
              </p:cNvPr>
              <p:cNvSpPr txBox="1"/>
              <p:nvPr/>
            </p:nvSpPr>
            <p:spPr>
              <a:xfrm>
                <a:off x="1003759" y="4069780"/>
                <a:ext cx="224587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1, 1</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2, 2</m:t>
                        </m:r>
                      </m:e>
                    </m:d>
                    <m:r>
                      <a:rPr lang="en-US" b="0" i="1" smtClean="0">
                        <a:latin typeface="Cambria Math" panose="02040503050406030204" pitchFamily="18" charset="0"/>
                      </a:rPr>
                      <m:t>, (3, 3)}</m:t>
                    </m:r>
                  </m:oMath>
                </a14:m>
                <a:endParaRPr lang="en-US" dirty="0"/>
              </a:p>
            </p:txBody>
          </p:sp>
        </mc:Choice>
        <mc:Fallback xmlns="">
          <p:sp>
            <p:nvSpPr>
              <p:cNvPr id="15" name="TextBox 14">
                <a:extLst>
                  <a:ext uri="{FF2B5EF4-FFF2-40B4-BE49-F238E27FC236}">
                    <a16:creationId xmlns:a16="http://schemas.microsoft.com/office/drawing/2014/main" id="{0D83E0FC-1350-43BF-A7DF-FD96A05D0098}"/>
                  </a:ext>
                </a:extLst>
              </p:cNvPr>
              <p:cNvSpPr txBox="1">
                <a:spLocks noRot="1" noChangeAspect="1" noMove="1" noResize="1" noEditPoints="1" noAdjustHandles="1" noChangeArrowheads="1" noChangeShapeType="1" noTextEdit="1"/>
              </p:cNvSpPr>
              <p:nvPr/>
            </p:nvSpPr>
            <p:spPr>
              <a:xfrm>
                <a:off x="1003759" y="4069780"/>
                <a:ext cx="2245871" cy="276999"/>
              </a:xfrm>
              <a:prstGeom prst="rect">
                <a:avLst/>
              </a:prstGeom>
              <a:blipFill>
                <a:blip r:embed="rId9"/>
                <a:stretch>
                  <a:fillRect l="-5978" t="-20000" r="-434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A129D3-4BD3-4192-8404-BD130A39182A}"/>
                  </a:ext>
                </a:extLst>
              </p:cNvPr>
              <p:cNvSpPr txBox="1"/>
              <p:nvPr/>
            </p:nvSpPr>
            <p:spPr>
              <a:xfrm>
                <a:off x="1003759" y="4639716"/>
                <a:ext cx="224587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2, 1</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2, 3</m:t>
                        </m:r>
                      </m:e>
                    </m:d>
                    <m:r>
                      <a:rPr lang="en-US" b="0" i="1" smtClean="0">
                        <a:latin typeface="Cambria Math" panose="02040503050406030204" pitchFamily="18" charset="0"/>
                      </a:rPr>
                      <m:t>, (1, 1)}</m:t>
                    </m:r>
                  </m:oMath>
                </a14:m>
                <a:endParaRPr lang="en-US" dirty="0"/>
              </a:p>
            </p:txBody>
          </p:sp>
        </mc:Choice>
        <mc:Fallback xmlns="">
          <p:sp>
            <p:nvSpPr>
              <p:cNvPr id="16" name="TextBox 15">
                <a:extLst>
                  <a:ext uri="{FF2B5EF4-FFF2-40B4-BE49-F238E27FC236}">
                    <a16:creationId xmlns:a16="http://schemas.microsoft.com/office/drawing/2014/main" id="{35A129D3-4BD3-4192-8404-BD130A39182A}"/>
                  </a:ext>
                </a:extLst>
              </p:cNvPr>
              <p:cNvSpPr txBox="1">
                <a:spLocks noRot="1" noChangeAspect="1" noMove="1" noResize="1" noEditPoints="1" noAdjustHandles="1" noChangeArrowheads="1" noChangeShapeType="1" noTextEdit="1"/>
              </p:cNvSpPr>
              <p:nvPr/>
            </p:nvSpPr>
            <p:spPr>
              <a:xfrm>
                <a:off x="1003759" y="4639716"/>
                <a:ext cx="2245871" cy="276999"/>
              </a:xfrm>
              <a:prstGeom prst="rect">
                <a:avLst/>
              </a:prstGeom>
              <a:blipFill>
                <a:blip r:embed="rId10"/>
                <a:stretch>
                  <a:fillRect l="-5978" t="-17391" r="-4348"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71F9CE3-0494-449E-86D5-13E29855A2CC}"/>
                  </a:ext>
                </a:extLst>
              </p:cNvPr>
              <p:cNvSpPr txBox="1"/>
              <p:nvPr/>
            </p:nvSpPr>
            <p:spPr>
              <a:xfrm>
                <a:off x="1003759" y="5152051"/>
                <a:ext cx="2867067"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2, 3</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3, 2</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2, 2</m:t>
                        </m:r>
                      </m:e>
                    </m:d>
                    <m:r>
                      <a:rPr lang="en-US" b="0" i="1" smtClean="0">
                        <a:latin typeface="Cambria Math" panose="02040503050406030204" pitchFamily="18" charset="0"/>
                      </a:rPr>
                      <m:t>, (3, 3)}</m:t>
                    </m:r>
                  </m:oMath>
                </a14:m>
                <a:endParaRPr lang="en-US" dirty="0"/>
              </a:p>
            </p:txBody>
          </p:sp>
        </mc:Choice>
        <mc:Fallback xmlns="">
          <p:sp>
            <p:nvSpPr>
              <p:cNvPr id="17" name="TextBox 16">
                <a:extLst>
                  <a:ext uri="{FF2B5EF4-FFF2-40B4-BE49-F238E27FC236}">
                    <a16:creationId xmlns:a16="http://schemas.microsoft.com/office/drawing/2014/main" id="{071F9CE3-0494-449E-86D5-13E29855A2CC}"/>
                  </a:ext>
                </a:extLst>
              </p:cNvPr>
              <p:cNvSpPr txBox="1">
                <a:spLocks noRot="1" noChangeAspect="1" noMove="1" noResize="1" noEditPoints="1" noAdjustHandles="1" noChangeArrowheads="1" noChangeShapeType="1" noTextEdit="1"/>
              </p:cNvSpPr>
              <p:nvPr/>
            </p:nvSpPr>
            <p:spPr>
              <a:xfrm>
                <a:off x="1003759" y="5152051"/>
                <a:ext cx="2867067" cy="276999"/>
              </a:xfrm>
              <a:prstGeom prst="rect">
                <a:avLst/>
              </a:prstGeom>
              <a:blipFill>
                <a:blip r:embed="rId11"/>
                <a:stretch>
                  <a:fillRect l="-4681" t="-17391" r="-3191"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BFE482E-56A4-4E7B-BB9C-B00999B75437}"/>
                  </a:ext>
                </a:extLst>
              </p:cNvPr>
              <p:cNvSpPr txBox="1"/>
              <p:nvPr/>
            </p:nvSpPr>
            <p:spPr>
              <a:xfrm>
                <a:off x="1003759" y="5774067"/>
                <a:ext cx="2867067"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1, 1</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2, 2</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2, 3</m:t>
                        </m:r>
                      </m:e>
                    </m:d>
                    <m:r>
                      <a:rPr lang="en-US" b="0" i="1" smtClean="0">
                        <a:latin typeface="Cambria Math" panose="02040503050406030204" pitchFamily="18" charset="0"/>
                      </a:rPr>
                      <m:t>, (1, 3)}</m:t>
                    </m:r>
                  </m:oMath>
                </a14:m>
                <a:endParaRPr lang="en-US" dirty="0"/>
              </a:p>
            </p:txBody>
          </p:sp>
        </mc:Choice>
        <mc:Fallback xmlns="">
          <p:sp>
            <p:nvSpPr>
              <p:cNvPr id="18" name="TextBox 17">
                <a:extLst>
                  <a:ext uri="{FF2B5EF4-FFF2-40B4-BE49-F238E27FC236}">
                    <a16:creationId xmlns:a16="http://schemas.microsoft.com/office/drawing/2014/main" id="{5BFE482E-56A4-4E7B-BB9C-B00999B75437}"/>
                  </a:ext>
                </a:extLst>
              </p:cNvPr>
              <p:cNvSpPr txBox="1">
                <a:spLocks noRot="1" noChangeAspect="1" noMove="1" noResize="1" noEditPoints="1" noAdjustHandles="1" noChangeArrowheads="1" noChangeShapeType="1" noTextEdit="1"/>
              </p:cNvSpPr>
              <p:nvPr/>
            </p:nvSpPr>
            <p:spPr>
              <a:xfrm>
                <a:off x="1003759" y="5774067"/>
                <a:ext cx="2867067" cy="276999"/>
              </a:xfrm>
              <a:prstGeom prst="rect">
                <a:avLst/>
              </a:prstGeom>
              <a:blipFill>
                <a:blip r:embed="rId12"/>
                <a:stretch>
                  <a:fillRect l="-4681" t="-17391" r="-3191"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AC7C135-BEDB-486C-ADE6-265885CF64FF}"/>
                  </a:ext>
                </a:extLst>
              </p:cNvPr>
              <p:cNvSpPr txBox="1"/>
              <p:nvPr/>
            </p:nvSpPr>
            <p:spPr>
              <a:xfrm>
                <a:off x="1856236" y="2645508"/>
                <a:ext cx="3445302" cy="646331"/>
              </a:xfrm>
              <a:prstGeom prst="rect">
                <a:avLst/>
              </a:prstGeom>
              <a:noFill/>
            </p:spPr>
            <p:txBody>
              <a:bodyPr wrap="none" rtlCol="0">
                <a:spAutoFit/>
              </a:bodyPr>
              <a:lstStyle/>
              <a:p>
                <a:r>
                  <a:rPr lang="en-US" sz="1200" dirty="0">
                    <a:latin typeface="Amasis MT Pro Medium" panose="02040604050005020304" pitchFamily="18" charset="0"/>
                  </a:rPr>
                  <a:t>It is a possible subset of the cartesian product; </a:t>
                </a:r>
              </a:p>
              <a:p>
                <a:r>
                  <a:rPr lang="en-US" sz="1200" dirty="0">
                    <a:latin typeface="Amasis MT Pro Medium" panose="02040604050005020304" pitchFamily="18" charset="0"/>
                  </a:rPr>
                  <a:t>As there is no condition for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en-US" sz="1200" dirty="0">
                    <a:latin typeface="Amasis MT Pro Medium" panose="02040604050005020304" pitchFamily="18" charset="0"/>
                  </a:rPr>
                  <a:t>, then it is both </a:t>
                </a:r>
              </a:p>
              <a:p>
                <a:r>
                  <a:rPr lang="en-US" sz="1200" dirty="0">
                    <a:latin typeface="Amasis MT Pro Medium" panose="02040604050005020304" pitchFamily="18" charset="0"/>
                  </a:rPr>
                  <a:t>symmetric and antisymmetric.</a:t>
                </a:r>
              </a:p>
            </p:txBody>
          </p:sp>
        </mc:Choice>
        <mc:Fallback xmlns="">
          <p:sp>
            <p:nvSpPr>
              <p:cNvPr id="19" name="TextBox 18">
                <a:extLst>
                  <a:ext uri="{FF2B5EF4-FFF2-40B4-BE49-F238E27FC236}">
                    <a16:creationId xmlns:a16="http://schemas.microsoft.com/office/drawing/2014/main" id="{9AC7C135-BEDB-486C-ADE6-265885CF64FF}"/>
                  </a:ext>
                </a:extLst>
              </p:cNvPr>
              <p:cNvSpPr txBox="1">
                <a:spLocks noRot="1" noChangeAspect="1" noMove="1" noResize="1" noEditPoints="1" noAdjustHandles="1" noChangeArrowheads="1" noChangeShapeType="1" noTextEdit="1"/>
              </p:cNvSpPr>
              <p:nvPr/>
            </p:nvSpPr>
            <p:spPr>
              <a:xfrm>
                <a:off x="1856236" y="2645508"/>
                <a:ext cx="3445302" cy="646331"/>
              </a:xfrm>
              <a:prstGeom prst="rect">
                <a:avLst/>
              </a:prstGeom>
              <a:blipFill>
                <a:blip r:embed="rId13"/>
                <a:stretch>
                  <a:fillRect l="-177" t="-943" b="-660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DE8C2834-EBEA-4668-8E25-BFD048E4CEA5}"/>
              </a:ext>
            </a:extLst>
          </p:cNvPr>
          <p:cNvSpPr txBox="1"/>
          <p:nvPr/>
        </p:nvSpPr>
        <p:spPr>
          <a:xfrm>
            <a:off x="349661" y="2771086"/>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24" name="TextBox 23">
            <a:extLst>
              <a:ext uri="{FF2B5EF4-FFF2-40B4-BE49-F238E27FC236}">
                <a16:creationId xmlns:a16="http://schemas.microsoft.com/office/drawing/2014/main" id="{2F96AE19-BB9B-41EE-A56E-4C5EC977C9F4}"/>
              </a:ext>
            </a:extLst>
          </p:cNvPr>
          <p:cNvSpPr txBox="1"/>
          <p:nvPr/>
        </p:nvSpPr>
        <p:spPr>
          <a:xfrm>
            <a:off x="358992" y="3341022"/>
            <a:ext cx="459532" cy="369332"/>
          </a:xfrm>
          <a:prstGeom prst="rect">
            <a:avLst/>
          </a:prstGeom>
          <a:noFill/>
        </p:spPr>
        <p:txBody>
          <a:bodyPr wrap="square">
            <a:spAutoFit/>
          </a:bodyPr>
          <a:lstStyle/>
          <a:p>
            <a:r>
              <a:rPr lang="en-US" b="0" i="0">
                <a:solidFill>
                  <a:srgbClr val="000000"/>
                </a:solidFill>
                <a:effectLst/>
                <a:latin typeface="HelveticaNeue-Light"/>
              </a:rPr>
              <a:t>❌</a:t>
            </a:r>
            <a:endParaRPr lang="en-US"/>
          </a:p>
        </p:txBody>
      </p:sp>
      <p:sp>
        <p:nvSpPr>
          <p:cNvPr id="25" name="TextBox 24">
            <a:extLst>
              <a:ext uri="{FF2B5EF4-FFF2-40B4-BE49-F238E27FC236}">
                <a16:creationId xmlns:a16="http://schemas.microsoft.com/office/drawing/2014/main" id="{D8FC3932-284E-4388-9635-7248C3F573B1}"/>
              </a:ext>
            </a:extLst>
          </p:cNvPr>
          <p:cNvSpPr txBox="1"/>
          <p:nvPr/>
        </p:nvSpPr>
        <p:spPr>
          <a:xfrm>
            <a:off x="2041471" y="3340725"/>
            <a:ext cx="2781531" cy="430887"/>
          </a:xfrm>
          <a:prstGeom prst="rect">
            <a:avLst/>
          </a:prstGeom>
          <a:noFill/>
        </p:spPr>
        <p:txBody>
          <a:bodyPr wrap="none" rtlCol="0">
            <a:spAutoFit/>
          </a:bodyPr>
          <a:lstStyle/>
          <a:p>
            <a:r>
              <a:rPr lang="en-US" sz="1100" dirty="0">
                <a:latin typeface="Amasis MT Pro Medium" panose="02040604050005020304" pitchFamily="18" charset="0"/>
              </a:rPr>
              <a:t>In antisymmetric, if you have (1, 3) then </a:t>
            </a:r>
          </a:p>
          <a:p>
            <a:r>
              <a:rPr lang="en-US" sz="1100" dirty="0">
                <a:latin typeface="Amasis MT Pro Medium" panose="02040604050005020304" pitchFamily="18" charset="0"/>
              </a:rPr>
              <a:t>you cannot have (3, 1).</a:t>
            </a:r>
          </a:p>
        </p:txBody>
      </p:sp>
      <p:sp>
        <p:nvSpPr>
          <p:cNvPr id="28" name="TextBox 27">
            <a:extLst>
              <a:ext uri="{FF2B5EF4-FFF2-40B4-BE49-F238E27FC236}">
                <a16:creationId xmlns:a16="http://schemas.microsoft.com/office/drawing/2014/main" id="{02F7A2D8-79F9-458B-AC03-29312E28AC79}"/>
              </a:ext>
            </a:extLst>
          </p:cNvPr>
          <p:cNvSpPr txBox="1"/>
          <p:nvPr/>
        </p:nvSpPr>
        <p:spPr>
          <a:xfrm>
            <a:off x="358992" y="3977447"/>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767285E-648E-4AE8-9773-8EE9922B26B3}"/>
                  </a:ext>
                </a:extLst>
              </p:cNvPr>
              <p:cNvSpPr txBox="1"/>
              <p:nvPr/>
            </p:nvSpPr>
            <p:spPr>
              <a:xfrm>
                <a:off x="9619863" y="3264559"/>
                <a:ext cx="1149998" cy="369332"/>
              </a:xfrm>
              <a:prstGeom prst="rect">
                <a:avLst/>
              </a:prstGeom>
              <a:no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m:oMathPara>
                </a14:m>
                <a:endParaRPr lang="en-US" dirty="0"/>
              </a:p>
            </p:txBody>
          </p:sp>
        </mc:Choice>
        <mc:Fallback xmlns="">
          <p:sp>
            <p:nvSpPr>
              <p:cNvPr id="30" name="TextBox 29">
                <a:extLst>
                  <a:ext uri="{FF2B5EF4-FFF2-40B4-BE49-F238E27FC236}">
                    <a16:creationId xmlns:a16="http://schemas.microsoft.com/office/drawing/2014/main" id="{8767285E-648E-4AE8-9773-8EE9922B26B3}"/>
                  </a:ext>
                </a:extLst>
              </p:cNvPr>
              <p:cNvSpPr txBox="1">
                <a:spLocks noRot="1" noChangeAspect="1" noMove="1" noResize="1" noEditPoints="1" noAdjustHandles="1" noChangeArrowheads="1" noChangeShapeType="1" noTextEdit="1"/>
              </p:cNvSpPr>
              <p:nvPr/>
            </p:nvSpPr>
            <p:spPr>
              <a:xfrm>
                <a:off x="9619863" y="3264559"/>
                <a:ext cx="1149998" cy="369332"/>
              </a:xfrm>
              <a:prstGeom prst="rect">
                <a:avLst/>
              </a:prstGeom>
              <a:blipFill>
                <a:blip r:embed="rId14"/>
                <a:stretch>
                  <a:fillRect/>
                </a:stretch>
              </a:blipFill>
              <a:ln>
                <a:solidFill>
                  <a:srgbClr val="FF0000"/>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0EB63778-C7D2-4A5C-BCEB-6184D9FBA1C6}"/>
              </a:ext>
            </a:extLst>
          </p:cNvPr>
          <p:cNvSpPr txBox="1"/>
          <p:nvPr/>
        </p:nvSpPr>
        <p:spPr>
          <a:xfrm>
            <a:off x="358992" y="4547383"/>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32" name="TextBox 31">
            <a:extLst>
              <a:ext uri="{FF2B5EF4-FFF2-40B4-BE49-F238E27FC236}">
                <a16:creationId xmlns:a16="http://schemas.microsoft.com/office/drawing/2014/main" id="{BB6F72AC-ABDC-46D8-9BD7-E882605A4D7C}"/>
              </a:ext>
            </a:extLst>
          </p:cNvPr>
          <p:cNvSpPr txBox="1"/>
          <p:nvPr/>
        </p:nvSpPr>
        <p:spPr>
          <a:xfrm>
            <a:off x="368323" y="5095856"/>
            <a:ext cx="459532" cy="369332"/>
          </a:xfrm>
          <a:prstGeom prst="rect">
            <a:avLst/>
          </a:prstGeom>
          <a:noFill/>
        </p:spPr>
        <p:txBody>
          <a:bodyPr wrap="square">
            <a:spAutoFit/>
          </a:bodyPr>
          <a:lstStyle/>
          <a:p>
            <a:r>
              <a:rPr lang="en-US" b="0" i="0">
                <a:solidFill>
                  <a:srgbClr val="000000"/>
                </a:solidFill>
                <a:effectLst/>
                <a:latin typeface="HelveticaNeue-Light"/>
              </a:rPr>
              <a:t>❌</a:t>
            </a:r>
            <a:endParaRPr lang="en-US"/>
          </a:p>
        </p:txBody>
      </p:sp>
      <p:cxnSp>
        <p:nvCxnSpPr>
          <p:cNvPr id="34" name="Straight Connector 33">
            <a:extLst>
              <a:ext uri="{FF2B5EF4-FFF2-40B4-BE49-F238E27FC236}">
                <a16:creationId xmlns:a16="http://schemas.microsoft.com/office/drawing/2014/main" id="{79F62B06-5E63-4B7C-BA27-CD794E105E2D}"/>
              </a:ext>
            </a:extLst>
          </p:cNvPr>
          <p:cNvCxnSpPr>
            <a:cxnSpLocks/>
          </p:cNvCxnSpPr>
          <p:nvPr/>
        </p:nvCxnSpPr>
        <p:spPr>
          <a:xfrm>
            <a:off x="1436570" y="5465188"/>
            <a:ext cx="41966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F4F5C175-AE6F-4CA0-A3AF-E493AF67F840}"/>
              </a:ext>
            </a:extLst>
          </p:cNvPr>
          <p:cNvCxnSpPr>
            <a:cxnSpLocks/>
          </p:cNvCxnSpPr>
          <p:nvPr/>
        </p:nvCxnSpPr>
        <p:spPr>
          <a:xfrm>
            <a:off x="2049626" y="5465188"/>
            <a:ext cx="419666" cy="0"/>
          </a:xfrm>
          <a:prstGeom prst="line">
            <a:avLst/>
          </a:prstGeom>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E4C9FDAE-5609-471F-AB9D-BD3779E1AF36}"/>
              </a:ext>
            </a:extLst>
          </p:cNvPr>
          <p:cNvSpPr txBox="1"/>
          <p:nvPr/>
        </p:nvSpPr>
        <p:spPr>
          <a:xfrm>
            <a:off x="368323" y="5727900"/>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Tree>
    <p:extLst>
      <p:ext uri="{BB962C8B-B14F-4D97-AF65-F5344CB8AC3E}">
        <p14:creationId xmlns:p14="http://schemas.microsoft.com/office/powerpoint/2010/main" val="129163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4" grpId="0"/>
      <p:bldP spid="25" grpId="0"/>
      <p:bldP spid="28" grpId="0"/>
      <p:bldP spid="31" grpId="0"/>
      <p:bldP spid="32" grpId="0"/>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D1D50E-95CD-402F-8133-091B74A87CDF}"/>
              </a:ext>
            </a:extLst>
          </p:cNvPr>
          <p:cNvSpPr txBox="1"/>
          <p:nvPr/>
        </p:nvSpPr>
        <p:spPr>
          <a:xfrm>
            <a:off x="432582" y="356940"/>
            <a:ext cx="6098344" cy="369332"/>
          </a:xfrm>
          <a:prstGeom prst="rect">
            <a:avLst/>
          </a:prstGeom>
          <a:noFill/>
        </p:spPr>
        <p:txBody>
          <a:bodyPr wrap="square">
            <a:spAutoFit/>
          </a:bodyPr>
          <a:lstStyle/>
          <a:p>
            <a:r>
              <a:rPr lang="en-US" sz="1800" b="1" i="0" u="none" strike="noStrike" baseline="0" dirty="0">
                <a:solidFill>
                  <a:srgbClr val="0070C0"/>
                </a:solidFill>
                <a:latin typeface="Palatino-Bold"/>
              </a:rPr>
              <a:t>Back to EXAMPLE 5</a:t>
            </a:r>
            <a:endParaRPr lang="en-US" dirty="0">
              <a:solidFill>
                <a:srgbClr val="0070C0"/>
              </a:solidFill>
            </a:endParaRPr>
          </a:p>
        </p:txBody>
      </p:sp>
      <p:sp>
        <p:nvSpPr>
          <p:cNvPr id="5" name="TextBox 4">
            <a:extLst>
              <a:ext uri="{FF2B5EF4-FFF2-40B4-BE49-F238E27FC236}">
                <a16:creationId xmlns:a16="http://schemas.microsoft.com/office/drawing/2014/main" id="{F40C7972-EC53-41DA-8FDB-F44BB4222ED1}"/>
              </a:ext>
            </a:extLst>
          </p:cNvPr>
          <p:cNvSpPr txBox="1"/>
          <p:nvPr/>
        </p:nvSpPr>
        <p:spPr>
          <a:xfrm>
            <a:off x="604838" y="1208678"/>
            <a:ext cx="6098344" cy="2554545"/>
          </a:xfrm>
          <a:prstGeom prst="rect">
            <a:avLst/>
          </a:prstGeom>
          <a:noFill/>
        </p:spPr>
        <p:txBody>
          <a:bodyPr wrap="square">
            <a:spAutoFit/>
          </a:bodyPr>
          <a:lstStyle/>
          <a:p>
            <a:pPr algn="l"/>
            <a:r>
              <a:rPr lang="en-US" sz="2000" b="0" i="0" u="none" strike="noStrike" baseline="0" dirty="0">
                <a:latin typeface="Times New Roman" panose="02020603050405020304" pitchFamily="18" charset="0"/>
              </a:rPr>
              <a:t>Consider these relations on the set of integers:</a:t>
            </a:r>
            <a:br>
              <a:rPr lang="en-US" sz="2000" b="0" i="0" u="none" strike="noStrike" baseline="0" dirty="0">
                <a:latin typeface="Times New Roman" panose="02020603050405020304" pitchFamily="18" charset="0"/>
              </a:rPr>
            </a:br>
            <a:endParaRPr lang="en-US" sz="2000" b="0" i="0" u="none" strike="noStrike" baseline="0" dirty="0">
              <a:latin typeface="Times New Roman" panose="02020603050405020304" pitchFamily="18" charset="0"/>
            </a:endParaRPr>
          </a:p>
          <a:p>
            <a:pPr algn="l"/>
            <a:r>
              <a:rPr lang="pt-BR" sz="2000" b="0" i="1" u="none" strike="noStrike" baseline="0" dirty="0">
                <a:latin typeface="MTMI"/>
              </a:rPr>
              <a:t>R</a:t>
            </a:r>
            <a:r>
              <a:rPr lang="pt-BR" sz="1600" b="0" i="0" u="none" strike="noStrike" baseline="0" dirty="0">
                <a:latin typeface="Times New Roman" panose="02020603050405020304" pitchFamily="18" charset="0"/>
              </a:rPr>
              <a:t>1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2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&gt; 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3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Times New Roman" panose="02020603050405020304" pitchFamily="18" charset="0"/>
              </a:rPr>
              <a:t>or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4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5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MTSYN"/>
              </a:rPr>
              <a:t>+ </a:t>
            </a:r>
            <a:r>
              <a:rPr lang="pt-BR" sz="2000" b="0" i="0" u="none" strike="noStrike" baseline="0" dirty="0">
                <a:latin typeface="Times New Roman" panose="02020603050405020304" pitchFamily="18" charset="0"/>
              </a:rPr>
              <a:t>1</a:t>
            </a:r>
            <a:r>
              <a:rPr lang="pt-BR" sz="2000" b="0" i="0" u="none" strike="noStrike" baseline="0" dirty="0">
                <a:latin typeface="MTSYN"/>
              </a:rPr>
              <a:t>}</a:t>
            </a:r>
            <a:r>
              <a:rPr lang="pt-BR" sz="2000" b="0" i="1" u="none" strike="noStrike" baseline="0" dirty="0">
                <a:latin typeface="MTMI"/>
              </a:rPr>
              <a:t>,</a:t>
            </a:r>
          </a:p>
          <a:p>
            <a:pPr algn="l"/>
            <a:r>
              <a:rPr lang="pt-BR" sz="2000" b="0" i="1" u="none" strike="noStrike" baseline="0" dirty="0">
                <a:latin typeface="MTMI"/>
              </a:rPr>
              <a:t>R</a:t>
            </a:r>
            <a:r>
              <a:rPr lang="pt-BR" sz="1600" b="0" i="0" u="none" strike="noStrike" baseline="0" dirty="0">
                <a:latin typeface="Times New Roman" panose="02020603050405020304" pitchFamily="18" charset="0"/>
              </a:rPr>
              <a:t>6 </a:t>
            </a:r>
            <a:r>
              <a:rPr lang="pt-BR" sz="2000" b="0" i="0" u="none" strike="noStrike" baseline="0" dirty="0">
                <a:latin typeface="MTSYN"/>
              </a:rPr>
              <a:t>= {</a:t>
            </a:r>
            <a:r>
              <a:rPr lang="pt-BR" sz="2000" b="0" i="1" u="none" strike="noStrike" baseline="0" dirty="0">
                <a:latin typeface="MTMI"/>
              </a:rPr>
              <a:t>(a, b) </a:t>
            </a:r>
            <a:r>
              <a:rPr lang="pt-BR" sz="2000" b="0" i="0" u="none" strike="noStrike" baseline="0" dirty="0">
                <a:latin typeface="MTSYN"/>
              </a:rPr>
              <a:t>| </a:t>
            </a:r>
            <a:r>
              <a:rPr lang="pt-BR" sz="2000" b="0" i="1" u="none" strike="noStrike" baseline="0" dirty="0">
                <a:latin typeface="MTMI"/>
              </a:rPr>
              <a:t>a </a:t>
            </a:r>
            <a:r>
              <a:rPr lang="pt-BR" sz="2000" b="0" i="0" u="none" strike="noStrike" baseline="0" dirty="0">
                <a:latin typeface="MTSYN"/>
              </a:rPr>
              <a:t>+ </a:t>
            </a:r>
            <a:r>
              <a:rPr lang="pt-BR" sz="2000" b="0" i="1" u="none" strike="noStrike" baseline="0" dirty="0">
                <a:latin typeface="MTMI"/>
              </a:rPr>
              <a:t>b </a:t>
            </a:r>
            <a:r>
              <a:rPr lang="pt-BR" sz="2000" b="0" i="0" u="none" strike="noStrike" baseline="0" dirty="0">
                <a:latin typeface="MTSYN"/>
              </a:rPr>
              <a:t>≤ </a:t>
            </a:r>
            <a:r>
              <a:rPr lang="pt-BR" sz="2000" b="0" i="0" u="none" strike="noStrike" baseline="0" dirty="0">
                <a:latin typeface="Times New Roman" panose="02020603050405020304" pitchFamily="18" charset="0"/>
              </a:rPr>
              <a:t>3</a:t>
            </a:r>
            <a:r>
              <a:rPr lang="pt-BR" sz="2000" b="0" i="0" u="none" strike="noStrike" baseline="0" dirty="0">
                <a:latin typeface="MTSYN"/>
              </a:rPr>
              <a:t>}</a:t>
            </a:r>
            <a:r>
              <a:rPr lang="pt-BR" sz="2000" b="0" i="1" u="none" strike="noStrike" baseline="0" dirty="0">
                <a:latin typeface="MTMI"/>
              </a:rPr>
              <a:t>.</a:t>
            </a:r>
            <a:endParaRPr lang="en-US" sz="2000" dirty="0"/>
          </a:p>
        </p:txBody>
      </p:sp>
      <p:sp>
        <p:nvSpPr>
          <p:cNvPr id="7" name="TextBox 6">
            <a:extLst>
              <a:ext uri="{FF2B5EF4-FFF2-40B4-BE49-F238E27FC236}">
                <a16:creationId xmlns:a16="http://schemas.microsoft.com/office/drawing/2014/main" id="{DF81D4A9-3E3B-4AB5-8E53-BB9B765BBB09}"/>
              </a:ext>
            </a:extLst>
          </p:cNvPr>
          <p:cNvSpPr txBox="1"/>
          <p:nvPr/>
        </p:nvSpPr>
        <p:spPr>
          <a:xfrm>
            <a:off x="432582" y="4232027"/>
            <a:ext cx="4294414" cy="646331"/>
          </a:xfrm>
          <a:prstGeom prst="rect">
            <a:avLst/>
          </a:prstGeom>
          <a:noFill/>
        </p:spPr>
        <p:txBody>
          <a:bodyPr wrap="square">
            <a:spAutoFit/>
          </a:bodyPr>
          <a:lstStyle/>
          <a:p>
            <a:r>
              <a:rPr lang="en-US" sz="1800" b="0" i="0" dirty="0">
                <a:solidFill>
                  <a:srgbClr val="242021"/>
                </a:solidFill>
                <a:effectLst/>
                <a:latin typeface="Times-Roman"/>
              </a:rPr>
              <a:t>Which of the relations are symmetric and </a:t>
            </a:r>
          </a:p>
          <a:p>
            <a:r>
              <a:rPr lang="en-US" sz="1800" b="0" i="0" dirty="0">
                <a:solidFill>
                  <a:srgbClr val="242021"/>
                </a:solidFill>
                <a:effectLst/>
                <a:latin typeface="Times-Roman"/>
              </a:rPr>
              <a:t>which are antisymmetric?</a:t>
            </a:r>
            <a:r>
              <a:rPr lang="en-US" dirty="0"/>
              <a:t> </a:t>
            </a:r>
          </a:p>
        </p:txBody>
      </p:sp>
      <p:sp>
        <p:nvSpPr>
          <p:cNvPr id="9" name="TextBox 8">
            <a:extLst>
              <a:ext uri="{FF2B5EF4-FFF2-40B4-BE49-F238E27FC236}">
                <a16:creationId xmlns:a16="http://schemas.microsoft.com/office/drawing/2014/main" id="{0CE81244-4F2B-4623-98A8-A146C6CFE322}"/>
              </a:ext>
            </a:extLst>
          </p:cNvPr>
          <p:cNvSpPr txBox="1"/>
          <p:nvPr/>
        </p:nvSpPr>
        <p:spPr>
          <a:xfrm>
            <a:off x="8098971" y="527856"/>
            <a:ext cx="1322798" cy="461665"/>
          </a:xfrm>
          <a:prstGeom prst="rect">
            <a:avLst/>
          </a:prstGeom>
          <a:noFill/>
        </p:spPr>
        <p:txBody>
          <a:bodyPr wrap="none" rtlCol="0">
            <a:spAutoFit/>
          </a:bodyPr>
          <a:lstStyle/>
          <a:p>
            <a:r>
              <a:rPr lang="en-US" sz="2400" dirty="0">
                <a:solidFill>
                  <a:schemeClr val="accent2">
                    <a:lumMod val="50000"/>
                  </a:schemeClr>
                </a:solidFill>
                <a:latin typeface="Amasis MT Pro Medium" panose="02040604050005020304" pitchFamily="18" charset="0"/>
              </a:rPr>
              <a:t>Answer:</a:t>
            </a:r>
          </a:p>
        </p:txBody>
      </p:sp>
      <p:sp>
        <p:nvSpPr>
          <p:cNvPr id="11" name="TextBox 10">
            <a:extLst>
              <a:ext uri="{FF2B5EF4-FFF2-40B4-BE49-F238E27FC236}">
                <a16:creationId xmlns:a16="http://schemas.microsoft.com/office/drawing/2014/main" id="{D615087F-9B22-44C7-887A-D07CF7925DB1}"/>
              </a:ext>
            </a:extLst>
          </p:cNvPr>
          <p:cNvSpPr txBox="1"/>
          <p:nvPr/>
        </p:nvSpPr>
        <p:spPr>
          <a:xfrm>
            <a:off x="6865570" y="1223934"/>
            <a:ext cx="4530875" cy="400110"/>
          </a:xfrm>
          <a:prstGeom prst="rect">
            <a:avLst/>
          </a:prstGeom>
          <a:noFill/>
        </p:spPr>
        <p:txBody>
          <a:bodyPr wrap="square">
            <a:spAutoFit/>
          </a:bodyPr>
          <a:lstStyle/>
          <a:p>
            <a:r>
              <a:rPr lang="en-US" sz="2000" b="0" i="0" dirty="0">
                <a:solidFill>
                  <a:schemeClr val="accent2">
                    <a:lumMod val="50000"/>
                  </a:schemeClr>
                </a:solidFill>
                <a:effectLst/>
                <a:latin typeface="Times-Roman"/>
              </a:rPr>
              <a:t>The relations </a:t>
            </a:r>
            <a:r>
              <a:rPr lang="en-US" sz="2000" b="0" i="1" dirty="0">
                <a:solidFill>
                  <a:schemeClr val="accent2">
                    <a:lumMod val="50000"/>
                  </a:schemeClr>
                </a:solidFill>
                <a:effectLst/>
                <a:latin typeface="MTMI"/>
              </a:rPr>
              <a:t>R</a:t>
            </a:r>
            <a:r>
              <a:rPr lang="en-US" sz="1200" b="0" i="0" dirty="0">
                <a:solidFill>
                  <a:schemeClr val="accent2">
                    <a:lumMod val="50000"/>
                  </a:schemeClr>
                </a:solidFill>
                <a:effectLst/>
                <a:latin typeface="Times-Roman"/>
              </a:rPr>
              <a:t>3</a:t>
            </a:r>
            <a:r>
              <a:rPr lang="en-US" sz="2000" b="0" i="0" dirty="0">
                <a:solidFill>
                  <a:schemeClr val="accent2">
                    <a:lumMod val="50000"/>
                  </a:schemeClr>
                </a:solidFill>
                <a:effectLst/>
                <a:latin typeface="Times-Roman"/>
              </a:rPr>
              <a:t>, </a:t>
            </a:r>
            <a:r>
              <a:rPr lang="en-US" sz="2000" b="0" i="1" dirty="0">
                <a:solidFill>
                  <a:schemeClr val="accent2">
                    <a:lumMod val="50000"/>
                  </a:schemeClr>
                </a:solidFill>
                <a:effectLst/>
                <a:latin typeface="MTMI"/>
              </a:rPr>
              <a:t>R</a:t>
            </a:r>
            <a:r>
              <a:rPr lang="en-US" sz="1200" b="0" i="0" dirty="0">
                <a:solidFill>
                  <a:schemeClr val="accent2">
                    <a:lumMod val="50000"/>
                  </a:schemeClr>
                </a:solidFill>
                <a:effectLst/>
                <a:latin typeface="Times-Roman"/>
              </a:rPr>
              <a:t>4</a:t>
            </a:r>
            <a:r>
              <a:rPr lang="en-US" sz="2000" b="0" i="0" dirty="0">
                <a:solidFill>
                  <a:schemeClr val="accent2">
                    <a:lumMod val="50000"/>
                  </a:schemeClr>
                </a:solidFill>
                <a:effectLst/>
                <a:latin typeface="Times-Roman"/>
              </a:rPr>
              <a:t>, and </a:t>
            </a:r>
            <a:r>
              <a:rPr lang="en-US" sz="2000" b="0" i="1" dirty="0">
                <a:solidFill>
                  <a:schemeClr val="accent2">
                    <a:lumMod val="50000"/>
                  </a:schemeClr>
                </a:solidFill>
                <a:effectLst/>
                <a:latin typeface="MTMI"/>
              </a:rPr>
              <a:t>R</a:t>
            </a:r>
            <a:r>
              <a:rPr lang="en-US" sz="1200" b="0" i="0" dirty="0">
                <a:solidFill>
                  <a:schemeClr val="accent2">
                    <a:lumMod val="50000"/>
                  </a:schemeClr>
                </a:solidFill>
                <a:effectLst/>
                <a:latin typeface="Times-Roman"/>
              </a:rPr>
              <a:t>6 </a:t>
            </a:r>
            <a:r>
              <a:rPr lang="en-US" sz="2000" b="0" i="0" dirty="0">
                <a:solidFill>
                  <a:schemeClr val="accent2">
                    <a:lumMod val="50000"/>
                  </a:schemeClr>
                </a:solidFill>
                <a:effectLst/>
                <a:latin typeface="Times-Roman"/>
              </a:rPr>
              <a:t>are symmetric.</a:t>
            </a:r>
            <a:r>
              <a:rPr lang="en-US" sz="2000" dirty="0">
                <a:solidFill>
                  <a:schemeClr val="accent2">
                    <a:lumMod val="50000"/>
                  </a:schemeClr>
                </a:solidFill>
              </a:rPr>
              <a:t> </a:t>
            </a:r>
          </a:p>
        </p:txBody>
      </p:sp>
      <p:sp>
        <p:nvSpPr>
          <p:cNvPr id="12" name="TextBox 11">
            <a:extLst>
              <a:ext uri="{FF2B5EF4-FFF2-40B4-BE49-F238E27FC236}">
                <a16:creationId xmlns:a16="http://schemas.microsoft.com/office/drawing/2014/main" id="{14A1964C-8456-4F85-9BAE-0E8729F00ECD}"/>
              </a:ext>
            </a:extLst>
          </p:cNvPr>
          <p:cNvSpPr txBox="1"/>
          <p:nvPr/>
        </p:nvSpPr>
        <p:spPr>
          <a:xfrm>
            <a:off x="6440639" y="1803424"/>
            <a:ext cx="5544715" cy="923330"/>
          </a:xfrm>
          <a:prstGeom prst="rect">
            <a:avLst/>
          </a:prstGeom>
          <a:noFill/>
        </p:spPr>
        <p:txBody>
          <a:bodyPr wrap="square">
            <a:spAutoFit/>
          </a:bodyPr>
          <a:lstStyle/>
          <a:p>
            <a:r>
              <a:rPr lang="en-US" sz="1800" b="0" i="1" dirty="0">
                <a:solidFill>
                  <a:srgbClr val="242021"/>
                </a:solidFill>
                <a:effectLst/>
                <a:latin typeface="MTMI"/>
              </a:rPr>
              <a:t>R</a:t>
            </a:r>
            <a:r>
              <a:rPr lang="en-US" sz="1100" b="0" i="0" dirty="0">
                <a:solidFill>
                  <a:srgbClr val="242021"/>
                </a:solidFill>
                <a:effectLst/>
                <a:latin typeface="Times-Roman"/>
              </a:rPr>
              <a:t>3 </a:t>
            </a:r>
            <a:r>
              <a:rPr lang="en-US" sz="1800" b="0" i="0" dirty="0">
                <a:solidFill>
                  <a:srgbClr val="242021"/>
                </a:solidFill>
                <a:effectLst/>
                <a:latin typeface="Times-Roman"/>
              </a:rPr>
              <a:t>is symmetric, for if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b </a:t>
            </a:r>
            <a:r>
              <a:rPr lang="en-US" sz="1800" b="0" i="0" dirty="0">
                <a:solidFill>
                  <a:srgbClr val="242021"/>
                </a:solidFill>
                <a:effectLst/>
                <a:latin typeface="Times-Roman"/>
              </a:rPr>
              <a:t>or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b</a:t>
            </a:r>
            <a:r>
              <a:rPr lang="en-US" sz="1800" b="0" i="0" dirty="0">
                <a:solidFill>
                  <a:srgbClr val="242021"/>
                </a:solidFill>
                <a:effectLst/>
                <a:latin typeface="Times-Roman"/>
              </a:rPr>
              <a:t>, then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1" dirty="0">
                <a:solidFill>
                  <a:srgbClr val="242021"/>
                </a:solidFill>
                <a:effectLst/>
                <a:latin typeface="MTMI"/>
              </a:rPr>
              <a:t>a </a:t>
            </a:r>
            <a:r>
              <a:rPr lang="en-US" sz="1800" b="0" i="0" dirty="0">
                <a:solidFill>
                  <a:srgbClr val="242021"/>
                </a:solidFill>
                <a:effectLst/>
                <a:latin typeface="Times-Roman"/>
              </a:rPr>
              <a:t>or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1" dirty="0">
                <a:solidFill>
                  <a:srgbClr val="242021"/>
                </a:solidFill>
                <a:effectLst/>
                <a:latin typeface="MTMI"/>
              </a:rPr>
              <a:t>a</a:t>
            </a:r>
            <a:r>
              <a:rPr lang="en-US" sz="1800" b="0" i="0" dirty="0">
                <a:solidFill>
                  <a:srgbClr val="242021"/>
                </a:solidFill>
                <a:effectLst/>
                <a:latin typeface="Times-Roman"/>
              </a:rPr>
              <a:t>. </a:t>
            </a:r>
          </a:p>
          <a:p>
            <a:r>
              <a:rPr lang="en-US" sz="1800" b="0" i="1" dirty="0">
                <a:solidFill>
                  <a:srgbClr val="242021"/>
                </a:solidFill>
                <a:effectLst/>
                <a:latin typeface="MTMI"/>
              </a:rPr>
              <a:t>R</a:t>
            </a:r>
            <a:r>
              <a:rPr lang="en-US" sz="1100" b="0" i="0" dirty="0">
                <a:solidFill>
                  <a:srgbClr val="242021"/>
                </a:solidFill>
                <a:effectLst/>
                <a:latin typeface="Times-Roman"/>
              </a:rPr>
              <a:t>4 </a:t>
            </a:r>
            <a:r>
              <a:rPr lang="en-US" sz="1800" b="0" i="0" dirty="0">
                <a:solidFill>
                  <a:srgbClr val="242021"/>
                </a:solidFill>
                <a:effectLst/>
                <a:latin typeface="Times-Roman"/>
              </a:rPr>
              <a:t>is symmetric because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b </a:t>
            </a:r>
            <a:r>
              <a:rPr lang="en-US" sz="1800" b="0" i="0" dirty="0">
                <a:solidFill>
                  <a:srgbClr val="242021"/>
                </a:solidFill>
                <a:effectLst/>
                <a:latin typeface="Times-Roman"/>
              </a:rPr>
              <a:t>implies that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1" dirty="0">
                <a:solidFill>
                  <a:srgbClr val="242021"/>
                </a:solidFill>
                <a:effectLst/>
                <a:latin typeface="MTMI"/>
              </a:rPr>
              <a:t>a</a:t>
            </a:r>
            <a:r>
              <a:rPr lang="en-US" sz="1800" b="0" i="0" dirty="0">
                <a:solidFill>
                  <a:srgbClr val="242021"/>
                </a:solidFill>
                <a:effectLst/>
                <a:latin typeface="Times-Roman"/>
              </a:rPr>
              <a:t>. </a:t>
            </a:r>
          </a:p>
          <a:p>
            <a:r>
              <a:rPr lang="en-US" sz="1800" b="0" i="1" dirty="0">
                <a:solidFill>
                  <a:srgbClr val="242021"/>
                </a:solidFill>
                <a:effectLst/>
                <a:latin typeface="MTMI"/>
              </a:rPr>
              <a:t>R</a:t>
            </a:r>
            <a:r>
              <a:rPr lang="en-US" sz="1100" b="0" i="0" dirty="0">
                <a:solidFill>
                  <a:srgbClr val="242021"/>
                </a:solidFill>
                <a:effectLst/>
                <a:latin typeface="Times-Roman"/>
              </a:rPr>
              <a:t>6 </a:t>
            </a:r>
            <a:r>
              <a:rPr lang="en-US" sz="1800" b="0" i="0" dirty="0">
                <a:solidFill>
                  <a:srgbClr val="242021"/>
                </a:solidFill>
                <a:effectLst/>
                <a:latin typeface="Times-Roman"/>
              </a:rPr>
              <a:t>is symmetric because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0" dirty="0">
                <a:solidFill>
                  <a:srgbClr val="242021"/>
                </a:solidFill>
                <a:effectLst/>
                <a:latin typeface="Times-Roman"/>
              </a:rPr>
              <a:t>3 implies that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0" dirty="0">
                <a:solidFill>
                  <a:srgbClr val="242021"/>
                </a:solidFill>
                <a:effectLst/>
                <a:latin typeface="Times-Roman"/>
              </a:rPr>
              <a:t>3. </a:t>
            </a:r>
            <a:endParaRPr lang="en-US" dirty="0"/>
          </a:p>
        </p:txBody>
      </p:sp>
      <p:sp>
        <p:nvSpPr>
          <p:cNvPr id="14" name="TextBox 13">
            <a:extLst>
              <a:ext uri="{FF2B5EF4-FFF2-40B4-BE49-F238E27FC236}">
                <a16:creationId xmlns:a16="http://schemas.microsoft.com/office/drawing/2014/main" id="{08F4801C-6E7F-4A56-89F3-8B613516E541}"/>
              </a:ext>
            </a:extLst>
          </p:cNvPr>
          <p:cNvSpPr txBox="1"/>
          <p:nvPr/>
        </p:nvSpPr>
        <p:spPr>
          <a:xfrm>
            <a:off x="6833199" y="2830931"/>
            <a:ext cx="5326430" cy="400110"/>
          </a:xfrm>
          <a:prstGeom prst="rect">
            <a:avLst/>
          </a:prstGeom>
          <a:noFill/>
        </p:spPr>
        <p:txBody>
          <a:bodyPr wrap="square">
            <a:spAutoFit/>
          </a:bodyPr>
          <a:lstStyle/>
          <a:p>
            <a:r>
              <a:rPr lang="en-US" sz="2000" b="0" i="0" dirty="0">
                <a:solidFill>
                  <a:schemeClr val="accent2">
                    <a:lumMod val="50000"/>
                  </a:schemeClr>
                </a:solidFill>
                <a:effectLst/>
                <a:latin typeface="Times-Roman"/>
              </a:rPr>
              <a:t>The relations </a:t>
            </a:r>
            <a:r>
              <a:rPr lang="en-US" sz="2000" b="0" i="1" dirty="0">
                <a:solidFill>
                  <a:schemeClr val="accent2">
                    <a:lumMod val="50000"/>
                  </a:schemeClr>
                </a:solidFill>
                <a:effectLst/>
                <a:latin typeface="MTMI"/>
              </a:rPr>
              <a:t>R</a:t>
            </a:r>
            <a:r>
              <a:rPr lang="en-US" sz="1200" b="0" i="0" dirty="0">
                <a:solidFill>
                  <a:schemeClr val="accent2">
                    <a:lumMod val="50000"/>
                  </a:schemeClr>
                </a:solidFill>
                <a:effectLst/>
                <a:latin typeface="Times-Roman"/>
              </a:rPr>
              <a:t>1</a:t>
            </a:r>
            <a:r>
              <a:rPr lang="en-US" sz="2000" b="0" i="0" dirty="0">
                <a:solidFill>
                  <a:schemeClr val="accent2">
                    <a:lumMod val="50000"/>
                  </a:schemeClr>
                </a:solidFill>
                <a:effectLst/>
                <a:latin typeface="Times-Roman"/>
              </a:rPr>
              <a:t>, </a:t>
            </a:r>
            <a:r>
              <a:rPr lang="en-US" sz="2000" b="0" i="1" dirty="0">
                <a:solidFill>
                  <a:schemeClr val="accent2">
                    <a:lumMod val="50000"/>
                  </a:schemeClr>
                </a:solidFill>
                <a:effectLst/>
                <a:latin typeface="MTMI"/>
              </a:rPr>
              <a:t>R</a:t>
            </a:r>
            <a:r>
              <a:rPr lang="en-US" sz="1200" b="0" i="0" dirty="0">
                <a:solidFill>
                  <a:schemeClr val="accent2">
                    <a:lumMod val="50000"/>
                  </a:schemeClr>
                </a:solidFill>
                <a:effectLst/>
                <a:latin typeface="Times-Roman"/>
              </a:rPr>
              <a:t>2</a:t>
            </a:r>
            <a:r>
              <a:rPr lang="en-US" sz="2000" b="0" i="0" dirty="0">
                <a:solidFill>
                  <a:schemeClr val="accent2">
                    <a:lumMod val="50000"/>
                  </a:schemeClr>
                </a:solidFill>
                <a:effectLst/>
                <a:latin typeface="Times-Roman"/>
              </a:rPr>
              <a:t>, </a:t>
            </a:r>
            <a:r>
              <a:rPr lang="en-US" sz="2000" b="0" i="1" dirty="0">
                <a:solidFill>
                  <a:schemeClr val="accent2">
                    <a:lumMod val="50000"/>
                  </a:schemeClr>
                </a:solidFill>
                <a:effectLst/>
                <a:latin typeface="MTMI"/>
              </a:rPr>
              <a:t>R</a:t>
            </a:r>
            <a:r>
              <a:rPr lang="en-US" sz="1200" b="0" i="0" dirty="0">
                <a:solidFill>
                  <a:schemeClr val="accent2">
                    <a:lumMod val="50000"/>
                  </a:schemeClr>
                </a:solidFill>
                <a:effectLst/>
                <a:latin typeface="Times-Roman"/>
              </a:rPr>
              <a:t>4</a:t>
            </a:r>
            <a:r>
              <a:rPr lang="en-US" sz="2000" b="0" i="0" dirty="0">
                <a:solidFill>
                  <a:schemeClr val="accent2">
                    <a:lumMod val="50000"/>
                  </a:schemeClr>
                </a:solidFill>
                <a:effectLst/>
                <a:latin typeface="Times-Roman"/>
              </a:rPr>
              <a:t>, and </a:t>
            </a:r>
            <a:r>
              <a:rPr lang="en-US" sz="2000" b="0" i="1" dirty="0">
                <a:solidFill>
                  <a:schemeClr val="accent2">
                    <a:lumMod val="50000"/>
                  </a:schemeClr>
                </a:solidFill>
                <a:effectLst/>
                <a:latin typeface="MTMI"/>
              </a:rPr>
              <a:t>R</a:t>
            </a:r>
            <a:r>
              <a:rPr lang="en-US" sz="1200" b="0" i="0" dirty="0">
                <a:solidFill>
                  <a:schemeClr val="accent2">
                    <a:lumMod val="50000"/>
                  </a:schemeClr>
                </a:solidFill>
                <a:effectLst/>
                <a:latin typeface="Times-Roman"/>
              </a:rPr>
              <a:t>5 </a:t>
            </a:r>
            <a:r>
              <a:rPr lang="en-US" sz="2000" b="0" i="0" dirty="0">
                <a:solidFill>
                  <a:schemeClr val="accent2">
                    <a:lumMod val="50000"/>
                  </a:schemeClr>
                </a:solidFill>
                <a:effectLst/>
                <a:latin typeface="Times-Roman"/>
              </a:rPr>
              <a:t>are antisymmetric.</a:t>
            </a:r>
            <a:r>
              <a:rPr lang="en-US" sz="2000" dirty="0">
                <a:solidFill>
                  <a:schemeClr val="accent2">
                    <a:lumMod val="50000"/>
                  </a:schemeClr>
                </a:solidFill>
              </a:rPr>
              <a:t> </a:t>
            </a:r>
          </a:p>
        </p:txBody>
      </p:sp>
      <p:sp>
        <p:nvSpPr>
          <p:cNvPr id="16" name="TextBox 15">
            <a:extLst>
              <a:ext uri="{FF2B5EF4-FFF2-40B4-BE49-F238E27FC236}">
                <a16:creationId xmlns:a16="http://schemas.microsoft.com/office/drawing/2014/main" id="{8C5EE64D-FE09-4EC3-AD0C-1A3F32AF65AF}"/>
              </a:ext>
            </a:extLst>
          </p:cNvPr>
          <p:cNvSpPr txBox="1"/>
          <p:nvPr/>
        </p:nvSpPr>
        <p:spPr>
          <a:xfrm>
            <a:off x="6440639" y="3475269"/>
            <a:ext cx="6111550" cy="646331"/>
          </a:xfrm>
          <a:prstGeom prst="rect">
            <a:avLst/>
          </a:prstGeom>
          <a:noFill/>
        </p:spPr>
        <p:txBody>
          <a:bodyPr wrap="square">
            <a:spAutoFit/>
          </a:bodyPr>
          <a:lstStyle/>
          <a:p>
            <a:r>
              <a:rPr lang="en-US" sz="1800" b="0" i="1" dirty="0">
                <a:solidFill>
                  <a:srgbClr val="242021"/>
                </a:solidFill>
                <a:effectLst/>
                <a:latin typeface="MTMI"/>
              </a:rPr>
              <a:t>R</a:t>
            </a:r>
            <a:r>
              <a:rPr lang="en-US" sz="1100" b="0" i="0" dirty="0">
                <a:solidFill>
                  <a:srgbClr val="242021"/>
                </a:solidFill>
                <a:effectLst/>
                <a:latin typeface="Times-Roman"/>
              </a:rPr>
              <a:t>1 </a:t>
            </a:r>
            <a:r>
              <a:rPr lang="en-US" sz="1800" b="0" i="0" dirty="0">
                <a:solidFill>
                  <a:srgbClr val="242021"/>
                </a:solidFill>
                <a:effectLst/>
                <a:latin typeface="Times-Roman"/>
              </a:rPr>
              <a:t>is antisymmetric because the inequalities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b </a:t>
            </a:r>
            <a:r>
              <a:rPr lang="en-US" sz="1800" b="0" i="0" dirty="0">
                <a:solidFill>
                  <a:srgbClr val="242021"/>
                </a:solidFill>
                <a:effectLst/>
                <a:latin typeface="Times-Roman"/>
              </a:rPr>
              <a:t>and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1" dirty="0">
                <a:solidFill>
                  <a:srgbClr val="242021"/>
                </a:solidFill>
                <a:effectLst/>
                <a:latin typeface="MTMI"/>
              </a:rPr>
              <a:t>a </a:t>
            </a:r>
            <a:r>
              <a:rPr lang="en-US" sz="1800" b="0" i="0" dirty="0">
                <a:solidFill>
                  <a:srgbClr val="242021"/>
                </a:solidFill>
                <a:effectLst/>
                <a:latin typeface="Times-Roman"/>
              </a:rPr>
              <a:t>imply that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b</a:t>
            </a:r>
            <a:r>
              <a:rPr lang="en-US" sz="1800" b="0" i="0" dirty="0">
                <a:solidFill>
                  <a:srgbClr val="242021"/>
                </a:solidFill>
                <a:effectLst/>
                <a:latin typeface="Times-Roman"/>
              </a:rPr>
              <a:t>.</a:t>
            </a:r>
            <a:r>
              <a:rPr lang="en-US" dirty="0"/>
              <a:t> </a:t>
            </a:r>
          </a:p>
        </p:txBody>
      </p:sp>
      <p:sp>
        <p:nvSpPr>
          <p:cNvPr id="18" name="TextBox 17">
            <a:extLst>
              <a:ext uri="{FF2B5EF4-FFF2-40B4-BE49-F238E27FC236}">
                <a16:creationId xmlns:a16="http://schemas.microsoft.com/office/drawing/2014/main" id="{CB207173-835A-4AA8-A000-23226103A849}"/>
              </a:ext>
            </a:extLst>
          </p:cNvPr>
          <p:cNvSpPr txBox="1"/>
          <p:nvPr/>
        </p:nvSpPr>
        <p:spPr>
          <a:xfrm>
            <a:off x="6440639" y="4133084"/>
            <a:ext cx="6111550" cy="646331"/>
          </a:xfrm>
          <a:prstGeom prst="rect">
            <a:avLst/>
          </a:prstGeom>
          <a:noFill/>
        </p:spPr>
        <p:txBody>
          <a:bodyPr wrap="square">
            <a:spAutoFit/>
          </a:bodyPr>
          <a:lstStyle/>
          <a:p>
            <a:r>
              <a:rPr lang="en-US" sz="1800" b="0" i="1" dirty="0">
                <a:solidFill>
                  <a:srgbClr val="242021"/>
                </a:solidFill>
                <a:effectLst/>
                <a:latin typeface="MTMI"/>
              </a:rPr>
              <a:t>R</a:t>
            </a:r>
            <a:r>
              <a:rPr lang="en-US" sz="1100" b="0" i="0" dirty="0">
                <a:solidFill>
                  <a:srgbClr val="242021"/>
                </a:solidFill>
                <a:effectLst/>
                <a:latin typeface="Times-Roman"/>
              </a:rPr>
              <a:t>2 </a:t>
            </a:r>
            <a:r>
              <a:rPr lang="en-US" sz="1800" b="0" i="0" dirty="0">
                <a:solidFill>
                  <a:srgbClr val="242021"/>
                </a:solidFill>
                <a:effectLst/>
                <a:latin typeface="Times-Roman"/>
              </a:rPr>
              <a:t>is antisymmetric because it is impossible</a:t>
            </a:r>
            <a:br>
              <a:rPr lang="en-US" sz="1800" b="0" i="0" dirty="0">
                <a:solidFill>
                  <a:srgbClr val="242021"/>
                </a:solidFill>
                <a:effectLst/>
                <a:latin typeface="Times-Roman"/>
              </a:rPr>
            </a:br>
            <a:r>
              <a:rPr lang="en-US" sz="1800" b="0" i="0" dirty="0">
                <a:solidFill>
                  <a:srgbClr val="242021"/>
                </a:solidFill>
                <a:effectLst/>
                <a:latin typeface="Times-Roman"/>
              </a:rPr>
              <a:t>that </a:t>
            </a:r>
            <a:r>
              <a:rPr lang="en-US" sz="1800" b="0" i="1" dirty="0">
                <a:solidFill>
                  <a:srgbClr val="242021"/>
                </a:solidFill>
                <a:effectLst/>
                <a:latin typeface="MTMI"/>
              </a:rPr>
              <a:t>a &gt; b </a:t>
            </a:r>
            <a:r>
              <a:rPr lang="en-US" sz="1800" b="0" i="0" dirty="0">
                <a:solidFill>
                  <a:srgbClr val="242021"/>
                </a:solidFill>
                <a:effectLst/>
                <a:latin typeface="Times-Roman"/>
              </a:rPr>
              <a:t>and </a:t>
            </a:r>
            <a:r>
              <a:rPr lang="en-US" sz="1800" b="0" i="1" dirty="0">
                <a:solidFill>
                  <a:srgbClr val="242021"/>
                </a:solidFill>
                <a:effectLst/>
                <a:latin typeface="MTMI"/>
              </a:rPr>
              <a:t>b &gt; a</a:t>
            </a:r>
            <a:r>
              <a:rPr lang="en-US" sz="1800" b="0" i="0" dirty="0">
                <a:solidFill>
                  <a:srgbClr val="242021"/>
                </a:solidFill>
                <a:effectLst/>
                <a:latin typeface="Times-Roman"/>
              </a:rPr>
              <a:t>. </a:t>
            </a:r>
            <a:endParaRPr lang="en-US" dirty="0"/>
          </a:p>
        </p:txBody>
      </p:sp>
      <p:sp>
        <p:nvSpPr>
          <p:cNvPr id="22" name="TextBox 21">
            <a:extLst>
              <a:ext uri="{FF2B5EF4-FFF2-40B4-BE49-F238E27FC236}">
                <a16:creationId xmlns:a16="http://schemas.microsoft.com/office/drawing/2014/main" id="{6CDCF64D-0B05-4623-8F23-C06270CA856A}"/>
              </a:ext>
            </a:extLst>
          </p:cNvPr>
          <p:cNvSpPr txBox="1"/>
          <p:nvPr/>
        </p:nvSpPr>
        <p:spPr>
          <a:xfrm>
            <a:off x="6473010" y="4878358"/>
            <a:ext cx="6111550" cy="646331"/>
          </a:xfrm>
          <a:prstGeom prst="rect">
            <a:avLst/>
          </a:prstGeom>
          <a:noFill/>
        </p:spPr>
        <p:txBody>
          <a:bodyPr wrap="square">
            <a:spAutoFit/>
          </a:bodyPr>
          <a:lstStyle/>
          <a:p>
            <a:r>
              <a:rPr lang="en-US" sz="1800" b="0" i="1" dirty="0">
                <a:solidFill>
                  <a:srgbClr val="242021"/>
                </a:solidFill>
                <a:effectLst/>
                <a:latin typeface="MTMI"/>
              </a:rPr>
              <a:t>R</a:t>
            </a:r>
            <a:r>
              <a:rPr lang="en-US" sz="1100" b="0" i="0" dirty="0">
                <a:solidFill>
                  <a:srgbClr val="242021"/>
                </a:solidFill>
                <a:effectLst/>
                <a:latin typeface="Times-Roman"/>
              </a:rPr>
              <a:t>4 </a:t>
            </a:r>
            <a:r>
              <a:rPr lang="en-US" sz="1800" b="0" i="0" dirty="0">
                <a:solidFill>
                  <a:srgbClr val="242021"/>
                </a:solidFill>
                <a:effectLst/>
                <a:latin typeface="Times-Roman"/>
              </a:rPr>
              <a:t>is antisymmetric, because two elements are related with respect to </a:t>
            </a:r>
            <a:r>
              <a:rPr lang="en-US" sz="1800" b="0" i="1" dirty="0">
                <a:solidFill>
                  <a:srgbClr val="242021"/>
                </a:solidFill>
                <a:effectLst/>
                <a:latin typeface="MTMI"/>
              </a:rPr>
              <a:t>R</a:t>
            </a:r>
            <a:r>
              <a:rPr lang="en-US" sz="1100" b="0" i="0" dirty="0">
                <a:solidFill>
                  <a:srgbClr val="242021"/>
                </a:solidFill>
                <a:effectLst/>
                <a:latin typeface="Times-Roman"/>
              </a:rPr>
              <a:t>4 </a:t>
            </a:r>
            <a:r>
              <a:rPr lang="en-US" sz="1800" b="0" i="0" dirty="0">
                <a:solidFill>
                  <a:srgbClr val="242021"/>
                </a:solidFill>
                <a:effectLst/>
                <a:latin typeface="Times-Roman"/>
              </a:rPr>
              <a:t>if and only if they are equal.</a:t>
            </a:r>
            <a:r>
              <a:rPr lang="en-US" dirty="0"/>
              <a:t> </a:t>
            </a:r>
          </a:p>
        </p:txBody>
      </p:sp>
      <p:sp>
        <p:nvSpPr>
          <p:cNvPr id="24" name="TextBox 23">
            <a:extLst>
              <a:ext uri="{FF2B5EF4-FFF2-40B4-BE49-F238E27FC236}">
                <a16:creationId xmlns:a16="http://schemas.microsoft.com/office/drawing/2014/main" id="{B3291A21-10DF-40D5-A4BF-6B5A4BCC2047}"/>
              </a:ext>
            </a:extLst>
          </p:cNvPr>
          <p:cNvSpPr txBox="1"/>
          <p:nvPr/>
        </p:nvSpPr>
        <p:spPr>
          <a:xfrm>
            <a:off x="6491843" y="5683813"/>
            <a:ext cx="5494535" cy="646331"/>
          </a:xfrm>
          <a:prstGeom prst="rect">
            <a:avLst/>
          </a:prstGeom>
          <a:noFill/>
        </p:spPr>
        <p:txBody>
          <a:bodyPr wrap="square">
            <a:spAutoFit/>
          </a:bodyPr>
          <a:lstStyle/>
          <a:p>
            <a:r>
              <a:rPr lang="en-US" sz="1800" b="0" i="1" dirty="0">
                <a:solidFill>
                  <a:srgbClr val="242021"/>
                </a:solidFill>
                <a:effectLst/>
                <a:latin typeface="MTMI"/>
              </a:rPr>
              <a:t>R</a:t>
            </a:r>
            <a:r>
              <a:rPr lang="en-US" sz="1100" b="0" i="0" dirty="0">
                <a:solidFill>
                  <a:srgbClr val="242021"/>
                </a:solidFill>
                <a:effectLst/>
                <a:latin typeface="Times-Roman"/>
              </a:rPr>
              <a:t>5 </a:t>
            </a:r>
            <a:r>
              <a:rPr lang="en-US" sz="1800" b="0" i="0" dirty="0">
                <a:solidFill>
                  <a:srgbClr val="242021"/>
                </a:solidFill>
                <a:effectLst/>
                <a:latin typeface="Times-Roman"/>
              </a:rPr>
              <a:t>is antisymmetric because it is impossible that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0" dirty="0">
                <a:solidFill>
                  <a:srgbClr val="242021"/>
                </a:solidFill>
                <a:effectLst/>
                <a:latin typeface="Times-Roman"/>
              </a:rPr>
              <a:t>1 </a:t>
            </a:r>
          </a:p>
          <a:p>
            <a:r>
              <a:rPr lang="en-US" sz="1800" b="0" i="0" dirty="0">
                <a:solidFill>
                  <a:srgbClr val="242021"/>
                </a:solidFill>
                <a:effectLst/>
                <a:latin typeface="Times-Roman"/>
              </a:rPr>
              <a:t>and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0" dirty="0">
                <a:solidFill>
                  <a:srgbClr val="242021"/>
                </a:solidFill>
                <a:effectLst/>
                <a:latin typeface="Times-Roman"/>
              </a:rPr>
              <a:t>1. </a:t>
            </a:r>
            <a:endParaRPr lang="en-US" dirty="0"/>
          </a:p>
        </p:txBody>
      </p:sp>
    </p:spTree>
    <p:extLst>
      <p:ext uri="{BB962C8B-B14F-4D97-AF65-F5344CB8AC3E}">
        <p14:creationId xmlns:p14="http://schemas.microsoft.com/office/powerpoint/2010/main" val="282043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6" grpId="0"/>
      <p:bldP spid="18"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erate Hibernate Entities From Database Online Sale, UP TO 63% OFF">
            <a:extLst>
              <a:ext uri="{FF2B5EF4-FFF2-40B4-BE49-F238E27FC236}">
                <a16:creationId xmlns:a16="http://schemas.microsoft.com/office/drawing/2014/main" id="{6E640EB3-3B27-4C5D-BC9D-1E47425D65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2222"/>
          <a:stretch/>
        </p:blipFill>
        <p:spPr bwMode="auto">
          <a:xfrm>
            <a:off x="2126568" y="94343"/>
            <a:ext cx="7443787" cy="6705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E4EB60-FAB0-480A-823D-E461B146B5BE}"/>
              </a:ext>
            </a:extLst>
          </p:cNvPr>
          <p:cNvSpPr txBox="1"/>
          <p:nvPr/>
        </p:nvSpPr>
        <p:spPr>
          <a:xfrm>
            <a:off x="2710898" y="2432566"/>
            <a:ext cx="6592128" cy="1754326"/>
          </a:xfrm>
          <a:prstGeom prst="rect">
            <a:avLst/>
          </a:prstGeom>
          <a:solidFill>
            <a:schemeClr val="accent5">
              <a:lumMod val="60000"/>
              <a:lumOff val="40000"/>
            </a:schemeClr>
          </a:solidFill>
          <a:ln>
            <a:solidFill>
              <a:schemeClr val="accent1"/>
            </a:solidFill>
          </a:ln>
        </p:spPr>
        <p:txBody>
          <a:bodyPr wrap="square">
            <a:spAutoFit/>
          </a:bodyPr>
          <a:lstStyle/>
          <a:p>
            <a:pPr algn="just"/>
            <a:r>
              <a:rPr lang="en-US" dirty="0">
                <a:latin typeface="Amasis MT Pro" panose="02040504050005020304" pitchFamily="18" charset="0"/>
              </a:rPr>
              <a:t>An </a:t>
            </a:r>
            <a:r>
              <a:rPr lang="en-US" b="1" dirty="0">
                <a:latin typeface="Amasis MT Pro" panose="02040504050005020304" pitchFamily="18" charset="0"/>
              </a:rPr>
              <a:t>Entity Relationship (ER) Diagram </a:t>
            </a:r>
            <a:r>
              <a:rPr lang="en-US" dirty="0">
                <a:latin typeface="Amasis MT Pro" panose="02040504050005020304" pitchFamily="18" charset="0"/>
              </a:rPr>
              <a:t>is a type of flowchart that illustrates how “entities” such as people, objects or concepts relate to each other within a system. ER Diagrams are most often used to design or debug relational databases in the fields of software engineering, business information systems, education and research.</a:t>
            </a:r>
          </a:p>
        </p:txBody>
      </p:sp>
    </p:spTree>
    <p:extLst>
      <p:ext uri="{BB962C8B-B14F-4D97-AF65-F5344CB8AC3E}">
        <p14:creationId xmlns:p14="http://schemas.microsoft.com/office/powerpoint/2010/main" val="19291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B2421-4824-4E1F-87DF-493408932F8B}"/>
              </a:ext>
            </a:extLst>
          </p:cNvPr>
          <p:cNvSpPr txBox="1"/>
          <p:nvPr/>
        </p:nvSpPr>
        <p:spPr>
          <a:xfrm>
            <a:off x="370892" y="427950"/>
            <a:ext cx="6097554" cy="461665"/>
          </a:xfrm>
          <a:prstGeom prst="rect">
            <a:avLst/>
          </a:prstGeom>
          <a:noFill/>
        </p:spPr>
        <p:txBody>
          <a:bodyPr wrap="square">
            <a:spAutoFit/>
          </a:bodyPr>
          <a:lstStyle/>
          <a:p>
            <a:r>
              <a:rPr lang="en-US" sz="2400" b="1" i="0" dirty="0">
                <a:solidFill>
                  <a:srgbClr val="0070C0"/>
                </a:solidFill>
                <a:effectLst/>
                <a:latin typeface="Palatino-Bold"/>
              </a:rPr>
              <a:t>Back to EXAMPLE 6</a:t>
            </a:r>
            <a:endParaRPr lang="en-US" sz="2400" dirty="0">
              <a:solidFill>
                <a:srgbClr val="0070C0"/>
              </a:solidFill>
            </a:endParaRPr>
          </a:p>
        </p:txBody>
      </p:sp>
      <p:sp>
        <p:nvSpPr>
          <p:cNvPr id="5" name="TextBox 4">
            <a:extLst>
              <a:ext uri="{FF2B5EF4-FFF2-40B4-BE49-F238E27FC236}">
                <a16:creationId xmlns:a16="http://schemas.microsoft.com/office/drawing/2014/main" id="{B5DAB61A-3FBE-4B02-8E07-E5207E91EEE1}"/>
              </a:ext>
            </a:extLst>
          </p:cNvPr>
          <p:cNvSpPr txBox="1"/>
          <p:nvPr/>
        </p:nvSpPr>
        <p:spPr>
          <a:xfrm>
            <a:off x="570898" y="1600636"/>
            <a:ext cx="7078598" cy="4619854"/>
          </a:xfrm>
          <a:prstGeom prst="rect">
            <a:avLst/>
          </a:prstGeom>
          <a:noFill/>
        </p:spPr>
        <p:txBody>
          <a:bodyPr wrap="square">
            <a:spAutoFit/>
          </a:bodyPr>
          <a:lstStyle/>
          <a:p>
            <a:pPr>
              <a:lnSpc>
                <a:spcPct val="150000"/>
              </a:lnSpc>
            </a:pPr>
            <a:r>
              <a:rPr lang="en-US" sz="1800" b="0" i="0" dirty="0">
                <a:solidFill>
                  <a:srgbClr val="242021"/>
                </a:solidFill>
                <a:effectLst/>
                <a:latin typeface="Times-Roman"/>
              </a:rPr>
              <a:t>Consider the following relations on </a:t>
            </a:r>
            <a:r>
              <a:rPr lang="en-US" sz="1800" b="0" i="0" dirty="0">
                <a:solidFill>
                  <a:srgbClr val="242021"/>
                </a:solidFill>
                <a:effectLst/>
                <a:latin typeface="MTSYN"/>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0" dirty="0">
                <a:solidFill>
                  <a:srgbClr val="242021"/>
                </a:solidFill>
                <a:effectLst/>
                <a:latin typeface="MTSYN"/>
              </a:rPr>
              <a:t>}</a:t>
            </a:r>
            <a:r>
              <a:rPr lang="en-US" sz="1800" b="0" i="0" dirty="0">
                <a:solidFill>
                  <a:srgbClr val="242021"/>
                </a:solidFill>
                <a:effectLst/>
                <a:latin typeface="Times-Roman"/>
              </a:rPr>
              <a:t>:</a:t>
            </a:r>
            <a:br>
              <a:rPr lang="en-US" sz="1800" b="0" i="0" dirty="0">
                <a:solidFill>
                  <a:srgbClr val="242021"/>
                </a:solidFill>
                <a:effectLst/>
                <a:latin typeface="Times-Roman"/>
              </a:rPr>
            </a:br>
            <a:r>
              <a:rPr lang="en-US" sz="1800" b="0" i="1" dirty="0">
                <a:solidFill>
                  <a:srgbClr val="242021"/>
                </a:solidFill>
                <a:effectLst/>
                <a:latin typeface="MTMI"/>
              </a:rPr>
              <a:t>R</a:t>
            </a:r>
            <a:r>
              <a:rPr lang="en-US" sz="1100" b="0" i="0" dirty="0">
                <a:solidFill>
                  <a:srgbClr val="242021"/>
                </a:solidFill>
                <a:effectLst/>
                <a:latin typeface="Times-Roman"/>
              </a:rPr>
              <a:t>1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2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3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4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5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br>
              <a:rPr lang="en-US" sz="1800" b="0" i="1" dirty="0">
                <a:solidFill>
                  <a:srgbClr val="242021"/>
                </a:solidFill>
                <a:effectLst/>
                <a:latin typeface="MTMI"/>
              </a:rPr>
            </a:br>
            <a:r>
              <a:rPr lang="en-US" sz="1800" b="0" i="1" dirty="0">
                <a:solidFill>
                  <a:srgbClr val="242021"/>
                </a:solidFill>
                <a:effectLst/>
                <a:latin typeface="MTMI"/>
              </a:rPr>
              <a:t>R</a:t>
            </a:r>
            <a:r>
              <a:rPr lang="en-US" sz="1100" b="0" i="0" dirty="0">
                <a:solidFill>
                  <a:srgbClr val="242021"/>
                </a:solidFill>
                <a:effectLst/>
                <a:latin typeface="Times-Roman"/>
              </a:rPr>
              <a:t>6 </a:t>
            </a:r>
            <a:r>
              <a:rPr lang="en-US" sz="1800" b="0" i="0" dirty="0">
                <a:solidFill>
                  <a:srgbClr val="242021"/>
                </a:solidFill>
                <a:effectLst/>
                <a:latin typeface="MTSYN"/>
              </a:rPr>
              <a:t>= {</a:t>
            </a:r>
            <a:r>
              <a:rPr lang="en-US" sz="1800" b="0" i="1" dirty="0">
                <a:solidFill>
                  <a:srgbClr val="242021"/>
                </a:solidFill>
                <a:effectLst/>
                <a:latin typeface="MTMI"/>
              </a:rPr>
              <a:t>(</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MTSYN"/>
              </a:rPr>
              <a:t>}</a:t>
            </a:r>
            <a:r>
              <a:rPr lang="en-US" sz="1800" b="0" i="1" dirty="0">
                <a:solidFill>
                  <a:srgbClr val="242021"/>
                </a:solidFill>
                <a:effectLst/>
                <a:latin typeface="MTMI"/>
              </a:rPr>
              <a:t>.</a:t>
            </a:r>
          </a:p>
          <a:p>
            <a:pPr>
              <a:lnSpc>
                <a:spcPct val="150000"/>
              </a:lnSpc>
            </a:pPr>
            <a:br>
              <a:rPr lang="en-US" sz="1800" b="0" i="1" dirty="0">
                <a:solidFill>
                  <a:srgbClr val="242021"/>
                </a:solidFill>
                <a:effectLst/>
                <a:latin typeface="MTMI"/>
              </a:rPr>
            </a:br>
            <a:r>
              <a:rPr lang="en-US" sz="1800" b="0" i="0" dirty="0">
                <a:solidFill>
                  <a:srgbClr val="242021"/>
                </a:solidFill>
                <a:effectLst/>
                <a:latin typeface="Times-Roman"/>
              </a:rPr>
              <a:t>Which of the relations are symmetric and which are antisymmetric?</a:t>
            </a:r>
            <a:r>
              <a:rPr lang="en-US" dirty="0"/>
              <a:t> </a:t>
            </a:r>
            <a:br>
              <a:rPr lang="en-US" dirty="0"/>
            </a:br>
            <a:br>
              <a:rPr lang="en-US" dirty="0"/>
            </a:br>
            <a:endParaRPr lang="en-US" dirty="0"/>
          </a:p>
        </p:txBody>
      </p:sp>
      <p:sp>
        <p:nvSpPr>
          <p:cNvPr id="10" name="TextBox 9">
            <a:extLst>
              <a:ext uri="{FF2B5EF4-FFF2-40B4-BE49-F238E27FC236}">
                <a16:creationId xmlns:a16="http://schemas.microsoft.com/office/drawing/2014/main" id="{7101A045-1E1A-4FBC-9389-3EE526F07565}"/>
              </a:ext>
            </a:extLst>
          </p:cNvPr>
          <p:cNvSpPr txBox="1"/>
          <p:nvPr/>
        </p:nvSpPr>
        <p:spPr>
          <a:xfrm>
            <a:off x="8773383" y="1204125"/>
            <a:ext cx="1322798" cy="461665"/>
          </a:xfrm>
          <a:prstGeom prst="rect">
            <a:avLst/>
          </a:prstGeom>
          <a:noFill/>
        </p:spPr>
        <p:txBody>
          <a:bodyPr wrap="square" rtlCol="0">
            <a:spAutoFit/>
          </a:bodyPr>
          <a:lstStyle/>
          <a:p>
            <a:r>
              <a:rPr lang="en-US" sz="2400" dirty="0">
                <a:solidFill>
                  <a:schemeClr val="accent2">
                    <a:lumMod val="50000"/>
                  </a:schemeClr>
                </a:solidFill>
                <a:latin typeface="Amasis MT Pro Medium" panose="02040604050005020304" pitchFamily="18" charset="0"/>
              </a:rPr>
              <a:t>Answer:</a:t>
            </a:r>
          </a:p>
        </p:txBody>
      </p:sp>
      <p:sp>
        <p:nvSpPr>
          <p:cNvPr id="8" name="TextBox 7">
            <a:extLst>
              <a:ext uri="{FF2B5EF4-FFF2-40B4-BE49-F238E27FC236}">
                <a16:creationId xmlns:a16="http://schemas.microsoft.com/office/drawing/2014/main" id="{2C0D681F-42A4-475F-84FD-72157C211F18}"/>
              </a:ext>
            </a:extLst>
          </p:cNvPr>
          <p:cNvSpPr txBox="1"/>
          <p:nvPr/>
        </p:nvSpPr>
        <p:spPr>
          <a:xfrm>
            <a:off x="7819329" y="2067320"/>
            <a:ext cx="3734496" cy="369332"/>
          </a:xfrm>
          <a:prstGeom prst="rect">
            <a:avLst/>
          </a:prstGeom>
          <a:noFill/>
        </p:spPr>
        <p:txBody>
          <a:bodyPr wrap="square">
            <a:spAutoFit/>
          </a:bodyPr>
          <a:lstStyle/>
          <a:p>
            <a:r>
              <a:rPr lang="en-US" sz="1800" b="0" i="0" dirty="0">
                <a:solidFill>
                  <a:srgbClr val="242021"/>
                </a:solidFill>
                <a:effectLst/>
                <a:latin typeface="Times-Roman"/>
              </a:rPr>
              <a:t>The relations </a:t>
            </a:r>
            <a:r>
              <a:rPr lang="en-US" sz="1800" b="0" i="1" dirty="0">
                <a:solidFill>
                  <a:srgbClr val="242021"/>
                </a:solidFill>
                <a:effectLst/>
                <a:latin typeface="MTMI"/>
              </a:rPr>
              <a:t>R</a:t>
            </a:r>
            <a:r>
              <a:rPr lang="en-US" sz="1100" b="0" i="0" dirty="0">
                <a:solidFill>
                  <a:srgbClr val="242021"/>
                </a:solidFill>
                <a:effectLst/>
                <a:latin typeface="Times-Roman"/>
              </a:rPr>
              <a:t>2 </a:t>
            </a:r>
            <a:r>
              <a:rPr lang="en-US" sz="1800" b="0" i="0" dirty="0">
                <a:solidFill>
                  <a:srgbClr val="242021"/>
                </a:solidFill>
                <a:effectLst/>
                <a:latin typeface="Times-Roman"/>
              </a:rPr>
              <a:t>and </a:t>
            </a:r>
            <a:r>
              <a:rPr lang="en-US" sz="1800" b="0" i="1" dirty="0">
                <a:solidFill>
                  <a:srgbClr val="242021"/>
                </a:solidFill>
                <a:effectLst/>
                <a:latin typeface="MTMI"/>
              </a:rPr>
              <a:t>R</a:t>
            </a:r>
            <a:r>
              <a:rPr lang="en-US" sz="1100" b="0" i="0" dirty="0">
                <a:solidFill>
                  <a:srgbClr val="242021"/>
                </a:solidFill>
                <a:effectLst/>
                <a:latin typeface="Times-Roman"/>
              </a:rPr>
              <a:t>3 </a:t>
            </a:r>
            <a:r>
              <a:rPr lang="en-US" sz="1800" b="0" i="0" dirty="0">
                <a:solidFill>
                  <a:srgbClr val="242021"/>
                </a:solidFill>
                <a:effectLst/>
                <a:latin typeface="Times-Roman"/>
              </a:rPr>
              <a:t>are symmetric.</a:t>
            </a:r>
            <a:r>
              <a:rPr lang="en-US" dirty="0"/>
              <a:t> </a:t>
            </a:r>
          </a:p>
        </p:txBody>
      </p:sp>
      <p:sp>
        <p:nvSpPr>
          <p:cNvPr id="11" name="TextBox 10">
            <a:extLst>
              <a:ext uri="{FF2B5EF4-FFF2-40B4-BE49-F238E27FC236}">
                <a16:creationId xmlns:a16="http://schemas.microsoft.com/office/drawing/2014/main" id="{12194A62-24D7-469F-A504-4F85A2948A75}"/>
              </a:ext>
            </a:extLst>
          </p:cNvPr>
          <p:cNvSpPr txBox="1"/>
          <p:nvPr/>
        </p:nvSpPr>
        <p:spPr>
          <a:xfrm>
            <a:off x="7819329" y="2528985"/>
            <a:ext cx="3603948" cy="369332"/>
          </a:xfrm>
          <a:prstGeom prst="rect">
            <a:avLst/>
          </a:prstGeom>
          <a:noFill/>
        </p:spPr>
        <p:txBody>
          <a:bodyPr wrap="square">
            <a:spAutoFit/>
          </a:bodyPr>
          <a:lstStyle/>
          <a:p>
            <a:r>
              <a:rPr lang="en-US" sz="1800" b="0" i="1" dirty="0">
                <a:solidFill>
                  <a:srgbClr val="242021"/>
                </a:solidFill>
                <a:effectLst/>
                <a:latin typeface="MTMI"/>
              </a:rPr>
              <a:t>R</a:t>
            </a:r>
            <a:r>
              <a:rPr lang="en-US" sz="1100" b="0" i="0" dirty="0">
                <a:solidFill>
                  <a:srgbClr val="242021"/>
                </a:solidFill>
                <a:effectLst/>
                <a:latin typeface="Times-Roman"/>
              </a:rPr>
              <a:t>4</a:t>
            </a:r>
            <a:r>
              <a:rPr lang="en-US" sz="1800" b="0" i="0" dirty="0">
                <a:solidFill>
                  <a:srgbClr val="242021"/>
                </a:solidFill>
                <a:effectLst/>
                <a:latin typeface="Times-Roman"/>
              </a:rPr>
              <a:t>, </a:t>
            </a:r>
            <a:r>
              <a:rPr lang="en-US" sz="1800" b="0" i="1" dirty="0">
                <a:solidFill>
                  <a:srgbClr val="242021"/>
                </a:solidFill>
                <a:effectLst/>
                <a:latin typeface="MTMI"/>
              </a:rPr>
              <a:t>R</a:t>
            </a:r>
            <a:r>
              <a:rPr lang="en-US" sz="1100" b="0" i="0" dirty="0">
                <a:solidFill>
                  <a:srgbClr val="242021"/>
                </a:solidFill>
                <a:effectLst/>
                <a:latin typeface="Times-Roman"/>
              </a:rPr>
              <a:t>5</a:t>
            </a:r>
            <a:r>
              <a:rPr lang="en-US" sz="1800" b="0" i="0" dirty="0">
                <a:solidFill>
                  <a:srgbClr val="242021"/>
                </a:solidFill>
                <a:effectLst/>
                <a:latin typeface="Times-Roman"/>
              </a:rPr>
              <a:t>, and </a:t>
            </a:r>
            <a:r>
              <a:rPr lang="en-US" sz="1800" b="0" i="1" dirty="0">
                <a:solidFill>
                  <a:srgbClr val="242021"/>
                </a:solidFill>
                <a:effectLst/>
                <a:latin typeface="MTMI"/>
              </a:rPr>
              <a:t>R</a:t>
            </a:r>
            <a:r>
              <a:rPr lang="en-US" sz="1100" b="0" i="0" dirty="0">
                <a:solidFill>
                  <a:srgbClr val="242021"/>
                </a:solidFill>
                <a:effectLst/>
                <a:latin typeface="Times-Roman"/>
              </a:rPr>
              <a:t>6 </a:t>
            </a:r>
            <a:r>
              <a:rPr lang="en-US" sz="1800" b="0" i="0" dirty="0">
                <a:solidFill>
                  <a:srgbClr val="242021"/>
                </a:solidFill>
                <a:effectLst/>
                <a:latin typeface="Times-Roman"/>
              </a:rPr>
              <a:t>are all antisymmetric. </a:t>
            </a:r>
            <a:endParaRPr lang="en-US" dirty="0"/>
          </a:p>
        </p:txBody>
      </p:sp>
      <p:pic>
        <p:nvPicPr>
          <p:cNvPr id="5126" name="Picture 6" descr="Question and answer color icon. FAQ sign. Question mark in speech bubble.  Ask and answer. Chat, dialogue. Online interview. Discussion and  conversation. Info collection. Isolated vector illustration 6159809 Vector  Art at Vecteezy">
            <a:extLst>
              <a:ext uri="{FF2B5EF4-FFF2-40B4-BE49-F238E27FC236}">
                <a16:creationId xmlns:a16="http://schemas.microsoft.com/office/drawing/2014/main" id="{F3ACCCEE-0AD8-4390-80EE-8C0550248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6325" y="4053239"/>
            <a:ext cx="1600636" cy="160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4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7B7750-904B-4ED4-B955-0B5F2B0C3101}"/>
              </a:ext>
            </a:extLst>
          </p:cNvPr>
          <p:cNvSpPr txBox="1"/>
          <p:nvPr/>
        </p:nvSpPr>
        <p:spPr>
          <a:xfrm>
            <a:off x="1965960" y="3209594"/>
            <a:ext cx="8641080" cy="646331"/>
          </a:xfrm>
          <a:prstGeom prst="rect">
            <a:avLst/>
          </a:prstGeom>
          <a:noFill/>
        </p:spPr>
        <p:txBody>
          <a:bodyPr wrap="square">
            <a:spAutoFit/>
          </a:bodyPr>
          <a:lstStyle/>
          <a:p>
            <a:r>
              <a:rPr lang="en-US" sz="3600" b="1" i="0" u="none" strike="noStrike" baseline="0" dirty="0">
                <a:solidFill>
                  <a:srgbClr val="0070C0"/>
                </a:solidFill>
                <a:latin typeface="Palatino-Bold"/>
              </a:rPr>
              <a:t>Properties of Relations: </a:t>
            </a:r>
            <a:r>
              <a:rPr lang="en-US" sz="3600" b="1" i="0" u="none" strike="noStrike" baseline="0" dirty="0">
                <a:solidFill>
                  <a:srgbClr val="002060"/>
                </a:solidFill>
                <a:latin typeface="Palatino-Bold"/>
              </a:rPr>
              <a:t>Transitive</a:t>
            </a:r>
            <a:endParaRPr lang="en-US" sz="3600" dirty="0">
              <a:solidFill>
                <a:srgbClr val="002060"/>
              </a:solidFill>
            </a:endParaRPr>
          </a:p>
        </p:txBody>
      </p:sp>
      <p:pic>
        <p:nvPicPr>
          <p:cNvPr id="3" name="Picture 2" descr="Book learning icon green Royalty Free Vector Image">
            <a:extLst>
              <a:ext uri="{FF2B5EF4-FFF2-40B4-BE49-F238E27FC236}">
                <a16:creationId xmlns:a16="http://schemas.microsoft.com/office/drawing/2014/main" id="{45C5299D-3561-432D-A913-F70A5D86B3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37" b="13044"/>
          <a:stretch/>
        </p:blipFill>
        <p:spPr bwMode="auto">
          <a:xfrm>
            <a:off x="10718625" y="109330"/>
            <a:ext cx="1375088" cy="122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60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BD1176F9-FEEC-42AD-B863-B2701C8CED99}"/>
              </a:ext>
            </a:extLst>
          </p:cNvPr>
          <p:cNvSpPr/>
          <p:nvPr/>
        </p:nvSpPr>
        <p:spPr>
          <a:xfrm>
            <a:off x="8202922" y="2516066"/>
            <a:ext cx="2450237" cy="25922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A847F8-994D-4406-ACEB-D14C2F0DD53C}"/>
                  </a:ext>
                </a:extLst>
              </p:cNvPr>
              <p:cNvSpPr txBox="1"/>
              <p:nvPr/>
            </p:nvSpPr>
            <p:spPr>
              <a:xfrm>
                <a:off x="483286" y="503230"/>
                <a:ext cx="10801740" cy="400110"/>
              </a:xfrm>
              <a:prstGeom prst="rect">
                <a:avLst/>
              </a:prstGeom>
              <a:noFill/>
            </p:spPr>
            <p:txBody>
              <a:bodyPr wrap="none" rtlCol="0">
                <a:spAutoFit/>
              </a:bodyPr>
              <a:lstStyle/>
              <a:p>
                <a:r>
                  <a:rPr lang="en-US" sz="2000" dirty="0">
                    <a:latin typeface="Amasis MT Pro Medium" panose="02040604050005020304" pitchFamily="18" charset="0"/>
                  </a:rPr>
                  <a:t>A relation </a:t>
                </a:r>
                <a14:m>
                  <m:oMath xmlns:m="http://schemas.openxmlformats.org/officeDocument/2006/math">
                    <m:r>
                      <a:rPr lang="en-US" sz="2000" i="1" dirty="0" smtClean="0">
                        <a:latin typeface="Cambria Math" panose="02040503050406030204" pitchFamily="18" charset="0"/>
                      </a:rPr>
                      <m:t>𝑅</m:t>
                    </m:r>
                  </m:oMath>
                </a14:m>
                <a:r>
                  <a:rPr lang="en-US" sz="2000" dirty="0">
                    <a:latin typeface="Amasis MT Pro Medium" panose="02040604050005020304" pitchFamily="18" charset="0"/>
                  </a:rPr>
                  <a:t> on a set </a:t>
                </a:r>
                <a14:m>
                  <m:oMath xmlns:m="http://schemas.openxmlformats.org/officeDocument/2006/math">
                    <m:r>
                      <a:rPr lang="en-US" sz="2000" i="1" dirty="0" smtClean="0">
                        <a:latin typeface="Cambria Math" panose="02040503050406030204" pitchFamily="18" charset="0"/>
                      </a:rPr>
                      <m:t>𝐴</m:t>
                    </m:r>
                  </m:oMath>
                </a14:m>
                <a:r>
                  <a:rPr lang="en-US" sz="2000" dirty="0">
                    <a:latin typeface="Amasis MT Pro Medium" panose="02040604050005020304" pitchFamily="18" charset="0"/>
                  </a:rPr>
                  <a:t> is said to be transitive if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𝑏</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𝐴</m:t>
                    </m:r>
                    <m:r>
                      <a:rPr lang="en-US" sz="2000" b="0" i="1" smtClean="0">
                        <a:latin typeface="Cambria Math" panose="02040503050406030204" pitchFamily="18" charset="0"/>
                        <a:ea typeface="Cambria Math" panose="02040503050406030204" pitchFamily="18" charset="0"/>
                      </a:rPr>
                      <m:t>, </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𝑏</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𝑅</m:t>
                    </m:r>
                    <m:r>
                      <a:rPr lang="en-US" sz="2000" b="0" i="1" smtClean="0">
                        <a:latin typeface="Cambria Math" panose="02040503050406030204" pitchFamily="18" charset="0"/>
                        <a:ea typeface="Cambria Math" panose="02040503050406030204" pitchFamily="18" charset="0"/>
                      </a:rPr>
                      <m:t>, </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𝑏</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𝑐</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𝑅</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𝑡h𝑒𝑛</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𝑐</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𝑅</m:t>
                    </m:r>
                    <m:r>
                      <a:rPr lang="en-US" sz="2000" b="0" i="1" smtClean="0">
                        <a:latin typeface="Cambria Math" panose="02040503050406030204" pitchFamily="18" charset="0"/>
                        <a:ea typeface="Cambria Math" panose="02040503050406030204" pitchFamily="18" charset="0"/>
                      </a:rPr>
                      <m:t>.</m:t>
                    </m:r>
                  </m:oMath>
                </a14:m>
                <a:endParaRPr lang="en-US" sz="2000" dirty="0">
                  <a:latin typeface="Amasis MT Pro Medium" panose="02040604050005020304" pitchFamily="18" charset="0"/>
                </a:endParaRPr>
              </a:p>
            </p:txBody>
          </p:sp>
        </mc:Choice>
        <mc:Fallback xmlns="">
          <p:sp>
            <p:nvSpPr>
              <p:cNvPr id="5" name="TextBox 4">
                <a:extLst>
                  <a:ext uri="{FF2B5EF4-FFF2-40B4-BE49-F238E27FC236}">
                    <a16:creationId xmlns:a16="http://schemas.microsoft.com/office/drawing/2014/main" id="{2EA847F8-994D-4406-ACEB-D14C2F0DD53C}"/>
                  </a:ext>
                </a:extLst>
              </p:cNvPr>
              <p:cNvSpPr txBox="1">
                <a:spLocks noRot="1" noChangeAspect="1" noMove="1" noResize="1" noEditPoints="1" noAdjustHandles="1" noChangeArrowheads="1" noChangeShapeType="1" noTextEdit="1"/>
              </p:cNvSpPr>
              <p:nvPr/>
            </p:nvSpPr>
            <p:spPr>
              <a:xfrm>
                <a:off x="483286" y="503230"/>
                <a:ext cx="10801740" cy="400110"/>
              </a:xfrm>
              <a:prstGeom prst="rect">
                <a:avLst/>
              </a:prstGeom>
              <a:blipFill>
                <a:blip r:embed="rId3"/>
                <a:stretch>
                  <a:fillRect l="-564"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3800FB2-DF8D-4538-850E-1EC24C786653}"/>
                  </a:ext>
                </a:extLst>
              </p:cNvPr>
              <p:cNvSpPr txBox="1"/>
              <p:nvPr/>
            </p:nvSpPr>
            <p:spPr>
              <a:xfrm>
                <a:off x="1115007" y="1553921"/>
                <a:ext cx="12397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={1, 2, 3}</m:t>
                      </m:r>
                    </m:oMath>
                  </m:oMathPara>
                </a14:m>
                <a:endParaRPr lang="en-US" dirty="0"/>
              </a:p>
            </p:txBody>
          </p:sp>
        </mc:Choice>
        <mc:Fallback xmlns="">
          <p:sp>
            <p:nvSpPr>
              <p:cNvPr id="6" name="TextBox 5">
                <a:extLst>
                  <a:ext uri="{FF2B5EF4-FFF2-40B4-BE49-F238E27FC236}">
                    <a16:creationId xmlns:a16="http://schemas.microsoft.com/office/drawing/2014/main" id="{53800FB2-DF8D-4538-850E-1EC24C786653}"/>
                  </a:ext>
                </a:extLst>
              </p:cNvPr>
              <p:cNvSpPr txBox="1">
                <a:spLocks noRot="1" noChangeAspect="1" noMove="1" noResize="1" noEditPoints="1" noAdjustHandles="1" noChangeArrowheads="1" noChangeShapeType="1" noTextEdit="1"/>
              </p:cNvSpPr>
              <p:nvPr/>
            </p:nvSpPr>
            <p:spPr>
              <a:xfrm>
                <a:off x="1115007" y="1553921"/>
                <a:ext cx="1239763" cy="276999"/>
              </a:xfrm>
              <a:prstGeom prst="rect">
                <a:avLst/>
              </a:prstGeom>
              <a:blipFill>
                <a:blip r:embed="rId4"/>
                <a:stretch>
                  <a:fillRect l="-4433" t="-4444" r="-6897" b="-37778"/>
                </a:stretch>
              </a:blipFill>
            </p:spPr>
            <p:txBody>
              <a:bodyPr/>
              <a:lstStyle/>
              <a:p>
                <a:r>
                  <a:rPr lang="en-US">
                    <a:noFill/>
                  </a:rPr>
                  <a:t> </a:t>
                </a:r>
              </a:p>
            </p:txBody>
          </p:sp>
        </mc:Fallback>
      </mc:AlternateContent>
      <p:graphicFrame>
        <p:nvGraphicFramePr>
          <p:cNvPr id="8" name="Table 8">
            <a:extLst>
              <a:ext uri="{FF2B5EF4-FFF2-40B4-BE49-F238E27FC236}">
                <a16:creationId xmlns:a16="http://schemas.microsoft.com/office/drawing/2014/main" id="{775C0E07-57C0-465A-AD07-6F0F2076C62F}"/>
              </a:ext>
            </a:extLst>
          </p:cNvPr>
          <p:cNvGraphicFramePr>
            <a:graphicFrameLocks noGrp="1"/>
          </p:cNvGraphicFramePr>
          <p:nvPr>
            <p:extLst>
              <p:ext uri="{D42A27DB-BD31-4B8C-83A1-F6EECF244321}">
                <p14:modId xmlns:p14="http://schemas.microsoft.com/office/powerpoint/2010/main" val="3555940598"/>
              </p:ext>
            </p:extLst>
          </p:nvPr>
        </p:nvGraphicFramePr>
        <p:xfrm>
          <a:off x="8344653" y="3325683"/>
          <a:ext cx="2023708" cy="1508760"/>
        </p:xfrm>
        <a:graphic>
          <a:graphicData uri="http://schemas.openxmlformats.org/drawingml/2006/table">
            <a:tbl>
              <a:tblPr firstRow="1" bandRow="1">
                <a:tableStyleId>{5940675A-B579-460E-94D1-54222C63F5DA}</a:tableStyleId>
              </a:tblPr>
              <a:tblGrid>
                <a:gridCol w="505927">
                  <a:extLst>
                    <a:ext uri="{9D8B030D-6E8A-4147-A177-3AD203B41FA5}">
                      <a16:colId xmlns:a16="http://schemas.microsoft.com/office/drawing/2014/main" val="2108701111"/>
                    </a:ext>
                  </a:extLst>
                </a:gridCol>
                <a:gridCol w="505927">
                  <a:extLst>
                    <a:ext uri="{9D8B030D-6E8A-4147-A177-3AD203B41FA5}">
                      <a16:colId xmlns:a16="http://schemas.microsoft.com/office/drawing/2014/main" val="641912697"/>
                    </a:ext>
                  </a:extLst>
                </a:gridCol>
                <a:gridCol w="505927">
                  <a:extLst>
                    <a:ext uri="{9D8B030D-6E8A-4147-A177-3AD203B41FA5}">
                      <a16:colId xmlns:a16="http://schemas.microsoft.com/office/drawing/2014/main" val="1786519057"/>
                    </a:ext>
                  </a:extLst>
                </a:gridCol>
                <a:gridCol w="505927">
                  <a:extLst>
                    <a:ext uri="{9D8B030D-6E8A-4147-A177-3AD203B41FA5}">
                      <a16:colId xmlns:a16="http://schemas.microsoft.com/office/drawing/2014/main" val="3097090781"/>
                    </a:ext>
                  </a:extLst>
                </a:gridCol>
              </a:tblGrid>
              <a:tr h="370840">
                <a:tc>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3925586"/>
                  </a:ext>
                </a:extLst>
              </a:tr>
              <a:tr h="370840">
                <a:tc>
                  <a:txBody>
                    <a:bodyPr/>
                    <a:lstStyle/>
                    <a:p>
                      <a:pPr algn="ctr"/>
                      <a:r>
                        <a:rPr lang="en-US"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C00000"/>
                          </a:solidFill>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C00000"/>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C00000"/>
                          </a:solidFill>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9843449"/>
                  </a:ext>
                </a:extLst>
              </a:tr>
              <a:tr h="370840">
                <a:tc>
                  <a:txBody>
                    <a:bodyPr/>
                    <a:lstStyle/>
                    <a:p>
                      <a:pPr algn="ctr"/>
                      <a:r>
                        <a:rPr lang="en-US"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C00000"/>
                          </a:solidFill>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C00000"/>
                          </a:solidFill>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C00000"/>
                          </a:solidFill>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5466078"/>
                  </a:ext>
                </a:extLst>
              </a:tr>
              <a:tr h="370840">
                <a:tc>
                  <a:txBody>
                    <a:bodyPr/>
                    <a:lstStyle/>
                    <a:p>
                      <a:pPr algn="ctr"/>
                      <a:r>
                        <a:rPr lang="en-US"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C00000"/>
                          </a:solidFill>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rgbClr val="C00000"/>
                          </a:solidFill>
                        </a:rPr>
                        <a:t>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rgbClr val="C00000"/>
                          </a:solidFill>
                        </a:rPr>
                        <a:t>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4591093"/>
                  </a:ext>
                </a:extLst>
              </a:tr>
            </a:tbl>
          </a:graphicData>
        </a:graphic>
      </p:graphicFrame>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886C196-B3AD-445C-B1F4-9CF4200DFBA9}"/>
                  </a:ext>
                </a:extLst>
              </p:cNvPr>
              <p:cNvSpPr txBox="1"/>
              <p:nvPr/>
            </p:nvSpPr>
            <p:spPr>
              <a:xfrm>
                <a:off x="1003759" y="2339350"/>
                <a:ext cx="43281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8886C196-B3AD-445C-B1F4-9CF4200DFBA9}"/>
                  </a:ext>
                </a:extLst>
              </p:cNvPr>
              <p:cNvSpPr txBox="1">
                <a:spLocks noRot="1" noChangeAspect="1" noMove="1" noResize="1" noEditPoints="1" noAdjustHandles="1" noChangeArrowheads="1" noChangeShapeType="1" noTextEdit="1"/>
              </p:cNvSpPr>
              <p:nvPr/>
            </p:nvSpPr>
            <p:spPr>
              <a:xfrm>
                <a:off x="1003759" y="2339350"/>
                <a:ext cx="432811" cy="276999"/>
              </a:xfrm>
              <a:prstGeom prst="rect">
                <a:avLst/>
              </a:prstGeom>
              <a:blipFill>
                <a:blip r:embed="rId5"/>
                <a:stretch>
                  <a:fillRect l="-30986" t="-17778" r="-21127"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8D4EE4-0414-4F92-ABFD-26E4AB9237C2}"/>
                  </a:ext>
                </a:extLst>
              </p:cNvPr>
              <p:cNvSpPr txBox="1"/>
              <p:nvPr/>
            </p:nvSpPr>
            <p:spPr>
              <a:xfrm>
                <a:off x="1003759" y="2898782"/>
                <a:ext cx="852477"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a14:m>
                <a:endParaRPr lang="en-US" dirty="0"/>
              </a:p>
            </p:txBody>
          </p:sp>
        </mc:Choice>
        <mc:Fallback xmlns="">
          <p:sp>
            <p:nvSpPr>
              <p:cNvPr id="14" name="TextBox 13">
                <a:extLst>
                  <a:ext uri="{FF2B5EF4-FFF2-40B4-BE49-F238E27FC236}">
                    <a16:creationId xmlns:a16="http://schemas.microsoft.com/office/drawing/2014/main" id="{598D4EE4-0414-4F92-ABFD-26E4AB9237C2}"/>
                  </a:ext>
                </a:extLst>
              </p:cNvPr>
              <p:cNvSpPr txBox="1">
                <a:spLocks noRot="1" noChangeAspect="1" noMove="1" noResize="1" noEditPoints="1" noAdjustHandles="1" noChangeArrowheads="1" noChangeShapeType="1" noTextEdit="1"/>
              </p:cNvSpPr>
              <p:nvPr/>
            </p:nvSpPr>
            <p:spPr>
              <a:xfrm>
                <a:off x="1003759" y="2898782"/>
                <a:ext cx="852477" cy="276999"/>
              </a:xfrm>
              <a:prstGeom prst="rect">
                <a:avLst/>
              </a:prstGeom>
              <a:blipFill>
                <a:blip r:embed="rId6"/>
                <a:stretch>
                  <a:fillRect l="-15714" t="-20000" r="-7857"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83E0FC-1350-43BF-A7DF-FD96A05D0098}"/>
                  </a:ext>
                </a:extLst>
              </p:cNvPr>
              <p:cNvSpPr txBox="1"/>
              <p:nvPr/>
            </p:nvSpPr>
            <p:spPr>
              <a:xfrm>
                <a:off x="1003759" y="3535207"/>
                <a:ext cx="224587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1, 1</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2, 2</m:t>
                        </m:r>
                      </m:e>
                    </m:d>
                    <m:r>
                      <a:rPr lang="en-US" b="0" i="1" smtClean="0">
                        <a:latin typeface="Cambria Math" panose="02040503050406030204" pitchFamily="18" charset="0"/>
                      </a:rPr>
                      <m:t>, (3, 3)}</m:t>
                    </m:r>
                  </m:oMath>
                </a14:m>
                <a:endParaRPr lang="en-US" dirty="0"/>
              </a:p>
            </p:txBody>
          </p:sp>
        </mc:Choice>
        <mc:Fallback xmlns="">
          <p:sp>
            <p:nvSpPr>
              <p:cNvPr id="15" name="TextBox 14">
                <a:extLst>
                  <a:ext uri="{FF2B5EF4-FFF2-40B4-BE49-F238E27FC236}">
                    <a16:creationId xmlns:a16="http://schemas.microsoft.com/office/drawing/2014/main" id="{0D83E0FC-1350-43BF-A7DF-FD96A05D0098}"/>
                  </a:ext>
                </a:extLst>
              </p:cNvPr>
              <p:cNvSpPr txBox="1">
                <a:spLocks noRot="1" noChangeAspect="1" noMove="1" noResize="1" noEditPoints="1" noAdjustHandles="1" noChangeArrowheads="1" noChangeShapeType="1" noTextEdit="1"/>
              </p:cNvSpPr>
              <p:nvPr/>
            </p:nvSpPr>
            <p:spPr>
              <a:xfrm>
                <a:off x="1003759" y="3535207"/>
                <a:ext cx="2245871" cy="276999"/>
              </a:xfrm>
              <a:prstGeom prst="rect">
                <a:avLst/>
              </a:prstGeom>
              <a:blipFill>
                <a:blip r:embed="rId7"/>
                <a:stretch>
                  <a:fillRect l="-5978" t="-17778" r="-434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A129D3-4BD3-4192-8404-BD130A39182A}"/>
                  </a:ext>
                </a:extLst>
              </p:cNvPr>
              <p:cNvSpPr txBox="1"/>
              <p:nvPr/>
            </p:nvSpPr>
            <p:spPr>
              <a:xfrm>
                <a:off x="1003759" y="4105143"/>
                <a:ext cx="2245871"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2, 3</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1, 2</m:t>
                        </m:r>
                      </m:e>
                    </m:d>
                    <m:r>
                      <a:rPr lang="en-US" b="0" i="1" smtClean="0">
                        <a:latin typeface="Cambria Math" panose="02040503050406030204" pitchFamily="18" charset="0"/>
                      </a:rPr>
                      <m:t>, (1, 3)}</m:t>
                    </m:r>
                  </m:oMath>
                </a14:m>
                <a:endParaRPr lang="en-US" dirty="0"/>
              </a:p>
            </p:txBody>
          </p:sp>
        </mc:Choice>
        <mc:Fallback xmlns="">
          <p:sp>
            <p:nvSpPr>
              <p:cNvPr id="16" name="TextBox 15">
                <a:extLst>
                  <a:ext uri="{FF2B5EF4-FFF2-40B4-BE49-F238E27FC236}">
                    <a16:creationId xmlns:a16="http://schemas.microsoft.com/office/drawing/2014/main" id="{35A129D3-4BD3-4192-8404-BD130A39182A}"/>
                  </a:ext>
                </a:extLst>
              </p:cNvPr>
              <p:cNvSpPr txBox="1">
                <a:spLocks noRot="1" noChangeAspect="1" noMove="1" noResize="1" noEditPoints="1" noAdjustHandles="1" noChangeArrowheads="1" noChangeShapeType="1" noTextEdit="1"/>
              </p:cNvSpPr>
              <p:nvPr/>
            </p:nvSpPr>
            <p:spPr>
              <a:xfrm>
                <a:off x="1003759" y="4105143"/>
                <a:ext cx="2245871" cy="276999"/>
              </a:xfrm>
              <a:prstGeom prst="rect">
                <a:avLst/>
              </a:prstGeom>
              <a:blipFill>
                <a:blip r:embed="rId8"/>
                <a:stretch>
                  <a:fillRect l="-5978" t="-17391" r="-4348"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71F9CE3-0494-449E-86D5-13E29855A2CC}"/>
                  </a:ext>
                </a:extLst>
              </p:cNvPr>
              <p:cNvSpPr txBox="1"/>
              <p:nvPr/>
            </p:nvSpPr>
            <p:spPr>
              <a:xfrm>
                <a:off x="1003759" y="4617478"/>
                <a:ext cx="1623906"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1, 2</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1, 3</m:t>
                        </m:r>
                      </m:e>
                    </m:d>
                    <m:r>
                      <a:rPr lang="en-US" b="0" i="1" smtClean="0">
                        <a:latin typeface="Cambria Math" panose="02040503050406030204" pitchFamily="18" charset="0"/>
                      </a:rPr>
                      <m:t>}</m:t>
                    </m:r>
                  </m:oMath>
                </a14:m>
                <a:endParaRPr lang="en-US" dirty="0"/>
              </a:p>
            </p:txBody>
          </p:sp>
        </mc:Choice>
        <mc:Fallback xmlns="">
          <p:sp>
            <p:nvSpPr>
              <p:cNvPr id="17" name="TextBox 16">
                <a:extLst>
                  <a:ext uri="{FF2B5EF4-FFF2-40B4-BE49-F238E27FC236}">
                    <a16:creationId xmlns:a16="http://schemas.microsoft.com/office/drawing/2014/main" id="{071F9CE3-0494-449E-86D5-13E29855A2CC}"/>
                  </a:ext>
                </a:extLst>
              </p:cNvPr>
              <p:cNvSpPr txBox="1">
                <a:spLocks noRot="1" noChangeAspect="1" noMove="1" noResize="1" noEditPoints="1" noAdjustHandles="1" noChangeArrowheads="1" noChangeShapeType="1" noTextEdit="1"/>
              </p:cNvSpPr>
              <p:nvPr/>
            </p:nvSpPr>
            <p:spPr>
              <a:xfrm>
                <a:off x="1003759" y="4617478"/>
                <a:ext cx="1623906" cy="276999"/>
              </a:xfrm>
              <a:prstGeom prst="rect">
                <a:avLst/>
              </a:prstGeom>
              <a:blipFill>
                <a:blip r:embed="rId9"/>
                <a:stretch>
                  <a:fillRect l="-8271" t="-17391" r="-6391"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BFE482E-56A4-4E7B-BB9C-B00999B75437}"/>
                  </a:ext>
                </a:extLst>
              </p:cNvPr>
              <p:cNvSpPr txBox="1"/>
              <p:nvPr/>
            </p:nvSpPr>
            <p:spPr>
              <a:xfrm>
                <a:off x="1003759" y="5818152"/>
                <a:ext cx="1623906"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1, 2</m:t>
                        </m:r>
                      </m:e>
                    </m:d>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2, 1</m:t>
                        </m:r>
                      </m:e>
                    </m:d>
                    <m:r>
                      <a:rPr lang="en-US" b="0" i="1" smtClean="0">
                        <a:latin typeface="Cambria Math" panose="02040503050406030204" pitchFamily="18" charset="0"/>
                      </a:rPr>
                      <m:t>}</m:t>
                    </m:r>
                  </m:oMath>
                </a14:m>
                <a:endParaRPr lang="en-US" dirty="0"/>
              </a:p>
            </p:txBody>
          </p:sp>
        </mc:Choice>
        <mc:Fallback xmlns="">
          <p:sp>
            <p:nvSpPr>
              <p:cNvPr id="18" name="TextBox 17">
                <a:extLst>
                  <a:ext uri="{FF2B5EF4-FFF2-40B4-BE49-F238E27FC236}">
                    <a16:creationId xmlns:a16="http://schemas.microsoft.com/office/drawing/2014/main" id="{5BFE482E-56A4-4E7B-BB9C-B00999B75437}"/>
                  </a:ext>
                </a:extLst>
              </p:cNvPr>
              <p:cNvSpPr txBox="1">
                <a:spLocks noRot="1" noChangeAspect="1" noMove="1" noResize="1" noEditPoints="1" noAdjustHandles="1" noChangeArrowheads="1" noChangeShapeType="1" noTextEdit="1"/>
              </p:cNvSpPr>
              <p:nvPr/>
            </p:nvSpPr>
            <p:spPr>
              <a:xfrm>
                <a:off x="1003759" y="5818152"/>
                <a:ext cx="1623906" cy="276999"/>
              </a:xfrm>
              <a:prstGeom prst="rect">
                <a:avLst/>
              </a:prstGeom>
              <a:blipFill>
                <a:blip r:embed="rId10"/>
                <a:stretch>
                  <a:fillRect l="-8271" t="-17391" r="-6391"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AC7C135-BEDB-486C-ADE6-265885CF64FF}"/>
                  </a:ext>
                </a:extLst>
              </p:cNvPr>
              <p:cNvSpPr txBox="1"/>
              <p:nvPr/>
            </p:nvSpPr>
            <p:spPr>
              <a:xfrm>
                <a:off x="1751806" y="2166059"/>
                <a:ext cx="3445302" cy="646331"/>
              </a:xfrm>
              <a:prstGeom prst="rect">
                <a:avLst/>
              </a:prstGeom>
              <a:noFill/>
            </p:spPr>
            <p:txBody>
              <a:bodyPr wrap="none" rtlCol="0">
                <a:spAutoFit/>
              </a:bodyPr>
              <a:lstStyle/>
              <a:p>
                <a:r>
                  <a:rPr lang="en-US" sz="1200" dirty="0">
                    <a:latin typeface="Amasis MT Pro Medium" panose="02040604050005020304" pitchFamily="18" charset="0"/>
                  </a:rPr>
                  <a:t>It is a possible subset of the cartesian product; </a:t>
                </a:r>
              </a:p>
              <a:p>
                <a:r>
                  <a:rPr lang="en-US" sz="1200" dirty="0">
                    <a:latin typeface="Amasis MT Pro Medium" panose="02040604050005020304" pitchFamily="18" charset="0"/>
                  </a:rPr>
                  <a:t>As there is no condition for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en-US" sz="1200" dirty="0">
                    <a:latin typeface="Amasis MT Pro Medium" panose="02040604050005020304" pitchFamily="18" charset="0"/>
                  </a:rPr>
                  <a:t>, then it is </a:t>
                </a:r>
              </a:p>
              <a:p>
                <a:r>
                  <a:rPr lang="en-US" sz="1200" dirty="0">
                    <a:latin typeface="Amasis MT Pro Medium" panose="02040604050005020304" pitchFamily="18" charset="0"/>
                  </a:rPr>
                  <a:t>symmetric, antisymmetric, and transitive.</a:t>
                </a:r>
              </a:p>
            </p:txBody>
          </p:sp>
        </mc:Choice>
        <mc:Fallback xmlns="">
          <p:sp>
            <p:nvSpPr>
              <p:cNvPr id="19" name="TextBox 18">
                <a:extLst>
                  <a:ext uri="{FF2B5EF4-FFF2-40B4-BE49-F238E27FC236}">
                    <a16:creationId xmlns:a16="http://schemas.microsoft.com/office/drawing/2014/main" id="{9AC7C135-BEDB-486C-ADE6-265885CF64FF}"/>
                  </a:ext>
                </a:extLst>
              </p:cNvPr>
              <p:cNvSpPr txBox="1">
                <a:spLocks noRot="1" noChangeAspect="1" noMove="1" noResize="1" noEditPoints="1" noAdjustHandles="1" noChangeArrowheads="1" noChangeShapeType="1" noTextEdit="1"/>
              </p:cNvSpPr>
              <p:nvPr/>
            </p:nvSpPr>
            <p:spPr>
              <a:xfrm>
                <a:off x="1751806" y="2166059"/>
                <a:ext cx="3445302" cy="646331"/>
              </a:xfrm>
              <a:prstGeom prst="rect">
                <a:avLst/>
              </a:prstGeom>
              <a:blipFill>
                <a:blip r:embed="rId11"/>
                <a:stretch>
                  <a:fillRect b="-660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DE8C2834-EBEA-4668-8E25-BFD048E4CEA5}"/>
              </a:ext>
            </a:extLst>
          </p:cNvPr>
          <p:cNvSpPr txBox="1"/>
          <p:nvPr/>
        </p:nvSpPr>
        <p:spPr>
          <a:xfrm>
            <a:off x="349661" y="2236513"/>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767285E-648E-4AE8-9773-8EE9922B26B3}"/>
                  </a:ext>
                </a:extLst>
              </p:cNvPr>
              <p:cNvSpPr txBox="1"/>
              <p:nvPr/>
            </p:nvSpPr>
            <p:spPr>
              <a:xfrm>
                <a:off x="8781508" y="2691229"/>
                <a:ext cx="1149998" cy="369332"/>
              </a:xfrm>
              <a:prstGeom prst="rect">
                <a:avLst/>
              </a:prstGeom>
              <a:noFill/>
              <a:ln>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oMath>
                  </m:oMathPara>
                </a14:m>
                <a:endParaRPr lang="en-US" dirty="0"/>
              </a:p>
            </p:txBody>
          </p:sp>
        </mc:Choice>
        <mc:Fallback xmlns="">
          <p:sp>
            <p:nvSpPr>
              <p:cNvPr id="30" name="TextBox 29">
                <a:extLst>
                  <a:ext uri="{FF2B5EF4-FFF2-40B4-BE49-F238E27FC236}">
                    <a16:creationId xmlns:a16="http://schemas.microsoft.com/office/drawing/2014/main" id="{8767285E-648E-4AE8-9773-8EE9922B26B3}"/>
                  </a:ext>
                </a:extLst>
              </p:cNvPr>
              <p:cNvSpPr txBox="1">
                <a:spLocks noRot="1" noChangeAspect="1" noMove="1" noResize="1" noEditPoints="1" noAdjustHandles="1" noChangeArrowheads="1" noChangeShapeType="1" noTextEdit="1"/>
              </p:cNvSpPr>
              <p:nvPr/>
            </p:nvSpPr>
            <p:spPr>
              <a:xfrm>
                <a:off x="8781508" y="2691229"/>
                <a:ext cx="1149998" cy="369332"/>
              </a:xfrm>
              <a:prstGeom prst="rect">
                <a:avLst/>
              </a:prstGeom>
              <a:blipFill>
                <a:blip r:embed="rId12"/>
                <a:stretch>
                  <a:fillRect/>
                </a:stretch>
              </a:blipFill>
              <a:ln>
                <a:solidFill>
                  <a:srgbClr val="FF0000"/>
                </a:solid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0EB63778-C7D2-4A5C-BCEB-6184D9FBA1C6}"/>
              </a:ext>
            </a:extLst>
          </p:cNvPr>
          <p:cNvSpPr txBox="1"/>
          <p:nvPr/>
        </p:nvSpPr>
        <p:spPr>
          <a:xfrm>
            <a:off x="358992" y="4012810"/>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33" name="TextBox 32">
            <a:extLst>
              <a:ext uri="{FF2B5EF4-FFF2-40B4-BE49-F238E27FC236}">
                <a16:creationId xmlns:a16="http://schemas.microsoft.com/office/drawing/2014/main" id="{B1926982-CA68-4DB2-9197-973FD0AD4F2B}"/>
              </a:ext>
            </a:extLst>
          </p:cNvPr>
          <p:cNvSpPr txBox="1"/>
          <p:nvPr/>
        </p:nvSpPr>
        <p:spPr>
          <a:xfrm>
            <a:off x="349659" y="5730495"/>
            <a:ext cx="459532" cy="369332"/>
          </a:xfrm>
          <a:prstGeom prst="rect">
            <a:avLst/>
          </a:prstGeom>
          <a:noFill/>
        </p:spPr>
        <p:txBody>
          <a:bodyPr wrap="square">
            <a:spAutoFit/>
          </a:bodyPr>
          <a:lstStyle/>
          <a:p>
            <a:r>
              <a:rPr lang="en-US" b="0" i="0">
                <a:solidFill>
                  <a:srgbClr val="000000"/>
                </a:solidFill>
                <a:effectLst/>
                <a:latin typeface="HelveticaNeue-Light"/>
              </a:rPr>
              <a:t>❌</a:t>
            </a:r>
            <a:endParaRPr lang="en-US"/>
          </a:p>
        </p:txBody>
      </p:sp>
      <p:sp>
        <p:nvSpPr>
          <p:cNvPr id="24" name="TextBox 23">
            <a:extLst>
              <a:ext uri="{FF2B5EF4-FFF2-40B4-BE49-F238E27FC236}">
                <a16:creationId xmlns:a16="http://schemas.microsoft.com/office/drawing/2014/main" id="{04954CC6-9CAD-4085-BA21-7CB124616E33}"/>
              </a:ext>
            </a:extLst>
          </p:cNvPr>
          <p:cNvSpPr txBox="1"/>
          <p:nvPr/>
        </p:nvSpPr>
        <p:spPr>
          <a:xfrm>
            <a:off x="358992" y="2850690"/>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25" name="TextBox 24">
            <a:extLst>
              <a:ext uri="{FF2B5EF4-FFF2-40B4-BE49-F238E27FC236}">
                <a16:creationId xmlns:a16="http://schemas.microsoft.com/office/drawing/2014/main" id="{86F83EFF-4A19-43AD-B207-B16501E5A745}"/>
              </a:ext>
            </a:extLst>
          </p:cNvPr>
          <p:cNvSpPr txBox="1"/>
          <p:nvPr/>
        </p:nvSpPr>
        <p:spPr>
          <a:xfrm>
            <a:off x="349660" y="3482734"/>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26" name="TextBox 25">
            <a:extLst>
              <a:ext uri="{FF2B5EF4-FFF2-40B4-BE49-F238E27FC236}">
                <a16:creationId xmlns:a16="http://schemas.microsoft.com/office/drawing/2014/main" id="{142334A1-2B29-4073-AA29-B08D9BC07CE6}"/>
              </a:ext>
            </a:extLst>
          </p:cNvPr>
          <p:cNvSpPr txBox="1"/>
          <p:nvPr/>
        </p:nvSpPr>
        <p:spPr>
          <a:xfrm>
            <a:off x="349659" y="4571311"/>
            <a:ext cx="468863" cy="369332"/>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118C4AF-E4DA-496C-B1E6-1BCCF4DFD71D}"/>
                  </a:ext>
                </a:extLst>
              </p:cNvPr>
              <p:cNvSpPr txBox="1"/>
              <p:nvPr/>
            </p:nvSpPr>
            <p:spPr>
              <a:xfrm>
                <a:off x="1003759" y="5237244"/>
                <a:ext cx="1002710" cy="276999"/>
              </a:xfrm>
              <a:prstGeom prst="rect">
                <a:avLst/>
              </a:prstGeom>
              <a:noFill/>
            </p:spPr>
            <p:txBody>
              <a:bodyPr wrap="none" lIns="0" tIns="0" rIns="0" bIns="0" rtlCol="0">
                <a:spAutoFit/>
              </a:bodyPr>
              <a:lstStyle/>
              <a:p>
                <a:pPr marL="285750" indent="-285750">
                  <a:buFont typeface="Courier New" panose="02070309020205020404" pitchFamily="49" charset="0"/>
                  <a:buChar char="o"/>
                </a:pP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2, 3</m:t>
                        </m:r>
                      </m:e>
                    </m:d>
                    <m:r>
                      <a:rPr lang="en-US" b="0" i="1" smtClean="0">
                        <a:latin typeface="Cambria Math" panose="02040503050406030204" pitchFamily="18" charset="0"/>
                      </a:rPr>
                      <m:t>}</m:t>
                    </m:r>
                  </m:oMath>
                </a14:m>
                <a:endParaRPr lang="en-US" dirty="0"/>
              </a:p>
            </p:txBody>
          </p:sp>
        </mc:Choice>
        <mc:Fallback xmlns="">
          <p:sp>
            <p:nvSpPr>
              <p:cNvPr id="27" name="TextBox 26">
                <a:extLst>
                  <a:ext uri="{FF2B5EF4-FFF2-40B4-BE49-F238E27FC236}">
                    <a16:creationId xmlns:a16="http://schemas.microsoft.com/office/drawing/2014/main" id="{6118C4AF-E4DA-496C-B1E6-1BCCF4DFD71D}"/>
                  </a:ext>
                </a:extLst>
              </p:cNvPr>
              <p:cNvSpPr txBox="1">
                <a:spLocks noRot="1" noChangeAspect="1" noMove="1" noResize="1" noEditPoints="1" noAdjustHandles="1" noChangeArrowheads="1" noChangeShapeType="1" noTextEdit="1"/>
              </p:cNvSpPr>
              <p:nvPr/>
            </p:nvSpPr>
            <p:spPr>
              <a:xfrm>
                <a:off x="1003759" y="5237244"/>
                <a:ext cx="1002710" cy="276999"/>
              </a:xfrm>
              <a:prstGeom prst="rect">
                <a:avLst/>
              </a:prstGeom>
              <a:blipFill>
                <a:blip r:embed="rId13"/>
                <a:stretch>
                  <a:fillRect l="-13415" t="-17391" r="-10976" b="-47826"/>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BFAB147-AD3D-4568-816D-295FE9A349DA}"/>
              </a:ext>
            </a:extLst>
          </p:cNvPr>
          <p:cNvSpPr txBox="1"/>
          <p:nvPr/>
        </p:nvSpPr>
        <p:spPr>
          <a:xfrm>
            <a:off x="349659" y="5174930"/>
            <a:ext cx="397883" cy="381517"/>
          </a:xfrm>
          <a:prstGeom prst="rect">
            <a:avLst/>
          </a:prstGeom>
          <a:noFill/>
        </p:spPr>
        <p:txBody>
          <a:bodyPr wrap="square">
            <a:spAutoFit/>
          </a:bodyPr>
          <a:lstStyle/>
          <a:p>
            <a:r>
              <a:rPr lang="en-US" b="0" i="0" dirty="0">
                <a:solidFill>
                  <a:srgbClr val="202124"/>
                </a:solidFill>
                <a:effectLst/>
                <a:latin typeface="arial" panose="020B0604020202020204" pitchFamily="34" charset="0"/>
              </a:rPr>
              <a:t>✔</a:t>
            </a:r>
            <a:endParaRPr lang="en-US" dirty="0"/>
          </a:p>
        </p:txBody>
      </p:sp>
      <p:sp>
        <p:nvSpPr>
          <p:cNvPr id="29" name="TextBox 28">
            <a:extLst>
              <a:ext uri="{FF2B5EF4-FFF2-40B4-BE49-F238E27FC236}">
                <a16:creationId xmlns:a16="http://schemas.microsoft.com/office/drawing/2014/main" id="{E1CC77D7-B07D-49A5-8DD2-E8065B6673F4}"/>
              </a:ext>
            </a:extLst>
          </p:cNvPr>
          <p:cNvSpPr txBox="1"/>
          <p:nvPr/>
        </p:nvSpPr>
        <p:spPr>
          <a:xfrm>
            <a:off x="3249630" y="4894477"/>
            <a:ext cx="3414846" cy="461665"/>
          </a:xfrm>
          <a:prstGeom prst="rect">
            <a:avLst/>
          </a:prstGeom>
          <a:noFill/>
        </p:spPr>
        <p:txBody>
          <a:bodyPr wrap="none" rtlCol="0">
            <a:spAutoFit/>
          </a:bodyPr>
          <a:lstStyle/>
          <a:p>
            <a:r>
              <a:rPr lang="en-US" sz="1200" dirty="0">
                <a:latin typeface="Amasis MT Pro Medium" panose="02040604050005020304" pitchFamily="18" charset="0"/>
              </a:rPr>
              <a:t>there is no requirement to check transitivity, </a:t>
            </a:r>
          </a:p>
          <a:p>
            <a:r>
              <a:rPr lang="en-US" sz="1200" dirty="0">
                <a:latin typeface="Amasis MT Pro Medium" panose="02040604050005020304" pitchFamily="18" charset="0"/>
              </a:rPr>
              <a:t>so, the set automatically considered transitive.</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B033A1F-13B9-4295-88D3-75A18F73E834}"/>
                  </a:ext>
                </a:extLst>
              </p:cNvPr>
              <p:cNvSpPr txBox="1"/>
              <p:nvPr/>
            </p:nvSpPr>
            <p:spPr>
              <a:xfrm>
                <a:off x="3251310" y="5850840"/>
                <a:ext cx="2844690" cy="276999"/>
              </a:xfrm>
              <a:prstGeom prst="rect">
                <a:avLst/>
              </a:prstGeom>
              <a:noFill/>
            </p:spPr>
            <p:txBody>
              <a:bodyPr wrap="none" rtlCol="0">
                <a:spAutoFit/>
              </a:bodyPr>
              <a:lstStyle/>
              <a:p>
                <a14:m>
                  <m:oMath xmlns:m="http://schemas.openxmlformats.org/officeDocument/2006/math">
                    <m:d>
                      <m:dPr>
                        <m:ctrlPr>
                          <a:rPr lang="en-US" sz="1200" b="0" i="1" dirty="0" smtClean="0">
                            <a:latin typeface="Cambria Math" panose="02040503050406030204" pitchFamily="18" charset="0"/>
                          </a:rPr>
                        </m:ctrlPr>
                      </m:dPr>
                      <m:e>
                        <m:r>
                          <a:rPr lang="en-US" sz="1200" b="0" i="1" dirty="0" smtClean="0">
                            <a:latin typeface="Cambria Math" panose="02040503050406030204" pitchFamily="18" charset="0"/>
                          </a:rPr>
                          <m:t>1,1</m:t>
                        </m:r>
                      </m:e>
                    </m:d>
                    <m:r>
                      <a:rPr lang="en-US" sz="1200" b="0" i="1" dirty="0" smtClean="0">
                        <a:latin typeface="Cambria Math" panose="02040503050406030204" pitchFamily="18" charset="0"/>
                      </a:rPr>
                      <m:t>𝑎𝑛𝑑</m:t>
                    </m:r>
                    <m:r>
                      <a:rPr lang="en-US" sz="1200" b="0" i="1" dirty="0" smtClean="0">
                        <a:latin typeface="Cambria Math" panose="02040503050406030204" pitchFamily="18" charset="0"/>
                      </a:rPr>
                      <m:t> </m:t>
                    </m:r>
                    <m:d>
                      <m:dPr>
                        <m:ctrlPr>
                          <a:rPr lang="en-US" sz="1200" b="0" i="1" dirty="0" smtClean="0">
                            <a:latin typeface="Cambria Math" panose="02040503050406030204" pitchFamily="18" charset="0"/>
                          </a:rPr>
                        </m:ctrlPr>
                      </m:dPr>
                      <m:e>
                        <m:r>
                          <a:rPr lang="en-US" sz="1200" b="0" i="1" dirty="0" smtClean="0">
                            <a:latin typeface="Cambria Math" panose="02040503050406030204" pitchFamily="18" charset="0"/>
                          </a:rPr>
                          <m:t>2,2</m:t>
                        </m:r>
                      </m:e>
                    </m:d>
                  </m:oMath>
                </a14:m>
                <a:r>
                  <a:rPr lang="en-US" sz="1200" dirty="0">
                    <a:latin typeface="Amasis MT Pro Medium" panose="02040604050005020304" pitchFamily="18" charset="0"/>
                  </a:rPr>
                  <a:t> also should belong to R.</a:t>
                </a:r>
              </a:p>
            </p:txBody>
          </p:sp>
        </mc:Choice>
        <mc:Fallback xmlns="">
          <p:sp>
            <p:nvSpPr>
              <p:cNvPr id="34" name="TextBox 33">
                <a:extLst>
                  <a:ext uri="{FF2B5EF4-FFF2-40B4-BE49-F238E27FC236}">
                    <a16:creationId xmlns:a16="http://schemas.microsoft.com/office/drawing/2014/main" id="{8B033A1F-13B9-4295-88D3-75A18F73E834}"/>
                  </a:ext>
                </a:extLst>
              </p:cNvPr>
              <p:cNvSpPr txBox="1">
                <a:spLocks noRot="1" noChangeAspect="1" noMove="1" noResize="1" noEditPoints="1" noAdjustHandles="1" noChangeArrowheads="1" noChangeShapeType="1" noTextEdit="1"/>
              </p:cNvSpPr>
              <p:nvPr/>
            </p:nvSpPr>
            <p:spPr>
              <a:xfrm>
                <a:off x="3251310" y="5850840"/>
                <a:ext cx="2844690" cy="276999"/>
              </a:xfrm>
              <a:prstGeom prst="rect">
                <a:avLst/>
              </a:prstGeom>
              <a:blipFill>
                <a:blip r:embed="rId14"/>
                <a:stretch>
                  <a:fillRect t="-2222" b="-17778"/>
                </a:stretch>
              </a:blipFill>
            </p:spPr>
            <p:txBody>
              <a:bodyPr/>
              <a:lstStyle/>
              <a:p>
                <a:r>
                  <a:rPr lang="en-US">
                    <a:noFill/>
                  </a:rPr>
                  <a:t> </a:t>
                </a:r>
              </a:p>
            </p:txBody>
          </p:sp>
        </mc:Fallback>
      </mc:AlternateContent>
      <p:pic>
        <p:nvPicPr>
          <p:cNvPr id="7174" name="Picture 6" descr="right curly bracket | DejaVu Serif, Book @ Graphemica">
            <a:extLst>
              <a:ext uri="{FF2B5EF4-FFF2-40B4-BE49-F238E27FC236}">
                <a16:creationId xmlns:a16="http://schemas.microsoft.com/office/drawing/2014/main" id="{9CFC074F-4569-417D-A207-CE03FFB9A78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1126" t="27120" r="33816"/>
          <a:stretch/>
        </p:blipFill>
        <p:spPr bwMode="auto">
          <a:xfrm>
            <a:off x="2763959" y="4773184"/>
            <a:ext cx="337649" cy="70190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rrow Icon Shortcut Replace Symbol Stock Vector (Royalty Free) 1611907171 |  Shutterstock">
            <a:extLst>
              <a:ext uri="{FF2B5EF4-FFF2-40B4-BE49-F238E27FC236}">
                <a16:creationId xmlns:a16="http://schemas.microsoft.com/office/drawing/2014/main" id="{CBD6A861-79B0-4C3B-9A50-677BF3F2737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426" t="15318" r="18876" b="28110"/>
          <a:stretch/>
        </p:blipFill>
        <p:spPr bwMode="auto">
          <a:xfrm>
            <a:off x="2763959" y="5939138"/>
            <a:ext cx="536812" cy="53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0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1" grpId="0"/>
      <p:bldP spid="33" grpId="0"/>
      <p:bldP spid="24" grpId="0"/>
      <p:bldP spid="25" grpId="0"/>
      <p:bldP spid="26" grpId="0"/>
      <p:bldP spid="28" grpId="0"/>
      <p:bldP spid="29"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CF5AF-23FB-4A2E-B448-D9681A49C6E7}"/>
              </a:ext>
            </a:extLst>
          </p:cNvPr>
          <p:cNvSpPr txBox="1"/>
          <p:nvPr/>
        </p:nvSpPr>
        <p:spPr>
          <a:xfrm>
            <a:off x="458637" y="209246"/>
            <a:ext cx="11597406" cy="400110"/>
          </a:xfrm>
          <a:prstGeom prst="rect">
            <a:avLst/>
          </a:prstGeom>
          <a:noFill/>
        </p:spPr>
        <p:txBody>
          <a:bodyPr wrap="none" rtlCol="0">
            <a:spAutoFit/>
          </a:bodyPr>
          <a:lstStyle/>
          <a:p>
            <a:r>
              <a:rPr lang="en-US" sz="2000" dirty="0">
                <a:solidFill>
                  <a:srgbClr val="002060"/>
                </a:solidFill>
                <a:latin typeface="Amasis MT Pro Black" panose="02040A04050005020304" pitchFamily="18" charset="0"/>
              </a:rPr>
              <a:t>Detailed information about TRANSITIVE RELATION, when there are more than 3 pairs: </a:t>
            </a:r>
          </a:p>
        </p:txBody>
      </p:sp>
      <p:grpSp>
        <p:nvGrpSpPr>
          <p:cNvPr id="5" name="Group 4">
            <a:extLst>
              <a:ext uri="{FF2B5EF4-FFF2-40B4-BE49-F238E27FC236}">
                <a16:creationId xmlns:a16="http://schemas.microsoft.com/office/drawing/2014/main" id="{B7612427-16BF-AB93-9D4F-526EA3DB3816}"/>
              </a:ext>
            </a:extLst>
          </p:cNvPr>
          <p:cNvGrpSpPr/>
          <p:nvPr/>
        </p:nvGrpSpPr>
        <p:grpSpPr>
          <a:xfrm>
            <a:off x="2598289" y="874178"/>
            <a:ext cx="6995421" cy="5852991"/>
            <a:chOff x="2691315" y="727334"/>
            <a:chExt cx="6995421" cy="5852991"/>
          </a:xfrm>
        </p:grpSpPr>
        <p:pic>
          <p:nvPicPr>
            <p:cNvPr id="4" name="Picture 3">
              <a:extLst>
                <a:ext uri="{FF2B5EF4-FFF2-40B4-BE49-F238E27FC236}">
                  <a16:creationId xmlns:a16="http://schemas.microsoft.com/office/drawing/2014/main" id="{CA9D5D4E-46DE-484D-9168-5587ACA7B34C}"/>
                </a:ext>
              </a:extLst>
            </p:cNvPr>
            <p:cNvPicPr>
              <a:picLocks noChangeAspect="1"/>
            </p:cNvPicPr>
            <p:nvPr/>
          </p:nvPicPr>
          <p:blipFill rotWithShape="1">
            <a:blip r:embed="rId3"/>
            <a:srcRect l="29829" t="24394" r="32074" b="18940"/>
            <a:stretch/>
          </p:blipFill>
          <p:spPr>
            <a:xfrm>
              <a:off x="2691315" y="727334"/>
              <a:ext cx="6995421" cy="5852991"/>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4857455E-B977-4FB2-ABA0-745736047C3D}"/>
                </a:ext>
              </a:extLst>
            </p:cNvPr>
            <p:cNvSpPr/>
            <p:nvPr/>
          </p:nvSpPr>
          <p:spPr>
            <a:xfrm>
              <a:off x="3111015" y="737064"/>
              <a:ext cx="4270664" cy="5074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48561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F91662-00A5-7505-A1C5-2EC30FE0FCB6}"/>
              </a:ext>
            </a:extLst>
          </p:cNvPr>
          <p:cNvGrpSpPr/>
          <p:nvPr/>
        </p:nvGrpSpPr>
        <p:grpSpPr>
          <a:xfrm>
            <a:off x="4743183" y="714256"/>
            <a:ext cx="6638059" cy="5495351"/>
            <a:chOff x="2703367" y="697790"/>
            <a:chExt cx="6638059" cy="5495351"/>
          </a:xfrm>
        </p:grpSpPr>
        <p:pic>
          <p:nvPicPr>
            <p:cNvPr id="4" name="Picture 3">
              <a:extLst>
                <a:ext uri="{FF2B5EF4-FFF2-40B4-BE49-F238E27FC236}">
                  <a16:creationId xmlns:a16="http://schemas.microsoft.com/office/drawing/2014/main" id="{9A64FFC1-DDE2-4515-BBCA-3E4F84BB119A}"/>
                </a:ext>
              </a:extLst>
            </p:cNvPr>
            <p:cNvPicPr>
              <a:picLocks noChangeAspect="1"/>
            </p:cNvPicPr>
            <p:nvPr/>
          </p:nvPicPr>
          <p:blipFill rotWithShape="1">
            <a:blip r:embed="rId3"/>
            <a:srcRect l="31108" t="24394" r="29432" b="17879"/>
            <a:stretch/>
          </p:blipFill>
          <p:spPr>
            <a:xfrm>
              <a:off x="2703367" y="730722"/>
              <a:ext cx="6638059" cy="5462419"/>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95960CC3-C006-41D8-A73E-1E2AD862620E}"/>
                </a:ext>
              </a:extLst>
            </p:cNvPr>
            <p:cNvSpPr/>
            <p:nvPr/>
          </p:nvSpPr>
          <p:spPr>
            <a:xfrm>
              <a:off x="2850574" y="697790"/>
              <a:ext cx="5929744" cy="5890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E9601780-A350-7C2C-F6F2-6956B4EAE0A8}"/>
              </a:ext>
            </a:extLst>
          </p:cNvPr>
          <p:cNvSpPr txBox="1"/>
          <p:nvPr/>
        </p:nvSpPr>
        <p:spPr>
          <a:xfrm>
            <a:off x="618979" y="2951946"/>
            <a:ext cx="3460653" cy="954107"/>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Another Method to check for Transitivity</a:t>
            </a:r>
          </a:p>
        </p:txBody>
      </p:sp>
    </p:spTree>
    <p:extLst>
      <p:ext uri="{BB962C8B-B14F-4D97-AF65-F5344CB8AC3E}">
        <p14:creationId xmlns:p14="http://schemas.microsoft.com/office/powerpoint/2010/main" val="435187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4959828-8FAA-48F3-B46B-0CB39DAFF9AD}"/>
                  </a:ext>
                </a:extLst>
              </p:cNvPr>
              <p:cNvSpPr txBox="1"/>
              <p:nvPr/>
            </p:nvSpPr>
            <p:spPr>
              <a:xfrm>
                <a:off x="1703675" y="1669778"/>
                <a:ext cx="8500736" cy="400110"/>
              </a:xfrm>
              <a:prstGeom prst="rect">
                <a:avLst/>
              </a:prstGeom>
              <a:noFill/>
            </p:spPr>
            <p:txBody>
              <a:bodyPr wrap="square">
                <a:spAutoFit/>
              </a:bodyPr>
              <a:lstStyle/>
              <a:p>
                <a:pPr marL="285750" indent="-285750">
                  <a:buFont typeface="Courier New" panose="02070309020205020404" pitchFamily="49" charset="0"/>
                  <a:buChar char="o"/>
                </a:pP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latin typeface="Amasis MT Pro Black" panose="02040A04050005020304" pitchFamily="18" charset="0"/>
                  </a:rPr>
                  <a:t>    - </a:t>
                </a:r>
                <a:r>
                  <a:rPr lang="en-US" sz="2000" dirty="0">
                    <a:solidFill>
                      <a:srgbClr val="C00000"/>
                    </a:solidFill>
                    <a:latin typeface="Amasis MT Pro Black" panose="02040A04050005020304" pitchFamily="18" charset="0"/>
                  </a:rPr>
                  <a:t>not reflexive</a:t>
                </a:r>
                <a:r>
                  <a:rPr lang="en-US" sz="2000" dirty="0">
                    <a:latin typeface="Amasis MT Pro Black" panose="02040A04050005020304" pitchFamily="18" charset="0"/>
                  </a:rPr>
                  <a:t>, but </a:t>
                </a:r>
                <a:r>
                  <a:rPr lang="en-US" sz="2000" dirty="0">
                    <a:solidFill>
                      <a:schemeClr val="accent6">
                        <a:lumMod val="75000"/>
                      </a:schemeClr>
                    </a:solidFill>
                    <a:latin typeface="Amasis MT Pro Black" panose="02040A04050005020304" pitchFamily="18" charset="0"/>
                  </a:rPr>
                  <a:t>symmetric, antisymmetric, transitive</a:t>
                </a:r>
              </a:p>
            </p:txBody>
          </p:sp>
        </mc:Choice>
        <mc:Fallback xmlns="">
          <p:sp>
            <p:nvSpPr>
              <p:cNvPr id="3" name="TextBox 2">
                <a:extLst>
                  <a:ext uri="{FF2B5EF4-FFF2-40B4-BE49-F238E27FC236}">
                    <a16:creationId xmlns:a16="http://schemas.microsoft.com/office/drawing/2014/main" id="{44959828-8FAA-48F3-B46B-0CB39DAFF9AD}"/>
                  </a:ext>
                </a:extLst>
              </p:cNvPr>
              <p:cNvSpPr txBox="1">
                <a:spLocks noRot="1" noChangeAspect="1" noMove="1" noResize="1" noEditPoints="1" noAdjustHandles="1" noChangeArrowheads="1" noChangeShapeType="1" noTextEdit="1"/>
              </p:cNvSpPr>
              <p:nvPr/>
            </p:nvSpPr>
            <p:spPr>
              <a:xfrm>
                <a:off x="1703675" y="1669778"/>
                <a:ext cx="8500736" cy="400110"/>
              </a:xfrm>
              <a:prstGeom prst="rect">
                <a:avLst/>
              </a:prstGeom>
              <a:blipFill>
                <a:blip r:embed="rId2"/>
                <a:stretch>
                  <a:fillRect l="-645" t="-9091" b="-2878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3A6A2DB-B574-4989-81C8-04507E24E647}"/>
              </a:ext>
            </a:extLst>
          </p:cNvPr>
          <p:cNvSpPr txBox="1"/>
          <p:nvPr/>
        </p:nvSpPr>
        <p:spPr>
          <a:xfrm>
            <a:off x="689317" y="3455094"/>
            <a:ext cx="10035777" cy="2246769"/>
          </a:xfrm>
          <a:prstGeom prst="rect">
            <a:avLst/>
          </a:prstGeom>
          <a:noFill/>
        </p:spPr>
        <p:txBody>
          <a:bodyPr wrap="square">
            <a:spAutoFit/>
          </a:bodyPr>
          <a:lstStyle/>
          <a:p>
            <a:pPr marL="285750" indent="-285750" algn="just">
              <a:buFont typeface="Wingdings" panose="05000000000000000000" pitchFamily="2" charset="2"/>
              <a:buChar char="q"/>
            </a:pPr>
            <a:r>
              <a:rPr lang="en-US" sz="2000" b="0" i="0" dirty="0">
                <a:solidFill>
                  <a:srgbClr val="242021"/>
                </a:solidFill>
                <a:effectLst/>
                <a:latin typeface="Times-Roman"/>
              </a:rPr>
              <a:t>That is, a relation is </a:t>
            </a:r>
            <a:r>
              <a:rPr lang="en-US" sz="2000" b="0" i="0" dirty="0">
                <a:solidFill>
                  <a:schemeClr val="accent2">
                    <a:lumMod val="50000"/>
                  </a:schemeClr>
                </a:solidFill>
                <a:effectLst/>
                <a:latin typeface="Times-Roman"/>
              </a:rPr>
              <a:t>symmetric</a:t>
            </a:r>
            <a:r>
              <a:rPr lang="en-US" sz="2000" b="0" i="0" dirty="0">
                <a:solidFill>
                  <a:srgbClr val="242021"/>
                </a:solidFill>
                <a:effectLst/>
                <a:latin typeface="Times-Roman"/>
              </a:rPr>
              <a:t> if and only if </a:t>
            </a:r>
            <a:r>
              <a:rPr lang="en-US" sz="2000" b="0" i="1" dirty="0">
                <a:solidFill>
                  <a:srgbClr val="242021"/>
                </a:solidFill>
                <a:effectLst/>
                <a:latin typeface="MTMI"/>
              </a:rPr>
              <a:t>a </a:t>
            </a:r>
            <a:r>
              <a:rPr lang="en-US" sz="2000" b="0" i="0" dirty="0">
                <a:solidFill>
                  <a:srgbClr val="242021"/>
                </a:solidFill>
                <a:effectLst/>
                <a:latin typeface="Times-Roman"/>
              </a:rPr>
              <a:t>is related to </a:t>
            </a:r>
            <a:r>
              <a:rPr lang="en-US" sz="2000" b="0" i="1" dirty="0">
                <a:solidFill>
                  <a:srgbClr val="242021"/>
                </a:solidFill>
                <a:effectLst/>
                <a:latin typeface="MTMI"/>
              </a:rPr>
              <a:t>b </a:t>
            </a:r>
            <a:r>
              <a:rPr lang="en-US" sz="2000" b="0" i="0" dirty="0">
                <a:solidFill>
                  <a:srgbClr val="242021"/>
                </a:solidFill>
                <a:effectLst/>
                <a:latin typeface="Times-Roman"/>
              </a:rPr>
              <a:t>implies that </a:t>
            </a:r>
            <a:r>
              <a:rPr lang="en-US" sz="2000" b="0" i="1" dirty="0">
                <a:solidFill>
                  <a:srgbClr val="242021"/>
                </a:solidFill>
                <a:effectLst/>
                <a:latin typeface="MTMI"/>
              </a:rPr>
              <a:t>b </a:t>
            </a:r>
            <a:r>
              <a:rPr lang="en-US" sz="2000" b="0" i="0" dirty="0">
                <a:solidFill>
                  <a:srgbClr val="242021"/>
                </a:solidFill>
                <a:effectLst/>
                <a:latin typeface="Times-Roman"/>
              </a:rPr>
              <a:t>is related to </a:t>
            </a:r>
            <a:r>
              <a:rPr lang="en-US" sz="2000" b="0" i="1" dirty="0">
                <a:solidFill>
                  <a:srgbClr val="242021"/>
                </a:solidFill>
                <a:effectLst/>
                <a:latin typeface="MTMI"/>
              </a:rPr>
              <a:t>a</a:t>
            </a:r>
            <a:r>
              <a:rPr lang="en-US" sz="2000" b="0" i="0" dirty="0">
                <a:solidFill>
                  <a:srgbClr val="242021"/>
                </a:solidFill>
                <a:effectLst/>
                <a:latin typeface="Times-Roman"/>
              </a:rPr>
              <a:t>.</a:t>
            </a:r>
          </a:p>
          <a:p>
            <a:pPr algn="just"/>
            <a:endParaRPr lang="en-US" sz="2000" b="0" i="0" dirty="0">
              <a:solidFill>
                <a:srgbClr val="242021"/>
              </a:solidFill>
              <a:effectLst/>
              <a:latin typeface="Times-Roman"/>
            </a:endParaRPr>
          </a:p>
          <a:p>
            <a:pPr algn="just"/>
            <a:endParaRPr lang="en-US" sz="2000" b="0" i="0" dirty="0">
              <a:solidFill>
                <a:srgbClr val="242021"/>
              </a:solidFill>
              <a:effectLst/>
              <a:latin typeface="Times-Roman"/>
            </a:endParaRPr>
          </a:p>
          <a:p>
            <a:pPr marL="285750" indent="-285750" algn="just">
              <a:buFont typeface="Wingdings" panose="05000000000000000000" pitchFamily="2" charset="2"/>
              <a:buChar char="q"/>
            </a:pPr>
            <a:r>
              <a:rPr lang="en-US" sz="2000" b="0" i="0" dirty="0">
                <a:solidFill>
                  <a:srgbClr val="242021"/>
                </a:solidFill>
                <a:effectLst/>
                <a:latin typeface="Times-Roman"/>
              </a:rPr>
              <a:t>A relation is </a:t>
            </a:r>
            <a:r>
              <a:rPr lang="en-US" sz="2000" b="0" i="0" dirty="0">
                <a:solidFill>
                  <a:schemeClr val="accent2">
                    <a:lumMod val="50000"/>
                  </a:schemeClr>
                </a:solidFill>
                <a:effectLst/>
                <a:latin typeface="Times-Roman"/>
              </a:rPr>
              <a:t>antisymmetric</a:t>
            </a:r>
            <a:r>
              <a:rPr lang="en-US" sz="2000" b="0" i="0" dirty="0">
                <a:solidFill>
                  <a:srgbClr val="242021"/>
                </a:solidFill>
                <a:effectLst/>
                <a:latin typeface="Times-Roman"/>
              </a:rPr>
              <a:t> if and only if there are no pairs of distinct elements </a:t>
            </a:r>
            <a:r>
              <a:rPr lang="en-US" sz="2000" b="0" i="1" dirty="0">
                <a:solidFill>
                  <a:srgbClr val="242021"/>
                </a:solidFill>
                <a:effectLst/>
                <a:latin typeface="MTMI"/>
              </a:rPr>
              <a:t>a </a:t>
            </a:r>
            <a:r>
              <a:rPr lang="en-US" sz="2000" b="0" i="0" dirty="0">
                <a:solidFill>
                  <a:srgbClr val="242021"/>
                </a:solidFill>
                <a:effectLst/>
                <a:latin typeface="Times-Roman"/>
              </a:rPr>
              <a:t>and </a:t>
            </a:r>
            <a:r>
              <a:rPr lang="en-US" sz="2000" b="0" i="1" dirty="0">
                <a:solidFill>
                  <a:srgbClr val="242021"/>
                </a:solidFill>
                <a:effectLst/>
                <a:latin typeface="MTMI"/>
              </a:rPr>
              <a:t>b </a:t>
            </a:r>
            <a:r>
              <a:rPr lang="en-US" sz="2000" b="0" i="0" dirty="0">
                <a:solidFill>
                  <a:srgbClr val="242021"/>
                </a:solidFill>
                <a:effectLst/>
                <a:latin typeface="Times-Roman"/>
              </a:rPr>
              <a:t>with </a:t>
            </a:r>
            <a:r>
              <a:rPr lang="en-US" sz="2000" b="0" i="1" dirty="0">
                <a:solidFill>
                  <a:srgbClr val="242021"/>
                </a:solidFill>
                <a:effectLst/>
                <a:latin typeface="MTMI"/>
              </a:rPr>
              <a:t>a</a:t>
            </a:r>
            <a:br>
              <a:rPr lang="en-US" sz="2000" b="0" i="1" dirty="0">
                <a:solidFill>
                  <a:srgbClr val="242021"/>
                </a:solidFill>
                <a:effectLst/>
                <a:latin typeface="MTMI"/>
              </a:rPr>
            </a:br>
            <a:r>
              <a:rPr lang="en-US" sz="2000" b="0" i="0" dirty="0">
                <a:solidFill>
                  <a:srgbClr val="242021"/>
                </a:solidFill>
                <a:effectLst/>
                <a:latin typeface="Times-Roman"/>
              </a:rPr>
              <a:t>related to </a:t>
            </a:r>
            <a:r>
              <a:rPr lang="en-US" sz="2000" b="0" i="1" dirty="0">
                <a:solidFill>
                  <a:srgbClr val="242021"/>
                </a:solidFill>
                <a:effectLst/>
                <a:latin typeface="MTMI"/>
              </a:rPr>
              <a:t>b </a:t>
            </a:r>
            <a:r>
              <a:rPr lang="en-US" sz="2000" b="0" i="0" dirty="0">
                <a:solidFill>
                  <a:srgbClr val="242021"/>
                </a:solidFill>
                <a:effectLst/>
                <a:latin typeface="Times-Roman"/>
              </a:rPr>
              <a:t>and </a:t>
            </a:r>
            <a:r>
              <a:rPr lang="en-US" sz="2000" b="0" i="1" dirty="0">
                <a:solidFill>
                  <a:srgbClr val="242021"/>
                </a:solidFill>
                <a:effectLst/>
                <a:latin typeface="MTMI"/>
              </a:rPr>
              <a:t>b </a:t>
            </a:r>
            <a:r>
              <a:rPr lang="en-US" sz="2000" b="0" i="0" dirty="0">
                <a:solidFill>
                  <a:srgbClr val="242021"/>
                </a:solidFill>
                <a:effectLst/>
                <a:latin typeface="Times-Roman"/>
              </a:rPr>
              <a:t>related to </a:t>
            </a:r>
            <a:r>
              <a:rPr lang="en-US" sz="2000" b="0" i="1" dirty="0">
                <a:solidFill>
                  <a:srgbClr val="242021"/>
                </a:solidFill>
                <a:effectLst/>
                <a:latin typeface="MTMI"/>
              </a:rPr>
              <a:t>a</a:t>
            </a:r>
            <a:r>
              <a:rPr lang="en-US" sz="2000" b="0" i="0" dirty="0">
                <a:solidFill>
                  <a:srgbClr val="242021"/>
                </a:solidFill>
                <a:effectLst/>
                <a:latin typeface="Times-Roman"/>
              </a:rPr>
              <a:t>. </a:t>
            </a:r>
          </a:p>
          <a:p>
            <a:pPr marL="285750" indent="-285750" algn="just">
              <a:buFont typeface="Wingdings" panose="05000000000000000000" pitchFamily="2" charset="2"/>
              <a:buChar char="q"/>
            </a:pPr>
            <a:endParaRPr lang="en-US" sz="2000" dirty="0">
              <a:solidFill>
                <a:srgbClr val="242021"/>
              </a:solidFill>
              <a:latin typeface="Times-Roman"/>
            </a:endParaRPr>
          </a:p>
          <a:p>
            <a:pPr marL="285750" indent="-285750" algn="just">
              <a:buFont typeface="Wingdings" panose="05000000000000000000" pitchFamily="2" charset="2"/>
              <a:buChar char="q"/>
            </a:pPr>
            <a:endParaRPr lang="en-US" sz="2000" dirty="0"/>
          </a:p>
        </p:txBody>
      </p:sp>
      <p:sp>
        <p:nvSpPr>
          <p:cNvPr id="2" name="TextBox 1">
            <a:extLst>
              <a:ext uri="{FF2B5EF4-FFF2-40B4-BE49-F238E27FC236}">
                <a16:creationId xmlns:a16="http://schemas.microsoft.com/office/drawing/2014/main" id="{29856353-6749-4C5B-8B78-D0DC3B2CBC41}"/>
              </a:ext>
            </a:extLst>
          </p:cNvPr>
          <p:cNvSpPr txBox="1"/>
          <p:nvPr/>
        </p:nvSpPr>
        <p:spPr>
          <a:xfrm>
            <a:off x="689317" y="569946"/>
            <a:ext cx="2199641" cy="523220"/>
          </a:xfrm>
          <a:prstGeom prst="rect">
            <a:avLst/>
          </a:prstGeom>
          <a:noFill/>
        </p:spPr>
        <p:txBody>
          <a:bodyPr wrap="none" rtlCol="0">
            <a:spAutoFit/>
          </a:bodyPr>
          <a:lstStyle/>
          <a:p>
            <a:r>
              <a:rPr lang="en-US" sz="2800" dirty="0">
                <a:latin typeface="Amasis MT Pro Black" panose="02040A04050005020304" pitchFamily="18" charset="0"/>
              </a:rPr>
              <a:t>Conclusion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ACE061-1AD8-49E4-BBD1-E3839294EA37}"/>
                  </a:ext>
                </a:extLst>
              </p:cNvPr>
              <p:cNvSpPr txBox="1"/>
              <p:nvPr/>
            </p:nvSpPr>
            <p:spPr>
              <a:xfrm>
                <a:off x="689317" y="5604530"/>
                <a:ext cx="10571164" cy="400110"/>
              </a:xfrm>
              <a:prstGeom prst="rect">
                <a:avLst/>
              </a:prstGeom>
              <a:noFill/>
            </p:spPr>
            <p:txBody>
              <a:bodyPr wrap="none" rtlCol="0">
                <a:spAutoFit/>
              </a:bodyPr>
              <a:lstStyle/>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A relation </a:t>
                </a:r>
                <a14:m>
                  <m:oMath xmlns:m="http://schemas.openxmlformats.org/officeDocument/2006/math">
                    <m:r>
                      <a:rPr lang="en-US" sz="2000" i="1" dirty="0" smtClean="0">
                        <a:latin typeface="Cambria Math" panose="02040503050406030204" pitchFamily="18" charset="0"/>
                      </a:rPr>
                      <m:t>𝑅</m:t>
                    </m:r>
                  </m:oMath>
                </a14:m>
                <a:r>
                  <a:rPr lang="en-US" sz="2000" dirty="0">
                    <a:latin typeface="Times New Roman" panose="02020603050405020304" pitchFamily="18" charset="0"/>
                    <a:cs typeface="Times New Roman" panose="02020603050405020304" pitchFamily="18" charset="0"/>
                  </a:rPr>
                  <a:t> on a set </a:t>
                </a:r>
                <a14:m>
                  <m:oMath xmlns:m="http://schemas.openxmlformats.org/officeDocument/2006/math">
                    <m:r>
                      <a:rPr lang="en-US" sz="2000" i="1" dirty="0" smtClean="0">
                        <a:latin typeface="Cambria Math" panose="02040503050406030204" pitchFamily="18" charset="0"/>
                      </a:rPr>
                      <m:t>𝐴</m:t>
                    </m:r>
                  </m:oMath>
                </a14:m>
                <a:r>
                  <a:rPr lang="en-US" sz="2000" dirty="0">
                    <a:latin typeface="Times New Roman" panose="02020603050405020304" pitchFamily="18" charset="0"/>
                    <a:cs typeface="Times New Roman" panose="02020603050405020304" pitchFamily="18" charset="0"/>
                  </a:rPr>
                  <a:t> is said to be </a:t>
                </a:r>
                <a:r>
                  <a:rPr lang="en-US" sz="2000" dirty="0">
                    <a:solidFill>
                      <a:schemeClr val="accent2">
                        <a:lumMod val="50000"/>
                      </a:schemeClr>
                    </a:solidFill>
                    <a:latin typeface="Times New Roman" panose="02020603050405020304" pitchFamily="18" charset="0"/>
                    <a:cs typeface="Times New Roman" panose="02020603050405020304" pitchFamily="18" charset="0"/>
                  </a:rPr>
                  <a:t>transitive</a:t>
                </a:r>
                <a:r>
                  <a:rPr lang="en-US" sz="2000" dirty="0">
                    <a:latin typeface="Times New Roman" panose="02020603050405020304" pitchFamily="18" charset="0"/>
                    <a:cs typeface="Times New Roman" panose="02020603050405020304" pitchFamily="18" charset="0"/>
                  </a:rPr>
                  <a:t> if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𝑏</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𝐴</m:t>
                    </m:r>
                    <m:r>
                      <a:rPr lang="en-US" sz="2000" b="0" i="1" smtClean="0">
                        <a:latin typeface="Cambria Math" panose="02040503050406030204" pitchFamily="18" charset="0"/>
                        <a:ea typeface="Cambria Math" panose="02040503050406030204" pitchFamily="18" charset="0"/>
                      </a:rPr>
                      <m:t>, </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𝑏</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𝑅</m:t>
                    </m:r>
                    <m:r>
                      <a:rPr lang="en-US" sz="2000" b="0" i="1" smtClean="0">
                        <a:latin typeface="Cambria Math" panose="02040503050406030204" pitchFamily="18" charset="0"/>
                        <a:ea typeface="Cambria Math" panose="02040503050406030204" pitchFamily="18" charset="0"/>
                      </a:rPr>
                      <m:t>, </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𝑏</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𝑐</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𝑅</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𝑡h𝑒𝑛</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𝑐</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𝑅</m:t>
                    </m:r>
                    <m:r>
                      <a:rPr lang="en-US" sz="2000" b="0" i="1" smtClean="0">
                        <a:latin typeface="Cambria Math" panose="02040503050406030204" pitchFamily="18" charset="0"/>
                        <a:ea typeface="Cambria Math" panose="02040503050406030204" pitchFamily="18" charset="0"/>
                      </a:rPr>
                      <m:t>.</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E3ACE061-1AD8-49E4-BBD1-E3839294EA37}"/>
                  </a:ext>
                </a:extLst>
              </p:cNvPr>
              <p:cNvSpPr txBox="1">
                <a:spLocks noRot="1" noChangeAspect="1" noMove="1" noResize="1" noEditPoints="1" noAdjustHandles="1" noChangeArrowheads="1" noChangeShapeType="1" noTextEdit="1"/>
              </p:cNvSpPr>
              <p:nvPr/>
            </p:nvSpPr>
            <p:spPr>
              <a:xfrm>
                <a:off x="689317" y="5604530"/>
                <a:ext cx="10571164" cy="400110"/>
              </a:xfrm>
              <a:prstGeom prst="rect">
                <a:avLst/>
              </a:prstGeom>
              <a:blipFill>
                <a:blip r:embed="rId3"/>
                <a:stretch>
                  <a:fillRect l="-519" t="-7576" b="-2575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D0A287B-D297-4FA0-B54C-01DAC848A865}"/>
              </a:ext>
            </a:extLst>
          </p:cNvPr>
          <p:cNvSpPr txBox="1"/>
          <p:nvPr/>
        </p:nvSpPr>
        <p:spPr>
          <a:xfrm>
            <a:off x="689317" y="2691443"/>
            <a:ext cx="8500737" cy="400110"/>
          </a:xfrm>
          <a:prstGeom prst="rect">
            <a:avLst/>
          </a:prstGeom>
          <a:noFill/>
        </p:spPr>
        <p:txBody>
          <a:bodyPr wrap="square">
            <a:spAutoFit/>
          </a:bodyPr>
          <a:lstStyle/>
          <a:p>
            <a:pPr marL="285750" indent="-285750">
              <a:buFont typeface="Wingdings" panose="05000000000000000000" pitchFamily="2" charset="2"/>
              <a:buChar char="q"/>
            </a:pPr>
            <a:r>
              <a:rPr lang="en-US" sz="2000" b="0" i="0" u="none" strike="noStrike" baseline="0" dirty="0">
                <a:latin typeface="Times New Roman" panose="02020603050405020304" pitchFamily="18" charset="0"/>
              </a:rPr>
              <a:t>A relation </a:t>
            </a:r>
            <a:r>
              <a:rPr lang="en-US" sz="2000" b="0" i="1" u="none" strike="noStrike" baseline="0" dirty="0">
                <a:latin typeface="MTMI"/>
              </a:rPr>
              <a:t>R </a:t>
            </a:r>
            <a:r>
              <a:rPr lang="en-US" sz="2000" b="0" i="0" u="none" strike="noStrike" baseline="0" dirty="0">
                <a:latin typeface="Times New Roman" panose="02020603050405020304" pitchFamily="18" charset="0"/>
              </a:rPr>
              <a:t>on a set </a:t>
            </a:r>
            <a:r>
              <a:rPr lang="en-US" sz="2000" b="0" i="1" u="none" strike="noStrike" baseline="0" dirty="0">
                <a:latin typeface="MTMI"/>
              </a:rPr>
              <a:t>A </a:t>
            </a:r>
            <a:r>
              <a:rPr lang="en-US" sz="2000" b="0" i="0" u="none" strike="noStrike" baseline="0" dirty="0">
                <a:latin typeface="Times New Roman" panose="02020603050405020304" pitchFamily="18" charset="0"/>
              </a:rPr>
              <a:t>is called </a:t>
            </a:r>
            <a:r>
              <a:rPr lang="en-US" sz="2000" b="0" u="none" strike="noStrike" baseline="0" dirty="0">
                <a:solidFill>
                  <a:schemeClr val="accent2">
                    <a:lumMod val="50000"/>
                  </a:schemeClr>
                </a:solidFill>
                <a:latin typeface="Times New Roman" panose="02020603050405020304" pitchFamily="18" charset="0"/>
              </a:rPr>
              <a:t>reflexive</a:t>
            </a:r>
            <a:r>
              <a:rPr lang="en-US" sz="2000" b="0" i="1" u="none" strike="noStrike" baseline="0" dirty="0">
                <a:latin typeface="Times New Roman" panose="02020603050405020304" pitchFamily="18" charset="0"/>
              </a:rPr>
              <a:t> </a:t>
            </a:r>
            <a:r>
              <a:rPr lang="en-US" sz="2000" b="0" i="0" u="none" strike="noStrike" baseline="0" dirty="0">
                <a:latin typeface="Times New Roman" panose="02020603050405020304" pitchFamily="18" charset="0"/>
              </a:rPr>
              <a:t>if </a:t>
            </a:r>
            <a:r>
              <a:rPr lang="en-US" sz="2000" b="0" i="1" u="none" strike="noStrike" baseline="0" dirty="0">
                <a:latin typeface="MTMI"/>
              </a:rPr>
              <a:t>(a, a) </a:t>
            </a:r>
            <a:r>
              <a:rPr lang="en-US" sz="2000" b="0" i="0" u="none" strike="noStrike" baseline="0" dirty="0">
                <a:latin typeface="MTSYN"/>
              </a:rPr>
              <a:t>∈ </a:t>
            </a:r>
            <a:r>
              <a:rPr lang="en-US" sz="2000" b="0" i="1" u="none" strike="noStrike" baseline="0" dirty="0">
                <a:latin typeface="MTMI"/>
              </a:rPr>
              <a:t>R </a:t>
            </a:r>
            <a:r>
              <a:rPr lang="en-US" sz="2000" b="0" i="0" u="none" strike="noStrike" baseline="0" dirty="0">
                <a:latin typeface="Times New Roman" panose="02020603050405020304" pitchFamily="18" charset="0"/>
              </a:rPr>
              <a:t>for every element </a:t>
            </a:r>
            <a:r>
              <a:rPr lang="en-US" sz="2000" b="0" i="1" u="none" strike="noStrike" baseline="0" dirty="0">
                <a:latin typeface="MTMI"/>
              </a:rPr>
              <a:t>a </a:t>
            </a:r>
            <a:r>
              <a:rPr lang="en-US" sz="2000" b="0" i="0" u="none" strike="noStrike" baseline="0" dirty="0">
                <a:latin typeface="MTSYN"/>
              </a:rPr>
              <a:t>∈ </a:t>
            </a:r>
            <a:r>
              <a:rPr lang="en-US" sz="2000" b="0" i="1" u="none" strike="noStrike" baseline="0" dirty="0">
                <a:latin typeface="MTMI"/>
              </a:rPr>
              <a:t>A</a:t>
            </a:r>
            <a:r>
              <a:rPr lang="en-US" sz="2000" b="0" i="0" u="none" strike="noStrike" baseline="0" dirty="0">
                <a:latin typeface="Times New Roman" panose="02020603050405020304" pitchFamily="18" charset="0"/>
              </a:rPr>
              <a:t>.</a:t>
            </a:r>
            <a:endParaRPr lang="en-US" sz="2000" dirty="0"/>
          </a:p>
        </p:txBody>
      </p:sp>
      <p:pic>
        <p:nvPicPr>
          <p:cNvPr id="1026" name="Picture 2" descr="Clipart Free Stock Conclusion Clipart Writing - Conclusion And  Recommendation As A Cartoon, HD Png Download , Transparent Png Image -  PNGitem">
            <a:extLst>
              <a:ext uri="{FF2B5EF4-FFF2-40B4-BE49-F238E27FC236}">
                <a16:creationId xmlns:a16="http://schemas.microsoft.com/office/drawing/2014/main" id="{F29FA2DA-2210-462F-A3CC-9422B0E71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725093" y="42677"/>
            <a:ext cx="1376638" cy="11173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2C7B1C-CF6A-400D-8747-AFEBC7FE8E36}"/>
              </a:ext>
            </a:extLst>
          </p:cNvPr>
          <p:cNvSpPr txBox="1"/>
          <p:nvPr/>
        </p:nvSpPr>
        <p:spPr>
          <a:xfrm>
            <a:off x="9217365" y="2816681"/>
            <a:ext cx="2043116" cy="369332"/>
          </a:xfrm>
          <a:prstGeom prst="rect">
            <a:avLst/>
          </a:prstGeom>
          <a:solidFill>
            <a:schemeClr val="accent4">
              <a:lumMod val="20000"/>
              <a:lumOff val="80000"/>
            </a:schemeClr>
          </a:solidFill>
          <a:ln>
            <a:solidFill>
              <a:schemeClr val="accent2"/>
            </a:solidFill>
          </a:ln>
        </p:spPr>
        <p:txBody>
          <a:bodyPr wrap="square">
            <a:spAutoFit/>
          </a:bodyPr>
          <a:lstStyle/>
          <a:p>
            <a:r>
              <a:rPr lang="en-US" dirty="0">
                <a:latin typeface="Amasis MT Pro" panose="02040504050005020304" pitchFamily="18" charset="0"/>
              </a:rPr>
              <a:t>= is reflexive (2=2)</a:t>
            </a:r>
          </a:p>
        </p:txBody>
      </p:sp>
      <p:sp>
        <p:nvSpPr>
          <p:cNvPr id="11" name="TextBox 10">
            <a:extLst>
              <a:ext uri="{FF2B5EF4-FFF2-40B4-BE49-F238E27FC236}">
                <a16:creationId xmlns:a16="http://schemas.microsoft.com/office/drawing/2014/main" id="{A95C3952-A852-4C49-AA6C-E881DE88E6D8}"/>
              </a:ext>
            </a:extLst>
          </p:cNvPr>
          <p:cNvSpPr txBox="1"/>
          <p:nvPr/>
        </p:nvSpPr>
        <p:spPr>
          <a:xfrm>
            <a:off x="7961244" y="3870486"/>
            <a:ext cx="3454688" cy="369332"/>
          </a:xfrm>
          <a:prstGeom prst="rect">
            <a:avLst/>
          </a:prstGeom>
          <a:solidFill>
            <a:schemeClr val="accent6">
              <a:lumMod val="20000"/>
              <a:lumOff val="80000"/>
            </a:schemeClr>
          </a:solidFill>
          <a:ln>
            <a:solidFill>
              <a:schemeClr val="accent6"/>
            </a:solidFill>
          </a:ln>
        </p:spPr>
        <p:txBody>
          <a:bodyPr wrap="square">
            <a:spAutoFit/>
          </a:bodyPr>
          <a:lstStyle/>
          <a:p>
            <a:r>
              <a:rPr lang="en-US" dirty="0">
                <a:latin typeface="Amasis MT Pro" panose="02040504050005020304" pitchFamily="18" charset="0"/>
              </a:rPr>
              <a:t>= is symmetric (x=2 implies 2=x)</a:t>
            </a:r>
          </a:p>
        </p:txBody>
      </p:sp>
      <p:sp>
        <p:nvSpPr>
          <p:cNvPr id="13" name="TextBox 12">
            <a:extLst>
              <a:ext uri="{FF2B5EF4-FFF2-40B4-BE49-F238E27FC236}">
                <a16:creationId xmlns:a16="http://schemas.microsoft.com/office/drawing/2014/main" id="{A19575FA-1083-4BB9-8B72-39E9B82EC3F9}"/>
              </a:ext>
            </a:extLst>
          </p:cNvPr>
          <p:cNvSpPr txBox="1"/>
          <p:nvPr/>
        </p:nvSpPr>
        <p:spPr>
          <a:xfrm>
            <a:off x="5954043" y="4866469"/>
            <a:ext cx="4673876" cy="369332"/>
          </a:xfrm>
          <a:prstGeom prst="rect">
            <a:avLst/>
          </a:prstGeom>
          <a:solidFill>
            <a:schemeClr val="bg2">
              <a:lumMod val="90000"/>
            </a:schemeClr>
          </a:solidFill>
          <a:ln>
            <a:solidFill>
              <a:schemeClr val="bg2">
                <a:lumMod val="50000"/>
              </a:schemeClr>
            </a:solidFill>
          </a:ln>
        </p:spPr>
        <p:txBody>
          <a:bodyPr wrap="square">
            <a:spAutoFit/>
          </a:bodyPr>
          <a:lstStyle/>
          <a:p>
            <a:r>
              <a:rPr lang="en-US" dirty="0">
                <a:latin typeface="Amasis MT Pro" panose="02040504050005020304" pitchFamily="18" charset="0"/>
              </a:rPr>
              <a:t>≤ is antisymmetric (</a:t>
            </a:r>
            <a:r>
              <a:rPr lang="en-US" dirty="0" err="1">
                <a:latin typeface="Amasis MT Pro" panose="02040504050005020304" pitchFamily="18" charset="0"/>
              </a:rPr>
              <a:t>x≤y</a:t>
            </a:r>
            <a:r>
              <a:rPr lang="en-US" dirty="0">
                <a:latin typeface="Amasis MT Pro" panose="02040504050005020304" pitchFamily="18" charset="0"/>
              </a:rPr>
              <a:t> and </a:t>
            </a:r>
            <a:r>
              <a:rPr lang="en-US" dirty="0" err="1">
                <a:latin typeface="Amasis MT Pro" panose="02040504050005020304" pitchFamily="18" charset="0"/>
              </a:rPr>
              <a:t>y≤x</a:t>
            </a:r>
            <a:r>
              <a:rPr lang="en-US" dirty="0">
                <a:latin typeface="Amasis MT Pro" panose="02040504050005020304" pitchFamily="18" charset="0"/>
              </a:rPr>
              <a:t> implies x=y)</a:t>
            </a:r>
          </a:p>
        </p:txBody>
      </p:sp>
      <p:sp>
        <p:nvSpPr>
          <p:cNvPr id="15" name="TextBox 14">
            <a:extLst>
              <a:ext uri="{FF2B5EF4-FFF2-40B4-BE49-F238E27FC236}">
                <a16:creationId xmlns:a16="http://schemas.microsoft.com/office/drawing/2014/main" id="{4AD984D3-7FE7-41B0-97BB-094B25AFC40C}"/>
              </a:ext>
            </a:extLst>
          </p:cNvPr>
          <p:cNvSpPr txBox="1"/>
          <p:nvPr/>
        </p:nvSpPr>
        <p:spPr>
          <a:xfrm>
            <a:off x="4288393" y="6223633"/>
            <a:ext cx="4169807" cy="369332"/>
          </a:xfrm>
          <a:prstGeom prst="rect">
            <a:avLst/>
          </a:prstGeom>
          <a:solidFill>
            <a:schemeClr val="accent1">
              <a:lumMod val="20000"/>
              <a:lumOff val="80000"/>
            </a:schemeClr>
          </a:solidFill>
          <a:ln>
            <a:solidFill>
              <a:srgbClr val="0070C0"/>
            </a:solidFill>
          </a:ln>
        </p:spPr>
        <p:txBody>
          <a:bodyPr wrap="square">
            <a:spAutoFit/>
          </a:bodyPr>
          <a:lstStyle/>
          <a:p>
            <a:r>
              <a:rPr lang="en-US" dirty="0">
                <a:latin typeface="Amasis MT Pro" panose="02040504050005020304" pitchFamily="18" charset="0"/>
              </a:rPr>
              <a:t>&lt; is transitive (2&lt;3 and 3&lt;5 implies 2&lt;5)</a:t>
            </a:r>
          </a:p>
        </p:txBody>
      </p:sp>
    </p:spTree>
    <p:extLst>
      <p:ext uri="{BB962C8B-B14F-4D97-AF65-F5344CB8AC3E}">
        <p14:creationId xmlns:p14="http://schemas.microsoft.com/office/powerpoint/2010/main" val="2201224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7F252D-B872-4386-AA17-C44F160378E3}"/>
              </a:ext>
            </a:extLst>
          </p:cNvPr>
          <p:cNvSpPr txBox="1"/>
          <p:nvPr/>
        </p:nvSpPr>
        <p:spPr>
          <a:xfrm>
            <a:off x="693093" y="1238202"/>
            <a:ext cx="8538456" cy="461665"/>
          </a:xfrm>
          <a:prstGeom prst="rect">
            <a:avLst/>
          </a:prstGeom>
          <a:noFill/>
        </p:spPr>
        <p:txBody>
          <a:bodyPr wrap="square">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X = {a, b, c, d} and R = {(a, a),(a, b),(a, c),(d, b),(b, b),(c, d)}</a:t>
            </a:r>
          </a:p>
        </p:txBody>
      </p:sp>
      <p:sp>
        <p:nvSpPr>
          <p:cNvPr id="7" name="TextBox 6">
            <a:extLst>
              <a:ext uri="{FF2B5EF4-FFF2-40B4-BE49-F238E27FC236}">
                <a16:creationId xmlns:a16="http://schemas.microsoft.com/office/drawing/2014/main" id="{D5BCC87A-66E7-4D40-B36A-62F5D1526779}"/>
              </a:ext>
            </a:extLst>
          </p:cNvPr>
          <p:cNvSpPr txBox="1"/>
          <p:nvPr/>
        </p:nvSpPr>
        <p:spPr>
          <a:xfrm>
            <a:off x="722276" y="1845451"/>
            <a:ext cx="7769968" cy="830997"/>
          </a:xfrm>
          <a:prstGeom prst="rect">
            <a:avLst/>
          </a:prstGeom>
          <a:noFill/>
        </p:spPr>
        <p:txBody>
          <a:bodyPr wrap="square">
            <a:spAutoFit/>
          </a:bodyPr>
          <a:lstStyle/>
          <a:p>
            <a:pPr marL="28575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Let A = {0, 1, 2, 3} and R a relation over A:</a:t>
            </a:r>
          </a:p>
          <a:p>
            <a:r>
              <a:rPr lang="en-US" sz="2400" dirty="0">
                <a:latin typeface="Times New Roman" panose="02020603050405020304" pitchFamily="18" charset="0"/>
                <a:cs typeface="Times New Roman" panose="02020603050405020304" pitchFamily="18" charset="0"/>
              </a:rPr>
              <a:t>          R = {(0, 0),(0, 1),(0, 3),(1, 1),(1, 0),(2, 3),(3, 3)}</a:t>
            </a:r>
          </a:p>
        </p:txBody>
      </p:sp>
      <p:sp>
        <p:nvSpPr>
          <p:cNvPr id="9" name="TextBox 8">
            <a:extLst>
              <a:ext uri="{FF2B5EF4-FFF2-40B4-BE49-F238E27FC236}">
                <a16:creationId xmlns:a16="http://schemas.microsoft.com/office/drawing/2014/main" id="{0E40DC09-A22E-48DD-93CA-434A3CF48D51}"/>
              </a:ext>
            </a:extLst>
          </p:cNvPr>
          <p:cNvSpPr txBox="1"/>
          <p:nvPr/>
        </p:nvSpPr>
        <p:spPr>
          <a:xfrm>
            <a:off x="722276" y="3617772"/>
            <a:ext cx="7769968" cy="461665"/>
          </a:xfrm>
          <a:prstGeom prst="rect">
            <a:avLst/>
          </a:prstGeom>
          <a:noFill/>
        </p:spPr>
        <p:txBody>
          <a:bodyPr wrap="square">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If R and S are reflexive, then R ∩ S is so. Explain why.</a:t>
            </a:r>
          </a:p>
        </p:txBody>
      </p:sp>
      <p:sp>
        <p:nvSpPr>
          <p:cNvPr id="11" name="TextBox 10">
            <a:extLst>
              <a:ext uri="{FF2B5EF4-FFF2-40B4-BE49-F238E27FC236}">
                <a16:creationId xmlns:a16="http://schemas.microsoft.com/office/drawing/2014/main" id="{6DC2C12E-FBC0-4D8B-9FE6-BDF8D32CADF3}"/>
              </a:ext>
            </a:extLst>
          </p:cNvPr>
          <p:cNvSpPr txBox="1"/>
          <p:nvPr/>
        </p:nvSpPr>
        <p:spPr>
          <a:xfrm>
            <a:off x="722276" y="4288528"/>
            <a:ext cx="8781645" cy="461665"/>
          </a:xfrm>
          <a:prstGeom prst="rect">
            <a:avLst/>
          </a:prstGeom>
          <a:noFill/>
        </p:spPr>
        <p:txBody>
          <a:bodyPr wrap="square">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If R and S are symmetric, then R ∩ S is so. Explain why. </a:t>
            </a:r>
          </a:p>
        </p:txBody>
      </p:sp>
      <p:sp>
        <p:nvSpPr>
          <p:cNvPr id="2" name="Right Brace 1">
            <a:extLst>
              <a:ext uri="{FF2B5EF4-FFF2-40B4-BE49-F238E27FC236}">
                <a16:creationId xmlns:a16="http://schemas.microsoft.com/office/drawing/2014/main" id="{A19EE385-B9C4-4612-ABA3-48C8F65BE071}"/>
              </a:ext>
            </a:extLst>
          </p:cNvPr>
          <p:cNvSpPr/>
          <p:nvPr/>
        </p:nvSpPr>
        <p:spPr>
          <a:xfrm>
            <a:off x="9008022" y="1474987"/>
            <a:ext cx="495899" cy="1085322"/>
          </a:xfrm>
          <a:prstGeom prst="rightBrace">
            <a:avLst>
              <a:gd name="adj1" fmla="val 22412"/>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A9AF7D69-4186-4735-A2CC-0958D5DA3236}"/>
              </a:ext>
            </a:extLst>
          </p:cNvPr>
          <p:cNvSpPr txBox="1"/>
          <p:nvPr/>
        </p:nvSpPr>
        <p:spPr>
          <a:xfrm>
            <a:off x="9615581" y="1832982"/>
            <a:ext cx="1982851" cy="369332"/>
          </a:xfrm>
          <a:prstGeom prst="rect">
            <a:avLst/>
          </a:prstGeom>
          <a:noFill/>
        </p:spPr>
        <p:txBody>
          <a:bodyPr wrap="none" rtlCol="0">
            <a:spAutoFit/>
          </a:bodyPr>
          <a:lstStyle/>
          <a:p>
            <a:r>
              <a:rPr lang="en-US" dirty="0">
                <a:latin typeface="Amasis MT Pro Black" panose="02040A04050005020304" pitchFamily="18" charset="0"/>
              </a:rPr>
              <a:t>List Properties.</a:t>
            </a:r>
          </a:p>
        </p:txBody>
      </p:sp>
      <p:sp>
        <p:nvSpPr>
          <p:cNvPr id="8" name="Right Brace 7">
            <a:extLst>
              <a:ext uri="{FF2B5EF4-FFF2-40B4-BE49-F238E27FC236}">
                <a16:creationId xmlns:a16="http://schemas.microsoft.com/office/drawing/2014/main" id="{987D6660-2A54-4343-91B1-B42510F78914}"/>
              </a:ext>
            </a:extLst>
          </p:cNvPr>
          <p:cNvSpPr/>
          <p:nvPr/>
        </p:nvSpPr>
        <p:spPr>
          <a:xfrm>
            <a:off x="8296678" y="3757338"/>
            <a:ext cx="484694" cy="961982"/>
          </a:xfrm>
          <a:prstGeom prst="rightBrace">
            <a:avLst>
              <a:gd name="adj1" fmla="val 17547"/>
              <a:gd name="adj2" fmla="val 5090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638CD41-199A-4B2F-99F1-1889F158929F}"/>
              </a:ext>
            </a:extLst>
          </p:cNvPr>
          <p:cNvSpPr txBox="1"/>
          <p:nvPr/>
        </p:nvSpPr>
        <p:spPr>
          <a:xfrm>
            <a:off x="8875363" y="4053663"/>
            <a:ext cx="934871" cy="369332"/>
          </a:xfrm>
          <a:prstGeom prst="rect">
            <a:avLst/>
          </a:prstGeom>
          <a:noFill/>
        </p:spPr>
        <p:txBody>
          <a:bodyPr wrap="none" rtlCol="0">
            <a:spAutoFit/>
          </a:bodyPr>
          <a:lstStyle/>
          <a:p>
            <a:r>
              <a:rPr lang="en-US" dirty="0">
                <a:latin typeface="Amasis MT Pro Black" panose="02040A04050005020304" pitchFamily="18" charset="0"/>
              </a:rPr>
              <a:t>Prove.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8AF83C6-8374-41C6-B0D1-417C04845594}"/>
                  </a:ext>
                </a:extLst>
              </p:cNvPr>
              <p:cNvSpPr txBox="1"/>
              <p:nvPr/>
            </p:nvSpPr>
            <p:spPr>
              <a:xfrm>
                <a:off x="208892" y="5483179"/>
                <a:ext cx="828335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𝑅</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1,1</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1,2</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2,1</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2,2</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3,4</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4,1</m:t>
                          </m:r>
                        </m:e>
                      </m:d>
                      <m:r>
                        <a:rPr lang="en-US" sz="2400" b="0" i="1" smtClean="0">
                          <a:latin typeface="Cambria Math" panose="02040503050406030204" pitchFamily="18" charset="0"/>
                        </a:rPr>
                        <m:t>,(4,4)}</m:t>
                      </m:r>
                    </m:oMath>
                  </m:oMathPara>
                </a14:m>
                <a:endParaRPr lang="en-US" sz="2400" dirty="0"/>
              </a:p>
            </p:txBody>
          </p:sp>
        </mc:Choice>
        <mc:Fallback xmlns="">
          <p:sp>
            <p:nvSpPr>
              <p:cNvPr id="12" name="TextBox 11">
                <a:extLst>
                  <a:ext uri="{FF2B5EF4-FFF2-40B4-BE49-F238E27FC236}">
                    <a16:creationId xmlns:a16="http://schemas.microsoft.com/office/drawing/2014/main" id="{38AF83C6-8374-41C6-B0D1-417C04845594}"/>
                  </a:ext>
                </a:extLst>
              </p:cNvPr>
              <p:cNvSpPr txBox="1">
                <a:spLocks noRot="1" noChangeAspect="1" noMove="1" noResize="1" noEditPoints="1" noAdjustHandles="1" noChangeArrowheads="1" noChangeShapeType="1" noTextEdit="1"/>
              </p:cNvSpPr>
              <p:nvPr/>
            </p:nvSpPr>
            <p:spPr>
              <a:xfrm>
                <a:off x="208892" y="5483179"/>
                <a:ext cx="8283352" cy="461665"/>
              </a:xfrm>
              <a:prstGeom prst="rect">
                <a:avLst/>
              </a:prstGeom>
              <a:blipFill>
                <a:blip r:embed="rId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FBE2096-2174-42E5-A285-9FB31097043B}"/>
                  </a:ext>
                </a:extLst>
              </p:cNvPr>
              <p:cNvSpPr txBox="1"/>
              <p:nvPr/>
            </p:nvSpPr>
            <p:spPr>
              <a:xfrm>
                <a:off x="-153714" y="6138339"/>
                <a:ext cx="82833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𝑅</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2,1</m:t>
                          </m:r>
                        </m:e>
                      </m:d>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3,1</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3,2</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4,1</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4,2</m:t>
                          </m:r>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4,3</m:t>
                          </m:r>
                        </m:e>
                      </m:d>
                      <m:r>
                        <a:rPr lang="en-US" sz="2400" b="0" i="1" smtClean="0">
                          <a:latin typeface="Cambria Math" panose="02040503050406030204" pitchFamily="18" charset="0"/>
                        </a:rPr>
                        <m:t>}</m:t>
                      </m:r>
                    </m:oMath>
                  </m:oMathPara>
                </a14:m>
                <a:endParaRPr lang="en-US" sz="2400" dirty="0"/>
              </a:p>
            </p:txBody>
          </p:sp>
        </mc:Choice>
        <mc:Fallback xmlns="">
          <p:sp>
            <p:nvSpPr>
              <p:cNvPr id="13" name="TextBox 12">
                <a:extLst>
                  <a:ext uri="{FF2B5EF4-FFF2-40B4-BE49-F238E27FC236}">
                    <a16:creationId xmlns:a16="http://schemas.microsoft.com/office/drawing/2014/main" id="{FFBE2096-2174-42E5-A285-9FB31097043B}"/>
                  </a:ext>
                </a:extLst>
              </p:cNvPr>
              <p:cNvSpPr txBox="1">
                <a:spLocks noRot="1" noChangeAspect="1" noMove="1" noResize="1" noEditPoints="1" noAdjustHandles="1" noChangeArrowheads="1" noChangeShapeType="1" noTextEdit="1"/>
              </p:cNvSpPr>
              <p:nvPr/>
            </p:nvSpPr>
            <p:spPr>
              <a:xfrm>
                <a:off x="-153714" y="6138339"/>
                <a:ext cx="8283352" cy="461665"/>
              </a:xfrm>
              <a:prstGeom prst="rect">
                <a:avLst/>
              </a:prstGeom>
              <a:blipFill>
                <a:blip r:embed="rId4"/>
                <a:stretch>
                  <a:fillRect b="-17105"/>
                </a:stretch>
              </a:blipFill>
            </p:spPr>
            <p:txBody>
              <a:bodyPr/>
              <a:lstStyle/>
              <a:p>
                <a:r>
                  <a:rPr lang="en-US">
                    <a:noFill/>
                  </a:rPr>
                  <a:t> </a:t>
                </a:r>
              </a:p>
            </p:txBody>
          </p:sp>
        </mc:Fallback>
      </mc:AlternateContent>
      <p:sp>
        <p:nvSpPr>
          <p:cNvPr id="14" name="Right Brace 13">
            <a:extLst>
              <a:ext uri="{FF2B5EF4-FFF2-40B4-BE49-F238E27FC236}">
                <a16:creationId xmlns:a16="http://schemas.microsoft.com/office/drawing/2014/main" id="{B5C05D52-5D21-4B2D-AB26-D02BE886AA84}"/>
              </a:ext>
            </a:extLst>
          </p:cNvPr>
          <p:cNvSpPr/>
          <p:nvPr/>
        </p:nvSpPr>
        <p:spPr>
          <a:xfrm>
            <a:off x="7537920" y="5486292"/>
            <a:ext cx="612842" cy="1277547"/>
          </a:xfrm>
          <a:prstGeom prst="rightBrace">
            <a:avLst>
              <a:gd name="adj1" fmla="val 32143"/>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763D31B-8423-4EBA-AF50-B10FA49F5AF7}"/>
              </a:ext>
            </a:extLst>
          </p:cNvPr>
          <p:cNvSpPr txBox="1"/>
          <p:nvPr/>
        </p:nvSpPr>
        <p:spPr>
          <a:xfrm>
            <a:off x="8296678" y="5800960"/>
            <a:ext cx="1513556" cy="369332"/>
          </a:xfrm>
          <a:prstGeom prst="rect">
            <a:avLst/>
          </a:prstGeom>
          <a:noFill/>
        </p:spPr>
        <p:txBody>
          <a:bodyPr wrap="none" rtlCol="0">
            <a:spAutoFit/>
          </a:bodyPr>
          <a:lstStyle/>
          <a:p>
            <a:r>
              <a:rPr lang="en-US" dirty="0">
                <a:latin typeface="Amasis MT Pro Black" panose="02040A04050005020304" pitchFamily="18" charset="0"/>
              </a:rPr>
              <a:t>Transitive?</a:t>
            </a:r>
          </a:p>
        </p:txBody>
      </p:sp>
      <p:sp>
        <p:nvSpPr>
          <p:cNvPr id="16" name="TextBox 15">
            <a:extLst>
              <a:ext uri="{FF2B5EF4-FFF2-40B4-BE49-F238E27FC236}">
                <a16:creationId xmlns:a16="http://schemas.microsoft.com/office/drawing/2014/main" id="{264711C1-2539-4F6C-99BB-DC309E9370D9}"/>
              </a:ext>
            </a:extLst>
          </p:cNvPr>
          <p:cNvSpPr txBox="1"/>
          <p:nvPr/>
        </p:nvSpPr>
        <p:spPr>
          <a:xfrm>
            <a:off x="8079493" y="5483179"/>
            <a:ext cx="459532" cy="369332"/>
          </a:xfrm>
          <a:prstGeom prst="rect">
            <a:avLst/>
          </a:prstGeom>
          <a:noFill/>
        </p:spPr>
        <p:txBody>
          <a:bodyPr wrap="square">
            <a:spAutoFit/>
          </a:bodyPr>
          <a:lstStyle/>
          <a:p>
            <a:r>
              <a:rPr lang="en-US" b="0" i="0" dirty="0">
                <a:solidFill>
                  <a:srgbClr val="000000"/>
                </a:solidFill>
                <a:effectLst/>
                <a:latin typeface="HelveticaNeue-Light"/>
              </a:rPr>
              <a:t>❌</a:t>
            </a:r>
            <a:endParaRPr lang="en-US" dirty="0"/>
          </a:p>
        </p:txBody>
      </p:sp>
      <p:pic>
        <p:nvPicPr>
          <p:cNvPr id="1028" name="Picture 4">
            <a:extLst>
              <a:ext uri="{FF2B5EF4-FFF2-40B4-BE49-F238E27FC236}">
                <a16:creationId xmlns:a16="http://schemas.microsoft.com/office/drawing/2014/main" id="{FC4A4DDF-B3FE-46B4-A658-379A0B3D4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0762" y="6247838"/>
            <a:ext cx="388263" cy="38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E9E204-770E-41C3-85FB-82D6C51EBC22}"/>
              </a:ext>
            </a:extLst>
          </p:cNvPr>
          <p:cNvSpPr txBox="1"/>
          <p:nvPr/>
        </p:nvSpPr>
        <p:spPr>
          <a:xfrm>
            <a:off x="7400209" y="1697789"/>
            <a:ext cx="1627369" cy="307777"/>
          </a:xfrm>
          <a:prstGeom prst="rect">
            <a:avLst/>
          </a:prstGeom>
          <a:solidFill>
            <a:schemeClr val="accent6">
              <a:lumMod val="20000"/>
              <a:lumOff val="80000"/>
            </a:schemeClr>
          </a:solidFill>
          <a:ln>
            <a:solidFill>
              <a:schemeClr val="accent6"/>
            </a:solidFill>
          </a:ln>
        </p:spPr>
        <p:txBody>
          <a:bodyPr wrap="none" rtlCol="0">
            <a:spAutoFit/>
          </a:bodyPr>
          <a:lstStyle/>
          <a:p>
            <a:r>
              <a:rPr lang="en-US" sz="1400" dirty="0">
                <a:latin typeface="Amasis MT Pro Light" panose="02040304050005020304" pitchFamily="18" charset="0"/>
              </a:rPr>
              <a:t>Only antisymmetric</a:t>
            </a:r>
          </a:p>
        </p:txBody>
      </p:sp>
      <p:sp>
        <p:nvSpPr>
          <p:cNvPr id="19" name="TextBox 18">
            <a:extLst>
              <a:ext uri="{FF2B5EF4-FFF2-40B4-BE49-F238E27FC236}">
                <a16:creationId xmlns:a16="http://schemas.microsoft.com/office/drawing/2014/main" id="{9EE5A01B-F064-4FBD-A256-07DE9B55D6CD}"/>
              </a:ext>
            </a:extLst>
          </p:cNvPr>
          <p:cNvSpPr txBox="1"/>
          <p:nvPr/>
        </p:nvSpPr>
        <p:spPr>
          <a:xfrm>
            <a:off x="6841172" y="2671665"/>
            <a:ext cx="1255472" cy="307777"/>
          </a:xfrm>
          <a:prstGeom prst="rect">
            <a:avLst/>
          </a:prstGeom>
          <a:solidFill>
            <a:schemeClr val="accent6">
              <a:lumMod val="20000"/>
              <a:lumOff val="80000"/>
            </a:schemeClr>
          </a:solidFill>
          <a:ln>
            <a:solidFill>
              <a:schemeClr val="accent6"/>
            </a:solidFill>
          </a:ln>
        </p:spPr>
        <p:txBody>
          <a:bodyPr wrap="none" rtlCol="0">
            <a:spAutoFit/>
          </a:bodyPr>
          <a:lstStyle/>
          <a:p>
            <a:r>
              <a:rPr lang="en-US" sz="1400" dirty="0">
                <a:latin typeface="Amasis MT Pro Light" panose="02040304050005020304" pitchFamily="18" charset="0"/>
              </a:rPr>
              <a:t>Only transitive</a:t>
            </a:r>
          </a:p>
        </p:txBody>
      </p:sp>
    </p:spTree>
    <p:extLst>
      <p:ext uri="{BB962C8B-B14F-4D97-AF65-F5344CB8AC3E}">
        <p14:creationId xmlns:p14="http://schemas.microsoft.com/office/powerpoint/2010/main" val="29099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CD12BF-BCEB-4168-9146-AB7051D7600F}"/>
              </a:ext>
            </a:extLst>
          </p:cNvPr>
          <p:cNvSpPr txBox="1"/>
          <p:nvPr/>
        </p:nvSpPr>
        <p:spPr>
          <a:xfrm>
            <a:off x="1275098" y="1028700"/>
            <a:ext cx="10411250" cy="4832092"/>
          </a:xfrm>
          <a:prstGeom prst="rect">
            <a:avLst/>
          </a:prstGeom>
          <a:noFill/>
        </p:spPr>
        <p:txBody>
          <a:bodyPr wrap="square">
            <a:spAutoFit/>
          </a:bodyPr>
          <a:lstStyle/>
          <a:p>
            <a:r>
              <a:rPr lang="en-US" sz="2800" b="0" i="0" dirty="0">
                <a:solidFill>
                  <a:srgbClr val="000000"/>
                </a:solidFill>
                <a:effectLst/>
                <a:latin typeface="Times-Roman"/>
              </a:rPr>
              <a:t>For each of these relations on the set </a:t>
            </a:r>
            <a:r>
              <a:rPr lang="en-US" sz="2800" b="0" i="0" dirty="0">
                <a:solidFill>
                  <a:srgbClr val="000000"/>
                </a:solidFill>
                <a:effectLst/>
                <a:latin typeface="MTSYN"/>
              </a:rPr>
              <a:t>{</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0" dirty="0">
                <a:solidFill>
                  <a:srgbClr val="000000"/>
                </a:solidFill>
                <a:effectLst/>
                <a:latin typeface="MTSYN"/>
              </a:rPr>
              <a:t>}</a:t>
            </a:r>
            <a:r>
              <a:rPr lang="en-US" sz="2800" b="0" i="0" dirty="0">
                <a:solidFill>
                  <a:srgbClr val="000000"/>
                </a:solidFill>
                <a:effectLst/>
                <a:latin typeface="Times-Roman"/>
              </a:rPr>
              <a:t>, decide whether it is reflexive, whether it is symmetric, whether it is antisymmetric, and whether it is transitive.</a:t>
            </a:r>
          </a:p>
          <a:p>
            <a:br>
              <a:rPr lang="en-US" sz="2800" b="0" i="0" dirty="0">
                <a:solidFill>
                  <a:srgbClr val="000000"/>
                </a:solidFill>
                <a:effectLst/>
                <a:latin typeface="Times-Roman"/>
              </a:rPr>
            </a:br>
            <a:r>
              <a:rPr lang="en-US" sz="2800" b="1" i="0" dirty="0">
                <a:solidFill>
                  <a:srgbClr val="000000"/>
                </a:solidFill>
                <a:effectLst/>
                <a:latin typeface="Times-Bold"/>
              </a:rPr>
              <a:t>a) </a:t>
            </a:r>
            <a:r>
              <a:rPr lang="en-US" sz="2800" b="0" i="0" dirty="0">
                <a:solidFill>
                  <a:srgbClr val="000000"/>
                </a:solidFill>
                <a:effectLst/>
                <a:latin typeface="MTSYN"/>
              </a:rPr>
              <a:t>{</a:t>
            </a:r>
            <a:r>
              <a:rPr lang="en-US" sz="2800" b="0" i="1" dirty="0">
                <a:solidFill>
                  <a:srgbClr val="000000"/>
                </a:solidFill>
                <a:effectLst/>
                <a:latin typeface="MTMI"/>
              </a:rPr>
              <a:t>(</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a:t>
            </a:r>
            <a:r>
              <a:rPr lang="en-US" sz="2800" b="0" i="0" dirty="0">
                <a:solidFill>
                  <a:srgbClr val="000000"/>
                </a:solidFill>
                <a:effectLst/>
                <a:latin typeface="MTSYN"/>
              </a:rPr>
              <a:t>}</a:t>
            </a:r>
            <a:br>
              <a:rPr lang="en-US" sz="2800" b="0" i="0" dirty="0">
                <a:solidFill>
                  <a:srgbClr val="000000"/>
                </a:solidFill>
                <a:effectLst/>
                <a:latin typeface="MTSYN"/>
              </a:rPr>
            </a:br>
            <a:r>
              <a:rPr lang="en-US" sz="2800" b="1" i="0" dirty="0">
                <a:solidFill>
                  <a:srgbClr val="000000"/>
                </a:solidFill>
                <a:effectLst/>
                <a:latin typeface="Times-Bold"/>
              </a:rPr>
              <a:t>b) </a:t>
            </a:r>
            <a:r>
              <a:rPr lang="en-US" sz="2800" b="0" i="0" dirty="0">
                <a:solidFill>
                  <a:srgbClr val="000000"/>
                </a:solidFill>
                <a:effectLst/>
                <a:latin typeface="MTSYN"/>
              </a:rPr>
              <a:t>{</a:t>
            </a:r>
            <a:r>
              <a:rPr lang="en-US" sz="2800" b="0" i="1" dirty="0">
                <a:solidFill>
                  <a:srgbClr val="000000"/>
                </a:solidFill>
                <a:effectLst/>
                <a:latin typeface="MTMI"/>
              </a:rPr>
              <a:t>(</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a:t>
            </a:r>
            <a:r>
              <a:rPr lang="en-US" sz="2800" b="0" i="0" dirty="0">
                <a:solidFill>
                  <a:srgbClr val="000000"/>
                </a:solidFill>
                <a:effectLst/>
                <a:latin typeface="MTSYN"/>
              </a:rPr>
              <a:t>}</a:t>
            </a:r>
            <a:br>
              <a:rPr lang="en-US" sz="2800" b="0" i="0" dirty="0">
                <a:solidFill>
                  <a:srgbClr val="000000"/>
                </a:solidFill>
                <a:effectLst/>
                <a:latin typeface="MTSYN"/>
              </a:rPr>
            </a:br>
            <a:r>
              <a:rPr lang="en-US" sz="2800" b="1" i="0" dirty="0">
                <a:solidFill>
                  <a:srgbClr val="000000"/>
                </a:solidFill>
                <a:effectLst/>
                <a:latin typeface="Times-Bold"/>
              </a:rPr>
              <a:t>c) </a:t>
            </a:r>
            <a:r>
              <a:rPr lang="en-US" sz="2800" b="0" i="0" dirty="0">
                <a:solidFill>
                  <a:srgbClr val="000000"/>
                </a:solidFill>
                <a:effectLst/>
                <a:latin typeface="MTSYN"/>
              </a:rPr>
              <a:t>{</a:t>
            </a:r>
            <a:r>
              <a:rPr lang="en-US" sz="2800" b="0" i="1" dirty="0">
                <a:solidFill>
                  <a:srgbClr val="000000"/>
                </a:solidFill>
                <a:effectLst/>
                <a:latin typeface="MTMI"/>
              </a:rPr>
              <a:t>(</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a:t>
            </a:r>
            <a:r>
              <a:rPr lang="en-US" sz="2800" b="0" i="0" dirty="0">
                <a:solidFill>
                  <a:srgbClr val="000000"/>
                </a:solidFill>
                <a:effectLst/>
                <a:latin typeface="MTSYN"/>
              </a:rPr>
              <a:t>}</a:t>
            </a:r>
            <a:br>
              <a:rPr lang="en-US" sz="2800" b="0" i="0" dirty="0">
                <a:solidFill>
                  <a:srgbClr val="000000"/>
                </a:solidFill>
                <a:effectLst/>
                <a:latin typeface="MTSYN"/>
              </a:rPr>
            </a:br>
            <a:r>
              <a:rPr lang="en-US" sz="2800" b="1" i="0" dirty="0">
                <a:solidFill>
                  <a:srgbClr val="000000"/>
                </a:solidFill>
                <a:effectLst/>
                <a:latin typeface="Times-Bold"/>
              </a:rPr>
              <a:t>d) </a:t>
            </a:r>
            <a:r>
              <a:rPr lang="en-US" sz="2800" b="0" i="0" dirty="0">
                <a:solidFill>
                  <a:srgbClr val="000000"/>
                </a:solidFill>
                <a:effectLst/>
                <a:latin typeface="MTSYN"/>
              </a:rPr>
              <a:t>{</a:t>
            </a:r>
            <a:r>
              <a:rPr lang="en-US" sz="2800" b="0" i="1" dirty="0">
                <a:solidFill>
                  <a:srgbClr val="000000"/>
                </a:solidFill>
                <a:effectLst/>
                <a:latin typeface="MTMI"/>
              </a:rPr>
              <a:t>(</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a:t>
            </a:r>
            <a:r>
              <a:rPr lang="en-US" sz="2800" b="0" i="0" dirty="0">
                <a:solidFill>
                  <a:srgbClr val="000000"/>
                </a:solidFill>
                <a:effectLst/>
                <a:latin typeface="MTSYN"/>
              </a:rPr>
              <a:t>}</a:t>
            </a:r>
            <a:br>
              <a:rPr lang="en-US" sz="2800" b="0" i="0" dirty="0">
                <a:solidFill>
                  <a:srgbClr val="000000"/>
                </a:solidFill>
                <a:effectLst/>
                <a:latin typeface="MTSYN"/>
              </a:rPr>
            </a:br>
            <a:r>
              <a:rPr lang="en-US" sz="2800" b="1" i="0" dirty="0">
                <a:solidFill>
                  <a:srgbClr val="000000"/>
                </a:solidFill>
                <a:effectLst/>
                <a:latin typeface="Times-Bold"/>
              </a:rPr>
              <a:t>e) </a:t>
            </a:r>
            <a:r>
              <a:rPr lang="en-US" sz="2800" b="0" i="0" dirty="0">
                <a:solidFill>
                  <a:srgbClr val="000000"/>
                </a:solidFill>
                <a:effectLst/>
                <a:latin typeface="MTSYN"/>
              </a:rPr>
              <a:t>{</a:t>
            </a:r>
            <a:r>
              <a:rPr lang="en-US" sz="2800" b="0" i="1" dirty="0">
                <a:solidFill>
                  <a:srgbClr val="000000"/>
                </a:solidFill>
                <a:effectLst/>
                <a:latin typeface="MTMI"/>
              </a:rPr>
              <a:t>(</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a:t>
            </a:r>
            <a:r>
              <a:rPr lang="en-US" sz="2800" b="0" i="0" dirty="0">
                <a:solidFill>
                  <a:srgbClr val="000000"/>
                </a:solidFill>
                <a:effectLst/>
                <a:latin typeface="MTSYN"/>
              </a:rPr>
              <a:t>}</a:t>
            </a:r>
            <a:br>
              <a:rPr lang="en-US" sz="2800" b="0" i="0" dirty="0">
                <a:solidFill>
                  <a:srgbClr val="000000"/>
                </a:solidFill>
                <a:effectLst/>
                <a:latin typeface="MTSYN"/>
              </a:rPr>
            </a:br>
            <a:r>
              <a:rPr lang="en-US" sz="2800" b="1" i="0" dirty="0">
                <a:solidFill>
                  <a:srgbClr val="000000"/>
                </a:solidFill>
                <a:effectLst/>
                <a:latin typeface="Times-Bold"/>
              </a:rPr>
              <a:t>f ) </a:t>
            </a:r>
            <a:r>
              <a:rPr lang="en-US" sz="2800" b="0" i="0" dirty="0">
                <a:solidFill>
                  <a:srgbClr val="000000"/>
                </a:solidFill>
                <a:effectLst/>
                <a:latin typeface="MTSYN"/>
              </a:rPr>
              <a:t>{</a:t>
            </a:r>
            <a:r>
              <a:rPr lang="en-US" sz="2800" b="0" i="1" dirty="0">
                <a:solidFill>
                  <a:srgbClr val="000000"/>
                </a:solidFill>
                <a:effectLst/>
                <a:latin typeface="MTMI"/>
              </a:rPr>
              <a:t>(</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2</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1</a:t>
            </a:r>
            <a:r>
              <a:rPr lang="en-US" sz="2800" b="0" i="1" dirty="0">
                <a:solidFill>
                  <a:srgbClr val="000000"/>
                </a:solidFill>
                <a:effectLst/>
                <a:latin typeface="MTMI"/>
              </a:rPr>
              <a:t>), (</a:t>
            </a:r>
            <a:r>
              <a:rPr lang="en-US" sz="2800" b="0" i="0" dirty="0">
                <a:solidFill>
                  <a:srgbClr val="000000"/>
                </a:solidFill>
                <a:effectLst/>
                <a:latin typeface="Times-Roman"/>
              </a:rPr>
              <a:t>3</a:t>
            </a:r>
            <a:r>
              <a:rPr lang="en-US" sz="2800" b="0" i="1" dirty="0">
                <a:solidFill>
                  <a:srgbClr val="000000"/>
                </a:solidFill>
                <a:effectLst/>
                <a:latin typeface="MTMI"/>
              </a:rPr>
              <a:t>, </a:t>
            </a:r>
            <a:r>
              <a:rPr lang="en-US" sz="2800" b="0" i="0" dirty="0">
                <a:solidFill>
                  <a:srgbClr val="000000"/>
                </a:solidFill>
                <a:effectLst/>
                <a:latin typeface="Times-Roman"/>
              </a:rPr>
              <a:t>4</a:t>
            </a:r>
            <a:r>
              <a:rPr lang="en-US" sz="2800" b="0" i="1" dirty="0">
                <a:solidFill>
                  <a:srgbClr val="000000"/>
                </a:solidFill>
                <a:effectLst/>
                <a:latin typeface="MTMI"/>
              </a:rPr>
              <a:t>)</a:t>
            </a:r>
            <a:r>
              <a:rPr lang="en-US" sz="2800" b="0" i="0" dirty="0">
                <a:solidFill>
                  <a:srgbClr val="000000"/>
                </a:solidFill>
                <a:effectLst/>
                <a:latin typeface="MTSYN"/>
              </a:rPr>
              <a:t>}</a:t>
            </a:r>
            <a:r>
              <a:rPr lang="en-US" sz="2800" dirty="0"/>
              <a:t> </a:t>
            </a:r>
            <a:br>
              <a:rPr lang="en-US" sz="2800" dirty="0"/>
            </a:br>
            <a:endParaRPr lang="en-US" sz="2800" dirty="0"/>
          </a:p>
        </p:txBody>
      </p:sp>
      <p:pic>
        <p:nvPicPr>
          <p:cNvPr id="2052" name="Picture 4" descr="Task icon. Trendy flat vector Task icon on white background, vector  illustration can be use for web and mobile 4796395 Vector Art at Vecteezy">
            <a:extLst>
              <a:ext uri="{FF2B5EF4-FFF2-40B4-BE49-F238E27FC236}">
                <a16:creationId xmlns:a16="http://schemas.microsoft.com/office/drawing/2014/main" id="{08B30F4B-4C73-4DBB-B07A-C8C71E6C8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41" t="17121" r="25101" b="32576"/>
          <a:stretch/>
        </p:blipFill>
        <p:spPr bwMode="auto">
          <a:xfrm>
            <a:off x="610037" y="762292"/>
            <a:ext cx="652471" cy="6466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Question and answer color icon. FAQ sign. Question mark in speech bubble.  Ask and answer. Chat, dialogue. Online interview. Discussion and  conversation. Info collection. Isolated vector illustration 6159809 Vector  Art at Vecteezy">
            <a:extLst>
              <a:ext uri="{FF2B5EF4-FFF2-40B4-BE49-F238E27FC236}">
                <a16:creationId xmlns:a16="http://schemas.microsoft.com/office/drawing/2014/main" id="{F09F6337-D6C0-4E3F-A3C4-A99D7ACB5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6543" y="4902630"/>
            <a:ext cx="1600636" cy="160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632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9B7C1-0790-480A-969F-2E689E98B2B1}"/>
              </a:ext>
            </a:extLst>
          </p:cNvPr>
          <p:cNvSpPr txBox="1"/>
          <p:nvPr/>
        </p:nvSpPr>
        <p:spPr>
          <a:xfrm>
            <a:off x="2678237" y="3105834"/>
            <a:ext cx="6835526" cy="646331"/>
          </a:xfrm>
          <a:prstGeom prst="rect">
            <a:avLst/>
          </a:prstGeom>
          <a:noFill/>
        </p:spPr>
        <p:txBody>
          <a:bodyPr wrap="none" rtlCol="0">
            <a:spAutoFit/>
          </a:bodyPr>
          <a:lstStyle/>
          <a:p>
            <a:r>
              <a:rPr lang="en-US" sz="3600" dirty="0">
                <a:solidFill>
                  <a:srgbClr val="002060"/>
                </a:solidFill>
                <a:latin typeface="Amasis MT Pro Black" panose="02040A04050005020304" pitchFamily="18" charset="0"/>
              </a:rPr>
              <a:t>Directed Graphs or Digraphs</a:t>
            </a:r>
          </a:p>
        </p:txBody>
      </p:sp>
      <p:pic>
        <p:nvPicPr>
          <p:cNvPr id="2050" name="Picture 2" descr="What is the matrix and directed graph corresponding to the relation $\{(1,  1), (2, 2), (3, 3), (4, 4), (4, 3), (4, 1), (3, 2), (3, 1)\}$? -  Mathematics Stack Exchange">
            <a:extLst>
              <a:ext uri="{FF2B5EF4-FFF2-40B4-BE49-F238E27FC236}">
                <a16:creationId xmlns:a16="http://schemas.microsoft.com/office/drawing/2014/main" id="{D5999B63-CC27-4877-A1E7-CA3CFD7810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3433" y="93882"/>
            <a:ext cx="2434804" cy="2434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ions">
            <a:extLst>
              <a:ext uri="{FF2B5EF4-FFF2-40B4-BE49-F238E27FC236}">
                <a16:creationId xmlns:a16="http://schemas.microsoft.com/office/drawing/2014/main" id="{B59F2DD1-E65A-4DC7-927B-2DB32FD66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3763" y="93882"/>
            <a:ext cx="2509934" cy="26834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thematics | Representations of Matrices and Graphs in Relations -  GeeksforGeeks">
            <a:extLst>
              <a:ext uri="{FF2B5EF4-FFF2-40B4-BE49-F238E27FC236}">
                <a16:creationId xmlns:a16="http://schemas.microsoft.com/office/drawing/2014/main" id="{DB1890C6-2814-4BBF-A6E2-325512847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512" y="4080685"/>
            <a:ext cx="3228975"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111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4A0F4-C464-4BFA-AD29-257E8B1CF0EB}"/>
              </a:ext>
            </a:extLst>
          </p:cNvPr>
          <p:cNvSpPr txBox="1"/>
          <p:nvPr/>
        </p:nvSpPr>
        <p:spPr>
          <a:xfrm>
            <a:off x="633046" y="512026"/>
            <a:ext cx="1480598" cy="461665"/>
          </a:xfrm>
          <a:prstGeom prst="rect">
            <a:avLst/>
          </a:prstGeom>
          <a:noFill/>
        </p:spPr>
        <p:txBody>
          <a:bodyPr wrap="none" rtlCol="0">
            <a:spAutoFit/>
          </a:bodyPr>
          <a:lstStyle/>
          <a:p>
            <a:r>
              <a:rPr lang="en-US" sz="2400" dirty="0">
                <a:solidFill>
                  <a:srgbClr val="00B050"/>
                </a:solidFill>
                <a:latin typeface="Amasis MT Pro Medium" panose="02040604050005020304" pitchFamily="18" charset="0"/>
              </a:rPr>
              <a:t>Reflexive</a:t>
            </a:r>
          </a:p>
        </p:txBody>
      </p:sp>
      <p:sp>
        <p:nvSpPr>
          <p:cNvPr id="3" name="TextBox 2">
            <a:extLst>
              <a:ext uri="{FF2B5EF4-FFF2-40B4-BE49-F238E27FC236}">
                <a16:creationId xmlns:a16="http://schemas.microsoft.com/office/drawing/2014/main" id="{687BE66F-95FE-43A0-B694-141D46D32412}"/>
              </a:ext>
            </a:extLst>
          </p:cNvPr>
          <p:cNvSpPr txBox="1"/>
          <p:nvPr/>
        </p:nvSpPr>
        <p:spPr>
          <a:xfrm>
            <a:off x="633046" y="2698380"/>
            <a:ext cx="1685077" cy="461665"/>
          </a:xfrm>
          <a:prstGeom prst="rect">
            <a:avLst/>
          </a:prstGeom>
          <a:noFill/>
        </p:spPr>
        <p:txBody>
          <a:bodyPr wrap="none" rtlCol="0">
            <a:spAutoFit/>
          </a:bodyPr>
          <a:lstStyle/>
          <a:p>
            <a:r>
              <a:rPr lang="en-US" sz="2400" dirty="0">
                <a:solidFill>
                  <a:srgbClr val="0070C0"/>
                </a:solidFill>
                <a:latin typeface="Amasis MT Pro Medium" panose="02040604050005020304" pitchFamily="18" charset="0"/>
              </a:rPr>
              <a:t>Symmetric</a:t>
            </a:r>
          </a:p>
        </p:txBody>
      </p:sp>
      <p:sp>
        <p:nvSpPr>
          <p:cNvPr id="4" name="TextBox 3">
            <a:extLst>
              <a:ext uri="{FF2B5EF4-FFF2-40B4-BE49-F238E27FC236}">
                <a16:creationId xmlns:a16="http://schemas.microsoft.com/office/drawing/2014/main" id="{DA4EACF0-2994-4130-B43D-851E06072AF5}"/>
              </a:ext>
            </a:extLst>
          </p:cNvPr>
          <p:cNvSpPr txBox="1"/>
          <p:nvPr/>
        </p:nvSpPr>
        <p:spPr>
          <a:xfrm>
            <a:off x="633046" y="4650661"/>
            <a:ext cx="1598515" cy="461665"/>
          </a:xfrm>
          <a:prstGeom prst="rect">
            <a:avLst/>
          </a:prstGeom>
          <a:noFill/>
        </p:spPr>
        <p:txBody>
          <a:bodyPr wrap="none" rtlCol="0">
            <a:spAutoFit/>
          </a:bodyPr>
          <a:lstStyle/>
          <a:p>
            <a:r>
              <a:rPr lang="en-US" sz="2400" dirty="0">
                <a:solidFill>
                  <a:schemeClr val="accent2">
                    <a:lumMod val="75000"/>
                  </a:schemeClr>
                </a:solidFill>
                <a:latin typeface="Amasis MT Pro Medium" panose="02040604050005020304" pitchFamily="18" charset="0"/>
              </a:rPr>
              <a:t>Transitive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435C2F-FA4D-45BF-A38E-BCAE2CA5DD3C}"/>
                  </a:ext>
                </a:extLst>
              </p:cNvPr>
              <p:cNvSpPr txBox="1"/>
              <p:nvPr/>
            </p:nvSpPr>
            <p:spPr>
              <a:xfrm>
                <a:off x="1179542" y="1424974"/>
                <a:ext cx="9341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𝑥</m:t>
                      </m:r>
                      <m:r>
                        <a:rPr lang="en-US" b="0" i="1" smtClean="0">
                          <a:solidFill>
                            <a:srgbClr val="00B050"/>
                          </a:solidFill>
                          <a:latin typeface="Cambria Math" panose="02040503050406030204" pitchFamily="18" charset="0"/>
                          <a:ea typeface="Cambria Math" panose="02040503050406030204" pitchFamily="18" charset="0"/>
                        </a:rPr>
                        <m:t>    </m:t>
                      </m:r>
                      <m:r>
                        <a:rPr lang="en-US" b="0" i="1" smtClean="0">
                          <a:solidFill>
                            <a:srgbClr val="00B050"/>
                          </a:solidFill>
                          <a:latin typeface="Cambria Math" panose="02040503050406030204" pitchFamily="18" charset="0"/>
                          <a:ea typeface="Cambria Math" panose="02040503050406030204" pitchFamily="18" charset="0"/>
                        </a:rPr>
                        <m:t>𝑥𝑅𝑥</m:t>
                      </m:r>
                    </m:oMath>
                  </m:oMathPara>
                </a14:m>
                <a:endParaRPr lang="en-US" dirty="0">
                  <a:solidFill>
                    <a:srgbClr val="00B050"/>
                  </a:solidFill>
                </a:endParaRPr>
              </a:p>
            </p:txBody>
          </p:sp>
        </mc:Choice>
        <mc:Fallback xmlns="">
          <p:sp>
            <p:nvSpPr>
              <p:cNvPr id="5" name="TextBox 4">
                <a:extLst>
                  <a:ext uri="{FF2B5EF4-FFF2-40B4-BE49-F238E27FC236}">
                    <a16:creationId xmlns:a16="http://schemas.microsoft.com/office/drawing/2014/main" id="{48435C2F-FA4D-45BF-A38E-BCAE2CA5DD3C}"/>
                  </a:ext>
                </a:extLst>
              </p:cNvPr>
              <p:cNvSpPr txBox="1">
                <a:spLocks noRot="1" noChangeAspect="1" noMove="1" noResize="1" noEditPoints="1" noAdjustHandles="1" noChangeArrowheads="1" noChangeShapeType="1" noTextEdit="1"/>
              </p:cNvSpPr>
              <p:nvPr/>
            </p:nvSpPr>
            <p:spPr>
              <a:xfrm>
                <a:off x="1179542" y="1424974"/>
                <a:ext cx="934102" cy="276999"/>
              </a:xfrm>
              <a:prstGeom prst="rect">
                <a:avLst/>
              </a:prstGeom>
              <a:blipFill>
                <a:blip r:embed="rId3"/>
                <a:stretch>
                  <a:fillRect l="-4545" r="-4545" b="-6667"/>
                </a:stretch>
              </a:blipFill>
            </p:spPr>
            <p:txBody>
              <a:bodyPr/>
              <a:lstStyle/>
              <a:p>
                <a:r>
                  <a:rPr lang="en-US">
                    <a:noFill/>
                  </a:rPr>
                  <a:t> </a:t>
                </a:r>
              </a:p>
            </p:txBody>
          </p:sp>
        </mc:Fallback>
      </mc:AlternateContent>
      <p:sp>
        <p:nvSpPr>
          <p:cNvPr id="7" name="Flowchart: Connector 6">
            <a:extLst>
              <a:ext uri="{FF2B5EF4-FFF2-40B4-BE49-F238E27FC236}">
                <a16:creationId xmlns:a16="http://schemas.microsoft.com/office/drawing/2014/main" id="{CDE35861-E3F2-4EF1-AE1A-BB86FDED60B5}"/>
              </a:ext>
            </a:extLst>
          </p:cNvPr>
          <p:cNvSpPr/>
          <p:nvPr/>
        </p:nvSpPr>
        <p:spPr>
          <a:xfrm>
            <a:off x="4213273" y="1402114"/>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AFA72A-EDD2-4564-83BB-64A5DAC41379}"/>
                  </a:ext>
                </a:extLst>
              </p:cNvPr>
              <p:cNvSpPr txBox="1"/>
              <p:nvPr/>
            </p:nvSpPr>
            <p:spPr>
              <a:xfrm>
                <a:off x="4121613" y="112511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8" name="TextBox 7">
                <a:extLst>
                  <a:ext uri="{FF2B5EF4-FFF2-40B4-BE49-F238E27FC236}">
                    <a16:creationId xmlns:a16="http://schemas.microsoft.com/office/drawing/2014/main" id="{E5AFA72A-EDD2-4564-83BB-64A5DAC41379}"/>
                  </a:ext>
                </a:extLst>
              </p:cNvPr>
              <p:cNvSpPr txBox="1">
                <a:spLocks noRot="1" noChangeAspect="1" noMove="1" noResize="1" noEditPoints="1" noAdjustHandles="1" noChangeArrowheads="1" noChangeShapeType="1" noTextEdit="1"/>
              </p:cNvSpPr>
              <p:nvPr/>
            </p:nvSpPr>
            <p:spPr>
              <a:xfrm>
                <a:off x="4121613" y="1125115"/>
                <a:ext cx="183320" cy="276999"/>
              </a:xfrm>
              <a:prstGeom prst="rect">
                <a:avLst/>
              </a:prstGeom>
              <a:blipFill>
                <a:blip r:embed="rId4"/>
                <a:stretch>
                  <a:fillRect l="-20000" r="-1333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8E77637B-18B6-4871-A2CA-1757C42BAC90}"/>
              </a:ext>
            </a:extLst>
          </p:cNvPr>
          <p:cNvSpPr txBox="1"/>
          <p:nvPr/>
        </p:nvSpPr>
        <p:spPr>
          <a:xfrm>
            <a:off x="4937760" y="742858"/>
            <a:ext cx="6390852" cy="369332"/>
          </a:xfrm>
          <a:prstGeom prst="rect">
            <a:avLst/>
          </a:prstGeom>
          <a:noFill/>
        </p:spPr>
        <p:txBody>
          <a:bodyPr wrap="none" rtlCol="0">
            <a:spAutoFit/>
          </a:bodyPr>
          <a:lstStyle/>
          <a:p>
            <a:r>
              <a:rPr lang="en-US" dirty="0">
                <a:solidFill>
                  <a:srgbClr val="00B050"/>
                </a:solidFill>
                <a:latin typeface="Amasis MT Pro" panose="02040504050005020304" pitchFamily="18" charset="0"/>
              </a:rPr>
              <a:t>For any given item in the relation is going to be related to itself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507AE56-AD8D-4061-85D5-E01220F9031F}"/>
                  </a:ext>
                </a:extLst>
              </p:cNvPr>
              <p:cNvSpPr txBox="1"/>
              <p:nvPr/>
            </p:nvSpPr>
            <p:spPr>
              <a:xfrm>
                <a:off x="5709570" y="1650615"/>
                <a:ext cx="9995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   5</m:t>
                      </m:r>
                      <m:r>
                        <a:rPr lang="en-US" b="0"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𝑋</m:t>
                      </m:r>
                    </m:oMath>
                  </m:oMathPara>
                </a14:m>
                <a:endParaRPr lang="en-US" dirty="0">
                  <a:solidFill>
                    <a:srgbClr val="00B050"/>
                  </a:solidFill>
                </a:endParaRPr>
              </a:p>
            </p:txBody>
          </p:sp>
        </mc:Choice>
        <mc:Fallback xmlns="">
          <p:sp>
            <p:nvSpPr>
              <p:cNvPr id="16" name="TextBox 15">
                <a:extLst>
                  <a:ext uri="{FF2B5EF4-FFF2-40B4-BE49-F238E27FC236}">
                    <a16:creationId xmlns:a16="http://schemas.microsoft.com/office/drawing/2014/main" id="{6507AE56-AD8D-4061-85D5-E01220F9031F}"/>
                  </a:ext>
                </a:extLst>
              </p:cNvPr>
              <p:cNvSpPr txBox="1">
                <a:spLocks noRot="1" noChangeAspect="1" noMove="1" noResize="1" noEditPoints="1" noAdjustHandles="1" noChangeArrowheads="1" noChangeShapeType="1" noTextEdit="1"/>
              </p:cNvSpPr>
              <p:nvPr/>
            </p:nvSpPr>
            <p:spPr>
              <a:xfrm>
                <a:off x="5709570" y="1650615"/>
                <a:ext cx="999504" cy="276999"/>
              </a:xfrm>
              <a:prstGeom prst="rect">
                <a:avLst/>
              </a:prstGeom>
              <a:blipFill>
                <a:blip r:embed="rId5"/>
                <a:stretch>
                  <a:fillRect l="-2439" r="-4878"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19FA204-99E9-4F4E-845F-69345DADCB1B}"/>
                  </a:ext>
                </a:extLst>
              </p:cNvPr>
              <p:cNvSpPr txBox="1"/>
              <p:nvPr/>
            </p:nvSpPr>
            <p:spPr>
              <a:xfrm>
                <a:off x="5467156" y="2060532"/>
                <a:ext cx="19728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5, 5</m:t>
                          </m:r>
                        </m:e>
                      </m:d>
                      <m:r>
                        <a:rPr lang="en-US" b="0"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𝑅</m:t>
                      </m:r>
                      <m:r>
                        <a:rPr lang="en-US" b="0" i="1" smtClean="0">
                          <a:solidFill>
                            <a:srgbClr val="00B050"/>
                          </a:solidFill>
                          <a:latin typeface="Cambria Math" panose="02040503050406030204" pitchFamily="18" charset="0"/>
                          <a:ea typeface="Cambria Math" panose="02040503050406030204" pitchFamily="18" charset="0"/>
                        </a:rPr>
                        <m:t>⟹5=5</m:t>
                      </m:r>
                    </m:oMath>
                  </m:oMathPara>
                </a14:m>
                <a:endParaRPr lang="en-US" dirty="0">
                  <a:solidFill>
                    <a:srgbClr val="00B050"/>
                  </a:solidFill>
                </a:endParaRPr>
              </a:p>
            </p:txBody>
          </p:sp>
        </mc:Choice>
        <mc:Fallback xmlns="">
          <p:sp>
            <p:nvSpPr>
              <p:cNvPr id="17" name="TextBox 16">
                <a:extLst>
                  <a:ext uri="{FF2B5EF4-FFF2-40B4-BE49-F238E27FC236}">
                    <a16:creationId xmlns:a16="http://schemas.microsoft.com/office/drawing/2014/main" id="{D19FA204-99E9-4F4E-845F-69345DADCB1B}"/>
                  </a:ext>
                </a:extLst>
              </p:cNvPr>
              <p:cNvSpPr txBox="1">
                <a:spLocks noRot="1" noChangeAspect="1" noMove="1" noResize="1" noEditPoints="1" noAdjustHandles="1" noChangeArrowheads="1" noChangeShapeType="1" noTextEdit="1"/>
              </p:cNvSpPr>
              <p:nvPr/>
            </p:nvSpPr>
            <p:spPr>
              <a:xfrm>
                <a:off x="5467156" y="2060532"/>
                <a:ext cx="1972848" cy="276999"/>
              </a:xfrm>
              <a:prstGeom prst="rect">
                <a:avLst/>
              </a:prstGeom>
              <a:blipFill>
                <a:blip r:embed="rId6"/>
                <a:stretch>
                  <a:fillRect r="-278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2A97449-ED5C-4F0B-9BAB-76021B627FB3}"/>
                  </a:ext>
                </a:extLst>
              </p:cNvPr>
              <p:cNvSpPr txBox="1"/>
              <p:nvPr/>
            </p:nvSpPr>
            <p:spPr>
              <a:xfrm>
                <a:off x="1129463" y="3764397"/>
                <a:ext cx="6056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𝑥</m:t>
                      </m:r>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𝑦</m:t>
                      </m:r>
                    </m:oMath>
                  </m:oMathPara>
                </a14:m>
                <a:endParaRPr lang="en-US" dirty="0">
                  <a:solidFill>
                    <a:srgbClr val="0070C0"/>
                  </a:solidFill>
                </a:endParaRPr>
              </a:p>
            </p:txBody>
          </p:sp>
        </mc:Choice>
        <mc:Fallback xmlns="">
          <p:sp>
            <p:nvSpPr>
              <p:cNvPr id="18" name="TextBox 17">
                <a:extLst>
                  <a:ext uri="{FF2B5EF4-FFF2-40B4-BE49-F238E27FC236}">
                    <a16:creationId xmlns:a16="http://schemas.microsoft.com/office/drawing/2014/main" id="{A2A97449-ED5C-4F0B-9BAB-76021B627FB3}"/>
                  </a:ext>
                </a:extLst>
              </p:cNvPr>
              <p:cNvSpPr txBox="1">
                <a:spLocks noRot="1" noChangeAspect="1" noMove="1" noResize="1" noEditPoints="1" noAdjustHandles="1" noChangeArrowheads="1" noChangeShapeType="1" noTextEdit="1"/>
              </p:cNvSpPr>
              <p:nvPr/>
            </p:nvSpPr>
            <p:spPr>
              <a:xfrm>
                <a:off x="1129463" y="3764397"/>
                <a:ext cx="605679" cy="276999"/>
              </a:xfrm>
              <a:prstGeom prst="rect">
                <a:avLst/>
              </a:prstGeom>
              <a:blipFill>
                <a:blip r:embed="rId7"/>
                <a:stretch>
                  <a:fillRect l="-7000" r="-8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3C977F8-6636-4E04-9594-EAD1338230B2}"/>
                  </a:ext>
                </a:extLst>
              </p:cNvPr>
              <p:cNvSpPr txBox="1"/>
              <p:nvPr/>
            </p:nvSpPr>
            <p:spPr>
              <a:xfrm>
                <a:off x="2113644" y="3764397"/>
                <a:ext cx="11875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𝑥𝑅𝑦</m:t>
                      </m:r>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rPr>
                        <m:t>𝑦𝑅𝑥</m:t>
                      </m:r>
                    </m:oMath>
                  </m:oMathPara>
                </a14:m>
                <a:endParaRPr lang="en-US" dirty="0">
                  <a:solidFill>
                    <a:srgbClr val="0070C0"/>
                  </a:solidFill>
                </a:endParaRPr>
              </a:p>
            </p:txBody>
          </p:sp>
        </mc:Choice>
        <mc:Fallback xmlns="">
          <p:sp>
            <p:nvSpPr>
              <p:cNvPr id="19" name="TextBox 18">
                <a:extLst>
                  <a:ext uri="{FF2B5EF4-FFF2-40B4-BE49-F238E27FC236}">
                    <a16:creationId xmlns:a16="http://schemas.microsoft.com/office/drawing/2014/main" id="{03C977F8-6636-4E04-9594-EAD1338230B2}"/>
                  </a:ext>
                </a:extLst>
              </p:cNvPr>
              <p:cNvSpPr txBox="1">
                <a:spLocks noRot="1" noChangeAspect="1" noMove="1" noResize="1" noEditPoints="1" noAdjustHandles="1" noChangeArrowheads="1" noChangeShapeType="1" noTextEdit="1"/>
              </p:cNvSpPr>
              <p:nvPr/>
            </p:nvSpPr>
            <p:spPr>
              <a:xfrm>
                <a:off x="2113644" y="3764397"/>
                <a:ext cx="1187568" cy="276999"/>
              </a:xfrm>
              <a:prstGeom prst="rect">
                <a:avLst/>
              </a:prstGeom>
              <a:blipFill>
                <a:blip r:embed="rId8"/>
                <a:stretch>
                  <a:fillRect l="-6667" r="-5128" b="-33333"/>
                </a:stretch>
              </a:blipFill>
            </p:spPr>
            <p:txBody>
              <a:bodyPr/>
              <a:lstStyle/>
              <a:p>
                <a:r>
                  <a:rPr lang="en-US">
                    <a:noFill/>
                  </a:rPr>
                  <a:t> </a:t>
                </a:r>
              </a:p>
            </p:txBody>
          </p:sp>
        </mc:Fallback>
      </mc:AlternateContent>
      <p:sp>
        <p:nvSpPr>
          <p:cNvPr id="21" name="Flowchart: Connector 20">
            <a:extLst>
              <a:ext uri="{FF2B5EF4-FFF2-40B4-BE49-F238E27FC236}">
                <a16:creationId xmlns:a16="http://schemas.microsoft.com/office/drawing/2014/main" id="{46F567AB-68FA-4331-883B-ACAC5A5EBB4E}"/>
              </a:ext>
            </a:extLst>
          </p:cNvPr>
          <p:cNvSpPr/>
          <p:nvPr/>
        </p:nvSpPr>
        <p:spPr>
          <a:xfrm>
            <a:off x="5467156" y="3805035"/>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0928B3C-22F7-4197-8BE7-609884215D7A}"/>
              </a:ext>
            </a:extLst>
          </p:cNvPr>
          <p:cNvSpPr/>
          <p:nvPr/>
        </p:nvSpPr>
        <p:spPr>
          <a:xfrm>
            <a:off x="4255085" y="3782176"/>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2F788BC-80AC-4C28-B8FB-836B670C40AE}"/>
                  </a:ext>
                </a:extLst>
              </p:cNvPr>
              <p:cNvSpPr txBox="1"/>
              <p:nvPr/>
            </p:nvSpPr>
            <p:spPr>
              <a:xfrm>
                <a:off x="4117484" y="3487398"/>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23" name="TextBox 22">
                <a:extLst>
                  <a:ext uri="{FF2B5EF4-FFF2-40B4-BE49-F238E27FC236}">
                    <a16:creationId xmlns:a16="http://schemas.microsoft.com/office/drawing/2014/main" id="{92F788BC-80AC-4C28-B8FB-836B670C40AE}"/>
                  </a:ext>
                </a:extLst>
              </p:cNvPr>
              <p:cNvSpPr txBox="1">
                <a:spLocks noRot="1" noChangeAspect="1" noMove="1" noResize="1" noEditPoints="1" noAdjustHandles="1" noChangeArrowheads="1" noChangeShapeType="1" noTextEdit="1"/>
              </p:cNvSpPr>
              <p:nvPr/>
            </p:nvSpPr>
            <p:spPr>
              <a:xfrm>
                <a:off x="4117484" y="3487398"/>
                <a:ext cx="183320" cy="276999"/>
              </a:xfrm>
              <a:prstGeom prst="rect">
                <a:avLst/>
              </a:prstGeom>
              <a:blipFill>
                <a:blip r:embed="rId9"/>
                <a:stretch>
                  <a:fillRect l="-19355" r="-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3FECA4D-1825-4541-8B15-AD3998816046}"/>
                  </a:ext>
                </a:extLst>
              </p:cNvPr>
              <p:cNvSpPr txBox="1"/>
              <p:nvPr/>
            </p:nvSpPr>
            <p:spPr>
              <a:xfrm>
                <a:off x="5375496" y="3505177"/>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24" name="TextBox 23">
                <a:extLst>
                  <a:ext uri="{FF2B5EF4-FFF2-40B4-BE49-F238E27FC236}">
                    <a16:creationId xmlns:a16="http://schemas.microsoft.com/office/drawing/2014/main" id="{B3FECA4D-1825-4541-8B15-AD3998816046}"/>
                  </a:ext>
                </a:extLst>
              </p:cNvPr>
              <p:cNvSpPr txBox="1">
                <a:spLocks noRot="1" noChangeAspect="1" noMove="1" noResize="1" noEditPoints="1" noAdjustHandles="1" noChangeArrowheads="1" noChangeShapeType="1" noTextEdit="1"/>
              </p:cNvSpPr>
              <p:nvPr/>
            </p:nvSpPr>
            <p:spPr>
              <a:xfrm>
                <a:off x="5375496" y="3505177"/>
                <a:ext cx="186718" cy="276999"/>
              </a:xfrm>
              <a:prstGeom prst="rect">
                <a:avLst/>
              </a:prstGeom>
              <a:blipFill>
                <a:blip r:embed="rId10"/>
                <a:stretch>
                  <a:fillRect l="-33333" r="-30000" b="-26667"/>
                </a:stretch>
              </a:blipFill>
            </p:spPr>
            <p:txBody>
              <a:bodyPr/>
              <a:lstStyle/>
              <a:p>
                <a:r>
                  <a:rPr lang="en-US">
                    <a:noFill/>
                  </a:rPr>
                  <a:t> </a:t>
                </a:r>
              </a:p>
            </p:txBody>
          </p:sp>
        </mc:Fallback>
      </mc:AlternateContent>
      <p:cxnSp>
        <p:nvCxnSpPr>
          <p:cNvPr id="26" name="Connector: Curved 25">
            <a:extLst>
              <a:ext uri="{FF2B5EF4-FFF2-40B4-BE49-F238E27FC236}">
                <a16:creationId xmlns:a16="http://schemas.microsoft.com/office/drawing/2014/main" id="{FA8E69AB-6BF3-46ED-80DE-BA371700DBF3}"/>
              </a:ext>
            </a:extLst>
          </p:cNvPr>
          <p:cNvCxnSpPr>
            <a:stCxn id="22" idx="1"/>
          </p:cNvCxnSpPr>
          <p:nvPr/>
        </p:nvCxnSpPr>
        <p:spPr>
          <a:xfrm rot="5400000" flipH="1" flipV="1">
            <a:off x="4660816" y="3244641"/>
            <a:ext cx="145195" cy="94326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A99F96A2-9F2B-44DD-ADF9-17A5D88516FF}"/>
              </a:ext>
            </a:extLst>
          </p:cNvPr>
          <p:cNvCxnSpPr/>
          <p:nvPr/>
        </p:nvCxnSpPr>
        <p:spPr>
          <a:xfrm rot="10800000" flipV="1">
            <a:off x="4624973" y="3902896"/>
            <a:ext cx="817564" cy="138500"/>
          </a:xfrm>
          <a:prstGeom prst="curvedConnector3">
            <a:avLst>
              <a:gd name="adj1" fmla="val -11945"/>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54C76A81-9AD3-4545-8453-67400BD92242}"/>
              </a:ext>
            </a:extLst>
          </p:cNvPr>
          <p:cNvCxnSpPr/>
          <p:nvPr/>
        </p:nvCxnSpPr>
        <p:spPr>
          <a:xfrm flipH="1" flipV="1">
            <a:off x="4455557" y="3972146"/>
            <a:ext cx="200849" cy="69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B8AF557-E920-4A16-A2D3-C48F71D9C729}"/>
                  </a:ext>
                </a:extLst>
              </p:cNvPr>
              <p:cNvSpPr txBox="1"/>
              <p:nvPr/>
            </p:nvSpPr>
            <p:spPr>
              <a:xfrm>
                <a:off x="4703365" y="3327654"/>
                <a:ext cx="2071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32" name="TextBox 31">
                <a:extLst>
                  <a:ext uri="{FF2B5EF4-FFF2-40B4-BE49-F238E27FC236}">
                    <a16:creationId xmlns:a16="http://schemas.microsoft.com/office/drawing/2014/main" id="{4B8AF557-E920-4A16-A2D3-C48F71D9C729}"/>
                  </a:ext>
                </a:extLst>
              </p:cNvPr>
              <p:cNvSpPr txBox="1">
                <a:spLocks noRot="1" noChangeAspect="1" noMove="1" noResize="1" noEditPoints="1" noAdjustHandles="1" noChangeArrowheads="1" noChangeShapeType="1" noTextEdit="1"/>
              </p:cNvSpPr>
              <p:nvPr/>
            </p:nvSpPr>
            <p:spPr>
              <a:xfrm>
                <a:off x="4703365" y="3327654"/>
                <a:ext cx="207108" cy="276999"/>
              </a:xfrm>
              <a:prstGeom prst="rect">
                <a:avLst/>
              </a:prstGeom>
              <a:blipFill>
                <a:blip r:embed="rId11"/>
                <a:stretch>
                  <a:fillRect l="-29412" r="-20588"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D6AAC1D-AC95-4B2E-8352-C5032D5E92CE}"/>
                  </a:ext>
                </a:extLst>
              </p:cNvPr>
              <p:cNvSpPr txBox="1"/>
              <p:nvPr/>
            </p:nvSpPr>
            <p:spPr>
              <a:xfrm>
                <a:off x="4903949" y="4041396"/>
                <a:ext cx="2071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33" name="TextBox 32">
                <a:extLst>
                  <a:ext uri="{FF2B5EF4-FFF2-40B4-BE49-F238E27FC236}">
                    <a16:creationId xmlns:a16="http://schemas.microsoft.com/office/drawing/2014/main" id="{9D6AAC1D-AC95-4B2E-8352-C5032D5E92CE}"/>
                  </a:ext>
                </a:extLst>
              </p:cNvPr>
              <p:cNvSpPr txBox="1">
                <a:spLocks noRot="1" noChangeAspect="1" noMove="1" noResize="1" noEditPoints="1" noAdjustHandles="1" noChangeArrowheads="1" noChangeShapeType="1" noTextEdit="1"/>
              </p:cNvSpPr>
              <p:nvPr/>
            </p:nvSpPr>
            <p:spPr>
              <a:xfrm>
                <a:off x="4903949" y="4041396"/>
                <a:ext cx="207108" cy="276999"/>
              </a:xfrm>
              <a:prstGeom prst="rect">
                <a:avLst/>
              </a:prstGeom>
              <a:blipFill>
                <a:blip r:embed="rId12"/>
                <a:stretch>
                  <a:fillRect l="-26471" r="-23529" b="-6667"/>
                </a:stretch>
              </a:blipFill>
            </p:spPr>
            <p:txBody>
              <a:bodyPr/>
              <a:lstStyle/>
              <a:p>
                <a:r>
                  <a:rPr lang="en-US">
                    <a:noFill/>
                  </a:rPr>
                  <a:t> </a:t>
                </a:r>
              </a:p>
            </p:txBody>
          </p:sp>
        </mc:Fallback>
      </mc:AlternateContent>
      <p:sp>
        <p:nvSpPr>
          <p:cNvPr id="46" name="Freeform: Shape 45">
            <a:extLst>
              <a:ext uri="{FF2B5EF4-FFF2-40B4-BE49-F238E27FC236}">
                <a16:creationId xmlns:a16="http://schemas.microsoft.com/office/drawing/2014/main" id="{BF7C0FA7-F449-49BC-A179-E21432D2DE17}"/>
              </a:ext>
            </a:extLst>
          </p:cNvPr>
          <p:cNvSpPr/>
          <p:nvPr/>
        </p:nvSpPr>
        <p:spPr>
          <a:xfrm>
            <a:off x="3753620" y="1426425"/>
            <a:ext cx="678320" cy="581118"/>
          </a:xfrm>
          <a:custGeom>
            <a:avLst/>
            <a:gdLst>
              <a:gd name="connsiteX0" fmla="*/ 508891 w 678320"/>
              <a:gd name="connsiteY0" fmla="*/ 0 h 581118"/>
              <a:gd name="connsiteX1" fmla="*/ 663635 w 678320"/>
              <a:gd name="connsiteY1" fmla="*/ 450166 h 581118"/>
              <a:gd name="connsiteX2" fmla="*/ 185334 w 678320"/>
              <a:gd name="connsiteY2" fmla="*/ 562707 h 581118"/>
              <a:gd name="connsiteX3" fmla="*/ 2454 w 678320"/>
              <a:gd name="connsiteY3" fmla="*/ 126609 h 581118"/>
              <a:gd name="connsiteX4" fmla="*/ 297875 w 678320"/>
              <a:gd name="connsiteY4" fmla="*/ 14067 h 58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320" h="581118">
                <a:moveTo>
                  <a:pt x="508891" y="0"/>
                </a:moveTo>
                <a:cubicBezTo>
                  <a:pt x="613226" y="178191"/>
                  <a:pt x="717561" y="356382"/>
                  <a:pt x="663635" y="450166"/>
                </a:cubicBezTo>
                <a:cubicBezTo>
                  <a:pt x="609709" y="543950"/>
                  <a:pt x="295531" y="616633"/>
                  <a:pt x="185334" y="562707"/>
                </a:cubicBezTo>
                <a:cubicBezTo>
                  <a:pt x="75137" y="508781"/>
                  <a:pt x="-16303" y="218049"/>
                  <a:pt x="2454" y="126609"/>
                </a:cubicBezTo>
                <a:cubicBezTo>
                  <a:pt x="21211" y="35169"/>
                  <a:pt x="159543" y="24618"/>
                  <a:pt x="297875" y="14067"/>
                </a:cubicBezTo>
              </a:path>
            </a:pathLst>
          </a:cu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42601CB5-503B-4D1B-ABCA-4CEBE169183E}"/>
              </a:ext>
            </a:extLst>
          </p:cNvPr>
          <p:cNvCxnSpPr>
            <a:cxnSpLocks/>
          </p:cNvCxnSpPr>
          <p:nvPr/>
        </p:nvCxnSpPr>
        <p:spPr>
          <a:xfrm flipV="1">
            <a:off x="3814415" y="1402114"/>
            <a:ext cx="251151" cy="8792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D990158-CD5B-47BA-ADAD-791D5F173C2A}"/>
                  </a:ext>
                </a:extLst>
              </p:cNvPr>
              <p:cNvSpPr txBox="1"/>
              <p:nvPr/>
            </p:nvSpPr>
            <p:spPr>
              <a:xfrm>
                <a:off x="4029024" y="2060532"/>
                <a:ext cx="2071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53" name="TextBox 52">
                <a:extLst>
                  <a:ext uri="{FF2B5EF4-FFF2-40B4-BE49-F238E27FC236}">
                    <a16:creationId xmlns:a16="http://schemas.microsoft.com/office/drawing/2014/main" id="{9D990158-CD5B-47BA-ADAD-791D5F173C2A}"/>
                  </a:ext>
                </a:extLst>
              </p:cNvPr>
              <p:cNvSpPr txBox="1">
                <a:spLocks noRot="1" noChangeAspect="1" noMove="1" noResize="1" noEditPoints="1" noAdjustHandles="1" noChangeArrowheads="1" noChangeShapeType="1" noTextEdit="1"/>
              </p:cNvSpPr>
              <p:nvPr/>
            </p:nvSpPr>
            <p:spPr>
              <a:xfrm>
                <a:off x="4029024" y="2060532"/>
                <a:ext cx="207108" cy="276999"/>
              </a:xfrm>
              <a:prstGeom prst="rect">
                <a:avLst/>
              </a:prstGeom>
              <a:blipFill>
                <a:blip r:embed="rId13"/>
                <a:stretch>
                  <a:fillRect l="-29412" r="-20588"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020B79D-B8FB-4EEE-8D96-A376A0FB287D}"/>
                  </a:ext>
                </a:extLst>
              </p:cNvPr>
              <p:cNvSpPr txBox="1"/>
              <p:nvPr/>
            </p:nvSpPr>
            <p:spPr>
              <a:xfrm>
                <a:off x="6258387" y="3666535"/>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70C0"/>
                          </a:solidFill>
                          <a:latin typeface="Cambria Math" panose="02040503050406030204" pitchFamily="18" charset="0"/>
                          <a:ea typeface="Cambria Math" panose="02040503050406030204" pitchFamily="18" charset="0"/>
                        </a:rPr>
                        <m:t>≠</m:t>
                      </m:r>
                    </m:oMath>
                  </m:oMathPara>
                </a14:m>
                <a:endParaRPr lang="en-US" dirty="0">
                  <a:solidFill>
                    <a:srgbClr val="0070C0"/>
                  </a:solidFill>
                </a:endParaRPr>
              </a:p>
            </p:txBody>
          </p:sp>
        </mc:Choice>
        <mc:Fallback xmlns="">
          <p:sp>
            <p:nvSpPr>
              <p:cNvPr id="54" name="TextBox 53">
                <a:extLst>
                  <a:ext uri="{FF2B5EF4-FFF2-40B4-BE49-F238E27FC236}">
                    <a16:creationId xmlns:a16="http://schemas.microsoft.com/office/drawing/2014/main" id="{6020B79D-B8FB-4EEE-8D96-A376A0FB287D}"/>
                  </a:ext>
                </a:extLst>
              </p:cNvPr>
              <p:cNvSpPr txBox="1">
                <a:spLocks noRot="1" noChangeAspect="1" noMove="1" noResize="1" noEditPoints="1" noAdjustHandles="1" noChangeArrowheads="1" noChangeShapeType="1" noTextEdit="1"/>
              </p:cNvSpPr>
              <p:nvPr/>
            </p:nvSpPr>
            <p:spPr>
              <a:xfrm>
                <a:off x="6258387" y="3666535"/>
                <a:ext cx="226023" cy="276999"/>
              </a:xfrm>
              <a:prstGeom prst="rect">
                <a:avLst/>
              </a:prstGeom>
              <a:blipFill>
                <a:blip r:embed="rId14"/>
                <a:stretch>
                  <a:fillRect l="-21622" r="-16216"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50CD1A3-F824-4779-A187-4BF81F5D7C07}"/>
                  </a:ext>
                </a:extLst>
              </p:cNvPr>
              <p:cNvSpPr txBox="1"/>
              <p:nvPr/>
            </p:nvSpPr>
            <p:spPr>
              <a:xfrm>
                <a:off x="6728566" y="3625897"/>
                <a:ext cx="20037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10</m:t>
                      </m:r>
                      <m:r>
                        <a:rPr lang="en-US" b="0" i="1" smtClean="0">
                          <a:solidFill>
                            <a:srgbClr val="0070C0"/>
                          </a:solidFill>
                          <a:latin typeface="Cambria Math" panose="02040503050406030204" pitchFamily="18" charset="0"/>
                          <a:ea typeface="Cambria Math" panose="02040503050406030204" pitchFamily="18" charset="0"/>
                        </a:rPr>
                        <m:t>≠11→11≠10</m:t>
                      </m:r>
                    </m:oMath>
                  </m:oMathPara>
                </a14:m>
                <a:endParaRPr lang="en-US" dirty="0">
                  <a:solidFill>
                    <a:srgbClr val="0070C0"/>
                  </a:solidFill>
                </a:endParaRPr>
              </a:p>
            </p:txBody>
          </p:sp>
        </mc:Choice>
        <mc:Fallback xmlns="">
          <p:sp>
            <p:nvSpPr>
              <p:cNvPr id="55" name="TextBox 54">
                <a:extLst>
                  <a:ext uri="{FF2B5EF4-FFF2-40B4-BE49-F238E27FC236}">
                    <a16:creationId xmlns:a16="http://schemas.microsoft.com/office/drawing/2014/main" id="{B50CD1A3-F824-4779-A187-4BF81F5D7C07}"/>
                  </a:ext>
                </a:extLst>
              </p:cNvPr>
              <p:cNvSpPr txBox="1">
                <a:spLocks noRot="1" noChangeAspect="1" noMove="1" noResize="1" noEditPoints="1" noAdjustHandles="1" noChangeArrowheads="1" noChangeShapeType="1" noTextEdit="1"/>
              </p:cNvSpPr>
              <p:nvPr/>
            </p:nvSpPr>
            <p:spPr>
              <a:xfrm>
                <a:off x="6728566" y="3625897"/>
                <a:ext cx="2003754" cy="276999"/>
              </a:xfrm>
              <a:prstGeom prst="rect">
                <a:avLst/>
              </a:prstGeom>
              <a:blipFill>
                <a:blip r:embed="rId15"/>
                <a:stretch>
                  <a:fillRect l="-2439" r="-243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499BEDE-1228-4A86-A07D-68E542DE7B07}"/>
                  </a:ext>
                </a:extLst>
              </p:cNvPr>
              <p:cNvSpPr txBox="1"/>
              <p:nvPr/>
            </p:nvSpPr>
            <p:spPr>
              <a:xfrm>
                <a:off x="7136658" y="4006771"/>
                <a:ext cx="11875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𝑥𝑅𝑦</m:t>
                      </m:r>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𝑦𝑅𝑥</m:t>
                      </m:r>
                    </m:oMath>
                  </m:oMathPara>
                </a14:m>
                <a:endParaRPr lang="en-US" dirty="0">
                  <a:solidFill>
                    <a:srgbClr val="0070C0"/>
                  </a:solidFill>
                </a:endParaRPr>
              </a:p>
            </p:txBody>
          </p:sp>
        </mc:Choice>
        <mc:Fallback xmlns="">
          <p:sp>
            <p:nvSpPr>
              <p:cNvPr id="56" name="TextBox 55">
                <a:extLst>
                  <a:ext uri="{FF2B5EF4-FFF2-40B4-BE49-F238E27FC236}">
                    <a16:creationId xmlns:a16="http://schemas.microsoft.com/office/drawing/2014/main" id="{1499BEDE-1228-4A86-A07D-68E542DE7B07}"/>
                  </a:ext>
                </a:extLst>
              </p:cNvPr>
              <p:cNvSpPr txBox="1">
                <a:spLocks noRot="1" noChangeAspect="1" noMove="1" noResize="1" noEditPoints="1" noAdjustHandles="1" noChangeArrowheads="1" noChangeShapeType="1" noTextEdit="1"/>
              </p:cNvSpPr>
              <p:nvPr/>
            </p:nvSpPr>
            <p:spPr>
              <a:xfrm>
                <a:off x="7136658" y="4006771"/>
                <a:ext cx="1187569" cy="276999"/>
              </a:xfrm>
              <a:prstGeom prst="rect">
                <a:avLst/>
              </a:prstGeom>
              <a:blipFill>
                <a:blip r:embed="rId16"/>
                <a:stretch>
                  <a:fillRect l="-6667" r="-5128"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A9924876-B7E2-4788-AFA7-1D4FAD36C65C}"/>
                  </a:ext>
                </a:extLst>
              </p:cNvPr>
              <p:cNvSpPr txBox="1"/>
              <p:nvPr/>
            </p:nvSpPr>
            <p:spPr>
              <a:xfrm>
                <a:off x="881339" y="5721591"/>
                <a:ext cx="8661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2">
                              <a:lumMod val="75000"/>
                            </a:schemeClr>
                          </a:solidFill>
                          <a:latin typeface="Cambria Math" panose="02040503050406030204" pitchFamily="18" charset="0"/>
                          <a:ea typeface="Cambria Math" panose="02040503050406030204" pitchFamily="18" charset="0"/>
                        </a:rPr>
                        <m:t>∀</m:t>
                      </m:r>
                      <m:r>
                        <a:rPr lang="en-US" b="0" i="1" smtClean="0">
                          <a:solidFill>
                            <a:schemeClr val="accent2">
                              <a:lumMod val="75000"/>
                            </a:schemeClr>
                          </a:solidFill>
                          <a:latin typeface="Cambria Math" panose="02040503050406030204" pitchFamily="18" charset="0"/>
                          <a:ea typeface="Cambria Math" panose="02040503050406030204" pitchFamily="18" charset="0"/>
                        </a:rPr>
                        <m:t>𝑥</m:t>
                      </m:r>
                      <m:r>
                        <a:rPr lang="en-US" b="0" i="1" smtClean="0">
                          <a:solidFill>
                            <a:schemeClr val="accent2">
                              <a:lumMod val="75000"/>
                            </a:schemeClr>
                          </a:solidFill>
                          <a:latin typeface="Cambria Math" panose="02040503050406030204" pitchFamily="18" charset="0"/>
                          <a:ea typeface="Cambria Math" panose="02040503050406030204" pitchFamily="18" charset="0"/>
                        </a:rPr>
                        <m:t>∀</m:t>
                      </m:r>
                      <m:r>
                        <a:rPr lang="en-US" b="0" i="1" smtClean="0">
                          <a:solidFill>
                            <a:schemeClr val="accent2">
                              <a:lumMod val="75000"/>
                            </a:schemeClr>
                          </a:solidFill>
                          <a:latin typeface="Cambria Math" panose="02040503050406030204" pitchFamily="18" charset="0"/>
                          <a:ea typeface="Cambria Math" panose="02040503050406030204" pitchFamily="18" charset="0"/>
                        </a:rPr>
                        <m:t>𝑦</m:t>
                      </m:r>
                      <m:r>
                        <a:rPr lang="en-US" b="0" i="1" smtClean="0">
                          <a:solidFill>
                            <a:schemeClr val="accent2">
                              <a:lumMod val="75000"/>
                            </a:schemeClr>
                          </a:solidFill>
                          <a:latin typeface="Cambria Math" panose="02040503050406030204" pitchFamily="18" charset="0"/>
                          <a:ea typeface="Cambria Math" panose="02040503050406030204" pitchFamily="18" charset="0"/>
                        </a:rPr>
                        <m:t>∀</m:t>
                      </m:r>
                      <m:r>
                        <a:rPr lang="en-US" b="0" i="1" smtClean="0">
                          <a:solidFill>
                            <a:schemeClr val="accent2">
                              <a:lumMod val="75000"/>
                            </a:schemeClr>
                          </a:solidFill>
                          <a:latin typeface="Cambria Math" panose="02040503050406030204" pitchFamily="18" charset="0"/>
                          <a:ea typeface="Cambria Math" panose="02040503050406030204" pitchFamily="18" charset="0"/>
                        </a:rPr>
                        <m:t>𝑧</m:t>
                      </m:r>
                    </m:oMath>
                  </m:oMathPara>
                </a14:m>
                <a:endParaRPr lang="en-US" dirty="0">
                  <a:solidFill>
                    <a:schemeClr val="accent2">
                      <a:lumMod val="75000"/>
                    </a:schemeClr>
                  </a:solidFill>
                </a:endParaRPr>
              </a:p>
            </p:txBody>
          </p:sp>
        </mc:Choice>
        <mc:Fallback xmlns="">
          <p:sp>
            <p:nvSpPr>
              <p:cNvPr id="57" name="TextBox 56">
                <a:extLst>
                  <a:ext uri="{FF2B5EF4-FFF2-40B4-BE49-F238E27FC236}">
                    <a16:creationId xmlns:a16="http://schemas.microsoft.com/office/drawing/2014/main" id="{A9924876-B7E2-4788-AFA7-1D4FAD36C65C}"/>
                  </a:ext>
                </a:extLst>
              </p:cNvPr>
              <p:cNvSpPr txBox="1">
                <a:spLocks noRot="1" noChangeAspect="1" noMove="1" noResize="1" noEditPoints="1" noAdjustHandles="1" noChangeArrowheads="1" noChangeShapeType="1" noTextEdit="1"/>
              </p:cNvSpPr>
              <p:nvPr/>
            </p:nvSpPr>
            <p:spPr>
              <a:xfrm>
                <a:off x="881339" y="5721591"/>
                <a:ext cx="866135" cy="276999"/>
              </a:xfrm>
              <a:prstGeom prst="rect">
                <a:avLst/>
              </a:prstGeom>
              <a:blipFill>
                <a:blip r:embed="rId17"/>
                <a:stretch>
                  <a:fillRect l="-5634" r="-3521"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D841F47-5691-4782-BAB0-44A4B946452C}"/>
                  </a:ext>
                </a:extLst>
              </p:cNvPr>
              <p:cNvSpPr txBox="1"/>
              <p:nvPr/>
            </p:nvSpPr>
            <p:spPr>
              <a:xfrm>
                <a:off x="2236604" y="5721590"/>
                <a:ext cx="19018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latin typeface="Cambria Math" panose="02040503050406030204" pitchFamily="18" charset="0"/>
                        </a:rPr>
                        <m:t>𝑥𝑅𝑦</m:t>
                      </m:r>
                      <m:r>
                        <a:rPr lang="en-US" b="0" i="1" smtClean="0">
                          <a:solidFill>
                            <a:schemeClr val="accent2">
                              <a:lumMod val="75000"/>
                            </a:schemeClr>
                          </a:solidFill>
                          <a:latin typeface="Cambria Math" panose="02040503050406030204" pitchFamily="18" charset="0"/>
                        </a:rPr>
                        <m:t> ∧</m:t>
                      </m:r>
                      <m:r>
                        <a:rPr lang="en-US" b="0" i="1" smtClean="0">
                          <a:solidFill>
                            <a:schemeClr val="accent2">
                              <a:lumMod val="75000"/>
                            </a:schemeClr>
                          </a:solidFill>
                          <a:latin typeface="Cambria Math" panose="02040503050406030204" pitchFamily="18" charset="0"/>
                          <a:ea typeface="Cambria Math" panose="02040503050406030204" pitchFamily="18" charset="0"/>
                        </a:rPr>
                        <m:t>𝑦𝑅𝑧</m:t>
                      </m:r>
                      <m:r>
                        <a:rPr lang="en-US" b="0" i="1" smtClean="0">
                          <a:solidFill>
                            <a:schemeClr val="accent2">
                              <a:lumMod val="75000"/>
                            </a:schemeClr>
                          </a:solidFill>
                          <a:latin typeface="Cambria Math" panose="02040503050406030204" pitchFamily="18" charset="0"/>
                          <a:ea typeface="Cambria Math" panose="02040503050406030204" pitchFamily="18" charset="0"/>
                        </a:rPr>
                        <m:t> →</m:t>
                      </m:r>
                      <m:r>
                        <a:rPr lang="en-US" b="0" i="1" smtClean="0">
                          <a:solidFill>
                            <a:schemeClr val="accent2">
                              <a:lumMod val="75000"/>
                            </a:schemeClr>
                          </a:solidFill>
                          <a:latin typeface="Cambria Math" panose="02040503050406030204" pitchFamily="18" charset="0"/>
                          <a:ea typeface="Cambria Math" panose="02040503050406030204" pitchFamily="18" charset="0"/>
                        </a:rPr>
                        <m:t>𝑥𝑅𝑧</m:t>
                      </m:r>
                    </m:oMath>
                  </m:oMathPara>
                </a14:m>
                <a:endParaRPr lang="en-US" dirty="0">
                  <a:solidFill>
                    <a:schemeClr val="accent2">
                      <a:lumMod val="75000"/>
                    </a:schemeClr>
                  </a:solidFill>
                </a:endParaRPr>
              </a:p>
            </p:txBody>
          </p:sp>
        </mc:Choice>
        <mc:Fallback xmlns="">
          <p:sp>
            <p:nvSpPr>
              <p:cNvPr id="58" name="TextBox 57">
                <a:extLst>
                  <a:ext uri="{FF2B5EF4-FFF2-40B4-BE49-F238E27FC236}">
                    <a16:creationId xmlns:a16="http://schemas.microsoft.com/office/drawing/2014/main" id="{8D841F47-5691-4782-BAB0-44A4B946452C}"/>
                  </a:ext>
                </a:extLst>
              </p:cNvPr>
              <p:cNvSpPr txBox="1">
                <a:spLocks noRot="1" noChangeAspect="1" noMove="1" noResize="1" noEditPoints="1" noAdjustHandles="1" noChangeArrowheads="1" noChangeShapeType="1" noTextEdit="1"/>
              </p:cNvSpPr>
              <p:nvPr/>
            </p:nvSpPr>
            <p:spPr>
              <a:xfrm>
                <a:off x="2236604" y="5721590"/>
                <a:ext cx="1901867" cy="276999"/>
              </a:xfrm>
              <a:prstGeom prst="rect">
                <a:avLst/>
              </a:prstGeom>
              <a:blipFill>
                <a:blip r:embed="rId18"/>
                <a:stretch>
                  <a:fillRect l="-3846" r="-1923" b="-33333"/>
                </a:stretch>
              </a:blipFill>
            </p:spPr>
            <p:txBody>
              <a:bodyPr/>
              <a:lstStyle/>
              <a:p>
                <a:r>
                  <a:rPr lang="en-US">
                    <a:noFill/>
                  </a:rPr>
                  <a:t> </a:t>
                </a:r>
              </a:p>
            </p:txBody>
          </p:sp>
        </mc:Fallback>
      </mc:AlternateContent>
      <p:sp>
        <p:nvSpPr>
          <p:cNvPr id="59" name="Flowchart: Connector 58">
            <a:extLst>
              <a:ext uri="{FF2B5EF4-FFF2-40B4-BE49-F238E27FC236}">
                <a16:creationId xmlns:a16="http://schemas.microsoft.com/office/drawing/2014/main" id="{E018013C-D3A3-4488-A23B-86433772C7A4}"/>
              </a:ext>
            </a:extLst>
          </p:cNvPr>
          <p:cNvSpPr/>
          <p:nvPr/>
        </p:nvSpPr>
        <p:spPr>
          <a:xfrm>
            <a:off x="5396818" y="579016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FB5B3DA7-506B-4B8E-81FB-5E3F4882EB0A}"/>
              </a:ext>
            </a:extLst>
          </p:cNvPr>
          <p:cNvSpPr/>
          <p:nvPr/>
        </p:nvSpPr>
        <p:spPr>
          <a:xfrm>
            <a:off x="6348538" y="5816711"/>
            <a:ext cx="45719" cy="45719"/>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5DAB48C7-5CB5-4582-94A4-F953A5BE36A7}"/>
              </a:ext>
            </a:extLst>
          </p:cNvPr>
          <p:cNvSpPr/>
          <p:nvPr/>
        </p:nvSpPr>
        <p:spPr>
          <a:xfrm>
            <a:off x="7321580" y="5790168"/>
            <a:ext cx="45719" cy="45719"/>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2EAF6F86-50E9-4888-98C9-BADCD5E12CBD}"/>
              </a:ext>
            </a:extLst>
          </p:cNvPr>
          <p:cNvSpPr/>
          <p:nvPr/>
        </p:nvSpPr>
        <p:spPr>
          <a:xfrm>
            <a:off x="5416062" y="5433667"/>
            <a:ext cx="900332" cy="353742"/>
          </a:xfrm>
          <a:custGeom>
            <a:avLst/>
            <a:gdLst>
              <a:gd name="connsiteX0" fmla="*/ 0 w 900332"/>
              <a:gd name="connsiteY0" fmla="*/ 353742 h 353742"/>
              <a:gd name="connsiteX1" fmla="*/ 239150 w 900332"/>
              <a:gd name="connsiteY1" fmla="*/ 30185 h 353742"/>
              <a:gd name="connsiteX2" fmla="*/ 745587 w 900332"/>
              <a:gd name="connsiteY2" fmla="*/ 44253 h 353742"/>
              <a:gd name="connsiteX3" fmla="*/ 900332 w 900332"/>
              <a:gd name="connsiteY3" fmla="*/ 297472 h 353742"/>
            </a:gdLst>
            <a:ahLst/>
            <a:cxnLst>
              <a:cxn ang="0">
                <a:pos x="connsiteX0" y="connsiteY0"/>
              </a:cxn>
              <a:cxn ang="0">
                <a:pos x="connsiteX1" y="connsiteY1"/>
              </a:cxn>
              <a:cxn ang="0">
                <a:pos x="connsiteX2" y="connsiteY2"/>
              </a:cxn>
              <a:cxn ang="0">
                <a:pos x="connsiteX3" y="connsiteY3"/>
              </a:cxn>
            </a:cxnLst>
            <a:rect l="l" t="t" r="r" b="b"/>
            <a:pathLst>
              <a:path w="900332" h="353742">
                <a:moveTo>
                  <a:pt x="0" y="353742"/>
                </a:moveTo>
                <a:cubicBezTo>
                  <a:pt x="57442" y="217754"/>
                  <a:pt x="114885" y="81767"/>
                  <a:pt x="239150" y="30185"/>
                </a:cubicBezTo>
                <a:cubicBezTo>
                  <a:pt x="363415" y="-21397"/>
                  <a:pt x="635390" y="-295"/>
                  <a:pt x="745587" y="44253"/>
                </a:cubicBezTo>
                <a:cubicBezTo>
                  <a:pt x="855784" y="88801"/>
                  <a:pt x="878058" y="193136"/>
                  <a:pt x="900332" y="297472"/>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5" name="Freeform: Shape 64">
            <a:extLst>
              <a:ext uri="{FF2B5EF4-FFF2-40B4-BE49-F238E27FC236}">
                <a16:creationId xmlns:a16="http://schemas.microsoft.com/office/drawing/2014/main" id="{A4CB6CDA-4A78-4E0F-820E-F7C4648EB353}"/>
              </a:ext>
            </a:extLst>
          </p:cNvPr>
          <p:cNvSpPr/>
          <p:nvPr/>
        </p:nvSpPr>
        <p:spPr>
          <a:xfrm>
            <a:off x="6394257" y="5367848"/>
            <a:ext cx="900332" cy="353742"/>
          </a:xfrm>
          <a:custGeom>
            <a:avLst/>
            <a:gdLst>
              <a:gd name="connsiteX0" fmla="*/ 0 w 900332"/>
              <a:gd name="connsiteY0" fmla="*/ 353742 h 353742"/>
              <a:gd name="connsiteX1" fmla="*/ 239150 w 900332"/>
              <a:gd name="connsiteY1" fmla="*/ 30185 h 353742"/>
              <a:gd name="connsiteX2" fmla="*/ 745587 w 900332"/>
              <a:gd name="connsiteY2" fmla="*/ 44253 h 353742"/>
              <a:gd name="connsiteX3" fmla="*/ 900332 w 900332"/>
              <a:gd name="connsiteY3" fmla="*/ 297472 h 353742"/>
            </a:gdLst>
            <a:ahLst/>
            <a:cxnLst>
              <a:cxn ang="0">
                <a:pos x="connsiteX0" y="connsiteY0"/>
              </a:cxn>
              <a:cxn ang="0">
                <a:pos x="connsiteX1" y="connsiteY1"/>
              </a:cxn>
              <a:cxn ang="0">
                <a:pos x="connsiteX2" y="connsiteY2"/>
              </a:cxn>
              <a:cxn ang="0">
                <a:pos x="connsiteX3" y="connsiteY3"/>
              </a:cxn>
            </a:cxnLst>
            <a:rect l="l" t="t" r="r" b="b"/>
            <a:pathLst>
              <a:path w="900332" h="353742">
                <a:moveTo>
                  <a:pt x="0" y="353742"/>
                </a:moveTo>
                <a:cubicBezTo>
                  <a:pt x="57442" y="217754"/>
                  <a:pt x="114885" y="81767"/>
                  <a:pt x="239150" y="30185"/>
                </a:cubicBezTo>
                <a:cubicBezTo>
                  <a:pt x="363415" y="-21397"/>
                  <a:pt x="635390" y="-295"/>
                  <a:pt x="745587" y="44253"/>
                </a:cubicBezTo>
                <a:cubicBezTo>
                  <a:pt x="855784" y="88801"/>
                  <a:pt x="878058" y="193136"/>
                  <a:pt x="900332" y="297472"/>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63BDE6DB-7760-46D4-867B-BAA206A3A820}"/>
              </a:ext>
            </a:extLst>
          </p:cNvPr>
          <p:cNvCxnSpPr/>
          <p:nvPr/>
        </p:nvCxnSpPr>
        <p:spPr>
          <a:xfrm>
            <a:off x="6263458" y="5622088"/>
            <a:ext cx="105872" cy="1384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8" name="Straight Arrow Connector 67">
            <a:extLst>
              <a:ext uri="{FF2B5EF4-FFF2-40B4-BE49-F238E27FC236}">
                <a16:creationId xmlns:a16="http://schemas.microsoft.com/office/drawing/2014/main" id="{239D9429-88BE-452A-A69E-E50963CFA1EE}"/>
              </a:ext>
            </a:extLst>
          </p:cNvPr>
          <p:cNvCxnSpPr/>
          <p:nvPr/>
        </p:nvCxnSpPr>
        <p:spPr>
          <a:xfrm>
            <a:off x="7259083" y="5583091"/>
            <a:ext cx="105872" cy="1384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9" name="Freeform: Shape 68">
            <a:extLst>
              <a:ext uri="{FF2B5EF4-FFF2-40B4-BE49-F238E27FC236}">
                <a16:creationId xmlns:a16="http://schemas.microsoft.com/office/drawing/2014/main" id="{4FC975C1-F85F-41BD-8579-01502F06D406}"/>
              </a:ext>
            </a:extLst>
          </p:cNvPr>
          <p:cNvSpPr/>
          <p:nvPr/>
        </p:nvSpPr>
        <p:spPr>
          <a:xfrm>
            <a:off x="5416062" y="5815545"/>
            <a:ext cx="1856935" cy="520637"/>
          </a:xfrm>
          <a:custGeom>
            <a:avLst/>
            <a:gdLst>
              <a:gd name="connsiteX0" fmla="*/ 0 w 1856935"/>
              <a:gd name="connsiteY0" fmla="*/ 0 h 520637"/>
              <a:gd name="connsiteX1" fmla="*/ 323556 w 1856935"/>
              <a:gd name="connsiteY1" fmla="*/ 407963 h 520637"/>
              <a:gd name="connsiteX2" fmla="*/ 1012873 w 1856935"/>
              <a:gd name="connsiteY2" fmla="*/ 520504 h 520637"/>
              <a:gd name="connsiteX3" fmla="*/ 1645920 w 1856935"/>
              <a:gd name="connsiteY3" fmla="*/ 393895 h 520637"/>
              <a:gd name="connsiteX4" fmla="*/ 1856935 w 1856935"/>
              <a:gd name="connsiteY4" fmla="*/ 140677 h 52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935" h="520637">
                <a:moveTo>
                  <a:pt x="0" y="0"/>
                </a:moveTo>
                <a:cubicBezTo>
                  <a:pt x="77372" y="160606"/>
                  <a:pt x="154744" y="321212"/>
                  <a:pt x="323556" y="407963"/>
                </a:cubicBezTo>
                <a:cubicBezTo>
                  <a:pt x="492368" y="494714"/>
                  <a:pt x="792479" y="522849"/>
                  <a:pt x="1012873" y="520504"/>
                </a:cubicBezTo>
                <a:cubicBezTo>
                  <a:pt x="1233267" y="518159"/>
                  <a:pt x="1505243" y="457199"/>
                  <a:pt x="1645920" y="393895"/>
                </a:cubicBezTo>
                <a:cubicBezTo>
                  <a:pt x="1786597" y="330591"/>
                  <a:pt x="1821766" y="235634"/>
                  <a:pt x="1856935" y="140677"/>
                </a:cubicBezTo>
              </a:path>
            </a:pathLst>
          </a:cu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F729F1C1-21B2-41DF-B393-6D722DED9BDF}"/>
              </a:ext>
            </a:extLst>
          </p:cNvPr>
          <p:cNvCxnSpPr>
            <a:stCxn id="69" idx="4"/>
          </p:cNvCxnSpPr>
          <p:nvPr/>
        </p:nvCxnSpPr>
        <p:spPr>
          <a:xfrm flipV="1">
            <a:off x="7272997" y="5860089"/>
            <a:ext cx="48583" cy="9613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B918589C-7BCE-40F3-83AB-A763B8C8D861}"/>
                  </a:ext>
                </a:extLst>
              </p:cNvPr>
              <p:cNvSpPr txBox="1"/>
              <p:nvPr/>
            </p:nvSpPr>
            <p:spPr>
              <a:xfrm>
                <a:off x="5209572" y="5465979"/>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72" name="TextBox 71">
                <a:extLst>
                  <a:ext uri="{FF2B5EF4-FFF2-40B4-BE49-F238E27FC236}">
                    <a16:creationId xmlns:a16="http://schemas.microsoft.com/office/drawing/2014/main" id="{B918589C-7BCE-40F3-83AB-A763B8C8D861}"/>
                  </a:ext>
                </a:extLst>
              </p:cNvPr>
              <p:cNvSpPr txBox="1">
                <a:spLocks noRot="1" noChangeAspect="1" noMove="1" noResize="1" noEditPoints="1" noAdjustHandles="1" noChangeArrowheads="1" noChangeShapeType="1" noTextEdit="1"/>
              </p:cNvSpPr>
              <p:nvPr/>
            </p:nvSpPr>
            <p:spPr>
              <a:xfrm>
                <a:off x="5209572" y="5465979"/>
                <a:ext cx="183320" cy="276999"/>
              </a:xfrm>
              <a:prstGeom prst="rect">
                <a:avLst/>
              </a:prstGeom>
              <a:blipFill>
                <a:blip r:embed="rId19"/>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AB2A595E-5D0C-4023-8A06-FF08383871B4}"/>
                  </a:ext>
                </a:extLst>
              </p:cNvPr>
              <p:cNvSpPr txBox="1"/>
              <p:nvPr/>
            </p:nvSpPr>
            <p:spPr>
              <a:xfrm>
                <a:off x="6454370" y="5679872"/>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73" name="TextBox 72">
                <a:extLst>
                  <a:ext uri="{FF2B5EF4-FFF2-40B4-BE49-F238E27FC236}">
                    <a16:creationId xmlns:a16="http://schemas.microsoft.com/office/drawing/2014/main" id="{AB2A595E-5D0C-4023-8A06-FF08383871B4}"/>
                  </a:ext>
                </a:extLst>
              </p:cNvPr>
              <p:cNvSpPr txBox="1">
                <a:spLocks noRot="1" noChangeAspect="1" noMove="1" noResize="1" noEditPoints="1" noAdjustHandles="1" noChangeArrowheads="1" noChangeShapeType="1" noTextEdit="1"/>
              </p:cNvSpPr>
              <p:nvPr/>
            </p:nvSpPr>
            <p:spPr>
              <a:xfrm>
                <a:off x="6454370" y="5679872"/>
                <a:ext cx="186718" cy="276999"/>
              </a:xfrm>
              <a:prstGeom prst="rect">
                <a:avLst/>
              </a:prstGeom>
              <a:blipFill>
                <a:blip r:embed="rId20"/>
                <a:stretch>
                  <a:fillRect l="-33333" r="-3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F8B782A0-EB6B-425F-AE70-E4ED94EB8981}"/>
                  </a:ext>
                </a:extLst>
              </p:cNvPr>
              <p:cNvSpPr txBox="1"/>
              <p:nvPr/>
            </p:nvSpPr>
            <p:spPr>
              <a:xfrm>
                <a:off x="7466203" y="5583740"/>
                <a:ext cx="1690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74" name="TextBox 73">
                <a:extLst>
                  <a:ext uri="{FF2B5EF4-FFF2-40B4-BE49-F238E27FC236}">
                    <a16:creationId xmlns:a16="http://schemas.microsoft.com/office/drawing/2014/main" id="{F8B782A0-EB6B-425F-AE70-E4ED94EB8981}"/>
                  </a:ext>
                </a:extLst>
              </p:cNvPr>
              <p:cNvSpPr txBox="1">
                <a:spLocks noRot="1" noChangeAspect="1" noMove="1" noResize="1" noEditPoints="1" noAdjustHandles="1" noChangeArrowheads="1" noChangeShapeType="1" noTextEdit="1"/>
              </p:cNvSpPr>
              <p:nvPr/>
            </p:nvSpPr>
            <p:spPr>
              <a:xfrm>
                <a:off x="7466203" y="5583740"/>
                <a:ext cx="169085" cy="276999"/>
              </a:xfrm>
              <a:prstGeom prst="rect">
                <a:avLst/>
              </a:prstGeom>
              <a:blipFill>
                <a:blip r:embed="rId21"/>
                <a:stretch>
                  <a:fillRect l="-21429" r="-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ED2D86-6784-4799-BD7A-92299657F208}"/>
                  </a:ext>
                </a:extLst>
              </p:cNvPr>
              <p:cNvSpPr txBox="1"/>
              <p:nvPr/>
            </p:nvSpPr>
            <p:spPr>
              <a:xfrm>
                <a:off x="8546871" y="5631156"/>
                <a:ext cx="24493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latin typeface="Cambria Math" panose="02040503050406030204" pitchFamily="18" charset="0"/>
                        </a:rPr>
                        <m:t>3&lt;5 , 5&lt;7   </m:t>
                      </m:r>
                      <m:r>
                        <a:rPr lang="en-US" b="0" i="1" smtClean="0">
                          <a:solidFill>
                            <a:schemeClr val="accent2">
                              <a:lumMod val="75000"/>
                            </a:schemeClr>
                          </a:solidFill>
                          <a:latin typeface="Cambria Math" panose="02040503050406030204" pitchFamily="18" charset="0"/>
                          <a:ea typeface="Cambria Math" panose="02040503050406030204" pitchFamily="18" charset="0"/>
                        </a:rPr>
                        <m:t>⇒</m:t>
                      </m:r>
                      <m:r>
                        <a:rPr lang="en-US" b="0" i="1" smtClean="0">
                          <a:solidFill>
                            <a:schemeClr val="accent2">
                              <a:lumMod val="75000"/>
                            </a:schemeClr>
                          </a:solidFill>
                          <a:latin typeface="Cambria Math" panose="02040503050406030204" pitchFamily="18" charset="0"/>
                        </a:rPr>
                        <m:t>3&lt;7  </m:t>
                      </m:r>
                    </m:oMath>
                  </m:oMathPara>
                </a14:m>
                <a:endParaRPr lang="en-US" dirty="0">
                  <a:solidFill>
                    <a:schemeClr val="accent2">
                      <a:lumMod val="75000"/>
                    </a:schemeClr>
                  </a:solidFill>
                </a:endParaRPr>
              </a:p>
            </p:txBody>
          </p:sp>
        </mc:Choice>
        <mc:Fallback xmlns="">
          <p:sp>
            <p:nvSpPr>
              <p:cNvPr id="75" name="TextBox 74">
                <a:extLst>
                  <a:ext uri="{FF2B5EF4-FFF2-40B4-BE49-F238E27FC236}">
                    <a16:creationId xmlns:a16="http://schemas.microsoft.com/office/drawing/2014/main" id="{E4ED2D86-6784-4799-BD7A-92299657F208}"/>
                  </a:ext>
                </a:extLst>
              </p:cNvPr>
              <p:cNvSpPr txBox="1">
                <a:spLocks noRot="1" noChangeAspect="1" noMove="1" noResize="1" noEditPoints="1" noAdjustHandles="1" noChangeArrowheads="1" noChangeShapeType="1" noTextEdit="1"/>
              </p:cNvSpPr>
              <p:nvPr/>
            </p:nvSpPr>
            <p:spPr>
              <a:xfrm>
                <a:off x="8546871" y="5631156"/>
                <a:ext cx="2449388" cy="276999"/>
              </a:xfrm>
              <a:prstGeom prst="rect">
                <a:avLst/>
              </a:prstGeom>
              <a:blipFill>
                <a:blip r:embed="rId22"/>
                <a:stretch>
                  <a:fillRect l="-1741" b="-8889"/>
                </a:stretch>
              </a:blipFill>
            </p:spPr>
            <p:txBody>
              <a:bodyPr/>
              <a:lstStyle/>
              <a:p>
                <a:r>
                  <a:rPr lang="en-US">
                    <a:noFill/>
                  </a:rPr>
                  <a:t> </a:t>
                </a:r>
              </a:p>
            </p:txBody>
          </p:sp>
        </mc:Fallback>
      </mc:AlternateContent>
    </p:spTree>
    <p:extLst>
      <p:ext uri="{BB962C8B-B14F-4D97-AF65-F5344CB8AC3E}">
        <p14:creationId xmlns:p14="http://schemas.microsoft.com/office/powerpoint/2010/main" val="61394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Rectangle 7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26" name="Picture 2" descr="Relational-Database-Relationships |">
            <a:extLst>
              <a:ext uri="{FF2B5EF4-FFF2-40B4-BE49-F238E27FC236}">
                <a16:creationId xmlns:a16="http://schemas.microsoft.com/office/drawing/2014/main" id="{4924E79E-E1B5-486A-B3D6-55D47FCF0C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6439" y="1132764"/>
            <a:ext cx="4085424" cy="4413350"/>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8" name="Picture 4" descr="Oracle Development: Entity Relationship Diagram">
            <a:extLst>
              <a:ext uri="{FF2B5EF4-FFF2-40B4-BE49-F238E27FC236}">
                <a16:creationId xmlns:a16="http://schemas.microsoft.com/office/drawing/2014/main" id="{6BDD9AF0-EEC2-4F4D-A13A-D05C509FF05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33" y="1737077"/>
            <a:ext cx="4644528" cy="32047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67542A-62AD-409C-8A96-FF72138D85BF}"/>
              </a:ext>
            </a:extLst>
          </p:cNvPr>
          <p:cNvSpPr txBox="1"/>
          <p:nvPr/>
        </p:nvSpPr>
        <p:spPr>
          <a:xfrm>
            <a:off x="1289602" y="6223939"/>
            <a:ext cx="6097656" cy="369332"/>
          </a:xfrm>
          <a:prstGeom prst="rect">
            <a:avLst/>
          </a:prstGeom>
          <a:noFill/>
        </p:spPr>
        <p:txBody>
          <a:bodyPr wrap="square">
            <a:spAutoFit/>
          </a:bodyPr>
          <a:lstStyle/>
          <a:p>
            <a:r>
              <a:rPr lang="en-US" dirty="0">
                <a:latin typeface="Amasis MT Pro" panose="02040504050005020304" pitchFamily="18" charset="0"/>
                <a:hlinkClick r:id="rId5"/>
              </a:rPr>
              <a:t>https://www.lucidchart.com/pages/er-diagrams</a:t>
            </a:r>
            <a:r>
              <a:rPr lang="en-US" dirty="0">
                <a:latin typeface="Amasis MT Pro" panose="02040504050005020304" pitchFamily="18" charset="0"/>
              </a:rPr>
              <a:t> </a:t>
            </a:r>
          </a:p>
        </p:txBody>
      </p:sp>
      <p:pic>
        <p:nvPicPr>
          <p:cNvPr id="17412" name="Picture 4" descr="Hotlinking: How to Search for It and What to Do? | Sprout Studio">
            <a:extLst>
              <a:ext uri="{FF2B5EF4-FFF2-40B4-BE49-F238E27FC236}">
                <a16:creationId xmlns:a16="http://schemas.microsoft.com/office/drawing/2014/main" id="{DE23119C-D45E-4A98-89E8-E0991514E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27" y="6095202"/>
            <a:ext cx="856863" cy="63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45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6B9B6C-6EAE-45E0-8163-701A5AE74B75}"/>
              </a:ext>
            </a:extLst>
          </p:cNvPr>
          <p:cNvSpPr txBox="1"/>
          <p:nvPr/>
        </p:nvSpPr>
        <p:spPr>
          <a:xfrm>
            <a:off x="4112599" y="282898"/>
            <a:ext cx="4568110" cy="646331"/>
          </a:xfrm>
          <a:prstGeom prst="rect">
            <a:avLst/>
          </a:prstGeom>
          <a:noFill/>
        </p:spPr>
        <p:txBody>
          <a:bodyPr wrap="none" rtlCol="0">
            <a:spAutoFit/>
          </a:bodyPr>
          <a:lstStyle/>
          <a:p>
            <a:r>
              <a:rPr lang="en-US" sz="3600" b="1" dirty="0">
                <a:solidFill>
                  <a:srgbClr val="0070C0"/>
                </a:solidFill>
                <a:latin typeface="Amasis MT Pro Medium" panose="02040604050005020304" pitchFamily="18" charset="0"/>
              </a:rPr>
              <a:t>Equivalence Relation</a:t>
            </a:r>
          </a:p>
        </p:txBody>
      </p:sp>
      <p:pic>
        <p:nvPicPr>
          <p:cNvPr id="53" name="Picture 2" descr="School supplies study icon Royalty Free Vector Image">
            <a:extLst>
              <a:ext uri="{FF2B5EF4-FFF2-40B4-BE49-F238E27FC236}">
                <a16:creationId xmlns:a16="http://schemas.microsoft.com/office/drawing/2014/main" id="{6B83CE01-E313-4560-8087-C737DEAF2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87" t="12464" r="6852" b="18406"/>
          <a:stretch/>
        </p:blipFill>
        <p:spPr bwMode="auto">
          <a:xfrm>
            <a:off x="10915416" y="54981"/>
            <a:ext cx="1208455" cy="1102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D8E4AE6-1711-D430-1DE1-6D03984ADC06}"/>
              </a:ext>
            </a:extLst>
          </p:cNvPr>
          <p:cNvPicPr>
            <a:picLocks noChangeAspect="1"/>
          </p:cNvPicPr>
          <p:nvPr/>
        </p:nvPicPr>
        <p:blipFill>
          <a:blip r:embed="rId4"/>
          <a:stretch>
            <a:fillRect/>
          </a:stretch>
        </p:blipFill>
        <p:spPr>
          <a:xfrm>
            <a:off x="6396654" y="1982790"/>
            <a:ext cx="4914900" cy="1581150"/>
          </a:xfrm>
          <a:prstGeom prst="rect">
            <a:avLst/>
          </a:prstGeom>
        </p:spPr>
      </p:pic>
      <p:grpSp>
        <p:nvGrpSpPr>
          <p:cNvPr id="25" name="Group 24">
            <a:extLst>
              <a:ext uri="{FF2B5EF4-FFF2-40B4-BE49-F238E27FC236}">
                <a16:creationId xmlns:a16="http://schemas.microsoft.com/office/drawing/2014/main" id="{A4873370-1C14-7397-98A1-313BD16190B0}"/>
              </a:ext>
            </a:extLst>
          </p:cNvPr>
          <p:cNvGrpSpPr/>
          <p:nvPr/>
        </p:nvGrpSpPr>
        <p:grpSpPr>
          <a:xfrm>
            <a:off x="665855" y="1307735"/>
            <a:ext cx="7165910" cy="1709892"/>
            <a:chOff x="4864631" y="710576"/>
            <a:chExt cx="7165910" cy="1709892"/>
          </a:xfrm>
        </p:grpSpPr>
        <p:sp>
          <p:nvSpPr>
            <p:cNvPr id="24" name="TextBox 23">
              <a:extLst>
                <a:ext uri="{FF2B5EF4-FFF2-40B4-BE49-F238E27FC236}">
                  <a16:creationId xmlns:a16="http://schemas.microsoft.com/office/drawing/2014/main" id="{C7FFDFEF-4442-1E3A-5362-E5FC1F6E0841}"/>
                </a:ext>
              </a:extLst>
            </p:cNvPr>
            <p:cNvSpPr txBox="1"/>
            <p:nvPr/>
          </p:nvSpPr>
          <p:spPr>
            <a:xfrm>
              <a:off x="4864631" y="710576"/>
              <a:ext cx="7165910" cy="170989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b="0" i="0" dirty="0">
                  <a:solidFill>
                    <a:srgbClr val="000000"/>
                  </a:solidFill>
                  <a:effectLst/>
                  <a:latin typeface="Times New Roman" panose="02020603050405020304" pitchFamily="18" charset="0"/>
                </a:rPr>
                <a:t>A binary relation </a:t>
              </a:r>
              <a:r>
                <a:rPr lang="en-US" b="1" i="1" dirty="0">
                  <a:solidFill>
                    <a:srgbClr val="000000"/>
                  </a:solidFill>
                  <a:effectLst/>
                  <a:latin typeface="Times New Roman" panose="02020603050405020304" pitchFamily="18" charset="0"/>
                </a:rPr>
                <a:t>R</a:t>
              </a:r>
              <a:r>
                <a:rPr lang="en-US" b="0" i="0" dirty="0">
                  <a:solidFill>
                    <a:srgbClr val="000000"/>
                  </a:solidFill>
                  <a:effectLst/>
                  <a:latin typeface="Times New Roman" panose="02020603050405020304" pitchFamily="18" charset="0"/>
                </a:rPr>
                <a:t> on a set </a:t>
              </a:r>
              <a:r>
                <a:rPr lang="en-US" b="1" i="1" dirty="0">
                  <a:solidFill>
                    <a:srgbClr val="000000"/>
                  </a:solidFill>
                  <a:effectLst/>
                  <a:latin typeface="Times New Roman" panose="02020603050405020304" pitchFamily="18" charset="0"/>
                </a:rPr>
                <a:t>A</a:t>
              </a:r>
              <a:r>
                <a:rPr lang="en-US" b="0" i="0" dirty="0">
                  <a:solidFill>
                    <a:srgbClr val="000000"/>
                  </a:solidFill>
                  <a:effectLst/>
                  <a:latin typeface="Times New Roman" panose="02020603050405020304" pitchFamily="18" charset="0"/>
                </a:rPr>
                <a:t> is an </a:t>
              </a:r>
              <a:r>
                <a:rPr lang="en-US" b="1" i="0" dirty="0">
                  <a:solidFill>
                    <a:srgbClr val="000000"/>
                  </a:solidFill>
                  <a:effectLst/>
                  <a:latin typeface="Times New Roman" panose="02020603050405020304" pitchFamily="18" charset="0"/>
                </a:rPr>
                <a:t>equivalence relation</a:t>
              </a:r>
              <a:r>
                <a:rPr lang="en-US" b="0" i="0" dirty="0">
                  <a:solidFill>
                    <a:srgbClr val="000000"/>
                  </a:solidFill>
                  <a:effectLst/>
                  <a:latin typeface="Times New Roman" panose="02020603050405020304" pitchFamily="18" charset="0"/>
                </a:rPr>
                <a:t> if and only if</a:t>
              </a:r>
              <a:br>
                <a:rPr lang="en-US" dirty="0"/>
              </a:br>
              <a:r>
                <a:rPr lang="en-US" b="0" i="0" dirty="0">
                  <a:solidFill>
                    <a:srgbClr val="000000"/>
                  </a:solidFill>
                  <a:effectLst/>
                  <a:latin typeface="Times New Roman" panose="02020603050405020304" pitchFamily="18" charset="0"/>
                </a:rPr>
                <a:t>(1) </a:t>
              </a:r>
              <a:r>
                <a:rPr lang="en-US" b="1" i="1" dirty="0">
                  <a:solidFill>
                    <a:srgbClr val="000000"/>
                  </a:solidFill>
                  <a:effectLst/>
                  <a:latin typeface="Times New Roman" panose="02020603050405020304" pitchFamily="18" charset="0"/>
                </a:rPr>
                <a:t>R</a:t>
              </a:r>
              <a:r>
                <a:rPr lang="en-US" b="0" i="0" dirty="0">
                  <a:solidFill>
                    <a:srgbClr val="000000"/>
                  </a:solidFill>
                  <a:effectLst/>
                  <a:latin typeface="Times New Roman" panose="02020603050405020304" pitchFamily="18" charset="0"/>
                </a:rPr>
                <a:t> is reflexive</a:t>
              </a:r>
              <a:br>
                <a:rPr lang="en-US" dirty="0"/>
              </a:br>
              <a:r>
                <a:rPr lang="en-US" b="0" i="0" dirty="0">
                  <a:solidFill>
                    <a:srgbClr val="000000"/>
                  </a:solidFill>
                  <a:effectLst/>
                  <a:latin typeface="Times New Roman" panose="02020603050405020304" pitchFamily="18" charset="0"/>
                </a:rPr>
                <a:t>(2) </a:t>
              </a:r>
              <a:r>
                <a:rPr lang="en-US" b="1" i="1" dirty="0">
                  <a:solidFill>
                    <a:srgbClr val="000000"/>
                  </a:solidFill>
                  <a:effectLst/>
                  <a:latin typeface="Times New Roman" panose="02020603050405020304" pitchFamily="18" charset="0"/>
                </a:rPr>
                <a:t>R</a:t>
              </a:r>
              <a:r>
                <a:rPr lang="en-US" b="0" i="0" dirty="0">
                  <a:solidFill>
                    <a:srgbClr val="000000"/>
                  </a:solidFill>
                  <a:effectLst/>
                  <a:latin typeface="Times New Roman" panose="02020603050405020304" pitchFamily="18" charset="0"/>
                </a:rPr>
                <a:t> is symmetric, and </a:t>
              </a:r>
              <a:br>
                <a:rPr lang="en-US" dirty="0"/>
              </a:br>
              <a:r>
                <a:rPr lang="en-US" b="0" i="0" dirty="0">
                  <a:solidFill>
                    <a:srgbClr val="000000"/>
                  </a:solidFill>
                  <a:effectLst/>
                  <a:latin typeface="Times New Roman" panose="02020603050405020304" pitchFamily="18" charset="0"/>
                </a:rPr>
                <a:t>(3) </a:t>
              </a:r>
              <a:r>
                <a:rPr lang="en-US" b="1" i="1" dirty="0">
                  <a:solidFill>
                    <a:srgbClr val="000000"/>
                  </a:solidFill>
                  <a:effectLst/>
                  <a:latin typeface="Times New Roman" panose="02020603050405020304" pitchFamily="18" charset="0"/>
                </a:rPr>
                <a:t>R</a:t>
              </a:r>
              <a:r>
                <a:rPr lang="en-US" b="0" i="0" dirty="0">
                  <a:solidFill>
                    <a:srgbClr val="000000"/>
                  </a:solidFill>
                  <a:effectLst/>
                  <a:latin typeface="Times New Roman" panose="02020603050405020304" pitchFamily="18" charset="0"/>
                </a:rPr>
                <a:t> is transitive.</a:t>
              </a: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6CD8B9-F1A0-4E07-A8C7-1661780C8E19}"/>
                    </a:ext>
                  </a:extLst>
                </p:cNvPr>
                <p:cNvSpPr txBox="1"/>
                <p:nvPr/>
              </p:nvSpPr>
              <p:spPr>
                <a:xfrm>
                  <a:off x="7573525" y="1212760"/>
                  <a:ext cx="122764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5">
                                <a:lumMod val="50000"/>
                              </a:schemeClr>
                            </a:solidFill>
                            <a:latin typeface="Cambria Math" panose="02040503050406030204" pitchFamily="18" charset="0"/>
                          </a:rPr>
                          <m:t>𝑎</m:t>
                        </m:r>
                        <m:r>
                          <a:rPr lang="en-US" sz="2000" b="0" i="1" smtClean="0">
                            <a:solidFill>
                              <a:schemeClr val="accent5">
                                <a:lumMod val="50000"/>
                              </a:schemeClr>
                            </a:solidFill>
                            <a:latin typeface="Cambria Math" panose="02040503050406030204" pitchFamily="18" charset="0"/>
                          </a:rPr>
                          <m:t>,  </m:t>
                        </m:r>
                        <m:r>
                          <a:rPr lang="en-US" sz="2000" b="0" i="1" smtClean="0">
                            <a:solidFill>
                              <a:schemeClr val="accent5">
                                <a:lumMod val="50000"/>
                              </a:schemeClr>
                            </a:solidFill>
                            <a:latin typeface="Cambria Math" panose="02040503050406030204" pitchFamily="18" charset="0"/>
                          </a:rPr>
                          <m:t>𝑎𝑅𝑎</m:t>
                        </m:r>
                      </m:oMath>
                    </m:oMathPara>
                  </a14:m>
                  <a:endParaRPr lang="en-US" sz="2000" dirty="0">
                    <a:solidFill>
                      <a:schemeClr val="accent5">
                        <a:lumMod val="50000"/>
                      </a:schemeClr>
                    </a:solidFill>
                  </a:endParaRPr>
                </a:p>
              </p:txBody>
            </p:sp>
          </mc:Choice>
          <mc:Fallback xmlns="">
            <p:sp>
              <p:nvSpPr>
                <p:cNvPr id="8" name="TextBox 7">
                  <a:extLst>
                    <a:ext uri="{FF2B5EF4-FFF2-40B4-BE49-F238E27FC236}">
                      <a16:creationId xmlns:a16="http://schemas.microsoft.com/office/drawing/2014/main" id="{336CD8B9-F1A0-4E07-A8C7-1661780C8E19}"/>
                    </a:ext>
                  </a:extLst>
                </p:cNvPr>
                <p:cNvSpPr txBox="1">
                  <a:spLocks noRot="1" noChangeAspect="1" noMove="1" noResize="1" noEditPoints="1" noAdjustHandles="1" noChangeArrowheads="1" noChangeShapeType="1" noTextEdit="1"/>
                </p:cNvSpPr>
                <p:nvPr/>
              </p:nvSpPr>
              <p:spPr>
                <a:xfrm>
                  <a:off x="7573525" y="1212760"/>
                  <a:ext cx="1227644" cy="307777"/>
                </a:xfrm>
                <a:prstGeom prst="rect">
                  <a:avLst/>
                </a:prstGeom>
                <a:blipFill>
                  <a:blip r:embed="rId5"/>
                  <a:stretch>
                    <a:fillRect l="-2488" r="-3980"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A63CE7E-1481-40A7-8F9C-A18DC7CCA0CD}"/>
                    </a:ext>
                  </a:extLst>
                </p:cNvPr>
                <p:cNvSpPr txBox="1"/>
                <p:nvPr/>
              </p:nvSpPr>
              <p:spPr>
                <a:xfrm>
                  <a:off x="7573525" y="1635246"/>
                  <a:ext cx="209583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5">
                                <a:lumMod val="50000"/>
                              </a:schemeClr>
                            </a:solidFill>
                            <a:latin typeface="Cambria Math" panose="02040503050406030204" pitchFamily="18" charset="0"/>
                          </a:rPr>
                          <m:t>𝑎</m:t>
                        </m:r>
                        <m:r>
                          <a:rPr lang="en-US" sz="2000" b="0" i="1" smtClean="0">
                            <a:solidFill>
                              <a:schemeClr val="accent5">
                                <a:lumMod val="50000"/>
                              </a:schemeClr>
                            </a:solidFill>
                            <a:latin typeface="Cambria Math" panose="02040503050406030204" pitchFamily="18" charset="0"/>
                          </a:rPr>
                          <m:t>, </m:t>
                        </m:r>
                        <m:r>
                          <a:rPr lang="en-US" sz="2000" b="0" i="1" smtClean="0">
                            <a:solidFill>
                              <a:schemeClr val="accent5">
                                <a:lumMod val="50000"/>
                              </a:schemeClr>
                            </a:solidFill>
                            <a:latin typeface="Cambria Math" panose="02040503050406030204" pitchFamily="18" charset="0"/>
                          </a:rPr>
                          <m:t>𝑏</m:t>
                        </m:r>
                        <m:r>
                          <a:rPr lang="en-US" sz="2000" b="0" i="1" smtClean="0">
                            <a:solidFill>
                              <a:schemeClr val="accent5">
                                <a:lumMod val="50000"/>
                              </a:schemeClr>
                            </a:solidFill>
                            <a:latin typeface="Cambria Math" panose="02040503050406030204" pitchFamily="18" charset="0"/>
                          </a:rPr>
                          <m:t>       </m:t>
                        </m:r>
                        <m:r>
                          <a:rPr lang="en-US" sz="2000" b="0" i="1" smtClean="0">
                            <a:solidFill>
                              <a:schemeClr val="accent5">
                                <a:lumMod val="50000"/>
                              </a:schemeClr>
                            </a:solidFill>
                            <a:latin typeface="Cambria Math" panose="02040503050406030204" pitchFamily="18" charset="0"/>
                          </a:rPr>
                          <m:t>𝑎𝑅𝑏</m:t>
                        </m:r>
                        <m:r>
                          <a:rPr lang="en-US" sz="2000" b="0" i="1" smtClean="0">
                            <a:solidFill>
                              <a:schemeClr val="accent5">
                                <a:lumMod val="50000"/>
                              </a:schemeClr>
                            </a:solidFill>
                            <a:latin typeface="Cambria Math" panose="02040503050406030204" pitchFamily="18" charset="0"/>
                            <a:ea typeface="Cambria Math" panose="02040503050406030204" pitchFamily="18" charset="0"/>
                          </a:rPr>
                          <m:t>→</m:t>
                        </m:r>
                        <m:r>
                          <a:rPr lang="en-US" sz="2000" b="0" i="1" smtClean="0">
                            <a:solidFill>
                              <a:schemeClr val="accent5">
                                <a:lumMod val="50000"/>
                              </a:schemeClr>
                            </a:solidFill>
                            <a:latin typeface="Cambria Math" panose="02040503050406030204" pitchFamily="18" charset="0"/>
                            <a:ea typeface="Cambria Math" panose="02040503050406030204" pitchFamily="18" charset="0"/>
                          </a:rPr>
                          <m:t>𝑏𝑅𝑎</m:t>
                        </m:r>
                      </m:oMath>
                    </m:oMathPara>
                  </a14:m>
                  <a:endParaRPr lang="en-US" sz="2000" dirty="0">
                    <a:solidFill>
                      <a:schemeClr val="accent5">
                        <a:lumMod val="50000"/>
                      </a:schemeClr>
                    </a:solidFill>
                  </a:endParaRPr>
                </a:p>
              </p:txBody>
            </p:sp>
          </mc:Choice>
          <mc:Fallback xmlns="">
            <p:sp>
              <p:nvSpPr>
                <p:cNvPr id="14" name="TextBox 13">
                  <a:extLst>
                    <a:ext uri="{FF2B5EF4-FFF2-40B4-BE49-F238E27FC236}">
                      <a16:creationId xmlns:a16="http://schemas.microsoft.com/office/drawing/2014/main" id="{9A63CE7E-1481-40A7-8F9C-A18DC7CCA0CD}"/>
                    </a:ext>
                  </a:extLst>
                </p:cNvPr>
                <p:cNvSpPr txBox="1">
                  <a:spLocks noRot="1" noChangeAspect="1" noMove="1" noResize="1" noEditPoints="1" noAdjustHandles="1" noChangeArrowheads="1" noChangeShapeType="1" noTextEdit="1"/>
                </p:cNvSpPr>
                <p:nvPr/>
              </p:nvSpPr>
              <p:spPr>
                <a:xfrm>
                  <a:off x="7573525" y="1635246"/>
                  <a:ext cx="2095830" cy="307777"/>
                </a:xfrm>
                <a:prstGeom prst="rect">
                  <a:avLst/>
                </a:prstGeom>
                <a:blipFill>
                  <a:blip r:embed="rId6"/>
                  <a:stretch>
                    <a:fillRect l="-1458" r="-2624"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3DFAF1-A075-48F6-AEBD-8F5AC97799C8}"/>
                    </a:ext>
                  </a:extLst>
                </p:cNvPr>
                <p:cNvSpPr txBox="1"/>
                <p:nvPr/>
              </p:nvSpPr>
              <p:spPr>
                <a:xfrm>
                  <a:off x="7573525" y="2064117"/>
                  <a:ext cx="19904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5">
                                <a:lumMod val="50000"/>
                              </a:schemeClr>
                            </a:solidFill>
                            <a:latin typeface="Cambria Math" panose="02040503050406030204" pitchFamily="18" charset="0"/>
                          </a:rPr>
                          <m:t>𝑎𝑅𝑏</m:t>
                        </m:r>
                        <m:r>
                          <a:rPr lang="en-US" sz="2000" b="0" i="1" smtClean="0">
                            <a:solidFill>
                              <a:schemeClr val="accent5">
                                <a:lumMod val="50000"/>
                              </a:schemeClr>
                            </a:solidFill>
                            <a:latin typeface="Cambria Math" panose="02040503050406030204" pitchFamily="18" charset="0"/>
                            <a:ea typeface="Cambria Math" panose="02040503050406030204" pitchFamily="18" charset="0"/>
                          </a:rPr>
                          <m:t>∧</m:t>
                        </m:r>
                        <m:r>
                          <a:rPr lang="en-US" sz="2000" b="0" i="1" smtClean="0">
                            <a:solidFill>
                              <a:schemeClr val="accent5">
                                <a:lumMod val="50000"/>
                              </a:schemeClr>
                            </a:solidFill>
                            <a:latin typeface="Cambria Math" panose="02040503050406030204" pitchFamily="18" charset="0"/>
                            <a:ea typeface="Cambria Math" panose="02040503050406030204" pitchFamily="18" charset="0"/>
                          </a:rPr>
                          <m:t>𝑏𝑅𝑐</m:t>
                        </m:r>
                        <m:r>
                          <a:rPr lang="en-US" sz="2000" b="0" i="1" smtClean="0">
                            <a:solidFill>
                              <a:schemeClr val="accent5">
                                <a:lumMod val="50000"/>
                              </a:schemeClr>
                            </a:solidFill>
                            <a:latin typeface="Cambria Math" panose="02040503050406030204" pitchFamily="18" charset="0"/>
                            <a:ea typeface="Cambria Math" panose="02040503050406030204" pitchFamily="18" charset="0"/>
                          </a:rPr>
                          <m:t>→</m:t>
                        </m:r>
                        <m:r>
                          <a:rPr lang="en-US" sz="2000" b="0" i="1" smtClean="0">
                            <a:solidFill>
                              <a:schemeClr val="accent5">
                                <a:lumMod val="50000"/>
                              </a:schemeClr>
                            </a:solidFill>
                            <a:latin typeface="Cambria Math" panose="02040503050406030204" pitchFamily="18" charset="0"/>
                            <a:ea typeface="Cambria Math" panose="02040503050406030204" pitchFamily="18" charset="0"/>
                          </a:rPr>
                          <m:t>𝑎𝑅𝑐</m:t>
                        </m:r>
                      </m:oMath>
                    </m:oMathPara>
                  </a14:m>
                  <a:endParaRPr lang="en-US" sz="2000" dirty="0">
                    <a:solidFill>
                      <a:schemeClr val="accent5">
                        <a:lumMod val="50000"/>
                      </a:schemeClr>
                    </a:solidFill>
                  </a:endParaRPr>
                </a:p>
              </p:txBody>
            </p:sp>
          </mc:Choice>
          <mc:Fallback xmlns="">
            <p:sp>
              <p:nvSpPr>
                <p:cNvPr id="26" name="TextBox 25">
                  <a:extLst>
                    <a:ext uri="{FF2B5EF4-FFF2-40B4-BE49-F238E27FC236}">
                      <a16:creationId xmlns:a16="http://schemas.microsoft.com/office/drawing/2014/main" id="{553DFAF1-A075-48F6-AEBD-8F5AC97799C8}"/>
                    </a:ext>
                  </a:extLst>
                </p:cNvPr>
                <p:cNvSpPr txBox="1">
                  <a:spLocks noRot="1" noChangeAspect="1" noMove="1" noResize="1" noEditPoints="1" noAdjustHandles="1" noChangeArrowheads="1" noChangeShapeType="1" noTextEdit="1"/>
                </p:cNvSpPr>
                <p:nvPr/>
              </p:nvSpPr>
              <p:spPr>
                <a:xfrm>
                  <a:off x="7573525" y="2064117"/>
                  <a:ext cx="1990417" cy="307777"/>
                </a:xfrm>
                <a:prstGeom prst="rect">
                  <a:avLst/>
                </a:prstGeom>
                <a:blipFill>
                  <a:blip r:embed="rId7"/>
                  <a:stretch>
                    <a:fillRect l="-2761" r="-2147" b="-8000"/>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84BE1650-8A54-A13B-3EE7-FB3148EF4D71}"/>
              </a:ext>
            </a:extLst>
          </p:cNvPr>
          <p:cNvGrpSpPr/>
          <p:nvPr/>
        </p:nvGrpSpPr>
        <p:grpSpPr>
          <a:xfrm>
            <a:off x="363894" y="4125273"/>
            <a:ext cx="9438380" cy="2319611"/>
            <a:chOff x="166544" y="4183147"/>
            <a:chExt cx="9438380" cy="2319611"/>
          </a:xfrm>
        </p:grpSpPr>
        <p:pic>
          <p:nvPicPr>
            <p:cNvPr id="21" name="Picture 20">
              <a:extLst>
                <a:ext uri="{FF2B5EF4-FFF2-40B4-BE49-F238E27FC236}">
                  <a16:creationId xmlns:a16="http://schemas.microsoft.com/office/drawing/2014/main" id="{4F9F6B38-6C9D-1E5B-50F0-9EBF551BC8AE}"/>
                </a:ext>
              </a:extLst>
            </p:cNvPr>
            <p:cNvPicPr>
              <a:picLocks noChangeAspect="1"/>
            </p:cNvPicPr>
            <p:nvPr/>
          </p:nvPicPr>
          <p:blipFill>
            <a:blip r:embed="rId8"/>
            <a:stretch>
              <a:fillRect/>
            </a:stretch>
          </p:blipFill>
          <p:spPr>
            <a:xfrm>
              <a:off x="832399" y="4226283"/>
              <a:ext cx="8772525" cy="2276475"/>
            </a:xfrm>
            <a:prstGeom prst="rect">
              <a:avLst/>
            </a:prstGeom>
          </p:spPr>
        </p:pic>
        <p:sp>
          <p:nvSpPr>
            <p:cNvPr id="33" name="Rectangle 32">
              <a:extLst>
                <a:ext uri="{FF2B5EF4-FFF2-40B4-BE49-F238E27FC236}">
                  <a16:creationId xmlns:a16="http://schemas.microsoft.com/office/drawing/2014/main" id="{4F5CE301-652D-B533-A6F4-0D5CE900F6EB}"/>
                </a:ext>
              </a:extLst>
            </p:cNvPr>
            <p:cNvSpPr/>
            <p:nvPr/>
          </p:nvSpPr>
          <p:spPr>
            <a:xfrm>
              <a:off x="166544" y="4183147"/>
              <a:ext cx="3302470" cy="46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                 Answer the Question:</a:t>
              </a:r>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A678A16-E690-B710-97D5-BBC372840DA5}"/>
                  </a:ext>
                </a:extLst>
              </p:cNvPr>
              <p:cNvSpPr txBox="1"/>
              <p:nvPr/>
            </p:nvSpPr>
            <p:spPr>
              <a:xfrm>
                <a:off x="2793434" y="1865750"/>
                <a:ext cx="2468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6" name="TextBox 35">
                <a:extLst>
                  <a:ext uri="{FF2B5EF4-FFF2-40B4-BE49-F238E27FC236}">
                    <a16:creationId xmlns:a16="http://schemas.microsoft.com/office/drawing/2014/main" id="{BA678A16-E690-B710-97D5-BBC372840DA5}"/>
                  </a:ext>
                </a:extLst>
              </p:cNvPr>
              <p:cNvSpPr txBox="1">
                <a:spLocks noRot="1" noChangeAspect="1" noMove="1" noResize="1" noEditPoints="1" noAdjustHandles="1" noChangeArrowheads="1" noChangeShapeType="1" noTextEdit="1"/>
              </p:cNvSpPr>
              <p:nvPr/>
            </p:nvSpPr>
            <p:spPr>
              <a:xfrm>
                <a:off x="2793434" y="1865750"/>
                <a:ext cx="246862" cy="276999"/>
              </a:xfrm>
              <a:prstGeom prst="rect">
                <a:avLst/>
              </a:prstGeom>
              <a:blipFill>
                <a:blip r:embed="rId9"/>
                <a:stretch>
                  <a:fillRect l="-12195" r="-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DC425AE-BE59-F3F1-3ECE-9B1B18A9F7E4}"/>
                  </a:ext>
                </a:extLst>
              </p:cNvPr>
              <p:cNvSpPr txBox="1"/>
              <p:nvPr/>
            </p:nvSpPr>
            <p:spPr>
              <a:xfrm>
                <a:off x="3179039" y="2269970"/>
                <a:ext cx="2468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1" name="TextBox 40">
                <a:extLst>
                  <a:ext uri="{FF2B5EF4-FFF2-40B4-BE49-F238E27FC236}">
                    <a16:creationId xmlns:a16="http://schemas.microsoft.com/office/drawing/2014/main" id="{3DC425AE-BE59-F3F1-3ECE-9B1B18A9F7E4}"/>
                  </a:ext>
                </a:extLst>
              </p:cNvPr>
              <p:cNvSpPr txBox="1">
                <a:spLocks noRot="1" noChangeAspect="1" noMove="1" noResize="1" noEditPoints="1" noAdjustHandles="1" noChangeArrowheads="1" noChangeShapeType="1" noTextEdit="1"/>
              </p:cNvSpPr>
              <p:nvPr/>
            </p:nvSpPr>
            <p:spPr>
              <a:xfrm>
                <a:off x="3179039" y="2269970"/>
                <a:ext cx="246862" cy="276999"/>
              </a:xfrm>
              <a:prstGeom prst="rect">
                <a:avLst/>
              </a:prstGeom>
              <a:blipFill>
                <a:blip r:embed="rId10"/>
                <a:stretch>
                  <a:fillRect l="-12195" r="-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2A10133-F013-CDA5-95F0-574834901166}"/>
                  </a:ext>
                </a:extLst>
              </p:cNvPr>
              <p:cNvSpPr txBox="1"/>
              <p:nvPr/>
            </p:nvSpPr>
            <p:spPr>
              <a:xfrm>
                <a:off x="2881169" y="2676664"/>
                <a:ext cx="2468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2" name="TextBox 41">
                <a:extLst>
                  <a:ext uri="{FF2B5EF4-FFF2-40B4-BE49-F238E27FC236}">
                    <a16:creationId xmlns:a16="http://schemas.microsoft.com/office/drawing/2014/main" id="{D2A10133-F013-CDA5-95F0-574834901166}"/>
                  </a:ext>
                </a:extLst>
              </p:cNvPr>
              <p:cNvSpPr txBox="1">
                <a:spLocks noRot="1" noChangeAspect="1" noMove="1" noResize="1" noEditPoints="1" noAdjustHandles="1" noChangeArrowheads="1" noChangeShapeType="1" noTextEdit="1"/>
              </p:cNvSpPr>
              <p:nvPr/>
            </p:nvSpPr>
            <p:spPr>
              <a:xfrm>
                <a:off x="2881169" y="2676664"/>
                <a:ext cx="246862" cy="276999"/>
              </a:xfrm>
              <a:prstGeom prst="rect">
                <a:avLst/>
              </a:prstGeom>
              <a:blipFill>
                <a:blip r:embed="rId11"/>
                <a:stretch>
                  <a:fillRect l="-15000" r="-12500"/>
                </a:stretch>
              </a:blipFill>
            </p:spPr>
            <p:txBody>
              <a:bodyPr/>
              <a:lstStyle/>
              <a:p>
                <a:r>
                  <a:rPr lang="en-US">
                    <a:noFill/>
                  </a:rPr>
                  <a:t> </a:t>
                </a:r>
              </a:p>
            </p:txBody>
          </p:sp>
        </mc:Fallback>
      </mc:AlternateContent>
      <p:pic>
        <p:nvPicPr>
          <p:cNvPr id="1026" name="Picture 2" descr="Questions asking question clipart free clipart images | Free clip art,  Entrepreneurship articles, Free clipart images">
            <a:extLst>
              <a:ext uri="{FF2B5EF4-FFF2-40B4-BE49-F238E27FC236}">
                <a16:creationId xmlns:a16="http://schemas.microsoft.com/office/drawing/2014/main" id="{456B4AFE-DED4-3508-C8A4-DDB9235EF2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55762" y="4591803"/>
            <a:ext cx="1683981" cy="168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5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01180-AFC7-49E8-ACB8-A1A6BA7A07D4}"/>
              </a:ext>
            </a:extLst>
          </p:cNvPr>
          <p:cNvPicPr>
            <a:picLocks noChangeAspect="1"/>
          </p:cNvPicPr>
          <p:nvPr/>
        </p:nvPicPr>
        <p:blipFill rotWithShape="1">
          <a:blip r:embed="rId2"/>
          <a:srcRect l="29465" t="28026" r="43673" b="26667"/>
          <a:stretch/>
        </p:blipFill>
        <p:spPr>
          <a:xfrm>
            <a:off x="7557795" y="1400565"/>
            <a:ext cx="3717619" cy="3526972"/>
          </a:xfrm>
          <a:prstGeom prst="rect">
            <a:avLst/>
          </a:prstGeom>
        </p:spPr>
      </p:pic>
      <p:sp>
        <p:nvSpPr>
          <p:cNvPr id="5" name="TextBox 4">
            <a:extLst>
              <a:ext uri="{FF2B5EF4-FFF2-40B4-BE49-F238E27FC236}">
                <a16:creationId xmlns:a16="http://schemas.microsoft.com/office/drawing/2014/main" id="{5E573930-8DBE-4972-8FDF-FA6EC53CBC0E}"/>
              </a:ext>
            </a:extLst>
          </p:cNvPr>
          <p:cNvSpPr txBox="1"/>
          <p:nvPr/>
        </p:nvSpPr>
        <p:spPr>
          <a:xfrm>
            <a:off x="566836" y="2333054"/>
            <a:ext cx="7149580" cy="830997"/>
          </a:xfrm>
          <a:prstGeom prst="rect">
            <a:avLst/>
          </a:prstGeom>
          <a:noFill/>
        </p:spPr>
        <p:txBody>
          <a:bodyPr wrap="square">
            <a:spAutoFit/>
          </a:bodyPr>
          <a:lstStyle/>
          <a:p>
            <a:r>
              <a:rPr lang="en-US" sz="2400" dirty="0">
                <a:latin typeface="Amasis MT Pro Medium" panose="02040604050005020304" pitchFamily="18" charset="0"/>
              </a:rPr>
              <a:t>The directed graph with vertices a, b, c, and d, and edges:</a:t>
            </a:r>
          </a:p>
        </p:txBody>
      </p:sp>
      <p:sp>
        <p:nvSpPr>
          <p:cNvPr id="4" name="TextBox 3">
            <a:extLst>
              <a:ext uri="{FF2B5EF4-FFF2-40B4-BE49-F238E27FC236}">
                <a16:creationId xmlns:a16="http://schemas.microsoft.com/office/drawing/2014/main" id="{E8FECEDF-7930-8DE1-A995-4CAE2E3F5EBA}"/>
              </a:ext>
            </a:extLst>
          </p:cNvPr>
          <p:cNvSpPr txBox="1"/>
          <p:nvPr/>
        </p:nvSpPr>
        <p:spPr>
          <a:xfrm>
            <a:off x="1133670" y="5273742"/>
            <a:ext cx="6946640" cy="461665"/>
          </a:xfrm>
          <a:prstGeom prst="rect">
            <a:avLst/>
          </a:prstGeom>
          <a:noFill/>
        </p:spPr>
        <p:txBody>
          <a:bodyPr wrap="square">
            <a:spAutoFit/>
          </a:bodyPr>
          <a:lstStyle/>
          <a:p>
            <a:r>
              <a:rPr lang="en-US" sz="2400" dirty="0">
                <a:effectLst>
                  <a:outerShdw blurRad="38100" dist="38100" dir="2700000" algn="tl">
                    <a:srgbClr val="000000">
                      <a:alpha val="43137"/>
                    </a:srgbClr>
                  </a:outerShdw>
                </a:effectLst>
                <a:latin typeface="Amasis MT Pro Medium" panose="02040604050005020304" pitchFamily="18" charset="0"/>
              </a:rPr>
              <a:t>R = {(a, b), (a, d), (b, b), (b, d), (c, a), (c, b), (d, b)}</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360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0AC508-F3DA-4D2D-AA9B-41D945510065}"/>
              </a:ext>
            </a:extLst>
          </p:cNvPr>
          <p:cNvSpPr txBox="1"/>
          <p:nvPr/>
        </p:nvSpPr>
        <p:spPr>
          <a:xfrm>
            <a:off x="688133" y="3052771"/>
            <a:ext cx="6097554" cy="1477328"/>
          </a:xfrm>
          <a:prstGeom prst="rect">
            <a:avLst/>
          </a:prstGeom>
          <a:noFill/>
        </p:spPr>
        <p:txBody>
          <a:bodyPr wrap="square">
            <a:spAutoFit/>
          </a:bodyPr>
          <a:lstStyle/>
          <a:p>
            <a:r>
              <a:rPr lang="en-US" sz="1800" b="0" i="0" dirty="0">
                <a:solidFill>
                  <a:srgbClr val="242021"/>
                </a:solidFill>
                <a:effectLst/>
                <a:latin typeface="Amasis MT Pro Medium" panose="02040604050005020304" pitchFamily="18" charset="0"/>
              </a:rPr>
              <a:t>The directed graph of the </a:t>
            </a:r>
            <a:r>
              <a:rPr lang="en-US" dirty="0">
                <a:solidFill>
                  <a:srgbClr val="242021"/>
                </a:solidFill>
                <a:latin typeface="Amasis MT Pro Medium" panose="02040604050005020304" pitchFamily="18" charset="0"/>
              </a:rPr>
              <a:t>relation on the set {1</a:t>
            </a:r>
            <a:r>
              <a:rPr lang="en-US" i="1" dirty="0">
                <a:solidFill>
                  <a:srgbClr val="242021"/>
                </a:solidFill>
                <a:latin typeface="Amasis MT Pro Medium" panose="02040604050005020304" pitchFamily="18" charset="0"/>
              </a:rPr>
              <a:t>, </a:t>
            </a:r>
            <a:r>
              <a:rPr lang="en-US" dirty="0">
                <a:solidFill>
                  <a:srgbClr val="242021"/>
                </a:solidFill>
                <a:latin typeface="Amasis MT Pro Medium" panose="02040604050005020304" pitchFamily="18" charset="0"/>
              </a:rPr>
              <a:t>2</a:t>
            </a:r>
            <a:r>
              <a:rPr lang="en-US" i="1" dirty="0">
                <a:solidFill>
                  <a:srgbClr val="242021"/>
                </a:solidFill>
                <a:latin typeface="Amasis MT Pro Medium" panose="02040604050005020304" pitchFamily="18" charset="0"/>
              </a:rPr>
              <a:t>, </a:t>
            </a:r>
            <a:r>
              <a:rPr lang="en-US" dirty="0">
                <a:solidFill>
                  <a:srgbClr val="242021"/>
                </a:solidFill>
                <a:latin typeface="Amasis MT Pro Medium" panose="02040604050005020304" pitchFamily="18" charset="0"/>
              </a:rPr>
              <a:t>3</a:t>
            </a:r>
            <a:r>
              <a:rPr lang="en-US" i="1" dirty="0">
                <a:solidFill>
                  <a:srgbClr val="242021"/>
                </a:solidFill>
                <a:latin typeface="Amasis MT Pro Medium" panose="02040604050005020304" pitchFamily="18" charset="0"/>
              </a:rPr>
              <a:t>, </a:t>
            </a:r>
            <a:r>
              <a:rPr lang="en-US" dirty="0">
                <a:solidFill>
                  <a:srgbClr val="242021"/>
                </a:solidFill>
                <a:latin typeface="Amasis MT Pro Medium" panose="02040604050005020304" pitchFamily="18" charset="0"/>
              </a:rPr>
              <a:t>4}:</a:t>
            </a:r>
          </a:p>
          <a:p>
            <a:r>
              <a:rPr lang="en-US" dirty="0">
                <a:latin typeface="Amasis MT Pro Medium" panose="02040604050005020304" pitchFamily="18" charset="0"/>
              </a:rPr>
              <a:t> </a:t>
            </a:r>
            <a:br>
              <a:rPr lang="en-US" sz="1800" b="0" i="0" dirty="0">
                <a:solidFill>
                  <a:srgbClr val="242021"/>
                </a:solidFill>
                <a:effectLst/>
                <a:latin typeface="Amasis MT Pro Medium" panose="02040604050005020304" pitchFamily="18" charset="0"/>
              </a:rPr>
            </a:br>
            <a:r>
              <a:rPr lang="en-US" sz="1800" b="0" i="1" dirty="0">
                <a:solidFill>
                  <a:srgbClr val="242021"/>
                </a:solidFill>
                <a:effectLst/>
                <a:latin typeface="Amasis MT Pro Medium" panose="02040604050005020304" pitchFamily="18" charset="0"/>
              </a:rPr>
              <a:t>R </a:t>
            </a:r>
            <a:r>
              <a:rPr lang="en-US" sz="1800" b="0" i="0" dirty="0">
                <a:solidFill>
                  <a:srgbClr val="242021"/>
                </a:solidFill>
                <a:effectLst/>
                <a:latin typeface="Amasis MT Pro Medium" panose="02040604050005020304" pitchFamily="18" charset="0"/>
              </a:rPr>
              <a:t>=</a:t>
            </a:r>
            <a:br>
              <a:rPr lang="en-US" sz="1800" b="0" i="0" dirty="0">
                <a:solidFill>
                  <a:srgbClr val="242021"/>
                </a:solidFill>
                <a:effectLst/>
                <a:latin typeface="Amasis MT Pro Medium" panose="02040604050005020304" pitchFamily="18" charset="0"/>
              </a:rPr>
            </a:br>
            <a:br>
              <a:rPr lang="en-US" dirty="0">
                <a:latin typeface="Amasis MT Pro Medium" panose="02040604050005020304" pitchFamily="18" charset="0"/>
              </a:rPr>
            </a:br>
            <a:endParaRPr lang="en-US" dirty="0">
              <a:latin typeface="Amasis MT Pro Medium" panose="02040604050005020304" pitchFamily="18" charset="0"/>
            </a:endParaRPr>
          </a:p>
        </p:txBody>
      </p:sp>
      <p:pic>
        <p:nvPicPr>
          <p:cNvPr id="5" name="Picture 4">
            <a:extLst>
              <a:ext uri="{FF2B5EF4-FFF2-40B4-BE49-F238E27FC236}">
                <a16:creationId xmlns:a16="http://schemas.microsoft.com/office/drawing/2014/main" id="{F0359197-483E-48E1-BF4F-3553717F3ED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8775" t="36054" r="58520" b="40408"/>
          <a:stretch/>
        </p:blipFill>
        <p:spPr>
          <a:xfrm>
            <a:off x="7221894" y="1129004"/>
            <a:ext cx="4002022" cy="4170784"/>
          </a:xfrm>
          <a:prstGeom prst="rect">
            <a:avLst/>
          </a:prstGeom>
        </p:spPr>
      </p:pic>
      <p:sp>
        <p:nvSpPr>
          <p:cNvPr id="6" name="TextBox 5">
            <a:extLst>
              <a:ext uri="{FF2B5EF4-FFF2-40B4-BE49-F238E27FC236}">
                <a16:creationId xmlns:a16="http://schemas.microsoft.com/office/drawing/2014/main" id="{7AE4750D-7018-41D7-854E-0CFA87C8872D}"/>
              </a:ext>
            </a:extLst>
          </p:cNvPr>
          <p:cNvSpPr txBox="1"/>
          <p:nvPr/>
        </p:nvSpPr>
        <p:spPr>
          <a:xfrm>
            <a:off x="5911502" y="3606769"/>
            <a:ext cx="6093372" cy="369332"/>
          </a:xfrm>
          <a:prstGeom prst="rect">
            <a:avLst/>
          </a:prstGeom>
          <a:noFill/>
        </p:spPr>
        <p:txBody>
          <a:bodyPr wrap="square">
            <a:spAutoFit/>
          </a:bodyPr>
          <a:lstStyle/>
          <a:p>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4</a:t>
            </a:r>
            <a:r>
              <a:rPr lang="en-US" sz="1800" b="0" i="1" dirty="0">
                <a:solidFill>
                  <a:srgbClr val="242021"/>
                </a:solidFill>
                <a:effectLst/>
                <a:latin typeface="Amasis MT Pro Medium" panose="02040604050005020304" pitchFamily="18" charset="0"/>
              </a:rPr>
              <a:t>, </a:t>
            </a:r>
            <a:r>
              <a:rPr lang="en-US" sz="1800" b="0" i="0" dirty="0">
                <a:solidFill>
                  <a:srgbClr val="242021"/>
                </a:solidFill>
                <a:effectLst/>
                <a:latin typeface="Amasis MT Pro Medium" panose="02040604050005020304" pitchFamily="18" charset="0"/>
              </a:rPr>
              <a:t>1</a:t>
            </a:r>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a:t>
            </a:r>
            <a:endParaRPr lang="en-US" dirty="0"/>
          </a:p>
        </p:txBody>
      </p:sp>
      <p:sp>
        <p:nvSpPr>
          <p:cNvPr id="7" name="TextBox 6">
            <a:extLst>
              <a:ext uri="{FF2B5EF4-FFF2-40B4-BE49-F238E27FC236}">
                <a16:creationId xmlns:a16="http://schemas.microsoft.com/office/drawing/2014/main" id="{A7045149-0BE8-4FF7-A1BC-04D15F857529}"/>
              </a:ext>
            </a:extLst>
          </p:cNvPr>
          <p:cNvSpPr txBox="1"/>
          <p:nvPr/>
        </p:nvSpPr>
        <p:spPr>
          <a:xfrm>
            <a:off x="1128522" y="3606769"/>
            <a:ext cx="6093372" cy="369332"/>
          </a:xfrm>
          <a:prstGeom prst="rect">
            <a:avLst/>
          </a:prstGeom>
          <a:noFill/>
        </p:spPr>
        <p:txBody>
          <a:bodyPr wrap="square">
            <a:spAutoFit/>
          </a:bodyPr>
          <a:lstStyle/>
          <a:p>
            <a:r>
              <a:rPr lang="en-US" sz="1800" b="0" i="0" dirty="0">
                <a:solidFill>
                  <a:srgbClr val="242021"/>
                </a:solidFill>
                <a:effectLst/>
                <a:latin typeface="Amasis MT Pro Medium" panose="02040604050005020304" pitchFamily="18" charset="0"/>
              </a:rPr>
              <a:t>{</a:t>
            </a:r>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1</a:t>
            </a:r>
            <a:r>
              <a:rPr lang="en-US" sz="1800" b="0" i="1" dirty="0">
                <a:solidFill>
                  <a:srgbClr val="242021"/>
                </a:solidFill>
                <a:effectLst/>
                <a:latin typeface="Amasis MT Pro Medium" panose="02040604050005020304" pitchFamily="18" charset="0"/>
              </a:rPr>
              <a:t>, </a:t>
            </a:r>
            <a:r>
              <a:rPr lang="en-US" sz="1800" b="0" i="0" dirty="0">
                <a:solidFill>
                  <a:srgbClr val="242021"/>
                </a:solidFill>
                <a:effectLst/>
                <a:latin typeface="Amasis MT Pro Medium" panose="02040604050005020304" pitchFamily="18" charset="0"/>
              </a:rPr>
              <a:t>1</a:t>
            </a:r>
            <a:r>
              <a:rPr lang="en-US" sz="1800" b="0" i="1" dirty="0">
                <a:solidFill>
                  <a:srgbClr val="242021"/>
                </a:solidFill>
                <a:effectLst/>
                <a:latin typeface="Amasis MT Pro Medium" panose="02040604050005020304" pitchFamily="18" charset="0"/>
              </a:rPr>
              <a:t>), </a:t>
            </a:r>
            <a:endParaRPr lang="en-US" dirty="0"/>
          </a:p>
        </p:txBody>
      </p:sp>
      <p:sp>
        <p:nvSpPr>
          <p:cNvPr id="9" name="TextBox 8">
            <a:extLst>
              <a:ext uri="{FF2B5EF4-FFF2-40B4-BE49-F238E27FC236}">
                <a16:creationId xmlns:a16="http://schemas.microsoft.com/office/drawing/2014/main" id="{7C190BA2-FE38-41D0-B34A-D4FCD7724B9B}"/>
              </a:ext>
            </a:extLst>
          </p:cNvPr>
          <p:cNvSpPr txBox="1"/>
          <p:nvPr/>
        </p:nvSpPr>
        <p:spPr>
          <a:xfrm>
            <a:off x="1923421" y="3606769"/>
            <a:ext cx="6093372" cy="369332"/>
          </a:xfrm>
          <a:prstGeom prst="rect">
            <a:avLst/>
          </a:prstGeom>
          <a:noFill/>
        </p:spPr>
        <p:txBody>
          <a:bodyPr wrap="square">
            <a:spAutoFit/>
          </a:bodyPr>
          <a:lstStyle/>
          <a:p>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1</a:t>
            </a:r>
            <a:r>
              <a:rPr lang="en-US" sz="1800" b="0" i="1" dirty="0">
                <a:solidFill>
                  <a:srgbClr val="242021"/>
                </a:solidFill>
                <a:effectLst/>
                <a:latin typeface="Amasis MT Pro Medium" panose="02040604050005020304" pitchFamily="18" charset="0"/>
              </a:rPr>
              <a:t>, </a:t>
            </a:r>
            <a:r>
              <a:rPr lang="en-US" sz="1800" b="0" i="0" dirty="0">
                <a:solidFill>
                  <a:srgbClr val="242021"/>
                </a:solidFill>
                <a:effectLst/>
                <a:latin typeface="Amasis MT Pro Medium" panose="02040604050005020304" pitchFamily="18" charset="0"/>
              </a:rPr>
              <a:t>3</a:t>
            </a:r>
            <a:r>
              <a:rPr lang="en-US" sz="1800" b="0" i="1" dirty="0">
                <a:solidFill>
                  <a:srgbClr val="242021"/>
                </a:solidFill>
                <a:effectLst/>
                <a:latin typeface="Amasis MT Pro Medium" panose="02040604050005020304" pitchFamily="18" charset="0"/>
              </a:rPr>
              <a:t>), </a:t>
            </a:r>
            <a:endParaRPr lang="en-US" dirty="0"/>
          </a:p>
        </p:txBody>
      </p:sp>
      <p:sp>
        <p:nvSpPr>
          <p:cNvPr id="11" name="TextBox 10">
            <a:extLst>
              <a:ext uri="{FF2B5EF4-FFF2-40B4-BE49-F238E27FC236}">
                <a16:creationId xmlns:a16="http://schemas.microsoft.com/office/drawing/2014/main" id="{D64DBC93-24C6-45F4-836C-FC87DFD6F805}"/>
              </a:ext>
            </a:extLst>
          </p:cNvPr>
          <p:cNvSpPr txBox="1"/>
          <p:nvPr/>
        </p:nvSpPr>
        <p:spPr>
          <a:xfrm>
            <a:off x="2605251" y="3606769"/>
            <a:ext cx="6093372" cy="369332"/>
          </a:xfrm>
          <a:prstGeom prst="rect">
            <a:avLst/>
          </a:prstGeom>
          <a:noFill/>
        </p:spPr>
        <p:txBody>
          <a:bodyPr wrap="square">
            <a:spAutoFit/>
          </a:bodyPr>
          <a:lstStyle/>
          <a:p>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2</a:t>
            </a:r>
            <a:r>
              <a:rPr lang="en-US" sz="1800" b="0" i="1" dirty="0">
                <a:solidFill>
                  <a:srgbClr val="242021"/>
                </a:solidFill>
                <a:effectLst/>
                <a:latin typeface="Amasis MT Pro Medium" panose="02040604050005020304" pitchFamily="18" charset="0"/>
              </a:rPr>
              <a:t>, </a:t>
            </a:r>
            <a:r>
              <a:rPr lang="en-US" sz="1800" b="0" i="0" dirty="0">
                <a:solidFill>
                  <a:srgbClr val="242021"/>
                </a:solidFill>
                <a:effectLst/>
                <a:latin typeface="Amasis MT Pro Medium" panose="02040604050005020304" pitchFamily="18" charset="0"/>
              </a:rPr>
              <a:t>1</a:t>
            </a:r>
            <a:r>
              <a:rPr lang="en-US" sz="1800" b="0" i="1" dirty="0">
                <a:solidFill>
                  <a:srgbClr val="242021"/>
                </a:solidFill>
                <a:effectLst/>
                <a:latin typeface="Amasis MT Pro Medium" panose="02040604050005020304" pitchFamily="18" charset="0"/>
              </a:rPr>
              <a:t>), </a:t>
            </a:r>
            <a:endParaRPr lang="en-US" dirty="0"/>
          </a:p>
        </p:txBody>
      </p:sp>
      <p:sp>
        <p:nvSpPr>
          <p:cNvPr id="13" name="TextBox 12">
            <a:extLst>
              <a:ext uri="{FF2B5EF4-FFF2-40B4-BE49-F238E27FC236}">
                <a16:creationId xmlns:a16="http://schemas.microsoft.com/office/drawing/2014/main" id="{87A93902-3A52-4BF1-968C-987574A0A277}"/>
              </a:ext>
            </a:extLst>
          </p:cNvPr>
          <p:cNvSpPr txBox="1"/>
          <p:nvPr/>
        </p:nvSpPr>
        <p:spPr>
          <a:xfrm>
            <a:off x="3287081" y="3606769"/>
            <a:ext cx="6093372" cy="369332"/>
          </a:xfrm>
          <a:prstGeom prst="rect">
            <a:avLst/>
          </a:prstGeom>
          <a:noFill/>
        </p:spPr>
        <p:txBody>
          <a:bodyPr wrap="square">
            <a:spAutoFit/>
          </a:bodyPr>
          <a:lstStyle/>
          <a:p>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2</a:t>
            </a:r>
            <a:r>
              <a:rPr lang="en-US" sz="1800" b="0" i="1" dirty="0">
                <a:solidFill>
                  <a:srgbClr val="242021"/>
                </a:solidFill>
                <a:effectLst/>
                <a:latin typeface="Amasis MT Pro Medium" panose="02040604050005020304" pitchFamily="18" charset="0"/>
              </a:rPr>
              <a:t>, </a:t>
            </a:r>
            <a:r>
              <a:rPr lang="en-US" sz="1800" b="0" i="0" dirty="0">
                <a:solidFill>
                  <a:srgbClr val="242021"/>
                </a:solidFill>
                <a:effectLst/>
                <a:latin typeface="Amasis MT Pro Medium" panose="02040604050005020304" pitchFamily="18" charset="0"/>
              </a:rPr>
              <a:t>3</a:t>
            </a:r>
            <a:r>
              <a:rPr lang="en-US" sz="1800" b="0" i="1" dirty="0">
                <a:solidFill>
                  <a:srgbClr val="242021"/>
                </a:solidFill>
                <a:effectLst/>
                <a:latin typeface="Amasis MT Pro Medium" panose="02040604050005020304" pitchFamily="18" charset="0"/>
              </a:rPr>
              <a:t>), </a:t>
            </a:r>
            <a:endParaRPr lang="en-US" dirty="0"/>
          </a:p>
        </p:txBody>
      </p:sp>
      <p:sp>
        <p:nvSpPr>
          <p:cNvPr id="15" name="TextBox 14">
            <a:extLst>
              <a:ext uri="{FF2B5EF4-FFF2-40B4-BE49-F238E27FC236}">
                <a16:creationId xmlns:a16="http://schemas.microsoft.com/office/drawing/2014/main" id="{853D92BE-876E-420C-BDED-A93576182F95}"/>
              </a:ext>
            </a:extLst>
          </p:cNvPr>
          <p:cNvSpPr txBox="1"/>
          <p:nvPr/>
        </p:nvSpPr>
        <p:spPr>
          <a:xfrm>
            <a:off x="3993205" y="3606769"/>
            <a:ext cx="6093372" cy="369332"/>
          </a:xfrm>
          <a:prstGeom prst="rect">
            <a:avLst/>
          </a:prstGeom>
          <a:noFill/>
        </p:spPr>
        <p:txBody>
          <a:bodyPr wrap="square">
            <a:spAutoFit/>
          </a:bodyPr>
          <a:lstStyle/>
          <a:p>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2</a:t>
            </a:r>
            <a:r>
              <a:rPr lang="en-US" sz="1800" b="0" i="1" dirty="0">
                <a:solidFill>
                  <a:srgbClr val="242021"/>
                </a:solidFill>
                <a:effectLst/>
                <a:latin typeface="Amasis MT Pro Medium" panose="02040604050005020304" pitchFamily="18" charset="0"/>
              </a:rPr>
              <a:t>, </a:t>
            </a:r>
            <a:r>
              <a:rPr lang="en-US" sz="1800" b="0" i="0" dirty="0">
                <a:solidFill>
                  <a:srgbClr val="242021"/>
                </a:solidFill>
                <a:effectLst/>
                <a:latin typeface="Amasis MT Pro Medium" panose="02040604050005020304" pitchFamily="18" charset="0"/>
              </a:rPr>
              <a:t>4</a:t>
            </a:r>
            <a:r>
              <a:rPr lang="en-US" sz="1800" b="0" i="1" dirty="0">
                <a:solidFill>
                  <a:srgbClr val="242021"/>
                </a:solidFill>
                <a:effectLst/>
                <a:latin typeface="Amasis MT Pro Medium" panose="02040604050005020304" pitchFamily="18" charset="0"/>
              </a:rPr>
              <a:t>), </a:t>
            </a:r>
            <a:endParaRPr lang="en-US" dirty="0"/>
          </a:p>
        </p:txBody>
      </p:sp>
      <p:sp>
        <p:nvSpPr>
          <p:cNvPr id="17" name="TextBox 16">
            <a:extLst>
              <a:ext uri="{FF2B5EF4-FFF2-40B4-BE49-F238E27FC236}">
                <a16:creationId xmlns:a16="http://schemas.microsoft.com/office/drawing/2014/main" id="{5B96677C-573F-4F27-A1A7-93BB1132823C}"/>
              </a:ext>
            </a:extLst>
          </p:cNvPr>
          <p:cNvSpPr txBox="1"/>
          <p:nvPr/>
        </p:nvSpPr>
        <p:spPr>
          <a:xfrm>
            <a:off x="4611415" y="3606769"/>
            <a:ext cx="6093372" cy="369332"/>
          </a:xfrm>
          <a:prstGeom prst="rect">
            <a:avLst/>
          </a:prstGeom>
          <a:noFill/>
        </p:spPr>
        <p:txBody>
          <a:bodyPr wrap="square">
            <a:spAutoFit/>
          </a:bodyPr>
          <a:lstStyle/>
          <a:p>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3</a:t>
            </a:r>
            <a:r>
              <a:rPr lang="en-US" sz="1800" b="0" i="1" dirty="0">
                <a:solidFill>
                  <a:srgbClr val="242021"/>
                </a:solidFill>
                <a:effectLst/>
                <a:latin typeface="Amasis MT Pro Medium" panose="02040604050005020304" pitchFamily="18" charset="0"/>
              </a:rPr>
              <a:t>, </a:t>
            </a:r>
            <a:r>
              <a:rPr lang="en-US" sz="1800" b="0" i="0" dirty="0">
                <a:solidFill>
                  <a:srgbClr val="242021"/>
                </a:solidFill>
                <a:effectLst/>
                <a:latin typeface="Amasis MT Pro Medium" panose="02040604050005020304" pitchFamily="18" charset="0"/>
              </a:rPr>
              <a:t>1</a:t>
            </a:r>
            <a:r>
              <a:rPr lang="en-US" sz="1800" b="0" i="1" dirty="0">
                <a:solidFill>
                  <a:srgbClr val="242021"/>
                </a:solidFill>
                <a:effectLst/>
                <a:latin typeface="Amasis MT Pro Medium" panose="02040604050005020304" pitchFamily="18" charset="0"/>
              </a:rPr>
              <a:t>), </a:t>
            </a:r>
            <a:endParaRPr lang="en-US" dirty="0"/>
          </a:p>
        </p:txBody>
      </p:sp>
      <p:sp>
        <p:nvSpPr>
          <p:cNvPr id="19" name="TextBox 18">
            <a:extLst>
              <a:ext uri="{FF2B5EF4-FFF2-40B4-BE49-F238E27FC236}">
                <a16:creationId xmlns:a16="http://schemas.microsoft.com/office/drawing/2014/main" id="{432A4472-8CDD-4ADC-9E12-FA4BC7D3F341}"/>
              </a:ext>
            </a:extLst>
          </p:cNvPr>
          <p:cNvSpPr txBox="1"/>
          <p:nvPr/>
        </p:nvSpPr>
        <p:spPr>
          <a:xfrm>
            <a:off x="5279212" y="3606769"/>
            <a:ext cx="6093372" cy="369332"/>
          </a:xfrm>
          <a:prstGeom prst="rect">
            <a:avLst/>
          </a:prstGeom>
          <a:noFill/>
        </p:spPr>
        <p:txBody>
          <a:bodyPr wrap="square">
            <a:spAutoFit/>
          </a:bodyPr>
          <a:lstStyle/>
          <a:p>
            <a:r>
              <a:rPr lang="en-US" sz="1800" b="0" i="1" dirty="0">
                <a:solidFill>
                  <a:srgbClr val="242021"/>
                </a:solidFill>
                <a:effectLst/>
                <a:latin typeface="Amasis MT Pro Medium" panose="02040604050005020304" pitchFamily="18" charset="0"/>
              </a:rPr>
              <a:t>(</a:t>
            </a:r>
            <a:r>
              <a:rPr lang="en-US" sz="1800" b="0" i="0" dirty="0">
                <a:solidFill>
                  <a:srgbClr val="242021"/>
                </a:solidFill>
                <a:effectLst/>
                <a:latin typeface="Amasis MT Pro Medium" panose="02040604050005020304" pitchFamily="18" charset="0"/>
              </a:rPr>
              <a:t>3</a:t>
            </a:r>
            <a:r>
              <a:rPr lang="en-US" sz="1800" b="0" i="1" dirty="0">
                <a:solidFill>
                  <a:srgbClr val="242021"/>
                </a:solidFill>
                <a:effectLst/>
                <a:latin typeface="Amasis MT Pro Medium" panose="02040604050005020304" pitchFamily="18" charset="0"/>
              </a:rPr>
              <a:t>, </a:t>
            </a:r>
            <a:r>
              <a:rPr lang="en-US" sz="1800" b="0" i="0" dirty="0">
                <a:solidFill>
                  <a:srgbClr val="242021"/>
                </a:solidFill>
                <a:effectLst/>
                <a:latin typeface="Amasis MT Pro Medium" panose="02040604050005020304" pitchFamily="18" charset="0"/>
              </a:rPr>
              <a:t>2</a:t>
            </a:r>
            <a:r>
              <a:rPr lang="en-US" sz="1800" b="0" i="1" dirty="0">
                <a:solidFill>
                  <a:srgbClr val="242021"/>
                </a:solidFill>
                <a:effectLst/>
                <a:latin typeface="Amasis MT Pro Medium" panose="02040604050005020304" pitchFamily="18" charset="0"/>
              </a:rPr>
              <a:t>), </a:t>
            </a:r>
            <a:endParaRPr lang="en-US" dirty="0"/>
          </a:p>
        </p:txBody>
      </p:sp>
    </p:spTree>
    <p:extLst>
      <p:ext uri="{BB962C8B-B14F-4D97-AF65-F5344CB8AC3E}">
        <p14:creationId xmlns:p14="http://schemas.microsoft.com/office/powerpoint/2010/main" val="149807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5" grpId="0"/>
      <p:bldP spid="17"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1FB78-0118-4434-9EB2-D4DC13AD2DF0}"/>
              </a:ext>
            </a:extLst>
          </p:cNvPr>
          <p:cNvPicPr>
            <a:picLocks noChangeAspect="1"/>
          </p:cNvPicPr>
          <p:nvPr/>
        </p:nvPicPr>
        <p:blipFill rotWithShape="1">
          <a:blip r:embed="rId2"/>
          <a:srcRect l="45841" t="37551" r="39082" b="39864"/>
          <a:stretch/>
        </p:blipFill>
        <p:spPr>
          <a:xfrm>
            <a:off x="3777168" y="1558212"/>
            <a:ext cx="3742698" cy="3153747"/>
          </a:xfrm>
          <a:prstGeom prst="rect">
            <a:avLst/>
          </a:prstGeom>
        </p:spPr>
      </p:pic>
      <p:sp>
        <p:nvSpPr>
          <p:cNvPr id="5" name="TextBox 4">
            <a:extLst>
              <a:ext uri="{FF2B5EF4-FFF2-40B4-BE49-F238E27FC236}">
                <a16:creationId xmlns:a16="http://schemas.microsoft.com/office/drawing/2014/main" id="{0D9D8AC2-AF43-4A0E-AE96-9C4F4B8B177B}"/>
              </a:ext>
            </a:extLst>
          </p:cNvPr>
          <p:cNvSpPr txBox="1"/>
          <p:nvPr/>
        </p:nvSpPr>
        <p:spPr>
          <a:xfrm>
            <a:off x="352230" y="839183"/>
            <a:ext cx="11152413" cy="830997"/>
          </a:xfrm>
          <a:prstGeom prst="rect">
            <a:avLst/>
          </a:prstGeom>
          <a:noFill/>
        </p:spPr>
        <p:txBody>
          <a:bodyPr wrap="square">
            <a:spAutoFit/>
          </a:bodyPr>
          <a:lstStyle/>
          <a:p>
            <a:r>
              <a:rPr lang="en-US" sz="2400" b="0" i="0" dirty="0">
                <a:solidFill>
                  <a:srgbClr val="242021"/>
                </a:solidFill>
                <a:effectLst/>
                <a:latin typeface="Times-Roman"/>
              </a:rPr>
              <a:t>What are the ordered pairs in the relation </a:t>
            </a:r>
            <a:r>
              <a:rPr lang="en-US" sz="2400" b="0" i="1" dirty="0">
                <a:solidFill>
                  <a:srgbClr val="242021"/>
                </a:solidFill>
                <a:effectLst/>
                <a:latin typeface="MTMI"/>
              </a:rPr>
              <a:t>R </a:t>
            </a:r>
            <a:r>
              <a:rPr lang="en-US" sz="2400" b="0" i="0" dirty="0">
                <a:solidFill>
                  <a:srgbClr val="242021"/>
                </a:solidFill>
                <a:effectLst/>
                <a:latin typeface="Times-Roman"/>
              </a:rPr>
              <a:t>represented by the directed graph </a:t>
            </a:r>
            <a:r>
              <a:rPr lang="en-US" sz="2400" dirty="0">
                <a:solidFill>
                  <a:srgbClr val="242021"/>
                </a:solidFill>
                <a:latin typeface="Times-Roman"/>
              </a:rPr>
              <a:t>below?</a:t>
            </a:r>
            <a:r>
              <a:rPr lang="en-US" sz="2400" dirty="0"/>
              <a:t> </a:t>
            </a:r>
            <a:br>
              <a:rPr lang="en-US" sz="2400" dirty="0"/>
            </a:br>
            <a:endParaRPr lang="en-US" sz="2400" dirty="0"/>
          </a:p>
        </p:txBody>
      </p:sp>
      <p:sp>
        <p:nvSpPr>
          <p:cNvPr id="7" name="TextBox 6">
            <a:extLst>
              <a:ext uri="{FF2B5EF4-FFF2-40B4-BE49-F238E27FC236}">
                <a16:creationId xmlns:a16="http://schemas.microsoft.com/office/drawing/2014/main" id="{F2076F1C-6635-4D6F-88E2-55B4E3BD25C3}"/>
              </a:ext>
            </a:extLst>
          </p:cNvPr>
          <p:cNvSpPr txBox="1"/>
          <p:nvPr/>
        </p:nvSpPr>
        <p:spPr>
          <a:xfrm>
            <a:off x="706792" y="5413569"/>
            <a:ext cx="9696839" cy="523220"/>
          </a:xfrm>
          <a:prstGeom prst="rect">
            <a:avLst/>
          </a:prstGeom>
          <a:noFill/>
        </p:spPr>
        <p:txBody>
          <a:bodyPr wrap="square">
            <a:spAutoFit/>
          </a:bodyPr>
          <a:lstStyle/>
          <a:p>
            <a:r>
              <a:rPr lang="pt-BR" sz="2800" b="0" i="1" dirty="0">
                <a:solidFill>
                  <a:srgbClr val="242021"/>
                </a:solidFill>
                <a:effectLst/>
                <a:latin typeface="MTMI"/>
              </a:rPr>
              <a:t>R </a:t>
            </a:r>
            <a:r>
              <a:rPr lang="pt-BR" sz="2800" b="0" i="0" dirty="0">
                <a:solidFill>
                  <a:srgbClr val="242021"/>
                </a:solidFill>
                <a:effectLst/>
                <a:latin typeface="MTSYN"/>
              </a:rPr>
              <a:t>= {</a:t>
            </a:r>
            <a:r>
              <a:rPr lang="pt-BR" sz="2800" b="0" i="1" dirty="0">
                <a:solidFill>
                  <a:srgbClr val="242021"/>
                </a:solidFill>
                <a:effectLst/>
                <a:latin typeface="MTMI"/>
              </a:rPr>
              <a:t>(</a:t>
            </a:r>
            <a:r>
              <a:rPr lang="pt-BR" sz="2800" b="0" i="0" dirty="0">
                <a:solidFill>
                  <a:srgbClr val="242021"/>
                </a:solidFill>
                <a:effectLst/>
                <a:latin typeface="Times-Roman"/>
              </a:rPr>
              <a:t>1</a:t>
            </a:r>
            <a:r>
              <a:rPr lang="pt-BR" sz="2800" b="0" i="1" dirty="0">
                <a:solidFill>
                  <a:srgbClr val="242021"/>
                </a:solidFill>
                <a:effectLst/>
                <a:latin typeface="MTMI"/>
              </a:rPr>
              <a:t>, </a:t>
            </a:r>
            <a:r>
              <a:rPr lang="pt-BR" sz="2800" b="0" i="0" dirty="0">
                <a:solidFill>
                  <a:srgbClr val="242021"/>
                </a:solidFill>
                <a:effectLst/>
                <a:latin typeface="Times-Roman"/>
              </a:rPr>
              <a:t>3</a:t>
            </a:r>
            <a:r>
              <a:rPr lang="pt-BR" sz="2800" b="0" i="1" dirty="0">
                <a:solidFill>
                  <a:srgbClr val="242021"/>
                </a:solidFill>
                <a:effectLst/>
                <a:latin typeface="MTMI"/>
              </a:rPr>
              <a:t>), (</a:t>
            </a:r>
            <a:r>
              <a:rPr lang="pt-BR" sz="2800" b="0" i="0" dirty="0">
                <a:solidFill>
                  <a:srgbClr val="242021"/>
                </a:solidFill>
                <a:effectLst/>
                <a:latin typeface="Times-Roman"/>
              </a:rPr>
              <a:t>1</a:t>
            </a:r>
            <a:r>
              <a:rPr lang="pt-BR" sz="2800" b="0" i="1" dirty="0">
                <a:solidFill>
                  <a:srgbClr val="242021"/>
                </a:solidFill>
                <a:effectLst/>
                <a:latin typeface="MTMI"/>
              </a:rPr>
              <a:t>, </a:t>
            </a:r>
            <a:r>
              <a:rPr lang="pt-BR" sz="2800" b="0" i="0" dirty="0">
                <a:solidFill>
                  <a:srgbClr val="242021"/>
                </a:solidFill>
                <a:effectLst/>
                <a:latin typeface="Times-Roman"/>
              </a:rPr>
              <a:t>4</a:t>
            </a:r>
            <a:r>
              <a:rPr lang="pt-BR" sz="2800" b="0" i="1" dirty="0">
                <a:solidFill>
                  <a:srgbClr val="242021"/>
                </a:solidFill>
                <a:effectLst/>
                <a:latin typeface="MTMI"/>
              </a:rPr>
              <a:t>), (</a:t>
            </a:r>
            <a:r>
              <a:rPr lang="pt-BR" sz="2800" b="0" i="0" dirty="0">
                <a:solidFill>
                  <a:srgbClr val="242021"/>
                </a:solidFill>
                <a:effectLst/>
                <a:latin typeface="Times-Roman"/>
              </a:rPr>
              <a:t>2</a:t>
            </a:r>
            <a:r>
              <a:rPr lang="pt-BR" sz="2800" b="0" i="1" dirty="0">
                <a:solidFill>
                  <a:srgbClr val="242021"/>
                </a:solidFill>
                <a:effectLst/>
                <a:latin typeface="MTMI"/>
              </a:rPr>
              <a:t>, </a:t>
            </a:r>
            <a:r>
              <a:rPr lang="pt-BR" sz="2800" b="0" i="0" dirty="0">
                <a:solidFill>
                  <a:srgbClr val="242021"/>
                </a:solidFill>
                <a:effectLst/>
                <a:latin typeface="Times-Roman"/>
              </a:rPr>
              <a:t>1</a:t>
            </a:r>
            <a:r>
              <a:rPr lang="pt-BR" sz="2800" b="0" i="1" dirty="0">
                <a:solidFill>
                  <a:srgbClr val="242021"/>
                </a:solidFill>
                <a:effectLst/>
                <a:latin typeface="MTMI"/>
              </a:rPr>
              <a:t>), (</a:t>
            </a:r>
            <a:r>
              <a:rPr lang="pt-BR" sz="2800" b="0" i="0" dirty="0">
                <a:solidFill>
                  <a:srgbClr val="242021"/>
                </a:solidFill>
                <a:effectLst/>
                <a:latin typeface="Times-Roman"/>
              </a:rPr>
              <a:t>2</a:t>
            </a:r>
            <a:r>
              <a:rPr lang="pt-BR" sz="2800" b="0" i="1" dirty="0">
                <a:solidFill>
                  <a:srgbClr val="242021"/>
                </a:solidFill>
                <a:effectLst/>
                <a:latin typeface="MTMI"/>
              </a:rPr>
              <a:t>, </a:t>
            </a:r>
            <a:r>
              <a:rPr lang="pt-BR" sz="2800" b="0" i="0" dirty="0">
                <a:solidFill>
                  <a:srgbClr val="242021"/>
                </a:solidFill>
                <a:effectLst/>
                <a:latin typeface="Times-Roman"/>
              </a:rPr>
              <a:t>2</a:t>
            </a:r>
            <a:r>
              <a:rPr lang="pt-BR" sz="2800" b="0" i="1" dirty="0">
                <a:solidFill>
                  <a:srgbClr val="242021"/>
                </a:solidFill>
                <a:effectLst/>
                <a:latin typeface="MTMI"/>
              </a:rPr>
              <a:t>), (</a:t>
            </a:r>
            <a:r>
              <a:rPr lang="pt-BR" sz="2800" b="0" i="0" dirty="0">
                <a:solidFill>
                  <a:srgbClr val="242021"/>
                </a:solidFill>
                <a:effectLst/>
                <a:latin typeface="Times-Roman"/>
              </a:rPr>
              <a:t>2</a:t>
            </a:r>
            <a:r>
              <a:rPr lang="pt-BR" sz="2800" b="0" i="1" dirty="0">
                <a:solidFill>
                  <a:srgbClr val="242021"/>
                </a:solidFill>
                <a:effectLst/>
                <a:latin typeface="MTMI"/>
              </a:rPr>
              <a:t>, </a:t>
            </a:r>
            <a:r>
              <a:rPr lang="pt-BR" sz="2800" b="0" i="0" dirty="0">
                <a:solidFill>
                  <a:srgbClr val="242021"/>
                </a:solidFill>
                <a:effectLst/>
                <a:latin typeface="Times-Roman"/>
              </a:rPr>
              <a:t>3</a:t>
            </a:r>
            <a:r>
              <a:rPr lang="pt-BR" sz="2800" b="0" i="1" dirty="0">
                <a:solidFill>
                  <a:srgbClr val="242021"/>
                </a:solidFill>
                <a:effectLst/>
                <a:latin typeface="MTMI"/>
              </a:rPr>
              <a:t>), (</a:t>
            </a:r>
            <a:r>
              <a:rPr lang="pt-BR" sz="2800" b="0" i="0" dirty="0">
                <a:solidFill>
                  <a:srgbClr val="242021"/>
                </a:solidFill>
                <a:effectLst/>
                <a:latin typeface="Times-Roman"/>
              </a:rPr>
              <a:t>3</a:t>
            </a:r>
            <a:r>
              <a:rPr lang="pt-BR" sz="2800" b="0" i="1" dirty="0">
                <a:solidFill>
                  <a:srgbClr val="242021"/>
                </a:solidFill>
                <a:effectLst/>
                <a:latin typeface="MTMI"/>
              </a:rPr>
              <a:t>, </a:t>
            </a:r>
            <a:r>
              <a:rPr lang="pt-BR" sz="2800" b="0" i="0" dirty="0">
                <a:solidFill>
                  <a:srgbClr val="242021"/>
                </a:solidFill>
                <a:effectLst/>
                <a:latin typeface="Times-Roman"/>
              </a:rPr>
              <a:t>1</a:t>
            </a:r>
            <a:r>
              <a:rPr lang="pt-BR" sz="2800" b="0" i="1" dirty="0">
                <a:solidFill>
                  <a:srgbClr val="242021"/>
                </a:solidFill>
                <a:effectLst/>
                <a:latin typeface="MTMI"/>
              </a:rPr>
              <a:t>), (</a:t>
            </a:r>
            <a:r>
              <a:rPr lang="pt-BR" sz="2800" b="0" i="0" dirty="0">
                <a:solidFill>
                  <a:srgbClr val="242021"/>
                </a:solidFill>
                <a:effectLst/>
                <a:latin typeface="Times-Roman"/>
              </a:rPr>
              <a:t>3</a:t>
            </a:r>
            <a:r>
              <a:rPr lang="pt-BR" sz="2800" b="0" i="1" dirty="0">
                <a:solidFill>
                  <a:srgbClr val="242021"/>
                </a:solidFill>
                <a:effectLst/>
                <a:latin typeface="MTMI"/>
              </a:rPr>
              <a:t>, </a:t>
            </a:r>
            <a:r>
              <a:rPr lang="pt-BR" sz="2800" b="0" i="0" dirty="0">
                <a:solidFill>
                  <a:srgbClr val="242021"/>
                </a:solidFill>
                <a:effectLst/>
                <a:latin typeface="Times-Roman"/>
              </a:rPr>
              <a:t>3</a:t>
            </a:r>
            <a:r>
              <a:rPr lang="pt-BR" sz="2800" b="0" i="1" dirty="0">
                <a:solidFill>
                  <a:srgbClr val="242021"/>
                </a:solidFill>
                <a:effectLst/>
                <a:latin typeface="MTMI"/>
              </a:rPr>
              <a:t>), (</a:t>
            </a:r>
            <a:r>
              <a:rPr lang="pt-BR" sz="2800" b="0" i="0" dirty="0">
                <a:solidFill>
                  <a:srgbClr val="242021"/>
                </a:solidFill>
                <a:effectLst/>
                <a:latin typeface="Times-Roman"/>
              </a:rPr>
              <a:t>4</a:t>
            </a:r>
            <a:r>
              <a:rPr lang="pt-BR" sz="2800" b="0" i="1" dirty="0">
                <a:solidFill>
                  <a:srgbClr val="242021"/>
                </a:solidFill>
                <a:effectLst/>
                <a:latin typeface="MTMI"/>
              </a:rPr>
              <a:t>, </a:t>
            </a:r>
            <a:r>
              <a:rPr lang="pt-BR" sz="2800" b="0" i="0" dirty="0">
                <a:solidFill>
                  <a:srgbClr val="242021"/>
                </a:solidFill>
                <a:effectLst/>
                <a:latin typeface="Times-Roman"/>
              </a:rPr>
              <a:t>1</a:t>
            </a:r>
            <a:r>
              <a:rPr lang="pt-BR" sz="2800" b="0" i="1" dirty="0">
                <a:solidFill>
                  <a:srgbClr val="242021"/>
                </a:solidFill>
                <a:effectLst/>
                <a:latin typeface="MTMI"/>
              </a:rPr>
              <a:t>), (</a:t>
            </a:r>
            <a:r>
              <a:rPr lang="pt-BR" sz="2800" b="0" i="0" dirty="0">
                <a:solidFill>
                  <a:srgbClr val="242021"/>
                </a:solidFill>
                <a:effectLst/>
                <a:latin typeface="Times-Roman"/>
              </a:rPr>
              <a:t>4</a:t>
            </a:r>
            <a:r>
              <a:rPr lang="pt-BR" sz="2800" b="0" i="1" dirty="0">
                <a:solidFill>
                  <a:srgbClr val="242021"/>
                </a:solidFill>
                <a:effectLst/>
                <a:latin typeface="MTMI"/>
              </a:rPr>
              <a:t>, </a:t>
            </a:r>
            <a:r>
              <a:rPr lang="pt-BR" sz="2800" b="0" i="0" dirty="0">
                <a:solidFill>
                  <a:srgbClr val="242021"/>
                </a:solidFill>
                <a:effectLst/>
                <a:latin typeface="Times-Roman"/>
              </a:rPr>
              <a:t>3</a:t>
            </a:r>
            <a:r>
              <a:rPr lang="pt-BR" sz="2800" b="0" i="1" dirty="0">
                <a:solidFill>
                  <a:srgbClr val="242021"/>
                </a:solidFill>
                <a:effectLst/>
                <a:latin typeface="MTMI"/>
              </a:rPr>
              <a:t>)</a:t>
            </a:r>
            <a:r>
              <a:rPr lang="pt-BR" sz="2800" b="0" i="0" dirty="0">
                <a:solidFill>
                  <a:srgbClr val="242021"/>
                </a:solidFill>
                <a:effectLst/>
                <a:latin typeface="MTSYN"/>
              </a:rPr>
              <a:t>}</a:t>
            </a:r>
            <a:r>
              <a:rPr lang="pt-BR" sz="2800" b="0" i="1" dirty="0">
                <a:solidFill>
                  <a:srgbClr val="242021"/>
                </a:solidFill>
                <a:effectLst/>
                <a:latin typeface="MTMI"/>
              </a:rPr>
              <a:t>.</a:t>
            </a:r>
            <a:r>
              <a:rPr lang="pt-BR" sz="2800" dirty="0"/>
              <a:t> </a:t>
            </a:r>
            <a:endParaRPr lang="en-US" sz="2800" dirty="0"/>
          </a:p>
        </p:txBody>
      </p:sp>
    </p:spTree>
    <p:extLst>
      <p:ext uri="{BB962C8B-B14F-4D97-AF65-F5344CB8AC3E}">
        <p14:creationId xmlns:p14="http://schemas.microsoft.com/office/powerpoint/2010/main" val="40090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4AF37-F223-4EA4-B6CE-B8763077A411}"/>
              </a:ext>
            </a:extLst>
          </p:cNvPr>
          <p:cNvSpPr txBox="1"/>
          <p:nvPr/>
        </p:nvSpPr>
        <p:spPr>
          <a:xfrm>
            <a:off x="473529" y="491378"/>
            <a:ext cx="8913067" cy="830997"/>
          </a:xfrm>
          <a:prstGeom prst="rect">
            <a:avLst/>
          </a:prstGeom>
          <a:noFill/>
        </p:spPr>
        <p:txBody>
          <a:bodyPr wrap="square">
            <a:spAutoFit/>
          </a:bodyPr>
          <a:lstStyle/>
          <a:p>
            <a:r>
              <a:rPr lang="en-US" sz="2400" b="0" i="0" dirty="0">
                <a:solidFill>
                  <a:srgbClr val="242021"/>
                </a:solidFill>
                <a:effectLst/>
                <a:latin typeface="Times-Roman"/>
              </a:rPr>
              <a:t>Determine whether the relations for the directed graphs shown below are reflexive, symmetric, antisymmetric, and/or transitive.</a:t>
            </a:r>
            <a:r>
              <a:rPr lang="en-US" sz="2400" dirty="0"/>
              <a:t> </a:t>
            </a:r>
          </a:p>
        </p:txBody>
      </p:sp>
      <p:pic>
        <p:nvPicPr>
          <p:cNvPr id="5" name="Picture 4">
            <a:extLst>
              <a:ext uri="{FF2B5EF4-FFF2-40B4-BE49-F238E27FC236}">
                <a16:creationId xmlns:a16="http://schemas.microsoft.com/office/drawing/2014/main" id="{40192DA5-D496-4C8E-9A52-01BE0AFFA65D}"/>
              </a:ext>
            </a:extLst>
          </p:cNvPr>
          <p:cNvPicPr>
            <a:picLocks noChangeAspect="1"/>
          </p:cNvPicPr>
          <p:nvPr/>
        </p:nvPicPr>
        <p:blipFill rotWithShape="1">
          <a:blip r:embed="rId2"/>
          <a:srcRect l="55715" t="32381" r="4489" b="31973"/>
          <a:stretch/>
        </p:blipFill>
        <p:spPr>
          <a:xfrm>
            <a:off x="2109104" y="1808023"/>
            <a:ext cx="6666758" cy="3359020"/>
          </a:xfrm>
          <a:prstGeom prst="rect">
            <a:avLst/>
          </a:prstGeom>
        </p:spPr>
      </p:pic>
      <p:sp>
        <p:nvSpPr>
          <p:cNvPr id="7" name="TextBox 6">
            <a:extLst>
              <a:ext uri="{FF2B5EF4-FFF2-40B4-BE49-F238E27FC236}">
                <a16:creationId xmlns:a16="http://schemas.microsoft.com/office/drawing/2014/main" id="{B4FF0DCD-8FFC-4D6E-8543-3A3FC3E1E432}"/>
              </a:ext>
            </a:extLst>
          </p:cNvPr>
          <p:cNvSpPr txBox="1"/>
          <p:nvPr/>
        </p:nvSpPr>
        <p:spPr>
          <a:xfrm>
            <a:off x="473529" y="5794093"/>
            <a:ext cx="4926395" cy="646331"/>
          </a:xfrm>
          <a:prstGeom prst="rect">
            <a:avLst/>
          </a:prstGeom>
          <a:solidFill>
            <a:schemeClr val="accent2">
              <a:lumMod val="20000"/>
              <a:lumOff val="80000"/>
            </a:schemeClr>
          </a:solidFill>
          <a:ln>
            <a:solidFill>
              <a:schemeClr val="accent2">
                <a:lumMod val="50000"/>
              </a:schemeClr>
            </a:solidFill>
          </a:ln>
        </p:spPr>
        <p:txBody>
          <a:bodyPr wrap="square">
            <a:spAutoFit/>
          </a:bodyPr>
          <a:lstStyle/>
          <a:p>
            <a:r>
              <a:rPr lang="en-US" sz="1800" b="0" i="1" dirty="0">
                <a:solidFill>
                  <a:srgbClr val="00B0F0"/>
                </a:solidFill>
                <a:effectLst/>
                <a:latin typeface="MTMI"/>
              </a:rPr>
              <a:t>R</a:t>
            </a:r>
            <a:r>
              <a:rPr lang="en-US" sz="1800" b="0" i="1" dirty="0">
                <a:solidFill>
                  <a:srgbClr val="242021"/>
                </a:solidFill>
                <a:effectLst/>
                <a:latin typeface="MTMI"/>
              </a:rPr>
              <a:t> </a:t>
            </a:r>
            <a:r>
              <a:rPr lang="en-US" sz="1800" b="0" i="0" dirty="0">
                <a:solidFill>
                  <a:srgbClr val="242021"/>
                </a:solidFill>
                <a:effectLst/>
                <a:latin typeface="Times-Roman"/>
              </a:rPr>
              <a:t>is reflexive, neither symmetric nor antisymmetric and not transitive.</a:t>
            </a:r>
            <a:endParaRPr lang="en-US" dirty="0"/>
          </a:p>
        </p:txBody>
      </p:sp>
      <p:sp>
        <p:nvSpPr>
          <p:cNvPr id="9" name="TextBox 8">
            <a:extLst>
              <a:ext uri="{FF2B5EF4-FFF2-40B4-BE49-F238E27FC236}">
                <a16:creationId xmlns:a16="http://schemas.microsoft.com/office/drawing/2014/main" id="{767174CB-CB54-425E-9702-ED9C159C9BCE}"/>
              </a:ext>
            </a:extLst>
          </p:cNvPr>
          <p:cNvSpPr txBox="1"/>
          <p:nvPr/>
        </p:nvSpPr>
        <p:spPr>
          <a:xfrm>
            <a:off x="6096000" y="5794093"/>
            <a:ext cx="5038434" cy="646331"/>
          </a:xfrm>
          <a:prstGeom prst="rect">
            <a:avLst/>
          </a:prstGeom>
          <a:solidFill>
            <a:schemeClr val="accent2">
              <a:lumMod val="20000"/>
              <a:lumOff val="80000"/>
            </a:schemeClr>
          </a:solidFill>
          <a:ln>
            <a:solidFill>
              <a:schemeClr val="accent2">
                <a:lumMod val="50000"/>
              </a:schemeClr>
            </a:solidFill>
          </a:ln>
        </p:spPr>
        <p:txBody>
          <a:bodyPr wrap="square">
            <a:spAutoFit/>
          </a:bodyPr>
          <a:lstStyle/>
          <a:p>
            <a:r>
              <a:rPr lang="en-US" sz="1800" b="0" i="1" dirty="0">
                <a:solidFill>
                  <a:srgbClr val="00B0F0"/>
                </a:solidFill>
                <a:effectLst/>
                <a:latin typeface="MTMI"/>
              </a:rPr>
              <a:t>S</a:t>
            </a:r>
            <a:r>
              <a:rPr lang="en-US" dirty="0">
                <a:solidFill>
                  <a:srgbClr val="000000"/>
                </a:solidFill>
                <a:latin typeface="Times-Roman"/>
              </a:rPr>
              <a:t> </a:t>
            </a:r>
            <a:r>
              <a:rPr lang="en-US" sz="1800" b="0" i="0" dirty="0">
                <a:solidFill>
                  <a:srgbClr val="000000"/>
                </a:solidFill>
                <a:effectLst/>
                <a:latin typeface="Times-Roman"/>
              </a:rPr>
              <a:t>is not reflexive, symmetric and not antisymmetric, not transitive.</a:t>
            </a:r>
            <a:endParaRPr lang="en-US" dirty="0"/>
          </a:p>
        </p:txBody>
      </p:sp>
      <p:pic>
        <p:nvPicPr>
          <p:cNvPr id="4098" name="Picture 2" descr="36,327 Practice Time Images, Stock Photos &amp; Vectors | Shutterstock">
            <a:extLst>
              <a:ext uri="{FF2B5EF4-FFF2-40B4-BE49-F238E27FC236}">
                <a16:creationId xmlns:a16="http://schemas.microsoft.com/office/drawing/2014/main" id="{D72A11A0-E511-4750-93B1-4892ADF49B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74"/>
          <a:stretch/>
        </p:blipFill>
        <p:spPr bwMode="auto">
          <a:xfrm>
            <a:off x="9572590" y="64264"/>
            <a:ext cx="2543409" cy="168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0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3EB70-F769-48EA-AF32-41B13AB12840}"/>
              </a:ext>
            </a:extLst>
          </p:cNvPr>
          <p:cNvSpPr txBox="1"/>
          <p:nvPr/>
        </p:nvSpPr>
        <p:spPr>
          <a:xfrm>
            <a:off x="1403214" y="902825"/>
            <a:ext cx="8022888" cy="1200329"/>
          </a:xfrm>
          <a:prstGeom prst="rect">
            <a:avLst/>
          </a:prstGeom>
          <a:noFill/>
        </p:spPr>
        <p:txBody>
          <a:bodyPr wrap="square">
            <a:spAutoFit/>
          </a:bodyPr>
          <a:lstStyle/>
          <a:p>
            <a:pPr marL="457200" indent="-457200">
              <a:buFont typeface="Wingdings" panose="05000000000000000000" pitchFamily="2" charset="2"/>
              <a:buChar char="Ø"/>
            </a:pPr>
            <a:r>
              <a:rPr lang="en-US" sz="2400" b="0" i="0" dirty="0">
                <a:solidFill>
                  <a:srgbClr val="000000"/>
                </a:solidFill>
                <a:effectLst/>
                <a:latin typeface="Times-Roman"/>
              </a:rPr>
              <a:t>Draw the directed graph that represents the relation</a:t>
            </a:r>
            <a:br>
              <a:rPr lang="en-US" sz="2400" b="0" i="0" dirty="0">
                <a:solidFill>
                  <a:srgbClr val="000000"/>
                </a:solidFill>
                <a:effectLst/>
                <a:latin typeface="Times-Roman"/>
              </a:rPr>
            </a:br>
            <a:r>
              <a:rPr lang="en-US" sz="2400" b="0" i="0" dirty="0">
                <a:solidFill>
                  <a:srgbClr val="000000"/>
                </a:solidFill>
                <a:effectLst/>
                <a:latin typeface="MTSYN"/>
              </a:rPr>
              <a:t>{</a:t>
            </a:r>
            <a:r>
              <a:rPr lang="en-US" sz="2400" b="0" i="1" dirty="0">
                <a:solidFill>
                  <a:srgbClr val="000000"/>
                </a:solidFill>
                <a:effectLst/>
                <a:latin typeface="MTMI"/>
              </a:rPr>
              <a:t>(a, a), (a, b), (b, c), (c, b), (c, d), (d, a), (d, b)</a:t>
            </a:r>
            <a:r>
              <a:rPr lang="en-US" sz="2400" b="0" i="0" dirty="0">
                <a:solidFill>
                  <a:srgbClr val="000000"/>
                </a:solidFill>
                <a:effectLst/>
                <a:latin typeface="MTSYN"/>
              </a:rPr>
              <a:t>}</a:t>
            </a:r>
            <a:r>
              <a:rPr lang="en-US" sz="2400" b="0" i="0" dirty="0">
                <a:solidFill>
                  <a:srgbClr val="000000"/>
                </a:solidFill>
                <a:effectLst/>
                <a:latin typeface="Times-Roman"/>
              </a:rPr>
              <a:t>.</a:t>
            </a:r>
            <a:r>
              <a:rPr lang="en-US" sz="2400" dirty="0"/>
              <a:t> </a:t>
            </a:r>
            <a:br>
              <a:rPr lang="en-US" sz="2400" dirty="0"/>
            </a:br>
            <a:endParaRPr lang="en-US" sz="2400" dirty="0"/>
          </a:p>
        </p:txBody>
      </p:sp>
      <p:sp>
        <p:nvSpPr>
          <p:cNvPr id="5" name="TextBox 4">
            <a:extLst>
              <a:ext uri="{FF2B5EF4-FFF2-40B4-BE49-F238E27FC236}">
                <a16:creationId xmlns:a16="http://schemas.microsoft.com/office/drawing/2014/main" id="{6541AADF-1E69-489A-B53D-8E27ECCE337A}"/>
              </a:ext>
            </a:extLst>
          </p:cNvPr>
          <p:cNvSpPr txBox="1"/>
          <p:nvPr/>
        </p:nvSpPr>
        <p:spPr>
          <a:xfrm>
            <a:off x="1403214" y="2359750"/>
            <a:ext cx="9647407" cy="461665"/>
          </a:xfrm>
          <a:prstGeom prst="rect">
            <a:avLst/>
          </a:prstGeom>
          <a:noFill/>
        </p:spPr>
        <p:txBody>
          <a:bodyPr wrap="square">
            <a:spAutoFit/>
          </a:bodyPr>
          <a:lstStyle/>
          <a:p>
            <a:pPr marL="342900" indent="-342900">
              <a:buFont typeface="Wingdings" panose="05000000000000000000" pitchFamily="2" charset="2"/>
              <a:buChar char="Ø"/>
            </a:pPr>
            <a:r>
              <a:rPr lang="en-US" sz="2400" dirty="0">
                <a:solidFill>
                  <a:srgbClr val="000000"/>
                </a:solidFill>
                <a:latin typeface="Times-Roman"/>
              </a:rPr>
              <a:t>L</a:t>
            </a:r>
            <a:r>
              <a:rPr lang="en-US" sz="2400" b="0" i="0" dirty="0">
                <a:solidFill>
                  <a:srgbClr val="000000"/>
                </a:solidFill>
                <a:effectLst/>
                <a:latin typeface="Times-Roman"/>
              </a:rPr>
              <a:t>ist the ordered pairs in the relations represented by the directed graphs.</a:t>
            </a:r>
            <a:endParaRPr lang="en-US" sz="2400" dirty="0"/>
          </a:p>
        </p:txBody>
      </p:sp>
      <p:pic>
        <p:nvPicPr>
          <p:cNvPr id="4" name="Picture 3">
            <a:extLst>
              <a:ext uri="{FF2B5EF4-FFF2-40B4-BE49-F238E27FC236}">
                <a16:creationId xmlns:a16="http://schemas.microsoft.com/office/drawing/2014/main" id="{0D941756-B739-40BD-AC40-19CFE734438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51958"/>
          <a:stretch/>
        </p:blipFill>
        <p:spPr>
          <a:xfrm>
            <a:off x="3497148" y="3096100"/>
            <a:ext cx="2352087" cy="3457575"/>
          </a:xfrm>
          <a:prstGeom prst="rect">
            <a:avLst/>
          </a:prstGeom>
        </p:spPr>
      </p:pic>
      <p:pic>
        <p:nvPicPr>
          <p:cNvPr id="3078" name="Picture 6" descr="arrow-clipart-transparent-background-4 - Casual Money Talk">
            <a:extLst>
              <a:ext uri="{FF2B5EF4-FFF2-40B4-BE49-F238E27FC236}">
                <a16:creationId xmlns:a16="http://schemas.microsoft.com/office/drawing/2014/main" id="{4066D02A-2C23-40B3-B1D4-B1EA23A5A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889" y="3252263"/>
            <a:ext cx="334259" cy="2545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rrow-clipart-transparent-background-4 - Casual Money Talk">
            <a:extLst>
              <a:ext uri="{FF2B5EF4-FFF2-40B4-BE49-F238E27FC236}">
                <a16:creationId xmlns:a16="http://schemas.microsoft.com/office/drawing/2014/main" id="{B669A087-F879-40B3-9B6A-8B49188D5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889" y="4902333"/>
            <a:ext cx="334259" cy="254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4D257F-6AFA-417B-9B24-BC50B32B666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1958"/>
          <a:stretch/>
        </p:blipFill>
        <p:spPr>
          <a:xfrm>
            <a:off x="7268065" y="3096100"/>
            <a:ext cx="2352087" cy="3457575"/>
          </a:xfrm>
          <a:prstGeom prst="rect">
            <a:avLst/>
          </a:prstGeom>
        </p:spPr>
      </p:pic>
      <p:pic>
        <p:nvPicPr>
          <p:cNvPr id="12" name="Picture 6" descr="arrow-clipart-transparent-background-4 - Casual Money Talk">
            <a:extLst>
              <a:ext uri="{FF2B5EF4-FFF2-40B4-BE49-F238E27FC236}">
                <a16:creationId xmlns:a16="http://schemas.microsoft.com/office/drawing/2014/main" id="{E5640A39-2B6F-4039-ACAC-7FA42BF4C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922" y="3288320"/>
            <a:ext cx="334259" cy="254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rrow-clipart-transparent-background-4 - Casual Money Talk">
            <a:extLst>
              <a:ext uri="{FF2B5EF4-FFF2-40B4-BE49-F238E27FC236}">
                <a16:creationId xmlns:a16="http://schemas.microsoft.com/office/drawing/2014/main" id="{B5FF3CB2-E85B-4E14-98B2-05DE923BB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922" y="4824888"/>
            <a:ext cx="334259" cy="2545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udy Practice Test Principles Learning Stock Illustration - Illustration  of evaluate, flowchart: 27636749">
            <a:extLst>
              <a:ext uri="{FF2B5EF4-FFF2-40B4-BE49-F238E27FC236}">
                <a16:creationId xmlns:a16="http://schemas.microsoft.com/office/drawing/2014/main" id="{54DB975B-D5BB-4A93-873E-416E31BD2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0163" y="141145"/>
            <a:ext cx="2155019" cy="10222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3D6DB3-1D4B-8D15-1B0D-3FFBD8D7C054}"/>
              </a:ext>
            </a:extLst>
          </p:cNvPr>
          <p:cNvSpPr txBox="1"/>
          <p:nvPr/>
        </p:nvSpPr>
        <p:spPr>
          <a:xfrm>
            <a:off x="5064301" y="6278311"/>
            <a:ext cx="2465740" cy="400110"/>
          </a:xfrm>
          <a:prstGeom prst="rect">
            <a:avLst/>
          </a:prstGeom>
          <a:solidFill>
            <a:srgbClr val="FED8FB"/>
          </a:solidFill>
          <a:ln>
            <a:solidFill>
              <a:srgbClr val="FD31FD"/>
            </a:solidFill>
          </a:ln>
        </p:spPr>
        <p:txBody>
          <a:bodyPr wrap="none" rtlCol="0">
            <a:spAutoFit/>
          </a:bodyPr>
          <a:lstStyle/>
          <a:p>
            <a:r>
              <a:rPr lang="en-US" sz="2000" dirty="0">
                <a:latin typeface="Times New Roman" panose="02020603050405020304" pitchFamily="18" charset="0"/>
                <a:cs typeface="Times New Roman" panose="02020603050405020304" pitchFamily="18" charset="0"/>
              </a:rPr>
              <a:t>Determine their types.</a:t>
            </a:r>
          </a:p>
        </p:txBody>
      </p:sp>
    </p:spTree>
    <p:extLst>
      <p:ext uri="{BB962C8B-B14F-4D97-AF65-F5344CB8AC3E}">
        <p14:creationId xmlns:p14="http://schemas.microsoft.com/office/powerpoint/2010/main" val="3255462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92633-4E03-4F2B-96B0-7EB91D75A631}"/>
              </a:ext>
            </a:extLst>
          </p:cNvPr>
          <p:cNvSpPr txBox="1"/>
          <p:nvPr/>
        </p:nvSpPr>
        <p:spPr>
          <a:xfrm>
            <a:off x="432579" y="445090"/>
            <a:ext cx="10540220" cy="1754326"/>
          </a:xfrm>
          <a:prstGeom prst="rect">
            <a:avLst/>
          </a:prstGeom>
          <a:noFill/>
        </p:spPr>
        <p:txBody>
          <a:bodyPr wrap="square">
            <a:spAutoFit/>
          </a:bodyPr>
          <a:lstStyle/>
          <a:p>
            <a:pPr algn="l"/>
            <a:r>
              <a:rPr lang="en-US" sz="3600" b="1" i="0" u="none" strike="noStrike" baseline="0" dirty="0">
                <a:solidFill>
                  <a:srgbClr val="002060"/>
                </a:solidFill>
                <a:latin typeface="Palatino-Bold"/>
              </a:rPr>
              <a:t>Combining Relations</a:t>
            </a:r>
          </a:p>
          <a:p>
            <a:pPr algn="l"/>
            <a:endParaRPr lang="en-US" sz="3200" b="1" i="0" u="none" strike="noStrike" baseline="0" dirty="0">
              <a:solidFill>
                <a:srgbClr val="00FFFF"/>
              </a:solidFill>
              <a:latin typeface="Palatino-Bold"/>
            </a:endParaRPr>
          </a:p>
          <a:p>
            <a:pPr algn="l"/>
            <a:r>
              <a:rPr lang="en-US" sz="2000" b="0" i="0" u="none" strike="noStrike" baseline="0" dirty="0">
                <a:solidFill>
                  <a:srgbClr val="000000"/>
                </a:solidFill>
                <a:latin typeface="Amasis MT Pro Medium" panose="02040604050005020304" pitchFamily="18" charset="0"/>
              </a:rPr>
              <a:t>Because relations from </a:t>
            </a:r>
            <a:r>
              <a:rPr lang="en-US" sz="2000" b="0" i="1" u="none" strike="noStrike" baseline="0" dirty="0">
                <a:solidFill>
                  <a:srgbClr val="000000"/>
                </a:solidFill>
                <a:latin typeface="Amasis MT Pro Medium" panose="02040604050005020304" pitchFamily="18" charset="0"/>
              </a:rPr>
              <a:t>A </a:t>
            </a:r>
            <a:r>
              <a:rPr lang="en-US" sz="2000" b="0" i="0" u="none" strike="noStrike" baseline="0" dirty="0">
                <a:solidFill>
                  <a:srgbClr val="000000"/>
                </a:solidFill>
                <a:latin typeface="Amasis MT Pro Medium" panose="02040604050005020304" pitchFamily="18" charset="0"/>
              </a:rPr>
              <a:t>to </a:t>
            </a:r>
            <a:r>
              <a:rPr lang="en-US" sz="2000" b="0" i="1" u="none" strike="noStrike" baseline="0" dirty="0">
                <a:solidFill>
                  <a:srgbClr val="000000"/>
                </a:solidFill>
                <a:latin typeface="Amasis MT Pro Medium" panose="02040604050005020304" pitchFamily="18" charset="0"/>
              </a:rPr>
              <a:t>B </a:t>
            </a:r>
            <a:r>
              <a:rPr lang="en-US" sz="2000" b="0" i="0" u="none" strike="noStrike" baseline="0" dirty="0">
                <a:solidFill>
                  <a:srgbClr val="000000"/>
                </a:solidFill>
                <a:latin typeface="Amasis MT Pro Medium" panose="02040604050005020304" pitchFamily="18" charset="0"/>
              </a:rPr>
              <a:t>are subsets of </a:t>
            </a:r>
            <a:r>
              <a:rPr lang="en-US" sz="2000" b="0" i="1" u="none" strike="noStrike" baseline="0" dirty="0">
                <a:solidFill>
                  <a:srgbClr val="000000"/>
                </a:solidFill>
                <a:latin typeface="Amasis MT Pro Medium" panose="02040604050005020304" pitchFamily="18" charset="0"/>
              </a:rPr>
              <a:t>A </a:t>
            </a:r>
            <a:r>
              <a:rPr lang="en-US" sz="2000" b="0" i="0" u="none" strike="noStrike" baseline="0" dirty="0">
                <a:solidFill>
                  <a:srgbClr val="000000"/>
                </a:solidFill>
                <a:latin typeface="Amasis MT Pro Medium" panose="02040604050005020304" pitchFamily="18" charset="0"/>
              </a:rPr>
              <a:t>× </a:t>
            </a:r>
            <a:r>
              <a:rPr lang="en-US" sz="2000" b="0" i="1" u="none" strike="noStrike" baseline="0" dirty="0">
                <a:solidFill>
                  <a:srgbClr val="000000"/>
                </a:solidFill>
                <a:latin typeface="Amasis MT Pro Medium" panose="02040604050005020304" pitchFamily="18" charset="0"/>
              </a:rPr>
              <a:t>B</a:t>
            </a:r>
            <a:r>
              <a:rPr lang="en-US" sz="2000" b="0" i="0" u="none" strike="noStrike" baseline="0" dirty="0">
                <a:solidFill>
                  <a:srgbClr val="000000"/>
                </a:solidFill>
                <a:latin typeface="Amasis MT Pro Medium" panose="02040604050005020304" pitchFamily="18" charset="0"/>
              </a:rPr>
              <a:t>, two relations from </a:t>
            </a:r>
            <a:r>
              <a:rPr lang="en-US" sz="2000" b="0" i="1" u="none" strike="noStrike" baseline="0" dirty="0">
                <a:solidFill>
                  <a:srgbClr val="000000"/>
                </a:solidFill>
                <a:latin typeface="Amasis MT Pro Medium" panose="02040604050005020304" pitchFamily="18" charset="0"/>
              </a:rPr>
              <a:t>A </a:t>
            </a:r>
            <a:r>
              <a:rPr lang="en-US" sz="2000" b="0" i="0" u="none" strike="noStrike" baseline="0" dirty="0">
                <a:solidFill>
                  <a:srgbClr val="000000"/>
                </a:solidFill>
                <a:latin typeface="Amasis MT Pro Medium" panose="02040604050005020304" pitchFamily="18" charset="0"/>
              </a:rPr>
              <a:t>to </a:t>
            </a:r>
            <a:r>
              <a:rPr lang="en-US" sz="2000" b="0" i="1" u="none" strike="noStrike" baseline="0" dirty="0">
                <a:solidFill>
                  <a:srgbClr val="000000"/>
                </a:solidFill>
                <a:latin typeface="Amasis MT Pro Medium" panose="02040604050005020304" pitchFamily="18" charset="0"/>
              </a:rPr>
              <a:t>B </a:t>
            </a:r>
            <a:r>
              <a:rPr lang="en-US" sz="2000" b="0" i="0" u="none" strike="noStrike" baseline="0" dirty="0">
                <a:solidFill>
                  <a:srgbClr val="000000"/>
                </a:solidFill>
                <a:latin typeface="Amasis MT Pro Medium" panose="02040604050005020304" pitchFamily="18" charset="0"/>
              </a:rPr>
              <a:t>can be combined in any way two sets can be combined.</a:t>
            </a:r>
            <a:endParaRPr lang="en-US" sz="2000" dirty="0">
              <a:latin typeface="Amasis MT Pro Medium" panose="020406040500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9ACCB2-1D4E-41BD-83BF-1493AD9FC9B1}"/>
                  </a:ext>
                </a:extLst>
              </p:cNvPr>
              <p:cNvSpPr txBox="1"/>
              <p:nvPr/>
            </p:nvSpPr>
            <p:spPr>
              <a:xfrm>
                <a:off x="531054" y="2863839"/>
                <a:ext cx="10441745" cy="3095656"/>
              </a:xfrm>
              <a:prstGeom prst="rect">
                <a:avLst/>
              </a:prstGeom>
              <a:noFill/>
            </p:spPr>
            <p:txBody>
              <a:bodyPr wrap="square">
                <a:spAutoFit/>
              </a:bodyPr>
              <a:lstStyle/>
              <a:p>
                <a:pPr algn="l"/>
                <a:r>
                  <a:rPr lang="en-US" b="1" i="0" u="none" strike="noStrike" baseline="0" dirty="0">
                    <a:solidFill>
                      <a:srgbClr val="002060"/>
                    </a:solidFill>
                    <a:latin typeface="Palatino-Bold"/>
                  </a:rPr>
                  <a:t>EXAMPLE 17 </a:t>
                </a:r>
              </a:p>
              <a:p>
                <a:pPr algn="l"/>
                <a:endParaRPr lang="en-US" sz="1800" b="1" dirty="0">
                  <a:solidFill>
                    <a:srgbClr val="002060"/>
                  </a:solidFill>
                  <a:latin typeface="Palatino-Bold"/>
                </a:endParaRPr>
              </a:p>
              <a:p>
                <a:pPr algn="l"/>
                <a:r>
                  <a:rPr lang="en-US" sz="1800" b="0" i="0" u="none" strike="noStrike" baseline="0" dirty="0">
                    <a:solidFill>
                      <a:srgbClr val="000000"/>
                    </a:solidFill>
                    <a:latin typeface="Times New Roman" panose="02020603050405020304" pitchFamily="18" charset="0"/>
                  </a:rPr>
                  <a:t>Let </a:t>
                </a:r>
                <a:r>
                  <a:rPr lang="en-US" sz="1800" b="0" i="1" u="none" strike="noStrike" baseline="0" dirty="0">
                    <a:solidFill>
                      <a:srgbClr val="000000"/>
                    </a:solidFill>
                    <a:latin typeface="MTMI"/>
                  </a:rPr>
                  <a:t>A </a:t>
                </a:r>
                <a:r>
                  <a:rPr lang="en-US" sz="1800" b="0" i="0" u="none" strike="noStrike" baseline="0" dirty="0">
                    <a:solidFill>
                      <a:srgbClr val="000000"/>
                    </a:solidFill>
                    <a:latin typeface="MTSYN"/>
                  </a:rPr>
                  <a:t>= {</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3</a:t>
                </a:r>
                <a:r>
                  <a:rPr lang="en-US" sz="1800" b="0" i="0" u="none" strike="noStrike" baseline="0" dirty="0">
                    <a:solidFill>
                      <a:srgbClr val="000000"/>
                    </a:solidFill>
                    <a:latin typeface="MTSYN"/>
                  </a:rPr>
                  <a:t>} </a:t>
                </a:r>
                <a:r>
                  <a:rPr lang="en-US" sz="1800" b="0" i="0" u="none" strike="noStrike" baseline="0" dirty="0">
                    <a:solidFill>
                      <a:srgbClr val="000000"/>
                    </a:solidFill>
                    <a:latin typeface="Times New Roman" panose="02020603050405020304" pitchFamily="18" charset="0"/>
                  </a:rPr>
                  <a:t>and </a:t>
                </a:r>
                <a:r>
                  <a:rPr lang="en-US" sz="1800" b="0" i="1" u="none" strike="noStrike" baseline="0" dirty="0">
                    <a:solidFill>
                      <a:srgbClr val="000000"/>
                    </a:solidFill>
                    <a:latin typeface="MTMI"/>
                  </a:rPr>
                  <a:t>B </a:t>
                </a:r>
                <a:r>
                  <a:rPr lang="en-US" sz="1800" b="0" i="0" u="none" strike="noStrike" baseline="0" dirty="0">
                    <a:solidFill>
                      <a:srgbClr val="000000"/>
                    </a:solidFill>
                    <a:latin typeface="MTSYN"/>
                  </a:rPr>
                  <a:t>= {</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3</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4</a:t>
                </a:r>
                <a:r>
                  <a:rPr lang="en-US" sz="1800" b="0" i="0" u="none" strike="noStrike" baseline="0" dirty="0">
                    <a:solidFill>
                      <a:srgbClr val="000000"/>
                    </a:solidFill>
                    <a:latin typeface="MTSYN"/>
                  </a:rPr>
                  <a:t>}</a:t>
                </a:r>
                <a:r>
                  <a:rPr lang="en-US" sz="1800" b="0" i="0" u="none" strike="noStrike" baseline="0" dirty="0">
                    <a:solidFill>
                      <a:srgbClr val="000000"/>
                    </a:solidFill>
                    <a:latin typeface="Times New Roman" panose="02020603050405020304" pitchFamily="18" charset="0"/>
                  </a:rPr>
                  <a:t>. The relations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1 </a:t>
                </a:r>
                <a:r>
                  <a:rPr lang="en-US" sz="1800" b="0" i="0" u="none" strike="noStrike" baseline="0" dirty="0">
                    <a:solidFill>
                      <a:srgbClr val="000000"/>
                    </a:solidFill>
                    <a:latin typeface="MTSYN"/>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3</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3</a:t>
                </a:r>
                <a:r>
                  <a:rPr lang="en-US" sz="1800" b="0" i="1" u="none" strike="noStrike" baseline="0" dirty="0">
                    <a:solidFill>
                      <a:srgbClr val="000000"/>
                    </a:solidFill>
                    <a:latin typeface="MTMI"/>
                  </a:rPr>
                  <a:t>)</a:t>
                </a:r>
                <a:r>
                  <a:rPr lang="en-US" sz="1800" b="0" i="0" u="none" strike="noStrike" baseline="0" dirty="0">
                    <a:solidFill>
                      <a:srgbClr val="000000"/>
                    </a:solidFill>
                    <a:latin typeface="MTSYN"/>
                  </a:rPr>
                  <a:t>} </a:t>
                </a:r>
                <a:r>
                  <a:rPr lang="en-US" sz="1800" b="0" i="0" u="none" strike="noStrike" baseline="0" dirty="0">
                    <a:solidFill>
                      <a:srgbClr val="000000"/>
                    </a:solidFill>
                    <a:latin typeface="Times New Roman" panose="02020603050405020304" pitchFamily="18" charset="0"/>
                  </a:rPr>
                  <a:t>and </a:t>
                </a:r>
                <a:r>
                  <a:rPr lang="en-US" sz="1800" b="0" i="1" u="none" strike="noStrike" baseline="0" dirty="0">
                    <a:solidFill>
                      <a:srgbClr val="000000"/>
                    </a:solidFill>
                    <a:latin typeface="MTMI"/>
                  </a:rPr>
                  <a:t>R</a:t>
                </a:r>
                <a:r>
                  <a:rPr lang="en-US" sz="1400" b="0" i="0" u="none" strike="noStrike" baseline="0" dirty="0">
                    <a:solidFill>
                      <a:srgbClr val="000000"/>
                    </a:solidFill>
                    <a:latin typeface="Times New Roman" panose="02020603050405020304" pitchFamily="18" charset="0"/>
                  </a:rPr>
                  <a:t>2 </a:t>
                </a:r>
                <a:r>
                  <a:rPr lang="en-US" sz="1800" b="0" i="0" u="none" strike="noStrike" baseline="0" dirty="0">
                    <a:solidFill>
                      <a:srgbClr val="000000"/>
                    </a:solidFill>
                    <a:latin typeface="MTSYN"/>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2</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3</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 </a:t>
                </a:r>
                <a:r>
                  <a:rPr lang="en-US" sz="1800" b="0" i="1" u="none" strike="noStrike" baseline="0" dirty="0">
                    <a:solidFill>
                      <a:srgbClr val="000000"/>
                    </a:solidFill>
                    <a:latin typeface="MTMI"/>
                  </a:rPr>
                  <a:t>(</a:t>
                </a:r>
                <a:r>
                  <a:rPr lang="en-US" sz="1800" b="0" i="0" u="none" strike="noStrike" baseline="0" dirty="0">
                    <a:solidFill>
                      <a:srgbClr val="000000"/>
                    </a:solidFill>
                    <a:latin typeface="Times New Roman" panose="02020603050405020304" pitchFamily="18" charset="0"/>
                  </a:rPr>
                  <a:t>1</a:t>
                </a:r>
                <a:r>
                  <a:rPr lang="en-US" sz="1800" b="0" i="1" u="none" strike="noStrike" baseline="0" dirty="0">
                    <a:solidFill>
                      <a:srgbClr val="000000"/>
                    </a:solidFill>
                    <a:latin typeface="MTMI"/>
                  </a:rPr>
                  <a:t>, </a:t>
                </a:r>
                <a:r>
                  <a:rPr lang="en-US" sz="1800" b="0" i="0" u="none" strike="noStrike" baseline="0" dirty="0">
                    <a:solidFill>
                      <a:srgbClr val="000000"/>
                    </a:solidFill>
                    <a:latin typeface="Times New Roman" panose="02020603050405020304" pitchFamily="18" charset="0"/>
                  </a:rPr>
                  <a:t>4</a:t>
                </a:r>
                <a:r>
                  <a:rPr lang="en-US" sz="1800" b="0" i="1" u="none" strike="noStrike" baseline="0" dirty="0">
                    <a:solidFill>
                      <a:srgbClr val="000000"/>
                    </a:solidFill>
                    <a:latin typeface="MTMI"/>
                  </a:rPr>
                  <a:t>)</a:t>
                </a:r>
                <a:r>
                  <a:rPr lang="en-US" sz="1800" b="0" i="0" u="none" strike="noStrike" baseline="0" dirty="0">
                    <a:solidFill>
                      <a:srgbClr val="000000"/>
                    </a:solidFill>
                    <a:latin typeface="MTSYN"/>
                  </a:rPr>
                  <a:t>} </a:t>
                </a:r>
                <a:r>
                  <a:rPr lang="en-US" sz="1800" b="0" i="0" u="none" strike="noStrike" baseline="0" dirty="0">
                    <a:solidFill>
                      <a:srgbClr val="000000"/>
                    </a:solidFill>
                    <a:latin typeface="Times New Roman" panose="02020603050405020304" pitchFamily="18" charset="0"/>
                  </a:rPr>
                  <a:t>can be combined to obtain:</a:t>
                </a:r>
              </a:p>
              <a:p>
                <a:pPr algn="l"/>
                <a:endParaRPr lang="en-US" sz="1800" b="0" i="0" u="none" strike="noStrike" baseline="0" dirty="0">
                  <a:solidFill>
                    <a:srgbClr val="000000"/>
                  </a:solidFill>
                  <a:latin typeface="Times New Roman" panose="02020603050405020304" pitchFamily="18" charset="0"/>
                </a:endParaRPr>
              </a:p>
              <a:p>
                <a:pPr algn="l">
                  <a:lnSpc>
                    <a:spcPct val="150000"/>
                  </a:lnSpc>
                </a:pPr>
                <a14:m>
                  <m:oMath xmlns:m="http://schemas.openxmlformats.org/officeDocument/2006/math">
                    <m:r>
                      <a:rPr lang="pt-BR" sz="1800" b="0" i="1" u="none" strike="noStrike" baseline="0" dirty="0" smtClean="0">
                        <a:solidFill>
                          <a:srgbClr val="000000"/>
                        </a:solidFill>
                        <a:latin typeface="Cambria Math" panose="02040503050406030204" pitchFamily="18" charset="0"/>
                      </a:rPr>
                      <m:t>𝑅</m:t>
                    </m:r>
                    <m:r>
                      <a:rPr lang="pt-BR" sz="1400" b="0" i="1" u="none" strike="noStrike" baseline="0" dirty="0">
                        <a:solidFill>
                          <a:srgbClr val="000000"/>
                        </a:solidFill>
                        <a:latin typeface="Cambria Math" panose="02040503050406030204" pitchFamily="18" charset="0"/>
                      </a:rPr>
                      <m:t>1 </m:t>
                    </m:r>
                    <m:r>
                      <a:rPr lang="pt-BR" sz="1800" b="0" i="1" u="none" strike="noStrike" baseline="0" dirty="0">
                        <a:solidFill>
                          <a:srgbClr val="000000"/>
                        </a:solidFill>
                        <a:latin typeface="Cambria Math" panose="02040503050406030204" pitchFamily="18" charset="0"/>
                      </a:rPr>
                      <m:t>∪ </m:t>
                    </m:r>
                    <m:r>
                      <a:rPr lang="pt-BR" sz="1800" b="0" i="1" u="none" strike="noStrike" baseline="0" dirty="0">
                        <a:solidFill>
                          <a:srgbClr val="000000"/>
                        </a:solidFill>
                        <a:latin typeface="Cambria Math" panose="02040503050406030204" pitchFamily="18" charset="0"/>
                      </a:rPr>
                      <m:t>𝑅</m:t>
                    </m:r>
                    <m:r>
                      <a:rPr lang="pt-BR" sz="1400" b="0" i="1" u="none" strike="noStrike" baseline="0" dirty="0">
                        <a:solidFill>
                          <a:srgbClr val="000000"/>
                        </a:solidFill>
                        <a:latin typeface="Cambria Math" panose="02040503050406030204" pitchFamily="18" charset="0"/>
                      </a:rPr>
                      <m:t>2 </m:t>
                    </m:r>
                    <m:r>
                      <a:rPr lang="pt-BR" sz="1800" b="0" i="1" u="none" strike="noStrike" baseline="0" dirty="0">
                        <a:solidFill>
                          <a:srgbClr val="000000"/>
                        </a:solidFill>
                        <a:latin typeface="Cambria Math" panose="02040503050406030204" pitchFamily="18" charset="0"/>
                      </a:rPr>
                      <m:t>= {(1, 1), (1, 2), (1, 3), (1, 4), (2, 2), (3, 3)},</m:t>
                    </m:r>
                  </m:oMath>
                </a14:m>
                <a:r>
                  <a:rPr lang="pt-BR" sz="1800" b="0" i="1" u="none" strike="noStrike" baseline="0" dirty="0">
                    <a:solidFill>
                      <a:srgbClr val="000000"/>
                    </a:solidFill>
                    <a:latin typeface="MTMI"/>
                  </a:rPr>
                  <a:t> </a:t>
                </a:r>
              </a:p>
              <a:p>
                <a:pPr algn="l">
                  <a:lnSpc>
                    <a:spcPct val="150000"/>
                  </a:lnSpc>
                </a:pPr>
                <a14:m>
                  <m:oMath xmlns:m="http://schemas.openxmlformats.org/officeDocument/2006/math">
                    <m:r>
                      <a:rPr lang="en-US" sz="1800" b="0" i="1" u="none" strike="noStrike" baseline="0" dirty="0" smtClean="0">
                        <a:solidFill>
                          <a:srgbClr val="000000"/>
                        </a:solidFill>
                        <a:latin typeface="Cambria Math" panose="02040503050406030204" pitchFamily="18" charset="0"/>
                      </a:rPr>
                      <m:t>𝑅</m:t>
                    </m:r>
                    <m:r>
                      <a:rPr lang="en-US" sz="1400" b="0" i="1" u="none" strike="noStrike" baseline="0" dirty="0">
                        <a:solidFill>
                          <a:srgbClr val="000000"/>
                        </a:solidFill>
                        <a:latin typeface="Cambria Math" panose="02040503050406030204" pitchFamily="18" charset="0"/>
                      </a:rPr>
                      <m:t>1 </m:t>
                    </m:r>
                    <m:r>
                      <a:rPr lang="en-US" sz="1800" b="0" i="1" u="none" strike="noStrike" baseline="0" dirty="0">
                        <a:solidFill>
                          <a:srgbClr val="000000"/>
                        </a:solidFill>
                        <a:latin typeface="Cambria Math" panose="02040503050406030204" pitchFamily="18" charset="0"/>
                      </a:rPr>
                      <m:t>∩ </m:t>
                    </m:r>
                    <m:r>
                      <a:rPr lang="en-US" sz="1800" b="0" i="1" u="none" strike="noStrike" baseline="0" dirty="0">
                        <a:solidFill>
                          <a:srgbClr val="000000"/>
                        </a:solidFill>
                        <a:latin typeface="Cambria Math" panose="02040503050406030204" pitchFamily="18" charset="0"/>
                      </a:rPr>
                      <m:t>𝑅</m:t>
                    </m:r>
                    <m:r>
                      <a:rPr lang="en-US" sz="1400" b="0" i="1" u="none" strike="noStrike" baseline="0" dirty="0">
                        <a:solidFill>
                          <a:srgbClr val="000000"/>
                        </a:solidFill>
                        <a:latin typeface="Cambria Math" panose="02040503050406030204" pitchFamily="18" charset="0"/>
                      </a:rPr>
                      <m:t>2 </m:t>
                    </m:r>
                    <m:r>
                      <a:rPr lang="en-US" sz="1800" b="0" i="1" u="none" strike="noStrike" baseline="0" dirty="0">
                        <a:solidFill>
                          <a:srgbClr val="000000"/>
                        </a:solidFill>
                        <a:latin typeface="Cambria Math" panose="02040503050406030204" pitchFamily="18" charset="0"/>
                      </a:rPr>
                      <m:t>= </m:t>
                    </m:r>
                    <m:d>
                      <m:dPr>
                        <m:begChr m:val="{"/>
                        <m:endChr m:val="}"/>
                        <m:ctrlPr>
                          <a:rPr lang="en-US" sz="1800" b="0" i="1" u="none" strike="noStrike" baseline="0" dirty="0">
                            <a:solidFill>
                              <a:srgbClr val="000000"/>
                            </a:solidFill>
                            <a:latin typeface="Cambria Math" panose="02040503050406030204" pitchFamily="18" charset="0"/>
                          </a:rPr>
                        </m:ctrlPr>
                      </m:dPr>
                      <m:e>
                        <m:d>
                          <m:dPr>
                            <m:ctrlPr>
                              <a:rPr lang="en-US" sz="1800" b="0" i="1" u="none" strike="noStrike" baseline="0" dirty="0">
                                <a:solidFill>
                                  <a:srgbClr val="000000"/>
                                </a:solidFill>
                                <a:latin typeface="Cambria Math" panose="02040503050406030204" pitchFamily="18" charset="0"/>
                              </a:rPr>
                            </m:ctrlPr>
                          </m:dPr>
                          <m:e>
                            <m:r>
                              <a:rPr lang="en-US" sz="1800" b="0" i="1" u="none" strike="noStrike" baseline="0" dirty="0">
                                <a:solidFill>
                                  <a:srgbClr val="000000"/>
                                </a:solidFill>
                                <a:latin typeface="Cambria Math" panose="02040503050406030204" pitchFamily="18" charset="0"/>
                              </a:rPr>
                              <m:t>1, 1</m:t>
                            </m:r>
                          </m:e>
                        </m:d>
                      </m:e>
                    </m:d>
                    <m:r>
                      <a:rPr lang="en-US" sz="1800" b="0" i="1" u="none" strike="noStrike" baseline="0" dirty="0">
                        <a:solidFill>
                          <a:srgbClr val="000000"/>
                        </a:solidFill>
                        <a:latin typeface="Cambria Math" panose="02040503050406030204" pitchFamily="18" charset="0"/>
                      </a:rPr>
                      <m:t>,</m:t>
                    </m:r>
                  </m:oMath>
                </a14:m>
                <a:r>
                  <a:rPr lang="en-US" sz="1800" b="0" i="1" u="none" strike="noStrike" baseline="0" dirty="0">
                    <a:solidFill>
                      <a:srgbClr val="000000"/>
                    </a:solidFill>
                    <a:latin typeface="MTMI"/>
                  </a:rPr>
                  <a:t> </a:t>
                </a:r>
              </a:p>
              <a:p>
                <a:pPr algn="l">
                  <a:lnSpc>
                    <a:spcPct val="150000"/>
                  </a:lnSpc>
                </a:pPr>
                <a14:m>
                  <m:oMath xmlns:m="http://schemas.openxmlformats.org/officeDocument/2006/math">
                    <m:r>
                      <a:rPr lang="pt-BR" sz="1800" b="0" i="1" u="none" strike="noStrike" baseline="0" dirty="0" smtClean="0">
                        <a:solidFill>
                          <a:srgbClr val="000000"/>
                        </a:solidFill>
                        <a:latin typeface="Cambria Math" panose="02040503050406030204" pitchFamily="18" charset="0"/>
                      </a:rPr>
                      <m:t>𝑅</m:t>
                    </m:r>
                    <m:r>
                      <a:rPr lang="pt-BR" sz="1400" b="0" i="1" u="none" strike="noStrike" baseline="0" dirty="0">
                        <a:solidFill>
                          <a:srgbClr val="000000"/>
                        </a:solidFill>
                        <a:latin typeface="Cambria Math" panose="02040503050406030204" pitchFamily="18" charset="0"/>
                      </a:rPr>
                      <m:t>1 </m:t>
                    </m:r>
                    <m:r>
                      <a:rPr lang="pt-BR" sz="1800" b="0" i="1" u="none" strike="noStrike" baseline="0" dirty="0">
                        <a:solidFill>
                          <a:srgbClr val="000000"/>
                        </a:solidFill>
                        <a:latin typeface="Cambria Math" panose="02040503050406030204" pitchFamily="18" charset="0"/>
                      </a:rPr>
                      <m:t>− </m:t>
                    </m:r>
                    <m:r>
                      <a:rPr lang="pt-BR" sz="1800" b="0" i="1" u="none" strike="noStrike" baseline="0" dirty="0">
                        <a:solidFill>
                          <a:srgbClr val="000000"/>
                        </a:solidFill>
                        <a:latin typeface="Cambria Math" panose="02040503050406030204" pitchFamily="18" charset="0"/>
                      </a:rPr>
                      <m:t>𝑅</m:t>
                    </m:r>
                    <m:r>
                      <a:rPr lang="pt-BR" sz="1400" b="0" i="1" u="none" strike="noStrike" baseline="0" dirty="0">
                        <a:solidFill>
                          <a:srgbClr val="000000"/>
                        </a:solidFill>
                        <a:latin typeface="Cambria Math" panose="02040503050406030204" pitchFamily="18" charset="0"/>
                      </a:rPr>
                      <m:t>2 </m:t>
                    </m:r>
                    <m:r>
                      <a:rPr lang="pt-BR" sz="1800" b="0" i="1" u="none" strike="noStrike" baseline="0" dirty="0">
                        <a:solidFill>
                          <a:srgbClr val="000000"/>
                        </a:solidFill>
                        <a:latin typeface="Cambria Math" panose="02040503050406030204" pitchFamily="18" charset="0"/>
                      </a:rPr>
                      <m:t>= {(2, 2), (3, 3)},</m:t>
                    </m:r>
                  </m:oMath>
                </a14:m>
                <a:r>
                  <a:rPr lang="pt-BR" sz="1800" b="0" i="1" u="none" strike="noStrike" baseline="0" dirty="0">
                    <a:solidFill>
                      <a:srgbClr val="000000"/>
                    </a:solidFill>
                    <a:latin typeface="MTMI"/>
                  </a:rPr>
                  <a:t> </a:t>
                </a:r>
              </a:p>
              <a:p>
                <a:pPr algn="l">
                  <a:lnSpc>
                    <a:spcPct val="150000"/>
                  </a:lnSpc>
                </a:pPr>
                <a14:m>
                  <m:oMath xmlns:m="http://schemas.openxmlformats.org/officeDocument/2006/math">
                    <m:r>
                      <a:rPr lang="pt-BR" sz="1800" b="0" i="1" u="none" strike="noStrike" baseline="0" dirty="0" smtClean="0">
                        <a:solidFill>
                          <a:srgbClr val="000000"/>
                        </a:solidFill>
                        <a:latin typeface="Cambria Math" panose="02040503050406030204" pitchFamily="18" charset="0"/>
                      </a:rPr>
                      <m:t>𝑅</m:t>
                    </m:r>
                    <m:r>
                      <a:rPr lang="pt-BR" sz="1400" b="0" i="1" u="none" strike="noStrike" baseline="0" dirty="0">
                        <a:solidFill>
                          <a:srgbClr val="000000"/>
                        </a:solidFill>
                        <a:latin typeface="Cambria Math" panose="02040503050406030204" pitchFamily="18" charset="0"/>
                      </a:rPr>
                      <m:t>2 </m:t>
                    </m:r>
                    <m:r>
                      <a:rPr lang="pt-BR" sz="1800" b="0" i="1" u="none" strike="noStrike" baseline="0" dirty="0">
                        <a:solidFill>
                          <a:srgbClr val="000000"/>
                        </a:solidFill>
                        <a:latin typeface="Cambria Math" panose="02040503050406030204" pitchFamily="18" charset="0"/>
                      </a:rPr>
                      <m:t>− </m:t>
                    </m:r>
                    <m:r>
                      <a:rPr lang="pt-BR" sz="1800" b="0" i="1" u="none" strike="noStrike" baseline="0" dirty="0">
                        <a:solidFill>
                          <a:srgbClr val="000000"/>
                        </a:solidFill>
                        <a:latin typeface="Cambria Math" panose="02040503050406030204" pitchFamily="18" charset="0"/>
                      </a:rPr>
                      <m:t>𝑅</m:t>
                    </m:r>
                    <m:r>
                      <a:rPr lang="pt-BR" sz="1400" b="0" i="1" u="none" strike="noStrike" baseline="0" dirty="0">
                        <a:solidFill>
                          <a:srgbClr val="000000"/>
                        </a:solidFill>
                        <a:latin typeface="Cambria Math" panose="02040503050406030204" pitchFamily="18" charset="0"/>
                      </a:rPr>
                      <m:t>1 </m:t>
                    </m:r>
                    <m:r>
                      <a:rPr lang="pt-BR" sz="1800" b="0" i="1" u="none" strike="noStrike" baseline="0" dirty="0">
                        <a:solidFill>
                          <a:srgbClr val="000000"/>
                        </a:solidFill>
                        <a:latin typeface="Cambria Math" panose="02040503050406030204" pitchFamily="18" charset="0"/>
                      </a:rPr>
                      <m:t>= {(1, 2), (1, 3), (1, 4)}.</m:t>
                    </m:r>
                  </m:oMath>
                </a14:m>
                <a:r>
                  <a:rPr lang="en-US" dirty="0"/>
                  <a:t> </a:t>
                </a:r>
              </a:p>
            </p:txBody>
          </p:sp>
        </mc:Choice>
        <mc:Fallback xmlns="">
          <p:sp>
            <p:nvSpPr>
              <p:cNvPr id="5" name="TextBox 4">
                <a:extLst>
                  <a:ext uri="{FF2B5EF4-FFF2-40B4-BE49-F238E27FC236}">
                    <a16:creationId xmlns:a16="http://schemas.microsoft.com/office/drawing/2014/main" id="{419ACCB2-1D4E-41BD-83BF-1493AD9FC9B1}"/>
                  </a:ext>
                </a:extLst>
              </p:cNvPr>
              <p:cNvSpPr txBox="1">
                <a:spLocks noRot="1" noChangeAspect="1" noMove="1" noResize="1" noEditPoints="1" noAdjustHandles="1" noChangeArrowheads="1" noChangeShapeType="1" noTextEdit="1"/>
              </p:cNvSpPr>
              <p:nvPr/>
            </p:nvSpPr>
            <p:spPr>
              <a:xfrm>
                <a:off x="531054" y="2863839"/>
                <a:ext cx="10441745" cy="3095656"/>
              </a:xfrm>
              <a:prstGeom prst="rect">
                <a:avLst/>
              </a:prstGeom>
              <a:blipFill>
                <a:blip r:embed="rId2"/>
                <a:stretch>
                  <a:fillRect l="-467" t="-1181" b="-984"/>
                </a:stretch>
              </a:blipFill>
            </p:spPr>
            <p:txBody>
              <a:bodyPr/>
              <a:lstStyle/>
              <a:p>
                <a:r>
                  <a:rPr lang="en-US">
                    <a:noFill/>
                  </a:rPr>
                  <a:t> </a:t>
                </a:r>
              </a:p>
            </p:txBody>
          </p:sp>
        </mc:Fallback>
      </mc:AlternateContent>
    </p:spTree>
    <p:extLst>
      <p:ext uri="{BB962C8B-B14F-4D97-AF65-F5344CB8AC3E}">
        <p14:creationId xmlns:p14="http://schemas.microsoft.com/office/powerpoint/2010/main" val="3710675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E8FD4-F66E-4A8A-87A8-2F3D4F33CB1C}"/>
              </a:ext>
            </a:extLst>
          </p:cNvPr>
          <p:cNvSpPr txBox="1"/>
          <p:nvPr/>
        </p:nvSpPr>
        <p:spPr>
          <a:xfrm>
            <a:off x="809827" y="1555150"/>
            <a:ext cx="9968420" cy="3108543"/>
          </a:xfrm>
          <a:prstGeom prst="rect">
            <a:avLst/>
          </a:prstGeom>
          <a:noFill/>
        </p:spPr>
        <p:txBody>
          <a:bodyPr wrap="square">
            <a:spAutoFit/>
          </a:bodyPr>
          <a:lstStyle/>
          <a:p>
            <a:r>
              <a:rPr lang="pt-BR" sz="2800" b="0" i="0" dirty="0">
                <a:solidFill>
                  <a:srgbClr val="000000"/>
                </a:solidFill>
                <a:effectLst/>
                <a:latin typeface="Times-Roman"/>
              </a:rPr>
              <a:t>Let </a:t>
            </a:r>
            <a:r>
              <a:rPr lang="pt-BR" sz="2800" b="0" i="1" dirty="0">
                <a:solidFill>
                  <a:srgbClr val="000000"/>
                </a:solidFill>
                <a:effectLst/>
                <a:latin typeface="MTMI"/>
              </a:rPr>
              <a:t>R</a:t>
            </a:r>
            <a:r>
              <a:rPr lang="pt-BR" sz="1050" b="0" i="0" dirty="0">
                <a:solidFill>
                  <a:srgbClr val="000000"/>
                </a:solidFill>
                <a:effectLst/>
                <a:latin typeface="Times-Roman"/>
              </a:rPr>
              <a:t>1 </a:t>
            </a:r>
            <a:r>
              <a:rPr lang="pt-BR" sz="2800" b="0" i="0" dirty="0">
                <a:solidFill>
                  <a:srgbClr val="000000"/>
                </a:solidFill>
                <a:effectLst/>
                <a:latin typeface="MTSYN"/>
              </a:rPr>
              <a:t>= {</a:t>
            </a:r>
            <a:r>
              <a:rPr lang="pt-BR" sz="2800" b="0" i="1" dirty="0">
                <a:solidFill>
                  <a:srgbClr val="000000"/>
                </a:solidFill>
                <a:effectLst/>
                <a:latin typeface="MTMI"/>
              </a:rPr>
              <a:t>(</a:t>
            </a:r>
            <a:r>
              <a:rPr lang="pt-BR" sz="2800" b="0" i="0" dirty="0">
                <a:solidFill>
                  <a:srgbClr val="000000"/>
                </a:solidFill>
                <a:effectLst/>
                <a:latin typeface="Times-Roman"/>
              </a:rPr>
              <a:t>1</a:t>
            </a:r>
            <a:r>
              <a:rPr lang="pt-BR" sz="2800" b="0" i="1" dirty="0">
                <a:solidFill>
                  <a:srgbClr val="000000"/>
                </a:solidFill>
                <a:effectLst/>
                <a:latin typeface="MTMI"/>
              </a:rPr>
              <a:t>, </a:t>
            </a:r>
            <a:r>
              <a:rPr lang="pt-BR" sz="2800" b="0" i="0" dirty="0">
                <a:solidFill>
                  <a:srgbClr val="000000"/>
                </a:solidFill>
                <a:effectLst/>
                <a:latin typeface="Times-Roman"/>
              </a:rPr>
              <a:t>2</a:t>
            </a:r>
            <a:r>
              <a:rPr lang="pt-BR" sz="2800" b="0" i="1" dirty="0">
                <a:solidFill>
                  <a:srgbClr val="000000"/>
                </a:solidFill>
                <a:effectLst/>
                <a:latin typeface="MTMI"/>
              </a:rPr>
              <a:t>), (</a:t>
            </a:r>
            <a:r>
              <a:rPr lang="pt-BR" sz="2800" b="0" i="0" dirty="0">
                <a:solidFill>
                  <a:srgbClr val="000000"/>
                </a:solidFill>
                <a:effectLst/>
                <a:latin typeface="Times-Roman"/>
              </a:rPr>
              <a:t>2</a:t>
            </a:r>
            <a:r>
              <a:rPr lang="pt-BR" sz="2800" b="0" i="1" dirty="0">
                <a:solidFill>
                  <a:srgbClr val="000000"/>
                </a:solidFill>
                <a:effectLst/>
                <a:latin typeface="MTMI"/>
              </a:rPr>
              <a:t>, </a:t>
            </a:r>
            <a:r>
              <a:rPr lang="pt-BR" sz="2800" b="0" i="0" dirty="0">
                <a:solidFill>
                  <a:srgbClr val="000000"/>
                </a:solidFill>
                <a:effectLst/>
                <a:latin typeface="Times-Roman"/>
              </a:rPr>
              <a:t>3</a:t>
            </a:r>
            <a:r>
              <a:rPr lang="pt-BR" sz="2800" b="0" i="1" dirty="0">
                <a:solidFill>
                  <a:srgbClr val="000000"/>
                </a:solidFill>
                <a:effectLst/>
                <a:latin typeface="MTMI"/>
              </a:rPr>
              <a:t>), (</a:t>
            </a:r>
            <a:r>
              <a:rPr lang="pt-BR" sz="2800" b="0" i="0" dirty="0">
                <a:solidFill>
                  <a:srgbClr val="000000"/>
                </a:solidFill>
                <a:effectLst/>
                <a:latin typeface="Times-Roman"/>
              </a:rPr>
              <a:t>3</a:t>
            </a:r>
            <a:r>
              <a:rPr lang="pt-BR" sz="2800" b="0" i="1" dirty="0">
                <a:solidFill>
                  <a:srgbClr val="000000"/>
                </a:solidFill>
                <a:effectLst/>
                <a:latin typeface="MTMI"/>
              </a:rPr>
              <a:t>, </a:t>
            </a:r>
            <a:r>
              <a:rPr lang="pt-BR" sz="2800" b="0" i="0" dirty="0">
                <a:solidFill>
                  <a:srgbClr val="000000"/>
                </a:solidFill>
                <a:effectLst/>
                <a:latin typeface="Times-Roman"/>
              </a:rPr>
              <a:t>4</a:t>
            </a:r>
            <a:r>
              <a:rPr lang="pt-BR" sz="2800" b="0" i="1" dirty="0">
                <a:solidFill>
                  <a:srgbClr val="000000"/>
                </a:solidFill>
                <a:effectLst/>
                <a:latin typeface="MTMI"/>
              </a:rPr>
              <a:t>)</a:t>
            </a:r>
            <a:r>
              <a:rPr lang="pt-BR" sz="2800" b="0" i="0" dirty="0">
                <a:solidFill>
                  <a:srgbClr val="000000"/>
                </a:solidFill>
                <a:effectLst/>
                <a:latin typeface="MTSYN"/>
              </a:rPr>
              <a:t>} </a:t>
            </a:r>
            <a:r>
              <a:rPr lang="pt-BR" sz="2800" b="0" i="0" dirty="0">
                <a:solidFill>
                  <a:srgbClr val="000000"/>
                </a:solidFill>
                <a:effectLst/>
                <a:latin typeface="Times-Roman"/>
              </a:rPr>
              <a:t>and </a:t>
            </a:r>
            <a:r>
              <a:rPr lang="pt-BR" sz="2800" b="0" i="1" dirty="0">
                <a:solidFill>
                  <a:srgbClr val="000000"/>
                </a:solidFill>
                <a:effectLst/>
                <a:latin typeface="MTMI"/>
              </a:rPr>
              <a:t>R</a:t>
            </a:r>
            <a:r>
              <a:rPr lang="pt-BR" sz="1050" b="0" i="0" dirty="0">
                <a:solidFill>
                  <a:srgbClr val="000000"/>
                </a:solidFill>
                <a:effectLst/>
                <a:latin typeface="Times-Roman"/>
              </a:rPr>
              <a:t>2 </a:t>
            </a:r>
            <a:r>
              <a:rPr lang="pt-BR" sz="2800" b="0" i="0" dirty="0">
                <a:solidFill>
                  <a:srgbClr val="000000"/>
                </a:solidFill>
                <a:effectLst/>
                <a:latin typeface="MTSYN"/>
              </a:rPr>
              <a:t>= {</a:t>
            </a:r>
            <a:r>
              <a:rPr lang="pt-BR" sz="2800" b="0" i="1" dirty="0">
                <a:solidFill>
                  <a:srgbClr val="000000"/>
                </a:solidFill>
                <a:effectLst/>
                <a:latin typeface="MTMI"/>
              </a:rPr>
              <a:t>(</a:t>
            </a:r>
            <a:r>
              <a:rPr lang="pt-BR" sz="2800" b="0" i="0" dirty="0">
                <a:solidFill>
                  <a:srgbClr val="000000"/>
                </a:solidFill>
                <a:effectLst/>
                <a:latin typeface="Times-Roman"/>
              </a:rPr>
              <a:t>1</a:t>
            </a:r>
            <a:r>
              <a:rPr lang="pt-BR" sz="2800" b="0" i="1" dirty="0">
                <a:solidFill>
                  <a:srgbClr val="000000"/>
                </a:solidFill>
                <a:effectLst/>
                <a:latin typeface="MTMI"/>
              </a:rPr>
              <a:t>, </a:t>
            </a:r>
            <a:r>
              <a:rPr lang="pt-BR" sz="2800" b="0" i="0" dirty="0">
                <a:solidFill>
                  <a:srgbClr val="000000"/>
                </a:solidFill>
                <a:effectLst/>
                <a:latin typeface="Times-Roman"/>
              </a:rPr>
              <a:t>1</a:t>
            </a:r>
            <a:r>
              <a:rPr lang="pt-BR" sz="2800" b="0" i="1" dirty="0">
                <a:solidFill>
                  <a:srgbClr val="000000"/>
                </a:solidFill>
                <a:effectLst/>
                <a:latin typeface="MTMI"/>
              </a:rPr>
              <a:t>), (</a:t>
            </a:r>
            <a:r>
              <a:rPr lang="pt-BR" sz="2800" b="0" i="0" dirty="0">
                <a:solidFill>
                  <a:srgbClr val="000000"/>
                </a:solidFill>
                <a:effectLst/>
                <a:latin typeface="Times-Roman"/>
              </a:rPr>
              <a:t>1</a:t>
            </a:r>
            <a:r>
              <a:rPr lang="pt-BR" sz="2800" b="0" i="1" dirty="0">
                <a:solidFill>
                  <a:srgbClr val="000000"/>
                </a:solidFill>
                <a:effectLst/>
                <a:latin typeface="MTMI"/>
              </a:rPr>
              <a:t>, </a:t>
            </a:r>
            <a:r>
              <a:rPr lang="pt-BR" sz="2800" b="0" i="0" dirty="0">
                <a:solidFill>
                  <a:srgbClr val="000000"/>
                </a:solidFill>
                <a:effectLst/>
                <a:latin typeface="Times-Roman"/>
              </a:rPr>
              <a:t>2</a:t>
            </a:r>
            <a:r>
              <a:rPr lang="pt-BR" sz="2800" b="0" i="1" dirty="0">
                <a:solidFill>
                  <a:srgbClr val="000000"/>
                </a:solidFill>
                <a:effectLst/>
                <a:latin typeface="MTMI"/>
              </a:rPr>
              <a:t>)</a:t>
            </a:r>
            <a:r>
              <a:rPr lang="pt-BR" sz="2800" b="0" i="0" dirty="0">
                <a:solidFill>
                  <a:srgbClr val="000000"/>
                </a:solidFill>
                <a:effectLst/>
                <a:latin typeface="Times-Roman"/>
              </a:rPr>
              <a:t>, </a:t>
            </a:r>
            <a:r>
              <a:rPr lang="pt-BR" sz="2800" b="0" i="1" dirty="0">
                <a:solidFill>
                  <a:srgbClr val="000000"/>
                </a:solidFill>
                <a:effectLst/>
                <a:latin typeface="MTMI"/>
              </a:rPr>
              <a:t>(</a:t>
            </a:r>
            <a:r>
              <a:rPr lang="pt-BR" sz="2800" b="0" i="0" dirty="0">
                <a:solidFill>
                  <a:srgbClr val="000000"/>
                </a:solidFill>
                <a:effectLst/>
                <a:latin typeface="Times-Roman"/>
              </a:rPr>
              <a:t>2</a:t>
            </a:r>
            <a:r>
              <a:rPr lang="pt-BR" sz="2800" b="0" i="1" dirty="0">
                <a:solidFill>
                  <a:srgbClr val="000000"/>
                </a:solidFill>
                <a:effectLst/>
                <a:latin typeface="MTMI"/>
              </a:rPr>
              <a:t>, </a:t>
            </a:r>
            <a:r>
              <a:rPr lang="pt-BR" sz="2800" b="0" i="0" dirty="0">
                <a:solidFill>
                  <a:srgbClr val="000000"/>
                </a:solidFill>
                <a:effectLst/>
                <a:latin typeface="Times-Roman"/>
              </a:rPr>
              <a:t>1</a:t>
            </a:r>
            <a:r>
              <a:rPr lang="pt-BR" sz="2800" b="0" i="1" dirty="0">
                <a:solidFill>
                  <a:srgbClr val="000000"/>
                </a:solidFill>
                <a:effectLst/>
                <a:latin typeface="MTMI"/>
              </a:rPr>
              <a:t>)</a:t>
            </a:r>
            <a:r>
              <a:rPr lang="pt-BR" sz="2800" b="0" i="0" dirty="0">
                <a:solidFill>
                  <a:srgbClr val="000000"/>
                </a:solidFill>
                <a:effectLst/>
                <a:latin typeface="Times-Roman"/>
              </a:rPr>
              <a:t>, </a:t>
            </a:r>
            <a:r>
              <a:rPr lang="pt-BR" sz="2800" b="0" i="1" dirty="0">
                <a:solidFill>
                  <a:srgbClr val="000000"/>
                </a:solidFill>
                <a:effectLst/>
                <a:latin typeface="MTMI"/>
              </a:rPr>
              <a:t>(</a:t>
            </a:r>
            <a:r>
              <a:rPr lang="pt-BR" sz="2800" b="0" i="0" dirty="0">
                <a:solidFill>
                  <a:srgbClr val="000000"/>
                </a:solidFill>
                <a:effectLst/>
                <a:latin typeface="Times-Roman"/>
              </a:rPr>
              <a:t>2</a:t>
            </a:r>
            <a:r>
              <a:rPr lang="pt-BR" sz="2800" b="0" i="1" dirty="0">
                <a:solidFill>
                  <a:srgbClr val="000000"/>
                </a:solidFill>
                <a:effectLst/>
                <a:latin typeface="MTMI"/>
              </a:rPr>
              <a:t>, </a:t>
            </a:r>
            <a:r>
              <a:rPr lang="pt-BR" sz="2800" b="0" i="0" dirty="0">
                <a:solidFill>
                  <a:srgbClr val="000000"/>
                </a:solidFill>
                <a:effectLst/>
                <a:latin typeface="Times-Roman"/>
              </a:rPr>
              <a:t>2</a:t>
            </a:r>
            <a:r>
              <a:rPr lang="pt-BR" sz="2800" b="0" i="1" dirty="0">
                <a:solidFill>
                  <a:srgbClr val="000000"/>
                </a:solidFill>
                <a:effectLst/>
                <a:latin typeface="MTMI"/>
              </a:rPr>
              <a:t>)</a:t>
            </a:r>
            <a:r>
              <a:rPr lang="pt-BR" sz="2800" b="0" i="0" dirty="0">
                <a:solidFill>
                  <a:srgbClr val="000000"/>
                </a:solidFill>
                <a:effectLst/>
                <a:latin typeface="Times-Roman"/>
              </a:rPr>
              <a:t>, </a:t>
            </a:r>
            <a:r>
              <a:rPr lang="pt-BR" sz="2800" b="0" i="1" dirty="0">
                <a:solidFill>
                  <a:srgbClr val="000000"/>
                </a:solidFill>
                <a:effectLst/>
                <a:latin typeface="MTMI"/>
              </a:rPr>
              <a:t>(</a:t>
            </a:r>
            <a:r>
              <a:rPr lang="pt-BR" sz="2800" b="0" i="0" dirty="0">
                <a:solidFill>
                  <a:srgbClr val="000000"/>
                </a:solidFill>
                <a:effectLst/>
                <a:latin typeface="Times-Roman"/>
              </a:rPr>
              <a:t>2</a:t>
            </a:r>
            <a:r>
              <a:rPr lang="pt-BR" sz="2800" b="0" i="1" dirty="0">
                <a:solidFill>
                  <a:srgbClr val="000000"/>
                </a:solidFill>
                <a:effectLst/>
                <a:latin typeface="MTMI"/>
              </a:rPr>
              <a:t>, </a:t>
            </a:r>
            <a:r>
              <a:rPr lang="pt-BR" sz="2800" b="0" i="0" dirty="0">
                <a:solidFill>
                  <a:srgbClr val="000000"/>
                </a:solidFill>
                <a:effectLst/>
                <a:latin typeface="Times-Roman"/>
              </a:rPr>
              <a:t>3</a:t>
            </a:r>
            <a:r>
              <a:rPr lang="pt-BR" sz="2800" b="0" i="1" dirty="0">
                <a:solidFill>
                  <a:srgbClr val="000000"/>
                </a:solidFill>
                <a:effectLst/>
                <a:latin typeface="MTMI"/>
              </a:rPr>
              <a:t>)</a:t>
            </a:r>
            <a:r>
              <a:rPr lang="pt-BR" sz="2800" b="0" i="0" dirty="0">
                <a:solidFill>
                  <a:srgbClr val="000000"/>
                </a:solidFill>
                <a:effectLst/>
                <a:latin typeface="Times-Roman"/>
              </a:rPr>
              <a:t>, </a:t>
            </a:r>
            <a:r>
              <a:rPr lang="pt-BR" sz="2800" b="0" i="1" dirty="0">
                <a:solidFill>
                  <a:srgbClr val="000000"/>
                </a:solidFill>
                <a:effectLst/>
                <a:latin typeface="MTMI"/>
              </a:rPr>
              <a:t>(</a:t>
            </a:r>
            <a:r>
              <a:rPr lang="pt-BR" sz="2800" b="0" i="0" dirty="0">
                <a:solidFill>
                  <a:srgbClr val="000000"/>
                </a:solidFill>
                <a:effectLst/>
                <a:latin typeface="Times-Roman"/>
              </a:rPr>
              <a:t>3</a:t>
            </a:r>
            <a:r>
              <a:rPr lang="pt-BR" sz="2800" b="0" i="1" dirty="0">
                <a:solidFill>
                  <a:srgbClr val="000000"/>
                </a:solidFill>
                <a:effectLst/>
                <a:latin typeface="MTMI"/>
              </a:rPr>
              <a:t>, </a:t>
            </a:r>
            <a:r>
              <a:rPr lang="pt-BR" sz="2800" b="0" i="0" dirty="0">
                <a:solidFill>
                  <a:srgbClr val="000000"/>
                </a:solidFill>
                <a:effectLst/>
                <a:latin typeface="Times-Roman"/>
              </a:rPr>
              <a:t>1</a:t>
            </a:r>
            <a:r>
              <a:rPr lang="pt-BR" sz="2800" b="0" i="1" dirty="0">
                <a:solidFill>
                  <a:srgbClr val="000000"/>
                </a:solidFill>
                <a:effectLst/>
                <a:latin typeface="MTMI"/>
              </a:rPr>
              <a:t>)</a:t>
            </a:r>
            <a:r>
              <a:rPr lang="pt-BR" sz="2800" b="0" i="0" dirty="0">
                <a:solidFill>
                  <a:srgbClr val="000000"/>
                </a:solidFill>
                <a:effectLst/>
                <a:latin typeface="Times-Roman"/>
              </a:rPr>
              <a:t>, </a:t>
            </a:r>
            <a:r>
              <a:rPr lang="pt-BR" sz="2800" b="0" i="1" dirty="0">
                <a:solidFill>
                  <a:srgbClr val="000000"/>
                </a:solidFill>
                <a:effectLst/>
                <a:latin typeface="MTMI"/>
              </a:rPr>
              <a:t>(</a:t>
            </a:r>
            <a:r>
              <a:rPr lang="pt-BR" sz="2800" b="0" i="0" dirty="0">
                <a:solidFill>
                  <a:srgbClr val="000000"/>
                </a:solidFill>
                <a:effectLst/>
                <a:latin typeface="Times-Roman"/>
              </a:rPr>
              <a:t>3</a:t>
            </a:r>
            <a:r>
              <a:rPr lang="pt-BR" sz="2800" b="0" i="1" dirty="0">
                <a:solidFill>
                  <a:srgbClr val="000000"/>
                </a:solidFill>
                <a:effectLst/>
                <a:latin typeface="MTMI"/>
              </a:rPr>
              <a:t>, </a:t>
            </a:r>
            <a:r>
              <a:rPr lang="pt-BR" sz="2800" b="0" i="0" dirty="0">
                <a:solidFill>
                  <a:srgbClr val="000000"/>
                </a:solidFill>
                <a:effectLst/>
                <a:latin typeface="Times-Roman"/>
              </a:rPr>
              <a:t>2</a:t>
            </a:r>
            <a:r>
              <a:rPr lang="pt-BR" sz="2800" b="0" i="1" dirty="0">
                <a:solidFill>
                  <a:srgbClr val="000000"/>
                </a:solidFill>
                <a:effectLst/>
                <a:latin typeface="MTMI"/>
              </a:rPr>
              <a:t>)</a:t>
            </a:r>
            <a:r>
              <a:rPr lang="pt-BR" sz="2800" b="0" i="0" dirty="0">
                <a:solidFill>
                  <a:srgbClr val="000000"/>
                </a:solidFill>
                <a:effectLst/>
                <a:latin typeface="Times-Roman"/>
              </a:rPr>
              <a:t>, </a:t>
            </a:r>
            <a:r>
              <a:rPr lang="pt-BR" sz="2800" b="0" i="1" dirty="0">
                <a:solidFill>
                  <a:srgbClr val="000000"/>
                </a:solidFill>
                <a:effectLst/>
                <a:latin typeface="MTMI"/>
              </a:rPr>
              <a:t>(</a:t>
            </a:r>
            <a:r>
              <a:rPr lang="pt-BR" sz="2800" b="0" i="0" dirty="0">
                <a:solidFill>
                  <a:srgbClr val="000000"/>
                </a:solidFill>
                <a:effectLst/>
                <a:latin typeface="Times-Roman"/>
              </a:rPr>
              <a:t>3</a:t>
            </a:r>
            <a:r>
              <a:rPr lang="pt-BR" sz="2800" b="0" i="1" dirty="0">
                <a:solidFill>
                  <a:srgbClr val="000000"/>
                </a:solidFill>
                <a:effectLst/>
                <a:latin typeface="MTMI"/>
              </a:rPr>
              <a:t>, </a:t>
            </a:r>
            <a:r>
              <a:rPr lang="pt-BR" sz="2800" b="0" i="0" dirty="0">
                <a:solidFill>
                  <a:srgbClr val="000000"/>
                </a:solidFill>
                <a:effectLst/>
                <a:latin typeface="Times-Roman"/>
              </a:rPr>
              <a:t>3</a:t>
            </a:r>
            <a:r>
              <a:rPr lang="pt-BR" sz="2800" b="0" i="1" dirty="0">
                <a:solidFill>
                  <a:srgbClr val="000000"/>
                </a:solidFill>
                <a:effectLst/>
                <a:latin typeface="MTMI"/>
              </a:rPr>
              <a:t>)</a:t>
            </a:r>
            <a:r>
              <a:rPr lang="pt-BR" sz="2800" b="0" i="0" dirty="0">
                <a:solidFill>
                  <a:srgbClr val="000000"/>
                </a:solidFill>
                <a:effectLst/>
                <a:latin typeface="Times-Roman"/>
              </a:rPr>
              <a:t>, </a:t>
            </a:r>
            <a:r>
              <a:rPr lang="pt-BR" sz="2800" b="0" i="1" dirty="0">
                <a:solidFill>
                  <a:srgbClr val="000000"/>
                </a:solidFill>
                <a:effectLst/>
                <a:latin typeface="MTMI"/>
              </a:rPr>
              <a:t>(</a:t>
            </a:r>
            <a:r>
              <a:rPr lang="pt-BR" sz="2800" b="0" i="0" dirty="0">
                <a:solidFill>
                  <a:srgbClr val="000000"/>
                </a:solidFill>
                <a:effectLst/>
                <a:latin typeface="Times-Roman"/>
              </a:rPr>
              <a:t>3</a:t>
            </a:r>
            <a:r>
              <a:rPr lang="pt-BR" sz="2800" b="0" i="1" dirty="0">
                <a:solidFill>
                  <a:srgbClr val="000000"/>
                </a:solidFill>
                <a:effectLst/>
                <a:latin typeface="MTMI"/>
              </a:rPr>
              <a:t>, </a:t>
            </a:r>
            <a:r>
              <a:rPr lang="pt-BR" sz="2800" b="0" i="0" dirty="0">
                <a:solidFill>
                  <a:srgbClr val="000000"/>
                </a:solidFill>
                <a:effectLst/>
                <a:latin typeface="Times-Roman"/>
              </a:rPr>
              <a:t>4</a:t>
            </a:r>
            <a:r>
              <a:rPr lang="pt-BR" sz="2800" b="0" i="1" dirty="0">
                <a:solidFill>
                  <a:srgbClr val="000000"/>
                </a:solidFill>
                <a:effectLst/>
                <a:latin typeface="MTMI"/>
              </a:rPr>
              <a:t>)</a:t>
            </a:r>
            <a:r>
              <a:rPr lang="pt-BR" sz="2800" b="0" i="0" dirty="0">
                <a:solidFill>
                  <a:srgbClr val="000000"/>
                </a:solidFill>
                <a:effectLst/>
                <a:latin typeface="MTSYN"/>
              </a:rPr>
              <a:t>} </a:t>
            </a:r>
            <a:r>
              <a:rPr lang="pt-BR" sz="2800" b="0" i="0" dirty="0">
                <a:solidFill>
                  <a:srgbClr val="000000"/>
                </a:solidFill>
                <a:effectLst/>
                <a:latin typeface="Times-Roman"/>
              </a:rPr>
              <a:t>be relations from </a:t>
            </a:r>
            <a:r>
              <a:rPr lang="pt-BR" sz="2800" b="0" i="0" dirty="0">
                <a:solidFill>
                  <a:srgbClr val="000000"/>
                </a:solidFill>
                <a:effectLst/>
                <a:latin typeface="MTSYN"/>
              </a:rPr>
              <a:t>{</a:t>
            </a:r>
            <a:r>
              <a:rPr lang="pt-BR" sz="2800" b="0" i="0" dirty="0">
                <a:solidFill>
                  <a:srgbClr val="000000"/>
                </a:solidFill>
                <a:effectLst/>
                <a:latin typeface="Times-Roman"/>
              </a:rPr>
              <a:t>1</a:t>
            </a:r>
            <a:r>
              <a:rPr lang="pt-BR" sz="2800" b="0" i="1" dirty="0">
                <a:solidFill>
                  <a:srgbClr val="000000"/>
                </a:solidFill>
                <a:effectLst/>
                <a:latin typeface="MTMI"/>
              </a:rPr>
              <a:t>, </a:t>
            </a:r>
            <a:r>
              <a:rPr lang="pt-BR" sz="2800" b="0" i="0" dirty="0">
                <a:solidFill>
                  <a:srgbClr val="000000"/>
                </a:solidFill>
                <a:effectLst/>
                <a:latin typeface="Times-Roman"/>
              </a:rPr>
              <a:t>2</a:t>
            </a:r>
            <a:r>
              <a:rPr lang="pt-BR" sz="2800" b="0" i="1" dirty="0">
                <a:solidFill>
                  <a:srgbClr val="000000"/>
                </a:solidFill>
                <a:effectLst/>
                <a:latin typeface="MTMI"/>
              </a:rPr>
              <a:t>, </a:t>
            </a:r>
            <a:r>
              <a:rPr lang="pt-BR" sz="2800" b="0" i="0" dirty="0">
                <a:solidFill>
                  <a:srgbClr val="000000"/>
                </a:solidFill>
                <a:effectLst/>
                <a:latin typeface="Times-Roman"/>
              </a:rPr>
              <a:t>3</a:t>
            </a:r>
            <a:r>
              <a:rPr lang="pt-BR" sz="2800" b="0" i="0" dirty="0">
                <a:solidFill>
                  <a:srgbClr val="000000"/>
                </a:solidFill>
                <a:effectLst/>
                <a:latin typeface="MTSYN"/>
              </a:rPr>
              <a:t>} </a:t>
            </a:r>
            <a:r>
              <a:rPr lang="pt-BR" sz="2800" b="0" i="0" dirty="0">
                <a:solidFill>
                  <a:srgbClr val="000000"/>
                </a:solidFill>
                <a:effectLst/>
                <a:latin typeface="Times-Roman"/>
              </a:rPr>
              <a:t>to </a:t>
            </a:r>
            <a:r>
              <a:rPr lang="pt-BR" sz="2800" b="0" i="0" dirty="0">
                <a:solidFill>
                  <a:srgbClr val="000000"/>
                </a:solidFill>
                <a:effectLst/>
                <a:latin typeface="MTSYN"/>
              </a:rPr>
              <a:t>{</a:t>
            </a:r>
            <a:r>
              <a:rPr lang="pt-BR" sz="2800" b="0" i="0" dirty="0">
                <a:solidFill>
                  <a:srgbClr val="000000"/>
                </a:solidFill>
                <a:effectLst/>
                <a:latin typeface="Times-Roman"/>
              </a:rPr>
              <a:t>1</a:t>
            </a:r>
            <a:r>
              <a:rPr lang="pt-BR" sz="2800" b="0" i="1" dirty="0">
                <a:solidFill>
                  <a:srgbClr val="000000"/>
                </a:solidFill>
                <a:effectLst/>
                <a:latin typeface="MTMI"/>
              </a:rPr>
              <a:t>, </a:t>
            </a:r>
            <a:r>
              <a:rPr lang="pt-BR" sz="2800" b="0" i="0" dirty="0">
                <a:solidFill>
                  <a:srgbClr val="000000"/>
                </a:solidFill>
                <a:effectLst/>
                <a:latin typeface="Times-Roman"/>
              </a:rPr>
              <a:t>2</a:t>
            </a:r>
            <a:r>
              <a:rPr lang="pt-BR" sz="2800" b="0" i="1" dirty="0">
                <a:solidFill>
                  <a:srgbClr val="000000"/>
                </a:solidFill>
                <a:effectLst/>
                <a:latin typeface="MTMI"/>
              </a:rPr>
              <a:t>, </a:t>
            </a:r>
            <a:r>
              <a:rPr lang="pt-BR" sz="2800" b="0" i="0" dirty="0">
                <a:solidFill>
                  <a:srgbClr val="000000"/>
                </a:solidFill>
                <a:effectLst/>
                <a:latin typeface="Times-Roman"/>
              </a:rPr>
              <a:t>3</a:t>
            </a:r>
            <a:r>
              <a:rPr lang="pt-BR" sz="2800" b="0" i="1" dirty="0">
                <a:solidFill>
                  <a:srgbClr val="000000"/>
                </a:solidFill>
                <a:effectLst/>
                <a:latin typeface="MTMI"/>
              </a:rPr>
              <a:t>, </a:t>
            </a:r>
            <a:r>
              <a:rPr lang="pt-BR" sz="2800" b="0" i="0" dirty="0">
                <a:solidFill>
                  <a:srgbClr val="000000"/>
                </a:solidFill>
                <a:effectLst/>
                <a:latin typeface="Times-Roman"/>
              </a:rPr>
              <a:t>4</a:t>
            </a:r>
            <a:r>
              <a:rPr lang="pt-BR" sz="2800" b="0" i="0" dirty="0">
                <a:solidFill>
                  <a:srgbClr val="000000"/>
                </a:solidFill>
                <a:effectLst/>
                <a:latin typeface="MTSYN"/>
              </a:rPr>
              <a:t>}</a:t>
            </a:r>
            <a:r>
              <a:rPr lang="pt-BR" sz="2800" b="0" i="0" dirty="0">
                <a:solidFill>
                  <a:srgbClr val="000000"/>
                </a:solidFill>
                <a:effectLst/>
                <a:latin typeface="Times-Roman"/>
              </a:rPr>
              <a:t>. Find:</a:t>
            </a:r>
          </a:p>
          <a:p>
            <a:br>
              <a:rPr lang="pt-BR" sz="2800" b="0" i="0" dirty="0">
                <a:solidFill>
                  <a:srgbClr val="000000"/>
                </a:solidFill>
                <a:effectLst/>
                <a:latin typeface="Times-Roman"/>
              </a:rPr>
            </a:br>
            <a:r>
              <a:rPr lang="pt-BR" sz="2800" b="1" i="0" dirty="0">
                <a:solidFill>
                  <a:srgbClr val="000000"/>
                </a:solidFill>
                <a:effectLst/>
                <a:latin typeface="Times-Bold"/>
              </a:rPr>
              <a:t>a) </a:t>
            </a:r>
            <a:r>
              <a:rPr lang="pt-BR" sz="2800" b="0" i="1" dirty="0">
                <a:solidFill>
                  <a:srgbClr val="000000"/>
                </a:solidFill>
                <a:effectLst/>
                <a:latin typeface="MTMI"/>
              </a:rPr>
              <a:t>R</a:t>
            </a:r>
            <a:r>
              <a:rPr lang="pt-BR" sz="1050" b="0" i="0" dirty="0">
                <a:solidFill>
                  <a:srgbClr val="000000"/>
                </a:solidFill>
                <a:effectLst/>
                <a:latin typeface="Times-Roman"/>
              </a:rPr>
              <a:t>1 </a:t>
            </a:r>
            <a:r>
              <a:rPr lang="pt-BR" sz="2800" b="0" i="0" dirty="0">
                <a:solidFill>
                  <a:srgbClr val="000000"/>
                </a:solidFill>
                <a:effectLst/>
                <a:latin typeface="MTSYN"/>
              </a:rPr>
              <a:t>∪ </a:t>
            </a:r>
            <a:r>
              <a:rPr lang="pt-BR" sz="2800" b="0" i="1" dirty="0">
                <a:solidFill>
                  <a:srgbClr val="000000"/>
                </a:solidFill>
                <a:effectLst/>
                <a:latin typeface="MTMI"/>
              </a:rPr>
              <a:t>R</a:t>
            </a:r>
            <a:r>
              <a:rPr lang="pt-BR" sz="1050" b="0" i="0" dirty="0">
                <a:solidFill>
                  <a:srgbClr val="000000"/>
                </a:solidFill>
                <a:effectLst/>
                <a:latin typeface="Times-Roman"/>
              </a:rPr>
              <a:t>2</a:t>
            </a:r>
            <a:r>
              <a:rPr lang="pt-BR" sz="2800" b="0" i="0" dirty="0">
                <a:solidFill>
                  <a:srgbClr val="000000"/>
                </a:solidFill>
                <a:effectLst/>
                <a:latin typeface="Times-Roman"/>
              </a:rPr>
              <a:t>.         </a:t>
            </a:r>
            <a:r>
              <a:rPr lang="pt-BR" sz="2800" b="1" i="0" dirty="0">
                <a:solidFill>
                  <a:srgbClr val="000000"/>
                </a:solidFill>
                <a:effectLst/>
                <a:latin typeface="Times-Bold"/>
              </a:rPr>
              <a:t>b) </a:t>
            </a:r>
            <a:r>
              <a:rPr lang="pt-BR" sz="2800" b="0" i="1" dirty="0">
                <a:solidFill>
                  <a:srgbClr val="000000"/>
                </a:solidFill>
                <a:effectLst/>
                <a:latin typeface="MTMI"/>
              </a:rPr>
              <a:t>R</a:t>
            </a:r>
            <a:r>
              <a:rPr lang="pt-BR" sz="1050" b="0" i="0" dirty="0">
                <a:solidFill>
                  <a:srgbClr val="000000"/>
                </a:solidFill>
                <a:effectLst/>
                <a:latin typeface="Times-Roman"/>
              </a:rPr>
              <a:t>1 </a:t>
            </a:r>
            <a:r>
              <a:rPr lang="pt-BR" sz="2800" b="0" i="0" dirty="0">
                <a:solidFill>
                  <a:srgbClr val="000000"/>
                </a:solidFill>
                <a:effectLst/>
                <a:latin typeface="MTSYN"/>
              </a:rPr>
              <a:t>∩ </a:t>
            </a:r>
            <a:r>
              <a:rPr lang="pt-BR" sz="2800" b="0" i="1" dirty="0">
                <a:solidFill>
                  <a:srgbClr val="000000"/>
                </a:solidFill>
                <a:effectLst/>
                <a:latin typeface="MTMI"/>
              </a:rPr>
              <a:t>R</a:t>
            </a:r>
            <a:r>
              <a:rPr lang="pt-BR" sz="1050" b="0" i="0" dirty="0">
                <a:solidFill>
                  <a:srgbClr val="000000"/>
                </a:solidFill>
                <a:effectLst/>
                <a:latin typeface="Times-Roman"/>
              </a:rPr>
              <a:t>2</a:t>
            </a:r>
            <a:r>
              <a:rPr lang="pt-BR" sz="2800" b="0" i="0" dirty="0">
                <a:solidFill>
                  <a:srgbClr val="000000"/>
                </a:solidFill>
                <a:effectLst/>
                <a:latin typeface="Times-Roman"/>
              </a:rPr>
              <a:t>.</a:t>
            </a:r>
            <a:br>
              <a:rPr lang="pt-BR" sz="2800" b="0" i="0" dirty="0">
                <a:solidFill>
                  <a:srgbClr val="000000"/>
                </a:solidFill>
                <a:effectLst/>
                <a:latin typeface="Times-Roman"/>
              </a:rPr>
            </a:br>
            <a:r>
              <a:rPr lang="pt-BR" sz="2800" b="1" i="0" dirty="0">
                <a:solidFill>
                  <a:srgbClr val="000000"/>
                </a:solidFill>
                <a:effectLst/>
                <a:latin typeface="Times-Bold"/>
              </a:rPr>
              <a:t>c) </a:t>
            </a:r>
            <a:r>
              <a:rPr lang="pt-BR" sz="2800" b="0" i="1" dirty="0">
                <a:solidFill>
                  <a:srgbClr val="000000"/>
                </a:solidFill>
                <a:effectLst/>
                <a:latin typeface="MTMI"/>
              </a:rPr>
              <a:t>R</a:t>
            </a:r>
            <a:r>
              <a:rPr lang="pt-BR" sz="1050" b="0" i="0" dirty="0">
                <a:solidFill>
                  <a:srgbClr val="000000"/>
                </a:solidFill>
                <a:effectLst/>
                <a:latin typeface="Times-Roman"/>
              </a:rPr>
              <a:t>1 </a:t>
            </a:r>
            <a:r>
              <a:rPr lang="pt-BR" sz="2800" b="0" i="0" dirty="0">
                <a:solidFill>
                  <a:srgbClr val="000000"/>
                </a:solidFill>
                <a:effectLst/>
                <a:latin typeface="MTSYN"/>
              </a:rPr>
              <a:t>- </a:t>
            </a:r>
            <a:r>
              <a:rPr lang="pt-BR" sz="2800" b="0" i="1" dirty="0">
                <a:solidFill>
                  <a:srgbClr val="000000"/>
                </a:solidFill>
                <a:effectLst/>
                <a:latin typeface="MTMI"/>
              </a:rPr>
              <a:t>R</a:t>
            </a:r>
            <a:r>
              <a:rPr lang="pt-BR" sz="1050" b="0" i="0" dirty="0">
                <a:solidFill>
                  <a:srgbClr val="000000"/>
                </a:solidFill>
                <a:effectLst/>
                <a:latin typeface="Times-Roman"/>
              </a:rPr>
              <a:t>2</a:t>
            </a:r>
            <a:r>
              <a:rPr lang="pt-BR" sz="2800" b="0" i="0" dirty="0">
                <a:solidFill>
                  <a:srgbClr val="000000"/>
                </a:solidFill>
                <a:effectLst/>
                <a:latin typeface="Times-Roman"/>
              </a:rPr>
              <a:t>.           </a:t>
            </a:r>
            <a:r>
              <a:rPr lang="pt-BR" sz="2800" b="1" i="0" dirty="0">
                <a:solidFill>
                  <a:srgbClr val="000000"/>
                </a:solidFill>
                <a:effectLst/>
                <a:latin typeface="Times-Bold"/>
              </a:rPr>
              <a:t>d) </a:t>
            </a:r>
            <a:r>
              <a:rPr lang="pt-BR" sz="2800" b="0" i="1" dirty="0">
                <a:solidFill>
                  <a:srgbClr val="000000"/>
                </a:solidFill>
                <a:effectLst/>
                <a:latin typeface="MTMI"/>
              </a:rPr>
              <a:t>R</a:t>
            </a:r>
            <a:r>
              <a:rPr lang="pt-BR" sz="1050" b="0" i="0" dirty="0">
                <a:solidFill>
                  <a:srgbClr val="000000"/>
                </a:solidFill>
                <a:effectLst/>
                <a:latin typeface="Times-Roman"/>
              </a:rPr>
              <a:t>2 </a:t>
            </a:r>
            <a:r>
              <a:rPr lang="pt-BR" sz="2800" b="0" i="0" dirty="0">
                <a:solidFill>
                  <a:srgbClr val="000000"/>
                </a:solidFill>
                <a:effectLst/>
                <a:latin typeface="MTSYN"/>
              </a:rPr>
              <a:t>- </a:t>
            </a:r>
            <a:r>
              <a:rPr lang="pt-BR" sz="2800" b="0" i="1" dirty="0">
                <a:solidFill>
                  <a:srgbClr val="000000"/>
                </a:solidFill>
                <a:effectLst/>
                <a:latin typeface="MTMI"/>
              </a:rPr>
              <a:t>R</a:t>
            </a:r>
            <a:r>
              <a:rPr lang="pt-BR" sz="1050" b="0" i="0" dirty="0">
                <a:solidFill>
                  <a:srgbClr val="000000"/>
                </a:solidFill>
                <a:effectLst/>
                <a:latin typeface="Times-Roman"/>
              </a:rPr>
              <a:t>1</a:t>
            </a:r>
            <a:r>
              <a:rPr lang="pt-BR" sz="2800" b="0" i="0" dirty="0">
                <a:solidFill>
                  <a:srgbClr val="000000"/>
                </a:solidFill>
                <a:effectLst/>
                <a:latin typeface="Times-Roman"/>
              </a:rPr>
              <a:t>.</a:t>
            </a:r>
            <a:r>
              <a:rPr lang="pt-BR" sz="2800" dirty="0"/>
              <a:t> </a:t>
            </a:r>
            <a:br>
              <a:rPr lang="pt-BR" sz="2800" dirty="0"/>
            </a:br>
            <a:endParaRPr lang="en-US" sz="2800" dirty="0"/>
          </a:p>
        </p:txBody>
      </p:sp>
    </p:spTree>
    <p:extLst>
      <p:ext uri="{BB962C8B-B14F-4D97-AF65-F5344CB8AC3E}">
        <p14:creationId xmlns:p14="http://schemas.microsoft.com/office/powerpoint/2010/main" val="40674274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E4D820-4034-4A50-BC81-417CA7A04D70}"/>
              </a:ext>
            </a:extLst>
          </p:cNvPr>
          <p:cNvSpPr txBox="1"/>
          <p:nvPr/>
        </p:nvSpPr>
        <p:spPr>
          <a:xfrm>
            <a:off x="7315527" y="1803837"/>
            <a:ext cx="4087306"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i="0" dirty="0">
                <a:effectLst/>
                <a:latin typeface="+mj-lt"/>
                <a:ea typeface="+mj-ea"/>
                <a:cs typeface="+mj-cs"/>
              </a:rPr>
              <a:t>Databases and </a:t>
            </a:r>
            <a:r>
              <a:rPr lang="en-US" sz="5400" b="1" i="1" u="none" strike="noStrike" baseline="0" dirty="0">
                <a:latin typeface="+mj-lt"/>
                <a:ea typeface="+mj-ea"/>
                <a:cs typeface="+mj-cs"/>
              </a:rPr>
              <a:t>n</a:t>
            </a:r>
            <a:r>
              <a:rPr lang="en-US" sz="5400" b="1" i="0" u="none" strike="noStrike" baseline="0" dirty="0">
                <a:latin typeface="+mj-lt"/>
                <a:ea typeface="+mj-ea"/>
                <a:cs typeface="+mj-cs"/>
              </a:rPr>
              <a:t>-</a:t>
            </a:r>
            <a:r>
              <a:rPr lang="en-US" sz="5400" b="1" i="0" u="none" strike="noStrike" baseline="0" dirty="0" err="1">
                <a:latin typeface="+mj-lt"/>
                <a:ea typeface="+mj-ea"/>
                <a:cs typeface="+mj-cs"/>
              </a:rPr>
              <a:t>ary</a:t>
            </a:r>
            <a:r>
              <a:rPr lang="en-US" sz="5400" b="1" i="0" u="none" strike="noStrike" baseline="0" dirty="0">
                <a:latin typeface="+mj-lt"/>
                <a:ea typeface="+mj-ea"/>
                <a:cs typeface="+mj-cs"/>
              </a:rPr>
              <a:t> </a:t>
            </a:r>
            <a:r>
              <a:rPr lang="en-US" sz="5400" b="1" i="0" dirty="0">
                <a:effectLst/>
                <a:latin typeface="+mj-lt"/>
                <a:ea typeface="+mj-ea"/>
                <a:cs typeface="+mj-cs"/>
              </a:rPr>
              <a:t>Relations</a:t>
            </a:r>
            <a:r>
              <a:rPr lang="en-US" sz="5400" dirty="0">
                <a:latin typeface="+mj-lt"/>
                <a:ea typeface="+mj-ea"/>
                <a:cs typeface="+mj-cs"/>
              </a:rPr>
              <a:t> </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3D pattern of ring shapes connected by lines">
            <a:extLst>
              <a:ext uri="{FF2B5EF4-FFF2-40B4-BE49-F238E27FC236}">
                <a16:creationId xmlns:a16="http://schemas.microsoft.com/office/drawing/2014/main" id="{43A1D4B6-A6CC-8FAB-3E75-8E805B122F7E}"/>
              </a:ext>
            </a:extLst>
          </p:cNvPr>
          <p:cNvPicPr>
            <a:picLocks noChangeAspect="1"/>
          </p:cNvPicPr>
          <p:nvPr/>
        </p:nvPicPr>
        <p:blipFill rotWithShape="1">
          <a:blip r:embed="rId2"/>
          <a:srcRect l="4814" r="3753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6710680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DE9E68-2DCC-4FD0-B938-2C205E138BFF}"/>
                  </a:ext>
                </a:extLst>
              </p:cNvPr>
              <p:cNvSpPr txBox="1"/>
              <p:nvPr/>
            </p:nvSpPr>
            <p:spPr>
              <a:xfrm>
                <a:off x="411283" y="559313"/>
                <a:ext cx="7676515"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Let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1</m:t>
                        </m:r>
                      </m:sub>
                    </m:sSub>
                  </m:oMath>
                </a14:m>
                <a:r>
                  <a:rPr lang="en-US" sz="24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𝐴</m:t>
                        </m:r>
                      </m:e>
                      <m:sub>
                        <m:r>
                          <a:rPr lang="en-US" sz="2400" b="0" i="1" dirty="0" smtClean="0">
                            <a:latin typeface="Cambria Math" panose="02040503050406030204" pitchFamily="18" charset="0"/>
                          </a:rPr>
                          <m:t>2</m:t>
                        </m:r>
                      </m:sub>
                    </m:sSub>
                  </m:oMath>
                </a14:m>
                <a:r>
                  <a:rPr lang="en-US" sz="2400" dirty="0">
                    <a:latin typeface="Times New Roman" panose="02020603050405020304" pitchFamily="18" charset="0"/>
                    <a:cs typeface="Times New Roman" panose="02020603050405020304" pitchFamily="18" charset="0"/>
                  </a:rPr>
                  <a:t>, . . . ,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𝑛</m:t>
                        </m:r>
                      </m:sub>
                    </m:sSub>
                  </m:oMath>
                </a14:m>
                <a:r>
                  <a:rPr lang="en-US" sz="2400" dirty="0">
                    <a:latin typeface="Times New Roman" panose="02020603050405020304" pitchFamily="18" charset="0"/>
                    <a:cs typeface="Times New Roman" panose="02020603050405020304" pitchFamily="18" charset="0"/>
                  </a:rPr>
                  <a:t> be sets. An </a:t>
                </a:r>
                <a:r>
                  <a:rPr lang="en-US" sz="2400" i="1" u="sng" dirty="0">
                    <a:solidFill>
                      <a:srgbClr val="002060"/>
                    </a:solidFill>
                    <a:latin typeface="Times New Roman" panose="02020603050405020304" pitchFamily="18" charset="0"/>
                    <a:cs typeface="Times New Roman" panose="02020603050405020304" pitchFamily="18" charset="0"/>
                  </a:rPr>
                  <a:t>n-</a:t>
                </a:r>
                <a:r>
                  <a:rPr lang="en-US" sz="2400" i="1" u="sng" dirty="0" err="1">
                    <a:solidFill>
                      <a:srgbClr val="002060"/>
                    </a:solidFill>
                    <a:latin typeface="Times New Roman" panose="02020603050405020304" pitchFamily="18" charset="0"/>
                    <a:cs typeface="Times New Roman" panose="02020603050405020304" pitchFamily="18" charset="0"/>
                  </a:rPr>
                  <a:t>ary</a:t>
                </a:r>
                <a:r>
                  <a:rPr lang="en-US" sz="2400" i="1" u="sng" dirty="0">
                    <a:solidFill>
                      <a:srgbClr val="002060"/>
                    </a:solidFill>
                    <a:latin typeface="Times New Roman" panose="02020603050405020304" pitchFamily="18" charset="0"/>
                    <a:cs typeface="Times New Roman" panose="02020603050405020304" pitchFamily="18" charset="0"/>
                  </a:rPr>
                  <a:t> relation</a:t>
                </a:r>
                <a:r>
                  <a:rPr lang="en-US" sz="2400" u="sng"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on these sets is a subset of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𝐴</m:t>
                        </m:r>
                      </m:e>
                      <m:sub>
                        <m:r>
                          <a:rPr lang="en-US" sz="2400" i="1">
                            <a:latin typeface="Cambria Math" panose="02040503050406030204" pitchFamily="18" charset="0"/>
                          </a:rPr>
                          <m:t>1</m:t>
                        </m:r>
                      </m:sub>
                    </m:sSub>
                  </m:oMath>
                </a14:m>
                <a:r>
                  <a:rPr lang="en-US" sz="2400" dirty="0">
                    <a:latin typeface="Times New Roman" panose="02020603050405020304" pitchFamily="18" charset="0"/>
                    <a:cs typeface="Times New Roman" panose="02020603050405020304" pitchFamily="18" charset="0"/>
                  </a:rPr>
                  <a:t> ×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𝐴</m:t>
                        </m:r>
                      </m:e>
                      <m:sub>
                        <m:r>
                          <a:rPr lang="en-US" sz="2400" i="1" dirty="0">
                            <a:latin typeface="Cambria Math" panose="02040503050406030204" pitchFamily="18" charset="0"/>
                          </a:rPr>
                          <m:t>2</m:t>
                        </m:r>
                      </m:sub>
                    </m:sSub>
                  </m:oMath>
                </a14:m>
                <a:r>
                  <a:rPr lang="en-US" sz="2400" dirty="0">
                    <a:latin typeface="Times New Roman" panose="02020603050405020304" pitchFamily="18" charset="0"/>
                    <a:cs typeface="Times New Roman" panose="02020603050405020304" pitchFamily="18" charset="0"/>
                  </a:rPr>
                  <a:t> × · · ·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𝐴</m:t>
                        </m:r>
                      </m:e>
                      <m:sub>
                        <m:r>
                          <a:rPr lang="en-US" sz="2400" i="1">
                            <a:latin typeface="Cambria Math" panose="02040503050406030204" pitchFamily="18" charset="0"/>
                          </a:rPr>
                          <m:t>𝑛</m:t>
                        </m:r>
                      </m:sub>
                    </m:sSub>
                  </m:oMath>
                </a14:m>
                <a:r>
                  <a:rPr lang="en-US" sz="2400" dirty="0">
                    <a:latin typeface="Times New Roman" panose="02020603050405020304" pitchFamily="18" charset="0"/>
                    <a:cs typeface="Times New Roman" panose="02020603050405020304" pitchFamily="18" charset="0"/>
                  </a:rPr>
                  <a:t> The sets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𝐴</m:t>
                        </m:r>
                      </m:e>
                      <m:sub>
                        <m:r>
                          <a:rPr lang="en-US" sz="2400" i="1">
                            <a:latin typeface="Cambria Math" panose="02040503050406030204" pitchFamily="18" charset="0"/>
                          </a:rPr>
                          <m:t>1</m:t>
                        </m:r>
                      </m:sub>
                    </m:sSub>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𝐴</m:t>
                        </m:r>
                      </m:e>
                      <m:sub>
                        <m:r>
                          <a:rPr lang="en-US" sz="2400" i="1" dirty="0">
                            <a:latin typeface="Cambria Math" panose="02040503050406030204" pitchFamily="18" charset="0"/>
                          </a:rPr>
                          <m:t>2</m:t>
                        </m:r>
                      </m:sub>
                    </m:sSub>
                  </m:oMath>
                </a14:m>
                <a:r>
                  <a:rPr lang="en-US" sz="2400" dirty="0">
                    <a:latin typeface="Times New Roman" panose="02020603050405020304" pitchFamily="18" charset="0"/>
                    <a:cs typeface="Times New Roman" panose="02020603050405020304" pitchFamily="18" charset="0"/>
                  </a:rPr>
                  <a:t>, . . . ,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𝑛</m:t>
                        </m:r>
                      </m:sub>
                    </m:sSub>
                  </m:oMath>
                </a14:m>
                <a:r>
                  <a:rPr lang="en-US" sz="2400" dirty="0">
                    <a:latin typeface="Times New Roman" panose="02020603050405020304" pitchFamily="18" charset="0"/>
                    <a:cs typeface="Times New Roman" panose="02020603050405020304" pitchFamily="18" charset="0"/>
                  </a:rPr>
                  <a:t> are called the </a:t>
                </a:r>
                <a:r>
                  <a:rPr lang="en-US" sz="2400" dirty="0">
                    <a:solidFill>
                      <a:srgbClr val="002060"/>
                    </a:solidFill>
                    <a:latin typeface="Times New Roman" panose="02020603050405020304" pitchFamily="18" charset="0"/>
                    <a:cs typeface="Times New Roman" panose="02020603050405020304" pitchFamily="18" charset="0"/>
                  </a:rPr>
                  <a:t>domains</a:t>
                </a:r>
                <a:r>
                  <a:rPr lang="en-US" sz="2400" dirty="0">
                    <a:latin typeface="Times New Roman" panose="02020603050405020304" pitchFamily="18" charset="0"/>
                    <a:cs typeface="Times New Roman" panose="02020603050405020304" pitchFamily="18" charset="0"/>
                  </a:rPr>
                  <a:t> of the relation, and </a:t>
                </a:r>
                <a14:m>
                  <m:oMath xmlns:m="http://schemas.openxmlformats.org/officeDocument/2006/math">
                    <m:r>
                      <a:rPr lang="en-US" sz="2400" i="1" dirty="0" smtClean="0">
                        <a:latin typeface="Cambria Math" panose="02040503050406030204" pitchFamily="18" charset="0"/>
                        <a:cs typeface="Times New Roman" panose="02020603050405020304" pitchFamily="18" charset="0"/>
                      </a:rPr>
                      <m:t>𝑛</m:t>
                    </m:r>
                  </m:oMath>
                </a14:m>
                <a:r>
                  <a:rPr lang="en-US" sz="2400" dirty="0">
                    <a:latin typeface="Times New Roman" panose="02020603050405020304" pitchFamily="18" charset="0"/>
                    <a:cs typeface="Times New Roman" panose="02020603050405020304" pitchFamily="18" charset="0"/>
                  </a:rPr>
                  <a:t> is called its </a:t>
                </a:r>
                <a:r>
                  <a:rPr lang="en-US" sz="2400" dirty="0">
                    <a:solidFill>
                      <a:srgbClr val="002060"/>
                    </a:solidFill>
                    <a:latin typeface="Times New Roman" panose="02020603050405020304" pitchFamily="18" charset="0"/>
                    <a:cs typeface="Times New Roman" panose="02020603050405020304" pitchFamily="18" charset="0"/>
                  </a:rPr>
                  <a:t>degree</a:t>
                </a:r>
                <a:r>
                  <a:rPr lang="en-US" sz="2400" dirty="0">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87DE9E68-2DCC-4FD0-B938-2C205E138BFF}"/>
                  </a:ext>
                </a:extLst>
              </p:cNvPr>
              <p:cNvSpPr txBox="1">
                <a:spLocks noRot="1" noChangeAspect="1" noMove="1" noResize="1" noEditPoints="1" noAdjustHandles="1" noChangeArrowheads="1" noChangeShapeType="1" noTextEdit="1"/>
              </p:cNvSpPr>
              <p:nvPr/>
            </p:nvSpPr>
            <p:spPr>
              <a:xfrm>
                <a:off x="411283" y="559313"/>
                <a:ext cx="7676515" cy="1200329"/>
              </a:xfrm>
              <a:prstGeom prst="rect">
                <a:avLst/>
              </a:prstGeom>
              <a:blipFill>
                <a:blip r:embed="rId2"/>
                <a:stretch>
                  <a:fillRect l="-1190" t="-4061" r="-1032" b="-1066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CAAD197-8FB5-4D42-9901-8D4E01F58F55}"/>
              </a:ext>
            </a:extLst>
          </p:cNvPr>
          <p:cNvSpPr txBox="1"/>
          <p:nvPr/>
        </p:nvSpPr>
        <p:spPr>
          <a:xfrm>
            <a:off x="486744" y="4549676"/>
            <a:ext cx="6561170" cy="1631216"/>
          </a:xfrm>
          <a:prstGeom prst="rect">
            <a:avLst/>
          </a:prstGeom>
          <a:noFill/>
        </p:spPr>
        <p:txBody>
          <a:bodyPr wrap="square">
            <a:spAutoFit/>
          </a:bodyPr>
          <a:lstStyle/>
          <a:p>
            <a:pPr marL="285750" indent="-285750">
              <a:buFont typeface="Wingdings" panose="05000000000000000000" pitchFamily="2" charset="2"/>
              <a:buChar char="q"/>
            </a:pPr>
            <a:r>
              <a:rPr lang="en-US" sz="2000" b="0" i="0" dirty="0">
                <a:solidFill>
                  <a:srgbClr val="242021"/>
                </a:solidFill>
                <a:effectLst/>
                <a:latin typeface="Times New Roman" panose="02020603050405020304" pitchFamily="18" charset="0"/>
                <a:cs typeface="Times New Roman" panose="02020603050405020304" pitchFamily="18" charset="0"/>
              </a:rPr>
              <a:t>Let </a:t>
            </a:r>
            <a:r>
              <a:rPr lang="en-US" sz="2000" b="0" i="1" dirty="0">
                <a:solidFill>
                  <a:srgbClr val="242021"/>
                </a:solidFill>
                <a:effectLst/>
                <a:latin typeface="Times New Roman" panose="02020603050405020304" pitchFamily="18" charset="0"/>
                <a:cs typeface="Times New Roman" panose="02020603050405020304" pitchFamily="18" charset="0"/>
              </a:rPr>
              <a:t>R </a:t>
            </a:r>
            <a:r>
              <a:rPr lang="en-US" sz="2000" b="0" i="0" dirty="0">
                <a:solidFill>
                  <a:srgbClr val="242021"/>
                </a:solidFill>
                <a:effectLst/>
                <a:latin typeface="Times New Roman" panose="02020603050405020304" pitchFamily="18" charset="0"/>
                <a:cs typeface="Times New Roman" panose="02020603050405020304" pitchFamily="18" charset="0"/>
              </a:rPr>
              <a:t>be the relation consisting of 5-tuples </a:t>
            </a:r>
            <a:r>
              <a:rPr lang="en-US" sz="2000" b="0" i="1" dirty="0">
                <a:solidFill>
                  <a:srgbClr val="242021"/>
                </a:solidFill>
                <a:effectLst/>
                <a:latin typeface="Times New Roman" panose="02020603050405020304" pitchFamily="18" charset="0"/>
                <a:cs typeface="Times New Roman" panose="02020603050405020304" pitchFamily="18" charset="0"/>
              </a:rPr>
              <a:t>(A, N, S, D, T ) </a:t>
            </a:r>
            <a:r>
              <a:rPr lang="en-US" sz="2000" b="0" i="0" dirty="0">
                <a:solidFill>
                  <a:srgbClr val="242021"/>
                </a:solidFill>
                <a:effectLst/>
                <a:latin typeface="Times New Roman" panose="02020603050405020304" pitchFamily="18" charset="0"/>
                <a:cs typeface="Times New Roman" panose="02020603050405020304" pitchFamily="18" charset="0"/>
              </a:rPr>
              <a:t>representing airplane flights, where </a:t>
            </a:r>
            <a:r>
              <a:rPr lang="en-US" sz="2000" b="1" i="1" dirty="0">
                <a:solidFill>
                  <a:srgbClr val="242021"/>
                </a:solidFill>
                <a:effectLst/>
                <a:latin typeface="Times New Roman" panose="02020603050405020304" pitchFamily="18" charset="0"/>
                <a:cs typeface="Times New Roman" panose="02020603050405020304" pitchFamily="18" charset="0"/>
              </a:rPr>
              <a:t>A</a:t>
            </a:r>
            <a:r>
              <a:rPr lang="en-US" sz="2000" b="0" i="1" dirty="0">
                <a:solidFill>
                  <a:srgbClr val="242021"/>
                </a:solidFill>
                <a:effectLst/>
                <a:latin typeface="Times New Roman" panose="02020603050405020304" pitchFamily="18" charset="0"/>
                <a:cs typeface="Times New Roman" panose="02020603050405020304" pitchFamily="18" charset="0"/>
              </a:rPr>
              <a:t> </a:t>
            </a:r>
            <a:r>
              <a:rPr lang="en-US" sz="2000" b="0" i="0" dirty="0">
                <a:solidFill>
                  <a:srgbClr val="242021"/>
                </a:solidFill>
                <a:effectLst/>
                <a:latin typeface="Times New Roman" panose="02020603050405020304" pitchFamily="18" charset="0"/>
                <a:cs typeface="Times New Roman" panose="02020603050405020304" pitchFamily="18" charset="0"/>
              </a:rPr>
              <a:t>is the airline, </a:t>
            </a:r>
            <a:r>
              <a:rPr lang="en-US" sz="2000" b="1" i="1" dirty="0">
                <a:solidFill>
                  <a:srgbClr val="242021"/>
                </a:solidFill>
                <a:effectLst/>
                <a:latin typeface="Times New Roman" panose="02020603050405020304" pitchFamily="18" charset="0"/>
                <a:cs typeface="Times New Roman" panose="02020603050405020304" pitchFamily="18" charset="0"/>
              </a:rPr>
              <a:t>N</a:t>
            </a:r>
            <a:r>
              <a:rPr lang="en-US" sz="2000" b="0" i="1" dirty="0">
                <a:solidFill>
                  <a:srgbClr val="242021"/>
                </a:solidFill>
                <a:effectLst/>
                <a:latin typeface="Times New Roman" panose="02020603050405020304" pitchFamily="18" charset="0"/>
                <a:cs typeface="Times New Roman" panose="02020603050405020304" pitchFamily="18" charset="0"/>
              </a:rPr>
              <a:t> </a:t>
            </a:r>
            <a:r>
              <a:rPr lang="en-US" sz="2000" b="0" i="0" dirty="0">
                <a:solidFill>
                  <a:srgbClr val="242021"/>
                </a:solidFill>
                <a:effectLst/>
                <a:latin typeface="Times New Roman" panose="02020603050405020304" pitchFamily="18" charset="0"/>
                <a:cs typeface="Times New Roman" panose="02020603050405020304" pitchFamily="18" charset="0"/>
              </a:rPr>
              <a:t>is the flight number, </a:t>
            </a:r>
            <a:r>
              <a:rPr lang="en-US" sz="2000" b="1" i="1" dirty="0">
                <a:solidFill>
                  <a:srgbClr val="242021"/>
                </a:solidFill>
                <a:effectLst/>
                <a:latin typeface="Times New Roman" panose="02020603050405020304" pitchFamily="18" charset="0"/>
                <a:cs typeface="Times New Roman" panose="02020603050405020304" pitchFamily="18" charset="0"/>
              </a:rPr>
              <a:t>S</a:t>
            </a:r>
            <a:r>
              <a:rPr lang="en-US" sz="2000" b="0" i="1" dirty="0">
                <a:solidFill>
                  <a:srgbClr val="242021"/>
                </a:solidFill>
                <a:effectLst/>
                <a:latin typeface="Times New Roman" panose="02020603050405020304" pitchFamily="18" charset="0"/>
                <a:cs typeface="Times New Roman" panose="02020603050405020304" pitchFamily="18" charset="0"/>
              </a:rPr>
              <a:t> </a:t>
            </a:r>
            <a:r>
              <a:rPr lang="en-US" sz="2000" b="0" i="0" dirty="0">
                <a:solidFill>
                  <a:srgbClr val="242021"/>
                </a:solidFill>
                <a:effectLst/>
                <a:latin typeface="Times New Roman" panose="02020603050405020304" pitchFamily="18" charset="0"/>
                <a:cs typeface="Times New Roman" panose="02020603050405020304" pitchFamily="18" charset="0"/>
              </a:rPr>
              <a:t>is the starting point, </a:t>
            </a:r>
            <a:r>
              <a:rPr lang="en-US" sz="2000" b="1" i="1" dirty="0">
                <a:solidFill>
                  <a:srgbClr val="242021"/>
                </a:solidFill>
                <a:effectLst/>
                <a:latin typeface="Times New Roman" panose="02020603050405020304" pitchFamily="18" charset="0"/>
                <a:cs typeface="Times New Roman" panose="02020603050405020304" pitchFamily="18" charset="0"/>
              </a:rPr>
              <a:t>D</a:t>
            </a:r>
            <a:r>
              <a:rPr lang="en-US" sz="2000" b="0" i="1" dirty="0">
                <a:solidFill>
                  <a:srgbClr val="242021"/>
                </a:solidFill>
                <a:effectLst/>
                <a:latin typeface="Times New Roman" panose="02020603050405020304" pitchFamily="18" charset="0"/>
                <a:cs typeface="Times New Roman" panose="02020603050405020304" pitchFamily="18" charset="0"/>
              </a:rPr>
              <a:t> </a:t>
            </a:r>
            <a:r>
              <a:rPr lang="en-US" sz="2000" b="0" i="0" dirty="0">
                <a:solidFill>
                  <a:srgbClr val="242021"/>
                </a:solidFill>
                <a:effectLst/>
                <a:latin typeface="Times New Roman" panose="02020603050405020304" pitchFamily="18" charset="0"/>
                <a:cs typeface="Times New Roman" panose="02020603050405020304" pitchFamily="18" charset="0"/>
              </a:rPr>
              <a:t>is the destination, and </a:t>
            </a:r>
            <a:r>
              <a:rPr lang="en-US" sz="2000" b="1" i="1" dirty="0">
                <a:solidFill>
                  <a:srgbClr val="242021"/>
                </a:solidFill>
                <a:effectLst/>
                <a:latin typeface="Times New Roman" panose="02020603050405020304" pitchFamily="18" charset="0"/>
                <a:cs typeface="Times New Roman" panose="02020603050405020304" pitchFamily="18" charset="0"/>
              </a:rPr>
              <a:t>T</a:t>
            </a:r>
            <a:r>
              <a:rPr lang="en-US" sz="2000" b="0" i="1" dirty="0">
                <a:solidFill>
                  <a:srgbClr val="242021"/>
                </a:solidFill>
                <a:effectLst/>
                <a:latin typeface="Times New Roman" panose="02020603050405020304" pitchFamily="18" charset="0"/>
                <a:cs typeface="Times New Roman" panose="02020603050405020304" pitchFamily="18" charset="0"/>
              </a:rPr>
              <a:t> </a:t>
            </a:r>
            <a:r>
              <a:rPr lang="en-US" sz="2000" b="0" i="0" dirty="0">
                <a:solidFill>
                  <a:srgbClr val="242021"/>
                </a:solidFill>
                <a:effectLst/>
                <a:latin typeface="Times New Roman" panose="02020603050405020304" pitchFamily="18" charset="0"/>
                <a:cs typeface="Times New Roman" panose="02020603050405020304" pitchFamily="18" charset="0"/>
              </a:rPr>
              <a:t>is the departure time.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364AE7E-BAA9-4A18-B016-0FAE2E7ACD37}"/>
                  </a:ext>
                </a:extLst>
              </p:cNvPr>
              <p:cNvSpPr txBox="1"/>
              <p:nvPr/>
            </p:nvSpPr>
            <p:spPr>
              <a:xfrm>
                <a:off x="486744" y="2243263"/>
                <a:ext cx="7525595" cy="1015663"/>
              </a:xfrm>
              <a:prstGeom prst="rect">
                <a:avLst/>
              </a:prstGeom>
              <a:noFill/>
            </p:spPr>
            <p:txBody>
              <a:bodyPr wrap="square">
                <a:spAutoFit/>
              </a:bodyPr>
              <a:lstStyle/>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Let R be the relation on N × N × N (set of natural numbers) consisting of triples (a, b, c), where a, b, and c are integers with        a &lt; b &lt; c. Then (1, 2, 3), (0, 2, 3), (3, 4, 5), … ∈ R, but (2, 4, 3) </a:t>
                </a:r>
                <a14:m>
                  <m:oMath xmlns:m="http://schemas.openxmlformats.org/officeDocument/2006/math">
                    <m:r>
                      <a:rPr lang="en-US" sz="200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dirty="0">
                    <a:latin typeface="Times New Roman" panose="02020603050405020304" pitchFamily="18" charset="0"/>
                    <a:cs typeface="Times New Roman" panose="02020603050405020304" pitchFamily="18" charset="0"/>
                  </a:rPr>
                  <a:t> R. </a:t>
                </a:r>
              </a:p>
            </p:txBody>
          </p:sp>
        </mc:Choice>
        <mc:Fallback xmlns="">
          <p:sp>
            <p:nvSpPr>
              <p:cNvPr id="13" name="TextBox 12">
                <a:extLst>
                  <a:ext uri="{FF2B5EF4-FFF2-40B4-BE49-F238E27FC236}">
                    <a16:creationId xmlns:a16="http://schemas.microsoft.com/office/drawing/2014/main" id="{3364AE7E-BAA9-4A18-B016-0FAE2E7ACD37}"/>
                  </a:ext>
                </a:extLst>
              </p:cNvPr>
              <p:cNvSpPr txBox="1">
                <a:spLocks noRot="1" noChangeAspect="1" noMove="1" noResize="1" noEditPoints="1" noAdjustHandles="1" noChangeArrowheads="1" noChangeShapeType="1" noTextEdit="1"/>
              </p:cNvSpPr>
              <p:nvPr/>
            </p:nvSpPr>
            <p:spPr>
              <a:xfrm>
                <a:off x="486744" y="2243263"/>
                <a:ext cx="7525595" cy="1015663"/>
              </a:xfrm>
              <a:prstGeom prst="rect">
                <a:avLst/>
              </a:prstGeom>
              <a:blipFill>
                <a:blip r:embed="rId3"/>
                <a:stretch>
                  <a:fillRect l="-729" t="-3593" r="-891" b="-9581"/>
                </a:stretch>
              </a:blipFill>
            </p:spPr>
            <p:txBody>
              <a:bodyPr/>
              <a:lstStyle/>
              <a:p>
                <a:r>
                  <a:rPr lang="en-US">
                    <a:noFill/>
                  </a:rPr>
                  <a:t> </a:t>
                </a:r>
              </a:p>
            </p:txBody>
          </p:sp>
        </mc:Fallback>
      </mc:AlternateContent>
      <p:pic>
        <p:nvPicPr>
          <p:cNvPr id="1026" name="Picture 2" descr="Airport Network Flight Scheduler Project - YouTube">
            <a:extLst>
              <a:ext uri="{FF2B5EF4-FFF2-40B4-BE49-F238E27FC236}">
                <a16:creationId xmlns:a16="http://schemas.microsoft.com/office/drawing/2014/main" id="{46614279-6C78-4604-877E-6BD9148C0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1" t="5325" r="4569"/>
          <a:stretch/>
        </p:blipFill>
        <p:spPr bwMode="auto">
          <a:xfrm>
            <a:off x="7650876" y="4144122"/>
            <a:ext cx="4186637" cy="2442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FD020D-CAEA-2693-D6EC-C7CDC7F7E029}"/>
              </a:ext>
            </a:extLst>
          </p:cNvPr>
          <p:cNvSpPr txBox="1"/>
          <p:nvPr/>
        </p:nvSpPr>
        <p:spPr>
          <a:xfrm>
            <a:off x="335824" y="3487723"/>
            <a:ext cx="2263761" cy="338554"/>
          </a:xfrm>
          <a:prstGeom prst="rect">
            <a:avLst/>
          </a:prstGeom>
          <a:solidFill>
            <a:schemeClr val="accent3">
              <a:lumMod val="20000"/>
              <a:lumOff val="80000"/>
            </a:schemeClr>
          </a:solidFill>
          <a:ln>
            <a:solidFill>
              <a:srgbClr val="002060"/>
            </a:solidFill>
          </a:ln>
        </p:spPr>
        <p:txBody>
          <a:bodyPr wrap="none" rtlCol="0">
            <a:spAutoFit/>
          </a:bodyPr>
          <a:lstStyle/>
          <a:p>
            <a:r>
              <a:rPr lang="en-US" sz="1600" dirty="0">
                <a:latin typeface="Times New Roman" panose="02020603050405020304" pitchFamily="18" charset="0"/>
                <a:cs typeface="Times New Roman" panose="02020603050405020304" pitchFamily="18" charset="0"/>
              </a:rPr>
              <a:t>The relation has degree 3</a:t>
            </a:r>
          </a:p>
        </p:txBody>
      </p:sp>
      <p:sp>
        <p:nvSpPr>
          <p:cNvPr id="8" name="TextBox 7">
            <a:extLst>
              <a:ext uri="{FF2B5EF4-FFF2-40B4-BE49-F238E27FC236}">
                <a16:creationId xmlns:a16="http://schemas.microsoft.com/office/drawing/2014/main" id="{5A823938-8094-95C8-299B-2184170B179D}"/>
              </a:ext>
            </a:extLst>
          </p:cNvPr>
          <p:cNvSpPr txBox="1"/>
          <p:nvPr/>
        </p:nvSpPr>
        <p:spPr>
          <a:xfrm>
            <a:off x="3022118" y="3487723"/>
            <a:ext cx="4951997" cy="338554"/>
          </a:xfrm>
          <a:prstGeom prst="rect">
            <a:avLst/>
          </a:prstGeom>
          <a:solidFill>
            <a:schemeClr val="accent3">
              <a:lumMod val="20000"/>
              <a:lumOff val="80000"/>
            </a:schemeClr>
          </a:solidFill>
          <a:ln>
            <a:solidFill>
              <a:srgbClr val="002060"/>
            </a:solidFill>
          </a:ln>
        </p:spPr>
        <p:txBody>
          <a:bodyPr wrap="none" rtlCol="0">
            <a:spAutoFit/>
          </a:bodyPr>
          <a:lstStyle/>
          <a:p>
            <a:r>
              <a:rPr lang="en-US" sz="1600" dirty="0">
                <a:latin typeface="Times New Roman" panose="02020603050405020304" pitchFamily="18" charset="0"/>
                <a:cs typeface="Times New Roman" panose="02020603050405020304" pitchFamily="18" charset="0"/>
              </a:rPr>
              <a:t>The domains of the relation are the set of natural numbers</a:t>
            </a:r>
          </a:p>
        </p:txBody>
      </p:sp>
      <p:grpSp>
        <p:nvGrpSpPr>
          <p:cNvPr id="11" name="Group 10">
            <a:extLst>
              <a:ext uri="{FF2B5EF4-FFF2-40B4-BE49-F238E27FC236}">
                <a16:creationId xmlns:a16="http://schemas.microsoft.com/office/drawing/2014/main" id="{39446855-FB46-6EB8-41C8-8E978A3E1ACF}"/>
              </a:ext>
            </a:extLst>
          </p:cNvPr>
          <p:cNvGrpSpPr/>
          <p:nvPr/>
        </p:nvGrpSpPr>
        <p:grpSpPr>
          <a:xfrm>
            <a:off x="8220267" y="129491"/>
            <a:ext cx="4037819" cy="3358232"/>
            <a:chOff x="8434872" y="129491"/>
            <a:chExt cx="4037819" cy="3358232"/>
          </a:xfrm>
        </p:grpSpPr>
        <p:pic>
          <p:nvPicPr>
            <p:cNvPr id="5" name="Picture 4">
              <a:extLst>
                <a:ext uri="{FF2B5EF4-FFF2-40B4-BE49-F238E27FC236}">
                  <a16:creationId xmlns:a16="http://schemas.microsoft.com/office/drawing/2014/main" id="{CD6495AA-2844-F5BF-7C01-A39C341C17E3}"/>
                </a:ext>
              </a:extLst>
            </p:cNvPr>
            <p:cNvPicPr>
              <a:picLocks noChangeAspect="1"/>
            </p:cNvPicPr>
            <p:nvPr/>
          </p:nvPicPr>
          <p:blipFill rotWithShape="1">
            <a:blip r:embed="rId5"/>
            <a:srcRect l="5390" t="2865" r="5922" b="7382"/>
            <a:stretch/>
          </p:blipFill>
          <p:spPr>
            <a:xfrm>
              <a:off x="8434872" y="129491"/>
              <a:ext cx="3421304" cy="3358232"/>
            </a:xfrm>
            <a:prstGeom prst="rect">
              <a:avLst/>
            </a:prstGeom>
            <a:ln>
              <a:noFill/>
            </a:ln>
          </p:spPr>
        </p:pic>
        <p:sp>
          <p:nvSpPr>
            <p:cNvPr id="10" name="TextBox 9">
              <a:extLst>
                <a:ext uri="{FF2B5EF4-FFF2-40B4-BE49-F238E27FC236}">
                  <a16:creationId xmlns:a16="http://schemas.microsoft.com/office/drawing/2014/main" id="{D0D6C0F0-256D-F789-5C4D-C20447853F45}"/>
                </a:ext>
              </a:extLst>
            </p:cNvPr>
            <p:cNvSpPr txBox="1"/>
            <p:nvPr/>
          </p:nvSpPr>
          <p:spPr>
            <a:xfrm>
              <a:off x="11239661" y="129491"/>
              <a:ext cx="1233030" cy="400110"/>
            </a:xfrm>
            <a:prstGeom prst="rect">
              <a:avLst/>
            </a:prstGeom>
            <a:noFill/>
          </p:spPr>
          <p:txBody>
            <a:bodyPr wrap="none" rtlCol="0">
              <a:spAutoFit/>
            </a:bodyPr>
            <a:lstStyle/>
            <a:p>
              <a:r>
                <a:rPr lang="en-US" sz="2000" b="1" dirty="0">
                  <a:latin typeface="Arial Rounded MT Bold" panose="020F0704030504030204" pitchFamily="34" charset="0"/>
                </a:rPr>
                <a:t>in DBMS</a:t>
              </a:r>
            </a:p>
          </p:txBody>
        </p:sp>
      </p:grpSp>
      <p:sp>
        <p:nvSpPr>
          <p:cNvPr id="12" name="Rectangle: Rounded Corners 11">
            <a:extLst>
              <a:ext uri="{FF2B5EF4-FFF2-40B4-BE49-F238E27FC236}">
                <a16:creationId xmlns:a16="http://schemas.microsoft.com/office/drawing/2014/main" id="{4D8AC831-D546-7809-0206-05577DB15A34}"/>
              </a:ext>
            </a:extLst>
          </p:cNvPr>
          <p:cNvSpPr/>
          <p:nvPr/>
        </p:nvSpPr>
        <p:spPr>
          <a:xfrm>
            <a:off x="8295726" y="69473"/>
            <a:ext cx="3896274" cy="3528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8E9765A-A671-6DFD-D7EB-C99190E2957E}"/>
              </a:ext>
            </a:extLst>
          </p:cNvPr>
          <p:cNvCxnSpPr>
            <a:cxnSpLocks/>
          </p:cNvCxnSpPr>
          <p:nvPr/>
        </p:nvCxnSpPr>
        <p:spPr>
          <a:xfrm>
            <a:off x="8220267" y="69473"/>
            <a:ext cx="0" cy="387737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118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B60D7-4DDA-4F71-8EF7-585BC754BB9C}"/>
              </a:ext>
            </a:extLst>
          </p:cNvPr>
          <p:cNvSpPr txBox="1"/>
          <p:nvPr/>
        </p:nvSpPr>
        <p:spPr>
          <a:xfrm>
            <a:off x="647114" y="647115"/>
            <a:ext cx="1483932" cy="369332"/>
          </a:xfrm>
          <a:prstGeom prst="rect">
            <a:avLst/>
          </a:prstGeom>
          <a:noFill/>
        </p:spPr>
        <p:txBody>
          <a:bodyPr wrap="none" rtlCol="0">
            <a:spAutoFit/>
          </a:bodyPr>
          <a:lstStyle/>
          <a:p>
            <a:r>
              <a:rPr lang="en-US" dirty="0">
                <a:solidFill>
                  <a:srgbClr val="0070C0"/>
                </a:solidFill>
                <a:latin typeface="Amasis MT Pro Medium" panose="02040604050005020304" pitchFamily="18" charset="0"/>
              </a:rPr>
              <a:t>Definition 1:</a:t>
            </a:r>
          </a:p>
        </p:txBody>
      </p:sp>
      <p:sp>
        <p:nvSpPr>
          <p:cNvPr id="4" name="TextBox 3">
            <a:extLst>
              <a:ext uri="{FF2B5EF4-FFF2-40B4-BE49-F238E27FC236}">
                <a16:creationId xmlns:a16="http://schemas.microsoft.com/office/drawing/2014/main" id="{A2944124-05D7-4DB0-A761-CE60ED807DC8}"/>
              </a:ext>
            </a:extLst>
          </p:cNvPr>
          <p:cNvSpPr txBox="1"/>
          <p:nvPr/>
        </p:nvSpPr>
        <p:spPr>
          <a:xfrm>
            <a:off x="2131046" y="1030513"/>
            <a:ext cx="7470708" cy="369332"/>
          </a:xfrm>
          <a:prstGeom prst="rect">
            <a:avLst/>
          </a:prstGeom>
          <a:noFill/>
        </p:spPr>
        <p:txBody>
          <a:bodyPr wrap="square">
            <a:spAutoFit/>
          </a:bodyPr>
          <a:lstStyle/>
          <a:p>
            <a:r>
              <a:rPr lang="en-US" dirty="0">
                <a:latin typeface="Amasis MT Pro Medium" panose="02040604050005020304" pitchFamily="18" charset="0"/>
              </a:rPr>
              <a:t>Let A and B be sets. A binary relation from A to B is a subset of A × B.</a:t>
            </a:r>
          </a:p>
        </p:txBody>
      </p:sp>
      <p:sp>
        <p:nvSpPr>
          <p:cNvPr id="6" name="TextBox 5">
            <a:extLst>
              <a:ext uri="{FF2B5EF4-FFF2-40B4-BE49-F238E27FC236}">
                <a16:creationId xmlns:a16="http://schemas.microsoft.com/office/drawing/2014/main" id="{65DBBED3-D575-468D-AEBD-F055C8733921}"/>
              </a:ext>
            </a:extLst>
          </p:cNvPr>
          <p:cNvSpPr txBox="1"/>
          <p:nvPr/>
        </p:nvSpPr>
        <p:spPr>
          <a:xfrm>
            <a:off x="2131046" y="2093602"/>
            <a:ext cx="8078373" cy="369332"/>
          </a:xfrm>
          <a:prstGeom prst="rect">
            <a:avLst/>
          </a:prstGeom>
          <a:noFill/>
        </p:spPr>
        <p:txBody>
          <a:bodyPr wrap="square">
            <a:spAutoFit/>
          </a:bodyPr>
          <a:lstStyle/>
          <a:p>
            <a:pPr algn="l"/>
            <a:r>
              <a:rPr lang="en-US" dirty="0">
                <a:latin typeface="Amasis MT Pro Medium" panose="02040604050005020304" pitchFamily="18" charset="0"/>
              </a:rPr>
              <a:t>W</a:t>
            </a:r>
            <a:r>
              <a:rPr lang="en-US" sz="1800" b="0" i="0" u="none" strike="noStrike" baseline="0" dirty="0">
                <a:latin typeface="Amasis MT Pro Medium" panose="02040604050005020304" pitchFamily="18" charset="0"/>
              </a:rPr>
              <a:t>hen </a:t>
            </a:r>
            <a:r>
              <a:rPr lang="en-US" sz="1800" b="0" i="1" u="none" strike="noStrike" baseline="0" dirty="0">
                <a:latin typeface="Amasis MT Pro Medium" panose="02040604050005020304" pitchFamily="18" charset="0"/>
              </a:rPr>
              <a:t>(a, b) </a:t>
            </a:r>
            <a:r>
              <a:rPr lang="en-US" sz="1800" b="0" i="0" u="none" strike="noStrike" baseline="0" dirty="0">
                <a:latin typeface="Amasis MT Pro Medium" panose="02040604050005020304" pitchFamily="18" charset="0"/>
              </a:rPr>
              <a:t>belongs to </a:t>
            </a:r>
            <a:r>
              <a:rPr lang="en-US" sz="1800" b="0" i="1" u="none" strike="noStrike" baseline="0" dirty="0">
                <a:latin typeface="Amasis MT Pro Medium" panose="02040604050005020304" pitchFamily="18" charset="0"/>
              </a:rPr>
              <a:t>R</a:t>
            </a:r>
            <a:r>
              <a:rPr lang="en-US" sz="1800" b="0" i="0" u="none" strike="noStrike" baseline="0" dirty="0">
                <a:latin typeface="Amasis MT Pro Medium" panose="02040604050005020304" pitchFamily="18" charset="0"/>
              </a:rPr>
              <a:t>, </a:t>
            </a:r>
            <a:r>
              <a:rPr lang="en-US" sz="1800" b="0" i="1" u="none" strike="noStrike" baseline="0" dirty="0">
                <a:latin typeface="Amasis MT Pro Medium" panose="02040604050005020304" pitchFamily="18" charset="0"/>
              </a:rPr>
              <a:t>a </a:t>
            </a:r>
            <a:r>
              <a:rPr lang="en-US" sz="1800" b="0" i="0" u="none" strike="noStrike" baseline="0" dirty="0">
                <a:latin typeface="Amasis MT Pro Medium" panose="02040604050005020304" pitchFamily="18" charset="0"/>
              </a:rPr>
              <a:t>is said to be </a:t>
            </a:r>
            <a:r>
              <a:rPr lang="en-US" sz="1800" b="1" i="0" u="none" strike="noStrike" baseline="0" dirty="0">
                <a:latin typeface="Amasis MT Pro Medium" panose="02040604050005020304" pitchFamily="18" charset="0"/>
              </a:rPr>
              <a:t>related to </a:t>
            </a:r>
            <a:r>
              <a:rPr lang="en-US" sz="1800" b="0" i="1" u="none" strike="noStrike" baseline="0" dirty="0">
                <a:latin typeface="Amasis MT Pro Medium" panose="02040604050005020304" pitchFamily="18" charset="0"/>
              </a:rPr>
              <a:t>b </a:t>
            </a:r>
            <a:r>
              <a:rPr lang="en-US" sz="1800" b="0" i="0" u="none" strike="noStrike" baseline="0" dirty="0">
                <a:latin typeface="Amasis MT Pro Medium" panose="02040604050005020304" pitchFamily="18" charset="0"/>
              </a:rPr>
              <a:t>by </a:t>
            </a:r>
            <a:r>
              <a:rPr lang="en-US" sz="1800" b="0" i="1" u="none" strike="noStrike" baseline="0" dirty="0">
                <a:latin typeface="Amasis MT Pro Medium" panose="02040604050005020304" pitchFamily="18" charset="0"/>
              </a:rPr>
              <a:t>R</a:t>
            </a:r>
            <a:r>
              <a:rPr lang="en-US" sz="1800" b="0" i="0" u="none" strike="noStrike" baseline="0" dirty="0">
                <a:latin typeface="Amasis MT Pro Medium" panose="02040604050005020304" pitchFamily="18" charset="0"/>
              </a:rPr>
              <a:t>.</a:t>
            </a:r>
            <a:endParaRPr lang="en-US" dirty="0">
              <a:latin typeface="Amasis MT Pro Medium" panose="02040604050005020304" pitchFamily="18" charset="0"/>
            </a:endParaRPr>
          </a:p>
        </p:txBody>
      </p:sp>
      <p:sp>
        <p:nvSpPr>
          <p:cNvPr id="8" name="TextBox 7">
            <a:extLst>
              <a:ext uri="{FF2B5EF4-FFF2-40B4-BE49-F238E27FC236}">
                <a16:creationId xmlns:a16="http://schemas.microsoft.com/office/drawing/2014/main" id="{B8DE6952-3C48-405D-9EB1-0A1F712E1F8F}"/>
              </a:ext>
            </a:extLst>
          </p:cNvPr>
          <p:cNvSpPr txBox="1"/>
          <p:nvPr/>
        </p:nvSpPr>
        <p:spPr>
          <a:xfrm>
            <a:off x="4779498" y="2709816"/>
            <a:ext cx="6098344" cy="369332"/>
          </a:xfrm>
          <a:prstGeom prst="rect">
            <a:avLst/>
          </a:prstGeom>
          <a:noFill/>
        </p:spPr>
        <p:txBody>
          <a:bodyPr wrap="square">
            <a:spAutoFit/>
          </a:bodyPr>
          <a:lstStyle/>
          <a:p>
            <a:r>
              <a:rPr lang="en-US" sz="1800" b="0" i="1" u="none" strike="noStrike" baseline="0" dirty="0">
                <a:latin typeface="Amasis MT Pro Medium" panose="02040604050005020304" pitchFamily="18" charset="0"/>
              </a:rPr>
              <a:t>(a, b) </a:t>
            </a:r>
            <a:r>
              <a:rPr lang="en-US" sz="1800" b="0" i="0" u="none" strike="noStrike" baseline="0" dirty="0">
                <a:latin typeface="Amasis MT Pro Medium" panose="02040604050005020304" pitchFamily="18" charset="0"/>
              </a:rPr>
              <a:t>∈ </a:t>
            </a:r>
            <a:r>
              <a:rPr lang="en-US" sz="1800" b="0" i="1" u="none" strike="noStrike" baseline="0" dirty="0">
                <a:latin typeface="Amasis MT Pro Medium" panose="02040604050005020304" pitchFamily="18" charset="0"/>
              </a:rPr>
              <a:t>R</a:t>
            </a:r>
            <a:endParaRPr lang="en-US" dirty="0">
              <a:latin typeface="Amasis MT Pro Medium" panose="020406040500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752B42A-454C-4A82-AF1F-06A5729615AA}"/>
                  </a:ext>
                </a:extLst>
              </p:cNvPr>
              <p:cNvSpPr txBox="1"/>
              <p:nvPr/>
            </p:nvSpPr>
            <p:spPr>
              <a:xfrm>
                <a:off x="4779498" y="4389119"/>
                <a:ext cx="6098344" cy="369332"/>
              </a:xfrm>
              <a:prstGeom prst="rect">
                <a:avLst/>
              </a:prstGeom>
              <a:noFill/>
            </p:spPr>
            <p:txBody>
              <a:bodyPr wrap="square">
                <a:spAutoFit/>
              </a:bodyPr>
              <a:lstStyle/>
              <a:p>
                <a:r>
                  <a:rPr lang="en-US" sz="1800" b="0" i="1" u="none" strike="noStrike" baseline="0" dirty="0">
                    <a:latin typeface="Amasis MT Pro Medium" panose="02040604050005020304" pitchFamily="18" charset="0"/>
                  </a:rPr>
                  <a:t>(a, b) </a:t>
                </a:r>
                <a14:m>
                  <m:oMath xmlns:m="http://schemas.openxmlformats.org/officeDocument/2006/math">
                    <m:r>
                      <a:rPr lang="en-US" sz="1800" b="0" i="1" u="none" strike="noStrike" baseline="0" smtClean="0">
                        <a:latin typeface="Cambria Math" panose="02040503050406030204" pitchFamily="18" charset="0"/>
                        <a:ea typeface="Cambria Math" panose="02040503050406030204" pitchFamily="18" charset="0"/>
                      </a:rPr>
                      <m:t>∉</m:t>
                    </m:r>
                  </m:oMath>
                </a14:m>
                <a:r>
                  <a:rPr lang="en-US" i="1" dirty="0">
                    <a:latin typeface="Amasis MT Pro Medium" panose="02040604050005020304" pitchFamily="18" charset="0"/>
                  </a:rPr>
                  <a:t> </a:t>
                </a:r>
                <a:r>
                  <a:rPr lang="en-US" sz="1800" b="0" i="1" u="none" strike="noStrike" baseline="0" dirty="0">
                    <a:latin typeface="Amasis MT Pro Medium" panose="02040604050005020304" pitchFamily="18" charset="0"/>
                  </a:rPr>
                  <a:t>R</a:t>
                </a:r>
                <a:endParaRPr lang="en-US" dirty="0">
                  <a:latin typeface="Amasis MT Pro Medium" panose="02040604050005020304" pitchFamily="18" charset="0"/>
                </a:endParaRPr>
              </a:p>
            </p:txBody>
          </p:sp>
        </mc:Choice>
        <mc:Fallback xmlns="">
          <p:sp>
            <p:nvSpPr>
              <p:cNvPr id="10" name="TextBox 9">
                <a:extLst>
                  <a:ext uri="{FF2B5EF4-FFF2-40B4-BE49-F238E27FC236}">
                    <a16:creationId xmlns:a16="http://schemas.microsoft.com/office/drawing/2014/main" id="{7752B42A-454C-4A82-AF1F-06A5729615AA}"/>
                  </a:ext>
                </a:extLst>
              </p:cNvPr>
              <p:cNvSpPr txBox="1">
                <a:spLocks noRot="1" noChangeAspect="1" noMove="1" noResize="1" noEditPoints="1" noAdjustHandles="1" noChangeArrowheads="1" noChangeShapeType="1" noTextEdit="1"/>
              </p:cNvSpPr>
              <p:nvPr/>
            </p:nvSpPr>
            <p:spPr>
              <a:xfrm>
                <a:off x="4779498" y="4389119"/>
                <a:ext cx="6098344" cy="369332"/>
              </a:xfrm>
              <a:prstGeom prst="rect">
                <a:avLst/>
              </a:prstGeom>
              <a:blipFill>
                <a:blip r:embed="rId2"/>
                <a:stretch>
                  <a:fillRect l="-800" t="-8197" b="-2459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60F671D3-4FBF-404F-B166-656C7E083079}"/>
              </a:ext>
            </a:extLst>
          </p:cNvPr>
          <p:cNvSpPr txBox="1"/>
          <p:nvPr/>
        </p:nvSpPr>
        <p:spPr>
          <a:xfrm>
            <a:off x="1991905" y="5479065"/>
            <a:ext cx="7935866" cy="369332"/>
          </a:xfrm>
          <a:prstGeom prst="rect">
            <a:avLst/>
          </a:prstGeom>
          <a:solidFill>
            <a:schemeClr val="accent2">
              <a:lumMod val="20000"/>
              <a:lumOff val="80000"/>
            </a:schemeClr>
          </a:solidFill>
          <a:ln>
            <a:solidFill>
              <a:schemeClr val="accent2">
                <a:lumMod val="50000"/>
              </a:schemeClr>
            </a:solidFill>
          </a:ln>
        </p:spPr>
        <p:txBody>
          <a:bodyPr wrap="square">
            <a:spAutoFit/>
          </a:bodyPr>
          <a:lstStyle/>
          <a:p>
            <a:r>
              <a:rPr lang="en-US" sz="1800" b="0" i="0" u="none" strike="noStrike" baseline="0" dirty="0">
                <a:latin typeface="Amasis MT Pro Medium" panose="02040604050005020304" pitchFamily="18" charset="0"/>
              </a:rPr>
              <a:t>Binary relations represent relationships between the elements of two sets.</a:t>
            </a:r>
            <a:endParaRPr lang="en-US" dirty="0">
              <a:latin typeface="Amasis MT Pro Medium" panose="02040604050005020304" pitchFamily="18" charset="0"/>
            </a:endParaRPr>
          </a:p>
        </p:txBody>
      </p:sp>
      <p:sp>
        <p:nvSpPr>
          <p:cNvPr id="14" name="TextBox 13">
            <a:extLst>
              <a:ext uri="{FF2B5EF4-FFF2-40B4-BE49-F238E27FC236}">
                <a16:creationId xmlns:a16="http://schemas.microsoft.com/office/drawing/2014/main" id="{913070A4-F466-4A72-B52C-9FE993729C5A}"/>
              </a:ext>
            </a:extLst>
          </p:cNvPr>
          <p:cNvSpPr txBox="1"/>
          <p:nvPr/>
        </p:nvSpPr>
        <p:spPr>
          <a:xfrm>
            <a:off x="3541541" y="2709816"/>
            <a:ext cx="6098344" cy="369332"/>
          </a:xfrm>
          <a:prstGeom prst="rect">
            <a:avLst/>
          </a:prstGeom>
          <a:noFill/>
        </p:spPr>
        <p:txBody>
          <a:bodyPr wrap="square">
            <a:spAutoFit/>
          </a:bodyPr>
          <a:lstStyle/>
          <a:p>
            <a:r>
              <a:rPr lang="en-US" sz="1800" b="0" i="1" u="none" strike="noStrike" baseline="0" dirty="0">
                <a:latin typeface="Amasis MT Pro Medium" panose="02040604050005020304" pitchFamily="18" charset="0"/>
              </a:rPr>
              <a:t>a R b</a:t>
            </a:r>
            <a:endParaRPr lang="en-US" dirty="0">
              <a:latin typeface="Amasis MT Pro Medium" panose="02040604050005020304" pitchFamily="18" charset="0"/>
            </a:endParaRPr>
          </a:p>
        </p:txBody>
      </p:sp>
      <p:sp>
        <p:nvSpPr>
          <p:cNvPr id="16" name="TextBox 15">
            <a:extLst>
              <a:ext uri="{FF2B5EF4-FFF2-40B4-BE49-F238E27FC236}">
                <a16:creationId xmlns:a16="http://schemas.microsoft.com/office/drawing/2014/main" id="{DF159396-85CA-478B-9EA9-BE9AD1D79D58}"/>
              </a:ext>
            </a:extLst>
          </p:cNvPr>
          <p:cNvSpPr txBox="1"/>
          <p:nvPr/>
        </p:nvSpPr>
        <p:spPr>
          <a:xfrm>
            <a:off x="3682218" y="4389119"/>
            <a:ext cx="6098344" cy="369332"/>
          </a:xfrm>
          <a:prstGeom prst="rect">
            <a:avLst/>
          </a:prstGeom>
          <a:noFill/>
        </p:spPr>
        <p:txBody>
          <a:bodyPr wrap="square">
            <a:spAutoFit/>
          </a:bodyPr>
          <a:lstStyle/>
          <a:p>
            <a:r>
              <a:rPr lang="en-US" sz="1800" b="0" i="1" u="none" strike="noStrike" baseline="0" dirty="0">
                <a:latin typeface="Amasis MT Pro Medium" panose="02040604050005020304" pitchFamily="18" charset="0"/>
              </a:rPr>
              <a:t>a </a:t>
            </a:r>
            <a:r>
              <a:rPr lang="en-US" sz="1800" b="0" i="1" u="none" baseline="0" dirty="0">
                <a:latin typeface="Amasis MT Pro Medium" panose="02040604050005020304" pitchFamily="18" charset="0"/>
              </a:rPr>
              <a:t>R</a:t>
            </a:r>
            <a:r>
              <a:rPr lang="en-US" sz="1800" b="0" i="1" u="none" strike="noStrike" baseline="0" dirty="0">
                <a:latin typeface="Amasis MT Pro Medium" panose="02040604050005020304" pitchFamily="18" charset="0"/>
              </a:rPr>
              <a:t> b</a:t>
            </a:r>
            <a:endParaRPr lang="en-US" dirty="0">
              <a:latin typeface="Amasis MT Pro Medium" panose="02040604050005020304" pitchFamily="18" charset="0"/>
            </a:endParaRPr>
          </a:p>
        </p:txBody>
      </p:sp>
      <p:cxnSp>
        <p:nvCxnSpPr>
          <p:cNvPr id="19" name="Straight Connector 18">
            <a:extLst>
              <a:ext uri="{FF2B5EF4-FFF2-40B4-BE49-F238E27FC236}">
                <a16:creationId xmlns:a16="http://schemas.microsoft.com/office/drawing/2014/main" id="{59441A12-1300-4763-90AD-2F2DBB5492DE}"/>
              </a:ext>
            </a:extLst>
          </p:cNvPr>
          <p:cNvCxnSpPr>
            <a:cxnSpLocks/>
          </p:cNvCxnSpPr>
          <p:nvPr/>
        </p:nvCxnSpPr>
        <p:spPr>
          <a:xfrm flipH="1">
            <a:off x="3924886" y="4433363"/>
            <a:ext cx="219412" cy="226870"/>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F1C7971E-831E-476E-BEB8-38E2309BCD3D}"/>
              </a:ext>
            </a:extLst>
          </p:cNvPr>
          <p:cNvSpPr txBox="1"/>
          <p:nvPr/>
        </p:nvSpPr>
        <p:spPr>
          <a:xfrm>
            <a:off x="2131046" y="3957571"/>
            <a:ext cx="2930610" cy="369332"/>
          </a:xfrm>
          <a:prstGeom prst="rect">
            <a:avLst/>
          </a:prstGeom>
          <a:noFill/>
        </p:spPr>
        <p:txBody>
          <a:bodyPr wrap="none" rtlCol="0">
            <a:spAutoFit/>
          </a:bodyPr>
          <a:lstStyle/>
          <a:p>
            <a:r>
              <a:rPr lang="en-US" dirty="0">
                <a:latin typeface="Amasis MT Pro Medium" panose="02040604050005020304" pitchFamily="18" charset="0"/>
              </a:rPr>
              <a:t>When </a:t>
            </a:r>
            <a:r>
              <a:rPr lang="en-US" i="1" dirty="0">
                <a:latin typeface="Amasis MT Pro Medium" panose="02040604050005020304" pitchFamily="18" charset="0"/>
              </a:rPr>
              <a:t>a</a:t>
            </a:r>
            <a:r>
              <a:rPr lang="en-US" dirty="0">
                <a:latin typeface="Amasis MT Pro Medium" panose="02040604050005020304" pitchFamily="18" charset="0"/>
              </a:rPr>
              <a:t> is not related to </a:t>
            </a:r>
            <a:r>
              <a:rPr lang="en-US" i="1" dirty="0">
                <a:latin typeface="Amasis MT Pro Medium" panose="02040604050005020304" pitchFamily="18" charset="0"/>
              </a:rPr>
              <a:t>b</a:t>
            </a:r>
            <a:r>
              <a:rPr lang="en-US" dirty="0">
                <a:latin typeface="Amasis MT Pro Medium" panose="02040604050005020304" pitchFamily="18" charset="0"/>
              </a:rPr>
              <a:t>:</a:t>
            </a:r>
          </a:p>
        </p:txBody>
      </p:sp>
      <p:pic>
        <p:nvPicPr>
          <p:cNvPr id="13" name="Picture 2" descr="School supplies study icon Royalty Free Vector Image">
            <a:extLst>
              <a:ext uri="{FF2B5EF4-FFF2-40B4-BE49-F238E27FC236}">
                <a16:creationId xmlns:a16="http://schemas.microsoft.com/office/drawing/2014/main" id="{0EF8930A-D1EC-42A8-AE66-60AABB60F8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87" t="12464" r="6852" b="18406"/>
          <a:stretch/>
        </p:blipFill>
        <p:spPr bwMode="auto">
          <a:xfrm>
            <a:off x="10505661" y="79512"/>
            <a:ext cx="1610139" cy="146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580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25C903-4647-4748-B94A-925B2A9D43C3}"/>
              </a:ext>
            </a:extLst>
          </p:cNvPr>
          <p:cNvPicPr>
            <a:picLocks noChangeAspect="1"/>
          </p:cNvPicPr>
          <p:nvPr/>
        </p:nvPicPr>
        <p:blipFill rotWithShape="1">
          <a:blip r:embed="rId2"/>
          <a:srcRect l="43164" t="35782" r="25229" b="37279"/>
          <a:stretch/>
        </p:blipFill>
        <p:spPr>
          <a:xfrm>
            <a:off x="2430081" y="307909"/>
            <a:ext cx="6354453" cy="3046446"/>
          </a:xfrm>
          <a:prstGeom prst="rect">
            <a:avLst/>
          </a:prstGeom>
        </p:spPr>
      </p:pic>
      <p:sp>
        <p:nvSpPr>
          <p:cNvPr id="3" name="TextBox 2">
            <a:extLst>
              <a:ext uri="{FF2B5EF4-FFF2-40B4-BE49-F238E27FC236}">
                <a16:creationId xmlns:a16="http://schemas.microsoft.com/office/drawing/2014/main" id="{B51C0BAC-EC57-417C-A6F3-10E4D38D7017}"/>
              </a:ext>
            </a:extLst>
          </p:cNvPr>
          <p:cNvSpPr txBox="1"/>
          <p:nvPr/>
        </p:nvSpPr>
        <p:spPr>
          <a:xfrm>
            <a:off x="1914812" y="3626928"/>
            <a:ext cx="9194176" cy="2585323"/>
          </a:xfrm>
          <a:prstGeom prst="rect">
            <a:avLst/>
          </a:prstGeom>
          <a:noFill/>
        </p:spPr>
        <p:txBody>
          <a:bodyPr wrap="square">
            <a:spAutoFit/>
          </a:bodyPr>
          <a:lstStyle/>
          <a:p>
            <a:r>
              <a:rPr lang="en-US" sz="1800" b="0" i="0" dirty="0">
                <a:solidFill>
                  <a:srgbClr val="000000"/>
                </a:solidFill>
                <a:effectLst/>
                <a:latin typeface="Times-Roman"/>
              </a:rPr>
              <a:t>Student records are represented as </a:t>
            </a:r>
            <a:r>
              <a:rPr lang="en-US" sz="1800" b="0" i="0" dirty="0">
                <a:solidFill>
                  <a:srgbClr val="002060"/>
                </a:solidFill>
                <a:effectLst/>
                <a:latin typeface="Times-Roman"/>
              </a:rPr>
              <a:t>4-tuples</a:t>
            </a:r>
            <a:r>
              <a:rPr lang="en-US" sz="1800" b="0" i="0" dirty="0">
                <a:solidFill>
                  <a:srgbClr val="000000"/>
                </a:solidFill>
                <a:effectLst/>
                <a:latin typeface="Times-Roman"/>
              </a:rPr>
              <a:t> of the form (</a:t>
            </a:r>
            <a:r>
              <a:rPr lang="en-US" sz="1800" b="0" i="1" dirty="0" err="1">
                <a:solidFill>
                  <a:srgbClr val="000000"/>
                </a:solidFill>
                <a:effectLst/>
                <a:latin typeface="Times-Italic"/>
              </a:rPr>
              <a:t>Student_name</a:t>
            </a:r>
            <a:r>
              <a:rPr lang="en-US" sz="1800" b="0" i="1" dirty="0">
                <a:solidFill>
                  <a:srgbClr val="000000"/>
                </a:solidFill>
                <a:effectLst/>
                <a:latin typeface="Times-Italic"/>
              </a:rPr>
              <a:t>, </a:t>
            </a:r>
            <a:r>
              <a:rPr lang="en-US" sz="1800" b="0" i="1" dirty="0" err="1">
                <a:solidFill>
                  <a:srgbClr val="000000"/>
                </a:solidFill>
                <a:effectLst/>
                <a:latin typeface="Times-Italic"/>
              </a:rPr>
              <a:t>ID_number</a:t>
            </a:r>
            <a:r>
              <a:rPr lang="en-US" sz="1800" b="0" i="1" dirty="0">
                <a:solidFill>
                  <a:srgbClr val="000000"/>
                </a:solidFill>
                <a:effectLst/>
                <a:latin typeface="Times-Italic"/>
              </a:rPr>
              <a:t>, Major, GPA</a:t>
            </a:r>
            <a:r>
              <a:rPr lang="en-US" sz="1800" b="0" i="0" dirty="0">
                <a:solidFill>
                  <a:srgbClr val="000000"/>
                </a:solidFill>
                <a:effectLst/>
                <a:latin typeface="Times-Roman"/>
              </a:rPr>
              <a:t>). </a:t>
            </a:r>
          </a:p>
          <a:p>
            <a:r>
              <a:rPr lang="en-US" sz="1800" b="0" i="0" dirty="0">
                <a:solidFill>
                  <a:schemeClr val="accent6">
                    <a:lumMod val="50000"/>
                  </a:schemeClr>
                </a:solidFill>
                <a:effectLst/>
                <a:latin typeface="Times-Roman"/>
              </a:rPr>
              <a:t>A sample database of six such records is:</a:t>
            </a:r>
            <a:br>
              <a:rPr lang="en-US" sz="1800" b="0" i="0" dirty="0">
                <a:solidFill>
                  <a:srgbClr val="000000"/>
                </a:solidFill>
                <a:effectLst/>
                <a:latin typeface="Times-Roman"/>
              </a:rPr>
            </a:br>
            <a:r>
              <a:rPr lang="en-US" sz="1800" b="0" i="0" dirty="0">
                <a:solidFill>
                  <a:srgbClr val="002060"/>
                </a:solidFill>
                <a:effectLst/>
                <a:latin typeface="Times-Roman"/>
              </a:rPr>
              <a:t>(Ackermann, 231455, Computer Science, 3.88)</a:t>
            </a:r>
            <a:br>
              <a:rPr lang="en-US" sz="1800" b="0" i="0" dirty="0">
                <a:solidFill>
                  <a:srgbClr val="002060"/>
                </a:solidFill>
                <a:effectLst/>
                <a:latin typeface="Times-Roman"/>
              </a:rPr>
            </a:br>
            <a:r>
              <a:rPr lang="en-US" sz="1800" b="0" i="0" dirty="0">
                <a:solidFill>
                  <a:srgbClr val="002060"/>
                </a:solidFill>
                <a:effectLst/>
                <a:latin typeface="Times-Roman"/>
              </a:rPr>
              <a:t>(Adams, 888323, Physics, 3.45)</a:t>
            </a:r>
            <a:br>
              <a:rPr lang="en-US" sz="1800" b="0" i="0" dirty="0">
                <a:solidFill>
                  <a:srgbClr val="002060"/>
                </a:solidFill>
                <a:effectLst/>
                <a:latin typeface="Times-Roman"/>
              </a:rPr>
            </a:br>
            <a:r>
              <a:rPr lang="en-US" sz="1800" b="0" i="0" dirty="0">
                <a:solidFill>
                  <a:srgbClr val="002060"/>
                </a:solidFill>
                <a:effectLst/>
                <a:latin typeface="Times-Roman"/>
              </a:rPr>
              <a:t>(Chou, 102147, Computer Science, 3.49)</a:t>
            </a:r>
            <a:br>
              <a:rPr lang="en-US" sz="1800" b="0" i="0" dirty="0">
                <a:solidFill>
                  <a:srgbClr val="002060"/>
                </a:solidFill>
                <a:effectLst/>
                <a:latin typeface="Times-Roman"/>
              </a:rPr>
            </a:br>
            <a:r>
              <a:rPr lang="en-US" sz="1800" b="0" i="0" dirty="0">
                <a:solidFill>
                  <a:srgbClr val="002060"/>
                </a:solidFill>
                <a:effectLst/>
                <a:latin typeface="Times-Roman"/>
              </a:rPr>
              <a:t>(</a:t>
            </a:r>
            <a:r>
              <a:rPr lang="en-US" sz="1800" b="0" i="0" dirty="0" err="1">
                <a:solidFill>
                  <a:srgbClr val="002060"/>
                </a:solidFill>
                <a:effectLst/>
                <a:latin typeface="Times-Roman"/>
              </a:rPr>
              <a:t>Goodfriend</a:t>
            </a:r>
            <a:r>
              <a:rPr lang="en-US" sz="1800" b="0" i="0" dirty="0">
                <a:solidFill>
                  <a:srgbClr val="002060"/>
                </a:solidFill>
                <a:effectLst/>
                <a:latin typeface="Times-Roman"/>
              </a:rPr>
              <a:t>, 453876, Mathematics, 3.45)</a:t>
            </a:r>
            <a:br>
              <a:rPr lang="en-US" sz="1800" b="0" i="0" dirty="0">
                <a:solidFill>
                  <a:srgbClr val="002060"/>
                </a:solidFill>
                <a:effectLst/>
                <a:latin typeface="Times-Roman"/>
              </a:rPr>
            </a:br>
            <a:r>
              <a:rPr lang="en-US" sz="1800" b="0" i="0" dirty="0">
                <a:solidFill>
                  <a:srgbClr val="002060"/>
                </a:solidFill>
                <a:effectLst/>
                <a:latin typeface="Times-Roman"/>
              </a:rPr>
              <a:t>(Rao, 678543, Mathematics, 3.90)</a:t>
            </a:r>
            <a:br>
              <a:rPr lang="en-US" sz="1800" b="0" i="0" dirty="0">
                <a:solidFill>
                  <a:srgbClr val="002060"/>
                </a:solidFill>
                <a:effectLst/>
                <a:latin typeface="Times-Roman"/>
              </a:rPr>
            </a:br>
            <a:r>
              <a:rPr lang="en-US" sz="1800" b="0" i="0" dirty="0">
                <a:solidFill>
                  <a:srgbClr val="002060"/>
                </a:solidFill>
                <a:effectLst/>
                <a:latin typeface="Times-Roman"/>
              </a:rPr>
              <a:t>(Stevens, 786576, Psychology, 2.99)</a:t>
            </a:r>
            <a:r>
              <a:rPr lang="en-US" dirty="0">
                <a:solidFill>
                  <a:srgbClr val="002060"/>
                </a:solidFill>
              </a:rPr>
              <a:t> </a:t>
            </a:r>
            <a:br>
              <a:rPr lang="en-US" dirty="0"/>
            </a:br>
            <a:endParaRPr lang="en-US" dirty="0"/>
          </a:p>
        </p:txBody>
      </p:sp>
    </p:spTree>
    <p:extLst>
      <p:ext uri="{BB962C8B-B14F-4D97-AF65-F5344CB8AC3E}">
        <p14:creationId xmlns:p14="http://schemas.microsoft.com/office/powerpoint/2010/main" val="1765816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23F06B-16BC-403B-8AB5-2F0956B0ED26}"/>
              </a:ext>
            </a:extLst>
          </p:cNvPr>
          <p:cNvSpPr txBox="1"/>
          <p:nvPr/>
        </p:nvSpPr>
        <p:spPr>
          <a:xfrm>
            <a:off x="135990" y="2937890"/>
            <a:ext cx="6097554" cy="369332"/>
          </a:xfrm>
          <a:prstGeom prst="rect">
            <a:avLst/>
          </a:prstGeom>
          <a:noFill/>
        </p:spPr>
        <p:txBody>
          <a:bodyPr wrap="square">
            <a:spAutoFit/>
          </a:bodyPr>
          <a:lstStyle/>
          <a:p>
            <a:pPr marL="285750" indent="-285750">
              <a:buFont typeface="Wingdings" panose="05000000000000000000" pitchFamily="2" charset="2"/>
              <a:buChar char="Ø"/>
            </a:pPr>
            <a:r>
              <a:rPr lang="en-US" sz="1800" b="0" i="0" dirty="0">
                <a:solidFill>
                  <a:srgbClr val="000000"/>
                </a:solidFill>
                <a:effectLst/>
                <a:latin typeface="Times-Roman"/>
              </a:rPr>
              <a:t>A domain of an </a:t>
            </a:r>
            <a:r>
              <a:rPr lang="en-US" sz="1800" b="0" i="1" dirty="0">
                <a:solidFill>
                  <a:srgbClr val="000000"/>
                </a:solidFill>
                <a:effectLst/>
                <a:latin typeface="MTMI"/>
              </a:rPr>
              <a:t>n</a:t>
            </a:r>
            <a:r>
              <a:rPr lang="en-US" sz="1800" b="0" i="0" dirty="0">
                <a:solidFill>
                  <a:srgbClr val="000000"/>
                </a:solidFill>
                <a:effectLst/>
                <a:latin typeface="Times-Roman"/>
              </a:rPr>
              <a:t>-</a:t>
            </a:r>
            <a:r>
              <a:rPr lang="en-US" sz="1800" b="0" i="0" dirty="0" err="1">
                <a:solidFill>
                  <a:srgbClr val="000000"/>
                </a:solidFill>
                <a:effectLst/>
                <a:latin typeface="Times-Roman"/>
              </a:rPr>
              <a:t>ary</a:t>
            </a:r>
            <a:r>
              <a:rPr lang="en-US" sz="1800" b="0" i="0" dirty="0">
                <a:solidFill>
                  <a:srgbClr val="000000"/>
                </a:solidFill>
                <a:effectLst/>
                <a:latin typeface="Times-Roman"/>
              </a:rPr>
              <a:t> relation is called a </a:t>
            </a:r>
            <a:r>
              <a:rPr lang="en-US" sz="1800" b="1" i="0" dirty="0">
                <a:solidFill>
                  <a:srgbClr val="002060"/>
                </a:solidFill>
                <a:effectLst/>
                <a:latin typeface="Times-Bold"/>
              </a:rPr>
              <a:t>primary</a:t>
            </a:r>
            <a:r>
              <a:rPr lang="en-US" sz="1800" b="1" i="0" dirty="0">
                <a:solidFill>
                  <a:srgbClr val="000000"/>
                </a:solidFill>
                <a:effectLst/>
                <a:latin typeface="Times-Bold"/>
              </a:rPr>
              <a:t> </a:t>
            </a:r>
            <a:r>
              <a:rPr lang="en-US" sz="1800" b="1" i="0" dirty="0">
                <a:solidFill>
                  <a:srgbClr val="002060"/>
                </a:solidFill>
                <a:effectLst/>
                <a:latin typeface="Times-Bold"/>
              </a:rPr>
              <a:t>key</a:t>
            </a:r>
            <a:r>
              <a:rPr lang="en-US" sz="1800" b="1" i="0" dirty="0">
                <a:solidFill>
                  <a:srgbClr val="000000"/>
                </a:solidFill>
                <a:effectLst/>
                <a:latin typeface="Times-Bold"/>
              </a:rPr>
              <a:t>.</a:t>
            </a:r>
            <a:endParaRPr lang="en-US" dirty="0"/>
          </a:p>
        </p:txBody>
      </p:sp>
      <p:sp>
        <p:nvSpPr>
          <p:cNvPr id="5" name="TextBox 4">
            <a:extLst>
              <a:ext uri="{FF2B5EF4-FFF2-40B4-BE49-F238E27FC236}">
                <a16:creationId xmlns:a16="http://schemas.microsoft.com/office/drawing/2014/main" id="{F39F084B-B12D-48AE-BD3E-0BEACDBD8C71}"/>
              </a:ext>
            </a:extLst>
          </p:cNvPr>
          <p:cNvSpPr txBox="1"/>
          <p:nvPr/>
        </p:nvSpPr>
        <p:spPr>
          <a:xfrm>
            <a:off x="138388" y="351747"/>
            <a:ext cx="7485484" cy="369332"/>
          </a:xfrm>
          <a:prstGeom prst="rect">
            <a:avLst/>
          </a:prstGeom>
          <a:noFill/>
        </p:spPr>
        <p:txBody>
          <a:bodyPr wrap="square">
            <a:spAutoFit/>
          </a:bodyPr>
          <a:lstStyle/>
          <a:p>
            <a:pPr marL="285750" indent="-285750">
              <a:buFont typeface="Wingdings" panose="05000000000000000000" pitchFamily="2" charset="2"/>
              <a:buChar char="Ø"/>
            </a:pPr>
            <a:r>
              <a:rPr lang="en-US" sz="1800" b="0" i="0" dirty="0">
                <a:solidFill>
                  <a:srgbClr val="242021"/>
                </a:solidFill>
                <a:effectLst/>
                <a:latin typeface="Times-Roman"/>
              </a:rPr>
              <a:t>A database consists of </a:t>
            </a:r>
            <a:r>
              <a:rPr lang="en-US" sz="1800" b="1" i="0" dirty="0">
                <a:solidFill>
                  <a:srgbClr val="002060"/>
                </a:solidFill>
                <a:effectLst/>
                <a:latin typeface="Times-Bold"/>
              </a:rPr>
              <a:t>records</a:t>
            </a:r>
            <a:r>
              <a:rPr lang="en-US" sz="1800" b="0" i="0" dirty="0">
                <a:solidFill>
                  <a:srgbClr val="242021"/>
                </a:solidFill>
                <a:effectLst/>
                <a:latin typeface="Times-Roman"/>
              </a:rPr>
              <a:t>, which are </a:t>
            </a:r>
            <a:r>
              <a:rPr lang="en-US" sz="1800" b="0" i="1" dirty="0">
                <a:solidFill>
                  <a:srgbClr val="242021"/>
                </a:solidFill>
                <a:effectLst/>
                <a:latin typeface="MTMI"/>
              </a:rPr>
              <a:t>n</a:t>
            </a:r>
            <a:r>
              <a:rPr lang="en-US" sz="1800" b="0" i="0" dirty="0">
                <a:solidFill>
                  <a:srgbClr val="242021"/>
                </a:solidFill>
                <a:effectLst/>
                <a:latin typeface="Times-Roman"/>
              </a:rPr>
              <a:t>-tuples, made up of </a:t>
            </a:r>
            <a:r>
              <a:rPr lang="en-US" sz="1800" b="1" i="0" dirty="0">
                <a:solidFill>
                  <a:srgbClr val="002060"/>
                </a:solidFill>
                <a:effectLst/>
                <a:latin typeface="Times-Bold"/>
              </a:rPr>
              <a:t>fields</a:t>
            </a:r>
            <a:r>
              <a:rPr lang="en-US" sz="1800" b="0" i="0" dirty="0">
                <a:solidFill>
                  <a:srgbClr val="242021"/>
                </a:solidFill>
                <a:effectLst/>
                <a:latin typeface="Times-Roman"/>
              </a:rPr>
              <a:t>.</a:t>
            </a:r>
            <a:r>
              <a:rPr lang="en-US" dirty="0"/>
              <a:t> </a:t>
            </a:r>
          </a:p>
        </p:txBody>
      </p:sp>
      <p:sp>
        <p:nvSpPr>
          <p:cNvPr id="7" name="TextBox 6">
            <a:extLst>
              <a:ext uri="{FF2B5EF4-FFF2-40B4-BE49-F238E27FC236}">
                <a16:creationId xmlns:a16="http://schemas.microsoft.com/office/drawing/2014/main" id="{BF99080B-364D-4CAD-8EF0-513B536D0DD7}"/>
              </a:ext>
            </a:extLst>
          </p:cNvPr>
          <p:cNvSpPr txBox="1"/>
          <p:nvPr/>
        </p:nvSpPr>
        <p:spPr>
          <a:xfrm>
            <a:off x="135989" y="1031504"/>
            <a:ext cx="6776358" cy="1754326"/>
          </a:xfrm>
          <a:prstGeom prst="rect">
            <a:avLst/>
          </a:prstGeom>
          <a:noFill/>
        </p:spPr>
        <p:txBody>
          <a:bodyPr wrap="square">
            <a:spAutoFit/>
          </a:bodyPr>
          <a:lstStyle/>
          <a:p>
            <a:pPr marL="285750" indent="-285750">
              <a:buFont typeface="Wingdings" panose="05000000000000000000" pitchFamily="2" charset="2"/>
              <a:buChar char="Ø"/>
            </a:pPr>
            <a:r>
              <a:rPr lang="en-US" sz="1800" b="0" i="0" dirty="0">
                <a:solidFill>
                  <a:srgbClr val="000000"/>
                </a:solidFill>
                <a:effectLst/>
                <a:latin typeface="Times-Roman"/>
              </a:rPr>
              <a:t>Relations used to represent databases are also called </a:t>
            </a:r>
            <a:r>
              <a:rPr lang="en-US" sz="1800" b="1" i="0" dirty="0">
                <a:solidFill>
                  <a:srgbClr val="002060"/>
                </a:solidFill>
                <a:effectLst/>
                <a:latin typeface="Times-Bold"/>
              </a:rPr>
              <a:t>tables</a:t>
            </a:r>
            <a:r>
              <a:rPr lang="en-US" sz="1800" b="0" i="0" dirty="0">
                <a:solidFill>
                  <a:srgbClr val="000000"/>
                </a:solidFill>
                <a:effectLst/>
                <a:latin typeface="Times-Roman"/>
              </a:rPr>
              <a:t>, because these relations are often displayed as tables. </a:t>
            </a:r>
          </a:p>
          <a:p>
            <a:endParaRPr lang="en-US" sz="1800" b="0" i="0" dirty="0">
              <a:solidFill>
                <a:srgbClr val="000000"/>
              </a:solidFill>
              <a:effectLst/>
              <a:latin typeface="Times-Roman"/>
            </a:endParaRPr>
          </a:p>
          <a:p>
            <a:pPr marL="285750" indent="-285750">
              <a:buFont typeface="Wingdings" panose="05000000000000000000" pitchFamily="2" charset="2"/>
              <a:buChar char="Ø"/>
            </a:pPr>
            <a:r>
              <a:rPr lang="en-US" sz="1800" b="0" i="0" dirty="0">
                <a:solidFill>
                  <a:srgbClr val="000000"/>
                </a:solidFill>
                <a:effectLst/>
                <a:latin typeface="Times-Roman"/>
              </a:rPr>
              <a:t>Each column of the table corresponds to an </a:t>
            </a:r>
            <a:r>
              <a:rPr lang="en-US" sz="1800" b="0" i="1" dirty="0">
                <a:solidFill>
                  <a:srgbClr val="002060"/>
                </a:solidFill>
                <a:effectLst/>
                <a:latin typeface="Times-Italic"/>
              </a:rPr>
              <a:t>attribute</a:t>
            </a:r>
            <a:r>
              <a:rPr lang="en-US" sz="1800" b="0" i="1" dirty="0">
                <a:solidFill>
                  <a:srgbClr val="000000"/>
                </a:solidFill>
                <a:effectLst/>
                <a:latin typeface="Times-Italic"/>
              </a:rPr>
              <a:t> </a:t>
            </a:r>
            <a:r>
              <a:rPr lang="en-US" sz="1800" b="0" i="0" dirty="0">
                <a:solidFill>
                  <a:srgbClr val="000000"/>
                </a:solidFill>
                <a:effectLst/>
                <a:latin typeface="Times-Roman"/>
              </a:rPr>
              <a:t>of the database. In Table </a:t>
            </a:r>
            <a:r>
              <a:rPr lang="en-US" dirty="0">
                <a:solidFill>
                  <a:srgbClr val="000000"/>
                </a:solidFill>
                <a:latin typeface="Times-Roman"/>
              </a:rPr>
              <a:t>1, t</a:t>
            </a:r>
            <a:r>
              <a:rPr lang="en-US" sz="1800" b="0" i="0" dirty="0">
                <a:solidFill>
                  <a:srgbClr val="000000"/>
                </a:solidFill>
                <a:effectLst/>
                <a:latin typeface="Times-Roman"/>
              </a:rPr>
              <a:t>he </a:t>
            </a:r>
            <a:r>
              <a:rPr lang="en-US" sz="1800" b="0" i="0" u="sng" dirty="0">
                <a:solidFill>
                  <a:srgbClr val="000000"/>
                </a:solidFill>
                <a:effectLst/>
                <a:latin typeface="Times-Roman"/>
              </a:rPr>
              <a:t>attributes</a:t>
            </a:r>
            <a:r>
              <a:rPr lang="en-US" sz="1800" b="0" i="0" dirty="0">
                <a:solidFill>
                  <a:srgbClr val="000000"/>
                </a:solidFill>
                <a:effectLst/>
                <a:latin typeface="Times-Roman"/>
              </a:rPr>
              <a:t> of this database are </a:t>
            </a:r>
            <a:r>
              <a:rPr lang="en-US" sz="1800" b="0" i="0" dirty="0">
                <a:solidFill>
                  <a:srgbClr val="002060"/>
                </a:solidFill>
                <a:effectLst/>
                <a:latin typeface="Times-Roman"/>
              </a:rPr>
              <a:t>Student Name, ID Number, Major, and GPA.</a:t>
            </a:r>
            <a:r>
              <a:rPr lang="en-US" dirty="0">
                <a:solidFill>
                  <a:srgbClr val="002060"/>
                </a:solidFill>
              </a:rPr>
              <a:t> </a:t>
            </a:r>
          </a:p>
        </p:txBody>
      </p:sp>
      <p:sp>
        <p:nvSpPr>
          <p:cNvPr id="11" name="TextBox 10">
            <a:extLst>
              <a:ext uri="{FF2B5EF4-FFF2-40B4-BE49-F238E27FC236}">
                <a16:creationId xmlns:a16="http://schemas.microsoft.com/office/drawing/2014/main" id="{7EE71B85-2B44-40CB-ACF0-A4EB8DF5C4F0}"/>
              </a:ext>
            </a:extLst>
          </p:cNvPr>
          <p:cNvSpPr txBox="1"/>
          <p:nvPr/>
        </p:nvSpPr>
        <p:spPr>
          <a:xfrm>
            <a:off x="135989" y="3621484"/>
            <a:ext cx="7518201" cy="2031325"/>
          </a:xfrm>
          <a:prstGeom prst="rect">
            <a:avLst/>
          </a:prstGeom>
          <a:noFill/>
        </p:spPr>
        <p:txBody>
          <a:bodyPr wrap="square">
            <a:spAutoFit/>
          </a:bodyPr>
          <a:lstStyle/>
          <a:p>
            <a:pPr marL="285750" indent="-285750" algn="just">
              <a:buFont typeface="Wingdings" panose="05000000000000000000" pitchFamily="2" charset="2"/>
              <a:buChar char="Ø"/>
            </a:pPr>
            <a:r>
              <a:rPr lang="en-US" sz="1800" b="0" i="0" dirty="0">
                <a:solidFill>
                  <a:srgbClr val="242021"/>
                </a:solidFill>
                <a:effectLst/>
                <a:latin typeface="Times-Roman"/>
              </a:rPr>
              <a:t>In Table 1, there is only one 4-tuple in this table for each </a:t>
            </a:r>
            <a:r>
              <a:rPr lang="en-US" sz="1800" b="0" i="0" dirty="0">
                <a:solidFill>
                  <a:srgbClr val="C00000"/>
                </a:solidFill>
                <a:effectLst/>
                <a:latin typeface="Times-Roman"/>
              </a:rPr>
              <a:t>student name</a:t>
            </a:r>
            <a:r>
              <a:rPr lang="en-US" sz="1800" b="0" i="0" dirty="0">
                <a:solidFill>
                  <a:srgbClr val="242021"/>
                </a:solidFill>
                <a:effectLst/>
                <a:latin typeface="Times-Roman"/>
              </a:rPr>
              <a:t>, the domain of student names is a </a:t>
            </a:r>
            <a:r>
              <a:rPr lang="en-US" sz="1800" b="0" i="0" u="sng" dirty="0">
                <a:solidFill>
                  <a:srgbClr val="242021"/>
                </a:solidFill>
                <a:effectLst/>
                <a:latin typeface="Times-Roman"/>
              </a:rPr>
              <a:t>primary key</a:t>
            </a:r>
            <a:r>
              <a:rPr lang="en-US" sz="1800" b="0" i="0" dirty="0">
                <a:solidFill>
                  <a:srgbClr val="242021"/>
                </a:solidFill>
                <a:effectLst/>
                <a:latin typeface="Times-Roman"/>
              </a:rPr>
              <a:t>. Similarly, the </a:t>
            </a:r>
            <a:r>
              <a:rPr lang="en-US" sz="1800" b="0" i="0" dirty="0">
                <a:solidFill>
                  <a:srgbClr val="C00000"/>
                </a:solidFill>
                <a:effectLst/>
                <a:latin typeface="Times-Roman"/>
              </a:rPr>
              <a:t>ID numbers</a:t>
            </a:r>
            <a:r>
              <a:rPr lang="en-US" sz="1800" b="0" i="0" dirty="0">
                <a:solidFill>
                  <a:srgbClr val="242021"/>
                </a:solidFill>
                <a:effectLst/>
                <a:latin typeface="Times-Roman"/>
              </a:rPr>
              <a:t> in this table are unique, so the domain of ID numbers is also a primary key. However, the domain of major fields of study is not a primary key, because more than one 4-tuple contains the same </a:t>
            </a:r>
            <a:r>
              <a:rPr lang="en-US" sz="1800" b="0" i="0" dirty="0">
                <a:solidFill>
                  <a:srgbClr val="7030A0"/>
                </a:solidFill>
                <a:effectLst/>
                <a:latin typeface="Times-Roman"/>
              </a:rPr>
              <a:t>major</a:t>
            </a:r>
            <a:r>
              <a:rPr lang="en-US" sz="1800" b="0" i="0" dirty="0">
                <a:solidFill>
                  <a:srgbClr val="242021"/>
                </a:solidFill>
                <a:effectLst/>
                <a:latin typeface="Times-Roman"/>
              </a:rPr>
              <a:t> field of study. The domain of grade point averages is also not a primary key, because there are two 4-tuples containing the same </a:t>
            </a:r>
            <a:r>
              <a:rPr lang="en-US" sz="1800" b="0" i="0" dirty="0">
                <a:solidFill>
                  <a:srgbClr val="7030A0"/>
                </a:solidFill>
                <a:effectLst/>
                <a:latin typeface="Times-Roman"/>
              </a:rPr>
              <a:t>GPA</a:t>
            </a:r>
            <a:r>
              <a:rPr lang="en-US" sz="1800" b="0" i="0" dirty="0">
                <a:solidFill>
                  <a:srgbClr val="242021"/>
                </a:solidFill>
                <a:effectLst/>
                <a:latin typeface="Times-Roman"/>
              </a:rPr>
              <a:t>.</a:t>
            </a:r>
            <a:r>
              <a:rPr lang="en-US" dirty="0"/>
              <a:t> </a:t>
            </a:r>
          </a:p>
        </p:txBody>
      </p:sp>
      <p:sp>
        <p:nvSpPr>
          <p:cNvPr id="15" name="TextBox 14">
            <a:extLst>
              <a:ext uri="{FF2B5EF4-FFF2-40B4-BE49-F238E27FC236}">
                <a16:creationId xmlns:a16="http://schemas.microsoft.com/office/drawing/2014/main" id="{7C8D064D-1E7F-4933-A028-922DCE2CDACB}"/>
              </a:ext>
            </a:extLst>
          </p:cNvPr>
          <p:cNvSpPr txBox="1"/>
          <p:nvPr/>
        </p:nvSpPr>
        <p:spPr>
          <a:xfrm>
            <a:off x="140679" y="5797263"/>
            <a:ext cx="6776357" cy="369332"/>
          </a:xfrm>
          <a:prstGeom prst="rect">
            <a:avLst/>
          </a:prstGeom>
          <a:noFill/>
        </p:spPr>
        <p:txBody>
          <a:bodyPr wrap="square">
            <a:spAutoFit/>
          </a:bodyPr>
          <a:lstStyle/>
          <a:p>
            <a:pPr marL="285750" indent="-285750">
              <a:buFont typeface="Wingdings" panose="05000000000000000000" pitchFamily="2" charset="2"/>
              <a:buChar char="Ø"/>
            </a:pPr>
            <a:r>
              <a:rPr lang="en-US" dirty="0">
                <a:solidFill>
                  <a:srgbClr val="242021"/>
                </a:solidFill>
                <a:latin typeface="Times-Roman"/>
              </a:rPr>
              <a:t>T</a:t>
            </a:r>
            <a:r>
              <a:rPr lang="en-US" sz="1800" b="0" i="0" dirty="0">
                <a:solidFill>
                  <a:srgbClr val="242021"/>
                </a:solidFill>
                <a:effectLst/>
                <a:latin typeface="Times-Roman"/>
              </a:rPr>
              <a:t>he Cartesian product of these domains is called a </a:t>
            </a:r>
            <a:r>
              <a:rPr lang="en-US" sz="1800" b="1" i="0" dirty="0">
                <a:solidFill>
                  <a:srgbClr val="242021"/>
                </a:solidFill>
                <a:effectLst/>
                <a:latin typeface="Times-Bold"/>
              </a:rPr>
              <a:t>composite key</a:t>
            </a:r>
            <a:r>
              <a:rPr lang="en-US" sz="1800" b="0" i="0" dirty="0">
                <a:solidFill>
                  <a:srgbClr val="242021"/>
                </a:solidFill>
                <a:effectLst/>
                <a:latin typeface="Times-Roman"/>
              </a:rPr>
              <a:t>.</a:t>
            </a:r>
            <a:r>
              <a:rPr lang="en-US" dirty="0"/>
              <a:t> </a:t>
            </a:r>
          </a:p>
        </p:txBody>
      </p:sp>
      <p:pic>
        <p:nvPicPr>
          <p:cNvPr id="6146" name="Picture 2" descr="Database Keys Explained | Primary Key, Foreign Key In DBMS">
            <a:extLst>
              <a:ext uri="{FF2B5EF4-FFF2-40B4-BE49-F238E27FC236}">
                <a16:creationId xmlns:a16="http://schemas.microsoft.com/office/drawing/2014/main" id="{E52FBB4B-7B96-7FA9-C342-1EB69000A7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54190" y="210550"/>
            <a:ext cx="4401821" cy="3266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rimary key in DBMS">
            <a:extLst>
              <a:ext uri="{FF2B5EF4-FFF2-40B4-BE49-F238E27FC236}">
                <a16:creationId xmlns:a16="http://schemas.microsoft.com/office/drawing/2014/main" id="{5EA7A5F3-9272-1A31-A1E9-61992D1CAD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279961" y="4135270"/>
            <a:ext cx="3616463" cy="203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04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5AFC57-D6FD-453A-8845-6BE549854F25}"/>
              </a:ext>
            </a:extLst>
          </p:cNvPr>
          <p:cNvSpPr txBox="1"/>
          <p:nvPr/>
        </p:nvSpPr>
        <p:spPr>
          <a:xfrm>
            <a:off x="537438" y="223377"/>
            <a:ext cx="596646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rgbClr val="202124"/>
                </a:solidFill>
                <a:effectLst/>
                <a:latin typeface="Amasis MT Pro Light" panose="02040304050005020304" pitchFamily="18" charset="0"/>
              </a:rPr>
              <a:t>A composite key in SQL can be defined as </a:t>
            </a:r>
            <a:r>
              <a:rPr lang="en-US" sz="2400" b="1" i="0" dirty="0">
                <a:solidFill>
                  <a:srgbClr val="202124"/>
                </a:solidFill>
                <a:effectLst/>
                <a:latin typeface="Amasis MT Pro Light" panose="02040304050005020304" pitchFamily="18" charset="0"/>
              </a:rPr>
              <a:t>a combination of multiple columns</a:t>
            </a:r>
            <a:r>
              <a:rPr lang="en-US" sz="2400" b="0" i="0" dirty="0">
                <a:solidFill>
                  <a:srgbClr val="202124"/>
                </a:solidFill>
                <a:effectLst/>
                <a:latin typeface="Amasis MT Pro Light" panose="02040304050005020304" pitchFamily="18" charset="0"/>
              </a:rPr>
              <a:t>, and these columns are used to identify all the rows that are involved uniquely.</a:t>
            </a:r>
            <a:endParaRPr lang="en-US" sz="2400" dirty="0">
              <a:latin typeface="Amasis MT Pro Light" panose="02040304050005020304" pitchFamily="18" charset="0"/>
            </a:endParaRPr>
          </a:p>
        </p:txBody>
      </p:sp>
      <p:sp>
        <p:nvSpPr>
          <p:cNvPr id="6" name="TextBox 5">
            <a:extLst>
              <a:ext uri="{FF2B5EF4-FFF2-40B4-BE49-F238E27FC236}">
                <a16:creationId xmlns:a16="http://schemas.microsoft.com/office/drawing/2014/main" id="{777ADB00-165C-4302-B0C7-13C2E581E858}"/>
              </a:ext>
            </a:extLst>
          </p:cNvPr>
          <p:cNvSpPr txBox="1"/>
          <p:nvPr/>
        </p:nvSpPr>
        <p:spPr>
          <a:xfrm>
            <a:off x="388555" y="5711293"/>
            <a:ext cx="6264226" cy="923330"/>
          </a:xfrm>
          <a:prstGeom prst="rect">
            <a:avLst/>
          </a:prstGeom>
          <a:noFill/>
        </p:spPr>
        <p:txBody>
          <a:bodyPr wrap="square">
            <a:spAutoFit/>
          </a:bodyPr>
          <a:lstStyle/>
          <a:p>
            <a:r>
              <a:rPr lang="en-US" dirty="0">
                <a:latin typeface="Amasis MT Pro Medium" panose="02040604050005020304" pitchFamily="18" charset="0"/>
              </a:rPr>
              <a:t>Note: Any key such as super key, primary key, candidate key, etc. can be called composite key if it has more than one attributes.</a:t>
            </a:r>
          </a:p>
        </p:txBody>
      </p:sp>
      <p:pic>
        <p:nvPicPr>
          <p:cNvPr id="9" name="Picture 8">
            <a:extLst>
              <a:ext uri="{FF2B5EF4-FFF2-40B4-BE49-F238E27FC236}">
                <a16:creationId xmlns:a16="http://schemas.microsoft.com/office/drawing/2014/main" id="{044B0D9C-4AB5-4AD3-9316-7F90871A0D2F}"/>
              </a:ext>
            </a:extLst>
          </p:cNvPr>
          <p:cNvPicPr>
            <a:picLocks noChangeAspect="1"/>
          </p:cNvPicPr>
          <p:nvPr/>
        </p:nvPicPr>
        <p:blipFill rotWithShape="1">
          <a:blip r:embed="rId3"/>
          <a:srcRect l="9232" t="5325" r="8500" b="13421"/>
          <a:stretch/>
        </p:blipFill>
        <p:spPr>
          <a:xfrm>
            <a:off x="1633912" y="2067951"/>
            <a:ext cx="3218209" cy="3178576"/>
          </a:xfrm>
          <a:prstGeom prst="rect">
            <a:avLst/>
          </a:prstGeom>
        </p:spPr>
      </p:pic>
      <p:pic>
        <p:nvPicPr>
          <p:cNvPr id="2054" name="Picture 6" descr="Primary key on two columns sql server">
            <a:extLst>
              <a:ext uri="{FF2B5EF4-FFF2-40B4-BE49-F238E27FC236}">
                <a16:creationId xmlns:a16="http://schemas.microsoft.com/office/drawing/2014/main" id="{A22E8EA1-717E-4D0F-B03B-548E97DF4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664" y="307061"/>
            <a:ext cx="5001781" cy="610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001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26362B-C422-4FCE-907C-A011CC158F34}"/>
              </a:ext>
            </a:extLst>
          </p:cNvPr>
          <p:cNvSpPr txBox="1"/>
          <p:nvPr/>
        </p:nvSpPr>
        <p:spPr>
          <a:xfrm>
            <a:off x="1545388" y="1764877"/>
            <a:ext cx="8577364" cy="3046988"/>
          </a:xfrm>
          <a:prstGeom prst="rect">
            <a:avLst/>
          </a:prstGeom>
          <a:noFill/>
        </p:spPr>
        <p:txBody>
          <a:bodyPr wrap="square">
            <a:spAutoFit/>
          </a:bodyPr>
          <a:lstStyle/>
          <a:p>
            <a:r>
              <a:rPr lang="en-US" sz="2400" b="0" i="0" dirty="0">
                <a:solidFill>
                  <a:srgbClr val="000000"/>
                </a:solidFill>
                <a:effectLst/>
                <a:latin typeface="Times-Roman"/>
              </a:rPr>
              <a:t>The 3-tuples in a 3-ary relation represent the following</a:t>
            </a:r>
            <a:br>
              <a:rPr lang="en-US" sz="2400" b="0" i="0" dirty="0">
                <a:solidFill>
                  <a:srgbClr val="000000"/>
                </a:solidFill>
                <a:effectLst/>
                <a:latin typeface="Times-Roman"/>
              </a:rPr>
            </a:br>
            <a:r>
              <a:rPr lang="en-US" sz="2400" b="0" i="0" dirty="0">
                <a:solidFill>
                  <a:srgbClr val="000000"/>
                </a:solidFill>
                <a:effectLst/>
                <a:latin typeface="Times-Roman"/>
              </a:rPr>
              <a:t>attributes of a student database: student ID number, name,</a:t>
            </a:r>
            <a:br>
              <a:rPr lang="en-US" sz="2400" b="0" i="0" dirty="0">
                <a:solidFill>
                  <a:srgbClr val="000000"/>
                </a:solidFill>
                <a:effectLst/>
                <a:latin typeface="Times-Roman"/>
              </a:rPr>
            </a:br>
            <a:r>
              <a:rPr lang="en-US" sz="2400" b="0" i="0" dirty="0">
                <a:solidFill>
                  <a:srgbClr val="000000"/>
                </a:solidFill>
                <a:effectLst/>
                <a:latin typeface="Times-Roman"/>
              </a:rPr>
              <a:t>phone number.</a:t>
            </a:r>
          </a:p>
          <a:p>
            <a:br>
              <a:rPr lang="en-US" sz="2400" b="0" i="0" dirty="0">
                <a:solidFill>
                  <a:srgbClr val="000000"/>
                </a:solidFill>
                <a:effectLst/>
                <a:latin typeface="Times-Roman"/>
              </a:rPr>
            </a:br>
            <a:r>
              <a:rPr lang="en-US" sz="2400" b="1" i="0" dirty="0">
                <a:solidFill>
                  <a:srgbClr val="000000"/>
                </a:solidFill>
                <a:effectLst/>
                <a:latin typeface="Times-Bold"/>
              </a:rPr>
              <a:t>a) </a:t>
            </a:r>
            <a:r>
              <a:rPr lang="en-US" sz="2400" b="0" i="0" dirty="0">
                <a:solidFill>
                  <a:srgbClr val="000000"/>
                </a:solidFill>
                <a:effectLst/>
                <a:latin typeface="Times-Roman"/>
              </a:rPr>
              <a:t>Is student ID number likely to be a primary key?</a:t>
            </a:r>
            <a:br>
              <a:rPr lang="en-US" sz="2400" b="0" i="0" dirty="0">
                <a:solidFill>
                  <a:srgbClr val="000000"/>
                </a:solidFill>
                <a:effectLst/>
                <a:latin typeface="Times-Roman"/>
              </a:rPr>
            </a:br>
            <a:r>
              <a:rPr lang="en-US" sz="2400" b="1" i="0" dirty="0">
                <a:solidFill>
                  <a:srgbClr val="000000"/>
                </a:solidFill>
                <a:effectLst/>
                <a:latin typeface="Times-Bold"/>
              </a:rPr>
              <a:t>b) </a:t>
            </a:r>
            <a:r>
              <a:rPr lang="en-US" sz="2400" b="0" i="0" dirty="0">
                <a:solidFill>
                  <a:srgbClr val="000000"/>
                </a:solidFill>
                <a:effectLst/>
                <a:latin typeface="Times-Roman"/>
              </a:rPr>
              <a:t>Is name likely to be a primary key?</a:t>
            </a:r>
            <a:br>
              <a:rPr lang="en-US" sz="2400" b="0" i="0" dirty="0">
                <a:solidFill>
                  <a:srgbClr val="000000"/>
                </a:solidFill>
                <a:effectLst/>
                <a:latin typeface="Times-Roman"/>
              </a:rPr>
            </a:br>
            <a:r>
              <a:rPr lang="en-US" sz="2400" b="1" i="0" dirty="0">
                <a:solidFill>
                  <a:srgbClr val="000000"/>
                </a:solidFill>
                <a:effectLst/>
                <a:latin typeface="Times-Bold"/>
              </a:rPr>
              <a:t>c) </a:t>
            </a:r>
            <a:r>
              <a:rPr lang="en-US" sz="2400" b="0" i="0" dirty="0">
                <a:solidFill>
                  <a:srgbClr val="000000"/>
                </a:solidFill>
                <a:effectLst/>
                <a:latin typeface="Times-Roman"/>
              </a:rPr>
              <a:t>Is phone number likely to be a primary key?</a:t>
            </a:r>
            <a:r>
              <a:rPr lang="en-US" sz="2400" dirty="0"/>
              <a:t> </a:t>
            </a:r>
            <a:br>
              <a:rPr lang="en-US" sz="2400" dirty="0"/>
            </a:br>
            <a:endParaRPr lang="en-US" sz="2400" dirty="0"/>
          </a:p>
        </p:txBody>
      </p:sp>
      <p:pic>
        <p:nvPicPr>
          <p:cNvPr id="6146" name="Picture 2" descr="Stick Figure Working On Database | Great PowerPoint ClipArt for  Presentations - PresenterMedia.com">
            <a:extLst>
              <a:ext uri="{FF2B5EF4-FFF2-40B4-BE49-F238E27FC236}">
                <a16:creationId xmlns:a16="http://schemas.microsoft.com/office/drawing/2014/main" id="{3D5CED34-CD5E-4F29-B7A4-D22ADB433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0526" y="4038302"/>
            <a:ext cx="2068513" cy="231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991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B0DEA6-BE9B-44F0-B6B0-F1DCF3EB6DFE}"/>
                  </a:ext>
                </a:extLst>
              </p:cNvPr>
              <p:cNvSpPr txBox="1"/>
              <p:nvPr/>
            </p:nvSpPr>
            <p:spPr>
              <a:xfrm>
                <a:off x="356455" y="531211"/>
                <a:ext cx="9150402" cy="1107996"/>
              </a:xfrm>
              <a:prstGeom prst="rect">
                <a:avLst/>
              </a:prstGeom>
              <a:noFill/>
            </p:spPr>
            <p:txBody>
              <a:bodyPr wrap="square">
                <a:spAutoFit/>
              </a:bodyPr>
              <a:lstStyle/>
              <a:p>
                <a:r>
                  <a:rPr lang="en-US" sz="1800" b="0" i="0" dirty="0">
                    <a:solidFill>
                      <a:srgbClr val="242021"/>
                    </a:solidFill>
                    <a:effectLst/>
                    <a:latin typeface="Times-Roman"/>
                  </a:rPr>
                  <a:t>Let </a:t>
                </a:r>
                <a:r>
                  <a:rPr lang="en-US" sz="1800" b="0" i="1" dirty="0">
                    <a:solidFill>
                      <a:srgbClr val="242021"/>
                    </a:solidFill>
                    <a:effectLst/>
                    <a:latin typeface="MTMI"/>
                  </a:rPr>
                  <a:t>R </a:t>
                </a:r>
                <a:r>
                  <a:rPr lang="en-US" sz="1800" b="0" i="0" dirty="0">
                    <a:solidFill>
                      <a:srgbClr val="242021"/>
                    </a:solidFill>
                    <a:effectLst/>
                    <a:latin typeface="Times-Roman"/>
                  </a:rPr>
                  <a:t>be an </a:t>
                </a:r>
                <a:r>
                  <a:rPr lang="en-US" sz="1800" b="0" i="1" dirty="0">
                    <a:solidFill>
                      <a:srgbClr val="242021"/>
                    </a:solidFill>
                    <a:effectLst/>
                    <a:latin typeface="MTMI"/>
                  </a:rPr>
                  <a:t>n</a:t>
                </a:r>
                <a:r>
                  <a:rPr lang="en-US" sz="1800" b="0" i="0" dirty="0">
                    <a:solidFill>
                      <a:srgbClr val="242021"/>
                    </a:solidFill>
                    <a:effectLst/>
                    <a:latin typeface="Times-Roman"/>
                  </a:rPr>
                  <a:t>-</a:t>
                </a:r>
                <a:r>
                  <a:rPr lang="en-US" sz="1800" b="0" i="0" dirty="0" err="1">
                    <a:solidFill>
                      <a:srgbClr val="242021"/>
                    </a:solidFill>
                    <a:effectLst/>
                    <a:latin typeface="Times-Roman"/>
                  </a:rPr>
                  <a:t>ary</a:t>
                </a:r>
                <a:r>
                  <a:rPr lang="en-US" sz="1800" b="0" i="0" dirty="0">
                    <a:solidFill>
                      <a:srgbClr val="242021"/>
                    </a:solidFill>
                    <a:effectLst/>
                    <a:latin typeface="Times-Roman"/>
                  </a:rPr>
                  <a:t> relation and </a:t>
                </a:r>
                <a:r>
                  <a:rPr lang="en-US" sz="1800" b="0" i="1" dirty="0">
                    <a:solidFill>
                      <a:srgbClr val="242021"/>
                    </a:solidFill>
                    <a:effectLst/>
                    <a:latin typeface="MTMI"/>
                  </a:rPr>
                  <a:t>C </a:t>
                </a:r>
                <a:r>
                  <a:rPr lang="en-US" sz="1800" b="0" i="0" dirty="0">
                    <a:solidFill>
                      <a:srgbClr val="242021"/>
                    </a:solidFill>
                    <a:effectLst/>
                    <a:latin typeface="Times-Roman"/>
                  </a:rPr>
                  <a:t>a condition that elements in </a:t>
                </a:r>
                <a:r>
                  <a:rPr lang="en-US" sz="1800" b="0" i="1" dirty="0">
                    <a:solidFill>
                      <a:srgbClr val="242021"/>
                    </a:solidFill>
                    <a:effectLst/>
                    <a:latin typeface="MTMI"/>
                  </a:rPr>
                  <a:t>R </a:t>
                </a:r>
                <a:r>
                  <a:rPr lang="en-US" sz="1800" b="0" i="0" dirty="0">
                    <a:solidFill>
                      <a:srgbClr val="242021"/>
                    </a:solidFill>
                    <a:effectLst/>
                    <a:latin typeface="Times-Roman"/>
                  </a:rPr>
                  <a:t>may satisfy. Then the </a:t>
                </a:r>
                <a:r>
                  <a:rPr lang="en-US" sz="2400" b="1" i="1" dirty="0">
                    <a:solidFill>
                      <a:srgbClr val="002060"/>
                    </a:solidFill>
                    <a:effectLst/>
                    <a:latin typeface="Times-Italic"/>
                  </a:rPr>
                  <a:t>selection operator</a:t>
                </a:r>
                <a:r>
                  <a:rPr lang="en-US" sz="2000" b="0" i="1" dirty="0">
                    <a:solidFill>
                      <a:srgbClr val="242021"/>
                    </a:solidFill>
                    <a:effectLst/>
                    <a:latin typeface="Times-Italic"/>
                  </a:rPr>
                  <a:t> </a:t>
                </a:r>
                <a:r>
                  <a:rPr lang="en-US" sz="2000" dirty="0">
                    <a:solidFill>
                      <a:srgbClr val="242021"/>
                    </a:solidFill>
                    <a:latin typeface="Times-Italic"/>
                  </a:rPr>
                  <a:t>(</a:t>
                </a:r>
                <a14:m>
                  <m:oMath xmlns:m="http://schemas.openxmlformats.org/officeDocument/2006/math">
                    <m:sSub>
                      <m:sSubPr>
                        <m:ctrlPr>
                          <a:rPr lang="en-US" sz="2000" b="0" i="1" smtClean="0">
                            <a:solidFill>
                              <a:schemeClr val="tx2"/>
                            </a:solidFill>
                            <a:effectLst>
                              <a:outerShdw blurRad="38100" dist="38100" dir="2700000" algn="tl">
                                <a:srgbClr val="000000">
                                  <a:alpha val="43137"/>
                                </a:srgbClr>
                              </a:outerShdw>
                            </a:effectLst>
                            <a:latin typeface="Cambria Math" panose="02040503050406030204" pitchFamily="18" charset="0"/>
                          </a:rPr>
                        </m:ctrlPr>
                      </m:sSubPr>
                      <m:e>
                        <m:r>
                          <a:rPr lang="en-US" sz="2000" b="0" i="1" smtClean="0">
                            <a:solidFill>
                              <a:schemeClr val="tx2"/>
                            </a:solidFill>
                            <a:effectLst>
                              <a:outerShdw blurRad="38100" dist="38100" dir="2700000" algn="tl">
                                <a:srgbClr val="000000">
                                  <a:alpha val="43137"/>
                                </a:srgbClr>
                              </a:outerShdw>
                            </a:effectLst>
                            <a:latin typeface="Cambria Math" panose="02040503050406030204" pitchFamily="18" charset="0"/>
                          </a:rPr>
                          <m:t>𝑆</m:t>
                        </m:r>
                      </m:e>
                      <m:sub>
                        <m:r>
                          <a:rPr lang="en-US" sz="2000" b="0" i="1" smtClean="0">
                            <a:solidFill>
                              <a:schemeClr val="tx2"/>
                            </a:solidFill>
                            <a:effectLst>
                              <a:outerShdw blurRad="38100" dist="38100" dir="2700000" algn="tl">
                                <a:srgbClr val="000000">
                                  <a:alpha val="43137"/>
                                </a:srgbClr>
                              </a:outerShdw>
                            </a:effectLst>
                            <a:latin typeface="Cambria Math" panose="02040503050406030204" pitchFamily="18" charset="0"/>
                          </a:rPr>
                          <m:t>𝑐</m:t>
                        </m:r>
                      </m:sub>
                    </m:sSub>
                  </m:oMath>
                </a14:m>
                <a:r>
                  <a:rPr lang="en-US" sz="1800" b="0" i="0" dirty="0">
                    <a:solidFill>
                      <a:srgbClr val="242021"/>
                    </a:solidFill>
                    <a:effectLst/>
                    <a:latin typeface="Times-Roman"/>
                  </a:rPr>
                  <a:t>) maps the </a:t>
                </a:r>
                <a:r>
                  <a:rPr lang="en-US" sz="1800" b="0" i="1" dirty="0">
                    <a:solidFill>
                      <a:srgbClr val="242021"/>
                    </a:solidFill>
                    <a:effectLst/>
                    <a:latin typeface="MTMI"/>
                  </a:rPr>
                  <a:t>n</a:t>
                </a:r>
                <a:r>
                  <a:rPr lang="en-US" sz="1800" b="0" i="0" dirty="0">
                    <a:solidFill>
                      <a:srgbClr val="242021"/>
                    </a:solidFill>
                    <a:effectLst/>
                    <a:latin typeface="Times-Roman"/>
                  </a:rPr>
                  <a:t>-</a:t>
                </a:r>
                <a:r>
                  <a:rPr lang="en-US" sz="1800" b="0" i="0" dirty="0" err="1">
                    <a:solidFill>
                      <a:srgbClr val="242021"/>
                    </a:solidFill>
                    <a:effectLst/>
                    <a:latin typeface="Times-Roman"/>
                  </a:rPr>
                  <a:t>ary</a:t>
                </a:r>
                <a:r>
                  <a:rPr lang="en-US" sz="1800" b="0" i="0" dirty="0">
                    <a:solidFill>
                      <a:srgbClr val="242021"/>
                    </a:solidFill>
                    <a:effectLst/>
                    <a:latin typeface="Times-Roman"/>
                  </a:rPr>
                  <a:t> relation </a:t>
                </a:r>
                <a:r>
                  <a:rPr lang="en-US" sz="1800" b="1" i="1" dirty="0">
                    <a:solidFill>
                      <a:srgbClr val="242021"/>
                    </a:solidFill>
                    <a:effectLst/>
                    <a:latin typeface="MTMI"/>
                  </a:rPr>
                  <a:t>R</a:t>
                </a:r>
                <a:r>
                  <a:rPr lang="en-US" sz="1800" b="0" i="1" dirty="0">
                    <a:solidFill>
                      <a:srgbClr val="242021"/>
                    </a:solidFill>
                    <a:effectLst/>
                    <a:latin typeface="MTMI"/>
                  </a:rPr>
                  <a:t> </a:t>
                </a:r>
                <a:r>
                  <a:rPr lang="en-US" sz="1800" b="0" i="0" dirty="0">
                    <a:solidFill>
                      <a:srgbClr val="242021"/>
                    </a:solidFill>
                    <a:effectLst/>
                    <a:latin typeface="Times-Roman"/>
                  </a:rPr>
                  <a:t>to the </a:t>
                </a:r>
                <a:r>
                  <a:rPr lang="en-US" sz="1800" b="0" i="1" dirty="0">
                    <a:solidFill>
                      <a:srgbClr val="242021"/>
                    </a:solidFill>
                    <a:effectLst/>
                    <a:latin typeface="MTMI"/>
                  </a:rPr>
                  <a:t>n</a:t>
                </a:r>
                <a:r>
                  <a:rPr lang="en-US" sz="1800" b="0" i="0" dirty="0">
                    <a:solidFill>
                      <a:srgbClr val="242021"/>
                    </a:solidFill>
                    <a:effectLst/>
                    <a:latin typeface="Times-Roman"/>
                  </a:rPr>
                  <a:t>-</a:t>
                </a:r>
                <a:r>
                  <a:rPr lang="en-US" sz="1800" b="0" i="0" dirty="0" err="1">
                    <a:solidFill>
                      <a:srgbClr val="242021"/>
                    </a:solidFill>
                    <a:effectLst/>
                    <a:latin typeface="Times-Roman"/>
                  </a:rPr>
                  <a:t>ary</a:t>
                </a:r>
                <a:r>
                  <a:rPr lang="en-US" sz="1800" b="0" i="0" dirty="0">
                    <a:solidFill>
                      <a:srgbClr val="242021"/>
                    </a:solidFill>
                    <a:effectLst/>
                    <a:latin typeface="Times-Roman"/>
                  </a:rPr>
                  <a:t> relation of all </a:t>
                </a:r>
                <a:r>
                  <a:rPr lang="en-US" sz="1800" b="0" i="1" dirty="0">
                    <a:solidFill>
                      <a:srgbClr val="242021"/>
                    </a:solidFill>
                    <a:effectLst/>
                    <a:latin typeface="MTMI"/>
                  </a:rPr>
                  <a:t>n</a:t>
                </a:r>
                <a:r>
                  <a:rPr lang="en-US" sz="1800" b="0" i="0" dirty="0">
                    <a:solidFill>
                      <a:srgbClr val="242021"/>
                    </a:solidFill>
                    <a:effectLst/>
                    <a:latin typeface="Times-Roman"/>
                  </a:rPr>
                  <a:t>-tuples from </a:t>
                </a:r>
                <a:r>
                  <a:rPr lang="en-US" sz="1800" b="1" i="1" dirty="0">
                    <a:solidFill>
                      <a:srgbClr val="242021"/>
                    </a:solidFill>
                    <a:effectLst/>
                    <a:latin typeface="MTMI"/>
                  </a:rPr>
                  <a:t>R</a:t>
                </a:r>
                <a:r>
                  <a:rPr lang="en-US" sz="1800" b="0" i="1" dirty="0">
                    <a:solidFill>
                      <a:srgbClr val="242021"/>
                    </a:solidFill>
                    <a:effectLst/>
                    <a:latin typeface="MTMI"/>
                  </a:rPr>
                  <a:t> </a:t>
                </a:r>
                <a:r>
                  <a:rPr lang="en-US" sz="1800" b="0" i="0" dirty="0">
                    <a:solidFill>
                      <a:srgbClr val="242021"/>
                    </a:solidFill>
                    <a:effectLst/>
                    <a:latin typeface="Times-Roman"/>
                  </a:rPr>
                  <a:t>that satisfy the </a:t>
                </a:r>
                <a:r>
                  <a:rPr lang="en-US" sz="1800" b="0" i="0" u="sng" dirty="0">
                    <a:solidFill>
                      <a:srgbClr val="242021"/>
                    </a:solidFill>
                    <a:effectLst/>
                    <a:latin typeface="Times-Roman"/>
                  </a:rPr>
                  <a:t>condition</a:t>
                </a:r>
                <a:r>
                  <a:rPr lang="en-US" sz="1800" b="0" i="0" dirty="0">
                    <a:solidFill>
                      <a:srgbClr val="242021"/>
                    </a:solidFill>
                    <a:effectLst/>
                    <a:latin typeface="Times-Roman"/>
                  </a:rPr>
                  <a:t> </a:t>
                </a:r>
                <a:r>
                  <a:rPr lang="en-US" sz="1800" b="1" i="1" dirty="0">
                    <a:solidFill>
                      <a:srgbClr val="242021"/>
                    </a:solidFill>
                    <a:effectLst/>
                    <a:latin typeface="MTMI"/>
                  </a:rPr>
                  <a:t>C</a:t>
                </a:r>
                <a:r>
                  <a:rPr lang="en-US" sz="1800" b="0" i="0" dirty="0">
                    <a:solidFill>
                      <a:srgbClr val="242021"/>
                    </a:solidFill>
                    <a:effectLst/>
                    <a:latin typeface="Times-Roman"/>
                  </a:rPr>
                  <a:t>.</a:t>
                </a:r>
                <a:r>
                  <a:rPr lang="en-US" dirty="0"/>
                  <a:t> </a:t>
                </a:r>
              </a:p>
            </p:txBody>
          </p:sp>
        </mc:Choice>
        <mc:Fallback xmlns="">
          <p:sp>
            <p:nvSpPr>
              <p:cNvPr id="3" name="TextBox 2">
                <a:extLst>
                  <a:ext uri="{FF2B5EF4-FFF2-40B4-BE49-F238E27FC236}">
                    <a16:creationId xmlns:a16="http://schemas.microsoft.com/office/drawing/2014/main" id="{E3B0DEA6-BE9B-44F0-B6B0-F1DCF3EB6DFE}"/>
                  </a:ext>
                </a:extLst>
              </p:cNvPr>
              <p:cNvSpPr txBox="1">
                <a:spLocks noRot="1" noChangeAspect="1" noMove="1" noResize="1" noEditPoints="1" noAdjustHandles="1" noChangeArrowheads="1" noChangeShapeType="1" noTextEdit="1"/>
              </p:cNvSpPr>
              <p:nvPr/>
            </p:nvSpPr>
            <p:spPr>
              <a:xfrm>
                <a:off x="356455" y="531211"/>
                <a:ext cx="9150402" cy="1107996"/>
              </a:xfrm>
              <a:prstGeom prst="rect">
                <a:avLst/>
              </a:prstGeom>
              <a:blipFill>
                <a:blip r:embed="rId3"/>
                <a:stretch>
                  <a:fillRect l="-999" t="-4396" r="-67"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EE513E5-87C7-4165-A64A-D5A37F7089E0}"/>
                  </a:ext>
                </a:extLst>
              </p:cNvPr>
              <p:cNvSpPr txBox="1"/>
              <p:nvPr/>
            </p:nvSpPr>
            <p:spPr>
              <a:xfrm>
                <a:off x="356455" y="2149903"/>
                <a:ext cx="6973259" cy="3643305"/>
              </a:xfrm>
              <a:prstGeom prst="rect">
                <a:avLst/>
              </a:prstGeom>
              <a:noFill/>
            </p:spPr>
            <p:txBody>
              <a:bodyPr wrap="square">
                <a:spAutoFit/>
              </a:bodyPr>
              <a:lstStyle/>
              <a:p>
                <a:pPr algn="just"/>
                <a:r>
                  <a:rPr lang="en-US" sz="1600" b="0" i="0" dirty="0">
                    <a:solidFill>
                      <a:srgbClr val="242021"/>
                    </a:solidFill>
                    <a:effectLst/>
                    <a:latin typeface="Times-Roman"/>
                  </a:rPr>
                  <a:t>To find the records of computer science majors in the </a:t>
                </a:r>
                <a:r>
                  <a:rPr lang="en-US" sz="1600" b="0" i="1" dirty="0">
                    <a:solidFill>
                      <a:srgbClr val="242021"/>
                    </a:solidFill>
                    <a:effectLst/>
                    <a:latin typeface="MTMI"/>
                  </a:rPr>
                  <a:t>n</a:t>
                </a:r>
                <a:r>
                  <a:rPr lang="en-US" sz="1600" b="0" i="0" dirty="0">
                    <a:solidFill>
                      <a:srgbClr val="242021"/>
                    </a:solidFill>
                    <a:effectLst/>
                    <a:latin typeface="Times-Roman"/>
                  </a:rPr>
                  <a:t>-</a:t>
                </a:r>
                <a:r>
                  <a:rPr lang="en-US" sz="1600" b="0" i="0" dirty="0" err="1">
                    <a:solidFill>
                      <a:srgbClr val="242021"/>
                    </a:solidFill>
                    <a:effectLst/>
                    <a:latin typeface="Times-Roman"/>
                  </a:rPr>
                  <a:t>ary</a:t>
                </a:r>
                <a:r>
                  <a:rPr lang="en-US" sz="1600" b="0" i="0" dirty="0">
                    <a:solidFill>
                      <a:srgbClr val="242021"/>
                    </a:solidFill>
                    <a:effectLst/>
                    <a:latin typeface="Times-Roman"/>
                  </a:rPr>
                  <a:t> relation </a:t>
                </a:r>
                <a:r>
                  <a:rPr lang="en-US" sz="1600" b="0" i="1" dirty="0">
                    <a:solidFill>
                      <a:srgbClr val="242021"/>
                    </a:solidFill>
                    <a:effectLst/>
                    <a:latin typeface="MTMI"/>
                  </a:rPr>
                  <a:t>R </a:t>
                </a:r>
                <a:r>
                  <a:rPr lang="en-US" sz="1600" b="0" i="0" dirty="0">
                    <a:solidFill>
                      <a:srgbClr val="242021"/>
                    </a:solidFill>
                    <a:effectLst/>
                    <a:latin typeface="Times-Roman"/>
                  </a:rPr>
                  <a:t>shown in Table 1, we use the operator </a:t>
                </a:r>
                <a14:m>
                  <m:oMath xmlns:m="http://schemas.openxmlformats.org/officeDocument/2006/math">
                    <m:sSub>
                      <m:sSubPr>
                        <m:ctrlPr>
                          <a:rPr lang="en-US" sz="1600" b="0" i="1" smtClean="0">
                            <a:solidFill>
                              <a:srgbClr val="C00000"/>
                            </a:solidFill>
                            <a:effectLst>
                              <a:outerShdw blurRad="38100" dist="38100" dir="2700000" algn="tl">
                                <a:srgbClr val="000000">
                                  <a:alpha val="43137"/>
                                </a:srgbClr>
                              </a:outerShdw>
                            </a:effectLst>
                            <a:latin typeface="Cambria Math" panose="02040503050406030204" pitchFamily="18" charset="0"/>
                          </a:rPr>
                        </m:ctrlPr>
                      </m:sSubPr>
                      <m:e>
                        <m:r>
                          <a:rPr lang="en-US" sz="1600" b="0" i="1" smtClean="0">
                            <a:solidFill>
                              <a:srgbClr val="C00000"/>
                            </a:solidFill>
                            <a:effectLst>
                              <a:outerShdw blurRad="38100" dist="38100" dir="2700000" algn="tl">
                                <a:srgbClr val="000000">
                                  <a:alpha val="43137"/>
                                </a:srgbClr>
                              </a:outerShdw>
                            </a:effectLst>
                            <a:latin typeface="Cambria Math" panose="02040503050406030204" pitchFamily="18" charset="0"/>
                          </a:rPr>
                          <m:t>𝑆</m:t>
                        </m:r>
                      </m:e>
                      <m:sub>
                        <m:sSub>
                          <m:sSubPr>
                            <m:ctrlPr>
                              <a:rPr lang="en-US" sz="1600" b="0" i="1" smtClean="0">
                                <a:solidFill>
                                  <a:srgbClr val="C00000"/>
                                </a:solidFill>
                                <a:effectLst>
                                  <a:outerShdw blurRad="38100" dist="38100" dir="2700000" algn="tl">
                                    <a:srgbClr val="000000">
                                      <a:alpha val="43137"/>
                                    </a:srgbClr>
                                  </a:outerShdw>
                                </a:effectLst>
                                <a:latin typeface="Cambria Math" panose="02040503050406030204" pitchFamily="18" charset="0"/>
                              </a:rPr>
                            </m:ctrlPr>
                          </m:sSubPr>
                          <m:e>
                            <m:r>
                              <a:rPr lang="en-US" sz="1600" b="0" i="1" smtClean="0">
                                <a:solidFill>
                                  <a:srgbClr val="C00000"/>
                                </a:solidFill>
                                <a:effectLst>
                                  <a:outerShdw blurRad="38100" dist="38100" dir="2700000" algn="tl">
                                    <a:srgbClr val="000000">
                                      <a:alpha val="43137"/>
                                    </a:srgbClr>
                                  </a:outerShdw>
                                </a:effectLst>
                                <a:latin typeface="Cambria Math" panose="02040503050406030204" pitchFamily="18" charset="0"/>
                              </a:rPr>
                              <m:t>𝐶</m:t>
                            </m:r>
                          </m:e>
                          <m:sub>
                            <m:r>
                              <a:rPr lang="en-US" sz="1600" b="0" i="1" smtClean="0">
                                <a:solidFill>
                                  <a:srgbClr val="C00000"/>
                                </a:solidFill>
                                <a:effectLst>
                                  <a:outerShdw blurRad="38100" dist="38100" dir="2700000" algn="tl">
                                    <a:srgbClr val="000000">
                                      <a:alpha val="43137"/>
                                    </a:srgbClr>
                                  </a:outerShdw>
                                </a:effectLst>
                                <a:latin typeface="Cambria Math" panose="02040503050406030204" pitchFamily="18" charset="0"/>
                              </a:rPr>
                              <m:t>1</m:t>
                            </m:r>
                          </m:sub>
                        </m:sSub>
                      </m:sub>
                    </m:sSub>
                  </m:oMath>
                </a14:m>
                <a:r>
                  <a:rPr lang="en-US" sz="1600" b="0" i="0" dirty="0">
                    <a:solidFill>
                      <a:srgbClr val="242021"/>
                    </a:solidFill>
                    <a:effectLst/>
                    <a:latin typeface="Times-Roman"/>
                  </a:rPr>
                  <a:t>, where </a:t>
                </a:r>
                <a:r>
                  <a:rPr lang="en-US" sz="1600" b="0" i="1" dirty="0">
                    <a:solidFill>
                      <a:srgbClr val="C00000"/>
                    </a:solidFill>
                    <a:effectLst/>
                    <a:latin typeface="MTMI"/>
                  </a:rPr>
                  <a:t>C</a:t>
                </a:r>
                <a:r>
                  <a:rPr lang="en-US" sz="1050" b="0" i="0" dirty="0">
                    <a:solidFill>
                      <a:srgbClr val="C00000"/>
                    </a:solidFill>
                    <a:effectLst/>
                    <a:latin typeface="Times-Roman"/>
                  </a:rPr>
                  <a:t>1 </a:t>
                </a:r>
                <a:r>
                  <a:rPr lang="en-US" sz="1600" b="0" i="0" dirty="0">
                    <a:solidFill>
                      <a:srgbClr val="C00000"/>
                    </a:solidFill>
                    <a:effectLst/>
                    <a:latin typeface="Times-Roman"/>
                  </a:rPr>
                  <a:t>is the condition Major </a:t>
                </a:r>
                <a:r>
                  <a:rPr lang="en-US" sz="1600" b="0" i="0" dirty="0">
                    <a:solidFill>
                      <a:srgbClr val="C00000"/>
                    </a:solidFill>
                    <a:effectLst/>
                    <a:latin typeface="MTSYN"/>
                  </a:rPr>
                  <a:t>= </a:t>
                </a:r>
                <a:r>
                  <a:rPr lang="en-US" sz="1600" b="0" i="0" dirty="0">
                    <a:solidFill>
                      <a:srgbClr val="C00000"/>
                    </a:solidFill>
                    <a:effectLst/>
                    <a:latin typeface="Times-Roman"/>
                  </a:rPr>
                  <a:t>“Computer Science.”</a:t>
                </a:r>
                <a:r>
                  <a:rPr lang="en-US" sz="1600" b="0" i="0" dirty="0">
                    <a:solidFill>
                      <a:srgbClr val="242021"/>
                    </a:solidFill>
                    <a:effectLst/>
                    <a:latin typeface="Times-Roman"/>
                  </a:rPr>
                  <a:t> </a:t>
                </a:r>
              </a:p>
              <a:p>
                <a:pPr algn="just"/>
                <a:endParaRPr lang="en-US" sz="1600" b="0" i="0" dirty="0">
                  <a:solidFill>
                    <a:srgbClr val="242021"/>
                  </a:solidFill>
                  <a:effectLst/>
                  <a:latin typeface="Times-Roman"/>
                </a:endParaRPr>
              </a:p>
              <a:p>
                <a:pPr algn="just"/>
                <a:endParaRPr lang="en-US" sz="1600" dirty="0">
                  <a:solidFill>
                    <a:srgbClr val="242021"/>
                  </a:solidFill>
                  <a:latin typeface="Times-Roman"/>
                </a:endParaRPr>
              </a:p>
              <a:p>
                <a:pPr algn="just"/>
                <a:endParaRPr lang="en-US" sz="1600" b="0" i="0" dirty="0">
                  <a:solidFill>
                    <a:srgbClr val="242021"/>
                  </a:solidFill>
                  <a:effectLst/>
                  <a:latin typeface="Times-Roman"/>
                </a:endParaRPr>
              </a:p>
              <a:p>
                <a:pPr algn="just"/>
                <a:r>
                  <a:rPr lang="en-US" sz="1600" b="0" i="0" dirty="0">
                    <a:solidFill>
                      <a:srgbClr val="242021"/>
                    </a:solidFill>
                    <a:effectLst/>
                    <a:latin typeface="Times-Roman"/>
                  </a:rPr>
                  <a:t>Similarly, to find the records of students who have a grade point average above 3.5 in this database, we use the operator </a:t>
                </a:r>
                <a14:m>
                  <m:oMath xmlns:m="http://schemas.openxmlformats.org/officeDocument/2006/math">
                    <m:sSub>
                      <m:sSubPr>
                        <m:ctrlPr>
                          <a:rPr lang="en-US" sz="1600" b="0" i="1" smtClean="0">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ctrlPr>
                      </m:sSubPr>
                      <m:e>
                        <m:r>
                          <a:rPr lang="en-US" sz="1600" b="0" i="1" smtClean="0">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t>𝑆</m:t>
                        </m:r>
                      </m:e>
                      <m:sub>
                        <m:sSub>
                          <m:sSubPr>
                            <m:ctrlPr>
                              <a:rPr lang="en-US" sz="1600" b="0" i="1" smtClean="0">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ctrlPr>
                          </m:sSubPr>
                          <m:e>
                            <m:r>
                              <a:rPr lang="en-US" sz="1600" b="0" i="1" smtClean="0">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t>𝐶</m:t>
                            </m:r>
                          </m:e>
                          <m:sub>
                            <m:r>
                              <a:rPr lang="en-US" sz="1600" b="0" i="1" smtClean="0">
                                <a:solidFill>
                                  <a:schemeClr val="accent4">
                                    <a:lumMod val="50000"/>
                                  </a:schemeClr>
                                </a:solidFill>
                                <a:effectLst>
                                  <a:outerShdw blurRad="38100" dist="38100" dir="2700000" algn="tl">
                                    <a:srgbClr val="000000">
                                      <a:alpha val="43137"/>
                                    </a:srgbClr>
                                  </a:outerShdw>
                                </a:effectLst>
                                <a:latin typeface="Cambria Math" panose="02040503050406030204" pitchFamily="18" charset="0"/>
                              </a:rPr>
                              <m:t>2</m:t>
                            </m:r>
                          </m:sub>
                        </m:sSub>
                      </m:sub>
                    </m:sSub>
                  </m:oMath>
                </a14:m>
                <a:r>
                  <a:rPr lang="en-US" sz="1600" b="0" i="0" dirty="0">
                    <a:solidFill>
                      <a:srgbClr val="242021"/>
                    </a:solidFill>
                    <a:effectLst/>
                    <a:latin typeface="Times-Roman"/>
                  </a:rPr>
                  <a:t>, where </a:t>
                </a:r>
                <a:r>
                  <a:rPr lang="en-US" sz="1600" b="0" i="1" dirty="0">
                    <a:solidFill>
                      <a:schemeClr val="accent2">
                        <a:lumMod val="50000"/>
                      </a:schemeClr>
                    </a:solidFill>
                    <a:effectLst/>
                    <a:latin typeface="MTMI"/>
                  </a:rPr>
                  <a:t>C</a:t>
                </a:r>
                <a:r>
                  <a:rPr lang="en-US" sz="1050" b="0" i="0" dirty="0">
                    <a:solidFill>
                      <a:schemeClr val="accent2">
                        <a:lumMod val="50000"/>
                      </a:schemeClr>
                    </a:solidFill>
                    <a:effectLst/>
                    <a:latin typeface="Times-Roman"/>
                  </a:rPr>
                  <a:t>2 </a:t>
                </a:r>
                <a:r>
                  <a:rPr lang="en-US" sz="1600" b="0" i="0" dirty="0">
                    <a:solidFill>
                      <a:schemeClr val="accent2">
                        <a:lumMod val="50000"/>
                      </a:schemeClr>
                    </a:solidFill>
                    <a:effectLst/>
                    <a:latin typeface="Times-Roman"/>
                  </a:rPr>
                  <a:t>is the condition GPA </a:t>
                </a:r>
                <a:r>
                  <a:rPr lang="en-US" sz="1600" b="0" i="1" dirty="0">
                    <a:solidFill>
                      <a:schemeClr val="accent2">
                        <a:lumMod val="50000"/>
                      </a:schemeClr>
                    </a:solidFill>
                    <a:effectLst/>
                    <a:latin typeface="MTMI"/>
                  </a:rPr>
                  <a:t>&gt; </a:t>
                </a:r>
                <a:r>
                  <a:rPr lang="en-US" sz="1600" b="0" i="0" dirty="0">
                    <a:solidFill>
                      <a:schemeClr val="accent2">
                        <a:lumMod val="50000"/>
                      </a:schemeClr>
                    </a:solidFill>
                    <a:effectLst/>
                    <a:latin typeface="Times-Roman"/>
                  </a:rPr>
                  <a:t>3.5.</a:t>
                </a:r>
                <a:r>
                  <a:rPr lang="en-US" sz="1600" b="0" i="0" dirty="0">
                    <a:solidFill>
                      <a:srgbClr val="242021"/>
                    </a:solidFill>
                    <a:effectLst/>
                    <a:latin typeface="Times-Roman"/>
                  </a:rPr>
                  <a:t> </a:t>
                </a:r>
                <a:endParaRPr lang="en-US" sz="1600" b="0" i="0" dirty="0">
                  <a:solidFill>
                    <a:srgbClr val="242021"/>
                  </a:solidFill>
                  <a:effectLst>
                    <a:outerShdw blurRad="38100" dist="38100" dir="2700000" algn="tl">
                      <a:srgbClr val="000000">
                        <a:alpha val="43137"/>
                      </a:srgbClr>
                    </a:outerShdw>
                  </a:effectLst>
                  <a:latin typeface="Times-Roman"/>
                </a:endParaRPr>
              </a:p>
              <a:p>
                <a:pPr algn="just"/>
                <a:r>
                  <a:rPr lang="en-US" sz="1600" b="0" i="0" dirty="0">
                    <a:solidFill>
                      <a:srgbClr val="242021"/>
                    </a:solidFill>
                    <a:effectLst/>
                    <a:latin typeface="Times-Roman"/>
                  </a:rPr>
                  <a:t> </a:t>
                </a:r>
              </a:p>
              <a:p>
                <a:pPr algn="just"/>
                <a:endParaRPr lang="en-US" sz="1600" dirty="0">
                  <a:solidFill>
                    <a:srgbClr val="242021"/>
                  </a:solidFill>
                  <a:latin typeface="Times-Roman"/>
                </a:endParaRPr>
              </a:p>
              <a:p>
                <a:pPr algn="just"/>
                <a:endParaRPr lang="en-US" sz="1600" b="0" i="0" dirty="0">
                  <a:solidFill>
                    <a:srgbClr val="242021"/>
                  </a:solidFill>
                  <a:effectLst/>
                  <a:latin typeface="Times-Roman"/>
                </a:endParaRPr>
              </a:p>
              <a:p>
                <a:pPr algn="just"/>
                <a:r>
                  <a:rPr lang="en-US" sz="1600" b="0" i="0" dirty="0">
                    <a:solidFill>
                      <a:srgbClr val="242021"/>
                    </a:solidFill>
                    <a:effectLst/>
                    <a:latin typeface="Times-Roman"/>
                  </a:rPr>
                  <a:t>Finally, to find the records of computer science majors who have a GPA above 3.5, we use the operator </a:t>
                </a:r>
                <a14:m>
                  <m:oMath xmlns:m="http://schemas.openxmlformats.org/officeDocument/2006/math">
                    <m:sSub>
                      <m:sSubPr>
                        <m:ctrlPr>
                          <a:rPr lang="en-US" sz="1600" b="0" i="1" smtClean="0">
                            <a:solidFill>
                              <a:srgbClr val="7030A0"/>
                            </a:solidFill>
                            <a:effectLst>
                              <a:outerShdw blurRad="38100" dist="38100" dir="2700000" algn="tl">
                                <a:srgbClr val="000000">
                                  <a:alpha val="43137"/>
                                </a:srgbClr>
                              </a:outerShdw>
                            </a:effectLst>
                            <a:latin typeface="Cambria Math" panose="02040503050406030204" pitchFamily="18" charset="0"/>
                          </a:rPr>
                        </m:ctrlPr>
                      </m:sSubPr>
                      <m:e>
                        <m:r>
                          <a:rPr lang="en-US" sz="1600" b="0" i="1" smtClean="0">
                            <a:solidFill>
                              <a:srgbClr val="7030A0"/>
                            </a:solidFill>
                            <a:effectLst>
                              <a:outerShdw blurRad="38100" dist="38100" dir="2700000" algn="tl">
                                <a:srgbClr val="000000">
                                  <a:alpha val="43137"/>
                                </a:srgbClr>
                              </a:outerShdw>
                            </a:effectLst>
                            <a:latin typeface="Cambria Math" panose="02040503050406030204" pitchFamily="18" charset="0"/>
                          </a:rPr>
                          <m:t>𝑆</m:t>
                        </m:r>
                      </m:e>
                      <m:sub>
                        <m:sSub>
                          <m:sSubPr>
                            <m:ctrlPr>
                              <a:rPr lang="en-US" sz="1600" b="0" i="1" smtClean="0">
                                <a:solidFill>
                                  <a:srgbClr val="7030A0"/>
                                </a:solidFill>
                                <a:effectLst>
                                  <a:outerShdw blurRad="38100" dist="38100" dir="2700000" algn="tl">
                                    <a:srgbClr val="000000">
                                      <a:alpha val="43137"/>
                                    </a:srgbClr>
                                  </a:outerShdw>
                                </a:effectLst>
                                <a:latin typeface="Cambria Math" panose="02040503050406030204" pitchFamily="18" charset="0"/>
                              </a:rPr>
                            </m:ctrlPr>
                          </m:sSubPr>
                          <m:e>
                            <m:r>
                              <a:rPr lang="en-US" sz="1600" b="0" i="1" smtClean="0">
                                <a:solidFill>
                                  <a:srgbClr val="7030A0"/>
                                </a:solidFill>
                                <a:effectLst>
                                  <a:outerShdw blurRad="38100" dist="38100" dir="2700000" algn="tl">
                                    <a:srgbClr val="000000">
                                      <a:alpha val="43137"/>
                                    </a:srgbClr>
                                  </a:outerShdw>
                                </a:effectLst>
                                <a:latin typeface="Cambria Math" panose="02040503050406030204" pitchFamily="18" charset="0"/>
                              </a:rPr>
                              <m:t>𝐶</m:t>
                            </m:r>
                          </m:e>
                          <m:sub>
                            <m:r>
                              <a:rPr lang="en-US" sz="1600" b="0" i="1" smtClean="0">
                                <a:solidFill>
                                  <a:srgbClr val="7030A0"/>
                                </a:solidFill>
                                <a:effectLst>
                                  <a:outerShdw blurRad="38100" dist="38100" dir="2700000" algn="tl">
                                    <a:srgbClr val="000000">
                                      <a:alpha val="43137"/>
                                    </a:srgbClr>
                                  </a:outerShdw>
                                </a:effectLst>
                                <a:latin typeface="Cambria Math" panose="02040503050406030204" pitchFamily="18" charset="0"/>
                              </a:rPr>
                              <m:t>3</m:t>
                            </m:r>
                          </m:sub>
                        </m:sSub>
                      </m:sub>
                    </m:sSub>
                  </m:oMath>
                </a14:m>
                <a:r>
                  <a:rPr lang="en-US" sz="1600" b="0" i="0" dirty="0">
                    <a:solidFill>
                      <a:srgbClr val="242021"/>
                    </a:solidFill>
                    <a:effectLst/>
                    <a:latin typeface="Times-Roman"/>
                  </a:rPr>
                  <a:t>, where </a:t>
                </a:r>
                <a:r>
                  <a:rPr lang="en-US" sz="1600" b="0" i="1" dirty="0">
                    <a:solidFill>
                      <a:srgbClr val="7030A0"/>
                    </a:solidFill>
                    <a:effectLst/>
                    <a:latin typeface="MTMI"/>
                  </a:rPr>
                  <a:t>C</a:t>
                </a:r>
                <a:r>
                  <a:rPr lang="en-US" sz="1050" b="0" i="0" dirty="0">
                    <a:solidFill>
                      <a:srgbClr val="7030A0"/>
                    </a:solidFill>
                    <a:effectLst/>
                    <a:latin typeface="Times-Roman"/>
                  </a:rPr>
                  <a:t>3 </a:t>
                </a:r>
                <a:r>
                  <a:rPr lang="en-US" sz="1600" b="0" i="0" dirty="0">
                    <a:solidFill>
                      <a:srgbClr val="7030A0"/>
                    </a:solidFill>
                    <a:effectLst/>
                    <a:latin typeface="Times-Roman"/>
                  </a:rPr>
                  <a:t>is the condition (Major</a:t>
                </a:r>
                <a:r>
                  <a:rPr lang="en-US" sz="1600" b="0" i="0" dirty="0">
                    <a:solidFill>
                      <a:srgbClr val="7030A0"/>
                    </a:solidFill>
                    <a:effectLst/>
                    <a:latin typeface="MTSYN"/>
                  </a:rPr>
                  <a:t>= </a:t>
                </a:r>
                <a:r>
                  <a:rPr lang="en-US" sz="1600" b="0" i="0" dirty="0">
                    <a:solidFill>
                      <a:srgbClr val="7030A0"/>
                    </a:solidFill>
                    <a:effectLst/>
                    <a:latin typeface="Times-Roman"/>
                  </a:rPr>
                  <a:t>“Computer Science” </a:t>
                </a:r>
                <a:r>
                  <a:rPr lang="en-US" sz="1600" b="0" i="0" dirty="0">
                    <a:solidFill>
                      <a:srgbClr val="7030A0"/>
                    </a:solidFill>
                    <a:effectLst/>
                    <a:latin typeface="MTSYN"/>
                  </a:rPr>
                  <a:t>∧ </a:t>
                </a:r>
                <a:r>
                  <a:rPr lang="en-US" sz="1600" b="0" i="0" dirty="0">
                    <a:solidFill>
                      <a:srgbClr val="7030A0"/>
                    </a:solidFill>
                    <a:effectLst/>
                    <a:latin typeface="Times-Roman"/>
                  </a:rPr>
                  <a:t>GPA </a:t>
                </a:r>
                <a:r>
                  <a:rPr lang="en-US" sz="1600" b="0" i="1" dirty="0">
                    <a:solidFill>
                      <a:srgbClr val="7030A0"/>
                    </a:solidFill>
                    <a:effectLst/>
                    <a:latin typeface="MTMI"/>
                  </a:rPr>
                  <a:t>&gt; </a:t>
                </a:r>
                <a:r>
                  <a:rPr lang="en-US" sz="1600" b="0" i="0" dirty="0">
                    <a:solidFill>
                      <a:srgbClr val="7030A0"/>
                    </a:solidFill>
                    <a:effectLst/>
                    <a:latin typeface="Times-Roman"/>
                  </a:rPr>
                  <a:t>3.5). </a:t>
                </a:r>
                <a:endParaRPr lang="en-US" sz="1600" dirty="0">
                  <a:effectLst>
                    <a:outerShdw blurRad="38100" dist="38100" dir="2700000" algn="tl">
                      <a:srgbClr val="000000">
                        <a:alpha val="43137"/>
                      </a:srgbClr>
                    </a:outerShdw>
                  </a:effectLst>
                </a:endParaRPr>
              </a:p>
            </p:txBody>
          </p:sp>
        </mc:Choice>
        <mc:Fallback xmlns="">
          <p:sp>
            <p:nvSpPr>
              <p:cNvPr id="5" name="TextBox 4">
                <a:extLst>
                  <a:ext uri="{FF2B5EF4-FFF2-40B4-BE49-F238E27FC236}">
                    <a16:creationId xmlns:a16="http://schemas.microsoft.com/office/drawing/2014/main" id="{CEE513E5-87C7-4165-A64A-D5A37F7089E0}"/>
                  </a:ext>
                </a:extLst>
              </p:cNvPr>
              <p:cNvSpPr txBox="1">
                <a:spLocks noRot="1" noChangeAspect="1" noMove="1" noResize="1" noEditPoints="1" noAdjustHandles="1" noChangeArrowheads="1" noChangeShapeType="1" noTextEdit="1"/>
              </p:cNvSpPr>
              <p:nvPr/>
            </p:nvSpPr>
            <p:spPr>
              <a:xfrm>
                <a:off x="356455" y="2149903"/>
                <a:ext cx="6973259" cy="3643305"/>
              </a:xfrm>
              <a:prstGeom prst="rect">
                <a:avLst/>
              </a:prstGeom>
              <a:blipFill>
                <a:blip r:embed="rId4"/>
                <a:stretch>
                  <a:fillRect l="-437" t="-670" r="-524" b="-335"/>
                </a:stretch>
              </a:blipFill>
            </p:spPr>
            <p:txBody>
              <a:bodyPr/>
              <a:lstStyle/>
              <a:p>
                <a:r>
                  <a:rPr lang="en-US">
                    <a:noFill/>
                  </a:rPr>
                  <a:t> </a:t>
                </a:r>
              </a:p>
            </p:txBody>
          </p:sp>
        </mc:Fallback>
      </mc:AlternateContent>
      <p:pic>
        <p:nvPicPr>
          <p:cNvPr id="12290" name="Picture 2" descr="True False Icon - Multiple Choice - (512x512) Png Clipart Download">
            <a:extLst>
              <a:ext uri="{FF2B5EF4-FFF2-40B4-BE49-F238E27FC236}">
                <a16:creationId xmlns:a16="http://schemas.microsoft.com/office/drawing/2014/main" id="{B3EE3837-AA2A-4988-A595-A6DE913D7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7296" y="42250"/>
            <a:ext cx="1596957" cy="159695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lational Algebra in Relational DBMS | Studytonight">
            <a:extLst>
              <a:ext uri="{FF2B5EF4-FFF2-40B4-BE49-F238E27FC236}">
                <a16:creationId xmlns:a16="http://schemas.microsoft.com/office/drawing/2014/main" id="{0A8540A1-DF0E-84F7-BEE6-257F1650B33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54120" y="4389208"/>
            <a:ext cx="4460133" cy="2241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998EFEA-1426-E7AF-0ECB-9790AA09CBF9}"/>
              </a:ext>
            </a:extLst>
          </p:cNvPr>
          <p:cNvPicPr>
            <a:picLocks noChangeAspect="1"/>
          </p:cNvPicPr>
          <p:nvPr/>
        </p:nvPicPr>
        <p:blipFill rotWithShape="1">
          <a:blip r:embed="rId8"/>
          <a:srcRect l="43164" t="35782" r="25229" b="37279"/>
          <a:stretch/>
        </p:blipFill>
        <p:spPr>
          <a:xfrm>
            <a:off x="7488614" y="1940870"/>
            <a:ext cx="4477659" cy="2146675"/>
          </a:xfrm>
          <a:prstGeom prst="rect">
            <a:avLst/>
          </a:prstGeom>
        </p:spPr>
      </p:pic>
      <p:sp>
        <p:nvSpPr>
          <p:cNvPr id="6" name="TextBox 5">
            <a:extLst>
              <a:ext uri="{FF2B5EF4-FFF2-40B4-BE49-F238E27FC236}">
                <a16:creationId xmlns:a16="http://schemas.microsoft.com/office/drawing/2014/main" id="{AF097131-7748-9F2C-5111-0DEF0369E26A}"/>
              </a:ext>
            </a:extLst>
          </p:cNvPr>
          <p:cNvSpPr txBox="1"/>
          <p:nvPr/>
        </p:nvSpPr>
        <p:spPr>
          <a:xfrm>
            <a:off x="877596" y="2943874"/>
            <a:ext cx="6097554" cy="523220"/>
          </a:xfrm>
          <a:prstGeom prst="rect">
            <a:avLst/>
          </a:prstGeom>
          <a:noFill/>
        </p:spPr>
        <p:txBody>
          <a:bodyPr wrap="square">
            <a:spAutoFit/>
          </a:bodyPr>
          <a:lstStyle/>
          <a:p>
            <a:pPr algn="just"/>
            <a:r>
              <a:rPr lang="en-US" sz="1400" b="0" i="0" dirty="0">
                <a:solidFill>
                  <a:srgbClr val="242021"/>
                </a:solidFill>
                <a:effectLst>
                  <a:outerShdw blurRad="38100" dist="38100" dir="2700000" algn="tl">
                    <a:srgbClr val="000000">
                      <a:alpha val="43137"/>
                    </a:srgbClr>
                  </a:outerShdw>
                </a:effectLst>
                <a:latin typeface="Times-Roman"/>
              </a:rPr>
              <a:t>The result is the two 4-tuples (Ackermann, 231455, Computer Science, 3.88) and (Chou, 102147, Computer Science, 3.49).</a:t>
            </a:r>
          </a:p>
        </p:txBody>
      </p:sp>
      <p:sp>
        <p:nvSpPr>
          <p:cNvPr id="8" name="TextBox 7">
            <a:extLst>
              <a:ext uri="{FF2B5EF4-FFF2-40B4-BE49-F238E27FC236}">
                <a16:creationId xmlns:a16="http://schemas.microsoft.com/office/drawing/2014/main" id="{5D9DB1D0-21B6-FE15-8D80-185D113B9BC2}"/>
              </a:ext>
            </a:extLst>
          </p:cNvPr>
          <p:cNvSpPr txBox="1"/>
          <p:nvPr/>
        </p:nvSpPr>
        <p:spPr>
          <a:xfrm>
            <a:off x="802433" y="4266640"/>
            <a:ext cx="6097554" cy="523220"/>
          </a:xfrm>
          <a:prstGeom prst="rect">
            <a:avLst/>
          </a:prstGeom>
          <a:noFill/>
        </p:spPr>
        <p:txBody>
          <a:bodyPr wrap="square">
            <a:spAutoFit/>
          </a:bodyPr>
          <a:lstStyle/>
          <a:p>
            <a:r>
              <a:rPr lang="en-US" sz="1400" b="0" i="0" dirty="0">
                <a:solidFill>
                  <a:srgbClr val="242021"/>
                </a:solidFill>
                <a:effectLst>
                  <a:outerShdw blurRad="38100" dist="38100" dir="2700000" algn="tl">
                    <a:srgbClr val="000000">
                      <a:alpha val="43137"/>
                    </a:srgbClr>
                  </a:outerShdw>
                </a:effectLst>
                <a:latin typeface="Times-Roman"/>
              </a:rPr>
              <a:t>The result is the two 4-tuples (Ackermann, 231455, Computer Science, 3.88) and (Rao, 678543, Mathematics, 3.90).</a:t>
            </a:r>
            <a:endParaRPr lang="en-US" sz="1400" dirty="0"/>
          </a:p>
        </p:txBody>
      </p:sp>
      <p:sp>
        <p:nvSpPr>
          <p:cNvPr id="10" name="TextBox 9">
            <a:extLst>
              <a:ext uri="{FF2B5EF4-FFF2-40B4-BE49-F238E27FC236}">
                <a16:creationId xmlns:a16="http://schemas.microsoft.com/office/drawing/2014/main" id="{DB6B02A7-0DA2-919B-BE2F-7F5A44E89068}"/>
              </a:ext>
            </a:extLst>
          </p:cNvPr>
          <p:cNvSpPr txBox="1"/>
          <p:nvPr/>
        </p:nvSpPr>
        <p:spPr>
          <a:xfrm>
            <a:off x="802433" y="5780684"/>
            <a:ext cx="6527281" cy="307777"/>
          </a:xfrm>
          <a:prstGeom prst="rect">
            <a:avLst/>
          </a:prstGeom>
          <a:noFill/>
        </p:spPr>
        <p:txBody>
          <a:bodyPr wrap="square">
            <a:spAutoFit/>
          </a:bodyPr>
          <a:lstStyle/>
          <a:p>
            <a:r>
              <a:rPr lang="en-US" sz="1400" b="0" i="0" dirty="0">
                <a:solidFill>
                  <a:srgbClr val="242021"/>
                </a:solidFill>
                <a:effectLst>
                  <a:outerShdw blurRad="38100" dist="38100" dir="2700000" algn="tl">
                    <a:srgbClr val="000000">
                      <a:alpha val="43137"/>
                    </a:srgbClr>
                  </a:outerShdw>
                </a:effectLst>
                <a:latin typeface="Times-Roman"/>
              </a:rPr>
              <a:t>The result consists of the single 4-tuple (Ackermann, 231455, Computer Science, 3.88).</a:t>
            </a:r>
            <a:r>
              <a:rPr lang="en-US" sz="1400" dirty="0">
                <a:effectLst>
                  <a:outerShdw blurRad="38100" dist="38100" dir="2700000" algn="tl">
                    <a:srgbClr val="000000">
                      <a:alpha val="43137"/>
                    </a:srgbClr>
                  </a:outerShdw>
                </a:effectLst>
              </a:rPr>
              <a:t> </a:t>
            </a:r>
            <a:endParaRPr lang="en-US" sz="1400" dirty="0"/>
          </a:p>
        </p:txBody>
      </p:sp>
      <p:sp>
        <p:nvSpPr>
          <p:cNvPr id="4" name="Rectangle 3">
            <a:extLst>
              <a:ext uri="{FF2B5EF4-FFF2-40B4-BE49-F238E27FC236}">
                <a16:creationId xmlns:a16="http://schemas.microsoft.com/office/drawing/2014/main" id="{E0B50D50-D917-0C87-504D-53476BE1BB41}"/>
              </a:ext>
            </a:extLst>
          </p:cNvPr>
          <p:cNvSpPr/>
          <p:nvPr/>
        </p:nvSpPr>
        <p:spPr>
          <a:xfrm>
            <a:off x="7654119" y="5349241"/>
            <a:ext cx="1794681" cy="1281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92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6D2F3-9B46-4EF1-B184-4ED7FAF9D30F}"/>
              </a:ext>
            </a:extLst>
          </p:cNvPr>
          <p:cNvSpPr txBox="1"/>
          <p:nvPr/>
        </p:nvSpPr>
        <p:spPr>
          <a:xfrm>
            <a:off x="654399" y="559389"/>
            <a:ext cx="9192986" cy="738664"/>
          </a:xfrm>
          <a:prstGeom prst="rect">
            <a:avLst/>
          </a:prstGeom>
          <a:noFill/>
        </p:spPr>
        <p:txBody>
          <a:bodyPr wrap="square">
            <a:spAutoFit/>
          </a:bodyPr>
          <a:lstStyle/>
          <a:p>
            <a:r>
              <a:rPr lang="en-US" sz="2400" b="1" i="1" dirty="0">
                <a:solidFill>
                  <a:srgbClr val="242021"/>
                </a:solidFill>
                <a:effectLst/>
                <a:latin typeface="Times-Roman"/>
              </a:rPr>
              <a:t>Projections</a:t>
            </a:r>
            <a:r>
              <a:rPr lang="en-US" sz="1800" b="0" i="0" dirty="0">
                <a:solidFill>
                  <a:srgbClr val="242021"/>
                </a:solidFill>
                <a:effectLst/>
                <a:latin typeface="Times-Roman"/>
              </a:rPr>
              <a:t> are used to form new </a:t>
            </a:r>
            <a:r>
              <a:rPr lang="en-US" sz="1800" b="0" i="1" dirty="0">
                <a:solidFill>
                  <a:srgbClr val="242021"/>
                </a:solidFill>
                <a:effectLst/>
                <a:latin typeface="MTMI"/>
              </a:rPr>
              <a:t>n</a:t>
            </a:r>
            <a:r>
              <a:rPr lang="en-US" sz="1800" b="0" i="0" dirty="0">
                <a:solidFill>
                  <a:srgbClr val="242021"/>
                </a:solidFill>
                <a:effectLst/>
                <a:latin typeface="Times-Roman"/>
              </a:rPr>
              <a:t>-</a:t>
            </a:r>
            <a:r>
              <a:rPr lang="en-US" sz="1800" b="0" i="0" dirty="0" err="1">
                <a:solidFill>
                  <a:srgbClr val="242021"/>
                </a:solidFill>
                <a:effectLst/>
                <a:latin typeface="Times-Roman"/>
              </a:rPr>
              <a:t>ary</a:t>
            </a:r>
            <a:r>
              <a:rPr lang="en-US" sz="1800" b="0" i="0" dirty="0">
                <a:solidFill>
                  <a:srgbClr val="242021"/>
                </a:solidFill>
                <a:effectLst/>
                <a:latin typeface="Times-Roman"/>
              </a:rPr>
              <a:t> relations by deleting the same fields in every record of the relation.</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A277E81-86C6-4EB9-8689-82DB580E44D3}"/>
                  </a:ext>
                </a:extLst>
              </p:cNvPr>
              <p:cNvSpPr txBox="1"/>
              <p:nvPr/>
            </p:nvSpPr>
            <p:spPr>
              <a:xfrm>
                <a:off x="979715" y="1603643"/>
                <a:ext cx="7261549" cy="706412"/>
              </a:xfrm>
              <a:prstGeom prst="rect">
                <a:avLst/>
              </a:prstGeom>
              <a:noFill/>
            </p:spPr>
            <p:txBody>
              <a:bodyPr wrap="square">
                <a:spAutoFit/>
              </a:bodyPr>
              <a:lstStyle/>
              <a:p>
                <a:r>
                  <a:rPr lang="en-US" dirty="0"/>
                  <a:t>The projection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rPr>
                              <m:t>𝑚</m:t>
                            </m:r>
                          </m:sub>
                        </m:sSub>
                      </m:sub>
                    </m:sSub>
                  </m:oMath>
                </a14:m>
                <a:r>
                  <a:rPr lang="en-US" dirty="0"/>
                  <a:t>where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rPr>
                          <m:t>1</m:t>
                        </m:r>
                      </m:sub>
                    </m:sSub>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rPr>
                          <m:t>2</m:t>
                        </m:r>
                      </m:sub>
                    </m:sSub>
                    <m:r>
                      <a:rPr lang="en-US" b="0" i="1" smtClean="0">
                        <a:latin typeface="Cambria Math" panose="02040503050406030204" pitchFamily="18" charset="0"/>
                      </a:rPr>
                      <m:t>&lt;…&lt;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rPr>
                          <m:t>𝑚</m:t>
                        </m:r>
                      </m:sub>
                    </m:sSub>
                  </m:oMath>
                </a14:m>
                <a:r>
                  <a:rPr lang="en-US" dirty="0"/>
                  <a:t>, maps the </a:t>
                </a:r>
                <a:r>
                  <a:rPr lang="en-US" i="1" dirty="0"/>
                  <a:t>n-tuple</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sub>
                    </m:sSub>
                  </m:oMath>
                </a14:m>
                <a:r>
                  <a:rPr lang="en-US" dirty="0"/>
                  <a:t>) to the </a:t>
                </a:r>
                <a:r>
                  <a:rPr lang="en-US" i="1" dirty="0"/>
                  <a:t>m-tuple</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sSub>
                          <m:sSubPr>
                            <m:ctrlPr>
                              <a:rPr lang="en-US" i="1" smtClean="0">
                                <a:latin typeface="Cambria Math" panose="02040503050406030204" pitchFamily="18" charset="0"/>
                              </a:rPr>
                            </m:ctrlPr>
                          </m:sSubPr>
                          <m:e>
                            <m:r>
                              <a:rPr lang="en-US" b="0" i="1" smtClean="0">
                                <a:latin typeface="Cambria Math" panose="02040503050406030204" pitchFamily="18" charset="0"/>
                              </a:rPr>
                              <m:t>𝑖</m:t>
                            </m:r>
                          </m:e>
                          <m:sub>
                            <m:r>
                              <a:rPr lang="en-US" b="0" i="1" smtClean="0">
                                <a:latin typeface="Cambria Math" panose="02040503050406030204" pitchFamily="18" charset="0"/>
                              </a:rPr>
                              <m:t>1</m:t>
                            </m:r>
                          </m:sub>
                        </m:sSub>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sSub>
                          <m:sSubPr>
                            <m:ctrlPr>
                              <a:rPr lang="en-US" i="1" smtClean="0">
                                <a:latin typeface="Cambria Math" panose="02040503050406030204" pitchFamily="18" charset="0"/>
                              </a:rPr>
                            </m:ctrlPr>
                          </m:sSubPr>
                          <m:e>
                            <m:r>
                              <a:rPr lang="en-US" i="1">
                                <a:latin typeface="Cambria Math" panose="02040503050406030204" pitchFamily="18" charset="0"/>
                              </a:rPr>
                              <m:t>𝑖</m:t>
                            </m:r>
                          </m:e>
                          <m:sub>
                            <m:r>
                              <a:rPr lang="en-US" b="0" i="1" smtClean="0">
                                <a:latin typeface="Cambria Math" panose="02040503050406030204" pitchFamily="18" charset="0"/>
                              </a:rPr>
                              <m:t>2</m:t>
                            </m:r>
                          </m:sub>
                        </m:sSub>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𝑎</m:t>
                        </m:r>
                      </m:e>
                      <m:sub>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b="0" i="1" smtClean="0">
                                <a:latin typeface="Cambria Math" panose="02040503050406030204" pitchFamily="18" charset="0"/>
                              </a:rPr>
                              <m:t>𝑚</m:t>
                            </m:r>
                          </m:sub>
                        </m:sSub>
                      </m:sub>
                    </m:sSub>
                  </m:oMath>
                </a14:m>
                <a:r>
                  <a:rPr lang="en-US" dirty="0"/>
                  <a:t>), where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 ≤ </m:t>
                    </m:r>
                    <m:r>
                      <a:rPr lang="en-US" i="1" dirty="0" smtClean="0">
                        <a:latin typeface="Cambria Math" panose="02040503050406030204" pitchFamily="18" charset="0"/>
                      </a:rPr>
                      <m:t>𝑛</m:t>
                    </m:r>
                  </m:oMath>
                </a14:m>
                <a:r>
                  <a:rPr lang="en-US" dirty="0"/>
                  <a:t>.</a:t>
                </a:r>
              </a:p>
            </p:txBody>
          </p:sp>
        </mc:Choice>
        <mc:Fallback xmlns="">
          <p:sp>
            <p:nvSpPr>
              <p:cNvPr id="7" name="TextBox 6">
                <a:extLst>
                  <a:ext uri="{FF2B5EF4-FFF2-40B4-BE49-F238E27FC236}">
                    <a16:creationId xmlns:a16="http://schemas.microsoft.com/office/drawing/2014/main" id="{6A277E81-86C6-4EB9-8689-82DB580E44D3}"/>
                  </a:ext>
                </a:extLst>
              </p:cNvPr>
              <p:cNvSpPr txBox="1">
                <a:spLocks noRot="1" noChangeAspect="1" noMove="1" noResize="1" noEditPoints="1" noAdjustHandles="1" noChangeArrowheads="1" noChangeShapeType="1" noTextEdit="1"/>
              </p:cNvSpPr>
              <p:nvPr/>
            </p:nvSpPr>
            <p:spPr>
              <a:xfrm>
                <a:off x="979715" y="1603643"/>
                <a:ext cx="7261549" cy="706412"/>
              </a:xfrm>
              <a:prstGeom prst="rect">
                <a:avLst/>
              </a:prstGeom>
              <a:blipFill>
                <a:blip r:embed="rId2"/>
                <a:stretch>
                  <a:fillRect l="-756" t="-3448" b="-86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E165592-8271-4E03-8F89-D21EC6AF98FE}"/>
              </a:ext>
            </a:extLst>
          </p:cNvPr>
          <p:cNvSpPr txBox="1"/>
          <p:nvPr/>
        </p:nvSpPr>
        <p:spPr>
          <a:xfrm>
            <a:off x="973544" y="2607650"/>
            <a:ext cx="7448161" cy="646331"/>
          </a:xfrm>
          <a:prstGeom prst="rect">
            <a:avLst/>
          </a:prstGeom>
          <a:noFill/>
        </p:spPr>
        <p:txBody>
          <a:bodyPr wrap="square">
            <a:spAutoFit/>
          </a:bodyPr>
          <a:lstStyle/>
          <a:p>
            <a:r>
              <a:rPr lang="en-US" sz="1800" b="0" i="0" dirty="0">
                <a:solidFill>
                  <a:srgbClr val="242021"/>
                </a:solidFill>
                <a:effectLst/>
                <a:latin typeface="Times-Roman"/>
              </a:rPr>
              <a:t>In other words, the projection </a:t>
            </a:r>
            <a:r>
              <a:rPr lang="en-US" sz="1800" b="0" i="1" dirty="0">
                <a:solidFill>
                  <a:srgbClr val="242021"/>
                </a:solidFill>
                <a:effectLst/>
                <a:latin typeface="MTMI"/>
              </a:rPr>
              <a:t>P</a:t>
            </a:r>
            <a:r>
              <a:rPr lang="en-US" sz="1100" b="0" i="1" dirty="0">
                <a:solidFill>
                  <a:srgbClr val="242021"/>
                </a:solidFill>
                <a:effectLst/>
                <a:latin typeface="MTMI"/>
              </a:rPr>
              <a:t>i</a:t>
            </a:r>
            <a:r>
              <a:rPr lang="en-US" sz="800" b="0" i="0" dirty="0">
                <a:solidFill>
                  <a:srgbClr val="242021"/>
                </a:solidFill>
                <a:effectLst/>
                <a:latin typeface="Times-Roman"/>
              </a:rPr>
              <a:t>1</a:t>
            </a:r>
            <a:r>
              <a:rPr lang="en-US" sz="1100" b="0" i="1" dirty="0">
                <a:solidFill>
                  <a:srgbClr val="242021"/>
                </a:solidFill>
                <a:effectLst/>
                <a:latin typeface="MTMI"/>
              </a:rPr>
              <a:t>,i</a:t>
            </a:r>
            <a:r>
              <a:rPr lang="en-US" sz="800" b="0" i="0" dirty="0">
                <a:solidFill>
                  <a:srgbClr val="242021"/>
                </a:solidFill>
                <a:effectLst/>
                <a:latin typeface="Times-Roman"/>
              </a:rPr>
              <a:t>2</a:t>
            </a:r>
            <a:r>
              <a:rPr lang="en-US" sz="1100" b="0" i="1" dirty="0">
                <a:solidFill>
                  <a:srgbClr val="242021"/>
                </a:solidFill>
                <a:effectLst/>
                <a:latin typeface="MTMI"/>
              </a:rPr>
              <a:t>,...,</a:t>
            </a:r>
            <a:r>
              <a:rPr lang="en-US" sz="1100" b="0" i="1" dirty="0" err="1">
                <a:solidFill>
                  <a:srgbClr val="242021"/>
                </a:solidFill>
                <a:effectLst/>
                <a:latin typeface="MTMI"/>
              </a:rPr>
              <a:t>i</a:t>
            </a:r>
            <a:r>
              <a:rPr lang="en-US" sz="800" b="0" i="1" dirty="0" err="1">
                <a:solidFill>
                  <a:srgbClr val="242021"/>
                </a:solidFill>
                <a:effectLst/>
                <a:latin typeface="MTMI"/>
              </a:rPr>
              <a:t>m</a:t>
            </a:r>
            <a:r>
              <a:rPr lang="en-US" sz="800" b="0" i="1" dirty="0">
                <a:solidFill>
                  <a:srgbClr val="242021"/>
                </a:solidFill>
                <a:effectLst/>
                <a:latin typeface="MTMI"/>
              </a:rPr>
              <a:t> </a:t>
            </a:r>
            <a:r>
              <a:rPr lang="en-US" sz="1800" b="0" i="0" dirty="0">
                <a:solidFill>
                  <a:srgbClr val="242021"/>
                </a:solidFill>
                <a:effectLst/>
                <a:latin typeface="Times-Roman"/>
              </a:rPr>
              <a:t>deletes </a:t>
            </a:r>
            <a:r>
              <a:rPr lang="en-US" sz="1800" b="0" i="1" dirty="0">
                <a:solidFill>
                  <a:srgbClr val="242021"/>
                </a:solidFill>
                <a:effectLst/>
                <a:latin typeface="MTMI"/>
              </a:rPr>
              <a:t>n </a:t>
            </a:r>
            <a:r>
              <a:rPr lang="en-US" sz="1800" b="0" i="0" dirty="0">
                <a:solidFill>
                  <a:srgbClr val="242021"/>
                </a:solidFill>
                <a:effectLst/>
                <a:latin typeface="MTSYN"/>
              </a:rPr>
              <a:t>- </a:t>
            </a:r>
            <a:r>
              <a:rPr lang="en-US" sz="1800" b="0" i="1" dirty="0">
                <a:solidFill>
                  <a:srgbClr val="242021"/>
                </a:solidFill>
                <a:effectLst/>
                <a:latin typeface="MTMI"/>
              </a:rPr>
              <a:t>m </a:t>
            </a:r>
            <a:r>
              <a:rPr lang="en-US" sz="1800" b="0" i="0" dirty="0">
                <a:solidFill>
                  <a:srgbClr val="242021"/>
                </a:solidFill>
                <a:effectLst/>
                <a:latin typeface="Times-Roman"/>
              </a:rPr>
              <a:t>of the components of an </a:t>
            </a:r>
            <a:r>
              <a:rPr lang="en-US" sz="1800" b="0" i="1" dirty="0">
                <a:solidFill>
                  <a:srgbClr val="242021"/>
                </a:solidFill>
                <a:effectLst/>
                <a:latin typeface="MTMI"/>
              </a:rPr>
              <a:t>n</a:t>
            </a:r>
            <a:r>
              <a:rPr lang="en-US" sz="1800" b="0" i="0" dirty="0">
                <a:solidFill>
                  <a:srgbClr val="242021"/>
                </a:solidFill>
                <a:effectLst/>
                <a:latin typeface="Times-Roman"/>
              </a:rPr>
              <a:t>-tuple, leaving the </a:t>
            </a:r>
            <a:r>
              <a:rPr lang="en-US" sz="1800" b="0" i="1" dirty="0">
                <a:solidFill>
                  <a:srgbClr val="242021"/>
                </a:solidFill>
                <a:effectLst/>
                <a:latin typeface="MTMI"/>
              </a:rPr>
              <a:t>i</a:t>
            </a:r>
            <a:r>
              <a:rPr lang="en-US" sz="1100" b="0" i="0" dirty="0">
                <a:solidFill>
                  <a:srgbClr val="242021"/>
                </a:solidFill>
                <a:effectLst/>
                <a:latin typeface="Times-Roman"/>
              </a:rPr>
              <a:t>1</a:t>
            </a:r>
            <a:r>
              <a:rPr lang="en-US" sz="1800" b="0" i="0" dirty="0">
                <a:solidFill>
                  <a:srgbClr val="242021"/>
                </a:solidFill>
                <a:effectLst/>
                <a:latin typeface="Times-Roman"/>
              </a:rPr>
              <a:t>th, </a:t>
            </a:r>
            <a:r>
              <a:rPr lang="en-US" sz="1800" b="0" i="1" dirty="0">
                <a:solidFill>
                  <a:srgbClr val="242021"/>
                </a:solidFill>
                <a:effectLst/>
                <a:latin typeface="MTMI"/>
              </a:rPr>
              <a:t>i</a:t>
            </a:r>
            <a:r>
              <a:rPr lang="en-US" sz="1100" b="0" i="0" dirty="0">
                <a:solidFill>
                  <a:srgbClr val="242021"/>
                </a:solidFill>
                <a:effectLst/>
                <a:latin typeface="Times-Roman"/>
              </a:rPr>
              <a:t>2</a:t>
            </a:r>
            <a:r>
              <a:rPr lang="en-US" sz="1800" b="0" i="0" dirty="0">
                <a:solidFill>
                  <a:srgbClr val="242021"/>
                </a:solidFill>
                <a:effectLst/>
                <a:latin typeface="Times-Roman"/>
              </a:rPr>
              <a:t>th</a:t>
            </a:r>
            <a:r>
              <a:rPr lang="en-US" sz="1800" b="0" i="1" dirty="0">
                <a:solidFill>
                  <a:srgbClr val="242021"/>
                </a:solidFill>
                <a:effectLst/>
                <a:latin typeface="MTMI"/>
              </a:rPr>
              <a:t>, . . . , </a:t>
            </a:r>
            <a:r>
              <a:rPr lang="en-US" sz="1800" b="0" i="0" dirty="0">
                <a:solidFill>
                  <a:srgbClr val="242021"/>
                </a:solidFill>
                <a:effectLst/>
                <a:latin typeface="Times-Roman"/>
              </a:rPr>
              <a:t>and </a:t>
            </a:r>
            <a:r>
              <a:rPr lang="en-US" sz="1800" b="0" i="1" dirty="0" err="1">
                <a:solidFill>
                  <a:srgbClr val="242021"/>
                </a:solidFill>
                <a:effectLst/>
                <a:latin typeface="MTMI"/>
              </a:rPr>
              <a:t>i</a:t>
            </a:r>
            <a:r>
              <a:rPr lang="en-US" sz="1100" b="0" i="1" dirty="0" err="1">
                <a:solidFill>
                  <a:srgbClr val="242021"/>
                </a:solidFill>
                <a:effectLst/>
                <a:latin typeface="MTMI"/>
              </a:rPr>
              <a:t>m</a:t>
            </a:r>
            <a:r>
              <a:rPr lang="en-US" sz="1800" b="0" i="0" dirty="0" err="1">
                <a:solidFill>
                  <a:srgbClr val="242021"/>
                </a:solidFill>
                <a:effectLst/>
                <a:latin typeface="Times-Roman"/>
              </a:rPr>
              <a:t>th</a:t>
            </a:r>
            <a:r>
              <a:rPr lang="en-US" sz="1800" b="0" i="0" dirty="0">
                <a:solidFill>
                  <a:srgbClr val="242021"/>
                </a:solidFill>
                <a:effectLst/>
                <a:latin typeface="Times-Roman"/>
              </a:rPr>
              <a:t> components.</a:t>
            </a:r>
            <a:r>
              <a:rPr lang="en-US" dirty="0"/>
              <a:t> </a:t>
            </a:r>
          </a:p>
        </p:txBody>
      </p:sp>
      <p:sp>
        <p:nvSpPr>
          <p:cNvPr id="10" name="TextBox 9">
            <a:extLst>
              <a:ext uri="{FF2B5EF4-FFF2-40B4-BE49-F238E27FC236}">
                <a16:creationId xmlns:a16="http://schemas.microsoft.com/office/drawing/2014/main" id="{3DD1DDCA-6062-4594-AD88-009C9735A236}"/>
              </a:ext>
            </a:extLst>
          </p:cNvPr>
          <p:cNvSpPr txBox="1"/>
          <p:nvPr/>
        </p:nvSpPr>
        <p:spPr>
          <a:xfrm>
            <a:off x="654399" y="4432618"/>
            <a:ext cx="7448161" cy="646331"/>
          </a:xfrm>
          <a:prstGeom prst="rect">
            <a:avLst/>
          </a:prstGeom>
          <a:noFill/>
        </p:spPr>
        <p:txBody>
          <a:bodyPr wrap="square">
            <a:spAutoFit/>
          </a:bodyPr>
          <a:lstStyle/>
          <a:p>
            <a:pPr marL="285750" indent="-285750">
              <a:buFont typeface="Wingdings" panose="05000000000000000000" pitchFamily="2" charset="2"/>
              <a:buChar char="Ø"/>
            </a:pPr>
            <a:r>
              <a:rPr lang="en-US" sz="1800" b="0" i="0" dirty="0">
                <a:solidFill>
                  <a:srgbClr val="242021"/>
                </a:solidFill>
                <a:effectLst/>
                <a:latin typeface="Times-Roman"/>
              </a:rPr>
              <a:t>What results when the projection </a:t>
            </a:r>
            <a:r>
              <a:rPr lang="en-US" sz="1800" b="0" i="1" dirty="0">
                <a:solidFill>
                  <a:srgbClr val="242021"/>
                </a:solidFill>
                <a:effectLst/>
                <a:latin typeface="MTMI"/>
              </a:rPr>
              <a:t>P</a:t>
            </a:r>
            <a:r>
              <a:rPr lang="en-US" sz="1100" b="0" i="0" dirty="0">
                <a:solidFill>
                  <a:srgbClr val="242021"/>
                </a:solidFill>
                <a:effectLst/>
                <a:latin typeface="Times-Roman"/>
              </a:rPr>
              <a:t>1</a:t>
            </a:r>
            <a:r>
              <a:rPr lang="en-US" sz="1100" b="0" i="1" dirty="0">
                <a:solidFill>
                  <a:srgbClr val="242021"/>
                </a:solidFill>
                <a:effectLst/>
                <a:latin typeface="MTMI"/>
              </a:rPr>
              <a:t>,</a:t>
            </a:r>
            <a:r>
              <a:rPr lang="en-US" sz="1100" b="0" i="0" dirty="0">
                <a:solidFill>
                  <a:srgbClr val="242021"/>
                </a:solidFill>
                <a:effectLst/>
                <a:latin typeface="Times-Roman"/>
              </a:rPr>
              <a:t>3 </a:t>
            </a:r>
            <a:r>
              <a:rPr lang="en-US" sz="1800" b="0" i="0" dirty="0">
                <a:solidFill>
                  <a:srgbClr val="242021"/>
                </a:solidFill>
                <a:effectLst/>
                <a:latin typeface="Times-Roman"/>
              </a:rPr>
              <a:t>is applied to the 4-tuples </a:t>
            </a:r>
            <a:r>
              <a:rPr lang="en-US" sz="1800" b="0" i="1" dirty="0">
                <a:solidFill>
                  <a:srgbClr val="242021"/>
                </a:solidFill>
                <a:effectLst/>
                <a:latin typeface="MTMI"/>
              </a:rPr>
              <a:t>(</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1" dirty="0">
                <a:solidFill>
                  <a:srgbClr val="242021"/>
                </a:solidFill>
                <a:effectLst/>
                <a:latin typeface="MTMI"/>
              </a:rPr>
              <a:t>, </a:t>
            </a:r>
            <a:r>
              <a:rPr lang="en-US" sz="1800" b="0" i="0" dirty="0">
                <a:solidFill>
                  <a:srgbClr val="242021"/>
                </a:solidFill>
                <a:effectLst/>
                <a:latin typeface="Times-Roman"/>
              </a:rPr>
              <a:t>0</a:t>
            </a:r>
            <a:r>
              <a:rPr lang="en-US" sz="1800" b="0" i="1" dirty="0">
                <a:solidFill>
                  <a:srgbClr val="242021"/>
                </a:solidFill>
                <a:effectLst/>
                <a:latin typeface="MTMI"/>
              </a:rPr>
              <a:t>, </a:t>
            </a:r>
            <a:r>
              <a:rPr lang="en-US" sz="1800" b="0" i="0" dirty="0">
                <a:solidFill>
                  <a:srgbClr val="242021"/>
                </a:solidFill>
                <a:effectLst/>
                <a:latin typeface="Times-Roman"/>
              </a:rPr>
              <a:t>4</a:t>
            </a:r>
            <a:r>
              <a:rPr lang="en-US" sz="1800" b="0" i="1" dirty="0">
                <a:solidFill>
                  <a:srgbClr val="242021"/>
                </a:solidFill>
                <a:effectLst/>
                <a:latin typeface="MTMI"/>
              </a:rPr>
              <a:t>), </a:t>
            </a:r>
            <a:r>
              <a:rPr lang="en-US" sz="1800" b="0" i="0" dirty="0">
                <a:solidFill>
                  <a:srgbClr val="242021"/>
                </a:solidFill>
                <a:effectLst/>
                <a:latin typeface="Times-Roman"/>
              </a:rPr>
              <a:t>(Jane Doe, 234111001, Geography, 3.14), and </a:t>
            </a:r>
            <a:r>
              <a:rPr lang="en-US" sz="1800" b="0" i="1" dirty="0">
                <a:solidFill>
                  <a:srgbClr val="242021"/>
                </a:solidFill>
                <a:effectLst/>
                <a:latin typeface="MTMI"/>
              </a:rPr>
              <a:t>(a</a:t>
            </a:r>
            <a:r>
              <a:rPr lang="en-US" sz="1100" b="0" i="0" dirty="0">
                <a:solidFill>
                  <a:srgbClr val="242021"/>
                </a:solidFill>
                <a:effectLst/>
                <a:latin typeface="Times-Roman"/>
              </a:rPr>
              <a:t>1</a:t>
            </a:r>
            <a:r>
              <a:rPr lang="en-US" sz="1800" b="0" i="1" dirty="0">
                <a:solidFill>
                  <a:srgbClr val="242021"/>
                </a:solidFill>
                <a:effectLst/>
                <a:latin typeface="MTMI"/>
              </a:rPr>
              <a:t>, a</a:t>
            </a:r>
            <a:r>
              <a:rPr lang="en-US" sz="1100" b="0" i="0" dirty="0">
                <a:solidFill>
                  <a:srgbClr val="242021"/>
                </a:solidFill>
                <a:effectLst/>
                <a:latin typeface="Times-Roman"/>
              </a:rPr>
              <a:t>2</a:t>
            </a:r>
            <a:r>
              <a:rPr lang="en-US" sz="1800" b="0" i="1" dirty="0">
                <a:solidFill>
                  <a:srgbClr val="242021"/>
                </a:solidFill>
                <a:effectLst/>
                <a:latin typeface="MTMI"/>
              </a:rPr>
              <a:t>, a</a:t>
            </a:r>
            <a:r>
              <a:rPr lang="en-US" sz="1100" b="0" i="0" dirty="0">
                <a:solidFill>
                  <a:srgbClr val="242021"/>
                </a:solidFill>
                <a:effectLst/>
                <a:latin typeface="Times-Roman"/>
              </a:rPr>
              <a:t>3</a:t>
            </a:r>
            <a:r>
              <a:rPr lang="en-US" sz="1800" b="0" i="1" dirty="0">
                <a:solidFill>
                  <a:srgbClr val="242021"/>
                </a:solidFill>
                <a:effectLst/>
                <a:latin typeface="MTMI"/>
              </a:rPr>
              <a:t>, a</a:t>
            </a:r>
            <a:r>
              <a:rPr lang="en-US" sz="1100" b="0" i="0" dirty="0">
                <a:solidFill>
                  <a:srgbClr val="242021"/>
                </a:solidFill>
                <a:effectLst/>
                <a:latin typeface="Times-Roman"/>
              </a:rPr>
              <a:t>4</a:t>
            </a:r>
            <a:r>
              <a:rPr lang="en-US" sz="1800" b="0" i="1" dirty="0">
                <a:solidFill>
                  <a:srgbClr val="242021"/>
                </a:solidFill>
                <a:effectLst/>
                <a:latin typeface="MTMI"/>
              </a:rPr>
              <a:t>)</a:t>
            </a:r>
            <a:r>
              <a:rPr lang="en-US" sz="1800" b="0" i="0" dirty="0">
                <a:solidFill>
                  <a:srgbClr val="242021"/>
                </a:solidFill>
                <a:effectLst/>
                <a:latin typeface="Times-Roman"/>
              </a:rPr>
              <a:t>?</a:t>
            </a:r>
            <a:r>
              <a:rPr lang="en-US" dirty="0"/>
              <a:t> </a:t>
            </a:r>
          </a:p>
        </p:txBody>
      </p:sp>
      <p:sp>
        <p:nvSpPr>
          <p:cNvPr id="11" name="TextBox 10">
            <a:extLst>
              <a:ext uri="{FF2B5EF4-FFF2-40B4-BE49-F238E27FC236}">
                <a16:creationId xmlns:a16="http://schemas.microsoft.com/office/drawing/2014/main" id="{25AAAA77-6548-456B-B00A-EB54895971BD}"/>
              </a:ext>
            </a:extLst>
          </p:cNvPr>
          <p:cNvSpPr txBox="1"/>
          <p:nvPr/>
        </p:nvSpPr>
        <p:spPr>
          <a:xfrm>
            <a:off x="654399" y="5417661"/>
            <a:ext cx="7156878" cy="646331"/>
          </a:xfrm>
          <a:prstGeom prst="rect">
            <a:avLst/>
          </a:prstGeom>
          <a:noFill/>
          <a:ln>
            <a:solidFill>
              <a:srgbClr val="00B050"/>
            </a:solidFill>
          </a:ln>
        </p:spPr>
        <p:txBody>
          <a:bodyPr wrap="square">
            <a:spAutoFit/>
          </a:bodyPr>
          <a:lstStyle/>
          <a:p>
            <a:r>
              <a:rPr lang="en-US" sz="1800" b="0" i="0" dirty="0">
                <a:solidFill>
                  <a:srgbClr val="242021"/>
                </a:solidFill>
                <a:effectLst/>
                <a:latin typeface="Times-Roman"/>
              </a:rPr>
              <a:t>The projection </a:t>
            </a:r>
            <a:r>
              <a:rPr lang="en-US" sz="1800" b="0" i="1" dirty="0">
                <a:solidFill>
                  <a:srgbClr val="242021"/>
                </a:solidFill>
                <a:effectLst/>
                <a:latin typeface="MTMI"/>
              </a:rPr>
              <a:t>P</a:t>
            </a:r>
            <a:r>
              <a:rPr lang="en-US" sz="1100" b="0" i="0" dirty="0">
                <a:solidFill>
                  <a:srgbClr val="242021"/>
                </a:solidFill>
                <a:effectLst/>
                <a:latin typeface="Times-Roman"/>
              </a:rPr>
              <a:t>1</a:t>
            </a:r>
            <a:r>
              <a:rPr lang="en-US" sz="1100" b="0" i="1" dirty="0">
                <a:solidFill>
                  <a:srgbClr val="242021"/>
                </a:solidFill>
                <a:effectLst/>
                <a:latin typeface="MTMI"/>
              </a:rPr>
              <a:t>,</a:t>
            </a:r>
            <a:r>
              <a:rPr lang="en-US" sz="1100" b="0" i="0" dirty="0">
                <a:solidFill>
                  <a:srgbClr val="242021"/>
                </a:solidFill>
                <a:effectLst/>
                <a:latin typeface="Times-Roman"/>
              </a:rPr>
              <a:t>3 </a:t>
            </a:r>
            <a:r>
              <a:rPr lang="en-US" sz="1800" b="0" i="0" dirty="0">
                <a:solidFill>
                  <a:srgbClr val="242021"/>
                </a:solidFill>
                <a:effectLst/>
                <a:latin typeface="Times-Roman"/>
              </a:rPr>
              <a:t>sends these 4-tuples to </a:t>
            </a:r>
            <a:r>
              <a:rPr lang="en-US" sz="1800" b="0" i="1" dirty="0">
                <a:solidFill>
                  <a:srgbClr val="242021"/>
                </a:solidFill>
                <a:effectLst/>
                <a:latin typeface="MTMI"/>
              </a:rPr>
              <a:t>(</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0</a:t>
            </a:r>
            <a:r>
              <a:rPr lang="en-US" sz="1800" b="0" i="1" dirty="0">
                <a:solidFill>
                  <a:srgbClr val="242021"/>
                </a:solidFill>
                <a:effectLst/>
                <a:latin typeface="MTMI"/>
              </a:rPr>
              <a:t>)</a:t>
            </a:r>
            <a:r>
              <a:rPr lang="en-US" sz="1800" b="0" i="0" dirty="0">
                <a:solidFill>
                  <a:srgbClr val="242021"/>
                </a:solidFill>
                <a:effectLst/>
                <a:latin typeface="Times-Roman"/>
              </a:rPr>
              <a:t>, (Jane Doe, Geography), and </a:t>
            </a:r>
            <a:r>
              <a:rPr lang="en-US" sz="1800" b="0" i="1" dirty="0">
                <a:solidFill>
                  <a:srgbClr val="242021"/>
                </a:solidFill>
                <a:effectLst/>
                <a:latin typeface="MTMI"/>
              </a:rPr>
              <a:t>(a</a:t>
            </a:r>
            <a:r>
              <a:rPr lang="en-US" sz="1100" b="0" i="0" dirty="0">
                <a:solidFill>
                  <a:srgbClr val="242021"/>
                </a:solidFill>
                <a:effectLst/>
                <a:latin typeface="Times-Roman"/>
              </a:rPr>
              <a:t>1</a:t>
            </a:r>
            <a:r>
              <a:rPr lang="en-US" sz="1800" b="0" i="1" dirty="0">
                <a:solidFill>
                  <a:srgbClr val="242021"/>
                </a:solidFill>
                <a:effectLst/>
                <a:latin typeface="MTMI"/>
              </a:rPr>
              <a:t>, a</a:t>
            </a:r>
            <a:r>
              <a:rPr lang="en-US" sz="1100" b="0" i="0" dirty="0">
                <a:solidFill>
                  <a:srgbClr val="242021"/>
                </a:solidFill>
                <a:effectLst/>
                <a:latin typeface="Times-Roman"/>
              </a:rPr>
              <a:t>3</a:t>
            </a:r>
            <a:r>
              <a:rPr lang="en-US" sz="1800" b="0" i="1" dirty="0">
                <a:solidFill>
                  <a:srgbClr val="242021"/>
                </a:solidFill>
                <a:effectLst/>
                <a:latin typeface="MTMI"/>
              </a:rPr>
              <a:t>)</a:t>
            </a:r>
            <a:r>
              <a:rPr lang="en-US" sz="1800" b="0" i="0" dirty="0">
                <a:solidFill>
                  <a:srgbClr val="242021"/>
                </a:solidFill>
                <a:effectLst/>
                <a:latin typeface="Times-Roman"/>
              </a:rPr>
              <a:t>, respectively.</a:t>
            </a:r>
            <a:r>
              <a:rPr lang="en-US" dirty="0"/>
              <a:t> </a:t>
            </a:r>
          </a:p>
        </p:txBody>
      </p:sp>
      <p:sp>
        <p:nvSpPr>
          <p:cNvPr id="12" name="TextBox 11">
            <a:extLst>
              <a:ext uri="{FF2B5EF4-FFF2-40B4-BE49-F238E27FC236}">
                <a16:creationId xmlns:a16="http://schemas.microsoft.com/office/drawing/2014/main" id="{EB78F1D8-F23B-4F24-BC80-1D846873755D}"/>
              </a:ext>
            </a:extLst>
          </p:cNvPr>
          <p:cNvSpPr txBox="1"/>
          <p:nvPr/>
        </p:nvSpPr>
        <p:spPr>
          <a:xfrm>
            <a:off x="199825" y="3743782"/>
            <a:ext cx="178260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For instance:</a:t>
            </a:r>
          </a:p>
        </p:txBody>
      </p:sp>
      <p:pic>
        <p:nvPicPr>
          <p:cNvPr id="7170" name="Picture 2" descr="Join, Projection and Selection (SAP Library - Maintenance Views)">
            <a:extLst>
              <a:ext uri="{FF2B5EF4-FFF2-40B4-BE49-F238E27FC236}">
                <a16:creationId xmlns:a16="http://schemas.microsoft.com/office/drawing/2014/main" id="{5B104BC1-E7D2-30F1-4B60-4DB71824D43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2718" r="8010"/>
          <a:stretch/>
        </p:blipFill>
        <p:spPr bwMode="auto">
          <a:xfrm>
            <a:off x="8670020" y="2155310"/>
            <a:ext cx="3371556" cy="36477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7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7D96B7-C5AB-442C-8FC8-A924DAF9DAB8}"/>
              </a:ext>
            </a:extLst>
          </p:cNvPr>
          <p:cNvSpPr txBox="1"/>
          <p:nvPr/>
        </p:nvSpPr>
        <p:spPr>
          <a:xfrm>
            <a:off x="744116" y="681334"/>
            <a:ext cx="7877369" cy="369332"/>
          </a:xfrm>
          <a:prstGeom prst="rect">
            <a:avLst/>
          </a:prstGeom>
          <a:noFill/>
        </p:spPr>
        <p:txBody>
          <a:bodyPr wrap="square">
            <a:spAutoFit/>
          </a:bodyPr>
          <a:lstStyle/>
          <a:p>
            <a:r>
              <a:rPr lang="en-US" sz="1800" b="0" i="0" dirty="0">
                <a:solidFill>
                  <a:srgbClr val="242021"/>
                </a:solidFill>
                <a:effectLst/>
                <a:latin typeface="Times-Roman"/>
              </a:rPr>
              <a:t>What relation results when the projection </a:t>
            </a:r>
            <a:r>
              <a:rPr lang="en-US" sz="1800" b="0" i="1" dirty="0">
                <a:solidFill>
                  <a:srgbClr val="242021"/>
                </a:solidFill>
                <a:effectLst/>
                <a:latin typeface="MTMI"/>
              </a:rPr>
              <a:t>P</a:t>
            </a:r>
            <a:r>
              <a:rPr lang="en-US" sz="1100" b="0" i="0" dirty="0">
                <a:solidFill>
                  <a:srgbClr val="242021"/>
                </a:solidFill>
                <a:effectLst/>
                <a:latin typeface="Times-Roman"/>
              </a:rPr>
              <a:t>1</a:t>
            </a:r>
            <a:r>
              <a:rPr lang="en-US" sz="1100" b="0" i="1" dirty="0">
                <a:solidFill>
                  <a:srgbClr val="242021"/>
                </a:solidFill>
                <a:effectLst/>
                <a:latin typeface="MTMI"/>
              </a:rPr>
              <a:t>,</a:t>
            </a:r>
            <a:r>
              <a:rPr lang="en-US" sz="1100" b="0" i="0" dirty="0">
                <a:solidFill>
                  <a:srgbClr val="242021"/>
                </a:solidFill>
                <a:effectLst/>
                <a:latin typeface="Times-Roman"/>
              </a:rPr>
              <a:t>4 </a:t>
            </a:r>
            <a:r>
              <a:rPr lang="en-US" sz="1800" b="0" i="0" dirty="0">
                <a:solidFill>
                  <a:srgbClr val="242021"/>
                </a:solidFill>
                <a:effectLst/>
                <a:latin typeface="Times-Roman"/>
              </a:rPr>
              <a:t>is applied to the relation in Table 1?</a:t>
            </a:r>
            <a:r>
              <a:rPr lang="en-US" dirty="0"/>
              <a:t> </a:t>
            </a:r>
          </a:p>
        </p:txBody>
      </p:sp>
      <p:pic>
        <p:nvPicPr>
          <p:cNvPr id="4" name="Picture 3">
            <a:extLst>
              <a:ext uri="{FF2B5EF4-FFF2-40B4-BE49-F238E27FC236}">
                <a16:creationId xmlns:a16="http://schemas.microsoft.com/office/drawing/2014/main" id="{8C478EF8-9A15-4FEE-BA39-F6736DBDA9FF}"/>
              </a:ext>
            </a:extLst>
          </p:cNvPr>
          <p:cNvPicPr>
            <a:picLocks noChangeAspect="1"/>
          </p:cNvPicPr>
          <p:nvPr/>
        </p:nvPicPr>
        <p:blipFill rotWithShape="1">
          <a:blip r:embed="rId2"/>
          <a:srcRect l="43164" t="35782" r="25229" b="37279"/>
          <a:stretch/>
        </p:blipFill>
        <p:spPr>
          <a:xfrm>
            <a:off x="2896611" y="1253020"/>
            <a:ext cx="5230353" cy="2507531"/>
          </a:xfrm>
          <a:prstGeom prst="rect">
            <a:avLst/>
          </a:prstGeom>
        </p:spPr>
      </p:pic>
      <p:pic>
        <p:nvPicPr>
          <p:cNvPr id="5" name="Picture 4">
            <a:extLst>
              <a:ext uri="{FF2B5EF4-FFF2-40B4-BE49-F238E27FC236}">
                <a16:creationId xmlns:a16="http://schemas.microsoft.com/office/drawing/2014/main" id="{66AA7965-46E4-42BD-BC0C-A970FE32B9E2}"/>
              </a:ext>
            </a:extLst>
          </p:cNvPr>
          <p:cNvPicPr>
            <a:picLocks noChangeAspect="1"/>
          </p:cNvPicPr>
          <p:nvPr/>
        </p:nvPicPr>
        <p:blipFill rotWithShape="1">
          <a:blip r:embed="rId3"/>
          <a:srcRect l="36123" t="37046" r="53562" b="42377"/>
          <a:stretch/>
        </p:blipFill>
        <p:spPr>
          <a:xfrm>
            <a:off x="7536491" y="4307483"/>
            <a:ext cx="1987422" cy="2230016"/>
          </a:xfrm>
          <a:prstGeom prst="rect">
            <a:avLst/>
          </a:prstGeom>
        </p:spPr>
      </p:pic>
      <p:sp>
        <p:nvSpPr>
          <p:cNvPr id="7" name="TextBox 6">
            <a:extLst>
              <a:ext uri="{FF2B5EF4-FFF2-40B4-BE49-F238E27FC236}">
                <a16:creationId xmlns:a16="http://schemas.microsoft.com/office/drawing/2014/main" id="{6AC72DD0-60CA-42F6-B395-29B53AFE6EEB}"/>
              </a:ext>
            </a:extLst>
          </p:cNvPr>
          <p:cNvSpPr txBox="1"/>
          <p:nvPr/>
        </p:nvSpPr>
        <p:spPr>
          <a:xfrm>
            <a:off x="1080019" y="4958649"/>
            <a:ext cx="6097554" cy="646331"/>
          </a:xfrm>
          <a:prstGeom prst="rect">
            <a:avLst/>
          </a:prstGeom>
          <a:noFill/>
          <a:ln>
            <a:solidFill>
              <a:schemeClr val="accent1"/>
            </a:solidFill>
          </a:ln>
        </p:spPr>
        <p:txBody>
          <a:bodyPr wrap="square">
            <a:spAutoFit/>
          </a:bodyPr>
          <a:lstStyle/>
          <a:p>
            <a:r>
              <a:rPr lang="en-US" sz="1800" b="0" i="0" dirty="0">
                <a:solidFill>
                  <a:srgbClr val="242021"/>
                </a:solidFill>
                <a:effectLst/>
                <a:latin typeface="Times-Roman"/>
              </a:rPr>
              <a:t>When the projection </a:t>
            </a:r>
            <a:r>
              <a:rPr lang="en-US" sz="1800" b="0" i="1" dirty="0">
                <a:solidFill>
                  <a:srgbClr val="242021"/>
                </a:solidFill>
                <a:effectLst/>
                <a:latin typeface="MTMI"/>
              </a:rPr>
              <a:t>P</a:t>
            </a:r>
            <a:r>
              <a:rPr lang="en-US" sz="1100" b="0" i="0" dirty="0">
                <a:solidFill>
                  <a:srgbClr val="242021"/>
                </a:solidFill>
                <a:effectLst/>
                <a:latin typeface="Times-Roman"/>
              </a:rPr>
              <a:t>1</a:t>
            </a:r>
            <a:r>
              <a:rPr lang="en-US" sz="1100" b="0" i="1" dirty="0">
                <a:solidFill>
                  <a:srgbClr val="242021"/>
                </a:solidFill>
                <a:effectLst/>
                <a:latin typeface="MTMI"/>
              </a:rPr>
              <a:t>,</a:t>
            </a:r>
            <a:r>
              <a:rPr lang="en-US" sz="1100" b="0" i="0" dirty="0">
                <a:solidFill>
                  <a:srgbClr val="242021"/>
                </a:solidFill>
                <a:effectLst/>
                <a:latin typeface="Times-Roman"/>
              </a:rPr>
              <a:t>4 </a:t>
            </a:r>
            <a:r>
              <a:rPr lang="en-US" sz="1800" b="0" i="0" dirty="0">
                <a:solidFill>
                  <a:srgbClr val="242021"/>
                </a:solidFill>
                <a:effectLst/>
                <a:latin typeface="Times-Roman"/>
              </a:rPr>
              <a:t>is used, the second and third columns of the table are deleted.</a:t>
            </a:r>
            <a:endParaRPr lang="en-US" dirty="0"/>
          </a:p>
        </p:txBody>
      </p:sp>
      <p:pic>
        <p:nvPicPr>
          <p:cNvPr id="11268" name="Picture 4" descr="8+ Projector Clipart - Preview : Clip Art | HDClipartAll">
            <a:extLst>
              <a:ext uri="{FF2B5EF4-FFF2-40B4-BE49-F238E27FC236}">
                <a16:creationId xmlns:a16="http://schemas.microsoft.com/office/drawing/2014/main" id="{623BE9E3-F37C-4827-A2E7-E5A4D2DDC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523913" y="182029"/>
            <a:ext cx="2422057" cy="17372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or: Curved 5">
            <a:extLst>
              <a:ext uri="{FF2B5EF4-FFF2-40B4-BE49-F238E27FC236}">
                <a16:creationId xmlns:a16="http://schemas.microsoft.com/office/drawing/2014/main" id="{BD2B3A08-C5CA-4D41-D030-5F4F37B17149}"/>
              </a:ext>
            </a:extLst>
          </p:cNvPr>
          <p:cNvCxnSpPr>
            <a:cxnSpLocks/>
          </p:cNvCxnSpPr>
          <p:nvPr/>
        </p:nvCxnSpPr>
        <p:spPr>
          <a:xfrm rot="16200000" flipH="1">
            <a:off x="7690625" y="2986855"/>
            <a:ext cx="1571153" cy="698475"/>
          </a:xfrm>
          <a:prstGeom prst="curvedConnector3">
            <a:avLst>
              <a:gd name="adj1" fmla="val -141"/>
            </a:avLst>
          </a:prstGeom>
          <a:ln w="5715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603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3BF6D5-633D-4539-AC09-B93CBCD16757}"/>
              </a:ext>
            </a:extLst>
          </p:cNvPr>
          <p:cNvPicPr>
            <a:picLocks noChangeAspect="1"/>
          </p:cNvPicPr>
          <p:nvPr/>
        </p:nvPicPr>
        <p:blipFill rotWithShape="1">
          <a:blip r:embed="rId2"/>
          <a:srcRect l="50699" t="36701" r="33465" b="38503"/>
          <a:stretch/>
        </p:blipFill>
        <p:spPr>
          <a:xfrm>
            <a:off x="4007498" y="925862"/>
            <a:ext cx="2738536" cy="2411920"/>
          </a:xfrm>
          <a:prstGeom prst="rect">
            <a:avLst/>
          </a:prstGeom>
        </p:spPr>
      </p:pic>
      <p:sp>
        <p:nvSpPr>
          <p:cNvPr id="11" name="TextBox 10">
            <a:extLst>
              <a:ext uri="{FF2B5EF4-FFF2-40B4-BE49-F238E27FC236}">
                <a16:creationId xmlns:a16="http://schemas.microsoft.com/office/drawing/2014/main" id="{C59CB50D-B8D3-41A2-AFCC-60612E7D948E}"/>
              </a:ext>
            </a:extLst>
          </p:cNvPr>
          <p:cNvSpPr txBox="1"/>
          <p:nvPr/>
        </p:nvSpPr>
        <p:spPr>
          <a:xfrm>
            <a:off x="992544" y="422593"/>
            <a:ext cx="8819760" cy="369332"/>
          </a:xfrm>
          <a:prstGeom prst="rect">
            <a:avLst/>
          </a:prstGeom>
          <a:noFill/>
        </p:spPr>
        <p:txBody>
          <a:bodyPr wrap="square">
            <a:spAutoFit/>
          </a:bodyPr>
          <a:lstStyle/>
          <a:p>
            <a:r>
              <a:rPr lang="en-US" sz="1800" b="0" i="0" dirty="0">
                <a:solidFill>
                  <a:srgbClr val="242021"/>
                </a:solidFill>
                <a:effectLst/>
                <a:latin typeface="Times-Roman"/>
              </a:rPr>
              <a:t>What is the table obtained when the projection </a:t>
            </a:r>
            <a:r>
              <a:rPr lang="en-US" sz="1800" b="0" i="1" dirty="0">
                <a:solidFill>
                  <a:srgbClr val="242021"/>
                </a:solidFill>
                <a:effectLst/>
                <a:latin typeface="MTMI"/>
              </a:rPr>
              <a:t>P</a:t>
            </a:r>
            <a:r>
              <a:rPr lang="en-US" sz="1100" b="0" i="0" dirty="0">
                <a:solidFill>
                  <a:srgbClr val="242021"/>
                </a:solidFill>
                <a:effectLst/>
                <a:latin typeface="Times-Roman"/>
              </a:rPr>
              <a:t>1</a:t>
            </a:r>
            <a:r>
              <a:rPr lang="en-US" sz="1100" b="0" i="1" dirty="0">
                <a:solidFill>
                  <a:srgbClr val="242021"/>
                </a:solidFill>
                <a:effectLst/>
                <a:latin typeface="MTMI"/>
              </a:rPr>
              <a:t>,</a:t>
            </a:r>
            <a:r>
              <a:rPr lang="en-US" sz="1100" b="0" i="0" dirty="0">
                <a:solidFill>
                  <a:srgbClr val="242021"/>
                </a:solidFill>
                <a:effectLst/>
                <a:latin typeface="Times-Roman"/>
              </a:rPr>
              <a:t>2 </a:t>
            </a:r>
            <a:r>
              <a:rPr lang="en-US" sz="1800" b="0" i="0" dirty="0">
                <a:solidFill>
                  <a:srgbClr val="242021"/>
                </a:solidFill>
                <a:effectLst/>
                <a:latin typeface="Times-Roman"/>
              </a:rPr>
              <a:t>is applied to the relation in Table 3?</a:t>
            </a:r>
            <a:r>
              <a:rPr lang="en-US" dirty="0"/>
              <a:t> </a:t>
            </a:r>
          </a:p>
        </p:txBody>
      </p:sp>
      <p:pic>
        <p:nvPicPr>
          <p:cNvPr id="15" name="Picture 14">
            <a:extLst>
              <a:ext uri="{FF2B5EF4-FFF2-40B4-BE49-F238E27FC236}">
                <a16:creationId xmlns:a16="http://schemas.microsoft.com/office/drawing/2014/main" id="{DCA8EF49-FAC4-4A42-8D27-5D2C05D21437}"/>
              </a:ext>
            </a:extLst>
          </p:cNvPr>
          <p:cNvPicPr>
            <a:picLocks noChangeAspect="1"/>
          </p:cNvPicPr>
          <p:nvPr/>
        </p:nvPicPr>
        <p:blipFill rotWithShape="1">
          <a:blip r:embed="rId3"/>
          <a:srcRect l="69260" t="30476" r="18648" b="55238"/>
          <a:stretch/>
        </p:blipFill>
        <p:spPr>
          <a:xfrm>
            <a:off x="4007498" y="4248497"/>
            <a:ext cx="2872410" cy="1908881"/>
          </a:xfrm>
          <a:prstGeom prst="rect">
            <a:avLst/>
          </a:prstGeom>
        </p:spPr>
      </p:pic>
      <p:sp>
        <p:nvSpPr>
          <p:cNvPr id="16" name="Arrow: Down 15">
            <a:extLst>
              <a:ext uri="{FF2B5EF4-FFF2-40B4-BE49-F238E27FC236}">
                <a16:creationId xmlns:a16="http://schemas.microsoft.com/office/drawing/2014/main" id="{A0FFDB44-220B-43BC-9CC5-566B49AC7837}"/>
              </a:ext>
            </a:extLst>
          </p:cNvPr>
          <p:cNvSpPr/>
          <p:nvPr/>
        </p:nvSpPr>
        <p:spPr>
          <a:xfrm>
            <a:off x="5246137" y="3520219"/>
            <a:ext cx="261258" cy="545841"/>
          </a:xfrm>
          <a:prstGeom prst="downArrow">
            <a:avLst/>
          </a:prstGeom>
          <a:solidFill>
            <a:schemeClr val="accent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468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74483E-5A03-4D67-BC56-6F9E6E2C3164}"/>
              </a:ext>
            </a:extLst>
          </p:cNvPr>
          <p:cNvSpPr txBox="1"/>
          <p:nvPr/>
        </p:nvSpPr>
        <p:spPr>
          <a:xfrm>
            <a:off x="312434" y="440956"/>
            <a:ext cx="11153851" cy="523220"/>
          </a:xfrm>
          <a:prstGeom prst="rect">
            <a:avLst/>
          </a:prstGeom>
          <a:noFill/>
        </p:spPr>
        <p:txBody>
          <a:bodyPr wrap="square">
            <a:spAutoFit/>
          </a:bodyPr>
          <a:lstStyle/>
          <a:p>
            <a:r>
              <a:rPr lang="en-US" sz="2000" b="0" i="0" dirty="0">
                <a:solidFill>
                  <a:srgbClr val="242021"/>
                </a:solidFill>
                <a:effectLst/>
                <a:latin typeface="Times-Roman"/>
              </a:rPr>
              <a:t>The </a:t>
            </a:r>
            <a:r>
              <a:rPr lang="en-US" sz="2800" b="1" i="0" dirty="0">
                <a:solidFill>
                  <a:srgbClr val="242021"/>
                </a:solidFill>
                <a:effectLst/>
                <a:latin typeface="Times-Bold"/>
              </a:rPr>
              <a:t>join</a:t>
            </a:r>
            <a:r>
              <a:rPr lang="en-US" sz="2000" b="1" i="0" dirty="0">
                <a:solidFill>
                  <a:srgbClr val="242021"/>
                </a:solidFill>
                <a:effectLst/>
                <a:latin typeface="Times-Bold"/>
              </a:rPr>
              <a:t> </a:t>
            </a:r>
            <a:r>
              <a:rPr lang="en-US" sz="2000" b="0" i="0" dirty="0">
                <a:solidFill>
                  <a:srgbClr val="242021"/>
                </a:solidFill>
                <a:effectLst/>
                <a:latin typeface="Times-Roman"/>
              </a:rPr>
              <a:t>operation is used to combine two tables into one when these tables share some identical fields.</a:t>
            </a:r>
            <a:r>
              <a:rPr lang="en-US" sz="2000" dirty="0"/>
              <a:t> </a:t>
            </a:r>
          </a:p>
        </p:txBody>
      </p:sp>
      <p:pic>
        <p:nvPicPr>
          <p:cNvPr id="5" name="Picture 4">
            <a:extLst>
              <a:ext uri="{FF2B5EF4-FFF2-40B4-BE49-F238E27FC236}">
                <a16:creationId xmlns:a16="http://schemas.microsoft.com/office/drawing/2014/main" id="{230D018C-BAA0-42C6-9938-4CAFBB08FFB4}"/>
              </a:ext>
            </a:extLst>
          </p:cNvPr>
          <p:cNvPicPr>
            <a:picLocks noChangeAspect="1"/>
          </p:cNvPicPr>
          <p:nvPr/>
        </p:nvPicPr>
        <p:blipFill rotWithShape="1">
          <a:blip r:embed="rId3"/>
          <a:srcRect l="35740" t="36463" r="20331" b="36326"/>
          <a:stretch/>
        </p:blipFill>
        <p:spPr>
          <a:xfrm>
            <a:off x="2397967" y="1296955"/>
            <a:ext cx="6587597" cy="2295331"/>
          </a:xfrm>
          <a:prstGeom prst="rect">
            <a:avLst/>
          </a:prstGeom>
        </p:spPr>
      </p:pic>
      <p:sp>
        <p:nvSpPr>
          <p:cNvPr id="7" name="TextBox 6">
            <a:extLst>
              <a:ext uri="{FF2B5EF4-FFF2-40B4-BE49-F238E27FC236}">
                <a16:creationId xmlns:a16="http://schemas.microsoft.com/office/drawing/2014/main" id="{DDE44956-08ED-481F-8B87-6D9E572313D2}"/>
              </a:ext>
            </a:extLst>
          </p:cNvPr>
          <p:cNvSpPr txBox="1"/>
          <p:nvPr/>
        </p:nvSpPr>
        <p:spPr>
          <a:xfrm>
            <a:off x="429209" y="4071496"/>
            <a:ext cx="4217435" cy="1200329"/>
          </a:xfrm>
          <a:prstGeom prst="rect">
            <a:avLst/>
          </a:prstGeom>
          <a:noFill/>
        </p:spPr>
        <p:txBody>
          <a:bodyPr wrap="square">
            <a:spAutoFit/>
          </a:bodyPr>
          <a:lstStyle/>
          <a:p>
            <a:r>
              <a:rPr lang="en-US" sz="1800" b="0" i="0" dirty="0">
                <a:solidFill>
                  <a:srgbClr val="242021"/>
                </a:solidFill>
                <a:effectLst/>
                <a:latin typeface="Times-Roman"/>
              </a:rPr>
              <a:t>What relation results when the join operator </a:t>
            </a:r>
            <a:r>
              <a:rPr lang="en-US" sz="1800" b="0" i="1" dirty="0">
                <a:solidFill>
                  <a:srgbClr val="C00000"/>
                </a:solidFill>
                <a:effectLst/>
                <a:latin typeface="MTMI"/>
              </a:rPr>
              <a:t>J</a:t>
            </a:r>
            <a:r>
              <a:rPr lang="en-US" sz="1100" b="0" i="0" dirty="0">
                <a:solidFill>
                  <a:srgbClr val="C00000"/>
                </a:solidFill>
                <a:effectLst/>
                <a:latin typeface="Times-Roman"/>
              </a:rPr>
              <a:t>2</a:t>
            </a:r>
            <a:r>
              <a:rPr lang="en-US" sz="1100" b="0" i="0" dirty="0">
                <a:solidFill>
                  <a:srgbClr val="242021"/>
                </a:solidFill>
                <a:effectLst/>
                <a:latin typeface="Times-Roman"/>
              </a:rPr>
              <a:t> </a:t>
            </a:r>
            <a:r>
              <a:rPr lang="en-US" sz="1800" b="0" i="0" dirty="0">
                <a:solidFill>
                  <a:srgbClr val="242021"/>
                </a:solidFill>
                <a:effectLst/>
                <a:latin typeface="Times-Roman"/>
              </a:rPr>
              <a:t>is used to combine the relation displayed in </a:t>
            </a:r>
            <a:r>
              <a:rPr lang="en-US" sz="1800" b="0" i="0" dirty="0">
                <a:solidFill>
                  <a:srgbClr val="C00000"/>
                </a:solidFill>
                <a:effectLst/>
                <a:latin typeface="Times-Roman"/>
              </a:rPr>
              <a:t>Tables 5 and 6</a:t>
            </a:r>
            <a:r>
              <a:rPr lang="en-US" sz="1800" b="0" i="0" dirty="0">
                <a:solidFill>
                  <a:srgbClr val="242021"/>
                </a:solidFill>
                <a:effectLst/>
                <a:latin typeface="Times-Roman"/>
              </a:rPr>
              <a:t>?</a:t>
            </a:r>
            <a:r>
              <a:rPr lang="en-US" dirty="0"/>
              <a:t> </a:t>
            </a:r>
            <a:br>
              <a:rPr lang="en-US" dirty="0"/>
            </a:br>
            <a:endParaRPr lang="en-US" dirty="0"/>
          </a:p>
        </p:txBody>
      </p:sp>
      <p:pic>
        <p:nvPicPr>
          <p:cNvPr id="9" name="Picture 8">
            <a:extLst>
              <a:ext uri="{FF2B5EF4-FFF2-40B4-BE49-F238E27FC236}">
                <a16:creationId xmlns:a16="http://schemas.microsoft.com/office/drawing/2014/main" id="{883A7540-0696-448E-AC7D-2BC6BB3A6FA4}"/>
              </a:ext>
            </a:extLst>
          </p:cNvPr>
          <p:cNvPicPr>
            <a:picLocks noChangeAspect="1"/>
          </p:cNvPicPr>
          <p:nvPr/>
        </p:nvPicPr>
        <p:blipFill rotWithShape="1">
          <a:blip r:embed="rId4"/>
          <a:srcRect l="44312" t="48571" r="25612" b="29252"/>
          <a:stretch/>
        </p:blipFill>
        <p:spPr>
          <a:xfrm>
            <a:off x="4880311" y="4209779"/>
            <a:ext cx="5485598" cy="2275196"/>
          </a:xfrm>
          <a:prstGeom prst="rect">
            <a:avLst/>
          </a:prstGeom>
        </p:spPr>
      </p:pic>
      <p:sp>
        <p:nvSpPr>
          <p:cNvPr id="10" name="Oval 9">
            <a:extLst>
              <a:ext uri="{FF2B5EF4-FFF2-40B4-BE49-F238E27FC236}">
                <a16:creationId xmlns:a16="http://schemas.microsoft.com/office/drawing/2014/main" id="{B5611884-A477-4984-824E-0A518E636346}"/>
              </a:ext>
            </a:extLst>
          </p:cNvPr>
          <p:cNvSpPr/>
          <p:nvPr/>
        </p:nvSpPr>
        <p:spPr>
          <a:xfrm>
            <a:off x="3237722" y="1164093"/>
            <a:ext cx="2034074" cy="26614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DFC9F83-D9D7-470B-B6D3-818BBBC8F9E3}"/>
              </a:ext>
            </a:extLst>
          </p:cNvPr>
          <p:cNvSpPr/>
          <p:nvPr/>
        </p:nvSpPr>
        <p:spPr>
          <a:xfrm>
            <a:off x="5430416" y="1164093"/>
            <a:ext cx="2192694" cy="25868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Oval 11">
            <a:extLst>
              <a:ext uri="{FF2B5EF4-FFF2-40B4-BE49-F238E27FC236}">
                <a16:creationId xmlns:a16="http://schemas.microsoft.com/office/drawing/2014/main" id="{3344071A-A02C-4020-BA16-3A1FB928E996}"/>
              </a:ext>
            </a:extLst>
          </p:cNvPr>
          <p:cNvSpPr/>
          <p:nvPr/>
        </p:nvSpPr>
        <p:spPr>
          <a:xfrm>
            <a:off x="5756988" y="4248219"/>
            <a:ext cx="2836505" cy="22751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3314" name="Picture 2" descr="Friend Joining Group Shows Friendship and Togetherness Stock Illustration -  Illustration of guest, union: 32075479">
            <a:extLst>
              <a:ext uri="{FF2B5EF4-FFF2-40B4-BE49-F238E27FC236}">
                <a16:creationId xmlns:a16="http://schemas.microsoft.com/office/drawing/2014/main" id="{72D2957D-74E9-49C3-92A7-89514CCA6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7925" y="2500857"/>
            <a:ext cx="18669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98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C81A16-B5BB-4DE1-9020-C377BA323D1F}"/>
              </a:ext>
            </a:extLst>
          </p:cNvPr>
          <p:cNvSpPr txBox="1"/>
          <p:nvPr/>
        </p:nvSpPr>
        <p:spPr>
          <a:xfrm>
            <a:off x="441261" y="1952445"/>
            <a:ext cx="6097554" cy="923330"/>
          </a:xfrm>
          <a:prstGeom prst="rect">
            <a:avLst/>
          </a:prstGeom>
          <a:noFill/>
        </p:spPr>
        <p:txBody>
          <a:bodyPr wrap="square">
            <a:spAutoFit/>
          </a:bodyPr>
          <a:lstStyle/>
          <a:p>
            <a:r>
              <a:rPr lang="en-US" sz="1800" b="0" i="0" dirty="0">
                <a:solidFill>
                  <a:srgbClr val="000000"/>
                </a:solidFill>
                <a:effectLst/>
                <a:latin typeface="Courier"/>
              </a:rPr>
              <a:t>SELECT </a:t>
            </a:r>
            <a:r>
              <a:rPr lang="en-US" sz="1800" b="0" i="0" dirty="0" err="1">
                <a:solidFill>
                  <a:srgbClr val="000000"/>
                </a:solidFill>
                <a:effectLst/>
                <a:latin typeface="Courier"/>
              </a:rPr>
              <a:t>Departure_time</a:t>
            </a:r>
            <a:br>
              <a:rPr lang="en-US" sz="1800" b="0" i="0" dirty="0">
                <a:solidFill>
                  <a:srgbClr val="000000"/>
                </a:solidFill>
                <a:effectLst/>
                <a:latin typeface="Courier"/>
              </a:rPr>
            </a:br>
            <a:r>
              <a:rPr lang="en-US" sz="1800" b="0" i="0" dirty="0">
                <a:solidFill>
                  <a:srgbClr val="000000"/>
                </a:solidFill>
                <a:effectLst/>
                <a:latin typeface="Courier"/>
              </a:rPr>
              <a:t>FROM Flights</a:t>
            </a:r>
            <a:br>
              <a:rPr lang="en-US" sz="1800" b="0" i="0" dirty="0">
                <a:solidFill>
                  <a:srgbClr val="000000"/>
                </a:solidFill>
                <a:effectLst/>
                <a:latin typeface="Courier"/>
              </a:rPr>
            </a:br>
            <a:r>
              <a:rPr lang="en-US" sz="1800" b="0" i="0" dirty="0">
                <a:solidFill>
                  <a:srgbClr val="000000"/>
                </a:solidFill>
                <a:effectLst/>
                <a:latin typeface="Courier"/>
              </a:rPr>
              <a:t>WHERE Destination=’Detroit’</a:t>
            </a:r>
            <a:r>
              <a:rPr lang="en-US" dirty="0"/>
              <a:t> </a:t>
            </a:r>
          </a:p>
        </p:txBody>
      </p:sp>
      <p:sp>
        <p:nvSpPr>
          <p:cNvPr id="7" name="TextBox 6">
            <a:extLst>
              <a:ext uri="{FF2B5EF4-FFF2-40B4-BE49-F238E27FC236}">
                <a16:creationId xmlns:a16="http://schemas.microsoft.com/office/drawing/2014/main" id="{62954C91-1208-4A23-9712-68F50E52F86B}"/>
              </a:ext>
            </a:extLst>
          </p:cNvPr>
          <p:cNvSpPr txBox="1"/>
          <p:nvPr/>
        </p:nvSpPr>
        <p:spPr>
          <a:xfrm>
            <a:off x="884076" y="484334"/>
            <a:ext cx="6097554" cy="646331"/>
          </a:xfrm>
          <a:prstGeom prst="rect">
            <a:avLst/>
          </a:prstGeom>
          <a:noFill/>
        </p:spPr>
        <p:txBody>
          <a:bodyPr wrap="square">
            <a:spAutoFit/>
          </a:bodyPr>
          <a:lstStyle/>
          <a:p>
            <a:r>
              <a:rPr lang="en-US" sz="3600" b="1" i="0" dirty="0">
                <a:solidFill>
                  <a:srgbClr val="00ADEE"/>
                </a:solidFill>
                <a:effectLst/>
                <a:latin typeface="Palatino-Bold"/>
              </a:rPr>
              <a:t>SQL</a:t>
            </a:r>
            <a:r>
              <a:rPr lang="en-US" sz="3600" dirty="0"/>
              <a:t> </a:t>
            </a:r>
          </a:p>
        </p:txBody>
      </p:sp>
      <p:pic>
        <p:nvPicPr>
          <p:cNvPr id="9" name="Picture 8">
            <a:extLst>
              <a:ext uri="{FF2B5EF4-FFF2-40B4-BE49-F238E27FC236}">
                <a16:creationId xmlns:a16="http://schemas.microsoft.com/office/drawing/2014/main" id="{77043521-BCE7-4216-924D-BA22F46910CE}"/>
              </a:ext>
            </a:extLst>
          </p:cNvPr>
          <p:cNvPicPr>
            <a:picLocks noChangeAspect="1"/>
          </p:cNvPicPr>
          <p:nvPr/>
        </p:nvPicPr>
        <p:blipFill rotWithShape="1">
          <a:blip r:embed="rId2"/>
          <a:srcRect l="46224" t="46939" r="24924" b="29524"/>
          <a:stretch/>
        </p:blipFill>
        <p:spPr>
          <a:xfrm>
            <a:off x="6096000" y="662631"/>
            <a:ext cx="5008507" cy="2298335"/>
          </a:xfrm>
          <a:prstGeom prst="rect">
            <a:avLst/>
          </a:prstGeom>
        </p:spPr>
      </p:pic>
      <p:sp>
        <p:nvSpPr>
          <p:cNvPr id="11" name="TextBox 10">
            <a:extLst>
              <a:ext uri="{FF2B5EF4-FFF2-40B4-BE49-F238E27FC236}">
                <a16:creationId xmlns:a16="http://schemas.microsoft.com/office/drawing/2014/main" id="{D2619634-F413-4AD5-A2C4-287638716F22}"/>
              </a:ext>
            </a:extLst>
          </p:cNvPr>
          <p:cNvSpPr txBox="1"/>
          <p:nvPr/>
        </p:nvSpPr>
        <p:spPr>
          <a:xfrm>
            <a:off x="1031812" y="3037214"/>
            <a:ext cx="6097554" cy="369332"/>
          </a:xfrm>
          <a:prstGeom prst="rect">
            <a:avLst/>
          </a:prstGeom>
          <a:noFill/>
        </p:spPr>
        <p:txBody>
          <a:bodyPr wrap="square">
            <a:spAutoFit/>
          </a:bodyPr>
          <a:lstStyle/>
          <a:p>
            <a:r>
              <a:rPr lang="en-US" sz="1800" b="0" i="0" dirty="0">
                <a:solidFill>
                  <a:srgbClr val="002060"/>
                </a:solidFill>
                <a:effectLst/>
                <a:latin typeface="Times-Roman"/>
              </a:rPr>
              <a:t>Output: 08:10, 08:47, 09:44</a:t>
            </a:r>
            <a:endParaRPr lang="en-US" dirty="0">
              <a:solidFill>
                <a:srgbClr val="002060"/>
              </a:solidFill>
            </a:endParaRPr>
          </a:p>
        </p:txBody>
      </p:sp>
      <p:sp>
        <p:nvSpPr>
          <p:cNvPr id="13" name="TextBox 12">
            <a:extLst>
              <a:ext uri="{FF2B5EF4-FFF2-40B4-BE49-F238E27FC236}">
                <a16:creationId xmlns:a16="http://schemas.microsoft.com/office/drawing/2014/main" id="{DCC3D400-3FB4-47DE-8BE3-8B841B7AEAC5}"/>
              </a:ext>
            </a:extLst>
          </p:cNvPr>
          <p:cNvSpPr txBox="1"/>
          <p:nvPr/>
        </p:nvSpPr>
        <p:spPr>
          <a:xfrm>
            <a:off x="527958" y="5081777"/>
            <a:ext cx="6097554" cy="923330"/>
          </a:xfrm>
          <a:prstGeom prst="rect">
            <a:avLst/>
          </a:prstGeom>
          <a:noFill/>
        </p:spPr>
        <p:txBody>
          <a:bodyPr wrap="square">
            <a:spAutoFit/>
          </a:bodyPr>
          <a:lstStyle/>
          <a:p>
            <a:r>
              <a:rPr lang="en-US" sz="1800" b="0" i="0" dirty="0">
                <a:solidFill>
                  <a:srgbClr val="000000"/>
                </a:solidFill>
                <a:effectLst/>
                <a:latin typeface="Courier"/>
              </a:rPr>
              <a:t>SELECT Professor, Time</a:t>
            </a:r>
            <a:br>
              <a:rPr lang="en-US" sz="1800" b="0" i="0" dirty="0">
                <a:solidFill>
                  <a:srgbClr val="000000"/>
                </a:solidFill>
                <a:effectLst/>
                <a:latin typeface="Courier"/>
              </a:rPr>
            </a:br>
            <a:r>
              <a:rPr lang="en-US" sz="1800" b="0" i="0" dirty="0">
                <a:solidFill>
                  <a:srgbClr val="000000"/>
                </a:solidFill>
                <a:effectLst/>
                <a:latin typeface="Courier"/>
              </a:rPr>
              <a:t>FROM </a:t>
            </a:r>
            <a:r>
              <a:rPr lang="en-US" sz="1800" b="0" i="0" dirty="0" err="1">
                <a:solidFill>
                  <a:srgbClr val="000000"/>
                </a:solidFill>
                <a:effectLst/>
                <a:latin typeface="Courier"/>
              </a:rPr>
              <a:t>Teaching_assignments</a:t>
            </a:r>
            <a:r>
              <a:rPr lang="en-US" sz="1800" b="0" i="0" dirty="0">
                <a:solidFill>
                  <a:srgbClr val="000000"/>
                </a:solidFill>
                <a:effectLst/>
                <a:latin typeface="Courier"/>
              </a:rPr>
              <a:t>, </a:t>
            </a:r>
            <a:r>
              <a:rPr lang="en-US" sz="1800" b="0" i="0" dirty="0" err="1">
                <a:solidFill>
                  <a:srgbClr val="000000"/>
                </a:solidFill>
                <a:effectLst/>
                <a:latin typeface="Courier"/>
              </a:rPr>
              <a:t>Class_schedule</a:t>
            </a:r>
            <a:br>
              <a:rPr lang="en-US" sz="1800" b="0" i="0" dirty="0">
                <a:solidFill>
                  <a:srgbClr val="000000"/>
                </a:solidFill>
                <a:effectLst/>
                <a:latin typeface="Courier"/>
              </a:rPr>
            </a:br>
            <a:r>
              <a:rPr lang="en-US" sz="1800" b="0" i="0" dirty="0">
                <a:solidFill>
                  <a:srgbClr val="000000"/>
                </a:solidFill>
                <a:effectLst/>
                <a:latin typeface="Courier"/>
              </a:rPr>
              <a:t>WHERE Department=’Mathematics’</a:t>
            </a:r>
            <a:endParaRPr lang="en-US" dirty="0"/>
          </a:p>
        </p:txBody>
      </p:sp>
      <p:pic>
        <p:nvPicPr>
          <p:cNvPr id="15" name="Picture 14">
            <a:extLst>
              <a:ext uri="{FF2B5EF4-FFF2-40B4-BE49-F238E27FC236}">
                <a16:creationId xmlns:a16="http://schemas.microsoft.com/office/drawing/2014/main" id="{0300E2F3-7997-4F73-9948-46E4BB4C9678}"/>
              </a:ext>
            </a:extLst>
          </p:cNvPr>
          <p:cNvPicPr>
            <a:picLocks noChangeAspect="1"/>
          </p:cNvPicPr>
          <p:nvPr/>
        </p:nvPicPr>
        <p:blipFill rotWithShape="1">
          <a:blip r:embed="rId3"/>
          <a:srcRect l="44235" t="35782" r="25765" b="41995"/>
          <a:stretch/>
        </p:blipFill>
        <p:spPr>
          <a:xfrm>
            <a:off x="6378590" y="4171319"/>
            <a:ext cx="5285452" cy="2202347"/>
          </a:xfrm>
          <a:prstGeom prst="rect">
            <a:avLst/>
          </a:prstGeom>
        </p:spPr>
      </p:pic>
      <p:sp>
        <p:nvSpPr>
          <p:cNvPr id="17" name="TextBox 16">
            <a:extLst>
              <a:ext uri="{FF2B5EF4-FFF2-40B4-BE49-F238E27FC236}">
                <a16:creationId xmlns:a16="http://schemas.microsoft.com/office/drawing/2014/main" id="{D9082D28-3DD1-43E6-8EF5-CBEA194384D8}"/>
              </a:ext>
            </a:extLst>
          </p:cNvPr>
          <p:cNvSpPr txBox="1"/>
          <p:nvPr/>
        </p:nvSpPr>
        <p:spPr>
          <a:xfrm>
            <a:off x="1126672" y="6248402"/>
            <a:ext cx="6097554" cy="369332"/>
          </a:xfrm>
          <a:prstGeom prst="rect">
            <a:avLst/>
          </a:prstGeom>
          <a:noFill/>
        </p:spPr>
        <p:txBody>
          <a:bodyPr wrap="square">
            <a:spAutoFit/>
          </a:bodyPr>
          <a:lstStyle/>
          <a:p>
            <a:r>
              <a:rPr lang="en-US" sz="1800" b="0" i="0" dirty="0">
                <a:solidFill>
                  <a:srgbClr val="002060"/>
                </a:solidFill>
                <a:effectLst/>
                <a:latin typeface="Times-Roman"/>
              </a:rPr>
              <a:t>Output: Rosen, 3:00 </a:t>
            </a:r>
            <a:r>
              <a:rPr lang="en-US" sz="1800" b="0" i="0" dirty="0">
                <a:solidFill>
                  <a:srgbClr val="002060"/>
                </a:solidFill>
                <a:effectLst/>
                <a:latin typeface="Times-RomanSC"/>
              </a:rPr>
              <a:t>p.m.</a:t>
            </a:r>
            <a:r>
              <a:rPr lang="en-US" dirty="0">
                <a:solidFill>
                  <a:srgbClr val="002060"/>
                </a:solidFill>
              </a:rPr>
              <a:t> </a:t>
            </a:r>
          </a:p>
        </p:txBody>
      </p:sp>
    </p:spTree>
    <p:extLst>
      <p:ext uri="{BB962C8B-B14F-4D97-AF65-F5344CB8AC3E}">
        <p14:creationId xmlns:p14="http://schemas.microsoft.com/office/powerpoint/2010/main" val="242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87DBE-BC73-4D00-8D8A-7D5AC7A7E920}"/>
              </a:ext>
            </a:extLst>
          </p:cNvPr>
          <p:cNvSpPr txBox="1"/>
          <p:nvPr/>
        </p:nvSpPr>
        <p:spPr>
          <a:xfrm>
            <a:off x="460717" y="511685"/>
            <a:ext cx="6098344" cy="369332"/>
          </a:xfrm>
          <a:prstGeom prst="rect">
            <a:avLst/>
          </a:prstGeom>
          <a:noFill/>
        </p:spPr>
        <p:txBody>
          <a:bodyPr wrap="square">
            <a:spAutoFit/>
          </a:bodyPr>
          <a:lstStyle/>
          <a:p>
            <a:r>
              <a:rPr lang="en-US" sz="1800" b="1" i="0" u="none" strike="noStrike" baseline="0" dirty="0">
                <a:solidFill>
                  <a:srgbClr val="0070C0"/>
                </a:solidFill>
                <a:latin typeface="Palatino-Bold"/>
              </a:rPr>
              <a:t>EXAMPLE 1</a:t>
            </a:r>
            <a:endParaRPr lang="en-US" dirty="0">
              <a:solidFill>
                <a:srgbClr val="0070C0"/>
              </a:solidFill>
            </a:endParaRPr>
          </a:p>
        </p:txBody>
      </p:sp>
      <p:sp>
        <p:nvSpPr>
          <p:cNvPr id="5" name="TextBox 4">
            <a:extLst>
              <a:ext uri="{FF2B5EF4-FFF2-40B4-BE49-F238E27FC236}">
                <a16:creationId xmlns:a16="http://schemas.microsoft.com/office/drawing/2014/main" id="{8E7508AF-99C2-48DF-A7D0-A6D494E358D5}"/>
              </a:ext>
            </a:extLst>
          </p:cNvPr>
          <p:cNvSpPr txBox="1"/>
          <p:nvPr/>
        </p:nvSpPr>
        <p:spPr>
          <a:xfrm>
            <a:off x="281473" y="1210124"/>
            <a:ext cx="8753621" cy="369332"/>
          </a:xfrm>
          <a:prstGeom prst="rect">
            <a:avLst/>
          </a:prstGeom>
          <a:noFill/>
        </p:spPr>
        <p:txBody>
          <a:bodyPr wrap="square">
            <a:spAutoFit/>
          </a:bodyPr>
          <a:lstStyle/>
          <a:p>
            <a:r>
              <a:rPr lang="en-US" sz="1800" b="0" i="0" u="none" strike="noStrike" baseline="0" dirty="0">
                <a:latin typeface="Times New Roman" panose="02020603050405020304" pitchFamily="18" charset="0"/>
              </a:rPr>
              <a:t>Let </a:t>
            </a:r>
            <a:r>
              <a:rPr lang="en-US" sz="1800" b="0" i="1" u="none" strike="noStrike" baseline="0" dirty="0">
                <a:latin typeface="MTMI"/>
              </a:rPr>
              <a:t>A </a:t>
            </a:r>
            <a:r>
              <a:rPr lang="en-US" sz="1800" b="0" i="0" u="none" strike="noStrike" baseline="0" dirty="0">
                <a:latin typeface="Times New Roman" panose="02020603050405020304" pitchFamily="18" charset="0"/>
              </a:rPr>
              <a:t>be the set of cities in the U.S.A., and let </a:t>
            </a:r>
            <a:r>
              <a:rPr lang="en-US" sz="1800" b="0" i="1" u="none" strike="noStrike" baseline="0" dirty="0">
                <a:latin typeface="MTMI"/>
              </a:rPr>
              <a:t>B </a:t>
            </a:r>
            <a:r>
              <a:rPr lang="en-US" sz="1800" b="0" i="0" u="none" strike="noStrike" baseline="0" dirty="0">
                <a:latin typeface="Times New Roman" panose="02020603050405020304" pitchFamily="18" charset="0"/>
              </a:rPr>
              <a:t>be the set of the 50 states in the U.S.A.</a:t>
            </a:r>
            <a:endParaRPr lang="en-US" dirty="0"/>
          </a:p>
        </p:txBody>
      </p:sp>
      <p:sp>
        <p:nvSpPr>
          <p:cNvPr id="7" name="TextBox 6">
            <a:extLst>
              <a:ext uri="{FF2B5EF4-FFF2-40B4-BE49-F238E27FC236}">
                <a16:creationId xmlns:a16="http://schemas.microsoft.com/office/drawing/2014/main" id="{03C50211-E3F1-4773-91DE-A6044A1D4DA4}"/>
              </a:ext>
            </a:extLst>
          </p:cNvPr>
          <p:cNvSpPr txBox="1"/>
          <p:nvPr/>
        </p:nvSpPr>
        <p:spPr>
          <a:xfrm>
            <a:off x="281473" y="1649043"/>
            <a:ext cx="10301068" cy="369332"/>
          </a:xfrm>
          <a:prstGeom prst="rect">
            <a:avLst/>
          </a:prstGeom>
          <a:noFill/>
        </p:spPr>
        <p:txBody>
          <a:bodyPr wrap="square">
            <a:spAutoFit/>
          </a:bodyPr>
          <a:lstStyle/>
          <a:p>
            <a:pPr algn="l"/>
            <a:r>
              <a:rPr lang="en-US" sz="1800" b="0" i="0" u="none" strike="noStrike" baseline="0" dirty="0">
                <a:latin typeface="Times New Roman" panose="02020603050405020304" pitchFamily="18" charset="0"/>
              </a:rPr>
              <a:t>Define the relation </a:t>
            </a:r>
            <a:r>
              <a:rPr lang="en-US" sz="1800" b="0" i="1" u="none" strike="noStrike" baseline="0" dirty="0">
                <a:latin typeface="MTMI"/>
              </a:rPr>
              <a:t>R </a:t>
            </a:r>
            <a:r>
              <a:rPr lang="en-US" sz="1800" b="0" i="0" u="none" strike="noStrike" baseline="0" dirty="0">
                <a:latin typeface="Times New Roman" panose="02020603050405020304" pitchFamily="18" charset="0"/>
              </a:rPr>
              <a:t>by specifying that </a:t>
            </a:r>
            <a:r>
              <a:rPr lang="en-US" sz="1800" b="0" i="1" u="none" strike="noStrike" baseline="0" dirty="0">
                <a:latin typeface="MTMI"/>
              </a:rPr>
              <a:t>(a, b) </a:t>
            </a:r>
            <a:r>
              <a:rPr lang="en-US" sz="1800" b="0" i="0" u="none" strike="noStrike" baseline="0" dirty="0">
                <a:latin typeface="Times New Roman" panose="02020603050405020304" pitchFamily="18" charset="0"/>
              </a:rPr>
              <a:t>belongs to </a:t>
            </a:r>
            <a:r>
              <a:rPr lang="en-US" sz="1800" b="0" i="1" u="none" strike="noStrike" baseline="0" dirty="0">
                <a:latin typeface="MTMI"/>
              </a:rPr>
              <a:t>R </a:t>
            </a:r>
            <a:r>
              <a:rPr lang="en-US" sz="1800" b="0" i="0" u="none" strike="noStrike" baseline="0" dirty="0">
                <a:solidFill>
                  <a:srgbClr val="0070C0"/>
                </a:solidFill>
                <a:latin typeface="Times New Roman" panose="02020603050405020304" pitchFamily="18" charset="0"/>
              </a:rPr>
              <a:t>if a city with name </a:t>
            </a:r>
            <a:r>
              <a:rPr lang="en-US" sz="1800" b="0" i="1" u="none" strike="noStrike" baseline="0" dirty="0">
                <a:solidFill>
                  <a:srgbClr val="0070C0"/>
                </a:solidFill>
                <a:latin typeface="MTMI"/>
              </a:rPr>
              <a:t>a </a:t>
            </a:r>
            <a:r>
              <a:rPr lang="en-US" sz="1800" b="0" i="0" u="none" strike="noStrike" baseline="0" dirty="0">
                <a:solidFill>
                  <a:srgbClr val="0070C0"/>
                </a:solidFill>
                <a:latin typeface="Times New Roman" panose="02020603050405020304" pitchFamily="18" charset="0"/>
              </a:rPr>
              <a:t>is in the state </a:t>
            </a:r>
            <a:r>
              <a:rPr lang="en-US" sz="1800" b="0" i="1" u="none" strike="noStrike" baseline="0" dirty="0">
                <a:solidFill>
                  <a:srgbClr val="0070C0"/>
                </a:solidFill>
                <a:latin typeface="MTMI"/>
              </a:rPr>
              <a:t>b</a:t>
            </a:r>
            <a:r>
              <a:rPr lang="en-US" sz="1800" b="0" i="0" u="none" strike="noStrike" baseline="0" dirty="0">
                <a:latin typeface="Times New Roman" panose="02020603050405020304" pitchFamily="18" charset="0"/>
              </a:rPr>
              <a:t>.</a:t>
            </a:r>
            <a:endParaRPr lang="en-US" dirty="0"/>
          </a:p>
        </p:txBody>
      </p:sp>
      <p:sp>
        <p:nvSpPr>
          <p:cNvPr id="9" name="TextBox 8">
            <a:extLst>
              <a:ext uri="{FF2B5EF4-FFF2-40B4-BE49-F238E27FC236}">
                <a16:creationId xmlns:a16="http://schemas.microsoft.com/office/drawing/2014/main" id="{AC5D1991-06D2-41B7-BEF8-F3E9FBF03BDC}"/>
              </a:ext>
            </a:extLst>
          </p:cNvPr>
          <p:cNvSpPr txBox="1"/>
          <p:nvPr/>
        </p:nvSpPr>
        <p:spPr>
          <a:xfrm>
            <a:off x="2275449" y="2468239"/>
            <a:ext cx="6098344" cy="369332"/>
          </a:xfrm>
          <a:prstGeom prst="rect">
            <a:avLst/>
          </a:prstGeom>
          <a:noFill/>
        </p:spPr>
        <p:txBody>
          <a:bodyPr wrap="square">
            <a:spAutoFit/>
          </a:bodyPr>
          <a:lstStyle/>
          <a:p>
            <a:pPr marL="285750" indent="-285750">
              <a:buFont typeface="Wingdings" panose="05000000000000000000" pitchFamily="2" charset="2"/>
              <a:buChar char="ü"/>
            </a:pPr>
            <a:r>
              <a:rPr lang="en-US" sz="1800" b="0" i="0" u="none" strike="noStrike" baseline="0" dirty="0">
                <a:latin typeface="Times New Roman" panose="02020603050405020304" pitchFamily="18" charset="0"/>
              </a:rPr>
              <a:t>Boulder, Colorado</a:t>
            </a:r>
            <a:endParaRPr lang="en-US" dirty="0"/>
          </a:p>
        </p:txBody>
      </p:sp>
      <p:sp>
        <p:nvSpPr>
          <p:cNvPr id="11" name="TextBox 10">
            <a:extLst>
              <a:ext uri="{FF2B5EF4-FFF2-40B4-BE49-F238E27FC236}">
                <a16:creationId xmlns:a16="http://schemas.microsoft.com/office/drawing/2014/main" id="{896E68F7-5913-4D26-9CDE-1FFFC571C0A9}"/>
              </a:ext>
            </a:extLst>
          </p:cNvPr>
          <p:cNvSpPr txBox="1"/>
          <p:nvPr/>
        </p:nvSpPr>
        <p:spPr>
          <a:xfrm>
            <a:off x="2275449" y="2904164"/>
            <a:ext cx="6098344" cy="369332"/>
          </a:xfrm>
          <a:prstGeom prst="rect">
            <a:avLst/>
          </a:prstGeom>
          <a:noFill/>
        </p:spPr>
        <p:txBody>
          <a:bodyPr wrap="square">
            <a:spAutoFit/>
          </a:bodyPr>
          <a:lstStyle/>
          <a:p>
            <a:pPr marL="285750" indent="-285750">
              <a:buFont typeface="Wingdings" panose="05000000000000000000" pitchFamily="2" charset="2"/>
              <a:buChar char="ü"/>
            </a:pPr>
            <a:r>
              <a:rPr lang="en-US" sz="1800" b="0" i="0" u="none" strike="noStrike" baseline="0" dirty="0">
                <a:latin typeface="Times New Roman" panose="02020603050405020304" pitchFamily="18" charset="0"/>
              </a:rPr>
              <a:t>Bangor, Maine</a:t>
            </a:r>
            <a:endParaRPr lang="en-US" dirty="0"/>
          </a:p>
        </p:txBody>
      </p:sp>
      <p:sp>
        <p:nvSpPr>
          <p:cNvPr id="13" name="TextBox 12">
            <a:extLst>
              <a:ext uri="{FF2B5EF4-FFF2-40B4-BE49-F238E27FC236}">
                <a16:creationId xmlns:a16="http://schemas.microsoft.com/office/drawing/2014/main" id="{F98DC460-27C5-41C4-870A-3D9B7693F259}"/>
              </a:ext>
            </a:extLst>
          </p:cNvPr>
          <p:cNvSpPr txBox="1"/>
          <p:nvPr/>
        </p:nvSpPr>
        <p:spPr>
          <a:xfrm>
            <a:off x="2275449" y="3340089"/>
            <a:ext cx="6098344" cy="369332"/>
          </a:xfrm>
          <a:prstGeom prst="rect">
            <a:avLst/>
          </a:prstGeom>
          <a:noFill/>
        </p:spPr>
        <p:txBody>
          <a:bodyPr wrap="square">
            <a:spAutoFit/>
          </a:bodyPr>
          <a:lstStyle/>
          <a:p>
            <a:pPr marL="285750" indent="-285750">
              <a:buFont typeface="Wingdings" panose="05000000000000000000" pitchFamily="2" charset="2"/>
              <a:buChar char="ü"/>
            </a:pPr>
            <a:r>
              <a:rPr lang="en-US" sz="1800" b="0" i="0" u="none" strike="noStrike" baseline="0" dirty="0">
                <a:latin typeface="Times New Roman" panose="02020603050405020304" pitchFamily="18" charset="0"/>
              </a:rPr>
              <a:t>Ann Arbor, Michigan</a:t>
            </a:r>
            <a:endParaRPr lang="en-US" dirty="0"/>
          </a:p>
        </p:txBody>
      </p:sp>
      <p:sp>
        <p:nvSpPr>
          <p:cNvPr id="15" name="TextBox 14">
            <a:extLst>
              <a:ext uri="{FF2B5EF4-FFF2-40B4-BE49-F238E27FC236}">
                <a16:creationId xmlns:a16="http://schemas.microsoft.com/office/drawing/2014/main" id="{546832B0-DA01-402C-8AF6-8CFADAE8A87E}"/>
              </a:ext>
            </a:extLst>
          </p:cNvPr>
          <p:cNvSpPr txBox="1"/>
          <p:nvPr/>
        </p:nvSpPr>
        <p:spPr>
          <a:xfrm>
            <a:off x="2275449" y="3781765"/>
            <a:ext cx="6098344" cy="369332"/>
          </a:xfrm>
          <a:prstGeom prst="rect">
            <a:avLst/>
          </a:prstGeom>
          <a:noFill/>
        </p:spPr>
        <p:txBody>
          <a:bodyPr wrap="square">
            <a:spAutoFit/>
          </a:bodyPr>
          <a:lstStyle/>
          <a:p>
            <a:pPr marL="285750" indent="-285750">
              <a:buFont typeface="Wingdings" panose="05000000000000000000" pitchFamily="2" charset="2"/>
              <a:buChar char="ü"/>
            </a:pPr>
            <a:r>
              <a:rPr lang="en-US" sz="1800" b="0" i="0" u="none" strike="noStrike" baseline="0" dirty="0">
                <a:latin typeface="Times New Roman" panose="02020603050405020304" pitchFamily="18" charset="0"/>
              </a:rPr>
              <a:t>Middletown, New Jersey</a:t>
            </a:r>
            <a:endParaRPr lang="en-US" dirty="0"/>
          </a:p>
        </p:txBody>
      </p:sp>
      <p:sp>
        <p:nvSpPr>
          <p:cNvPr id="19" name="TextBox 18">
            <a:extLst>
              <a:ext uri="{FF2B5EF4-FFF2-40B4-BE49-F238E27FC236}">
                <a16:creationId xmlns:a16="http://schemas.microsoft.com/office/drawing/2014/main" id="{BD000294-89FE-4371-9453-4FBE544B6DC4}"/>
              </a:ext>
            </a:extLst>
          </p:cNvPr>
          <p:cNvSpPr txBox="1"/>
          <p:nvPr/>
        </p:nvSpPr>
        <p:spPr>
          <a:xfrm>
            <a:off x="2275449" y="4223505"/>
            <a:ext cx="6098344" cy="369332"/>
          </a:xfrm>
          <a:prstGeom prst="rect">
            <a:avLst/>
          </a:prstGeom>
          <a:noFill/>
        </p:spPr>
        <p:txBody>
          <a:bodyPr wrap="square">
            <a:spAutoFit/>
          </a:bodyPr>
          <a:lstStyle/>
          <a:p>
            <a:pPr marL="285750" indent="-285750">
              <a:buFont typeface="Wingdings" panose="05000000000000000000" pitchFamily="2" charset="2"/>
              <a:buChar char="ü"/>
            </a:pPr>
            <a:r>
              <a:rPr lang="en-US" sz="1800" b="0" i="0" u="none" strike="noStrike" baseline="0" dirty="0">
                <a:latin typeface="Times New Roman" panose="02020603050405020304" pitchFamily="18" charset="0"/>
              </a:rPr>
              <a:t>Cupertino, California</a:t>
            </a:r>
            <a:endParaRPr lang="en-US" dirty="0"/>
          </a:p>
        </p:txBody>
      </p:sp>
      <p:sp>
        <p:nvSpPr>
          <p:cNvPr id="21" name="TextBox 20">
            <a:extLst>
              <a:ext uri="{FF2B5EF4-FFF2-40B4-BE49-F238E27FC236}">
                <a16:creationId xmlns:a16="http://schemas.microsoft.com/office/drawing/2014/main" id="{08803CC1-6E9E-4C51-9F6B-469C91FA26F8}"/>
              </a:ext>
            </a:extLst>
          </p:cNvPr>
          <p:cNvSpPr txBox="1"/>
          <p:nvPr/>
        </p:nvSpPr>
        <p:spPr>
          <a:xfrm>
            <a:off x="2275449" y="4665245"/>
            <a:ext cx="6098344" cy="369332"/>
          </a:xfrm>
          <a:prstGeom prst="rect">
            <a:avLst/>
          </a:prstGeom>
          <a:noFill/>
        </p:spPr>
        <p:txBody>
          <a:bodyPr wrap="square">
            <a:spAutoFit/>
          </a:bodyPr>
          <a:lstStyle/>
          <a:p>
            <a:pPr marL="285750" indent="-285750">
              <a:buFont typeface="Wingdings" panose="05000000000000000000" pitchFamily="2" charset="2"/>
              <a:buChar char="ü"/>
            </a:pPr>
            <a:r>
              <a:rPr lang="en-US" sz="1800" b="0" i="0" u="none" strike="noStrike" baseline="0" dirty="0">
                <a:latin typeface="Times New Roman" panose="02020603050405020304" pitchFamily="18" charset="0"/>
              </a:rPr>
              <a:t>Red Bank, New Jersey</a:t>
            </a:r>
            <a:endParaRPr lang="en-US" dirty="0"/>
          </a:p>
        </p:txBody>
      </p:sp>
      <p:sp>
        <p:nvSpPr>
          <p:cNvPr id="24" name="TextBox 23">
            <a:extLst>
              <a:ext uri="{FF2B5EF4-FFF2-40B4-BE49-F238E27FC236}">
                <a16:creationId xmlns:a16="http://schemas.microsoft.com/office/drawing/2014/main" id="{CDB8F31A-D78F-4484-86E1-D220F4B49C5F}"/>
              </a:ext>
            </a:extLst>
          </p:cNvPr>
          <p:cNvSpPr txBox="1"/>
          <p:nvPr/>
        </p:nvSpPr>
        <p:spPr>
          <a:xfrm>
            <a:off x="3876822" y="5244143"/>
            <a:ext cx="1562925" cy="523220"/>
          </a:xfrm>
          <a:prstGeom prst="rect">
            <a:avLst/>
          </a:prstGeom>
          <a:noFill/>
        </p:spPr>
        <p:txBody>
          <a:bodyPr wrap="square">
            <a:spAutoFit/>
          </a:bodyPr>
          <a:lstStyle/>
          <a:p>
            <a:r>
              <a:rPr lang="en-US" sz="2800" b="0" i="0" u="none" strike="noStrike" baseline="0" dirty="0">
                <a:latin typeface="Times New Roman" panose="02020603050405020304" pitchFamily="18" charset="0"/>
              </a:rPr>
              <a:t>are in </a:t>
            </a:r>
            <a:r>
              <a:rPr lang="en-US" sz="2800" b="0" i="1" u="none" strike="noStrike" baseline="0" dirty="0">
                <a:latin typeface="MTMI"/>
              </a:rPr>
              <a:t>R</a:t>
            </a:r>
            <a:r>
              <a:rPr lang="en-US" sz="2800" b="0" i="0" u="none" strike="noStrike" baseline="0" dirty="0">
                <a:latin typeface="Times New Roman" panose="02020603050405020304" pitchFamily="18" charset="0"/>
              </a:rPr>
              <a:t>.</a:t>
            </a:r>
            <a:endParaRPr lang="en-US" sz="2800" dirty="0"/>
          </a:p>
        </p:txBody>
      </p:sp>
      <p:pic>
        <p:nvPicPr>
          <p:cNvPr id="1028" name="Picture 4" descr="US Map with States and Cities, List of Major Cities of USA">
            <a:extLst>
              <a:ext uri="{FF2B5EF4-FFF2-40B4-BE49-F238E27FC236}">
                <a16:creationId xmlns:a16="http://schemas.microsoft.com/office/drawing/2014/main" id="{443FEAAC-7F72-4DAD-85E5-71F51D7005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64468" y="2130234"/>
            <a:ext cx="6125544" cy="455587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xample - Free miscellaneous icons">
            <a:extLst>
              <a:ext uri="{FF2B5EF4-FFF2-40B4-BE49-F238E27FC236}">
                <a16:creationId xmlns:a16="http://schemas.microsoft.com/office/drawing/2014/main" id="{011F5699-5E35-4FB5-82E3-D7AD37E76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0574" y="72166"/>
            <a:ext cx="1202155" cy="120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856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E5D4C7-CE9F-45A2-B1AE-F7047E8C0885}"/>
              </a:ext>
            </a:extLst>
          </p:cNvPr>
          <p:cNvPicPr>
            <a:picLocks noChangeAspect="1"/>
          </p:cNvPicPr>
          <p:nvPr/>
        </p:nvPicPr>
        <p:blipFill rotWithShape="1">
          <a:blip r:embed="rId3"/>
          <a:srcRect l="30319" t="44113" r="17500" b="23405"/>
          <a:stretch/>
        </p:blipFill>
        <p:spPr>
          <a:xfrm>
            <a:off x="1371599" y="141044"/>
            <a:ext cx="8834414" cy="3093396"/>
          </a:xfrm>
          <a:prstGeom prst="rect">
            <a:avLst/>
          </a:prstGeom>
        </p:spPr>
      </p:pic>
      <p:sp>
        <p:nvSpPr>
          <p:cNvPr id="5" name="TextBox 4">
            <a:extLst>
              <a:ext uri="{FF2B5EF4-FFF2-40B4-BE49-F238E27FC236}">
                <a16:creationId xmlns:a16="http://schemas.microsoft.com/office/drawing/2014/main" id="{59340EAE-DE20-42B9-8772-F408560B05DD}"/>
              </a:ext>
            </a:extLst>
          </p:cNvPr>
          <p:cNvSpPr txBox="1"/>
          <p:nvPr/>
        </p:nvSpPr>
        <p:spPr>
          <a:xfrm>
            <a:off x="119163" y="3548682"/>
            <a:ext cx="6094378" cy="1200329"/>
          </a:xfrm>
          <a:prstGeom prst="rect">
            <a:avLst/>
          </a:prstGeom>
          <a:noFill/>
        </p:spPr>
        <p:txBody>
          <a:bodyPr wrap="square">
            <a:spAutoFit/>
          </a:bodyPr>
          <a:lstStyle/>
          <a:p>
            <a:pPr marL="285750" indent="-285750">
              <a:buFont typeface="Wingdings" panose="05000000000000000000" pitchFamily="2" charset="2"/>
              <a:buChar char="Ø"/>
            </a:pPr>
            <a:r>
              <a:rPr lang="en-US" sz="1800" b="0" i="0" dirty="0">
                <a:solidFill>
                  <a:srgbClr val="000000"/>
                </a:solidFill>
                <a:effectLst/>
                <a:latin typeface="Times-Roman"/>
              </a:rPr>
              <a:t>What do you obtain when you apply the selection operator </a:t>
            </a:r>
            <a:r>
              <a:rPr lang="en-US" sz="1800" b="0" i="1" dirty="0" err="1">
                <a:solidFill>
                  <a:srgbClr val="000000"/>
                </a:solidFill>
                <a:effectLst/>
                <a:latin typeface="MTMI"/>
              </a:rPr>
              <a:t>s</a:t>
            </a:r>
            <a:r>
              <a:rPr lang="en-US" sz="800" b="0" i="1" dirty="0" err="1">
                <a:solidFill>
                  <a:srgbClr val="000000"/>
                </a:solidFill>
                <a:effectLst/>
                <a:latin typeface="MTMI"/>
              </a:rPr>
              <a:t>C</a:t>
            </a:r>
            <a:r>
              <a:rPr lang="en-US" sz="1800" b="0" i="0" dirty="0">
                <a:solidFill>
                  <a:srgbClr val="000000"/>
                </a:solidFill>
                <a:effectLst/>
                <a:latin typeface="Times-Roman"/>
              </a:rPr>
              <a:t>, where </a:t>
            </a:r>
            <a:r>
              <a:rPr lang="en-US" sz="1800" b="0" i="1" dirty="0">
                <a:solidFill>
                  <a:srgbClr val="000000"/>
                </a:solidFill>
                <a:effectLst/>
                <a:latin typeface="MTMI"/>
              </a:rPr>
              <a:t>C </a:t>
            </a:r>
            <a:r>
              <a:rPr lang="en-US" sz="1800" b="0" i="0" dirty="0">
                <a:solidFill>
                  <a:srgbClr val="000000"/>
                </a:solidFill>
                <a:effectLst/>
                <a:latin typeface="Times-Roman"/>
              </a:rPr>
              <a:t>is the condition (Project </a:t>
            </a:r>
            <a:r>
              <a:rPr lang="en-US" sz="1800" b="0" i="0" dirty="0">
                <a:solidFill>
                  <a:srgbClr val="000000"/>
                </a:solidFill>
                <a:effectLst/>
                <a:latin typeface="MTSYN"/>
              </a:rPr>
              <a:t>= </a:t>
            </a:r>
            <a:r>
              <a:rPr lang="en-US" sz="1800" b="0" i="0" dirty="0">
                <a:solidFill>
                  <a:srgbClr val="000000"/>
                </a:solidFill>
                <a:effectLst/>
                <a:latin typeface="Times-Roman"/>
              </a:rPr>
              <a:t>2) </a:t>
            </a:r>
            <a:r>
              <a:rPr lang="en-US" sz="1800" b="0" i="0" dirty="0">
                <a:solidFill>
                  <a:srgbClr val="000000"/>
                </a:solidFill>
                <a:effectLst/>
                <a:latin typeface="MTSYN"/>
              </a:rPr>
              <a:t>∧</a:t>
            </a:r>
            <a:br>
              <a:rPr lang="en-US" sz="1800" b="0" i="0" dirty="0">
                <a:solidFill>
                  <a:srgbClr val="000000"/>
                </a:solidFill>
                <a:effectLst/>
                <a:latin typeface="MTSYN"/>
              </a:rPr>
            </a:br>
            <a:r>
              <a:rPr lang="en-US" sz="1800" b="0" i="0" dirty="0">
                <a:solidFill>
                  <a:srgbClr val="000000"/>
                </a:solidFill>
                <a:effectLst/>
                <a:latin typeface="Times-Roman"/>
              </a:rPr>
              <a:t>(Quantity </a:t>
            </a:r>
            <a:r>
              <a:rPr lang="en-US" sz="1800" b="0" i="0" dirty="0">
                <a:solidFill>
                  <a:srgbClr val="000000"/>
                </a:solidFill>
                <a:effectLst/>
                <a:latin typeface="MTSYN"/>
              </a:rPr>
              <a:t>≥ </a:t>
            </a:r>
            <a:r>
              <a:rPr lang="en-US" sz="1800" b="0" i="0" dirty="0">
                <a:solidFill>
                  <a:srgbClr val="000000"/>
                </a:solidFill>
                <a:effectLst/>
                <a:latin typeface="Times-Roman"/>
              </a:rPr>
              <a:t>50), to the database in Table 10?</a:t>
            </a:r>
            <a:r>
              <a:rPr lang="en-US" dirty="0"/>
              <a:t> </a:t>
            </a:r>
            <a:br>
              <a:rPr lang="en-US" dirty="0"/>
            </a:br>
            <a:endParaRPr lang="en-US" dirty="0"/>
          </a:p>
        </p:txBody>
      </p:sp>
      <p:sp>
        <p:nvSpPr>
          <p:cNvPr id="7" name="TextBox 6">
            <a:extLst>
              <a:ext uri="{FF2B5EF4-FFF2-40B4-BE49-F238E27FC236}">
                <a16:creationId xmlns:a16="http://schemas.microsoft.com/office/drawing/2014/main" id="{1A3E43B4-B89D-45DE-97EC-7038283D42C5}"/>
              </a:ext>
            </a:extLst>
          </p:cNvPr>
          <p:cNvSpPr txBox="1"/>
          <p:nvPr/>
        </p:nvSpPr>
        <p:spPr>
          <a:xfrm>
            <a:off x="313716" y="5243607"/>
            <a:ext cx="6094378" cy="923330"/>
          </a:xfrm>
          <a:prstGeom prst="rect">
            <a:avLst/>
          </a:prstGeom>
          <a:noFill/>
        </p:spPr>
        <p:txBody>
          <a:bodyPr wrap="square">
            <a:spAutoFit/>
          </a:bodyPr>
          <a:lstStyle/>
          <a:p>
            <a:pPr marL="285750" indent="-285750">
              <a:buFont typeface="Wingdings" panose="05000000000000000000" pitchFamily="2" charset="2"/>
              <a:buChar char="Ø"/>
            </a:pPr>
            <a:r>
              <a:rPr lang="en-US" sz="1800" b="0" i="0" dirty="0">
                <a:solidFill>
                  <a:srgbClr val="000000"/>
                </a:solidFill>
                <a:effectLst/>
                <a:latin typeface="Times-Roman"/>
              </a:rPr>
              <a:t>Construct the table obtained by applying the join</a:t>
            </a:r>
            <a:br>
              <a:rPr lang="en-US" sz="1800" b="0" i="0" dirty="0">
                <a:solidFill>
                  <a:srgbClr val="000000"/>
                </a:solidFill>
                <a:effectLst/>
                <a:latin typeface="Times-Roman"/>
              </a:rPr>
            </a:br>
            <a:r>
              <a:rPr lang="en-US" sz="1800" b="0" i="0" dirty="0">
                <a:solidFill>
                  <a:srgbClr val="000000"/>
                </a:solidFill>
                <a:effectLst/>
                <a:latin typeface="Times-Roman"/>
              </a:rPr>
              <a:t>operator </a:t>
            </a:r>
            <a:r>
              <a:rPr lang="en-US" sz="1800" b="0" i="1" dirty="0">
                <a:solidFill>
                  <a:srgbClr val="000000"/>
                </a:solidFill>
                <a:effectLst/>
                <a:latin typeface="MTMI"/>
              </a:rPr>
              <a:t>J</a:t>
            </a:r>
            <a:r>
              <a:rPr lang="en-US" sz="800" b="0" i="0" dirty="0">
                <a:solidFill>
                  <a:srgbClr val="000000"/>
                </a:solidFill>
                <a:effectLst/>
                <a:latin typeface="Times-Roman"/>
              </a:rPr>
              <a:t>2 </a:t>
            </a:r>
            <a:r>
              <a:rPr lang="en-US" sz="1800" b="0" i="0" dirty="0">
                <a:solidFill>
                  <a:srgbClr val="000000"/>
                </a:solidFill>
                <a:effectLst/>
                <a:latin typeface="Times-Roman"/>
              </a:rPr>
              <a:t>to the relations in Tables 9 and 10.</a:t>
            </a:r>
            <a:r>
              <a:rPr lang="en-US" dirty="0"/>
              <a:t> </a:t>
            </a:r>
            <a:br>
              <a:rPr lang="en-US" dirty="0"/>
            </a:br>
            <a:endParaRPr lang="en-US" dirty="0"/>
          </a:p>
        </p:txBody>
      </p:sp>
      <p:sp>
        <p:nvSpPr>
          <p:cNvPr id="9" name="TextBox 8">
            <a:extLst>
              <a:ext uri="{FF2B5EF4-FFF2-40B4-BE49-F238E27FC236}">
                <a16:creationId xmlns:a16="http://schemas.microsoft.com/office/drawing/2014/main" id="{EA888881-F225-490D-A633-B7E276F115A4}"/>
              </a:ext>
            </a:extLst>
          </p:cNvPr>
          <p:cNvSpPr txBox="1"/>
          <p:nvPr/>
        </p:nvSpPr>
        <p:spPr>
          <a:xfrm>
            <a:off x="6408094" y="3548682"/>
            <a:ext cx="6094378" cy="3416320"/>
          </a:xfrm>
          <a:prstGeom prst="rect">
            <a:avLst/>
          </a:prstGeom>
          <a:noFill/>
        </p:spPr>
        <p:txBody>
          <a:bodyPr wrap="square">
            <a:spAutoFit/>
          </a:bodyPr>
          <a:lstStyle/>
          <a:p>
            <a:pPr marL="285750" indent="-285750">
              <a:buFont typeface="Wingdings" panose="05000000000000000000" pitchFamily="2" charset="2"/>
              <a:buChar char="Ø"/>
            </a:pPr>
            <a:r>
              <a:rPr lang="en-US" sz="1800" b="0" i="0" dirty="0">
                <a:solidFill>
                  <a:srgbClr val="000000"/>
                </a:solidFill>
                <a:effectLst/>
                <a:latin typeface="Times-Roman"/>
              </a:rPr>
              <a:t>What are the operations that correspond to the query</a:t>
            </a:r>
            <a:br>
              <a:rPr lang="en-US" sz="1800" b="0" i="0" dirty="0">
                <a:solidFill>
                  <a:srgbClr val="000000"/>
                </a:solidFill>
                <a:effectLst/>
                <a:latin typeface="Times-Roman"/>
              </a:rPr>
            </a:br>
            <a:r>
              <a:rPr lang="en-US" sz="1800" b="0" i="0" dirty="0">
                <a:solidFill>
                  <a:srgbClr val="000000"/>
                </a:solidFill>
                <a:effectLst/>
                <a:latin typeface="Times-Roman"/>
              </a:rPr>
              <a:t>expressed using this SQL statement?</a:t>
            </a:r>
          </a:p>
          <a:p>
            <a:r>
              <a:rPr lang="en-US" sz="1800" b="1" i="0" dirty="0">
                <a:solidFill>
                  <a:srgbClr val="000000"/>
                </a:solidFill>
                <a:effectLst/>
                <a:latin typeface="Times-Roman"/>
              </a:rPr>
              <a:t>a)</a:t>
            </a:r>
            <a:br>
              <a:rPr lang="en-US" sz="1800" b="0" i="0" dirty="0">
                <a:solidFill>
                  <a:srgbClr val="000000"/>
                </a:solidFill>
                <a:effectLst/>
                <a:latin typeface="Times-Roman"/>
              </a:rPr>
            </a:br>
            <a:r>
              <a:rPr lang="en-US" sz="1800" b="0" i="0" dirty="0">
                <a:solidFill>
                  <a:srgbClr val="000000"/>
                </a:solidFill>
                <a:effectLst/>
                <a:latin typeface="Courier"/>
              </a:rPr>
              <a:t>SELECT Supplier</a:t>
            </a:r>
            <a:br>
              <a:rPr lang="en-US" sz="1800" b="0" i="0" dirty="0">
                <a:solidFill>
                  <a:srgbClr val="000000"/>
                </a:solidFill>
                <a:effectLst/>
                <a:latin typeface="Courier"/>
              </a:rPr>
            </a:br>
            <a:r>
              <a:rPr lang="en-US" sz="1800" b="0" i="0" dirty="0">
                <a:solidFill>
                  <a:srgbClr val="000000"/>
                </a:solidFill>
                <a:effectLst/>
                <a:latin typeface="Courier"/>
              </a:rPr>
              <a:t>FROM </a:t>
            </a:r>
            <a:r>
              <a:rPr lang="en-US" sz="1800" b="0" i="0" dirty="0" err="1">
                <a:solidFill>
                  <a:srgbClr val="000000"/>
                </a:solidFill>
                <a:effectLst/>
                <a:latin typeface="Courier"/>
              </a:rPr>
              <a:t>Part_needs</a:t>
            </a:r>
            <a:br>
              <a:rPr lang="en-US" sz="1800" b="0" i="0" dirty="0">
                <a:solidFill>
                  <a:srgbClr val="000000"/>
                </a:solidFill>
                <a:effectLst/>
                <a:latin typeface="Courier"/>
              </a:rPr>
            </a:br>
            <a:r>
              <a:rPr lang="en-US" sz="1800" b="0" i="0" dirty="0">
                <a:solidFill>
                  <a:srgbClr val="000000"/>
                </a:solidFill>
                <a:effectLst/>
                <a:latin typeface="Courier"/>
              </a:rPr>
              <a:t>WHERE 1000 </a:t>
            </a:r>
            <a:r>
              <a:rPr lang="en-US" sz="1800" b="0" i="0" dirty="0">
                <a:solidFill>
                  <a:srgbClr val="000000"/>
                </a:solidFill>
                <a:effectLst/>
                <a:latin typeface="MTSYN"/>
              </a:rPr>
              <a:t>≤ </a:t>
            </a:r>
            <a:r>
              <a:rPr lang="en-US" sz="1800" b="0" i="0" dirty="0" err="1">
                <a:solidFill>
                  <a:srgbClr val="000000"/>
                </a:solidFill>
                <a:effectLst/>
                <a:latin typeface="Courier"/>
              </a:rPr>
              <a:t>Part_number</a:t>
            </a:r>
            <a:r>
              <a:rPr lang="en-US" sz="1800" b="0" i="0" dirty="0">
                <a:solidFill>
                  <a:srgbClr val="000000"/>
                </a:solidFill>
                <a:effectLst/>
                <a:latin typeface="Courier"/>
              </a:rPr>
              <a:t> </a:t>
            </a:r>
            <a:r>
              <a:rPr lang="en-US" sz="1800" b="0" i="0" dirty="0">
                <a:solidFill>
                  <a:srgbClr val="000000"/>
                </a:solidFill>
                <a:effectLst/>
                <a:latin typeface="MTSYN"/>
              </a:rPr>
              <a:t>≤ </a:t>
            </a:r>
            <a:r>
              <a:rPr lang="en-US" sz="1800" b="0" i="0" dirty="0">
                <a:solidFill>
                  <a:srgbClr val="000000"/>
                </a:solidFill>
                <a:effectLst/>
                <a:latin typeface="Courier"/>
              </a:rPr>
              <a:t>5000</a:t>
            </a:r>
            <a:br>
              <a:rPr lang="en-US" sz="1800" b="0" i="0" dirty="0">
                <a:solidFill>
                  <a:srgbClr val="000000"/>
                </a:solidFill>
                <a:effectLst/>
                <a:latin typeface="Courier"/>
              </a:rPr>
            </a:br>
            <a:br>
              <a:rPr lang="en-US" sz="1800" b="0" i="0" dirty="0">
                <a:solidFill>
                  <a:srgbClr val="000000"/>
                </a:solidFill>
                <a:effectLst/>
                <a:latin typeface="Times-Roman"/>
              </a:rPr>
            </a:br>
            <a:r>
              <a:rPr lang="en-US" sz="1800" b="1" i="0" dirty="0">
                <a:solidFill>
                  <a:srgbClr val="000000"/>
                </a:solidFill>
                <a:effectLst/>
                <a:latin typeface="Times-Roman"/>
              </a:rPr>
              <a:t>b)</a:t>
            </a:r>
            <a:br>
              <a:rPr lang="en-US" sz="1800" b="0" i="0" dirty="0">
                <a:solidFill>
                  <a:srgbClr val="000000"/>
                </a:solidFill>
                <a:effectLst/>
                <a:latin typeface="Times-Roman"/>
              </a:rPr>
            </a:br>
            <a:r>
              <a:rPr lang="en-US" sz="1800" b="0" i="0" dirty="0">
                <a:solidFill>
                  <a:srgbClr val="000000"/>
                </a:solidFill>
                <a:effectLst/>
                <a:latin typeface="Courier"/>
              </a:rPr>
              <a:t>SELECT Supplier, Project</a:t>
            </a:r>
            <a:br>
              <a:rPr lang="en-US" sz="1800" b="0" i="0" dirty="0">
                <a:solidFill>
                  <a:srgbClr val="000000"/>
                </a:solidFill>
                <a:effectLst/>
                <a:latin typeface="Courier"/>
              </a:rPr>
            </a:br>
            <a:r>
              <a:rPr lang="en-US" sz="1800" b="0" i="0" dirty="0">
                <a:solidFill>
                  <a:srgbClr val="000000"/>
                </a:solidFill>
                <a:effectLst/>
                <a:latin typeface="Courier"/>
              </a:rPr>
              <a:t>FROM </a:t>
            </a:r>
            <a:r>
              <a:rPr lang="en-US" sz="1800" b="0" i="0" dirty="0" err="1">
                <a:solidFill>
                  <a:srgbClr val="000000"/>
                </a:solidFill>
                <a:effectLst/>
                <a:latin typeface="Courier"/>
              </a:rPr>
              <a:t>Part_needs</a:t>
            </a:r>
            <a:r>
              <a:rPr lang="en-US" sz="1800" b="0" i="0" dirty="0">
                <a:solidFill>
                  <a:srgbClr val="000000"/>
                </a:solidFill>
                <a:effectLst/>
                <a:latin typeface="Courier"/>
              </a:rPr>
              <a:t>, </a:t>
            </a:r>
            <a:r>
              <a:rPr lang="en-US" sz="1800" b="0" i="0" dirty="0" err="1">
                <a:solidFill>
                  <a:srgbClr val="000000"/>
                </a:solidFill>
                <a:effectLst/>
                <a:latin typeface="Courier"/>
              </a:rPr>
              <a:t>Parts_inventory</a:t>
            </a:r>
            <a:br>
              <a:rPr lang="en-US" sz="1800" b="0" i="0" dirty="0">
                <a:solidFill>
                  <a:srgbClr val="000000"/>
                </a:solidFill>
                <a:effectLst/>
                <a:latin typeface="Courier"/>
              </a:rPr>
            </a:br>
            <a:r>
              <a:rPr lang="en-US" sz="1800" b="0" i="0" dirty="0">
                <a:solidFill>
                  <a:srgbClr val="000000"/>
                </a:solidFill>
                <a:effectLst/>
                <a:latin typeface="Courier"/>
              </a:rPr>
              <a:t>WHERE Quantity </a:t>
            </a:r>
            <a:r>
              <a:rPr lang="en-US" sz="1800" b="0" i="0" dirty="0">
                <a:solidFill>
                  <a:srgbClr val="000000"/>
                </a:solidFill>
                <a:effectLst/>
                <a:latin typeface="MTSYN"/>
              </a:rPr>
              <a:t>≤ </a:t>
            </a:r>
            <a:r>
              <a:rPr lang="en-US" sz="1800" b="0" i="0" dirty="0">
                <a:solidFill>
                  <a:srgbClr val="000000"/>
                </a:solidFill>
                <a:effectLst/>
                <a:latin typeface="Courier"/>
              </a:rPr>
              <a:t>10</a:t>
            </a:r>
            <a:r>
              <a:rPr lang="en-US" dirty="0"/>
              <a:t> </a:t>
            </a:r>
            <a:br>
              <a:rPr lang="en-US" dirty="0"/>
            </a:br>
            <a:endParaRPr lang="en-US" dirty="0"/>
          </a:p>
        </p:txBody>
      </p:sp>
    </p:spTree>
    <p:extLst>
      <p:ext uri="{BB962C8B-B14F-4D97-AF65-F5344CB8AC3E}">
        <p14:creationId xmlns:p14="http://schemas.microsoft.com/office/powerpoint/2010/main" val="3865986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3CA25-1803-46F9-9A38-706CC066AF0E}"/>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i="0" dirty="0">
                <a:effectLst/>
                <a:latin typeface="+mj-lt"/>
                <a:ea typeface="+mj-ea"/>
                <a:cs typeface="+mj-cs"/>
              </a:rPr>
              <a:t>Representing Relations Using Matrices</a:t>
            </a:r>
            <a:r>
              <a:rPr lang="en-US" sz="5000" dirty="0">
                <a:latin typeface="+mj-lt"/>
                <a:ea typeface="+mj-ea"/>
                <a:cs typeface="+mj-cs"/>
              </a:rPr>
              <a:t> </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Shape, background pattern&#10;&#10;Description automatically generated">
            <a:extLst>
              <a:ext uri="{FF2B5EF4-FFF2-40B4-BE49-F238E27FC236}">
                <a16:creationId xmlns:a16="http://schemas.microsoft.com/office/drawing/2014/main" id="{40A8D1C3-494C-5DB5-8E75-1CDA31EE88D0}"/>
              </a:ext>
            </a:extLst>
          </p:cNvPr>
          <p:cNvPicPr>
            <a:picLocks noChangeAspect="1"/>
          </p:cNvPicPr>
          <p:nvPr/>
        </p:nvPicPr>
        <p:blipFill rotWithShape="1">
          <a:blip r:embed="rId2"/>
          <a:srcRect l="76" r="2"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847120032"/>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3CD502-AD01-458D-AC0E-72018BB89BCE}"/>
              </a:ext>
            </a:extLst>
          </p:cNvPr>
          <p:cNvGrpSpPr/>
          <p:nvPr/>
        </p:nvGrpSpPr>
        <p:grpSpPr>
          <a:xfrm>
            <a:off x="1976849" y="699312"/>
            <a:ext cx="2876237" cy="798501"/>
            <a:chOff x="1814804" y="1997117"/>
            <a:chExt cx="2876237" cy="79850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D26F2E5-3958-4875-8E97-41ED99634470}"/>
                    </a:ext>
                  </a:extLst>
                </p:cNvPr>
                <p:cNvSpPr txBox="1"/>
                <p:nvPr/>
              </p:nvSpPr>
              <p:spPr>
                <a:xfrm>
                  <a:off x="1814804" y="2225351"/>
                  <a:ext cx="637290"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3D26F2E5-3958-4875-8E97-41ED99634470}"/>
                    </a:ext>
                  </a:extLst>
                </p:cNvPr>
                <p:cNvSpPr txBox="1">
                  <a:spLocks noRot="1" noChangeAspect="1" noMove="1" noResize="1" noEditPoints="1" noAdjustHandles="1" noChangeArrowheads="1" noChangeShapeType="1" noTextEdit="1"/>
                </p:cNvSpPr>
                <p:nvPr/>
              </p:nvSpPr>
              <p:spPr>
                <a:xfrm>
                  <a:off x="1814804" y="2225351"/>
                  <a:ext cx="637290" cy="299313"/>
                </a:xfrm>
                <a:prstGeom prst="rect">
                  <a:avLst/>
                </a:prstGeom>
                <a:blipFill>
                  <a:blip r:embed="rId2"/>
                  <a:stretch>
                    <a:fillRect l="-4808" r="-3846" b="-24000"/>
                  </a:stretch>
                </a:blipFill>
              </p:spPr>
              <p:txBody>
                <a:bodyPr/>
                <a:lstStyle/>
                <a:p>
                  <a:r>
                    <a:rPr lang="en-US">
                      <a:noFill/>
                    </a:rPr>
                    <a:t> </a:t>
                  </a:r>
                </a:p>
              </p:txBody>
            </p:sp>
          </mc:Fallback>
        </mc:AlternateContent>
        <p:sp>
          <p:nvSpPr>
            <p:cNvPr id="5" name="Left Brace 4">
              <a:extLst>
                <a:ext uri="{FF2B5EF4-FFF2-40B4-BE49-F238E27FC236}">
                  <a16:creationId xmlns:a16="http://schemas.microsoft.com/office/drawing/2014/main" id="{E87DC655-EA94-4741-A13D-2DA3B32C78D9}"/>
                </a:ext>
              </a:extLst>
            </p:cNvPr>
            <p:cNvSpPr/>
            <p:nvPr/>
          </p:nvSpPr>
          <p:spPr>
            <a:xfrm>
              <a:off x="2570583" y="1997117"/>
              <a:ext cx="345233" cy="755780"/>
            </a:xfrm>
            <a:prstGeom prst="leftBrace">
              <a:avLst>
                <a:gd name="adj1" fmla="val 24549"/>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D719C20-936B-4AC9-8DE0-4EB7E2207158}"/>
                    </a:ext>
                  </a:extLst>
                </p:cNvPr>
                <p:cNvSpPr txBox="1"/>
                <p:nvPr/>
              </p:nvSpPr>
              <p:spPr>
                <a:xfrm>
                  <a:off x="3034305" y="1997117"/>
                  <a:ext cx="1653530" cy="319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r>
                          <a:rPr lang="en-US" b="0" i="1" smtClean="0">
                            <a:latin typeface="Cambria Math" panose="02040503050406030204" pitchFamily="18" charset="0"/>
                          </a:rPr>
                          <m:t>𝑖𝑓</m:t>
                        </m:r>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𝑗</m:t>
                                </m:r>
                              </m:sub>
                            </m:sSub>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9D719C20-936B-4AC9-8DE0-4EB7E2207158}"/>
                    </a:ext>
                  </a:extLst>
                </p:cNvPr>
                <p:cNvSpPr txBox="1">
                  <a:spLocks noRot="1" noChangeAspect="1" noMove="1" noResize="1" noEditPoints="1" noAdjustHandles="1" noChangeArrowheads="1" noChangeShapeType="1" noTextEdit="1"/>
                </p:cNvSpPr>
                <p:nvPr/>
              </p:nvSpPr>
              <p:spPr>
                <a:xfrm>
                  <a:off x="3034305" y="1997117"/>
                  <a:ext cx="1653530" cy="319062"/>
                </a:xfrm>
                <a:prstGeom prst="rect">
                  <a:avLst/>
                </a:prstGeom>
                <a:blipFill>
                  <a:blip r:embed="rId3"/>
                  <a:stretch>
                    <a:fillRect l="-295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EA88911-0338-4DC0-9F66-759CDD031A53}"/>
                    </a:ext>
                  </a:extLst>
                </p:cNvPr>
                <p:cNvSpPr txBox="1"/>
                <p:nvPr/>
              </p:nvSpPr>
              <p:spPr>
                <a:xfrm>
                  <a:off x="3034305" y="2476556"/>
                  <a:ext cx="1656736" cy="319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0 </m:t>
                        </m:r>
                        <m:r>
                          <a:rPr lang="en-US" b="0" i="1" smtClean="0">
                            <a:latin typeface="Cambria Math" panose="02040503050406030204" pitchFamily="18" charset="0"/>
                          </a:rPr>
                          <m:t>𝑖𝑓</m:t>
                        </m:r>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𝑗</m:t>
                                </m:r>
                              </m:sub>
                            </m:sSub>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DEA88911-0338-4DC0-9F66-759CDD031A53}"/>
                    </a:ext>
                  </a:extLst>
                </p:cNvPr>
                <p:cNvSpPr txBox="1">
                  <a:spLocks noRot="1" noChangeAspect="1" noMove="1" noResize="1" noEditPoints="1" noAdjustHandles="1" noChangeArrowheads="1" noChangeShapeType="1" noTextEdit="1"/>
                </p:cNvSpPr>
                <p:nvPr/>
              </p:nvSpPr>
              <p:spPr>
                <a:xfrm>
                  <a:off x="3034305" y="2476556"/>
                  <a:ext cx="1656736" cy="319062"/>
                </a:xfrm>
                <a:prstGeom prst="rect">
                  <a:avLst/>
                </a:prstGeom>
                <a:blipFill>
                  <a:blip r:embed="rId4"/>
                  <a:stretch>
                    <a:fillRect l="-2952" b="-25000"/>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id="{DEFBAB13-5127-4C4F-BFFC-DA1767C6766C}"/>
              </a:ext>
            </a:extLst>
          </p:cNvPr>
          <p:cNvSpPr txBox="1"/>
          <p:nvPr/>
        </p:nvSpPr>
        <p:spPr>
          <a:xfrm>
            <a:off x="432811" y="2371726"/>
            <a:ext cx="6493199" cy="923330"/>
          </a:xfrm>
          <a:prstGeom prst="rect">
            <a:avLst/>
          </a:prstGeom>
          <a:noFill/>
        </p:spPr>
        <p:txBody>
          <a:bodyPr wrap="square">
            <a:spAutoFit/>
          </a:bodyPr>
          <a:lstStyle/>
          <a:p>
            <a:r>
              <a:rPr lang="en-US" sz="1800" b="0" i="0" dirty="0">
                <a:solidFill>
                  <a:srgbClr val="242021"/>
                </a:solidFill>
                <a:effectLst/>
                <a:latin typeface="Times-Roman"/>
              </a:rPr>
              <a:t>Suppose that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1" dirty="0">
                <a:solidFill>
                  <a:srgbClr val="242021"/>
                </a:solidFill>
                <a:effectLst/>
                <a:latin typeface="MTMI"/>
              </a:rPr>
              <a:t>, </a:t>
            </a:r>
            <a:r>
              <a:rPr lang="en-US" sz="1800" b="0" i="0" dirty="0">
                <a:solidFill>
                  <a:srgbClr val="242021"/>
                </a:solidFill>
                <a:effectLst/>
                <a:latin typeface="Times-Roman"/>
              </a:rPr>
              <a:t>3</a:t>
            </a:r>
            <a:r>
              <a:rPr lang="en-US" sz="1800" b="0" i="0" dirty="0">
                <a:solidFill>
                  <a:srgbClr val="242021"/>
                </a:solidFill>
                <a:effectLst/>
                <a:latin typeface="MTSYN"/>
              </a:rPr>
              <a:t>} </a:t>
            </a:r>
            <a:r>
              <a:rPr lang="en-US" sz="1800" b="0" i="0" dirty="0">
                <a:solidFill>
                  <a:srgbClr val="242021"/>
                </a:solidFill>
                <a:effectLst/>
                <a:latin typeface="Times-Roman"/>
              </a:rPr>
              <a:t>and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0" dirty="0">
                <a:solidFill>
                  <a:srgbClr val="242021"/>
                </a:solidFill>
                <a:effectLst/>
                <a:latin typeface="Times-Roman"/>
              </a:rPr>
              <a:t>1</a:t>
            </a:r>
            <a:r>
              <a:rPr lang="en-US" sz="1800" b="0" i="1" dirty="0">
                <a:solidFill>
                  <a:srgbClr val="242021"/>
                </a:solidFill>
                <a:effectLst/>
                <a:latin typeface="MTMI"/>
              </a:rPr>
              <a:t>, </a:t>
            </a:r>
            <a:r>
              <a:rPr lang="en-US" sz="1800" b="0" i="0" dirty="0">
                <a:solidFill>
                  <a:srgbClr val="242021"/>
                </a:solidFill>
                <a:effectLst/>
                <a:latin typeface="Times-Roman"/>
              </a:rPr>
              <a:t>2</a:t>
            </a:r>
            <a:r>
              <a:rPr lang="en-US" sz="1800" b="0" i="0" dirty="0">
                <a:solidFill>
                  <a:srgbClr val="242021"/>
                </a:solidFill>
                <a:effectLst/>
                <a:latin typeface="MTSYN"/>
              </a:rPr>
              <a:t>}</a:t>
            </a:r>
            <a:r>
              <a:rPr lang="en-US" sz="1800" b="0" i="0" dirty="0">
                <a:solidFill>
                  <a:srgbClr val="242021"/>
                </a:solidFill>
                <a:effectLst/>
                <a:latin typeface="Times-Roman"/>
              </a:rPr>
              <a:t>. Let </a:t>
            </a:r>
            <a:r>
              <a:rPr lang="en-US" sz="1800" b="0" i="1" dirty="0">
                <a:solidFill>
                  <a:srgbClr val="242021"/>
                </a:solidFill>
                <a:effectLst/>
                <a:latin typeface="MTMI"/>
              </a:rPr>
              <a:t>R </a:t>
            </a:r>
            <a:r>
              <a:rPr lang="en-US" sz="1800" b="0" i="0" dirty="0">
                <a:solidFill>
                  <a:srgbClr val="242021"/>
                </a:solidFill>
                <a:effectLst/>
                <a:latin typeface="Times-Roman"/>
              </a:rPr>
              <a:t>be the relation from </a:t>
            </a:r>
            <a:r>
              <a:rPr lang="en-US" sz="1800" b="0" i="1" dirty="0">
                <a:solidFill>
                  <a:srgbClr val="242021"/>
                </a:solidFill>
                <a:effectLst/>
                <a:latin typeface="MTMI"/>
              </a:rPr>
              <a:t>A </a:t>
            </a:r>
            <a:r>
              <a:rPr lang="en-US" sz="1800" b="0" i="0" dirty="0">
                <a:solidFill>
                  <a:srgbClr val="242021"/>
                </a:solidFill>
                <a:effectLst/>
                <a:latin typeface="Times-Roman"/>
              </a:rPr>
              <a:t>to </a:t>
            </a:r>
            <a:r>
              <a:rPr lang="en-US" sz="1800" b="0" i="1" dirty="0">
                <a:solidFill>
                  <a:srgbClr val="242021"/>
                </a:solidFill>
                <a:effectLst/>
                <a:latin typeface="MTMI"/>
              </a:rPr>
              <a:t>B </a:t>
            </a:r>
            <a:r>
              <a:rPr lang="en-US" sz="1800" b="0" i="0" dirty="0">
                <a:solidFill>
                  <a:srgbClr val="242021"/>
                </a:solidFill>
                <a:effectLst/>
                <a:latin typeface="Times-Roman"/>
              </a:rPr>
              <a:t>containing </a:t>
            </a:r>
            <a:r>
              <a:rPr lang="en-US" sz="1800" b="0" i="1" dirty="0">
                <a:solidFill>
                  <a:srgbClr val="242021"/>
                </a:solidFill>
                <a:effectLst/>
                <a:latin typeface="MTMI"/>
              </a:rPr>
              <a:t>(a, b) </a:t>
            </a:r>
            <a:r>
              <a:rPr lang="en-US" sz="1800" b="0" i="0" dirty="0">
                <a:solidFill>
                  <a:srgbClr val="242021"/>
                </a:solidFill>
                <a:effectLst/>
                <a:latin typeface="Times-Roman"/>
              </a:rPr>
              <a:t>if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A</a:t>
            </a:r>
            <a:r>
              <a:rPr lang="en-US" sz="1800" b="0" i="0" dirty="0">
                <a:solidFill>
                  <a:srgbClr val="242021"/>
                </a:solidFill>
                <a:effectLst/>
                <a:latin typeface="Times-Roman"/>
              </a:rPr>
              <a:t>,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1" dirty="0">
                <a:solidFill>
                  <a:srgbClr val="242021"/>
                </a:solidFill>
                <a:effectLst/>
                <a:latin typeface="MTMI"/>
              </a:rPr>
              <a:t>B</a:t>
            </a:r>
            <a:r>
              <a:rPr lang="en-US" sz="1800" b="0" i="0" dirty="0">
                <a:solidFill>
                  <a:srgbClr val="242021"/>
                </a:solidFill>
                <a:effectLst/>
                <a:latin typeface="Times-Roman"/>
              </a:rPr>
              <a:t>, and </a:t>
            </a:r>
            <a:r>
              <a:rPr lang="en-US" sz="1800" b="0" i="1" dirty="0">
                <a:solidFill>
                  <a:srgbClr val="242021"/>
                </a:solidFill>
                <a:effectLst/>
                <a:latin typeface="MTMI"/>
              </a:rPr>
              <a:t>a &gt; b</a:t>
            </a:r>
            <a:r>
              <a:rPr lang="en-US" sz="1800" b="0" i="0" dirty="0">
                <a:solidFill>
                  <a:srgbClr val="242021"/>
                </a:solidFill>
                <a:effectLst/>
                <a:latin typeface="Times-Roman"/>
              </a:rPr>
              <a:t>. What is the matrix representing </a:t>
            </a:r>
            <a:r>
              <a:rPr lang="en-US" sz="1800" b="0" i="1" dirty="0">
                <a:solidFill>
                  <a:srgbClr val="242021"/>
                </a:solidFill>
                <a:effectLst/>
                <a:latin typeface="MTMI"/>
              </a:rPr>
              <a:t>R </a:t>
            </a:r>
            <a:r>
              <a:rPr lang="en-US" sz="1800" b="0" i="0" dirty="0">
                <a:solidFill>
                  <a:srgbClr val="242021"/>
                </a:solidFill>
                <a:effectLst/>
                <a:latin typeface="Times-Roman"/>
              </a:rPr>
              <a:t>if </a:t>
            </a:r>
            <a:r>
              <a:rPr lang="en-US" sz="1800" b="0" i="1" dirty="0">
                <a:solidFill>
                  <a:srgbClr val="242021"/>
                </a:solidFill>
                <a:effectLst/>
                <a:latin typeface="MTMI"/>
              </a:rPr>
              <a:t>a</a:t>
            </a:r>
            <a:r>
              <a:rPr lang="en-US" sz="1100" b="0" i="0" dirty="0">
                <a:solidFill>
                  <a:srgbClr val="242021"/>
                </a:solidFill>
                <a:effectLst/>
                <a:latin typeface="Times-Roman"/>
              </a:rPr>
              <a:t>1 </a:t>
            </a:r>
            <a:r>
              <a:rPr lang="en-US" sz="1800" b="0" i="0" dirty="0">
                <a:solidFill>
                  <a:srgbClr val="242021"/>
                </a:solidFill>
                <a:effectLst/>
                <a:latin typeface="MTSYN"/>
              </a:rPr>
              <a:t>= </a:t>
            </a:r>
            <a:r>
              <a:rPr lang="en-US" sz="1800" b="0" i="0" dirty="0">
                <a:solidFill>
                  <a:srgbClr val="242021"/>
                </a:solidFill>
                <a:effectLst/>
                <a:latin typeface="Times-Roman"/>
              </a:rPr>
              <a:t>1, </a:t>
            </a:r>
            <a:r>
              <a:rPr lang="en-US" sz="1800" b="0" i="1" dirty="0">
                <a:solidFill>
                  <a:srgbClr val="242021"/>
                </a:solidFill>
                <a:effectLst/>
                <a:latin typeface="MTMI"/>
              </a:rPr>
              <a:t>a</a:t>
            </a:r>
            <a:r>
              <a:rPr lang="en-US" sz="1100" b="0" i="0" dirty="0">
                <a:solidFill>
                  <a:srgbClr val="242021"/>
                </a:solidFill>
                <a:effectLst/>
                <a:latin typeface="Times-Roman"/>
              </a:rPr>
              <a:t>2 </a:t>
            </a:r>
            <a:r>
              <a:rPr lang="en-US" sz="1800" b="0" i="0" dirty="0">
                <a:solidFill>
                  <a:srgbClr val="242021"/>
                </a:solidFill>
                <a:effectLst/>
                <a:latin typeface="MTSYN"/>
              </a:rPr>
              <a:t>= </a:t>
            </a:r>
            <a:r>
              <a:rPr lang="en-US" sz="1800" b="0" i="0" dirty="0">
                <a:solidFill>
                  <a:srgbClr val="242021"/>
                </a:solidFill>
                <a:effectLst/>
                <a:latin typeface="Times-Roman"/>
              </a:rPr>
              <a:t>2, and </a:t>
            </a:r>
            <a:r>
              <a:rPr lang="en-US" sz="1800" b="0" i="1" dirty="0">
                <a:solidFill>
                  <a:srgbClr val="242021"/>
                </a:solidFill>
                <a:effectLst/>
                <a:latin typeface="MTMI"/>
              </a:rPr>
              <a:t>a</a:t>
            </a:r>
            <a:r>
              <a:rPr lang="en-US" sz="1100" b="0" i="0" dirty="0">
                <a:solidFill>
                  <a:srgbClr val="242021"/>
                </a:solidFill>
                <a:effectLst/>
                <a:latin typeface="Times-Roman"/>
              </a:rPr>
              <a:t>3 </a:t>
            </a:r>
            <a:r>
              <a:rPr lang="en-US" sz="1800" b="0" i="0" dirty="0">
                <a:solidFill>
                  <a:srgbClr val="242021"/>
                </a:solidFill>
                <a:effectLst/>
                <a:latin typeface="MTSYN"/>
              </a:rPr>
              <a:t>= </a:t>
            </a:r>
            <a:r>
              <a:rPr lang="en-US" sz="1800" b="0" i="0" dirty="0">
                <a:solidFill>
                  <a:srgbClr val="242021"/>
                </a:solidFill>
                <a:effectLst/>
                <a:latin typeface="Times-Roman"/>
              </a:rPr>
              <a:t>3, and </a:t>
            </a:r>
            <a:r>
              <a:rPr lang="en-US" sz="1800" b="0" i="1" dirty="0">
                <a:solidFill>
                  <a:srgbClr val="242021"/>
                </a:solidFill>
                <a:effectLst/>
                <a:latin typeface="MTMI"/>
              </a:rPr>
              <a:t>b</a:t>
            </a:r>
            <a:r>
              <a:rPr lang="en-US" sz="1100" b="0" i="0" dirty="0">
                <a:solidFill>
                  <a:srgbClr val="242021"/>
                </a:solidFill>
                <a:effectLst/>
                <a:latin typeface="Times-Roman"/>
              </a:rPr>
              <a:t>1 </a:t>
            </a:r>
            <a:r>
              <a:rPr lang="en-US" sz="1800" b="0" i="0" dirty="0">
                <a:solidFill>
                  <a:srgbClr val="242021"/>
                </a:solidFill>
                <a:effectLst/>
                <a:latin typeface="MTSYN"/>
              </a:rPr>
              <a:t>= </a:t>
            </a:r>
            <a:r>
              <a:rPr lang="en-US" sz="1800" b="0" i="0" dirty="0">
                <a:solidFill>
                  <a:srgbClr val="242021"/>
                </a:solidFill>
                <a:effectLst/>
                <a:latin typeface="Times-Roman"/>
              </a:rPr>
              <a:t>1 and </a:t>
            </a:r>
            <a:r>
              <a:rPr lang="en-US" sz="1800" b="0" i="1" dirty="0">
                <a:solidFill>
                  <a:srgbClr val="242021"/>
                </a:solidFill>
                <a:effectLst/>
                <a:latin typeface="MTMI"/>
              </a:rPr>
              <a:t>b</a:t>
            </a:r>
            <a:r>
              <a:rPr lang="en-US" sz="1100" b="0" i="0" dirty="0">
                <a:solidFill>
                  <a:srgbClr val="242021"/>
                </a:solidFill>
                <a:effectLst/>
                <a:latin typeface="Times-Roman"/>
              </a:rPr>
              <a:t>2 </a:t>
            </a:r>
            <a:r>
              <a:rPr lang="en-US" sz="1800" b="0" i="0" dirty="0">
                <a:solidFill>
                  <a:srgbClr val="242021"/>
                </a:solidFill>
                <a:effectLst/>
                <a:latin typeface="MTSYN"/>
              </a:rPr>
              <a:t>= </a:t>
            </a:r>
            <a:r>
              <a:rPr lang="en-US" sz="1800" b="0" i="0" dirty="0">
                <a:solidFill>
                  <a:srgbClr val="242021"/>
                </a:solidFill>
                <a:effectLst/>
                <a:latin typeface="Times-Roman"/>
              </a:rPr>
              <a:t>2?</a:t>
            </a:r>
            <a:r>
              <a:rPr lang="en-US" dirty="0"/>
              <a:t> </a:t>
            </a:r>
          </a:p>
        </p:txBody>
      </p:sp>
      <p:sp>
        <p:nvSpPr>
          <p:cNvPr id="12" name="TextBox 11">
            <a:extLst>
              <a:ext uri="{FF2B5EF4-FFF2-40B4-BE49-F238E27FC236}">
                <a16:creationId xmlns:a16="http://schemas.microsoft.com/office/drawing/2014/main" id="{819906F7-C07B-4BC7-BC97-EFA0E36486EA}"/>
              </a:ext>
            </a:extLst>
          </p:cNvPr>
          <p:cNvSpPr txBox="1"/>
          <p:nvPr/>
        </p:nvSpPr>
        <p:spPr>
          <a:xfrm>
            <a:off x="630633" y="4279076"/>
            <a:ext cx="6097554" cy="369332"/>
          </a:xfrm>
          <a:prstGeom prst="rect">
            <a:avLst/>
          </a:prstGeom>
          <a:noFill/>
        </p:spPr>
        <p:txBody>
          <a:bodyPr wrap="square">
            <a:spAutoFit/>
          </a:bodyPr>
          <a:lstStyle/>
          <a:p>
            <a:r>
              <a:rPr lang="en-US" sz="1800" b="0" i="0" dirty="0">
                <a:solidFill>
                  <a:srgbClr val="002060"/>
                </a:solidFill>
                <a:effectLst/>
                <a:latin typeface="Times-Roman"/>
              </a:rPr>
              <a:t>Because </a:t>
            </a:r>
            <a:r>
              <a:rPr lang="en-US" sz="1800" b="0" i="1" dirty="0">
                <a:solidFill>
                  <a:srgbClr val="002060"/>
                </a:solidFill>
                <a:effectLst/>
                <a:latin typeface="MTMI"/>
              </a:rPr>
              <a:t>R </a:t>
            </a:r>
            <a:r>
              <a:rPr lang="en-US" sz="1800" b="0" i="0" dirty="0">
                <a:solidFill>
                  <a:srgbClr val="002060"/>
                </a:solidFill>
                <a:effectLst/>
                <a:latin typeface="MTSYN"/>
              </a:rPr>
              <a:t>= {</a:t>
            </a:r>
            <a:r>
              <a:rPr lang="en-US" sz="1800" b="0" i="1" dirty="0">
                <a:solidFill>
                  <a:srgbClr val="002060"/>
                </a:solidFill>
                <a:effectLst/>
                <a:latin typeface="MTMI"/>
              </a:rPr>
              <a:t>(</a:t>
            </a:r>
            <a:r>
              <a:rPr lang="en-US" sz="1800" b="0" i="0" dirty="0">
                <a:solidFill>
                  <a:srgbClr val="002060"/>
                </a:solidFill>
                <a:effectLst/>
                <a:latin typeface="Times-Roman"/>
              </a:rPr>
              <a:t>2</a:t>
            </a:r>
            <a:r>
              <a:rPr lang="en-US" sz="1800" b="0" i="1" dirty="0">
                <a:solidFill>
                  <a:srgbClr val="002060"/>
                </a:solidFill>
                <a:effectLst/>
                <a:latin typeface="MTMI"/>
              </a:rPr>
              <a:t>, </a:t>
            </a:r>
            <a:r>
              <a:rPr lang="en-US" sz="1800" b="0" i="0" dirty="0">
                <a:solidFill>
                  <a:srgbClr val="002060"/>
                </a:solidFill>
                <a:effectLst/>
                <a:latin typeface="Times-Roman"/>
              </a:rPr>
              <a:t>1</a:t>
            </a:r>
            <a:r>
              <a:rPr lang="en-US" sz="1800" b="0" i="1" dirty="0">
                <a:solidFill>
                  <a:srgbClr val="002060"/>
                </a:solidFill>
                <a:effectLst/>
                <a:latin typeface="MTMI"/>
              </a:rPr>
              <a:t>), (</a:t>
            </a:r>
            <a:r>
              <a:rPr lang="en-US" sz="1800" b="0" i="0" dirty="0">
                <a:solidFill>
                  <a:srgbClr val="002060"/>
                </a:solidFill>
                <a:effectLst/>
                <a:latin typeface="Times-Roman"/>
              </a:rPr>
              <a:t>3</a:t>
            </a:r>
            <a:r>
              <a:rPr lang="en-US" sz="1800" b="0" i="1" dirty="0">
                <a:solidFill>
                  <a:srgbClr val="002060"/>
                </a:solidFill>
                <a:effectLst/>
                <a:latin typeface="MTMI"/>
              </a:rPr>
              <a:t>, </a:t>
            </a:r>
            <a:r>
              <a:rPr lang="en-US" sz="1800" b="0" i="0" dirty="0">
                <a:solidFill>
                  <a:srgbClr val="002060"/>
                </a:solidFill>
                <a:effectLst/>
                <a:latin typeface="Times-Roman"/>
              </a:rPr>
              <a:t>1</a:t>
            </a:r>
            <a:r>
              <a:rPr lang="en-US" sz="1800" b="0" i="1" dirty="0">
                <a:solidFill>
                  <a:srgbClr val="002060"/>
                </a:solidFill>
                <a:effectLst/>
                <a:latin typeface="MTMI"/>
              </a:rPr>
              <a:t>), (</a:t>
            </a:r>
            <a:r>
              <a:rPr lang="en-US" sz="1800" b="0" i="0" dirty="0">
                <a:solidFill>
                  <a:srgbClr val="002060"/>
                </a:solidFill>
                <a:effectLst/>
                <a:latin typeface="Times-Roman"/>
              </a:rPr>
              <a:t>3</a:t>
            </a:r>
            <a:r>
              <a:rPr lang="en-US" sz="1800" b="0" i="1" dirty="0">
                <a:solidFill>
                  <a:srgbClr val="002060"/>
                </a:solidFill>
                <a:effectLst/>
                <a:latin typeface="MTMI"/>
              </a:rPr>
              <a:t>, </a:t>
            </a:r>
            <a:r>
              <a:rPr lang="en-US" sz="1800" b="0" i="0" dirty="0">
                <a:solidFill>
                  <a:srgbClr val="002060"/>
                </a:solidFill>
                <a:effectLst/>
                <a:latin typeface="Times-Roman"/>
              </a:rPr>
              <a:t>2</a:t>
            </a:r>
            <a:r>
              <a:rPr lang="en-US" sz="1800" b="0" i="1" dirty="0">
                <a:solidFill>
                  <a:srgbClr val="002060"/>
                </a:solidFill>
                <a:effectLst/>
                <a:latin typeface="MTMI"/>
              </a:rPr>
              <a:t>)</a:t>
            </a:r>
            <a:r>
              <a:rPr lang="en-US" sz="1800" b="0" i="0" dirty="0">
                <a:solidFill>
                  <a:srgbClr val="002060"/>
                </a:solidFill>
                <a:effectLst/>
                <a:latin typeface="MTSYN"/>
              </a:rPr>
              <a:t>}</a:t>
            </a:r>
            <a:r>
              <a:rPr lang="en-US" sz="1800" b="0" i="0" dirty="0">
                <a:solidFill>
                  <a:srgbClr val="002060"/>
                </a:solidFill>
                <a:effectLst/>
                <a:latin typeface="Times-Roman"/>
              </a:rPr>
              <a:t>, the matrix for </a:t>
            </a:r>
            <a:r>
              <a:rPr lang="en-US" sz="1800" b="0" i="1" dirty="0">
                <a:solidFill>
                  <a:srgbClr val="002060"/>
                </a:solidFill>
                <a:effectLst/>
                <a:latin typeface="MTMI"/>
              </a:rPr>
              <a:t>R </a:t>
            </a:r>
            <a:r>
              <a:rPr lang="en-US" sz="1800" b="0" i="0" dirty="0">
                <a:solidFill>
                  <a:srgbClr val="002060"/>
                </a:solidFill>
                <a:effectLst/>
                <a:latin typeface="Times-Roman"/>
              </a:rPr>
              <a:t>is</a:t>
            </a:r>
            <a:endParaRPr lang="en-US" dirty="0">
              <a:solidFill>
                <a:srgbClr val="002060"/>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1D8C48-A222-4F4A-8254-DA4F6C446C18}"/>
                  </a:ext>
                </a:extLst>
              </p:cNvPr>
              <p:cNvSpPr txBox="1"/>
              <p:nvPr/>
            </p:nvSpPr>
            <p:spPr>
              <a:xfrm>
                <a:off x="2916633" y="4989537"/>
                <a:ext cx="1334596" cy="730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𝑀</m:t>
                          </m:r>
                        </m:e>
                        <m:sub>
                          <m:r>
                            <a:rPr lang="en-US" b="0" i="1" smtClean="0">
                              <a:solidFill>
                                <a:srgbClr val="002060"/>
                              </a:solidFill>
                              <a:latin typeface="Cambria Math" panose="02040503050406030204" pitchFamily="18" charset="0"/>
                            </a:rPr>
                            <m:t>𝑅</m:t>
                          </m:r>
                        </m:sub>
                      </m:sSub>
                      <m:r>
                        <a:rPr lang="en-US" b="0" i="1" smtClean="0">
                          <a:solidFill>
                            <a:srgbClr val="002060"/>
                          </a:solidFill>
                          <a:latin typeface="Cambria Math" panose="02040503050406030204" pitchFamily="18" charset="0"/>
                        </a:rPr>
                        <m:t>=</m:t>
                      </m:r>
                      <m:d>
                        <m:dPr>
                          <m:begChr m:val="["/>
                          <m:endChr m:val="]"/>
                          <m:ctrlPr>
                            <a:rPr lang="en-US" b="0" i="1" smtClean="0">
                              <a:solidFill>
                                <a:srgbClr val="002060"/>
                              </a:solidFill>
                              <a:latin typeface="Cambria Math" panose="02040503050406030204" pitchFamily="18" charset="0"/>
                            </a:rPr>
                          </m:ctrlPr>
                        </m:dPr>
                        <m:e>
                          <m:m>
                            <m:mPr>
                              <m:mcs>
                                <m:mc>
                                  <m:mcPr>
                                    <m:count m:val="2"/>
                                    <m:mcJc m:val="center"/>
                                  </m:mcPr>
                                </m:mc>
                              </m:mcs>
                              <m:ctrlPr>
                                <a:rPr lang="en-US" b="0" i="1" smtClean="0">
                                  <a:solidFill>
                                    <a:srgbClr val="002060"/>
                                  </a:solidFill>
                                  <a:latin typeface="Cambria Math" panose="02040503050406030204" pitchFamily="18" charset="0"/>
                                </a:rPr>
                              </m:ctrlPr>
                            </m:mPr>
                            <m:mr>
                              <m:e>
                                <m:r>
                                  <m:rPr>
                                    <m:brk m:alnAt="7"/>
                                  </m:rPr>
                                  <a:rPr lang="en-US" b="0" i="1" smtClean="0">
                                    <a:solidFill>
                                      <a:srgbClr val="002060"/>
                                    </a:solidFill>
                                    <a:latin typeface="Cambria Math" panose="02040503050406030204" pitchFamily="18" charset="0"/>
                                  </a:rPr>
                                  <m:t>0</m:t>
                                </m:r>
                              </m:e>
                              <m:e>
                                <m:r>
                                  <a:rPr lang="en-US" b="0" i="1" smtClean="0">
                                    <a:solidFill>
                                      <a:srgbClr val="002060"/>
                                    </a:solidFill>
                                    <a:latin typeface="Cambria Math" panose="02040503050406030204" pitchFamily="18" charset="0"/>
                                  </a:rPr>
                                  <m:t>0</m:t>
                                </m:r>
                              </m:e>
                            </m:mr>
                            <m:mr>
                              <m:e>
                                <m:r>
                                  <a:rPr lang="en-US" b="0" i="1" smtClean="0">
                                    <a:solidFill>
                                      <a:srgbClr val="002060"/>
                                    </a:solidFill>
                                    <a:latin typeface="Cambria Math" panose="02040503050406030204" pitchFamily="18" charset="0"/>
                                  </a:rPr>
                                  <m:t>1</m:t>
                                </m:r>
                              </m:e>
                              <m:e>
                                <m:r>
                                  <a:rPr lang="en-US" b="0" i="1" smtClean="0">
                                    <a:solidFill>
                                      <a:srgbClr val="002060"/>
                                    </a:solidFill>
                                    <a:latin typeface="Cambria Math" panose="02040503050406030204" pitchFamily="18" charset="0"/>
                                  </a:rPr>
                                  <m:t>0</m:t>
                                </m:r>
                              </m:e>
                            </m:mr>
                            <m:mr>
                              <m:e>
                                <m:r>
                                  <a:rPr lang="en-US" b="0" i="1" smtClean="0">
                                    <a:solidFill>
                                      <a:srgbClr val="002060"/>
                                    </a:solidFill>
                                    <a:latin typeface="Cambria Math" panose="02040503050406030204" pitchFamily="18" charset="0"/>
                                  </a:rPr>
                                  <m:t>1</m:t>
                                </m:r>
                              </m:e>
                              <m:e>
                                <m:r>
                                  <a:rPr lang="en-US" b="0" i="1" smtClean="0">
                                    <a:solidFill>
                                      <a:srgbClr val="002060"/>
                                    </a:solidFill>
                                    <a:latin typeface="Cambria Math" panose="02040503050406030204" pitchFamily="18" charset="0"/>
                                  </a:rPr>
                                  <m:t>1</m:t>
                                </m:r>
                              </m:e>
                            </m:mr>
                          </m:m>
                        </m:e>
                      </m:d>
                    </m:oMath>
                  </m:oMathPara>
                </a14:m>
                <a:endParaRPr lang="en-US" dirty="0">
                  <a:solidFill>
                    <a:srgbClr val="002060"/>
                  </a:solidFill>
                </a:endParaRPr>
              </a:p>
            </p:txBody>
          </p:sp>
        </mc:Choice>
        <mc:Fallback xmlns="">
          <p:sp>
            <p:nvSpPr>
              <p:cNvPr id="17" name="TextBox 16">
                <a:extLst>
                  <a:ext uri="{FF2B5EF4-FFF2-40B4-BE49-F238E27FC236}">
                    <a16:creationId xmlns:a16="http://schemas.microsoft.com/office/drawing/2014/main" id="{F51D8C48-A222-4F4A-8254-DA4F6C446C18}"/>
                  </a:ext>
                </a:extLst>
              </p:cNvPr>
              <p:cNvSpPr txBox="1">
                <a:spLocks noRot="1" noChangeAspect="1" noMove="1" noResize="1" noEditPoints="1" noAdjustHandles="1" noChangeArrowheads="1" noChangeShapeType="1" noTextEdit="1"/>
              </p:cNvSpPr>
              <p:nvPr/>
            </p:nvSpPr>
            <p:spPr>
              <a:xfrm>
                <a:off x="2916633" y="4989537"/>
                <a:ext cx="1334596" cy="730777"/>
              </a:xfrm>
              <a:prstGeom prst="rect">
                <a:avLst/>
              </a:prstGeom>
              <a:blipFill>
                <a:blip r:embed="rId5"/>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521FA78E-C75A-9861-09F6-8FB349AE990F}"/>
              </a:ext>
            </a:extLst>
          </p:cNvPr>
          <p:cNvPicPr>
            <a:picLocks noChangeAspect="1"/>
          </p:cNvPicPr>
          <p:nvPr/>
        </p:nvPicPr>
        <p:blipFill>
          <a:blip r:embed="rId6"/>
          <a:stretch>
            <a:fillRect/>
          </a:stretch>
        </p:blipFill>
        <p:spPr>
          <a:xfrm>
            <a:off x="7458742" y="1856234"/>
            <a:ext cx="4600575" cy="3476625"/>
          </a:xfrm>
          <a:prstGeom prst="rect">
            <a:avLst/>
          </a:prstGeom>
        </p:spPr>
      </p:pic>
    </p:spTree>
    <p:extLst>
      <p:ext uri="{BB962C8B-B14F-4D97-AF65-F5344CB8AC3E}">
        <p14:creationId xmlns:p14="http://schemas.microsoft.com/office/powerpoint/2010/main" val="13811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2DC4A4-8227-4FC5-B4AE-F9FBB5A21CD4}"/>
              </a:ext>
            </a:extLst>
          </p:cNvPr>
          <p:cNvSpPr txBox="1"/>
          <p:nvPr/>
        </p:nvSpPr>
        <p:spPr>
          <a:xfrm>
            <a:off x="529511" y="838718"/>
            <a:ext cx="10891157" cy="369332"/>
          </a:xfrm>
          <a:prstGeom prst="rect">
            <a:avLst/>
          </a:prstGeom>
          <a:noFill/>
        </p:spPr>
        <p:txBody>
          <a:bodyPr wrap="square">
            <a:spAutoFit/>
          </a:bodyPr>
          <a:lstStyle/>
          <a:p>
            <a:r>
              <a:rPr lang="en-US" sz="1800" b="0" i="0" dirty="0">
                <a:solidFill>
                  <a:srgbClr val="242021"/>
                </a:solidFill>
                <a:effectLst/>
                <a:latin typeface="Times-Roman"/>
              </a:rPr>
              <a:t>Let </a:t>
            </a:r>
            <a:r>
              <a:rPr lang="en-US" sz="1800" b="0" i="1" dirty="0">
                <a:solidFill>
                  <a:srgbClr val="242021"/>
                </a:solidFill>
                <a:effectLst/>
                <a:latin typeface="MTMI"/>
              </a:rPr>
              <a:t>A </a:t>
            </a:r>
            <a:r>
              <a:rPr lang="en-US" sz="1800" b="0" i="0" dirty="0">
                <a:solidFill>
                  <a:srgbClr val="242021"/>
                </a:solidFill>
                <a:effectLst/>
                <a:latin typeface="MTSYN"/>
              </a:rPr>
              <a:t>= {</a:t>
            </a:r>
            <a:r>
              <a:rPr lang="en-US" sz="1800" b="0" i="1" dirty="0">
                <a:solidFill>
                  <a:srgbClr val="242021"/>
                </a:solidFill>
                <a:effectLst/>
                <a:latin typeface="MTMI"/>
              </a:rPr>
              <a:t>a</a:t>
            </a:r>
            <a:r>
              <a:rPr lang="en-US" sz="1100" b="0" i="0" dirty="0">
                <a:solidFill>
                  <a:srgbClr val="242021"/>
                </a:solidFill>
                <a:effectLst/>
                <a:latin typeface="Times-Roman"/>
              </a:rPr>
              <a:t>1</a:t>
            </a:r>
            <a:r>
              <a:rPr lang="en-US" sz="1800" b="0" i="1" dirty="0">
                <a:solidFill>
                  <a:srgbClr val="242021"/>
                </a:solidFill>
                <a:effectLst/>
                <a:latin typeface="MTMI"/>
              </a:rPr>
              <a:t>, a</a:t>
            </a:r>
            <a:r>
              <a:rPr lang="en-US" sz="1100" b="0" i="0" dirty="0">
                <a:solidFill>
                  <a:srgbClr val="242021"/>
                </a:solidFill>
                <a:effectLst/>
                <a:latin typeface="Times-Roman"/>
              </a:rPr>
              <a:t>2</a:t>
            </a:r>
            <a:r>
              <a:rPr lang="en-US" sz="1800" b="0" i="1" dirty="0">
                <a:solidFill>
                  <a:srgbClr val="242021"/>
                </a:solidFill>
                <a:effectLst/>
                <a:latin typeface="MTMI"/>
              </a:rPr>
              <a:t>, a</a:t>
            </a:r>
            <a:r>
              <a:rPr lang="en-US" sz="1100" b="0" i="0" dirty="0">
                <a:solidFill>
                  <a:srgbClr val="242021"/>
                </a:solidFill>
                <a:effectLst/>
                <a:latin typeface="Times-Roman"/>
              </a:rPr>
              <a:t>3</a:t>
            </a:r>
            <a:r>
              <a:rPr lang="en-US" sz="1800" b="0" i="0" dirty="0">
                <a:solidFill>
                  <a:srgbClr val="242021"/>
                </a:solidFill>
                <a:effectLst/>
                <a:latin typeface="MTSYN"/>
              </a:rPr>
              <a:t>} </a:t>
            </a:r>
            <a:r>
              <a:rPr lang="en-US" sz="1800" b="0" i="0" dirty="0">
                <a:solidFill>
                  <a:srgbClr val="242021"/>
                </a:solidFill>
                <a:effectLst/>
                <a:latin typeface="Times-Roman"/>
              </a:rPr>
              <a:t>and </a:t>
            </a:r>
            <a:r>
              <a:rPr lang="en-US" sz="1800" b="0" i="1" dirty="0">
                <a:solidFill>
                  <a:srgbClr val="242021"/>
                </a:solidFill>
                <a:effectLst/>
                <a:latin typeface="MTMI"/>
              </a:rPr>
              <a:t>B </a:t>
            </a:r>
            <a:r>
              <a:rPr lang="en-US" sz="1800" b="0" i="0" dirty="0">
                <a:solidFill>
                  <a:srgbClr val="242021"/>
                </a:solidFill>
                <a:effectLst/>
                <a:latin typeface="MTSYN"/>
              </a:rPr>
              <a:t>= {</a:t>
            </a:r>
            <a:r>
              <a:rPr lang="en-US" sz="1800" b="0" i="1" dirty="0">
                <a:solidFill>
                  <a:srgbClr val="242021"/>
                </a:solidFill>
                <a:effectLst/>
                <a:latin typeface="MTMI"/>
              </a:rPr>
              <a:t>b</a:t>
            </a:r>
            <a:r>
              <a:rPr lang="en-US" sz="1100" b="0" i="0" dirty="0">
                <a:solidFill>
                  <a:srgbClr val="242021"/>
                </a:solidFill>
                <a:effectLst/>
                <a:latin typeface="Times-Roman"/>
              </a:rPr>
              <a:t>1</a:t>
            </a:r>
            <a:r>
              <a:rPr lang="en-US" sz="1800" b="0" i="1" dirty="0">
                <a:solidFill>
                  <a:srgbClr val="242021"/>
                </a:solidFill>
                <a:effectLst/>
                <a:latin typeface="MTMI"/>
              </a:rPr>
              <a:t>, b</a:t>
            </a:r>
            <a:r>
              <a:rPr lang="en-US" sz="1100" b="0" i="0" dirty="0">
                <a:solidFill>
                  <a:srgbClr val="242021"/>
                </a:solidFill>
                <a:effectLst/>
                <a:latin typeface="Times-Roman"/>
              </a:rPr>
              <a:t>2</a:t>
            </a:r>
            <a:r>
              <a:rPr lang="en-US" sz="1800" b="0" i="1" dirty="0">
                <a:solidFill>
                  <a:srgbClr val="242021"/>
                </a:solidFill>
                <a:effectLst/>
                <a:latin typeface="MTMI"/>
              </a:rPr>
              <a:t>, b</a:t>
            </a:r>
            <a:r>
              <a:rPr lang="en-US" sz="1100" b="0" i="0" dirty="0">
                <a:solidFill>
                  <a:srgbClr val="242021"/>
                </a:solidFill>
                <a:effectLst/>
                <a:latin typeface="Times-Roman"/>
              </a:rPr>
              <a:t>3</a:t>
            </a:r>
            <a:r>
              <a:rPr lang="en-US" sz="1800" b="0" i="1" dirty="0">
                <a:solidFill>
                  <a:srgbClr val="242021"/>
                </a:solidFill>
                <a:effectLst/>
                <a:latin typeface="MTMI"/>
              </a:rPr>
              <a:t>, b</a:t>
            </a:r>
            <a:r>
              <a:rPr lang="en-US" sz="1100" b="0" i="0" dirty="0">
                <a:solidFill>
                  <a:srgbClr val="242021"/>
                </a:solidFill>
                <a:effectLst/>
                <a:latin typeface="Times-Roman"/>
              </a:rPr>
              <a:t>4</a:t>
            </a:r>
            <a:r>
              <a:rPr lang="en-US" sz="1800" b="0" i="1" dirty="0">
                <a:solidFill>
                  <a:srgbClr val="242021"/>
                </a:solidFill>
                <a:effectLst/>
                <a:latin typeface="MTMI"/>
              </a:rPr>
              <a:t>, b</a:t>
            </a:r>
            <a:r>
              <a:rPr lang="en-US" sz="1100" b="0" i="0" dirty="0">
                <a:solidFill>
                  <a:srgbClr val="242021"/>
                </a:solidFill>
                <a:effectLst/>
                <a:latin typeface="Times-Roman"/>
              </a:rPr>
              <a:t>5</a:t>
            </a:r>
            <a:r>
              <a:rPr lang="en-US" sz="1800" b="0" i="0" dirty="0">
                <a:solidFill>
                  <a:srgbClr val="242021"/>
                </a:solidFill>
                <a:effectLst/>
                <a:latin typeface="MTSYN"/>
              </a:rPr>
              <a:t>}</a:t>
            </a:r>
            <a:r>
              <a:rPr lang="en-US" sz="1800" b="0" i="0" dirty="0">
                <a:solidFill>
                  <a:srgbClr val="242021"/>
                </a:solidFill>
                <a:effectLst/>
                <a:latin typeface="Times-Roman"/>
              </a:rPr>
              <a:t>. Which ordered pairs are in the relation </a:t>
            </a:r>
            <a:r>
              <a:rPr lang="en-US" sz="1800" b="0" i="1" dirty="0">
                <a:solidFill>
                  <a:srgbClr val="242021"/>
                </a:solidFill>
                <a:effectLst/>
                <a:latin typeface="MTMI"/>
              </a:rPr>
              <a:t>R </a:t>
            </a:r>
            <a:r>
              <a:rPr lang="en-US" sz="1800" b="0" i="0" dirty="0">
                <a:solidFill>
                  <a:srgbClr val="242021"/>
                </a:solidFill>
                <a:effectLst/>
                <a:latin typeface="Times-Roman"/>
              </a:rPr>
              <a:t>represented by the matrix</a:t>
            </a:r>
            <a:r>
              <a:rPr lang="en-US" dirty="0"/>
              <a:t>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6F3C2A-E41A-4B70-AE83-AAE393D103E3}"/>
                  </a:ext>
                </a:extLst>
              </p:cNvPr>
              <p:cNvSpPr txBox="1"/>
              <p:nvPr/>
            </p:nvSpPr>
            <p:spPr>
              <a:xfrm>
                <a:off x="4427376" y="2128506"/>
                <a:ext cx="2740109" cy="813877"/>
              </a:xfrm>
              <a:prstGeom prst="rect">
                <a:avLst/>
              </a:prstGeom>
              <a:noFill/>
            </p:spPr>
            <p:txBody>
              <a:bodyPr wrap="non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𝑅</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5"/>
                                  <m:mcJc m:val="center"/>
                                </m:mcPr>
                              </m:mc>
                            </m:mcs>
                            <m:ctrlPr>
                              <a:rPr lang="en-US" sz="2000" b="0" i="1" smtClean="0">
                                <a:latin typeface="Cambria Math" panose="02040503050406030204" pitchFamily="18" charset="0"/>
                              </a:rPr>
                            </m:ctrlPr>
                          </m:mPr>
                          <m:mr>
                            <m:e>
                              <m:r>
                                <m:rPr>
                                  <m:brk m:alnAt="7"/>
                                </m:rP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e>
                              <m:r>
                                <a:rPr lang="en-US" sz="2000" b="0" i="1" smtClean="0">
                                  <a:latin typeface="Cambria Math" panose="02040503050406030204" pitchFamily="18" charset="0"/>
                                </a:rPr>
                                <m:t>0</m:t>
                              </m:r>
                            </m:e>
                          </m:mr>
                          <m:mr>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mr>
                          <m:mr>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e>
                              <m:r>
                                <a:rPr lang="en-US" sz="2000" b="0" i="1" smtClean="0">
                                  <a:latin typeface="Cambria Math" panose="02040503050406030204" pitchFamily="18" charset="0"/>
                                </a:rPr>
                                <m:t>0</m:t>
                              </m:r>
                            </m:e>
                            <m:e>
                              <m:r>
                                <a:rPr lang="en-US" sz="2000" b="0" i="1" smtClean="0">
                                  <a:latin typeface="Cambria Math" panose="02040503050406030204" pitchFamily="18" charset="0"/>
                                </a:rPr>
                                <m:t>1</m:t>
                              </m:r>
                            </m:e>
                          </m:mr>
                        </m:m>
                      </m:e>
                    </m:d>
                  </m:oMath>
                </a14:m>
                <a:r>
                  <a:rPr lang="en-US" sz="2000" dirty="0"/>
                  <a:t>?</a:t>
                </a:r>
              </a:p>
            </p:txBody>
          </p:sp>
        </mc:Choice>
        <mc:Fallback xmlns="">
          <p:sp>
            <p:nvSpPr>
              <p:cNvPr id="4" name="TextBox 3">
                <a:extLst>
                  <a:ext uri="{FF2B5EF4-FFF2-40B4-BE49-F238E27FC236}">
                    <a16:creationId xmlns:a16="http://schemas.microsoft.com/office/drawing/2014/main" id="{986F3C2A-E41A-4B70-AE83-AAE393D103E3}"/>
                  </a:ext>
                </a:extLst>
              </p:cNvPr>
              <p:cNvSpPr txBox="1">
                <a:spLocks noRot="1" noChangeAspect="1" noMove="1" noResize="1" noEditPoints="1" noAdjustHandles="1" noChangeArrowheads="1" noChangeShapeType="1" noTextEdit="1"/>
              </p:cNvSpPr>
              <p:nvPr/>
            </p:nvSpPr>
            <p:spPr>
              <a:xfrm>
                <a:off x="4427376" y="2128506"/>
                <a:ext cx="2740109" cy="813877"/>
              </a:xfrm>
              <a:prstGeom prst="rect">
                <a:avLst/>
              </a:prstGeom>
              <a:blipFill>
                <a:blip r:embed="rId2"/>
                <a:stretch>
                  <a:fillRect r="-466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27F55CF-E682-4B94-911D-E3F089E6A4D7}"/>
              </a:ext>
            </a:extLst>
          </p:cNvPr>
          <p:cNvSpPr txBox="1"/>
          <p:nvPr/>
        </p:nvSpPr>
        <p:spPr>
          <a:xfrm>
            <a:off x="1969541" y="3915617"/>
            <a:ext cx="7802725" cy="461665"/>
          </a:xfrm>
          <a:prstGeom prst="rect">
            <a:avLst/>
          </a:prstGeom>
          <a:noFill/>
        </p:spPr>
        <p:txBody>
          <a:bodyPr wrap="square">
            <a:spAutoFit/>
          </a:bodyPr>
          <a:lstStyle/>
          <a:p>
            <a:r>
              <a:rPr lang="pt-BR" sz="2400" b="0" i="1" dirty="0">
                <a:solidFill>
                  <a:srgbClr val="002060"/>
                </a:solidFill>
                <a:effectLst/>
                <a:latin typeface="MTMI"/>
              </a:rPr>
              <a:t>R </a:t>
            </a:r>
            <a:r>
              <a:rPr lang="pt-BR" sz="2400" b="0" i="0" dirty="0">
                <a:solidFill>
                  <a:srgbClr val="002060"/>
                </a:solidFill>
                <a:effectLst/>
                <a:latin typeface="MTSYN"/>
              </a:rPr>
              <a:t>= {</a:t>
            </a:r>
            <a:r>
              <a:rPr lang="pt-BR" sz="2400" b="0" i="1" dirty="0">
                <a:solidFill>
                  <a:srgbClr val="002060"/>
                </a:solidFill>
                <a:effectLst/>
                <a:latin typeface="MTMI"/>
              </a:rPr>
              <a:t>(a</a:t>
            </a:r>
            <a:r>
              <a:rPr lang="pt-BR" sz="1400" b="0" i="0" dirty="0">
                <a:solidFill>
                  <a:srgbClr val="002060"/>
                </a:solidFill>
                <a:effectLst/>
                <a:latin typeface="Times-Roman"/>
              </a:rPr>
              <a:t>1</a:t>
            </a:r>
            <a:r>
              <a:rPr lang="pt-BR" sz="2400" b="0" i="1" dirty="0">
                <a:solidFill>
                  <a:srgbClr val="002060"/>
                </a:solidFill>
                <a:effectLst/>
                <a:latin typeface="MTMI"/>
              </a:rPr>
              <a:t>, b</a:t>
            </a:r>
            <a:r>
              <a:rPr lang="pt-BR" sz="1400" b="0" i="0" dirty="0">
                <a:solidFill>
                  <a:srgbClr val="002060"/>
                </a:solidFill>
                <a:effectLst/>
                <a:latin typeface="Times-Roman"/>
              </a:rPr>
              <a:t>2</a:t>
            </a:r>
            <a:r>
              <a:rPr lang="pt-BR" sz="2400" b="0" i="1" dirty="0">
                <a:solidFill>
                  <a:srgbClr val="002060"/>
                </a:solidFill>
                <a:effectLst/>
                <a:latin typeface="MTMI"/>
              </a:rPr>
              <a:t>), (a</a:t>
            </a:r>
            <a:r>
              <a:rPr lang="pt-BR" sz="1400" b="0" i="0" dirty="0">
                <a:solidFill>
                  <a:srgbClr val="002060"/>
                </a:solidFill>
                <a:effectLst/>
                <a:latin typeface="Times-Roman"/>
              </a:rPr>
              <a:t>2</a:t>
            </a:r>
            <a:r>
              <a:rPr lang="pt-BR" sz="2400" b="0" i="1" dirty="0">
                <a:solidFill>
                  <a:srgbClr val="002060"/>
                </a:solidFill>
                <a:effectLst/>
                <a:latin typeface="MTMI"/>
              </a:rPr>
              <a:t>, b</a:t>
            </a:r>
            <a:r>
              <a:rPr lang="pt-BR" sz="1400" b="0" i="0" dirty="0">
                <a:solidFill>
                  <a:srgbClr val="002060"/>
                </a:solidFill>
                <a:effectLst/>
                <a:latin typeface="Times-Roman"/>
              </a:rPr>
              <a:t>1</a:t>
            </a:r>
            <a:r>
              <a:rPr lang="pt-BR" sz="2400" b="0" i="1" dirty="0">
                <a:solidFill>
                  <a:srgbClr val="002060"/>
                </a:solidFill>
                <a:effectLst/>
                <a:latin typeface="MTMI"/>
              </a:rPr>
              <a:t>), (a</a:t>
            </a:r>
            <a:r>
              <a:rPr lang="pt-BR" sz="1400" b="0" i="0" dirty="0">
                <a:solidFill>
                  <a:srgbClr val="002060"/>
                </a:solidFill>
                <a:effectLst/>
                <a:latin typeface="Times-Roman"/>
              </a:rPr>
              <a:t>2</a:t>
            </a:r>
            <a:r>
              <a:rPr lang="pt-BR" sz="2400" b="0" i="1" dirty="0">
                <a:solidFill>
                  <a:srgbClr val="002060"/>
                </a:solidFill>
                <a:effectLst/>
                <a:latin typeface="MTMI"/>
              </a:rPr>
              <a:t>, b</a:t>
            </a:r>
            <a:r>
              <a:rPr lang="pt-BR" sz="1400" b="0" i="0" dirty="0">
                <a:solidFill>
                  <a:srgbClr val="002060"/>
                </a:solidFill>
                <a:effectLst/>
                <a:latin typeface="Times-Roman"/>
              </a:rPr>
              <a:t>3</a:t>
            </a:r>
            <a:r>
              <a:rPr lang="pt-BR" sz="2400" b="0" i="1" dirty="0">
                <a:solidFill>
                  <a:srgbClr val="002060"/>
                </a:solidFill>
                <a:effectLst/>
                <a:latin typeface="MTMI"/>
              </a:rPr>
              <a:t>), (a</a:t>
            </a:r>
            <a:r>
              <a:rPr lang="pt-BR" sz="1400" b="0" i="0" dirty="0">
                <a:solidFill>
                  <a:srgbClr val="002060"/>
                </a:solidFill>
                <a:effectLst/>
                <a:latin typeface="Times-Roman"/>
              </a:rPr>
              <a:t>2</a:t>
            </a:r>
            <a:r>
              <a:rPr lang="pt-BR" sz="2400" b="0" i="1" dirty="0">
                <a:solidFill>
                  <a:srgbClr val="002060"/>
                </a:solidFill>
                <a:effectLst/>
                <a:latin typeface="MTMI"/>
              </a:rPr>
              <a:t>, b</a:t>
            </a:r>
            <a:r>
              <a:rPr lang="pt-BR" sz="1400" b="0" i="0" dirty="0">
                <a:solidFill>
                  <a:srgbClr val="002060"/>
                </a:solidFill>
                <a:effectLst/>
                <a:latin typeface="Times-Roman"/>
              </a:rPr>
              <a:t>4</a:t>
            </a:r>
            <a:r>
              <a:rPr lang="pt-BR" sz="2400" b="0" i="1" dirty="0">
                <a:solidFill>
                  <a:srgbClr val="002060"/>
                </a:solidFill>
                <a:effectLst/>
                <a:latin typeface="MTMI"/>
              </a:rPr>
              <a:t>), (a</a:t>
            </a:r>
            <a:r>
              <a:rPr lang="pt-BR" sz="1400" b="0" i="0" dirty="0">
                <a:solidFill>
                  <a:srgbClr val="002060"/>
                </a:solidFill>
                <a:effectLst/>
                <a:latin typeface="Times-Roman"/>
              </a:rPr>
              <a:t>3</a:t>
            </a:r>
            <a:r>
              <a:rPr lang="pt-BR" sz="2400" b="0" i="1" dirty="0">
                <a:solidFill>
                  <a:srgbClr val="002060"/>
                </a:solidFill>
                <a:effectLst/>
                <a:latin typeface="MTMI"/>
              </a:rPr>
              <a:t>, b</a:t>
            </a:r>
            <a:r>
              <a:rPr lang="pt-BR" sz="1400" b="0" i="0" dirty="0">
                <a:solidFill>
                  <a:srgbClr val="002060"/>
                </a:solidFill>
                <a:effectLst/>
                <a:latin typeface="Times-Roman"/>
              </a:rPr>
              <a:t>1</a:t>
            </a:r>
            <a:r>
              <a:rPr lang="pt-BR" sz="2400" b="0" i="1" dirty="0">
                <a:solidFill>
                  <a:srgbClr val="002060"/>
                </a:solidFill>
                <a:effectLst/>
                <a:latin typeface="MTMI"/>
              </a:rPr>
              <a:t>), (a</a:t>
            </a:r>
            <a:r>
              <a:rPr lang="pt-BR" sz="1400" b="0" i="0" dirty="0">
                <a:solidFill>
                  <a:srgbClr val="002060"/>
                </a:solidFill>
                <a:effectLst/>
                <a:latin typeface="Times-Roman"/>
              </a:rPr>
              <a:t>3</a:t>
            </a:r>
            <a:r>
              <a:rPr lang="pt-BR" sz="2400" b="0" i="1" dirty="0">
                <a:solidFill>
                  <a:srgbClr val="002060"/>
                </a:solidFill>
                <a:effectLst/>
                <a:latin typeface="MTMI"/>
              </a:rPr>
              <a:t>, b</a:t>
            </a:r>
            <a:r>
              <a:rPr lang="pt-BR" sz="1400" b="0" i="0" dirty="0">
                <a:solidFill>
                  <a:srgbClr val="002060"/>
                </a:solidFill>
                <a:effectLst/>
                <a:latin typeface="Times-Roman"/>
              </a:rPr>
              <a:t>3</a:t>
            </a:r>
            <a:r>
              <a:rPr lang="pt-BR" sz="2400" b="0" i="1" dirty="0">
                <a:solidFill>
                  <a:srgbClr val="002060"/>
                </a:solidFill>
                <a:effectLst/>
                <a:latin typeface="MTMI"/>
              </a:rPr>
              <a:t>), (a</a:t>
            </a:r>
            <a:r>
              <a:rPr lang="pt-BR" sz="1400" b="0" i="0" dirty="0">
                <a:solidFill>
                  <a:srgbClr val="002060"/>
                </a:solidFill>
                <a:effectLst/>
                <a:latin typeface="Times-Roman"/>
              </a:rPr>
              <a:t>3</a:t>
            </a:r>
            <a:r>
              <a:rPr lang="pt-BR" sz="2400" b="0" i="1" dirty="0">
                <a:solidFill>
                  <a:srgbClr val="002060"/>
                </a:solidFill>
                <a:effectLst/>
                <a:latin typeface="MTMI"/>
              </a:rPr>
              <a:t>, b</a:t>
            </a:r>
            <a:r>
              <a:rPr lang="pt-BR" sz="1400" b="0" i="0" dirty="0">
                <a:solidFill>
                  <a:srgbClr val="002060"/>
                </a:solidFill>
                <a:effectLst/>
                <a:latin typeface="Times-Roman"/>
              </a:rPr>
              <a:t>5</a:t>
            </a:r>
            <a:r>
              <a:rPr lang="pt-BR" sz="2400" b="0" i="1" dirty="0">
                <a:solidFill>
                  <a:srgbClr val="002060"/>
                </a:solidFill>
                <a:effectLst/>
                <a:latin typeface="MTMI"/>
              </a:rPr>
              <a:t>)</a:t>
            </a:r>
            <a:r>
              <a:rPr lang="pt-BR" sz="2400" b="0" i="0" dirty="0">
                <a:solidFill>
                  <a:srgbClr val="002060"/>
                </a:solidFill>
                <a:effectLst/>
                <a:latin typeface="MTSYN"/>
              </a:rPr>
              <a:t>}</a:t>
            </a:r>
            <a:r>
              <a:rPr lang="pt-BR" sz="2400" b="0" i="1" dirty="0">
                <a:solidFill>
                  <a:srgbClr val="002060"/>
                </a:solidFill>
                <a:effectLst/>
                <a:latin typeface="MTMI"/>
              </a:rPr>
              <a:t>.</a:t>
            </a:r>
            <a:r>
              <a:rPr lang="pt-BR" sz="2400" dirty="0">
                <a:solidFill>
                  <a:srgbClr val="002060"/>
                </a:solidFill>
              </a:rPr>
              <a:t> </a:t>
            </a:r>
            <a:endParaRPr lang="en-US" sz="2400" dirty="0">
              <a:solidFill>
                <a:srgbClr val="002060"/>
              </a:solidFill>
            </a:endParaRPr>
          </a:p>
        </p:txBody>
      </p:sp>
    </p:spTree>
    <p:extLst>
      <p:ext uri="{BB962C8B-B14F-4D97-AF65-F5344CB8AC3E}">
        <p14:creationId xmlns:p14="http://schemas.microsoft.com/office/powerpoint/2010/main" val="382162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4E4408-8372-4FD6-BB6A-D88AC0447CAA}"/>
              </a:ext>
            </a:extLst>
          </p:cNvPr>
          <p:cNvSpPr txBox="1"/>
          <p:nvPr/>
        </p:nvSpPr>
        <p:spPr>
          <a:xfrm>
            <a:off x="1053019" y="878679"/>
            <a:ext cx="9734956" cy="1938992"/>
          </a:xfrm>
          <a:prstGeom prst="rect">
            <a:avLst/>
          </a:prstGeom>
          <a:noFill/>
        </p:spPr>
        <p:txBody>
          <a:bodyPr wrap="square">
            <a:spAutoFit/>
          </a:bodyPr>
          <a:lstStyle/>
          <a:p>
            <a:r>
              <a:rPr lang="en-US" sz="2400" b="0" i="0" dirty="0">
                <a:solidFill>
                  <a:srgbClr val="000000"/>
                </a:solidFill>
                <a:effectLst/>
                <a:latin typeface="Times-Roman"/>
              </a:rPr>
              <a:t>List the ordered pairs in the relations on </a:t>
            </a:r>
            <a:r>
              <a:rPr lang="en-US" sz="2400" b="0" i="0" dirty="0">
                <a:solidFill>
                  <a:srgbClr val="000000"/>
                </a:solidFill>
                <a:effectLst/>
                <a:latin typeface="MTSYN"/>
              </a:rPr>
              <a:t>{</a:t>
            </a:r>
            <a:r>
              <a:rPr lang="en-US" sz="2400" b="0" i="0" dirty="0">
                <a:solidFill>
                  <a:srgbClr val="000000"/>
                </a:solidFill>
                <a:effectLst/>
                <a:latin typeface="Times-Roman"/>
              </a:rPr>
              <a:t>1</a:t>
            </a:r>
            <a:r>
              <a:rPr lang="en-US" sz="2400" b="0" i="1" dirty="0">
                <a:solidFill>
                  <a:srgbClr val="000000"/>
                </a:solidFill>
                <a:effectLst/>
                <a:latin typeface="MTMI"/>
              </a:rPr>
              <a:t>, </a:t>
            </a:r>
            <a:r>
              <a:rPr lang="en-US" sz="2400" b="0" i="0" dirty="0">
                <a:solidFill>
                  <a:srgbClr val="000000"/>
                </a:solidFill>
                <a:effectLst/>
                <a:latin typeface="Times-Roman"/>
              </a:rPr>
              <a:t>2</a:t>
            </a:r>
            <a:r>
              <a:rPr lang="en-US" sz="2400" b="0" i="1" dirty="0">
                <a:solidFill>
                  <a:srgbClr val="000000"/>
                </a:solidFill>
                <a:effectLst/>
                <a:latin typeface="MTMI"/>
              </a:rPr>
              <a:t>, </a:t>
            </a:r>
            <a:r>
              <a:rPr lang="en-US" sz="2400" b="0" i="0" dirty="0">
                <a:solidFill>
                  <a:srgbClr val="000000"/>
                </a:solidFill>
                <a:effectLst/>
                <a:latin typeface="Times-Roman"/>
              </a:rPr>
              <a:t>3</a:t>
            </a:r>
            <a:r>
              <a:rPr lang="en-US" sz="2400" b="0" i="0" dirty="0">
                <a:solidFill>
                  <a:srgbClr val="000000"/>
                </a:solidFill>
                <a:effectLst/>
                <a:latin typeface="MTSYN"/>
              </a:rPr>
              <a:t>} </a:t>
            </a:r>
            <a:r>
              <a:rPr lang="en-US" sz="2400" b="0" i="0" dirty="0">
                <a:solidFill>
                  <a:srgbClr val="000000"/>
                </a:solidFill>
                <a:effectLst/>
                <a:latin typeface="Times-Roman"/>
              </a:rPr>
              <a:t>corresponding to these matrices (where the rows and columns correspond to the integers listed in increasing order).</a:t>
            </a:r>
            <a:br>
              <a:rPr lang="en-US" sz="2400" b="0" i="0" dirty="0">
                <a:solidFill>
                  <a:srgbClr val="000000"/>
                </a:solidFill>
                <a:effectLst/>
                <a:latin typeface="Times-Roman"/>
              </a:rPr>
            </a:br>
            <a:br>
              <a:rPr lang="en-US" sz="2400" dirty="0"/>
            </a:br>
            <a:endParaRPr lang="en-US" sz="2400" dirty="0"/>
          </a:p>
        </p:txBody>
      </p:sp>
      <p:pic>
        <p:nvPicPr>
          <p:cNvPr id="5" name="Picture 4">
            <a:extLst>
              <a:ext uri="{FF2B5EF4-FFF2-40B4-BE49-F238E27FC236}">
                <a16:creationId xmlns:a16="http://schemas.microsoft.com/office/drawing/2014/main" id="{AAC7D4CC-2FEF-40DE-BD76-C54353BCC7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516" t="44938" r="47580" b="39858"/>
          <a:stretch/>
        </p:blipFill>
        <p:spPr>
          <a:xfrm>
            <a:off x="1053019" y="2760224"/>
            <a:ext cx="6257832" cy="2560211"/>
          </a:xfrm>
          <a:prstGeom prst="rect">
            <a:avLst/>
          </a:prstGeom>
        </p:spPr>
      </p:pic>
      <p:sp>
        <p:nvSpPr>
          <p:cNvPr id="2" name="TextBox 1">
            <a:extLst>
              <a:ext uri="{FF2B5EF4-FFF2-40B4-BE49-F238E27FC236}">
                <a16:creationId xmlns:a16="http://schemas.microsoft.com/office/drawing/2014/main" id="{7EC99796-A094-AA05-56EA-331E63D91EC1}"/>
              </a:ext>
            </a:extLst>
          </p:cNvPr>
          <p:cNvSpPr txBox="1"/>
          <p:nvPr/>
        </p:nvSpPr>
        <p:spPr>
          <a:xfrm>
            <a:off x="4405473" y="5320435"/>
            <a:ext cx="3381054" cy="523220"/>
          </a:xfrm>
          <a:prstGeom prst="rect">
            <a:avLst/>
          </a:prstGeom>
          <a:solidFill>
            <a:schemeClr val="accent5">
              <a:lumMod val="20000"/>
              <a:lumOff val="80000"/>
            </a:schemeClr>
          </a:solidFill>
          <a:ln>
            <a:solidFill>
              <a:schemeClr val="accent5">
                <a:lumMod val="20000"/>
                <a:lumOff val="80000"/>
              </a:schemeClr>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Determine their types.</a:t>
            </a:r>
          </a:p>
        </p:txBody>
      </p:sp>
    </p:spTree>
    <p:extLst>
      <p:ext uri="{BB962C8B-B14F-4D97-AF65-F5344CB8AC3E}">
        <p14:creationId xmlns:p14="http://schemas.microsoft.com/office/powerpoint/2010/main" val="3641315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E72B51-23F4-4050-A240-88A5E704F450}"/>
              </a:ext>
            </a:extLst>
          </p:cNvPr>
          <p:cNvSpPr txBox="1"/>
          <p:nvPr/>
        </p:nvSpPr>
        <p:spPr>
          <a:xfrm>
            <a:off x="649224" y="629266"/>
            <a:ext cx="5102351"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Times New Roman" panose="02020603050405020304" pitchFamily="18" charset="0"/>
                <a:ea typeface="+mj-ea"/>
                <a:cs typeface="Times New Roman" panose="02020603050405020304" pitchFamily="18" charset="0"/>
              </a:rPr>
              <a:t>Examples for matrices:</a:t>
            </a:r>
          </a:p>
        </p:txBody>
      </p:sp>
      <p:sp>
        <p:nvSpPr>
          <p:cNvPr id="3" name="TextBox 2">
            <a:extLst>
              <a:ext uri="{FF2B5EF4-FFF2-40B4-BE49-F238E27FC236}">
                <a16:creationId xmlns:a16="http://schemas.microsoft.com/office/drawing/2014/main" id="{CEE48E23-4CD0-4753-9B96-CD09A4290A96}"/>
              </a:ext>
            </a:extLst>
          </p:cNvPr>
          <p:cNvSpPr txBox="1"/>
          <p:nvPr/>
        </p:nvSpPr>
        <p:spPr>
          <a:xfrm>
            <a:off x="649224" y="3227833"/>
            <a:ext cx="5102351" cy="2995986"/>
          </a:xfrm>
          <a:prstGeom prst="rect">
            <a:avLst/>
          </a:prstGeom>
        </p:spPr>
        <p:txBody>
          <a:bodyPr vert="horz" lIns="91440" tIns="45720" rIns="91440" bIns="45720" rtlCol="0">
            <a:normAutofit/>
          </a:bodyPr>
          <a:lstStyle/>
          <a:p>
            <a:pPr>
              <a:lnSpc>
                <a:spcPct val="90000"/>
              </a:lnSpc>
              <a:spcAft>
                <a:spcPts val="600"/>
              </a:spcAft>
            </a:pPr>
            <a:r>
              <a:rPr lang="en-US" sz="2000" b="0" i="0" dirty="0">
                <a:effectLst/>
                <a:latin typeface="Times New Roman" panose="02020603050405020304" pitchFamily="18" charset="0"/>
                <a:cs typeface="Times New Roman" panose="02020603050405020304" pitchFamily="18" charset="0"/>
              </a:rPr>
              <a:t>In true matrix style, we call the existence of a road link 1 and lack of a road link, a 0: Is there a link from Pink city to Blue city? yes. Pink to Pink? nonsensical, so 0. Pink to Green? 0. Green to Blue? 1. Giving us a matrix:</a:t>
            </a:r>
          </a:p>
        </p:txBody>
      </p:sp>
      <p:sp>
        <p:nvSpPr>
          <p:cNvPr id="13" name="Rectangle 1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464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E1EA1-C1EC-41D4-8913-C00AF096B1EE}"/>
              </a:ext>
            </a:extLst>
          </p:cNvPr>
          <p:cNvPicPr>
            <a:picLocks noChangeAspect="1"/>
          </p:cNvPicPr>
          <p:nvPr/>
        </p:nvPicPr>
        <p:blipFill rotWithShape="1">
          <a:blip r:embed="rId2"/>
          <a:srcRect l="20081" t="31389" r="47379" b="21921"/>
          <a:stretch/>
        </p:blipFill>
        <p:spPr>
          <a:xfrm>
            <a:off x="7723452" y="694945"/>
            <a:ext cx="2877672" cy="2322576"/>
          </a:xfrm>
          <a:prstGeom prst="rect">
            <a:avLst/>
          </a:prstGeom>
        </p:spPr>
      </p:pic>
      <p:sp>
        <p:nvSpPr>
          <p:cNvPr id="17"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D59E71-9183-4F79-8475-5CB472A3AD76}"/>
              </a:ext>
            </a:extLst>
          </p:cNvPr>
          <p:cNvPicPr>
            <a:picLocks noChangeAspect="1"/>
          </p:cNvPicPr>
          <p:nvPr/>
        </p:nvPicPr>
        <p:blipFill rotWithShape="1">
          <a:blip r:embed="rId3"/>
          <a:srcRect l="18025" t="30313" r="47379" b="36768"/>
          <a:stretch/>
        </p:blipFill>
        <p:spPr>
          <a:xfrm>
            <a:off x="7059168" y="3757237"/>
            <a:ext cx="4206240" cy="2251317"/>
          </a:xfrm>
          <a:prstGeom prst="rect">
            <a:avLst/>
          </a:prstGeom>
          <a:effectLst/>
        </p:spPr>
      </p:pic>
    </p:spTree>
    <p:extLst>
      <p:ext uri="{BB962C8B-B14F-4D97-AF65-F5344CB8AC3E}">
        <p14:creationId xmlns:p14="http://schemas.microsoft.com/office/powerpoint/2010/main" val="28235074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0D81C5-EA2D-4CA9-9AA6-69DC4AAFF8B2}"/>
              </a:ext>
            </a:extLst>
          </p:cNvPr>
          <p:cNvSpPr txBox="1"/>
          <p:nvPr/>
        </p:nvSpPr>
        <p:spPr>
          <a:xfrm>
            <a:off x="573343" y="311380"/>
            <a:ext cx="5106629" cy="923330"/>
          </a:xfrm>
          <a:prstGeom prst="rect">
            <a:avLst/>
          </a:prstGeom>
          <a:noFill/>
        </p:spPr>
        <p:txBody>
          <a:bodyPr wrap="square">
            <a:spAutoFit/>
          </a:bodyPr>
          <a:lstStyle/>
          <a:p>
            <a:pPr algn="l" rtl="0"/>
            <a:r>
              <a:rPr lang="en-US" b="0" i="0" dirty="0">
                <a:solidFill>
                  <a:srgbClr val="282829"/>
                </a:solidFill>
                <a:effectLst/>
                <a:latin typeface="Times New Roman" panose="02020603050405020304" pitchFamily="18" charset="0"/>
                <a:cs typeface="Times New Roman" panose="02020603050405020304" pitchFamily="18" charset="0"/>
              </a:rPr>
              <a:t>We could also imagine that there are more than one roads going from one town to the other. For instance, see if you can write a matrix for this network:</a:t>
            </a:r>
          </a:p>
        </p:txBody>
      </p:sp>
      <p:pic>
        <p:nvPicPr>
          <p:cNvPr id="5" name="Picture 4">
            <a:extLst>
              <a:ext uri="{FF2B5EF4-FFF2-40B4-BE49-F238E27FC236}">
                <a16:creationId xmlns:a16="http://schemas.microsoft.com/office/drawing/2014/main" id="{6A1579BF-B072-4047-AD1F-27EEB7724F3C}"/>
              </a:ext>
            </a:extLst>
          </p:cNvPr>
          <p:cNvPicPr>
            <a:picLocks noChangeAspect="1"/>
          </p:cNvPicPr>
          <p:nvPr/>
        </p:nvPicPr>
        <p:blipFill rotWithShape="1">
          <a:blip r:embed="rId2"/>
          <a:srcRect l="19234" t="24073" r="45927" b="25364"/>
          <a:stretch/>
        </p:blipFill>
        <p:spPr>
          <a:xfrm>
            <a:off x="997974" y="1780089"/>
            <a:ext cx="3161068" cy="2579344"/>
          </a:xfrm>
          <a:prstGeom prst="rect">
            <a:avLst/>
          </a:prstGeom>
        </p:spPr>
      </p:pic>
      <p:sp>
        <p:nvSpPr>
          <p:cNvPr id="7" name="TextBox 6">
            <a:extLst>
              <a:ext uri="{FF2B5EF4-FFF2-40B4-BE49-F238E27FC236}">
                <a16:creationId xmlns:a16="http://schemas.microsoft.com/office/drawing/2014/main" id="{7CB33243-B98B-457C-8489-5826C1B01C01}"/>
              </a:ext>
            </a:extLst>
          </p:cNvPr>
          <p:cNvSpPr txBox="1"/>
          <p:nvPr/>
        </p:nvSpPr>
        <p:spPr>
          <a:xfrm>
            <a:off x="7064476" y="311380"/>
            <a:ext cx="4776019" cy="923330"/>
          </a:xfrm>
          <a:prstGeom prst="rect">
            <a:avLst/>
          </a:prstGeom>
          <a:noFill/>
        </p:spPr>
        <p:txBody>
          <a:bodyPr wrap="square">
            <a:spAutoFit/>
          </a:bodyPr>
          <a:lstStyle/>
          <a:p>
            <a:r>
              <a:rPr lang="en-US" b="0" i="0" dirty="0">
                <a:solidFill>
                  <a:srgbClr val="282829"/>
                </a:solidFill>
                <a:effectLst/>
                <a:latin typeface="Times New Roman" panose="02020603050405020304" pitchFamily="18" charset="0"/>
                <a:cs typeface="Times New Roman" panose="02020603050405020304" pitchFamily="18" charset="0"/>
              </a:rPr>
              <a:t>The arrow from P to B means you can go to from P to B, but not from B to P. Two arrows on the same line mean the road is two-way:</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91CBD19-68EA-4090-835A-25C2110559F8}"/>
              </a:ext>
            </a:extLst>
          </p:cNvPr>
          <p:cNvPicPr>
            <a:picLocks noChangeAspect="1"/>
          </p:cNvPicPr>
          <p:nvPr/>
        </p:nvPicPr>
        <p:blipFill rotWithShape="1">
          <a:blip r:embed="rId3"/>
          <a:srcRect l="20444" t="20631" r="47016" b="33970"/>
          <a:stretch/>
        </p:blipFill>
        <p:spPr>
          <a:xfrm>
            <a:off x="7590507" y="1743218"/>
            <a:ext cx="3318388" cy="2602899"/>
          </a:xfrm>
          <a:prstGeom prst="rect">
            <a:avLst/>
          </a:prstGeom>
        </p:spPr>
      </p:pic>
      <p:sp>
        <p:nvSpPr>
          <p:cNvPr id="10" name="Arrow: Striped Right 9">
            <a:extLst>
              <a:ext uri="{FF2B5EF4-FFF2-40B4-BE49-F238E27FC236}">
                <a16:creationId xmlns:a16="http://schemas.microsoft.com/office/drawing/2014/main" id="{7E8670CB-079F-4C30-ABD2-32FD28A43F28}"/>
              </a:ext>
            </a:extLst>
          </p:cNvPr>
          <p:cNvSpPr/>
          <p:nvPr/>
        </p:nvSpPr>
        <p:spPr>
          <a:xfrm>
            <a:off x="5307883" y="2454732"/>
            <a:ext cx="1133783" cy="589935"/>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A9038D41-FF24-46A5-8E00-7F896258FFE8}"/>
              </a:ext>
            </a:extLst>
          </p:cNvPr>
          <p:cNvPicPr>
            <a:picLocks noChangeAspect="1"/>
          </p:cNvPicPr>
          <p:nvPr/>
        </p:nvPicPr>
        <p:blipFill rotWithShape="1">
          <a:blip r:embed="rId4"/>
          <a:srcRect l="19838" t="31604" r="47500" b="39565"/>
          <a:stretch/>
        </p:blipFill>
        <p:spPr>
          <a:xfrm>
            <a:off x="3684565" y="4566031"/>
            <a:ext cx="4380418" cy="2173985"/>
          </a:xfrm>
          <a:prstGeom prst="rect">
            <a:avLst/>
          </a:prstGeom>
        </p:spPr>
      </p:pic>
    </p:spTree>
    <p:extLst>
      <p:ext uri="{BB962C8B-B14F-4D97-AF65-F5344CB8AC3E}">
        <p14:creationId xmlns:p14="http://schemas.microsoft.com/office/powerpoint/2010/main" val="19537446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9EFE38-B9E7-4189-8C39-52B40B9D28CB}"/>
              </a:ext>
            </a:extLst>
          </p:cNvPr>
          <p:cNvSpPr txBox="1"/>
          <p:nvPr/>
        </p:nvSpPr>
        <p:spPr>
          <a:xfrm>
            <a:off x="649348" y="1641987"/>
            <a:ext cx="3505494" cy="3785419"/>
          </a:xfrm>
          <a:prstGeom prst="rect">
            <a:avLst/>
          </a:prstGeom>
        </p:spPr>
        <p:txBody>
          <a:bodyPr vert="horz" lIns="91440" tIns="45720" rIns="91440" bIns="45720" rtlCol="0">
            <a:normAutofit/>
          </a:bodyPr>
          <a:lstStyle/>
          <a:p>
            <a:pPr algn="just">
              <a:lnSpc>
                <a:spcPct val="90000"/>
              </a:lnSpc>
              <a:spcAft>
                <a:spcPts val="600"/>
              </a:spcAft>
            </a:pPr>
            <a:r>
              <a:rPr lang="en-US" sz="1700" b="0" i="0" dirty="0">
                <a:effectLst/>
                <a:latin typeface="Times New Roman" panose="02020603050405020304" pitchFamily="18" charset="0"/>
                <a:cs typeface="Times New Roman" panose="02020603050405020304" pitchFamily="18" charset="0"/>
              </a:rPr>
              <a:t>The </a:t>
            </a:r>
            <a:r>
              <a:rPr lang="en-US" sz="1700" b="1" i="0" dirty="0">
                <a:effectLst/>
                <a:latin typeface="Times New Roman" panose="02020603050405020304" pitchFamily="18" charset="0"/>
                <a:cs typeface="Times New Roman" panose="02020603050405020304" pitchFamily="18" charset="0"/>
              </a:rPr>
              <a:t>next important use</a:t>
            </a:r>
            <a:r>
              <a:rPr lang="en-US" sz="1700" b="0" i="0" dirty="0">
                <a:effectLst/>
                <a:latin typeface="Times New Roman" panose="02020603050405020304" pitchFamily="18" charset="0"/>
                <a:cs typeface="Times New Roman" panose="02020603050405020304" pitchFamily="18" charset="0"/>
              </a:rPr>
              <a:t> is that combining matrices can provide more information about the problem, than using each matrix alone. For instance, if we consider our first town routes representing train lines, (the golden-yellow matrix), and the city decided to add new bus lines (the sky-blue matrix) then combining these two we will have more information about how to move around these towns. Representing this new, more complex network as a matrix is as simple as multiplying the orange matrix to the blue one.</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F5D697-13CE-4DF4-AD52-97E5649D66B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596" t="17188" r="45686" b="17834"/>
          <a:stretch/>
        </p:blipFill>
        <p:spPr>
          <a:xfrm>
            <a:off x="5927062" y="807593"/>
            <a:ext cx="4976930" cy="5239568"/>
          </a:xfrm>
          <a:prstGeom prst="rect">
            <a:avLst/>
          </a:prstGeom>
          <a:effectLst/>
        </p:spPr>
      </p:pic>
    </p:spTree>
    <p:extLst>
      <p:ext uri="{BB962C8B-B14F-4D97-AF65-F5344CB8AC3E}">
        <p14:creationId xmlns:p14="http://schemas.microsoft.com/office/powerpoint/2010/main" val="8070988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lowchart: Document 6">
            <a:extLst>
              <a:ext uri="{FF2B5EF4-FFF2-40B4-BE49-F238E27FC236}">
                <a16:creationId xmlns:a16="http://schemas.microsoft.com/office/drawing/2014/main" id="{45AC1D93-8128-3509-9F95-0F1A16E0F3B6}"/>
              </a:ext>
            </a:extLst>
          </p:cNvPr>
          <p:cNvSpPr/>
          <p:nvPr/>
        </p:nvSpPr>
        <p:spPr>
          <a:xfrm>
            <a:off x="638175" y="3960054"/>
            <a:ext cx="3248025" cy="286981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A941F9-0093-4D6D-8053-62D6D2B4FD0C}"/>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700" kern="1200" dirty="0">
                <a:solidFill>
                  <a:srgbClr val="FFFFFF"/>
                </a:solidFill>
                <a:latin typeface="Times New Roman" panose="02020603050405020304" pitchFamily="18" charset="0"/>
                <a:ea typeface="+mj-ea"/>
                <a:cs typeface="Times New Roman" panose="02020603050405020304" pitchFamily="18" charset="0"/>
              </a:rPr>
              <a:t>Another example of matrices for calculating scores of millions of students at once.</a:t>
            </a:r>
          </a:p>
        </p:txBody>
      </p:sp>
      <p:pic>
        <p:nvPicPr>
          <p:cNvPr id="1026" name="Picture 2" descr="Matrix Questions: Definition, Examples and How To Use | Pollfish">
            <a:extLst>
              <a:ext uri="{FF2B5EF4-FFF2-40B4-BE49-F238E27FC236}">
                <a16:creationId xmlns:a16="http://schemas.microsoft.com/office/drawing/2014/main" id="{4BD25FF0-C457-456C-AA5D-9736B141DF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94" y="0"/>
            <a:ext cx="8058706" cy="31026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AECD668-67F9-9AEE-F442-6A9B96AE1A0B}"/>
              </a:ext>
            </a:extLst>
          </p:cNvPr>
          <p:cNvPicPr>
            <a:picLocks noChangeAspect="1"/>
          </p:cNvPicPr>
          <p:nvPr/>
        </p:nvPicPr>
        <p:blipFill>
          <a:blip r:embed="rId4"/>
          <a:stretch>
            <a:fillRect/>
          </a:stretch>
        </p:blipFill>
        <p:spPr>
          <a:xfrm>
            <a:off x="4491528" y="3988190"/>
            <a:ext cx="7342237" cy="2557528"/>
          </a:xfrm>
          <a:prstGeom prst="rect">
            <a:avLst/>
          </a:prstGeom>
        </p:spPr>
      </p:pic>
      <p:sp>
        <p:nvSpPr>
          <p:cNvPr id="6" name="TextBox 5">
            <a:extLst>
              <a:ext uri="{FF2B5EF4-FFF2-40B4-BE49-F238E27FC236}">
                <a16:creationId xmlns:a16="http://schemas.microsoft.com/office/drawing/2014/main" id="{89375F95-927C-D69E-903F-B8DEB3F2C4DB}"/>
              </a:ext>
            </a:extLst>
          </p:cNvPr>
          <p:cNvSpPr txBox="1"/>
          <p:nvPr/>
        </p:nvSpPr>
        <p:spPr>
          <a:xfrm>
            <a:off x="838199" y="4309962"/>
            <a:ext cx="2846803" cy="1754326"/>
          </a:xfrm>
          <a:prstGeom prst="rect">
            <a:avLst/>
          </a:prstGeom>
          <a:noFill/>
        </p:spPr>
        <p:txBody>
          <a:bodyPr wrap="square">
            <a:spAutoFit/>
          </a:bodyPr>
          <a:lstStyle/>
          <a:p>
            <a:r>
              <a:rPr lang="en-US" sz="2700" dirty="0">
                <a:solidFill>
                  <a:schemeClr val="bg1"/>
                </a:solidFill>
                <a:latin typeface="Times New Roman" panose="02020603050405020304" pitchFamily="18" charset="0"/>
                <a:cs typeface="Times New Roman" panose="02020603050405020304" pitchFamily="18" charset="0"/>
              </a:rPr>
              <a:t>Matrix management structures in organizations </a:t>
            </a:r>
          </a:p>
        </p:txBody>
      </p:sp>
    </p:spTree>
    <p:extLst>
      <p:ext uri="{BB962C8B-B14F-4D97-AF65-F5344CB8AC3E}">
        <p14:creationId xmlns:p14="http://schemas.microsoft.com/office/powerpoint/2010/main" val="30624834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95D55-B2EF-D0B8-EFCA-250959574E4B}"/>
              </a:ext>
            </a:extLst>
          </p:cNvPr>
          <p:cNvPicPr>
            <a:picLocks noChangeAspect="1"/>
          </p:cNvPicPr>
          <p:nvPr/>
        </p:nvPicPr>
        <p:blipFill>
          <a:blip r:embed="rId2">
            <a:clrChange>
              <a:clrFrom>
                <a:srgbClr val="B4C4FF"/>
              </a:clrFrom>
              <a:clrTo>
                <a:srgbClr val="B4C4FF">
                  <a:alpha val="0"/>
                </a:srgbClr>
              </a:clrTo>
            </a:clrChange>
          </a:blip>
          <a:stretch>
            <a:fillRect/>
          </a:stretch>
        </p:blipFill>
        <p:spPr>
          <a:xfrm>
            <a:off x="1842558" y="962977"/>
            <a:ext cx="8506884" cy="5269011"/>
          </a:xfrm>
          <a:prstGeom prst="rect">
            <a:avLst/>
          </a:prstGeom>
        </p:spPr>
      </p:pic>
      <p:sp>
        <p:nvSpPr>
          <p:cNvPr id="6" name="Rectangle: Rounded Corners 5">
            <a:extLst>
              <a:ext uri="{FF2B5EF4-FFF2-40B4-BE49-F238E27FC236}">
                <a16:creationId xmlns:a16="http://schemas.microsoft.com/office/drawing/2014/main" id="{0E731CAF-BD11-C78D-D065-D95171E05BE0}"/>
              </a:ext>
            </a:extLst>
          </p:cNvPr>
          <p:cNvSpPr/>
          <p:nvPr/>
        </p:nvSpPr>
        <p:spPr>
          <a:xfrm>
            <a:off x="196947" y="161778"/>
            <a:ext cx="11704321" cy="6548511"/>
          </a:xfrm>
          <a:custGeom>
            <a:avLst/>
            <a:gdLst>
              <a:gd name="connsiteX0" fmla="*/ 0 w 11704321"/>
              <a:gd name="connsiteY0" fmla="*/ 1091440 h 6548511"/>
              <a:gd name="connsiteX1" fmla="*/ 1091440 w 11704321"/>
              <a:gd name="connsiteY1" fmla="*/ 0 h 6548511"/>
              <a:gd name="connsiteX2" fmla="*/ 1686530 w 11704321"/>
              <a:gd name="connsiteY2" fmla="*/ 0 h 6548511"/>
              <a:gd name="connsiteX3" fmla="*/ 2376835 w 11704321"/>
              <a:gd name="connsiteY3" fmla="*/ 0 h 6548511"/>
              <a:gd name="connsiteX4" fmla="*/ 3162353 w 11704321"/>
              <a:gd name="connsiteY4" fmla="*/ 0 h 6548511"/>
              <a:gd name="connsiteX5" fmla="*/ 3471800 w 11704321"/>
              <a:gd name="connsiteY5" fmla="*/ 0 h 6548511"/>
              <a:gd name="connsiteX6" fmla="*/ 4066890 w 11704321"/>
              <a:gd name="connsiteY6" fmla="*/ 0 h 6548511"/>
              <a:gd name="connsiteX7" fmla="*/ 4471552 w 11704321"/>
              <a:gd name="connsiteY7" fmla="*/ 0 h 6548511"/>
              <a:gd name="connsiteX8" fmla="*/ 4780998 w 11704321"/>
              <a:gd name="connsiteY8" fmla="*/ 0 h 6548511"/>
              <a:gd name="connsiteX9" fmla="*/ 5471303 w 11704321"/>
              <a:gd name="connsiteY9" fmla="*/ 0 h 6548511"/>
              <a:gd name="connsiteX10" fmla="*/ 6161607 w 11704321"/>
              <a:gd name="connsiteY10" fmla="*/ 0 h 6548511"/>
              <a:gd name="connsiteX11" fmla="*/ 6851912 w 11704321"/>
              <a:gd name="connsiteY11" fmla="*/ 0 h 6548511"/>
              <a:gd name="connsiteX12" fmla="*/ 7351787 w 11704321"/>
              <a:gd name="connsiteY12" fmla="*/ 0 h 6548511"/>
              <a:gd name="connsiteX13" fmla="*/ 7946878 w 11704321"/>
              <a:gd name="connsiteY13" fmla="*/ 0 h 6548511"/>
              <a:gd name="connsiteX14" fmla="*/ 8637182 w 11704321"/>
              <a:gd name="connsiteY14" fmla="*/ 0 h 6548511"/>
              <a:gd name="connsiteX15" fmla="*/ 9327486 w 11704321"/>
              <a:gd name="connsiteY15" fmla="*/ 0 h 6548511"/>
              <a:gd name="connsiteX16" fmla="*/ 9636933 w 11704321"/>
              <a:gd name="connsiteY16" fmla="*/ 0 h 6548511"/>
              <a:gd name="connsiteX17" fmla="*/ 10612881 w 11704321"/>
              <a:gd name="connsiteY17" fmla="*/ 0 h 6548511"/>
              <a:gd name="connsiteX18" fmla="*/ 11704321 w 11704321"/>
              <a:gd name="connsiteY18" fmla="*/ 1091440 h 6548511"/>
              <a:gd name="connsiteX19" fmla="*/ 11704321 w 11704321"/>
              <a:gd name="connsiteY19" fmla="*/ 1549831 h 6548511"/>
              <a:gd name="connsiteX20" fmla="*/ 11704321 w 11704321"/>
              <a:gd name="connsiteY20" fmla="*/ 2008223 h 6548511"/>
              <a:gd name="connsiteX21" fmla="*/ 11704321 w 11704321"/>
              <a:gd name="connsiteY21" fmla="*/ 2466614 h 6548511"/>
              <a:gd name="connsiteX22" fmla="*/ 11704321 w 11704321"/>
              <a:gd name="connsiteY22" fmla="*/ 3055974 h 6548511"/>
              <a:gd name="connsiteX23" fmla="*/ 11704321 w 11704321"/>
              <a:gd name="connsiteY23" fmla="*/ 3645334 h 6548511"/>
              <a:gd name="connsiteX24" fmla="*/ 11704321 w 11704321"/>
              <a:gd name="connsiteY24" fmla="*/ 4234694 h 6548511"/>
              <a:gd name="connsiteX25" fmla="*/ 11704321 w 11704321"/>
              <a:gd name="connsiteY25" fmla="*/ 4693086 h 6548511"/>
              <a:gd name="connsiteX26" fmla="*/ 11704321 w 11704321"/>
              <a:gd name="connsiteY26" fmla="*/ 5457071 h 6548511"/>
              <a:gd name="connsiteX27" fmla="*/ 10612881 w 11704321"/>
              <a:gd name="connsiteY27" fmla="*/ 6548511 h 6548511"/>
              <a:gd name="connsiteX28" fmla="*/ 10017791 w 11704321"/>
              <a:gd name="connsiteY28" fmla="*/ 6548511 h 6548511"/>
              <a:gd name="connsiteX29" fmla="*/ 9327486 w 11704321"/>
              <a:gd name="connsiteY29" fmla="*/ 6548511 h 6548511"/>
              <a:gd name="connsiteX30" fmla="*/ 8637182 w 11704321"/>
              <a:gd name="connsiteY30" fmla="*/ 6548511 h 6548511"/>
              <a:gd name="connsiteX31" fmla="*/ 7851663 w 11704321"/>
              <a:gd name="connsiteY31" fmla="*/ 6548511 h 6548511"/>
              <a:gd name="connsiteX32" fmla="*/ 7256573 w 11704321"/>
              <a:gd name="connsiteY32" fmla="*/ 6548511 h 6548511"/>
              <a:gd name="connsiteX33" fmla="*/ 6756697 w 11704321"/>
              <a:gd name="connsiteY33" fmla="*/ 6548511 h 6548511"/>
              <a:gd name="connsiteX34" fmla="*/ 6447251 w 11704321"/>
              <a:gd name="connsiteY34" fmla="*/ 6548511 h 6548511"/>
              <a:gd name="connsiteX35" fmla="*/ 5852161 w 11704321"/>
              <a:gd name="connsiteY35" fmla="*/ 6548511 h 6548511"/>
              <a:gd name="connsiteX36" fmla="*/ 5257070 w 11704321"/>
              <a:gd name="connsiteY36" fmla="*/ 6548511 h 6548511"/>
              <a:gd name="connsiteX37" fmla="*/ 4947624 w 11704321"/>
              <a:gd name="connsiteY37" fmla="*/ 6548511 h 6548511"/>
              <a:gd name="connsiteX38" fmla="*/ 4257319 w 11704321"/>
              <a:gd name="connsiteY38" fmla="*/ 6548511 h 6548511"/>
              <a:gd name="connsiteX39" fmla="*/ 3567015 w 11704321"/>
              <a:gd name="connsiteY39" fmla="*/ 6548511 h 6548511"/>
              <a:gd name="connsiteX40" fmla="*/ 2876710 w 11704321"/>
              <a:gd name="connsiteY40" fmla="*/ 6548511 h 6548511"/>
              <a:gd name="connsiteX41" fmla="*/ 2567263 w 11704321"/>
              <a:gd name="connsiteY41" fmla="*/ 6548511 h 6548511"/>
              <a:gd name="connsiteX42" fmla="*/ 2257817 w 11704321"/>
              <a:gd name="connsiteY42" fmla="*/ 6548511 h 6548511"/>
              <a:gd name="connsiteX43" fmla="*/ 1853155 w 11704321"/>
              <a:gd name="connsiteY43" fmla="*/ 6548511 h 6548511"/>
              <a:gd name="connsiteX44" fmla="*/ 1091440 w 11704321"/>
              <a:gd name="connsiteY44" fmla="*/ 6548511 h 6548511"/>
              <a:gd name="connsiteX45" fmla="*/ 0 w 11704321"/>
              <a:gd name="connsiteY45" fmla="*/ 5457071 h 6548511"/>
              <a:gd name="connsiteX46" fmla="*/ 0 w 11704321"/>
              <a:gd name="connsiteY46" fmla="*/ 4998680 h 6548511"/>
              <a:gd name="connsiteX47" fmla="*/ 0 w 11704321"/>
              <a:gd name="connsiteY47" fmla="*/ 4583945 h 6548511"/>
              <a:gd name="connsiteX48" fmla="*/ 0 w 11704321"/>
              <a:gd name="connsiteY48" fmla="*/ 4081897 h 6548511"/>
              <a:gd name="connsiteX49" fmla="*/ 0 w 11704321"/>
              <a:gd name="connsiteY49" fmla="*/ 3579850 h 6548511"/>
              <a:gd name="connsiteX50" fmla="*/ 0 w 11704321"/>
              <a:gd name="connsiteY50" fmla="*/ 3034146 h 6548511"/>
              <a:gd name="connsiteX51" fmla="*/ 0 w 11704321"/>
              <a:gd name="connsiteY51" fmla="*/ 2401129 h 6548511"/>
              <a:gd name="connsiteX52" fmla="*/ 0 w 11704321"/>
              <a:gd name="connsiteY52" fmla="*/ 1986394 h 6548511"/>
              <a:gd name="connsiteX53" fmla="*/ 0 w 11704321"/>
              <a:gd name="connsiteY53" fmla="*/ 1091440 h 65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704321" h="6548511" extrusionOk="0">
                <a:moveTo>
                  <a:pt x="0" y="1091440"/>
                </a:moveTo>
                <a:cubicBezTo>
                  <a:pt x="84025" y="530928"/>
                  <a:pt x="596028" y="-87199"/>
                  <a:pt x="1091440" y="0"/>
                </a:cubicBezTo>
                <a:cubicBezTo>
                  <a:pt x="1261849" y="-1578"/>
                  <a:pt x="1396692" y="29664"/>
                  <a:pt x="1686530" y="0"/>
                </a:cubicBezTo>
                <a:cubicBezTo>
                  <a:pt x="1976368" y="-29664"/>
                  <a:pt x="2177761" y="7395"/>
                  <a:pt x="2376835" y="0"/>
                </a:cubicBezTo>
                <a:cubicBezTo>
                  <a:pt x="2575909" y="-7395"/>
                  <a:pt x="2823138" y="67604"/>
                  <a:pt x="3162353" y="0"/>
                </a:cubicBezTo>
                <a:cubicBezTo>
                  <a:pt x="3501568" y="-67604"/>
                  <a:pt x="3405607" y="7114"/>
                  <a:pt x="3471800" y="0"/>
                </a:cubicBezTo>
                <a:cubicBezTo>
                  <a:pt x="3537993" y="-7114"/>
                  <a:pt x="3847593" y="23695"/>
                  <a:pt x="4066890" y="0"/>
                </a:cubicBezTo>
                <a:cubicBezTo>
                  <a:pt x="4286187" y="-23695"/>
                  <a:pt x="4329629" y="46538"/>
                  <a:pt x="4471552" y="0"/>
                </a:cubicBezTo>
                <a:cubicBezTo>
                  <a:pt x="4613475" y="-46538"/>
                  <a:pt x="4712070" y="7990"/>
                  <a:pt x="4780998" y="0"/>
                </a:cubicBezTo>
                <a:cubicBezTo>
                  <a:pt x="4849926" y="-7990"/>
                  <a:pt x="5205397" y="44031"/>
                  <a:pt x="5471303" y="0"/>
                </a:cubicBezTo>
                <a:cubicBezTo>
                  <a:pt x="5737210" y="-44031"/>
                  <a:pt x="5847200" y="52406"/>
                  <a:pt x="6161607" y="0"/>
                </a:cubicBezTo>
                <a:cubicBezTo>
                  <a:pt x="6476014" y="-52406"/>
                  <a:pt x="6577472" y="44817"/>
                  <a:pt x="6851912" y="0"/>
                </a:cubicBezTo>
                <a:cubicBezTo>
                  <a:pt x="7126352" y="-44817"/>
                  <a:pt x="7234929" y="37342"/>
                  <a:pt x="7351787" y="0"/>
                </a:cubicBezTo>
                <a:cubicBezTo>
                  <a:pt x="7468646" y="-37342"/>
                  <a:pt x="7762513" y="55177"/>
                  <a:pt x="7946878" y="0"/>
                </a:cubicBezTo>
                <a:cubicBezTo>
                  <a:pt x="8131243" y="-55177"/>
                  <a:pt x="8304112" y="66528"/>
                  <a:pt x="8637182" y="0"/>
                </a:cubicBezTo>
                <a:cubicBezTo>
                  <a:pt x="8970252" y="-66528"/>
                  <a:pt x="9091238" y="54155"/>
                  <a:pt x="9327486" y="0"/>
                </a:cubicBezTo>
                <a:cubicBezTo>
                  <a:pt x="9563734" y="-54155"/>
                  <a:pt x="9528115" y="14375"/>
                  <a:pt x="9636933" y="0"/>
                </a:cubicBezTo>
                <a:cubicBezTo>
                  <a:pt x="9745751" y="-14375"/>
                  <a:pt x="10195715" y="28063"/>
                  <a:pt x="10612881" y="0"/>
                </a:cubicBezTo>
                <a:cubicBezTo>
                  <a:pt x="11326161" y="116986"/>
                  <a:pt x="11612274" y="368431"/>
                  <a:pt x="11704321" y="1091440"/>
                </a:cubicBezTo>
                <a:cubicBezTo>
                  <a:pt x="11735143" y="1244529"/>
                  <a:pt x="11663909" y="1450388"/>
                  <a:pt x="11704321" y="1549831"/>
                </a:cubicBezTo>
                <a:cubicBezTo>
                  <a:pt x="11744733" y="1649274"/>
                  <a:pt x="11661397" y="1899225"/>
                  <a:pt x="11704321" y="2008223"/>
                </a:cubicBezTo>
                <a:cubicBezTo>
                  <a:pt x="11747245" y="2117221"/>
                  <a:pt x="11673785" y="2256416"/>
                  <a:pt x="11704321" y="2466614"/>
                </a:cubicBezTo>
                <a:cubicBezTo>
                  <a:pt x="11734857" y="2676812"/>
                  <a:pt x="11662866" y="2781402"/>
                  <a:pt x="11704321" y="3055974"/>
                </a:cubicBezTo>
                <a:cubicBezTo>
                  <a:pt x="11745776" y="3330546"/>
                  <a:pt x="11653758" y="3378754"/>
                  <a:pt x="11704321" y="3645334"/>
                </a:cubicBezTo>
                <a:cubicBezTo>
                  <a:pt x="11754884" y="3911914"/>
                  <a:pt x="11676336" y="4091303"/>
                  <a:pt x="11704321" y="4234694"/>
                </a:cubicBezTo>
                <a:cubicBezTo>
                  <a:pt x="11732306" y="4378085"/>
                  <a:pt x="11666805" y="4591718"/>
                  <a:pt x="11704321" y="4693086"/>
                </a:cubicBezTo>
                <a:cubicBezTo>
                  <a:pt x="11741837" y="4794454"/>
                  <a:pt x="11689335" y="5256690"/>
                  <a:pt x="11704321" y="5457071"/>
                </a:cubicBezTo>
                <a:cubicBezTo>
                  <a:pt x="11639816" y="6033641"/>
                  <a:pt x="11319763" y="6569600"/>
                  <a:pt x="10612881" y="6548511"/>
                </a:cubicBezTo>
                <a:cubicBezTo>
                  <a:pt x="10323030" y="6609193"/>
                  <a:pt x="10168950" y="6483907"/>
                  <a:pt x="10017791" y="6548511"/>
                </a:cubicBezTo>
                <a:cubicBezTo>
                  <a:pt x="9866632" y="6613115"/>
                  <a:pt x="9517604" y="6485034"/>
                  <a:pt x="9327486" y="6548511"/>
                </a:cubicBezTo>
                <a:cubicBezTo>
                  <a:pt x="9137369" y="6611988"/>
                  <a:pt x="8907393" y="6480100"/>
                  <a:pt x="8637182" y="6548511"/>
                </a:cubicBezTo>
                <a:cubicBezTo>
                  <a:pt x="8366971" y="6616922"/>
                  <a:pt x="8013960" y="6538441"/>
                  <a:pt x="7851663" y="6548511"/>
                </a:cubicBezTo>
                <a:cubicBezTo>
                  <a:pt x="7689366" y="6558581"/>
                  <a:pt x="7415816" y="6516175"/>
                  <a:pt x="7256573" y="6548511"/>
                </a:cubicBezTo>
                <a:cubicBezTo>
                  <a:pt x="7097330" y="6580847"/>
                  <a:pt x="6870617" y="6546204"/>
                  <a:pt x="6756697" y="6548511"/>
                </a:cubicBezTo>
                <a:cubicBezTo>
                  <a:pt x="6642777" y="6550818"/>
                  <a:pt x="6590974" y="6533456"/>
                  <a:pt x="6447251" y="6548511"/>
                </a:cubicBezTo>
                <a:cubicBezTo>
                  <a:pt x="6303528" y="6563566"/>
                  <a:pt x="6131255" y="6502862"/>
                  <a:pt x="5852161" y="6548511"/>
                </a:cubicBezTo>
                <a:cubicBezTo>
                  <a:pt x="5573067" y="6594160"/>
                  <a:pt x="5525467" y="6520328"/>
                  <a:pt x="5257070" y="6548511"/>
                </a:cubicBezTo>
                <a:cubicBezTo>
                  <a:pt x="4988673" y="6576694"/>
                  <a:pt x="5056462" y="6515095"/>
                  <a:pt x="4947624" y="6548511"/>
                </a:cubicBezTo>
                <a:cubicBezTo>
                  <a:pt x="4838786" y="6581927"/>
                  <a:pt x="4517120" y="6528452"/>
                  <a:pt x="4257319" y="6548511"/>
                </a:cubicBezTo>
                <a:cubicBezTo>
                  <a:pt x="3997518" y="6568570"/>
                  <a:pt x="3736475" y="6475729"/>
                  <a:pt x="3567015" y="6548511"/>
                </a:cubicBezTo>
                <a:cubicBezTo>
                  <a:pt x="3397555" y="6621293"/>
                  <a:pt x="3136194" y="6492123"/>
                  <a:pt x="2876710" y="6548511"/>
                </a:cubicBezTo>
                <a:cubicBezTo>
                  <a:pt x="2617226" y="6604899"/>
                  <a:pt x="2672159" y="6531565"/>
                  <a:pt x="2567263" y="6548511"/>
                </a:cubicBezTo>
                <a:cubicBezTo>
                  <a:pt x="2462367" y="6565457"/>
                  <a:pt x="2348224" y="6537178"/>
                  <a:pt x="2257817" y="6548511"/>
                </a:cubicBezTo>
                <a:cubicBezTo>
                  <a:pt x="2167410" y="6559844"/>
                  <a:pt x="2053890" y="6503714"/>
                  <a:pt x="1853155" y="6548511"/>
                </a:cubicBezTo>
                <a:cubicBezTo>
                  <a:pt x="1652420" y="6593308"/>
                  <a:pt x="1433259" y="6503590"/>
                  <a:pt x="1091440" y="6548511"/>
                </a:cubicBezTo>
                <a:cubicBezTo>
                  <a:pt x="473481" y="6552040"/>
                  <a:pt x="61837" y="6169992"/>
                  <a:pt x="0" y="5457071"/>
                </a:cubicBezTo>
                <a:cubicBezTo>
                  <a:pt x="-20468" y="5350684"/>
                  <a:pt x="31098" y="5206526"/>
                  <a:pt x="0" y="4998680"/>
                </a:cubicBezTo>
                <a:cubicBezTo>
                  <a:pt x="-31098" y="4790834"/>
                  <a:pt x="37386" y="4760612"/>
                  <a:pt x="0" y="4583945"/>
                </a:cubicBezTo>
                <a:cubicBezTo>
                  <a:pt x="-37386" y="4407279"/>
                  <a:pt x="5756" y="4252745"/>
                  <a:pt x="0" y="4081897"/>
                </a:cubicBezTo>
                <a:cubicBezTo>
                  <a:pt x="-5756" y="3911049"/>
                  <a:pt x="42936" y="3735901"/>
                  <a:pt x="0" y="3579850"/>
                </a:cubicBezTo>
                <a:cubicBezTo>
                  <a:pt x="-42936" y="3423799"/>
                  <a:pt x="59573" y="3295126"/>
                  <a:pt x="0" y="3034146"/>
                </a:cubicBezTo>
                <a:cubicBezTo>
                  <a:pt x="-59573" y="2773166"/>
                  <a:pt x="22785" y="2544696"/>
                  <a:pt x="0" y="2401129"/>
                </a:cubicBezTo>
                <a:cubicBezTo>
                  <a:pt x="-22785" y="2257562"/>
                  <a:pt x="37937" y="2134056"/>
                  <a:pt x="0" y="1986394"/>
                </a:cubicBezTo>
                <a:cubicBezTo>
                  <a:pt x="-37937" y="1838733"/>
                  <a:pt x="96878" y="1521960"/>
                  <a:pt x="0" y="1091440"/>
                </a:cubicBezTo>
                <a:close/>
              </a:path>
            </a:pathLst>
          </a:custGeom>
          <a:noFill/>
          <a:ln>
            <a:extLst>
              <a:ext uri="{C807C97D-BFC1-408E-A445-0C87EB9F89A2}">
                <ask:lineSketchStyleProps xmlns:ask="http://schemas.microsoft.com/office/drawing/2018/sketchyshapes" sd="119551388">
                  <a:prstGeom prst="roundRect">
                    <a:avLst/>
                  </a:prstGeom>
                  <ask:type>
                    <ask:lineSketchScribble/>
                  </ask:type>
                </ask:lineSketchStyleProps>
              </a:ext>
            </a:extLst>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295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1837BC-0333-42A3-85F7-D32249FDF0ED}"/>
              </a:ext>
            </a:extLst>
          </p:cNvPr>
          <p:cNvSpPr txBox="1"/>
          <p:nvPr/>
        </p:nvSpPr>
        <p:spPr>
          <a:xfrm>
            <a:off x="748518" y="735703"/>
            <a:ext cx="10694964" cy="923330"/>
          </a:xfrm>
          <a:prstGeom prst="rect">
            <a:avLst/>
          </a:prstGeom>
          <a:noFill/>
        </p:spPr>
        <p:txBody>
          <a:bodyPr wrap="square">
            <a:spAutoFit/>
          </a:bodyPr>
          <a:lstStyle/>
          <a:p>
            <a:pPr algn="just"/>
            <a:r>
              <a:rPr lang="en-US" sz="1800" b="0" i="0" u="none" strike="noStrike" baseline="0" dirty="0">
                <a:latin typeface="Times New Roman" panose="02020603050405020304" pitchFamily="18" charset="0"/>
              </a:rPr>
              <a:t>A relation can be used to express a </a:t>
            </a:r>
            <a:r>
              <a:rPr lang="en-US" sz="1800" b="1" i="0" u="none" strike="noStrike" baseline="0" dirty="0">
                <a:latin typeface="Times New Roman" panose="02020603050405020304" pitchFamily="18" charset="0"/>
              </a:rPr>
              <a:t>one-to-many</a:t>
            </a:r>
            <a:r>
              <a:rPr lang="en-US" sz="1800" b="0" i="0" u="none" strike="noStrike" baseline="0" dirty="0">
                <a:latin typeface="Times New Roman" panose="02020603050405020304" pitchFamily="18" charset="0"/>
              </a:rPr>
              <a:t> relationship between the elements of the sets </a:t>
            </a:r>
            <a:r>
              <a:rPr lang="en-US" sz="1800" b="0" i="1" u="none" strike="noStrike" baseline="0" dirty="0">
                <a:latin typeface="MTMI"/>
              </a:rPr>
              <a:t>A </a:t>
            </a:r>
            <a:r>
              <a:rPr lang="en-US" sz="1800" b="0" i="0" u="none" strike="noStrike" baseline="0" dirty="0">
                <a:latin typeface="Times New Roman" panose="02020603050405020304" pitchFamily="18" charset="0"/>
              </a:rPr>
              <a:t>and </a:t>
            </a:r>
            <a:r>
              <a:rPr lang="en-US" sz="1800" b="0" i="1" u="none" strike="noStrike" baseline="0" dirty="0">
                <a:latin typeface="MTMI"/>
              </a:rPr>
              <a:t>B </a:t>
            </a:r>
            <a:r>
              <a:rPr lang="en-US" sz="1800" b="0" i="0" u="none" strike="noStrike" baseline="0" dirty="0">
                <a:latin typeface="Times New Roman" panose="02020603050405020304" pitchFamily="18" charset="0"/>
              </a:rPr>
              <a:t>(as in </a:t>
            </a:r>
            <a:r>
              <a:rPr lang="en-US" sz="1800" b="0" i="0" u="none" strike="noStrike" baseline="0" dirty="0">
                <a:solidFill>
                  <a:srgbClr val="0070C0"/>
                </a:solidFill>
                <a:latin typeface="Times New Roman" panose="02020603050405020304" pitchFamily="18" charset="0"/>
              </a:rPr>
              <a:t>Example 1</a:t>
            </a:r>
            <a:r>
              <a:rPr lang="en-US" sz="1800" b="0" i="0" u="none" strike="noStrike" baseline="0" dirty="0">
                <a:latin typeface="Times New Roman" panose="02020603050405020304" pitchFamily="18" charset="0"/>
              </a:rPr>
              <a:t>), where an element of </a:t>
            </a:r>
            <a:r>
              <a:rPr lang="en-US" sz="1800" b="0" i="1" u="none" strike="noStrike" baseline="0" dirty="0">
                <a:latin typeface="Times New Roman" panose="02020603050405020304" pitchFamily="18" charset="0"/>
              </a:rPr>
              <a:t>A </a:t>
            </a:r>
            <a:r>
              <a:rPr lang="en-US" sz="1800" b="0" i="0" u="none" strike="noStrike" baseline="0" dirty="0">
                <a:latin typeface="Times New Roman" panose="02020603050405020304" pitchFamily="18" charset="0"/>
              </a:rPr>
              <a:t>may be related to more than one element of </a:t>
            </a:r>
            <a:r>
              <a:rPr lang="en-US" sz="1800" b="0" i="1" u="none" strike="noStrike" baseline="0" dirty="0">
                <a:latin typeface="MTMI"/>
              </a:rPr>
              <a:t>B</a:t>
            </a:r>
            <a:r>
              <a:rPr lang="en-US" sz="1800" b="0" i="0" u="none" strike="noStrike" baseline="0" dirty="0">
                <a:latin typeface="Times New Roman" panose="02020603050405020304" pitchFamily="18" charset="0"/>
              </a:rPr>
              <a:t>. A function represents a relation where exactly one element of </a:t>
            </a:r>
            <a:r>
              <a:rPr lang="en-US" sz="1800" b="0" i="1" u="none" strike="noStrike" baseline="0" dirty="0">
                <a:latin typeface="MTMI"/>
              </a:rPr>
              <a:t>B </a:t>
            </a:r>
            <a:r>
              <a:rPr lang="en-US" sz="1800" b="0" i="0" u="none" strike="noStrike" baseline="0" dirty="0">
                <a:latin typeface="Times New Roman" panose="02020603050405020304" pitchFamily="18" charset="0"/>
              </a:rPr>
              <a:t>is related to each element of </a:t>
            </a:r>
            <a:r>
              <a:rPr lang="en-US" sz="1800" b="0" i="1" u="none" strike="noStrike" baseline="0" dirty="0">
                <a:latin typeface="MTMI"/>
              </a:rPr>
              <a:t>A</a:t>
            </a:r>
            <a:r>
              <a:rPr lang="en-US" sz="1800" b="0" i="0" u="none" strike="noStrike" baseline="0" dirty="0">
                <a:latin typeface="Times New Roman" panose="02020603050405020304" pitchFamily="18" charset="0"/>
              </a:rPr>
              <a:t>.</a:t>
            </a:r>
            <a:endParaRPr lang="en-US" dirty="0"/>
          </a:p>
        </p:txBody>
      </p:sp>
      <p:pic>
        <p:nvPicPr>
          <p:cNvPr id="10" name="Picture 4" descr="US Map with States and Cities, List of Major Cities of USA">
            <a:extLst>
              <a:ext uri="{FF2B5EF4-FFF2-40B4-BE49-F238E27FC236}">
                <a16:creationId xmlns:a16="http://schemas.microsoft.com/office/drawing/2014/main" id="{1A3020DB-B7B7-417E-805E-5D7F5348EE5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74499" y="1913976"/>
            <a:ext cx="6125544" cy="455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021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9" name="Freeform: Shape 1536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71" name="Rectangle 1537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3" name="Rectangle 1537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5" name="Freeform: Shape 1537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377" name="Isosceles Triangle 1537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9" name="Isosceles Triangle 1537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6" name="Picture 6" descr="Add and Subtract Matrices">
            <a:extLst>
              <a:ext uri="{FF2B5EF4-FFF2-40B4-BE49-F238E27FC236}">
                <a16:creationId xmlns:a16="http://schemas.microsoft.com/office/drawing/2014/main" id="{423C951B-857B-4C95-BCAA-0121AD080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479" y="434824"/>
            <a:ext cx="4230567" cy="36508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6D6270D-539A-4C3A-BC23-ECDFCEB8554D}"/>
              </a:ext>
            </a:extLst>
          </p:cNvPr>
          <p:cNvGrpSpPr/>
          <p:nvPr/>
        </p:nvGrpSpPr>
        <p:grpSpPr>
          <a:xfrm>
            <a:off x="6918243" y="2602724"/>
            <a:ext cx="4876800" cy="2743200"/>
            <a:chOff x="6617504" y="2779997"/>
            <a:chExt cx="4876800" cy="2743200"/>
          </a:xfrm>
        </p:grpSpPr>
        <p:pic>
          <p:nvPicPr>
            <p:cNvPr id="3" name="Picture 2">
              <a:extLst>
                <a:ext uri="{FF2B5EF4-FFF2-40B4-BE49-F238E27FC236}">
                  <a16:creationId xmlns:a16="http://schemas.microsoft.com/office/drawing/2014/main" id="{64E1C380-195D-4C84-B4BF-9C7521B3CEE9}"/>
                </a:ext>
              </a:extLst>
            </p:cNvPr>
            <p:cNvPicPr>
              <a:picLocks noChangeAspect="1"/>
            </p:cNvPicPr>
            <p:nvPr/>
          </p:nvPicPr>
          <p:blipFill>
            <a:blip r:embed="rId3"/>
            <a:stretch>
              <a:fillRect/>
            </a:stretch>
          </p:blipFill>
          <p:spPr>
            <a:xfrm>
              <a:off x="6617504" y="2779997"/>
              <a:ext cx="4876800" cy="2743200"/>
            </a:xfrm>
            <a:prstGeom prst="rect">
              <a:avLst/>
            </a:prstGeom>
            <a:ln w="28575">
              <a:solidFill>
                <a:schemeClr val="accent4">
                  <a:lumMod val="60000"/>
                  <a:lumOff val="40000"/>
                </a:schemeClr>
              </a:solidFill>
            </a:ln>
          </p:spPr>
        </p:pic>
        <p:sp>
          <p:nvSpPr>
            <p:cNvPr id="15" name="TextBox 14">
              <a:extLst>
                <a:ext uri="{FF2B5EF4-FFF2-40B4-BE49-F238E27FC236}">
                  <a16:creationId xmlns:a16="http://schemas.microsoft.com/office/drawing/2014/main" id="{F35DD504-520B-4CC3-98B7-989CD365A96E}"/>
                </a:ext>
              </a:extLst>
            </p:cNvPr>
            <p:cNvSpPr txBox="1"/>
            <p:nvPr/>
          </p:nvSpPr>
          <p:spPr>
            <a:xfrm>
              <a:off x="7690866" y="2880270"/>
              <a:ext cx="2730076" cy="461665"/>
            </a:xfrm>
            <a:prstGeom prst="rect">
              <a:avLst/>
            </a:prstGeom>
            <a:noFill/>
          </p:spPr>
          <p:txBody>
            <a:bodyPr wrap="square">
              <a:spAutoFit/>
            </a:bodyPr>
            <a:lstStyle/>
            <a:p>
              <a:r>
                <a:rPr lang="fr-FR" sz="2400" b="1" dirty="0" err="1">
                  <a:solidFill>
                    <a:srgbClr val="FF0000"/>
                  </a:solidFill>
                  <a:latin typeface="Amasis MT Pro Light" panose="02040304050005020304" pitchFamily="18" charset="0"/>
                  <a:cs typeface="Times New Roman" panose="02020603050405020304" pitchFamily="18" charset="0"/>
                </a:rPr>
                <a:t>Scalar</a:t>
              </a:r>
              <a:r>
                <a:rPr lang="fr-FR" sz="2400" b="1" dirty="0">
                  <a:solidFill>
                    <a:srgbClr val="FF0000"/>
                  </a:solidFill>
                  <a:latin typeface="Amasis MT Pro Light" panose="02040304050005020304" pitchFamily="18" charset="0"/>
                  <a:cs typeface="Times New Roman" panose="02020603050405020304" pitchFamily="18" charset="0"/>
                </a:rPr>
                <a:t> multiplication</a:t>
              </a:r>
              <a:endParaRPr lang="en-US" sz="2400" b="1" dirty="0">
                <a:solidFill>
                  <a:srgbClr val="FF0000"/>
                </a:solidFill>
                <a:latin typeface="Amasis MT Pro Light" panose="02040304050005020304" pitchFamily="18" charset="0"/>
                <a:cs typeface="Times New Roman" panose="02020603050405020304" pitchFamily="18" charset="0"/>
              </a:endParaRPr>
            </a:p>
          </p:txBody>
        </p:sp>
      </p:grpSp>
      <p:pic>
        <p:nvPicPr>
          <p:cNvPr id="15372" name="Picture 12" descr="Matrix Multiplication - 2x2, 3x3 | How to Multiply Matrices?">
            <a:extLst>
              <a:ext uri="{FF2B5EF4-FFF2-40B4-BE49-F238E27FC236}">
                <a16:creationId xmlns:a16="http://schemas.microsoft.com/office/drawing/2014/main" id="{4878859A-EF81-4B68-92D5-3D88A01E59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103"/>
          <a:stretch/>
        </p:blipFill>
        <p:spPr bwMode="auto">
          <a:xfrm>
            <a:off x="371122" y="4955339"/>
            <a:ext cx="5972175" cy="1325769"/>
          </a:xfrm>
          <a:prstGeom prst="rect">
            <a:avLst/>
          </a:prstGeom>
          <a:noFill/>
          <a:ln w="28575">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84818C4-E2DC-4F4A-B861-884B7473C3FB}"/>
              </a:ext>
            </a:extLst>
          </p:cNvPr>
          <p:cNvSpPr txBox="1"/>
          <p:nvPr/>
        </p:nvSpPr>
        <p:spPr>
          <a:xfrm>
            <a:off x="1842479" y="4493673"/>
            <a:ext cx="2879752" cy="461665"/>
          </a:xfrm>
          <a:prstGeom prst="rect">
            <a:avLst/>
          </a:prstGeom>
          <a:noFill/>
        </p:spPr>
        <p:txBody>
          <a:bodyPr wrap="square">
            <a:spAutoFit/>
          </a:bodyPr>
          <a:lstStyle/>
          <a:p>
            <a:r>
              <a:rPr lang="en-US" sz="2400" b="1" dirty="0">
                <a:solidFill>
                  <a:srgbClr val="FF0000"/>
                </a:solidFill>
                <a:latin typeface="Amasis MT Pro Light" panose="02040304050005020304" pitchFamily="18" charset="0"/>
              </a:rPr>
              <a:t>Matrix Multiplication</a:t>
            </a:r>
          </a:p>
        </p:txBody>
      </p:sp>
      <p:pic>
        <p:nvPicPr>
          <p:cNvPr id="15370" name="Picture 10" descr="Talking Drawings: Five Steps to Assess Student's Prior Knowledge •  TechNotes Blog">
            <a:extLst>
              <a:ext uri="{FF2B5EF4-FFF2-40B4-BE49-F238E27FC236}">
                <a16:creationId xmlns:a16="http://schemas.microsoft.com/office/drawing/2014/main" id="{D24CA033-B229-4313-9AE3-AF20DCAB3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4898" y="1967355"/>
            <a:ext cx="5841389" cy="365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0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5370"/>
                                        </p:tgtEl>
                                        <p:attrNameLst>
                                          <p:attrName>ppt_w</p:attrName>
                                        </p:attrNameLst>
                                      </p:cBhvr>
                                      <p:tavLst>
                                        <p:tav tm="0">
                                          <p:val>
                                            <p:strVal val="ppt_w"/>
                                          </p:val>
                                        </p:tav>
                                        <p:tav tm="100000">
                                          <p:val>
                                            <p:fltVal val="0"/>
                                          </p:val>
                                        </p:tav>
                                      </p:tavLst>
                                    </p:anim>
                                    <p:anim calcmode="lin" valueType="num">
                                      <p:cBhvr>
                                        <p:cTn id="7" dur="1000"/>
                                        <p:tgtEl>
                                          <p:spTgt spid="15370"/>
                                        </p:tgtEl>
                                        <p:attrNameLst>
                                          <p:attrName>ppt_h</p:attrName>
                                        </p:attrNameLst>
                                      </p:cBhvr>
                                      <p:tavLst>
                                        <p:tav tm="0">
                                          <p:val>
                                            <p:strVal val="ppt_h"/>
                                          </p:val>
                                        </p:tav>
                                        <p:tav tm="100000">
                                          <p:val>
                                            <p:fltVal val="0"/>
                                          </p:val>
                                        </p:tav>
                                      </p:tavLst>
                                    </p:anim>
                                    <p:anim calcmode="lin" valueType="num">
                                      <p:cBhvr>
                                        <p:cTn id="8" dur="1000"/>
                                        <p:tgtEl>
                                          <p:spTgt spid="15370"/>
                                        </p:tgtEl>
                                        <p:attrNameLst>
                                          <p:attrName>style.rotation</p:attrName>
                                        </p:attrNameLst>
                                      </p:cBhvr>
                                      <p:tavLst>
                                        <p:tav tm="0">
                                          <p:val>
                                            <p:fltVal val="0"/>
                                          </p:val>
                                        </p:tav>
                                        <p:tav tm="100000">
                                          <p:val>
                                            <p:fltVal val="90"/>
                                          </p:val>
                                        </p:tav>
                                      </p:tavLst>
                                    </p:anim>
                                    <p:animEffect transition="out" filter="fade">
                                      <p:cBhvr>
                                        <p:cTn id="9" dur="1000"/>
                                        <p:tgtEl>
                                          <p:spTgt spid="15370"/>
                                        </p:tgtEl>
                                      </p:cBhvr>
                                    </p:animEffect>
                                    <p:set>
                                      <p:cBhvr>
                                        <p:cTn id="10" dur="1" fill="hold">
                                          <p:stCondLst>
                                            <p:cond delay="999"/>
                                          </p:stCondLst>
                                        </p:cTn>
                                        <p:tgtEl>
                                          <p:spTgt spid="153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366"/>
                                        </p:tgtEl>
                                        <p:attrNameLst>
                                          <p:attrName>style.visibility</p:attrName>
                                        </p:attrNameLst>
                                      </p:cBhvr>
                                      <p:to>
                                        <p:strVal val="visible"/>
                                      </p:to>
                                    </p:set>
                                    <p:anim calcmode="lin" valueType="num">
                                      <p:cBhvr>
                                        <p:cTn id="15" dur="1000" fill="hold"/>
                                        <p:tgtEl>
                                          <p:spTgt spid="15366"/>
                                        </p:tgtEl>
                                        <p:attrNameLst>
                                          <p:attrName>ppt_w</p:attrName>
                                        </p:attrNameLst>
                                      </p:cBhvr>
                                      <p:tavLst>
                                        <p:tav tm="0">
                                          <p:val>
                                            <p:fltVal val="0"/>
                                          </p:val>
                                        </p:tav>
                                        <p:tav tm="100000">
                                          <p:val>
                                            <p:strVal val="#ppt_w"/>
                                          </p:val>
                                        </p:tav>
                                      </p:tavLst>
                                    </p:anim>
                                    <p:anim calcmode="lin" valueType="num">
                                      <p:cBhvr>
                                        <p:cTn id="16" dur="1000" fill="hold"/>
                                        <p:tgtEl>
                                          <p:spTgt spid="15366"/>
                                        </p:tgtEl>
                                        <p:attrNameLst>
                                          <p:attrName>ppt_h</p:attrName>
                                        </p:attrNameLst>
                                      </p:cBhvr>
                                      <p:tavLst>
                                        <p:tav tm="0">
                                          <p:val>
                                            <p:fltVal val="0"/>
                                          </p:val>
                                        </p:tav>
                                        <p:tav tm="100000">
                                          <p:val>
                                            <p:strVal val="#ppt_h"/>
                                          </p:val>
                                        </p:tav>
                                      </p:tavLst>
                                    </p:anim>
                                    <p:anim calcmode="lin" valueType="num">
                                      <p:cBhvr>
                                        <p:cTn id="17" dur="1000" fill="hold"/>
                                        <p:tgtEl>
                                          <p:spTgt spid="15366"/>
                                        </p:tgtEl>
                                        <p:attrNameLst>
                                          <p:attrName>style.rotation</p:attrName>
                                        </p:attrNameLst>
                                      </p:cBhvr>
                                      <p:tavLst>
                                        <p:tav tm="0">
                                          <p:val>
                                            <p:fltVal val="90"/>
                                          </p:val>
                                        </p:tav>
                                        <p:tav tm="100000">
                                          <p:val>
                                            <p:fltVal val="0"/>
                                          </p:val>
                                        </p:tav>
                                      </p:tavLst>
                                    </p:anim>
                                    <p:animEffect transition="in" filter="fade">
                                      <p:cBhvr>
                                        <p:cTn id="18" dur="1000"/>
                                        <p:tgtEl>
                                          <p:spTgt spid="1536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5372"/>
                                        </p:tgtEl>
                                        <p:attrNameLst>
                                          <p:attrName>style.visibility</p:attrName>
                                        </p:attrNameLst>
                                      </p:cBhvr>
                                      <p:to>
                                        <p:strVal val="visible"/>
                                      </p:to>
                                    </p:set>
                                    <p:anim calcmode="lin" valueType="num">
                                      <p:cBhvr>
                                        <p:cTn id="37" dur="1000" fill="hold"/>
                                        <p:tgtEl>
                                          <p:spTgt spid="15372"/>
                                        </p:tgtEl>
                                        <p:attrNameLst>
                                          <p:attrName>ppt_w</p:attrName>
                                        </p:attrNameLst>
                                      </p:cBhvr>
                                      <p:tavLst>
                                        <p:tav tm="0">
                                          <p:val>
                                            <p:fltVal val="0"/>
                                          </p:val>
                                        </p:tav>
                                        <p:tav tm="100000">
                                          <p:val>
                                            <p:strVal val="#ppt_w"/>
                                          </p:val>
                                        </p:tav>
                                      </p:tavLst>
                                    </p:anim>
                                    <p:anim calcmode="lin" valueType="num">
                                      <p:cBhvr>
                                        <p:cTn id="38" dur="1000" fill="hold"/>
                                        <p:tgtEl>
                                          <p:spTgt spid="15372"/>
                                        </p:tgtEl>
                                        <p:attrNameLst>
                                          <p:attrName>ppt_h</p:attrName>
                                        </p:attrNameLst>
                                      </p:cBhvr>
                                      <p:tavLst>
                                        <p:tav tm="0">
                                          <p:val>
                                            <p:fltVal val="0"/>
                                          </p:val>
                                        </p:tav>
                                        <p:tav tm="100000">
                                          <p:val>
                                            <p:strVal val="#ppt_h"/>
                                          </p:val>
                                        </p:tav>
                                      </p:tavLst>
                                    </p:anim>
                                    <p:anim calcmode="lin" valueType="num">
                                      <p:cBhvr>
                                        <p:cTn id="39" dur="1000" fill="hold"/>
                                        <p:tgtEl>
                                          <p:spTgt spid="15372"/>
                                        </p:tgtEl>
                                        <p:attrNameLst>
                                          <p:attrName>style.rotation</p:attrName>
                                        </p:attrNameLst>
                                      </p:cBhvr>
                                      <p:tavLst>
                                        <p:tav tm="0">
                                          <p:val>
                                            <p:fltVal val="90"/>
                                          </p:val>
                                        </p:tav>
                                        <p:tav tm="100000">
                                          <p:val>
                                            <p:fltVal val="0"/>
                                          </p:val>
                                        </p:tav>
                                      </p:tavLst>
                                    </p:anim>
                                    <p:animEffect transition="in" filter="fade">
                                      <p:cBhvr>
                                        <p:cTn id="40" dur="10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F79C85-74B3-4681-A127-D7C94C43819A}"/>
              </a:ext>
            </a:extLst>
          </p:cNvPr>
          <p:cNvSpPr txBox="1"/>
          <p:nvPr/>
        </p:nvSpPr>
        <p:spPr>
          <a:xfrm>
            <a:off x="858498" y="1847406"/>
            <a:ext cx="9009427" cy="400110"/>
          </a:xfrm>
          <a:prstGeom prst="rect">
            <a:avLst/>
          </a:prstGeom>
          <a:noFill/>
        </p:spPr>
        <p:txBody>
          <a:bodyPr wrap="square">
            <a:spAutoFit/>
          </a:bodyPr>
          <a:lstStyle/>
          <a:p>
            <a:r>
              <a:rPr lang="en-US" sz="2000" dirty="0">
                <a:latin typeface="Amasis MT Pro" panose="02040504050005020304" pitchFamily="18" charset="0"/>
              </a:rPr>
              <a:t>Discrete Mathematics and Its Applications, 7</a:t>
            </a:r>
            <a:r>
              <a:rPr lang="en-US" sz="2000" baseline="30000" dirty="0">
                <a:latin typeface="Amasis MT Pro" panose="02040504050005020304" pitchFamily="18" charset="0"/>
              </a:rPr>
              <a:t>th</a:t>
            </a:r>
            <a:r>
              <a:rPr lang="en-US" sz="2000" dirty="0">
                <a:latin typeface="Amasis MT Pro" panose="02040504050005020304" pitchFamily="18" charset="0"/>
              </a:rPr>
              <a:t> edition by Kenneth H. Rosen</a:t>
            </a:r>
          </a:p>
        </p:txBody>
      </p:sp>
      <p:sp>
        <p:nvSpPr>
          <p:cNvPr id="7" name="TextBox 6">
            <a:extLst>
              <a:ext uri="{FF2B5EF4-FFF2-40B4-BE49-F238E27FC236}">
                <a16:creationId xmlns:a16="http://schemas.microsoft.com/office/drawing/2014/main" id="{EB3E0880-B21A-49B5-9AAD-6995AF81030A}"/>
              </a:ext>
            </a:extLst>
          </p:cNvPr>
          <p:cNvSpPr txBox="1"/>
          <p:nvPr/>
        </p:nvSpPr>
        <p:spPr>
          <a:xfrm>
            <a:off x="858498" y="2247516"/>
            <a:ext cx="4110421" cy="400110"/>
          </a:xfrm>
          <a:prstGeom prst="rect">
            <a:avLst/>
          </a:prstGeom>
          <a:noFill/>
        </p:spPr>
        <p:txBody>
          <a:bodyPr wrap="none" rtlCol="0">
            <a:spAutoFit/>
          </a:bodyPr>
          <a:lstStyle/>
          <a:p>
            <a:r>
              <a:rPr lang="en-US" sz="2000" dirty="0">
                <a:latin typeface="Amasis MT Pro" panose="02040504050005020304" pitchFamily="18" charset="0"/>
              </a:rPr>
              <a:t>Chapter 9: Relations, pages 573-597</a:t>
            </a:r>
          </a:p>
        </p:txBody>
      </p:sp>
      <p:sp>
        <p:nvSpPr>
          <p:cNvPr id="8" name="TextBox 7">
            <a:extLst>
              <a:ext uri="{FF2B5EF4-FFF2-40B4-BE49-F238E27FC236}">
                <a16:creationId xmlns:a16="http://schemas.microsoft.com/office/drawing/2014/main" id="{C0C918C8-2BDA-4C14-89E5-C8070593567C}"/>
              </a:ext>
            </a:extLst>
          </p:cNvPr>
          <p:cNvSpPr txBox="1"/>
          <p:nvPr/>
        </p:nvSpPr>
        <p:spPr>
          <a:xfrm>
            <a:off x="884582" y="586408"/>
            <a:ext cx="2108269" cy="584775"/>
          </a:xfrm>
          <a:prstGeom prst="rect">
            <a:avLst/>
          </a:prstGeom>
          <a:noFill/>
        </p:spPr>
        <p:txBody>
          <a:bodyPr wrap="none" rtlCol="0">
            <a:spAutoFit/>
          </a:bodyPr>
          <a:lstStyle/>
          <a:p>
            <a:r>
              <a:rPr lang="en-US" sz="3200" b="1" dirty="0">
                <a:latin typeface="Amasis MT Pro" panose="02040504050005020304" pitchFamily="18" charset="0"/>
              </a:rPr>
              <a:t>Reference</a:t>
            </a:r>
          </a:p>
        </p:txBody>
      </p:sp>
      <p:pic>
        <p:nvPicPr>
          <p:cNvPr id="10" name="Picture 9">
            <a:extLst>
              <a:ext uri="{FF2B5EF4-FFF2-40B4-BE49-F238E27FC236}">
                <a16:creationId xmlns:a16="http://schemas.microsoft.com/office/drawing/2014/main" id="{FF941775-8FEF-4E92-973F-4AE923B7188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5897" t="19855" r="27282" b="21160"/>
          <a:stretch/>
        </p:blipFill>
        <p:spPr>
          <a:xfrm>
            <a:off x="9334284" y="878795"/>
            <a:ext cx="2603124" cy="3220279"/>
          </a:xfrm>
          <a:prstGeom prst="rect">
            <a:avLst/>
          </a:prstGeom>
        </p:spPr>
      </p:pic>
      <p:pic>
        <p:nvPicPr>
          <p:cNvPr id="21506" name="Picture 2" descr="Computer Book Clipart Transparent PNG Hd, Black Computer And Books, Black  Computer, Colored Books, Yellow Pen PNG Image For Free Download">
            <a:extLst>
              <a:ext uri="{FF2B5EF4-FFF2-40B4-BE49-F238E27FC236}">
                <a16:creationId xmlns:a16="http://schemas.microsoft.com/office/drawing/2014/main" id="{3BF52458-CBC3-4979-9B1D-EFFC6EF744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44962" y="3393977"/>
            <a:ext cx="3102075" cy="310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1093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9E4216-182F-2F6B-3EFA-1F43AC80CFAF}"/>
              </a:ext>
            </a:extLst>
          </p:cNvPr>
          <p:cNvSpPr txBox="1"/>
          <p:nvPr/>
        </p:nvSpPr>
        <p:spPr>
          <a:xfrm>
            <a:off x="313804" y="542716"/>
            <a:ext cx="6339299" cy="646331"/>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 What is the binary relation type of a set: {(1,1), (2,1), (2,2), (2,3), (2,4), (3,1), (3,2)}?</a:t>
            </a:r>
          </a:p>
        </p:txBody>
      </p:sp>
      <p:sp>
        <p:nvSpPr>
          <p:cNvPr id="5" name="TextBox 4">
            <a:extLst>
              <a:ext uri="{FF2B5EF4-FFF2-40B4-BE49-F238E27FC236}">
                <a16:creationId xmlns:a16="http://schemas.microsoft.com/office/drawing/2014/main" id="{0D306965-3C1E-1005-AB4B-6EA91C592CEF}"/>
              </a:ext>
            </a:extLst>
          </p:cNvPr>
          <p:cNvSpPr txBox="1"/>
          <p:nvPr/>
        </p:nvSpPr>
        <p:spPr>
          <a:xfrm>
            <a:off x="313804" y="1694845"/>
            <a:ext cx="6881193" cy="2031325"/>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Let R1 be a relation from A = {1, 3, 5, 7} to B = {2, 4, 6, 8} and R2 be another relation from B to C = {1, 2, 3, 4} as defined below:</a:t>
            </a:r>
          </a:p>
          <a:p>
            <a:pPr marL="519113" indent="-519113"/>
            <a:r>
              <a:rPr lang="en-US" dirty="0">
                <a:latin typeface="Seaford" panose="00000500000000000000" pitchFamily="2" charset="0"/>
              </a:rPr>
              <a:t>     a) An element x in A is related to an element y in B (under R1)    if x + y is divisible by 3.</a:t>
            </a:r>
          </a:p>
          <a:p>
            <a:pPr marL="519113" indent="-519113"/>
            <a:r>
              <a:rPr lang="en-US" dirty="0">
                <a:latin typeface="Seaford" panose="00000500000000000000" pitchFamily="2" charset="0"/>
              </a:rPr>
              <a:t>     b) An element x in B is related to an element y in C (under     R2) if x + y is even but not divisible by 3.</a:t>
            </a:r>
          </a:p>
          <a:p>
            <a:r>
              <a:rPr lang="en-US" dirty="0">
                <a:effectLst>
                  <a:outerShdw blurRad="38100" dist="38100" dir="2700000" algn="tl">
                    <a:srgbClr val="000000">
                      <a:alpha val="43137"/>
                    </a:srgbClr>
                  </a:outerShdw>
                </a:effectLst>
                <a:latin typeface="Seaford" panose="00000500000000000000" pitchFamily="2" charset="0"/>
              </a:rPr>
              <a:t>List ordered pairs of R1 and R2, find their types of relations.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B730B6-767A-4BAD-9B9C-41E0CF96FDBA}"/>
                  </a:ext>
                </a:extLst>
              </p:cNvPr>
              <p:cNvSpPr txBox="1"/>
              <p:nvPr/>
            </p:nvSpPr>
            <p:spPr>
              <a:xfrm>
                <a:off x="313804" y="4296731"/>
                <a:ext cx="6693797"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Seaford" panose="00000500000000000000" pitchFamily="2" charset="0"/>
                  </a:rPr>
                  <a:t>Let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oMath>
                </a14:m>
                <a:r>
                  <a:rPr lang="en-US" dirty="0">
                    <a:latin typeface="Seaford" panose="00000500000000000000" pitchFamily="2" charset="0"/>
                  </a:rPr>
                  <a:t>,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2</m:t>
                        </m:r>
                      </m:sub>
                    </m:sSub>
                  </m:oMath>
                </a14:m>
                <a:r>
                  <a:rPr lang="en-US" dirty="0">
                    <a:latin typeface="Seaford" panose="00000500000000000000" pitchFamily="2" charset="0"/>
                  </a:rPr>
                  <a:t> are relation defined on Z such that </a:t>
                </a:r>
                <a14:m>
                  <m:oMath xmlns:m="http://schemas.openxmlformats.org/officeDocument/2006/math">
                    <m:r>
                      <a:rPr lang="en-US" b="0" i="1" smtClean="0">
                        <a:latin typeface="Cambria Math" panose="02040503050406030204" pitchFamily="18" charset="0"/>
                      </a:rPr>
                      <m:t>𝑎</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𝑏</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oMath>
                </a14:m>
                <a:r>
                  <a:rPr lang="en-US" dirty="0">
                    <a:latin typeface="Seaford" panose="00000500000000000000" pitchFamily="2" charset="0"/>
                  </a:rPr>
                  <a:t> is divisible by </a:t>
                </a:r>
                <a14:m>
                  <m:oMath xmlns:m="http://schemas.openxmlformats.org/officeDocument/2006/math">
                    <m:r>
                      <a:rPr lang="en-US" i="1" dirty="0" smtClean="0">
                        <a:latin typeface="Cambria Math" panose="02040503050406030204" pitchFamily="18" charset="0"/>
                      </a:rPr>
                      <m:t>3</m:t>
                    </m:r>
                  </m:oMath>
                </a14:m>
                <a:r>
                  <a:rPr lang="en-US" dirty="0">
                    <a:latin typeface="Seaford" panose="00000500000000000000" pitchFamily="2" charset="0"/>
                  </a:rPr>
                  <a:t> and </a:t>
                </a:r>
                <a14:m>
                  <m:oMath xmlns:m="http://schemas.openxmlformats.org/officeDocument/2006/math">
                    <m:r>
                      <a:rPr lang="en-US" i="1">
                        <a:latin typeface="Cambria Math" panose="02040503050406030204" pitchFamily="18" charset="0"/>
                      </a:rPr>
                      <m:t>𝑎</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r>
                      <a:rPr lang="en-US" i="1">
                        <a:latin typeface="Cambria Math" panose="02040503050406030204" pitchFamily="18" charset="0"/>
                      </a:rPr>
                      <m:t>𝑏</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𝑏</m:t>
                    </m:r>
                    <m:r>
                      <a:rPr lang="en-US" i="1">
                        <a:latin typeface="Cambria Math" panose="02040503050406030204" pitchFamily="18" charset="0"/>
                        <a:ea typeface="Cambria Math" panose="02040503050406030204" pitchFamily="18" charset="0"/>
                      </a:rPr>
                      <m:t>)</m:t>
                    </m:r>
                  </m:oMath>
                </a14:m>
                <a:r>
                  <a:rPr lang="en-US" dirty="0">
                    <a:latin typeface="Seaford" panose="00000500000000000000" pitchFamily="2" charset="0"/>
                  </a:rPr>
                  <a:t> is divisible by </a:t>
                </a:r>
                <a14:m>
                  <m:oMath xmlns:m="http://schemas.openxmlformats.org/officeDocument/2006/math">
                    <m:r>
                      <a:rPr lang="en-US" b="0" i="0" dirty="0" smtClean="0">
                        <a:latin typeface="Cambria Math" panose="02040503050406030204" pitchFamily="18" charset="0"/>
                      </a:rPr>
                      <m:t>4</m:t>
                    </m:r>
                  </m:oMath>
                </a14:m>
                <a:r>
                  <a:rPr lang="en-US" dirty="0">
                    <a:latin typeface="Seaford" panose="00000500000000000000" pitchFamily="2" charset="0"/>
                  </a:rPr>
                  <a:t>. Then what are: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rPr>
                      <m:t>)</m:t>
                    </m:r>
                  </m:oMath>
                </a14:m>
                <a:r>
                  <a:rPr lang="en-US" dirty="0">
                    <a:latin typeface="Seaford" panose="00000500000000000000" pitchFamily="2" charset="0"/>
                  </a:rPr>
                  <a:t>, </a:t>
                </a:r>
                <a14:m>
                  <m:oMath xmlns:m="http://schemas.openxmlformats.org/officeDocument/2006/math">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1</m:t>
                            </m:r>
                          </m:sub>
                        </m:sSub>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𝑅</m:t>
                            </m:r>
                          </m:e>
                          <m:sub>
                            <m:r>
                              <a:rPr lang="en-US" b="0" i="1" dirty="0" smtClean="0">
                                <a:latin typeface="Cambria Math" panose="02040503050406030204" pitchFamily="18" charset="0"/>
                                <a:ea typeface="Cambria Math" panose="02040503050406030204" pitchFamily="18" charset="0"/>
                              </a:rPr>
                              <m:t>2</m:t>
                            </m:r>
                          </m:sub>
                        </m:sSub>
                      </m:e>
                    </m:d>
                  </m:oMath>
                </a14:m>
                <a:r>
                  <a:rPr lang="en-US" dirty="0">
                    <a:latin typeface="Seaford" panose="00000500000000000000" pitchFamily="2" charset="0"/>
                  </a:rPr>
                  <a:t> and </a:t>
                </a:r>
                <a14:m>
                  <m:oMath xmlns:m="http://schemas.openxmlformats.org/officeDocument/2006/math">
                    <m:r>
                      <a:rPr lang="en-US" b="0" i="0"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r>
                  <a:rPr lang="en-US" dirty="0">
                    <a:latin typeface="Seaford" panose="00000500000000000000" pitchFamily="2" charset="0"/>
                  </a:rPr>
                  <a:t>?</a:t>
                </a:r>
              </a:p>
            </p:txBody>
          </p:sp>
        </mc:Choice>
        <mc:Fallback xmlns="">
          <p:sp>
            <p:nvSpPr>
              <p:cNvPr id="8" name="TextBox 7">
                <a:extLst>
                  <a:ext uri="{FF2B5EF4-FFF2-40B4-BE49-F238E27FC236}">
                    <a16:creationId xmlns:a16="http://schemas.microsoft.com/office/drawing/2014/main" id="{E3B730B6-767A-4BAD-9B9C-41E0CF96FDBA}"/>
                  </a:ext>
                </a:extLst>
              </p:cNvPr>
              <p:cNvSpPr txBox="1">
                <a:spLocks noRot="1" noChangeAspect="1" noMove="1" noResize="1" noEditPoints="1" noAdjustHandles="1" noChangeArrowheads="1" noChangeShapeType="1" noTextEdit="1"/>
              </p:cNvSpPr>
              <p:nvPr/>
            </p:nvSpPr>
            <p:spPr>
              <a:xfrm>
                <a:off x="313804" y="4296731"/>
                <a:ext cx="6693797" cy="923330"/>
              </a:xfrm>
              <a:prstGeom prst="rect">
                <a:avLst/>
              </a:prstGeom>
              <a:blipFill>
                <a:blip r:embed="rId2"/>
                <a:stretch>
                  <a:fillRect l="-546" t="-3974" b="-993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E431A53-7840-3A01-DC59-2600129B21A1}"/>
              </a:ext>
            </a:extLst>
          </p:cNvPr>
          <p:cNvSpPr txBox="1"/>
          <p:nvPr/>
        </p:nvSpPr>
        <p:spPr>
          <a:xfrm>
            <a:off x="313804" y="5790622"/>
            <a:ext cx="6477516" cy="369332"/>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 What is the Cartesian product of A = {1, 2} and B = {a, b}?</a:t>
            </a:r>
          </a:p>
        </p:txBody>
      </p:sp>
      <p:pic>
        <p:nvPicPr>
          <p:cNvPr id="1026" name="Picture 2" descr="Practice Schedule">
            <a:extLst>
              <a:ext uri="{FF2B5EF4-FFF2-40B4-BE49-F238E27FC236}">
                <a16:creationId xmlns:a16="http://schemas.microsoft.com/office/drawing/2014/main" id="{D52E11FA-3C02-343A-7AA9-4877A9C315AD}"/>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6400"/>
          <a:stretch/>
        </p:blipFill>
        <p:spPr bwMode="auto">
          <a:xfrm rot="5400000">
            <a:off x="6468249" y="1134249"/>
            <a:ext cx="6858002" cy="458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212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64CE30-3C0A-21FF-6D3E-C2F13C6AF2D3}"/>
              </a:ext>
            </a:extLst>
          </p:cNvPr>
          <p:cNvSpPr txBox="1"/>
          <p:nvPr/>
        </p:nvSpPr>
        <p:spPr>
          <a:xfrm>
            <a:off x="649752" y="1516033"/>
            <a:ext cx="6467061" cy="1200329"/>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The Cartesian Product B x A is equal to the Cartesian product A x B. </a:t>
            </a:r>
          </a:p>
          <a:p>
            <a:pPr marL="519113" indent="-231775">
              <a:buAutoNum type="alphaLcParenR"/>
            </a:pPr>
            <a:r>
              <a:rPr lang="en-US" dirty="0">
                <a:latin typeface="Seaford" panose="00000500000000000000" pitchFamily="2" charset="0"/>
              </a:rPr>
              <a:t>True </a:t>
            </a:r>
          </a:p>
          <a:p>
            <a:pPr marL="519113" indent="-231775">
              <a:buAutoNum type="alphaLcParenR"/>
            </a:pPr>
            <a:r>
              <a:rPr lang="en-US" dirty="0">
                <a:latin typeface="Seaford" panose="00000500000000000000" pitchFamily="2" charset="0"/>
              </a:rPr>
              <a:t>False</a:t>
            </a:r>
          </a:p>
        </p:txBody>
      </p:sp>
      <p:sp>
        <p:nvSpPr>
          <p:cNvPr id="5" name="TextBox 4">
            <a:extLst>
              <a:ext uri="{FF2B5EF4-FFF2-40B4-BE49-F238E27FC236}">
                <a16:creationId xmlns:a16="http://schemas.microsoft.com/office/drawing/2014/main" id="{316C49FB-429E-DA2C-2E15-6A91C7D9A354}"/>
              </a:ext>
            </a:extLst>
          </p:cNvPr>
          <p:cNvSpPr txBox="1"/>
          <p:nvPr/>
        </p:nvSpPr>
        <p:spPr>
          <a:xfrm>
            <a:off x="649752" y="3092901"/>
            <a:ext cx="6096000" cy="1477328"/>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Which of the following two sets are equal? </a:t>
            </a:r>
          </a:p>
          <a:p>
            <a:pPr marL="519113" indent="-234950">
              <a:buAutoNum type="alphaLcParenR"/>
            </a:pPr>
            <a:r>
              <a:rPr lang="en-US" dirty="0">
                <a:latin typeface="Seaford" panose="00000500000000000000" pitchFamily="2" charset="0"/>
              </a:rPr>
              <a:t>A = {1, 2} and B = {1} </a:t>
            </a:r>
          </a:p>
          <a:p>
            <a:pPr marL="519113" indent="-234950">
              <a:buAutoNum type="alphaLcParenR"/>
            </a:pPr>
            <a:r>
              <a:rPr lang="en-US" dirty="0">
                <a:latin typeface="Seaford" panose="00000500000000000000" pitchFamily="2" charset="0"/>
              </a:rPr>
              <a:t>A = {1, 2} and B = {1, 2, 3} </a:t>
            </a:r>
          </a:p>
          <a:p>
            <a:pPr marL="519113" indent="-234950">
              <a:buAutoNum type="alphaLcParenR"/>
            </a:pPr>
            <a:r>
              <a:rPr lang="en-US" dirty="0">
                <a:latin typeface="Seaford" panose="00000500000000000000" pitchFamily="2" charset="0"/>
              </a:rPr>
              <a:t>A = {1, 2, 3} and B = {2, 1, 3} </a:t>
            </a:r>
          </a:p>
          <a:p>
            <a:pPr marL="519113" indent="-234950">
              <a:buAutoNum type="alphaLcParenR"/>
            </a:pPr>
            <a:r>
              <a:rPr lang="en-US" dirty="0">
                <a:latin typeface="Seaford" panose="00000500000000000000" pitchFamily="2" charset="0"/>
              </a:rPr>
              <a:t>A = {1, 2, 4} and B = {1, 2, 3} </a:t>
            </a:r>
          </a:p>
        </p:txBody>
      </p:sp>
      <p:sp>
        <p:nvSpPr>
          <p:cNvPr id="7" name="TextBox 6">
            <a:extLst>
              <a:ext uri="{FF2B5EF4-FFF2-40B4-BE49-F238E27FC236}">
                <a16:creationId xmlns:a16="http://schemas.microsoft.com/office/drawing/2014/main" id="{B191660A-5E20-19B3-493B-824EBE4F4463}"/>
              </a:ext>
            </a:extLst>
          </p:cNvPr>
          <p:cNvSpPr txBox="1"/>
          <p:nvPr/>
        </p:nvSpPr>
        <p:spPr>
          <a:xfrm>
            <a:off x="649752" y="754924"/>
            <a:ext cx="6096000" cy="369332"/>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What is the Cardinality of the set {0, 1, 2}?</a:t>
            </a:r>
          </a:p>
        </p:txBody>
      </p:sp>
      <p:sp>
        <p:nvSpPr>
          <p:cNvPr id="9" name="TextBox 8">
            <a:extLst>
              <a:ext uri="{FF2B5EF4-FFF2-40B4-BE49-F238E27FC236}">
                <a16:creationId xmlns:a16="http://schemas.microsoft.com/office/drawing/2014/main" id="{765F7734-1494-D9D1-B81C-CB36A8623F39}"/>
              </a:ext>
            </a:extLst>
          </p:cNvPr>
          <p:cNvSpPr txBox="1"/>
          <p:nvPr/>
        </p:nvSpPr>
        <p:spPr>
          <a:xfrm>
            <a:off x="649752" y="4996304"/>
            <a:ext cx="9885726" cy="1477328"/>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The members of the set S = {x | x is the square of an integer and x &lt; 100} is ________________ </a:t>
            </a:r>
          </a:p>
          <a:p>
            <a:pPr marL="519113" indent="-231775">
              <a:buAutoNum type="alphaLcParenR"/>
            </a:pPr>
            <a:r>
              <a:rPr lang="en-US" dirty="0">
                <a:latin typeface="Seaford" panose="00000500000000000000" pitchFamily="2" charset="0"/>
              </a:rPr>
              <a:t>{0, 2, 4, 5, 9, 58, 49, 56, 99, 12} </a:t>
            </a:r>
          </a:p>
          <a:p>
            <a:pPr marL="519113" indent="-231775">
              <a:buAutoNum type="alphaLcParenR"/>
            </a:pPr>
            <a:r>
              <a:rPr lang="en-US" dirty="0">
                <a:latin typeface="Seaford" panose="00000500000000000000" pitchFamily="2" charset="0"/>
              </a:rPr>
              <a:t>{0, 1, 4, 9, 16, 25, 36, 49, 64, 81} </a:t>
            </a:r>
          </a:p>
          <a:p>
            <a:pPr marL="519113" indent="-231775">
              <a:buAutoNum type="alphaLcParenR"/>
            </a:pPr>
            <a:r>
              <a:rPr lang="en-US" dirty="0">
                <a:latin typeface="Seaford" panose="00000500000000000000" pitchFamily="2" charset="0"/>
              </a:rPr>
              <a:t>{1, 4, 9, 16, 25, 36, 64, 81, 85, 99} </a:t>
            </a:r>
          </a:p>
          <a:p>
            <a:pPr marL="519113" indent="-231775">
              <a:buAutoNum type="alphaLcParenR"/>
            </a:pPr>
            <a:r>
              <a:rPr lang="en-US" dirty="0">
                <a:latin typeface="Seaford" panose="00000500000000000000" pitchFamily="2" charset="0"/>
              </a:rPr>
              <a:t>{0, 1, 4, 9, 16, 25, 36, 49, 64, 121}</a:t>
            </a:r>
          </a:p>
        </p:txBody>
      </p:sp>
      <p:pic>
        <p:nvPicPr>
          <p:cNvPr id="2050" name="Picture 2" descr="Practice Makes Progress&quot; Sticker for Sale by JackieLArt | Redbubble">
            <a:extLst>
              <a:ext uri="{FF2B5EF4-FFF2-40B4-BE49-F238E27FC236}">
                <a16:creationId xmlns:a16="http://schemas.microsoft.com/office/drawing/2014/main" id="{60160301-4A1A-763A-F46D-C56E1D669DAD}"/>
              </a:ext>
            </a:extLst>
          </p:cNvPr>
          <p:cNvPicPr>
            <a:picLocks noChangeAspect="1" noChangeArrowheads="1"/>
          </p:cNvPicPr>
          <p:nvPr/>
        </p:nvPicPr>
        <p:blipFill rotWithShape="1">
          <a:blip r:embed="rId2">
            <a:clrChange>
              <a:clrFrom>
                <a:srgbClr val="F8F8F8"/>
              </a:clrFrom>
              <a:clrTo>
                <a:srgbClr val="F8F8F8">
                  <a:alpha val="0"/>
                </a:srgbClr>
              </a:clrTo>
            </a:clrChange>
            <a:extLst>
              <a:ext uri="{28A0092B-C50C-407E-A947-70E740481C1C}">
                <a14:useLocalDpi xmlns:a14="http://schemas.microsoft.com/office/drawing/2010/main" val="0"/>
              </a:ext>
            </a:extLst>
          </a:blip>
          <a:srcRect l="7565" t="21768" r="6638" b="21652"/>
          <a:stretch/>
        </p:blipFill>
        <p:spPr bwMode="auto">
          <a:xfrm>
            <a:off x="8878956" y="0"/>
            <a:ext cx="3313044" cy="218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576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DEAFC2-C577-16EB-0AAA-CEA69C0A1A73}"/>
              </a:ext>
            </a:extLst>
          </p:cNvPr>
          <p:cNvSpPr txBox="1"/>
          <p:nvPr/>
        </p:nvSpPr>
        <p:spPr>
          <a:xfrm>
            <a:off x="553042" y="4974103"/>
            <a:ext cx="7063410" cy="646331"/>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Let A={1,2,3,4} and R={(1,1), (1,2),(2,1),(2,2),(2,3), (2,4),(3,4),(4,1)} is  a relation on A. Draw the digraph of R.</a:t>
            </a:r>
          </a:p>
        </p:txBody>
      </p:sp>
      <p:sp>
        <p:nvSpPr>
          <p:cNvPr id="5" name="TextBox 4">
            <a:extLst>
              <a:ext uri="{FF2B5EF4-FFF2-40B4-BE49-F238E27FC236}">
                <a16:creationId xmlns:a16="http://schemas.microsoft.com/office/drawing/2014/main" id="{7E52074F-832B-6244-D547-31E398D2BC7F}"/>
              </a:ext>
            </a:extLst>
          </p:cNvPr>
          <p:cNvSpPr txBox="1"/>
          <p:nvPr/>
        </p:nvSpPr>
        <p:spPr>
          <a:xfrm>
            <a:off x="553042" y="2186430"/>
            <a:ext cx="7063410" cy="646331"/>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Let A={1,4,5} and R be given by the digraph shown below. Find the relation determined by the following digraph: </a:t>
            </a:r>
          </a:p>
        </p:txBody>
      </p:sp>
      <p:pic>
        <p:nvPicPr>
          <p:cNvPr id="7" name="Picture 6">
            <a:extLst>
              <a:ext uri="{FF2B5EF4-FFF2-40B4-BE49-F238E27FC236}">
                <a16:creationId xmlns:a16="http://schemas.microsoft.com/office/drawing/2014/main" id="{2D809E34-2E30-F299-7A27-E2BD805F782E}"/>
              </a:ext>
            </a:extLst>
          </p:cNvPr>
          <p:cNvPicPr>
            <a:picLocks noChangeAspect="1"/>
          </p:cNvPicPr>
          <p:nvPr/>
        </p:nvPicPr>
        <p:blipFill rotWithShape="1">
          <a:blip r:embed="rId2"/>
          <a:srcRect l="5661" t="3864" r="7537" b="3191"/>
          <a:stretch/>
        </p:blipFill>
        <p:spPr>
          <a:xfrm>
            <a:off x="6323338" y="2494265"/>
            <a:ext cx="1634232" cy="1659571"/>
          </a:xfrm>
          <a:prstGeom prst="rect">
            <a:avLst/>
          </a:prstGeom>
        </p:spPr>
      </p:pic>
      <p:pic>
        <p:nvPicPr>
          <p:cNvPr id="8" name="Picture 7">
            <a:extLst>
              <a:ext uri="{FF2B5EF4-FFF2-40B4-BE49-F238E27FC236}">
                <a16:creationId xmlns:a16="http://schemas.microsoft.com/office/drawing/2014/main" id="{9D2CEEA9-1CA1-5A9E-455E-9A9E1DDDF24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72810" y="2965068"/>
            <a:ext cx="2611717" cy="1639472"/>
          </a:xfrm>
          <a:prstGeom prst="rect">
            <a:avLst/>
          </a:prstGeom>
        </p:spPr>
      </p:pic>
      <p:sp>
        <p:nvSpPr>
          <p:cNvPr id="10" name="TextBox 9">
            <a:extLst>
              <a:ext uri="{FF2B5EF4-FFF2-40B4-BE49-F238E27FC236}">
                <a16:creationId xmlns:a16="http://schemas.microsoft.com/office/drawing/2014/main" id="{87384382-1989-AFBA-AD6C-621FC496A4D5}"/>
              </a:ext>
            </a:extLst>
          </p:cNvPr>
          <p:cNvSpPr txBox="1"/>
          <p:nvPr/>
        </p:nvSpPr>
        <p:spPr>
          <a:xfrm>
            <a:off x="553042" y="3525490"/>
            <a:ext cx="526106"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 </a:t>
            </a:r>
          </a:p>
        </p:txBody>
      </p:sp>
      <p:sp>
        <p:nvSpPr>
          <p:cNvPr id="11" name="TextBox 10">
            <a:extLst>
              <a:ext uri="{FF2B5EF4-FFF2-40B4-BE49-F238E27FC236}">
                <a16:creationId xmlns:a16="http://schemas.microsoft.com/office/drawing/2014/main" id="{94F828F7-09CE-B2CB-3697-81909B548641}"/>
              </a:ext>
            </a:extLst>
          </p:cNvPr>
          <p:cNvSpPr txBox="1"/>
          <p:nvPr/>
        </p:nvSpPr>
        <p:spPr>
          <a:xfrm>
            <a:off x="354000" y="6121819"/>
            <a:ext cx="4844596" cy="461665"/>
          </a:xfrm>
          <a:prstGeom prst="rect">
            <a:avLst/>
          </a:prstGeom>
          <a:solidFill>
            <a:schemeClr val="accent2">
              <a:lumMod val="20000"/>
              <a:lumOff val="80000"/>
            </a:schemeClr>
          </a:solidFill>
          <a:ln>
            <a:solidFill>
              <a:schemeClr val="accent2">
                <a:lumMod val="75000"/>
              </a:schemeClr>
            </a:solidFill>
          </a:ln>
        </p:spPr>
        <p:txBody>
          <a:bodyPr wrap="none" rtlCol="0">
            <a:spAutoFit/>
          </a:bodyPr>
          <a:lstStyle/>
          <a:p>
            <a:r>
              <a:rPr lang="en-US" sz="2400" dirty="0">
                <a:latin typeface="Times New Roman" panose="02020603050405020304" pitchFamily="18" charset="0"/>
                <a:cs typeface="Times New Roman" panose="02020603050405020304" pitchFamily="18" charset="0"/>
              </a:rPr>
              <a:t>Determine types of all these relations.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A7826D2-B2A9-FCFB-8FA5-FE30DC573DC5}"/>
                  </a:ext>
                </a:extLst>
              </p:cNvPr>
              <p:cNvSpPr txBox="1"/>
              <p:nvPr/>
            </p:nvSpPr>
            <p:spPr>
              <a:xfrm>
                <a:off x="553042" y="446907"/>
                <a:ext cx="6587412"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Seaford" panose="00000500000000000000" pitchFamily="2" charset="0"/>
                  </a:rPr>
                  <a:t>Let R be the relation on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𝑍</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𝑍</m:t>
                    </m:r>
                  </m:oMath>
                </a14:m>
                <a:r>
                  <a:rPr lang="en-US" dirty="0">
                    <a:latin typeface="Seaford" panose="00000500000000000000" pitchFamily="2" charset="0"/>
                  </a:rPr>
                  <a:t> consisting of 4-tuples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r>
                      <a:rPr lang="en-US" b="0" i="1" smtClean="0">
                        <a:latin typeface="Cambria Math" panose="02040503050406030204" pitchFamily="18" charset="0"/>
                      </a:rPr>
                      <m:t>, </m:t>
                    </m:r>
                    <m:r>
                      <a:rPr lang="en-US" b="0" i="1" smtClean="0">
                        <a:latin typeface="Cambria Math" panose="02040503050406030204" pitchFamily="18" charset="0"/>
                      </a:rPr>
                      <m:t>𝑑</m:t>
                    </m:r>
                    <m:r>
                      <a:rPr lang="en-US" b="0" i="1" smtClean="0">
                        <a:latin typeface="Cambria Math" panose="02040503050406030204" pitchFamily="18" charset="0"/>
                      </a:rPr>
                      <m:t>)</m:t>
                    </m:r>
                  </m:oMath>
                </a14:m>
                <a:r>
                  <a:rPr lang="en-US" dirty="0">
                    <a:latin typeface="Seaford" panose="00000500000000000000" pitchFamily="2" charset="0"/>
                  </a:rPr>
                  <a:t> such that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=0)</m:t>
                    </m:r>
                  </m:oMath>
                </a14:m>
                <a:r>
                  <a:rPr lang="en-US" dirty="0">
                    <a:latin typeface="Seaford" panose="00000500000000000000" pitchFamily="2" charset="0"/>
                  </a:rPr>
                  <a:t>. Give examples for this relation and find its degree.</a:t>
                </a:r>
              </a:p>
            </p:txBody>
          </p:sp>
        </mc:Choice>
        <mc:Fallback xmlns="">
          <p:sp>
            <p:nvSpPr>
              <p:cNvPr id="4" name="TextBox 3">
                <a:extLst>
                  <a:ext uri="{FF2B5EF4-FFF2-40B4-BE49-F238E27FC236}">
                    <a16:creationId xmlns:a16="http://schemas.microsoft.com/office/drawing/2014/main" id="{AA7826D2-B2A9-FCFB-8FA5-FE30DC573DC5}"/>
                  </a:ext>
                </a:extLst>
              </p:cNvPr>
              <p:cNvSpPr txBox="1">
                <a:spLocks noRot="1" noChangeAspect="1" noMove="1" noResize="1" noEditPoints="1" noAdjustHandles="1" noChangeArrowheads="1" noChangeShapeType="1" noTextEdit="1"/>
              </p:cNvSpPr>
              <p:nvPr/>
            </p:nvSpPr>
            <p:spPr>
              <a:xfrm>
                <a:off x="553042" y="446907"/>
                <a:ext cx="6587412" cy="923330"/>
              </a:xfrm>
              <a:prstGeom prst="rect">
                <a:avLst/>
              </a:prstGeom>
              <a:blipFill>
                <a:blip r:embed="rId5"/>
                <a:stretch>
                  <a:fillRect l="-648" t="-3289" r="-185"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5CD9594-6BAF-DB3D-4EAF-4C9FCC41E427}"/>
                  </a:ext>
                </a:extLst>
              </p:cNvPr>
              <p:cNvSpPr txBox="1"/>
              <p:nvPr/>
            </p:nvSpPr>
            <p:spPr>
              <a:xfrm>
                <a:off x="7140454" y="180922"/>
                <a:ext cx="4940840" cy="369332"/>
              </a:xfrm>
              <a:prstGeom prst="rect">
                <a:avLst/>
              </a:prstGeom>
              <a:solidFill>
                <a:schemeClr val="accent6">
                  <a:lumMod val="20000"/>
                  <a:lumOff val="80000"/>
                </a:schemeClr>
              </a:solidFill>
              <a:ln>
                <a:solidFill>
                  <a:schemeClr val="tx1"/>
                </a:solidFill>
              </a:ln>
            </p:spPr>
            <p:txBody>
              <a:bodyPr wrap="none" rtlCol="0">
                <a:spAutoFit/>
              </a:bodyPr>
              <a:lstStyle/>
              <a:p>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={0, 1, 2, 3, …}</m:t>
                    </m:r>
                  </m:oMath>
                </a14:m>
                <a:r>
                  <a:rPr lang="en-US" dirty="0">
                    <a:latin typeface="Seaford" panose="00000500000000000000" pitchFamily="2" charset="0"/>
                  </a:rPr>
                  <a:t> and </a:t>
                </a:r>
                <a14:m>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 −2, −1, 0, 1, 2, …}</m:t>
                    </m:r>
                  </m:oMath>
                </a14:m>
                <a:endParaRPr lang="en-US" dirty="0">
                  <a:latin typeface="Seaford" panose="00000500000000000000" pitchFamily="2" charset="0"/>
                </a:endParaRPr>
              </a:p>
            </p:txBody>
          </p:sp>
        </mc:Choice>
        <mc:Fallback xmlns="">
          <p:sp>
            <p:nvSpPr>
              <p:cNvPr id="6" name="TextBox 5">
                <a:extLst>
                  <a:ext uri="{FF2B5EF4-FFF2-40B4-BE49-F238E27FC236}">
                    <a16:creationId xmlns:a16="http://schemas.microsoft.com/office/drawing/2014/main" id="{E5CD9594-6BAF-DB3D-4EAF-4C9FCC41E427}"/>
                  </a:ext>
                </a:extLst>
              </p:cNvPr>
              <p:cNvSpPr txBox="1">
                <a:spLocks noRot="1" noChangeAspect="1" noMove="1" noResize="1" noEditPoints="1" noAdjustHandles="1" noChangeArrowheads="1" noChangeShapeType="1" noTextEdit="1"/>
              </p:cNvSpPr>
              <p:nvPr/>
            </p:nvSpPr>
            <p:spPr>
              <a:xfrm>
                <a:off x="7140454" y="180922"/>
                <a:ext cx="4940840" cy="369332"/>
              </a:xfrm>
              <a:prstGeom prst="rect">
                <a:avLst/>
              </a:prstGeom>
              <a:blipFill>
                <a:blip r:embed="rId6"/>
                <a:stretch>
                  <a:fillRect t="-8065" b="-24194"/>
                </a:stretch>
              </a:blipFill>
              <a:ln>
                <a:solidFill>
                  <a:schemeClr val="tx1"/>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14237089-6B0E-39E0-0F44-883451F1F54D}"/>
              </a:ext>
            </a:extLst>
          </p:cNvPr>
          <p:cNvSpPr txBox="1"/>
          <p:nvPr/>
        </p:nvSpPr>
        <p:spPr>
          <a:xfrm>
            <a:off x="7128859" y="816239"/>
            <a:ext cx="2724144"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a:latin typeface="Seaford" panose="00000500000000000000" pitchFamily="2" charset="0"/>
              </a:rPr>
              <a:t>The relation has degree 4</a:t>
            </a:r>
          </a:p>
        </p:txBody>
      </p:sp>
      <p:grpSp>
        <p:nvGrpSpPr>
          <p:cNvPr id="18" name="Group 17">
            <a:extLst>
              <a:ext uri="{FF2B5EF4-FFF2-40B4-BE49-F238E27FC236}">
                <a16:creationId xmlns:a16="http://schemas.microsoft.com/office/drawing/2014/main" id="{D7A193BA-44D1-D682-49C0-3C19FB89B954}"/>
              </a:ext>
            </a:extLst>
          </p:cNvPr>
          <p:cNvGrpSpPr/>
          <p:nvPr/>
        </p:nvGrpSpPr>
        <p:grpSpPr>
          <a:xfrm>
            <a:off x="10095599" y="816239"/>
            <a:ext cx="1840200" cy="1362341"/>
            <a:chOff x="9798759" y="5085112"/>
            <a:chExt cx="1840200" cy="1362341"/>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66DD681-0BA5-04DB-8E5F-E97EC729AB9A}"/>
                    </a:ext>
                  </a:extLst>
                </p:cNvPr>
                <p:cNvSpPr txBox="1"/>
                <p:nvPr/>
              </p:nvSpPr>
              <p:spPr>
                <a:xfrm>
                  <a:off x="9849644" y="5622770"/>
                  <a:ext cx="1616981" cy="276999"/>
                </a:xfrm>
                <a:prstGeom prst="rect">
                  <a:avLst/>
                </a:prstGeom>
                <a:noFill/>
                <a:ln>
                  <a:solidFill>
                    <a:schemeClr val="accent6"/>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0, −1, 1, 0</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oMath>
                    </m:oMathPara>
                  </a14:m>
                  <a:endParaRPr lang="en-US" dirty="0"/>
                </a:p>
              </p:txBody>
            </p:sp>
          </mc:Choice>
          <mc:Fallback xmlns="">
            <p:sp>
              <p:nvSpPr>
                <p:cNvPr id="13" name="TextBox 12">
                  <a:extLst>
                    <a:ext uri="{FF2B5EF4-FFF2-40B4-BE49-F238E27FC236}">
                      <a16:creationId xmlns:a16="http://schemas.microsoft.com/office/drawing/2014/main" id="{766DD681-0BA5-04DB-8E5F-E97EC729AB9A}"/>
                    </a:ext>
                  </a:extLst>
                </p:cNvPr>
                <p:cNvSpPr txBox="1">
                  <a:spLocks noRot="1" noChangeAspect="1" noMove="1" noResize="1" noEditPoints="1" noAdjustHandles="1" noChangeArrowheads="1" noChangeShapeType="1" noTextEdit="1"/>
                </p:cNvSpPr>
                <p:nvPr/>
              </p:nvSpPr>
              <p:spPr>
                <a:xfrm>
                  <a:off x="9849644" y="5622770"/>
                  <a:ext cx="1616981" cy="276999"/>
                </a:xfrm>
                <a:prstGeom prst="rect">
                  <a:avLst/>
                </a:prstGeom>
                <a:blipFill>
                  <a:blip r:embed="rId7"/>
                  <a:stretch>
                    <a:fillRect r="-2239" b="-4167"/>
                  </a:stretch>
                </a:blipFill>
                <a:ln>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86003C0-7E6E-F8E7-BBBA-7CD3C73212C1}"/>
                    </a:ext>
                  </a:extLst>
                </p:cNvPr>
                <p:cNvSpPr txBox="1"/>
                <p:nvPr/>
              </p:nvSpPr>
              <p:spPr>
                <a:xfrm>
                  <a:off x="9826411" y="5204672"/>
                  <a:ext cx="1812547" cy="276999"/>
                </a:xfrm>
                <a:prstGeom prst="rect">
                  <a:avLst/>
                </a:prstGeom>
                <a:noFill/>
                <a:ln>
                  <a:solidFill>
                    <a:schemeClr val="accent6"/>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5 −11, 3, 3</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oMath>
                    </m:oMathPara>
                  </a14:m>
                  <a:endParaRPr lang="en-US" dirty="0"/>
                </a:p>
              </p:txBody>
            </p:sp>
          </mc:Choice>
          <mc:Fallback xmlns="">
            <p:sp>
              <p:nvSpPr>
                <p:cNvPr id="14" name="TextBox 13">
                  <a:extLst>
                    <a:ext uri="{FF2B5EF4-FFF2-40B4-BE49-F238E27FC236}">
                      <a16:creationId xmlns:a16="http://schemas.microsoft.com/office/drawing/2014/main" id="{386003C0-7E6E-F8E7-BBBA-7CD3C73212C1}"/>
                    </a:ext>
                  </a:extLst>
                </p:cNvPr>
                <p:cNvSpPr txBox="1">
                  <a:spLocks noRot="1" noChangeAspect="1" noMove="1" noResize="1" noEditPoints="1" noAdjustHandles="1" noChangeArrowheads="1" noChangeShapeType="1" noTextEdit="1"/>
                </p:cNvSpPr>
                <p:nvPr/>
              </p:nvSpPr>
              <p:spPr>
                <a:xfrm>
                  <a:off x="9826411" y="5204672"/>
                  <a:ext cx="1812547" cy="276999"/>
                </a:xfrm>
                <a:prstGeom prst="rect">
                  <a:avLst/>
                </a:prstGeom>
                <a:blipFill>
                  <a:blip r:embed="rId8"/>
                  <a:stretch>
                    <a:fillRect r="-1672" b="-6383"/>
                  </a:stretch>
                </a:blipFill>
                <a:ln>
                  <a:solidFill>
                    <a:schemeClr val="accent6"/>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C4198C1-2D8B-C8DC-E58F-CB9CE244D13B}"/>
                    </a:ext>
                  </a:extLst>
                </p:cNvPr>
                <p:cNvSpPr txBox="1"/>
                <p:nvPr/>
              </p:nvSpPr>
              <p:spPr>
                <a:xfrm>
                  <a:off x="9849644" y="6040868"/>
                  <a:ext cx="1447063" cy="276999"/>
                </a:xfrm>
                <a:prstGeom prst="rect">
                  <a:avLst/>
                </a:prstGeom>
                <a:noFill/>
                <a:ln>
                  <a:solidFill>
                    <a:schemeClr val="accent6"/>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6, 6, 3, 9</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oMath>
                    </m:oMathPara>
                  </a14:m>
                  <a:endParaRPr lang="en-US" dirty="0"/>
                </a:p>
              </p:txBody>
            </p:sp>
          </mc:Choice>
          <mc:Fallback xmlns="">
            <p:sp>
              <p:nvSpPr>
                <p:cNvPr id="15" name="TextBox 14">
                  <a:extLst>
                    <a:ext uri="{FF2B5EF4-FFF2-40B4-BE49-F238E27FC236}">
                      <a16:creationId xmlns:a16="http://schemas.microsoft.com/office/drawing/2014/main" id="{2C4198C1-2D8B-C8DC-E58F-CB9CE244D13B}"/>
                    </a:ext>
                  </a:extLst>
                </p:cNvPr>
                <p:cNvSpPr txBox="1">
                  <a:spLocks noRot="1" noChangeAspect="1" noMove="1" noResize="1" noEditPoints="1" noAdjustHandles="1" noChangeArrowheads="1" noChangeShapeType="1" noTextEdit="1"/>
                </p:cNvSpPr>
                <p:nvPr/>
              </p:nvSpPr>
              <p:spPr>
                <a:xfrm>
                  <a:off x="9849644" y="6040868"/>
                  <a:ext cx="1447063" cy="276999"/>
                </a:xfrm>
                <a:prstGeom prst="rect">
                  <a:avLst/>
                </a:prstGeom>
                <a:blipFill>
                  <a:blip r:embed="rId9"/>
                  <a:stretch>
                    <a:fillRect r="-2500" b="-12766"/>
                  </a:stretch>
                </a:blipFill>
                <a:ln>
                  <a:solidFill>
                    <a:schemeClr val="accent6"/>
                  </a:solid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6880BB1D-2F88-915B-5283-FB03955C7A88}"/>
                </a:ext>
              </a:extLst>
            </p:cNvPr>
            <p:cNvSpPr/>
            <p:nvPr/>
          </p:nvSpPr>
          <p:spPr>
            <a:xfrm>
              <a:off x="9798759" y="5085112"/>
              <a:ext cx="1840200" cy="136234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Left Brace 18">
            <a:extLst>
              <a:ext uri="{FF2B5EF4-FFF2-40B4-BE49-F238E27FC236}">
                <a16:creationId xmlns:a16="http://schemas.microsoft.com/office/drawing/2014/main" id="{88351ABA-209E-3970-2F65-EF4424DDAC6E}"/>
              </a:ext>
            </a:extLst>
          </p:cNvPr>
          <p:cNvSpPr/>
          <p:nvPr/>
        </p:nvSpPr>
        <p:spPr>
          <a:xfrm>
            <a:off x="46811" y="2330909"/>
            <a:ext cx="423691" cy="3230488"/>
          </a:xfrm>
          <a:prstGeom prst="leftBrace">
            <a:avLst>
              <a:gd name="adj1" fmla="val 45771"/>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pic>
        <p:nvPicPr>
          <p:cNvPr id="20" name="Picture 2" descr="The Virtuous Circle of Practice">
            <a:extLst>
              <a:ext uri="{FF2B5EF4-FFF2-40B4-BE49-F238E27FC236}">
                <a16:creationId xmlns:a16="http://schemas.microsoft.com/office/drawing/2014/main" id="{8BAE4526-14C1-4190-4F45-1EC7DEFA108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3003" y="5093198"/>
            <a:ext cx="2353069" cy="176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95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5"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2" grpId="0" animBg="1"/>
      <p:bldP spid="1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D27A42-0FA8-F530-F47B-FBA1E3FD59BB}"/>
              </a:ext>
            </a:extLst>
          </p:cNvPr>
          <p:cNvPicPr>
            <a:picLocks noChangeAspect="1"/>
          </p:cNvPicPr>
          <p:nvPr/>
        </p:nvPicPr>
        <p:blipFill>
          <a:blip r:embed="rId2"/>
          <a:stretch>
            <a:fillRect/>
          </a:stretch>
        </p:blipFill>
        <p:spPr>
          <a:xfrm>
            <a:off x="3130428" y="3275876"/>
            <a:ext cx="1647825" cy="1571625"/>
          </a:xfrm>
          <a:prstGeom prst="rect">
            <a:avLst/>
          </a:prstGeom>
        </p:spPr>
      </p:pic>
      <p:pic>
        <p:nvPicPr>
          <p:cNvPr id="7" name="Picture 6">
            <a:extLst>
              <a:ext uri="{FF2B5EF4-FFF2-40B4-BE49-F238E27FC236}">
                <a16:creationId xmlns:a16="http://schemas.microsoft.com/office/drawing/2014/main" id="{6CB6BB17-7A83-1708-8E5F-C4F6D68F5A11}"/>
              </a:ext>
            </a:extLst>
          </p:cNvPr>
          <p:cNvPicPr>
            <a:picLocks noChangeAspect="1"/>
          </p:cNvPicPr>
          <p:nvPr/>
        </p:nvPicPr>
        <p:blipFill>
          <a:blip r:embed="rId3"/>
          <a:stretch>
            <a:fillRect/>
          </a:stretch>
        </p:blipFill>
        <p:spPr>
          <a:xfrm>
            <a:off x="6344890" y="3120099"/>
            <a:ext cx="2085975" cy="1771650"/>
          </a:xfrm>
          <a:prstGeom prst="rect">
            <a:avLst/>
          </a:prstGeom>
        </p:spPr>
      </p:pic>
      <p:pic>
        <p:nvPicPr>
          <p:cNvPr id="9" name="Picture 8">
            <a:extLst>
              <a:ext uri="{FF2B5EF4-FFF2-40B4-BE49-F238E27FC236}">
                <a16:creationId xmlns:a16="http://schemas.microsoft.com/office/drawing/2014/main" id="{818B8F9B-0B5C-BDCA-6891-FC8FB1F7CF14}"/>
              </a:ext>
            </a:extLst>
          </p:cNvPr>
          <p:cNvPicPr>
            <a:picLocks noChangeAspect="1"/>
          </p:cNvPicPr>
          <p:nvPr/>
        </p:nvPicPr>
        <p:blipFill>
          <a:blip r:embed="rId4"/>
          <a:stretch>
            <a:fillRect/>
          </a:stretch>
        </p:blipFill>
        <p:spPr>
          <a:xfrm>
            <a:off x="618826" y="815418"/>
            <a:ext cx="1790700" cy="1724025"/>
          </a:xfrm>
          <a:prstGeom prst="rect">
            <a:avLst/>
          </a:prstGeom>
        </p:spPr>
      </p:pic>
      <p:pic>
        <p:nvPicPr>
          <p:cNvPr id="11" name="Picture 10">
            <a:extLst>
              <a:ext uri="{FF2B5EF4-FFF2-40B4-BE49-F238E27FC236}">
                <a16:creationId xmlns:a16="http://schemas.microsoft.com/office/drawing/2014/main" id="{D76EA7B5-37C4-22C8-A8E5-4DCF6E2AB7CD}"/>
              </a:ext>
            </a:extLst>
          </p:cNvPr>
          <p:cNvPicPr>
            <a:picLocks noChangeAspect="1"/>
          </p:cNvPicPr>
          <p:nvPr/>
        </p:nvPicPr>
        <p:blipFill>
          <a:blip r:embed="rId5"/>
          <a:stretch>
            <a:fillRect/>
          </a:stretch>
        </p:blipFill>
        <p:spPr>
          <a:xfrm>
            <a:off x="8366386" y="886855"/>
            <a:ext cx="1657350" cy="1581150"/>
          </a:xfrm>
          <a:prstGeom prst="rect">
            <a:avLst/>
          </a:prstGeom>
        </p:spPr>
      </p:pic>
      <p:pic>
        <p:nvPicPr>
          <p:cNvPr id="13" name="Picture 12">
            <a:extLst>
              <a:ext uri="{FF2B5EF4-FFF2-40B4-BE49-F238E27FC236}">
                <a16:creationId xmlns:a16="http://schemas.microsoft.com/office/drawing/2014/main" id="{EAF7801A-064D-94FE-75BD-A15626BE92B1}"/>
              </a:ext>
            </a:extLst>
          </p:cNvPr>
          <p:cNvPicPr>
            <a:picLocks noChangeAspect="1"/>
          </p:cNvPicPr>
          <p:nvPr/>
        </p:nvPicPr>
        <p:blipFill>
          <a:blip r:embed="rId6"/>
          <a:stretch>
            <a:fillRect/>
          </a:stretch>
        </p:blipFill>
        <p:spPr>
          <a:xfrm>
            <a:off x="4034580" y="986128"/>
            <a:ext cx="2028825" cy="1285875"/>
          </a:xfrm>
          <a:prstGeom prst="rect">
            <a:avLst/>
          </a:prstGeom>
        </p:spPr>
      </p:pic>
      <p:pic>
        <p:nvPicPr>
          <p:cNvPr id="14" name="Picture 13">
            <a:extLst>
              <a:ext uri="{FF2B5EF4-FFF2-40B4-BE49-F238E27FC236}">
                <a16:creationId xmlns:a16="http://schemas.microsoft.com/office/drawing/2014/main" id="{DB9DC8A1-B4FF-0AF6-B539-FBBEC161D35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9195061" y="3275876"/>
            <a:ext cx="2893979" cy="2593076"/>
          </a:xfrm>
          <a:prstGeom prst="rect">
            <a:avLst/>
          </a:prstGeom>
        </p:spPr>
      </p:pic>
      <p:pic>
        <p:nvPicPr>
          <p:cNvPr id="4098" name="Picture 2" descr="Improve Stock Illustrations – 61,530 Improve Stock Illustrations, Vectors &amp;  Clipart - Dreamstime">
            <a:extLst>
              <a:ext uri="{FF2B5EF4-FFF2-40B4-BE49-F238E27FC236}">
                <a16:creationId xmlns:a16="http://schemas.microsoft.com/office/drawing/2014/main" id="{8003E616-1DFE-735B-1A2A-F17B387D8914}"/>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63476"/>
            <a:ext cx="2600837" cy="26008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5B03377-E70D-0116-EB41-6CCCFC278D68}"/>
              </a:ext>
            </a:extLst>
          </p:cNvPr>
          <p:cNvSpPr txBox="1"/>
          <p:nvPr/>
        </p:nvSpPr>
        <p:spPr>
          <a:xfrm>
            <a:off x="164430" y="849826"/>
            <a:ext cx="474259" cy="369332"/>
          </a:xfrm>
          <a:prstGeom prst="rect">
            <a:avLst/>
          </a:prstGeom>
          <a:noFill/>
        </p:spPr>
        <p:txBody>
          <a:bodyPr wrap="square">
            <a:spAutoFit/>
          </a:bodyPr>
          <a:lstStyle/>
          <a:p>
            <a:pPr marL="285750" indent="-285750">
              <a:buFont typeface="Wingdings" panose="05000000000000000000" pitchFamily="2" charset="2"/>
              <a:buChar char="Ø"/>
            </a:pPr>
            <a:r>
              <a:rPr lang="en-US" dirty="0"/>
              <a:t> </a:t>
            </a:r>
          </a:p>
        </p:txBody>
      </p:sp>
      <p:sp>
        <p:nvSpPr>
          <p:cNvPr id="17" name="TextBox 16">
            <a:extLst>
              <a:ext uri="{FF2B5EF4-FFF2-40B4-BE49-F238E27FC236}">
                <a16:creationId xmlns:a16="http://schemas.microsoft.com/office/drawing/2014/main" id="{F75190CD-7779-8EE7-2C9D-CBA93A30E500}"/>
              </a:ext>
            </a:extLst>
          </p:cNvPr>
          <p:cNvSpPr txBox="1"/>
          <p:nvPr/>
        </p:nvSpPr>
        <p:spPr>
          <a:xfrm>
            <a:off x="3768444" y="886855"/>
            <a:ext cx="474259" cy="369332"/>
          </a:xfrm>
          <a:prstGeom prst="rect">
            <a:avLst/>
          </a:prstGeom>
          <a:noFill/>
        </p:spPr>
        <p:txBody>
          <a:bodyPr wrap="square">
            <a:spAutoFit/>
          </a:bodyPr>
          <a:lstStyle/>
          <a:p>
            <a:pPr marL="285750" indent="-285750">
              <a:buFont typeface="Wingdings" panose="05000000000000000000" pitchFamily="2" charset="2"/>
              <a:buChar char="Ø"/>
            </a:pPr>
            <a:r>
              <a:rPr lang="en-US" dirty="0"/>
              <a:t> </a:t>
            </a:r>
          </a:p>
        </p:txBody>
      </p:sp>
      <p:sp>
        <p:nvSpPr>
          <p:cNvPr id="18" name="TextBox 17">
            <a:extLst>
              <a:ext uri="{FF2B5EF4-FFF2-40B4-BE49-F238E27FC236}">
                <a16:creationId xmlns:a16="http://schemas.microsoft.com/office/drawing/2014/main" id="{7B29EDC4-21ED-D814-A601-C3D02D110128}"/>
              </a:ext>
            </a:extLst>
          </p:cNvPr>
          <p:cNvSpPr txBox="1"/>
          <p:nvPr/>
        </p:nvSpPr>
        <p:spPr>
          <a:xfrm>
            <a:off x="7262855" y="886855"/>
            <a:ext cx="474259" cy="369332"/>
          </a:xfrm>
          <a:prstGeom prst="rect">
            <a:avLst/>
          </a:prstGeom>
          <a:noFill/>
        </p:spPr>
        <p:txBody>
          <a:bodyPr wrap="square">
            <a:spAutoFit/>
          </a:bodyPr>
          <a:lstStyle/>
          <a:p>
            <a:pPr marL="742950" lvl="1" indent="-285750">
              <a:buFont typeface="Wingdings" panose="05000000000000000000" pitchFamily="2" charset="2"/>
              <a:buChar char="Ø"/>
            </a:pPr>
            <a:r>
              <a:rPr lang="en-US" dirty="0"/>
              <a:t> </a:t>
            </a:r>
          </a:p>
        </p:txBody>
      </p:sp>
      <p:sp>
        <p:nvSpPr>
          <p:cNvPr id="19" name="TextBox 18">
            <a:extLst>
              <a:ext uri="{FF2B5EF4-FFF2-40B4-BE49-F238E27FC236}">
                <a16:creationId xmlns:a16="http://schemas.microsoft.com/office/drawing/2014/main" id="{3267DCCA-BFA5-884C-B829-E435CC57452A}"/>
              </a:ext>
            </a:extLst>
          </p:cNvPr>
          <p:cNvSpPr txBox="1"/>
          <p:nvPr/>
        </p:nvSpPr>
        <p:spPr>
          <a:xfrm>
            <a:off x="5682900" y="3292205"/>
            <a:ext cx="474259" cy="369332"/>
          </a:xfrm>
          <a:prstGeom prst="rect">
            <a:avLst/>
          </a:prstGeom>
          <a:noFill/>
        </p:spPr>
        <p:txBody>
          <a:bodyPr wrap="square">
            <a:spAutoFit/>
          </a:bodyPr>
          <a:lstStyle/>
          <a:p>
            <a:pPr marL="285750" indent="-285750">
              <a:buFont typeface="Wingdings" panose="05000000000000000000" pitchFamily="2" charset="2"/>
              <a:buChar char="Ø"/>
            </a:pPr>
            <a:r>
              <a:rPr lang="en-US" dirty="0"/>
              <a:t> </a:t>
            </a:r>
          </a:p>
        </p:txBody>
      </p:sp>
      <p:sp>
        <p:nvSpPr>
          <p:cNvPr id="20" name="TextBox 19">
            <a:extLst>
              <a:ext uri="{FF2B5EF4-FFF2-40B4-BE49-F238E27FC236}">
                <a16:creationId xmlns:a16="http://schemas.microsoft.com/office/drawing/2014/main" id="{F9AE3A04-AE1A-FA26-95F4-2CD405C23D7E}"/>
              </a:ext>
            </a:extLst>
          </p:cNvPr>
          <p:cNvSpPr txBox="1"/>
          <p:nvPr/>
        </p:nvSpPr>
        <p:spPr>
          <a:xfrm>
            <a:off x="2593075" y="3212068"/>
            <a:ext cx="474259" cy="369332"/>
          </a:xfrm>
          <a:prstGeom prst="rect">
            <a:avLst/>
          </a:prstGeom>
          <a:noFill/>
        </p:spPr>
        <p:txBody>
          <a:bodyPr wrap="square">
            <a:spAutoFit/>
          </a:bodyPr>
          <a:lstStyle/>
          <a:p>
            <a:pPr marL="285750" indent="-285750">
              <a:buFont typeface="Wingdings" panose="05000000000000000000" pitchFamily="2" charset="2"/>
              <a:buChar char="Ø"/>
            </a:pPr>
            <a:r>
              <a:rPr lang="en-US" dirty="0"/>
              <a:t> </a:t>
            </a:r>
          </a:p>
        </p:txBody>
      </p:sp>
      <p:sp>
        <p:nvSpPr>
          <p:cNvPr id="21" name="TextBox 20">
            <a:extLst>
              <a:ext uri="{FF2B5EF4-FFF2-40B4-BE49-F238E27FC236}">
                <a16:creationId xmlns:a16="http://schemas.microsoft.com/office/drawing/2014/main" id="{2B5B0715-5A3A-92F5-BE3C-41ABEFEA47FB}"/>
              </a:ext>
            </a:extLst>
          </p:cNvPr>
          <p:cNvSpPr txBox="1"/>
          <p:nvPr/>
        </p:nvSpPr>
        <p:spPr>
          <a:xfrm>
            <a:off x="8960456" y="3292205"/>
            <a:ext cx="474259" cy="369332"/>
          </a:xfrm>
          <a:prstGeom prst="rect">
            <a:avLst/>
          </a:prstGeom>
          <a:noFill/>
        </p:spPr>
        <p:txBody>
          <a:bodyPr wrap="square">
            <a:spAutoFit/>
          </a:bodyPr>
          <a:lstStyle/>
          <a:p>
            <a:pPr marL="285750" indent="-285750">
              <a:buFont typeface="Wingdings" panose="05000000000000000000" pitchFamily="2" charset="2"/>
              <a:buChar char="Ø"/>
            </a:pPr>
            <a:r>
              <a:rPr lang="en-US" dirty="0"/>
              <a:t> </a:t>
            </a:r>
          </a:p>
        </p:txBody>
      </p:sp>
      <p:sp>
        <p:nvSpPr>
          <p:cNvPr id="22" name="TextBox 21">
            <a:extLst>
              <a:ext uri="{FF2B5EF4-FFF2-40B4-BE49-F238E27FC236}">
                <a16:creationId xmlns:a16="http://schemas.microsoft.com/office/drawing/2014/main" id="{B38B97B3-2276-B10C-948C-5331D2C34F48}"/>
              </a:ext>
            </a:extLst>
          </p:cNvPr>
          <p:cNvSpPr txBox="1"/>
          <p:nvPr/>
        </p:nvSpPr>
        <p:spPr>
          <a:xfrm>
            <a:off x="4752022" y="5851374"/>
            <a:ext cx="3381054" cy="523220"/>
          </a:xfrm>
          <a:prstGeom prst="rect">
            <a:avLst/>
          </a:prstGeom>
          <a:gradFill flip="none" rotWithShape="1">
            <a:gsLst>
              <a:gs pos="0">
                <a:srgbClr val="8F6F91">
                  <a:tint val="66000"/>
                  <a:satMod val="160000"/>
                </a:srgbClr>
              </a:gs>
              <a:gs pos="50000">
                <a:srgbClr val="8F6F91">
                  <a:tint val="44500"/>
                  <a:satMod val="160000"/>
                </a:srgbClr>
              </a:gs>
              <a:gs pos="100000">
                <a:srgbClr val="8F6F91">
                  <a:tint val="23500"/>
                  <a:satMod val="160000"/>
                </a:srgbClr>
              </a:gs>
            </a:gsLst>
            <a:lin ang="2700000" scaled="1"/>
            <a:tileRect/>
          </a:gradFill>
          <a:ln>
            <a:solidFill>
              <a:srgbClr val="7030A0"/>
            </a:solidFill>
          </a:ln>
        </p:spPr>
        <p:txBody>
          <a:bodyPr wrap="none" rtlCol="0">
            <a:spAutoFit/>
          </a:bodyPr>
          <a:lstStyle/>
          <a:p>
            <a:r>
              <a:rPr lang="en-US" sz="2800" dirty="0">
                <a:latin typeface="Times New Roman" panose="02020603050405020304" pitchFamily="18" charset="0"/>
                <a:cs typeface="Times New Roman" panose="02020603050405020304" pitchFamily="18" charset="0"/>
              </a:rPr>
              <a:t>Determine their types.</a:t>
            </a:r>
          </a:p>
        </p:txBody>
      </p:sp>
    </p:spTree>
    <p:extLst>
      <p:ext uri="{BB962C8B-B14F-4D97-AF65-F5344CB8AC3E}">
        <p14:creationId xmlns:p14="http://schemas.microsoft.com/office/powerpoint/2010/main" val="181806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5C40C-2267-A21B-42AF-25F47277390C}"/>
              </a:ext>
            </a:extLst>
          </p:cNvPr>
          <p:cNvSpPr txBox="1"/>
          <p:nvPr/>
        </p:nvSpPr>
        <p:spPr>
          <a:xfrm>
            <a:off x="130054" y="744326"/>
            <a:ext cx="4118321" cy="646331"/>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State whether each set of ordered pairs represents a function.</a:t>
            </a:r>
          </a:p>
        </p:txBody>
      </p:sp>
      <p:pic>
        <p:nvPicPr>
          <p:cNvPr id="5" name="Picture 4">
            <a:extLst>
              <a:ext uri="{FF2B5EF4-FFF2-40B4-BE49-F238E27FC236}">
                <a16:creationId xmlns:a16="http://schemas.microsoft.com/office/drawing/2014/main" id="{993369A7-7D13-F24F-C482-DDDC303710B7}"/>
              </a:ext>
            </a:extLst>
          </p:cNvPr>
          <p:cNvPicPr>
            <a:picLocks noChangeAspect="1"/>
          </p:cNvPicPr>
          <p:nvPr/>
        </p:nvPicPr>
        <p:blipFill>
          <a:blip r:embed="rId2"/>
          <a:stretch>
            <a:fillRect/>
          </a:stretch>
        </p:blipFill>
        <p:spPr>
          <a:xfrm>
            <a:off x="462153" y="1855368"/>
            <a:ext cx="4118321" cy="436992"/>
          </a:xfrm>
          <a:prstGeom prst="rect">
            <a:avLst/>
          </a:prstGeom>
        </p:spPr>
      </p:pic>
      <p:pic>
        <p:nvPicPr>
          <p:cNvPr id="7" name="Picture 6">
            <a:extLst>
              <a:ext uri="{FF2B5EF4-FFF2-40B4-BE49-F238E27FC236}">
                <a16:creationId xmlns:a16="http://schemas.microsoft.com/office/drawing/2014/main" id="{970FF5C7-CB33-FCB7-6ED5-074E0BF078D0}"/>
              </a:ext>
            </a:extLst>
          </p:cNvPr>
          <p:cNvPicPr>
            <a:picLocks noChangeAspect="1"/>
          </p:cNvPicPr>
          <p:nvPr/>
        </p:nvPicPr>
        <p:blipFill>
          <a:blip r:embed="rId3"/>
          <a:stretch>
            <a:fillRect/>
          </a:stretch>
        </p:blipFill>
        <p:spPr>
          <a:xfrm>
            <a:off x="410817" y="2343665"/>
            <a:ext cx="4118321" cy="379147"/>
          </a:xfrm>
          <a:prstGeom prst="rect">
            <a:avLst/>
          </a:prstGeom>
        </p:spPr>
      </p:pic>
      <p:pic>
        <p:nvPicPr>
          <p:cNvPr id="9" name="Picture 8">
            <a:extLst>
              <a:ext uri="{FF2B5EF4-FFF2-40B4-BE49-F238E27FC236}">
                <a16:creationId xmlns:a16="http://schemas.microsoft.com/office/drawing/2014/main" id="{AEFEF93B-0EAB-05E7-3EE4-499BE6CC8FB3}"/>
              </a:ext>
            </a:extLst>
          </p:cNvPr>
          <p:cNvPicPr>
            <a:picLocks noChangeAspect="1"/>
          </p:cNvPicPr>
          <p:nvPr/>
        </p:nvPicPr>
        <p:blipFill>
          <a:blip r:embed="rId4"/>
          <a:stretch>
            <a:fillRect/>
          </a:stretch>
        </p:blipFill>
        <p:spPr>
          <a:xfrm>
            <a:off x="410817" y="2785203"/>
            <a:ext cx="3897345" cy="509547"/>
          </a:xfrm>
          <a:prstGeom prst="rect">
            <a:avLst/>
          </a:prstGeom>
        </p:spPr>
      </p:pic>
      <p:pic>
        <p:nvPicPr>
          <p:cNvPr id="11" name="Picture 10">
            <a:extLst>
              <a:ext uri="{FF2B5EF4-FFF2-40B4-BE49-F238E27FC236}">
                <a16:creationId xmlns:a16="http://schemas.microsoft.com/office/drawing/2014/main" id="{416920DE-2C3A-8BBC-5C86-0C192C5CED64}"/>
              </a:ext>
            </a:extLst>
          </p:cNvPr>
          <p:cNvPicPr>
            <a:picLocks noChangeAspect="1"/>
          </p:cNvPicPr>
          <p:nvPr/>
        </p:nvPicPr>
        <p:blipFill>
          <a:blip r:embed="rId5"/>
          <a:stretch>
            <a:fillRect/>
          </a:stretch>
        </p:blipFill>
        <p:spPr>
          <a:xfrm>
            <a:off x="493747" y="3316421"/>
            <a:ext cx="2762872" cy="508264"/>
          </a:xfrm>
          <a:prstGeom prst="rect">
            <a:avLst/>
          </a:prstGeom>
        </p:spPr>
      </p:pic>
      <p:pic>
        <p:nvPicPr>
          <p:cNvPr id="13" name="Picture 12">
            <a:extLst>
              <a:ext uri="{FF2B5EF4-FFF2-40B4-BE49-F238E27FC236}">
                <a16:creationId xmlns:a16="http://schemas.microsoft.com/office/drawing/2014/main" id="{93ED4430-0217-1D0D-30C7-FB6C7B80EDEB}"/>
              </a:ext>
            </a:extLst>
          </p:cNvPr>
          <p:cNvPicPr>
            <a:picLocks noChangeAspect="1"/>
          </p:cNvPicPr>
          <p:nvPr/>
        </p:nvPicPr>
        <p:blipFill>
          <a:blip r:embed="rId6"/>
          <a:stretch>
            <a:fillRect/>
          </a:stretch>
        </p:blipFill>
        <p:spPr>
          <a:xfrm>
            <a:off x="410817" y="3840727"/>
            <a:ext cx="3884093" cy="512993"/>
          </a:xfrm>
          <a:prstGeom prst="rect">
            <a:avLst/>
          </a:prstGeom>
        </p:spPr>
      </p:pic>
      <p:pic>
        <p:nvPicPr>
          <p:cNvPr id="15" name="Picture 14">
            <a:extLst>
              <a:ext uri="{FF2B5EF4-FFF2-40B4-BE49-F238E27FC236}">
                <a16:creationId xmlns:a16="http://schemas.microsoft.com/office/drawing/2014/main" id="{A91144B9-BD58-3027-E04A-ABC05A92CD79}"/>
              </a:ext>
            </a:extLst>
          </p:cNvPr>
          <p:cNvPicPr>
            <a:picLocks noChangeAspect="1"/>
          </p:cNvPicPr>
          <p:nvPr/>
        </p:nvPicPr>
        <p:blipFill>
          <a:blip r:embed="rId7"/>
          <a:stretch>
            <a:fillRect/>
          </a:stretch>
        </p:blipFill>
        <p:spPr>
          <a:xfrm>
            <a:off x="410817" y="4342289"/>
            <a:ext cx="3650767" cy="572931"/>
          </a:xfrm>
          <a:prstGeom prst="rect">
            <a:avLst/>
          </a:prstGeom>
        </p:spPr>
      </p:pic>
      <p:pic>
        <p:nvPicPr>
          <p:cNvPr id="17" name="Picture 16">
            <a:extLst>
              <a:ext uri="{FF2B5EF4-FFF2-40B4-BE49-F238E27FC236}">
                <a16:creationId xmlns:a16="http://schemas.microsoft.com/office/drawing/2014/main" id="{ED2F51B6-A533-37EA-2593-BFE2CD7E9493}"/>
              </a:ext>
            </a:extLst>
          </p:cNvPr>
          <p:cNvPicPr>
            <a:picLocks noChangeAspect="1"/>
          </p:cNvPicPr>
          <p:nvPr/>
        </p:nvPicPr>
        <p:blipFill>
          <a:blip r:embed="rId8"/>
          <a:stretch>
            <a:fillRect/>
          </a:stretch>
        </p:blipFill>
        <p:spPr>
          <a:xfrm>
            <a:off x="462153" y="4915220"/>
            <a:ext cx="3226699" cy="454865"/>
          </a:xfrm>
          <a:prstGeom prst="rect">
            <a:avLst/>
          </a:prstGeom>
        </p:spPr>
      </p:pic>
      <p:pic>
        <p:nvPicPr>
          <p:cNvPr id="19" name="Picture 18">
            <a:extLst>
              <a:ext uri="{FF2B5EF4-FFF2-40B4-BE49-F238E27FC236}">
                <a16:creationId xmlns:a16="http://schemas.microsoft.com/office/drawing/2014/main" id="{5B783882-3F12-2FA3-5ABA-29461807E84A}"/>
              </a:ext>
            </a:extLst>
          </p:cNvPr>
          <p:cNvPicPr>
            <a:picLocks noChangeAspect="1"/>
          </p:cNvPicPr>
          <p:nvPr/>
        </p:nvPicPr>
        <p:blipFill>
          <a:blip r:embed="rId9"/>
          <a:stretch>
            <a:fillRect/>
          </a:stretch>
        </p:blipFill>
        <p:spPr>
          <a:xfrm>
            <a:off x="410817" y="5511903"/>
            <a:ext cx="4392890" cy="412278"/>
          </a:xfrm>
          <a:prstGeom prst="rect">
            <a:avLst/>
          </a:prstGeom>
        </p:spPr>
      </p:pic>
      <p:sp>
        <p:nvSpPr>
          <p:cNvPr id="21" name="TextBox 20">
            <a:extLst>
              <a:ext uri="{FF2B5EF4-FFF2-40B4-BE49-F238E27FC236}">
                <a16:creationId xmlns:a16="http://schemas.microsoft.com/office/drawing/2014/main" id="{B6713093-3C6E-CBE6-6620-34EC6D7AA6C6}"/>
              </a:ext>
            </a:extLst>
          </p:cNvPr>
          <p:cNvSpPr txBox="1"/>
          <p:nvPr/>
        </p:nvSpPr>
        <p:spPr>
          <a:xfrm>
            <a:off x="5413159" y="744325"/>
            <a:ext cx="5281280" cy="646331"/>
          </a:xfrm>
          <a:prstGeom prst="rect">
            <a:avLst/>
          </a:prstGeom>
          <a:noFill/>
        </p:spPr>
        <p:txBody>
          <a:bodyPr wrap="square">
            <a:spAutoFit/>
          </a:bodyPr>
          <a:lstStyle/>
          <a:p>
            <a:pPr marL="285750" indent="-285750">
              <a:buFont typeface="Wingdings" panose="05000000000000000000" pitchFamily="2" charset="2"/>
              <a:buChar char="Ø"/>
            </a:pPr>
            <a:r>
              <a:rPr lang="en-US" dirty="0">
                <a:latin typeface="Seaford" panose="00000500000000000000" pitchFamily="2" charset="0"/>
              </a:rPr>
              <a:t>State whether each set of ordered pairs on the graph represents a function.</a:t>
            </a:r>
          </a:p>
        </p:txBody>
      </p:sp>
      <p:pic>
        <p:nvPicPr>
          <p:cNvPr id="23" name="Picture 22">
            <a:extLst>
              <a:ext uri="{FF2B5EF4-FFF2-40B4-BE49-F238E27FC236}">
                <a16:creationId xmlns:a16="http://schemas.microsoft.com/office/drawing/2014/main" id="{329ABA62-62EB-BF77-D37D-5A37515F96C7}"/>
              </a:ext>
            </a:extLst>
          </p:cNvPr>
          <p:cNvPicPr>
            <a:picLocks noChangeAspect="1"/>
          </p:cNvPicPr>
          <p:nvPr/>
        </p:nvPicPr>
        <p:blipFill rotWithShape="1">
          <a:blip r:embed="rId10"/>
          <a:srcRect r="776"/>
          <a:stretch/>
        </p:blipFill>
        <p:spPr>
          <a:xfrm>
            <a:off x="5413159" y="2292360"/>
            <a:ext cx="6778841" cy="1962340"/>
          </a:xfrm>
          <a:prstGeom prst="rect">
            <a:avLst/>
          </a:prstGeom>
        </p:spPr>
      </p:pic>
      <p:pic>
        <p:nvPicPr>
          <p:cNvPr id="25" name="Picture 24">
            <a:extLst>
              <a:ext uri="{FF2B5EF4-FFF2-40B4-BE49-F238E27FC236}">
                <a16:creationId xmlns:a16="http://schemas.microsoft.com/office/drawing/2014/main" id="{31A905D3-7EB2-59B5-DBCF-A19CCB98181A}"/>
              </a:ext>
            </a:extLst>
          </p:cNvPr>
          <p:cNvPicPr>
            <a:picLocks noChangeAspect="1"/>
          </p:cNvPicPr>
          <p:nvPr/>
        </p:nvPicPr>
        <p:blipFill>
          <a:blip r:embed="rId11"/>
          <a:stretch>
            <a:fillRect/>
          </a:stretch>
        </p:blipFill>
        <p:spPr>
          <a:xfrm>
            <a:off x="5330556" y="4672669"/>
            <a:ext cx="6847352" cy="1394831"/>
          </a:xfrm>
          <a:prstGeom prst="rect">
            <a:avLst/>
          </a:prstGeom>
        </p:spPr>
      </p:pic>
      <p:cxnSp>
        <p:nvCxnSpPr>
          <p:cNvPr id="27" name="Straight Connector 26">
            <a:extLst>
              <a:ext uri="{FF2B5EF4-FFF2-40B4-BE49-F238E27FC236}">
                <a16:creationId xmlns:a16="http://schemas.microsoft.com/office/drawing/2014/main" id="{215AF85B-9E86-3E6B-9B7C-A48ADCD59AC7}"/>
              </a:ext>
            </a:extLst>
          </p:cNvPr>
          <p:cNvCxnSpPr/>
          <p:nvPr/>
        </p:nvCxnSpPr>
        <p:spPr>
          <a:xfrm>
            <a:off x="5172501" y="545910"/>
            <a:ext cx="0" cy="601866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3729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a:extLst>
              <a:ext uri="{FF2B5EF4-FFF2-40B4-BE49-F238E27FC236}">
                <a16:creationId xmlns:a16="http://schemas.microsoft.com/office/drawing/2014/main" id="{D2825886-8C2D-8322-12AD-EA6C2C9BF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815" y="1298286"/>
            <a:ext cx="7070993" cy="49970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D45B03-AB62-FE32-DBE8-3A5235F987FD}"/>
              </a:ext>
            </a:extLst>
          </p:cNvPr>
          <p:cNvSpPr txBox="1"/>
          <p:nvPr/>
        </p:nvSpPr>
        <p:spPr>
          <a:xfrm>
            <a:off x="270957" y="3429000"/>
            <a:ext cx="4346799" cy="923330"/>
          </a:xfrm>
          <a:prstGeom prst="rect">
            <a:avLst/>
          </a:prstGeom>
          <a:noFill/>
        </p:spPr>
        <p:txBody>
          <a:bodyPr wrap="square">
            <a:spAutoFit/>
          </a:bodyPr>
          <a:lstStyle/>
          <a:p>
            <a:pPr algn="just"/>
            <a:r>
              <a:rPr lang="en-US" sz="1800" b="0" i="0" u="none" strike="noStrike" baseline="0" dirty="0">
                <a:latin typeface="Times New Roman" panose="02020603050405020304" pitchFamily="18" charset="0"/>
              </a:rPr>
              <a:t>Define the relation </a:t>
            </a:r>
            <a:r>
              <a:rPr lang="en-US" sz="1800" b="0" i="1" u="none" strike="noStrike" baseline="0" dirty="0">
                <a:latin typeface="MTMI"/>
              </a:rPr>
              <a:t>R </a:t>
            </a:r>
            <a:r>
              <a:rPr lang="en-US" sz="1800" b="0" i="0" u="none" strike="noStrike" baseline="0" dirty="0">
                <a:latin typeface="Times New Roman" panose="02020603050405020304" pitchFamily="18" charset="0"/>
              </a:rPr>
              <a:t>by specifying that </a:t>
            </a:r>
            <a:r>
              <a:rPr lang="en-US" sz="1800" b="0" i="1" u="none" strike="noStrike" baseline="0" dirty="0">
                <a:latin typeface="MTMI"/>
              </a:rPr>
              <a:t>(a, b) </a:t>
            </a:r>
            <a:r>
              <a:rPr lang="en-US" sz="1800" b="0" i="0" u="none" strike="noStrike" baseline="0" dirty="0">
                <a:latin typeface="Times New Roman" panose="02020603050405020304" pitchFamily="18" charset="0"/>
              </a:rPr>
              <a:t>belongs to </a:t>
            </a:r>
            <a:r>
              <a:rPr lang="en-US" sz="1800" b="0" i="1" u="none" strike="noStrike" baseline="0" dirty="0">
                <a:latin typeface="MTMI"/>
              </a:rPr>
              <a:t>R </a:t>
            </a:r>
            <a:r>
              <a:rPr lang="en-US" sz="1800" b="0" i="0" u="none" strike="noStrike" baseline="0" dirty="0">
                <a:solidFill>
                  <a:srgbClr val="0070C0"/>
                </a:solidFill>
                <a:latin typeface="Times New Roman" panose="02020603050405020304" pitchFamily="18" charset="0"/>
              </a:rPr>
              <a:t>if a city with name </a:t>
            </a:r>
            <a:r>
              <a:rPr lang="en-US" sz="1800" b="0" i="1" u="none" strike="noStrike" baseline="0" dirty="0">
                <a:solidFill>
                  <a:srgbClr val="0070C0"/>
                </a:solidFill>
                <a:latin typeface="MTMI"/>
              </a:rPr>
              <a:t>a </a:t>
            </a:r>
            <a:r>
              <a:rPr lang="en-US" sz="1800" b="0" i="0" u="none" strike="noStrike" baseline="0" dirty="0">
                <a:solidFill>
                  <a:srgbClr val="0070C0"/>
                </a:solidFill>
                <a:latin typeface="Times New Roman" panose="02020603050405020304" pitchFamily="18" charset="0"/>
              </a:rPr>
              <a:t>is in the region </a:t>
            </a:r>
            <a:r>
              <a:rPr lang="en-US" sz="1800" b="0" i="1" u="none" strike="noStrike" baseline="0" dirty="0">
                <a:solidFill>
                  <a:srgbClr val="0070C0"/>
                </a:solidFill>
                <a:latin typeface="MTMI"/>
              </a:rPr>
              <a:t>b (Kurdistan)</a:t>
            </a:r>
            <a:r>
              <a:rPr lang="en-US" sz="1800" b="0" i="0" u="none" strike="noStrike" baseline="0" dirty="0">
                <a:latin typeface="Times New Roman" panose="02020603050405020304" pitchFamily="18" charset="0"/>
              </a:rPr>
              <a:t>.</a:t>
            </a:r>
            <a:endParaRPr lang="en-US" dirty="0"/>
          </a:p>
        </p:txBody>
      </p:sp>
      <p:pic>
        <p:nvPicPr>
          <p:cNvPr id="1034" name="Picture 10" descr="Your Turn Images – Browse 5,771 Stock Photos, Vectors, and Video | Adobe  Stock">
            <a:extLst>
              <a:ext uri="{FF2B5EF4-FFF2-40B4-BE49-F238E27FC236}">
                <a16:creationId xmlns:a16="http://schemas.microsoft.com/office/drawing/2014/main" id="{00C00C05-E232-3ADF-7937-9936D9A36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6948"/>
            <a:ext cx="3496847" cy="133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702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3835</TotalTime>
  <Words>7411</Words>
  <Application>Microsoft Office PowerPoint</Application>
  <PresentationFormat>Widescreen</PresentationFormat>
  <Paragraphs>596</Paragraphs>
  <Slides>86</Slides>
  <Notes>23</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Lecture 4: Relations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8: Relations</dc:title>
  <dc:creator>Togzhan Nurtayeva</dc:creator>
  <cp:lastModifiedBy>Togzhan Nurtayeva</cp:lastModifiedBy>
  <cp:revision>288</cp:revision>
  <dcterms:created xsi:type="dcterms:W3CDTF">2021-10-04T21:54:31Z</dcterms:created>
  <dcterms:modified xsi:type="dcterms:W3CDTF">2024-12-16T06:34:01Z</dcterms:modified>
</cp:coreProperties>
</file>