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95" r:id="rId3"/>
    <p:sldId id="294" r:id="rId4"/>
    <p:sldId id="298" r:id="rId5"/>
    <p:sldId id="293" r:id="rId6"/>
    <p:sldId id="258" r:id="rId7"/>
    <p:sldId id="259" r:id="rId8"/>
    <p:sldId id="261" r:id="rId9"/>
    <p:sldId id="263" r:id="rId10"/>
    <p:sldId id="264" r:id="rId11"/>
    <p:sldId id="265" r:id="rId12"/>
    <p:sldId id="280" r:id="rId13"/>
    <p:sldId id="299" r:id="rId14"/>
    <p:sldId id="283" r:id="rId15"/>
    <p:sldId id="266" r:id="rId16"/>
    <p:sldId id="267" r:id="rId17"/>
    <p:sldId id="268" r:id="rId18"/>
    <p:sldId id="269" r:id="rId19"/>
    <p:sldId id="285" r:id="rId20"/>
    <p:sldId id="262" r:id="rId21"/>
    <p:sldId id="290" r:id="rId22"/>
    <p:sldId id="292" r:id="rId23"/>
    <p:sldId id="270" r:id="rId24"/>
    <p:sldId id="300" r:id="rId25"/>
    <p:sldId id="301" r:id="rId26"/>
    <p:sldId id="271" r:id="rId27"/>
    <p:sldId id="273" r:id="rId28"/>
    <p:sldId id="274" r:id="rId29"/>
    <p:sldId id="275" r:id="rId30"/>
    <p:sldId id="276" r:id="rId31"/>
    <p:sldId id="284" r:id="rId32"/>
    <p:sldId id="277" r:id="rId33"/>
    <p:sldId id="278" r:id="rId34"/>
    <p:sldId id="279" r:id="rId35"/>
    <p:sldId id="281" r:id="rId36"/>
    <p:sldId id="282" r:id="rId37"/>
    <p:sldId id="297" r:id="rId38"/>
    <p:sldId id="286" r:id="rId39"/>
    <p:sldId id="287" r:id="rId40"/>
    <p:sldId id="289" r:id="rId41"/>
    <p:sldId id="291" r:id="rId42"/>
    <p:sldId id="288" r:id="rId43"/>
    <p:sldId id="29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5D376-FE0A-F1C1-0E8B-0948D32605B4}" v="1" dt="2024-12-16T06:34:10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098" autoAdjust="0"/>
  </p:normalViewPr>
  <p:slideViewPr>
    <p:cSldViewPr snapToGrid="0">
      <p:cViewPr varScale="1">
        <p:scale>
          <a:sx n="68" d="100"/>
          <a:sy n="68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az Sharif" userId="S::rebaz.sharif@tiu.edu.iq::d815ca32-2539-42a4-be15-82e2202c520d" providerId="AD" clId="Web-{2595D376-FE0A-F1C1-0E8B-0948D32605B4}"/>
    <pc:docChg chg="modSld">
      <pc:chgData name="Rebaz Sharif" userId="S::rebaz.sharif@tiu.edu.iq::d815ca32-2539-42a4-be15-82e2202c520d" providerId="AD" clId="Web-{2595D376-FE0A-F1C1-0E8B-0948D32605B4}" dt="2024-12-16T06:34:10.172" v="0"/>
      <pc:docMkLst>
        <pc:docMk/>
      </pc:docMkLst>
      <pc:sldChg chg="delSp">
        <pc:chgData name="Rebaz Sharif" userId="S::rebaz.sharif@tiu.edu.iq::d815ca32-2539-42a4-be15-82e2202c520d" providerId="AD" clId="Web-{2595D376-FE0A-F1C1-0E8B-0948D32605B4}" dt="2024-12-16T06:34:10.172" v="0"/>
        <pc:sldMkLst>
          <pc:docMk/>
          <pc:sldMk cId="1462979883" sldId="257"/>
        </pc:sldMkLst>
        <pc:grpChg chg="del">
          <ac:chgData name="Rebaz Sharif" userId="S::rebaz.sharif@tiu.edu.iq::d815ca32-2539-42a4-be15-82e2202c520d" providerId="AD" clId="Web-{2595D376-FE0A-F1C1-0E8B-0948D32605B4}" dt="2024-12-16T06:34:10.172" v="0"/>
          <ac:grpSpMkLst>
            <pc:docMk/>
            <pc:sldMk cId="1462979883" sldId="257"/>
            <ac:grpSpMk id="3" creationId="{B01A3880-4760-77A1-8410-5363391B22FB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F5101-7E64-4FC5-85D7-20E01935F0B1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ADB17-6452-4E46-B3D9-78C5B2180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1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C1C1C"/>
                </a:solidFill>
                <a:effectLst/>
                <a:latin typeface="Noto Sans" panose="020B0502040204020203" pitchFamily="34" charset="0"/>
              </a:rPr>
              <a:t>A bunch of programming classes on edX and Coursera, especially algorithms &amp; automata (robot) focus very heavily on going through proofs.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232629"/>
                </a:solidFill>
                <a:effectLst/>
                <a:latin typeface="inherit"/>
              </a:rPr>
              <a:t>The proofs explain why the algorithms work. If you need to modify these algorithms, you'd better know how they work.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32629"/>
                </a:solidFill>
                <a:effectLst/>
                <a:latin typeface="inherit"/>
              </a:rPr>
              <a:t>Such an understanding is very useful even just for coding algorithms, and certainly for debugging them.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4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1" dirty="0"/>
                  <a:t>Solution for the 2</a:t>
                </a:r>
                <a:r>
                  <a:rPr lang="en-US" i="1" baseline="30000" dirty="0"/>
                  <a:t>nd</a:t>
                </a:r>
                <a:r>
                  <a:rPr lang="en-US" i="1" dirty="0"/>
                  <a:t> question: </a:t>
                </a:r>
                <a:r>
                  <a:rPr lang="en-US" dirty="0"/>
                  <a:t>3 cases: 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𝐂𝐚𝐬𝐞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𝑪𝒂𝒔𝒆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𝑪𝒂𝒔𝒆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i="1" dirty="0"/>
                  <a:t>Solution for the 4</a:t>
                </a:r>
                <a:r>
                  <a:rPr lang="en-US" i="1" baseline="30000" dirty="0"/>
                  <a:t>th</a:t>
                </a:r>
                <a:r>
                  <a:rPr lang="en-US" i="1" dirty="0"/>
                  <a:t> question: </a:t>
                </a:r>
                <a:r>
                  <a:rPr lang="en-US" dirty="0"/>
                  <a:t>not divisible by 3, has 2 cases: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𝑪𝒂𝒔𝒆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𝑪𝒂𝒔𝒆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  <a:p>
                <a:r>
                  <a:rPr lang="en-US" i="1" dirty="0"/>
                  <a:t>Solution for the last question: </a:t>
                </a:r>
                <a:r>
                  <a:rPr lang="en-US" dirty="0"/>
                  <a:t>There are </a:t>
                </a:r>
                <a:r>
                  <a:rPr lang="en-US" b="1" dirty="0"/>
                  <a:t>4 cases: (create a number line) f</a:t>
                </a:r>
                <a:r>
                  <a:rPr lang="en-US" sz="1800" b="0" i="0" u="none" strike="noStrike" baseline="0" dirty="0">
                    <a:latin typeface="CMR12"/>
                  </a:rPr>
                  <a:t>or </a:t>
                </a:r>
              </a:p>
              <a:p>
                <a:r>
                  <a:rPr lang="en-US" sz="1800" b="0" i="0" u="none" strike="noStrike" baseline="0" dirty="0">
                    <a:latin typeface="CMR12"/>
                  </a:rPr>
                  <a:t>these combination of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u="none" strike="noStrike" baseline="0" dirty="0" smtClean="0">
                        <a:latin typeface="Cambria Math" panose="02040503050406030204" pitchFamily="18" charset="0"/>
                      </a:rPr>
                      <m:t> + 1; </m:t>
                    </m:r>
                    <m:r>
                      <a:rPr lang="en-US" sz="1800" b="0" i="1" u="none" strike="noStrike" baseline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u="none" strike="noStrike" baseline="0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b="0" i="0" u="none" strike="noStrike" baseline="0" dirty="0">
                    <a:latin typeface="CMR12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800" b="0" i="1" u="none" strike="noStrike" baseline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u="none" strike="noStrike" baseline="0" dirty="0" smtClean="0">
                        <a:latin typeface="Cambria Math" panose="02040503050406030204" pitchFamily="18" charset="0"/>
                      </a:rPr>
                      <m:t> + 2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|x+2|&gt;0</a:t>
                </a:r>
              </a:p>
              <a:p>
                <a:r>
                  <a:rPr lang="en-US" dirty="0"/>
                  <a:t>|x+2|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</a:t>
                </a:r>
                <a:r>
                  <a:rPr lang="en-US" dirty="0"/>
                  <a:t>0</a:t>
                </a:r>
              </a:p>
              <a:p>
                <a:endParaRPr lang="en-US" dirty="0"/>
              </a:p>
              <a:p>
                <a:r>
                  <a:rPr lang="en-US" dirty="0"/>
                  <a:t>and                    </a:t>
                </a:r>
                <a:r>
                  <a:rPr lang="en-US" b="0" i="0">
                    <a:latin typeface="Cambria Math" panose="02040503050406030204" pitchFamily="18" charset="0"/>
                  </a:rPr>
                  <a:t>⇒ </a:t>
                </a:r>
                <a:r>
                  <a:rPr lang="en-US" dirty="0"/>
                  <a:t> 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𝑥≤2,  −2&lt;𝑥≤3, 𝑎𝑛𝑑 𝑥&gt;3</a:t>
                </a:r>
                <a:r>
                  <a:rPr lang="en-US" dirty="0"/>
                  <a:t>    So, we have 3 cases.</a:t>
                </a:r>
              </a:p>
              <a:p>
                <a:endParaRPr lang="en-US" dirty="0"/>
              </a:p>
              <a:p>
                <a:r>
                  <a:rPr lang="en-US" dirty="0"/>
                  <a:t>|x+3|&gt;0</a:t>
                </a:r>
              </a:p>
              <a:p>
                <a:r>
                  <a:rPr lang="en-US" dirty="0"/>
                  <a:t>|x+3|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</a:t>
                </a:r>
                <a:r>
                  <a:rPr lang="en-US" dirty="0"/>
                  <a:t>0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57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Derivative’s product rule used to prove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60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I.H.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I.S.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b="1" i="1" dirty="0" smtClean="0">
                                <a:solidFill>
                                  <a:schemeClr val="accent6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 dirty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chemeClr val="accent6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(𝑎+𝑏)^3=𝑎^3+3𝑎^2 𝑏+3𝑎𝑏^2+𝑏^3</a:t>
                </a: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4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4. Solution</a:t>
                </a:r>
              </a:p>
              <a:p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 4, 16, 25, 36, 49…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only consecutive numbers’ squares have less difference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=&gt; minimum 3</a:t>
                </a:r>
              </a:p>
              <a:p>
                <a:endParaRPr lang="en-US" dirty="0"/>
              </a:p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b-a=2, it is </a:t>
                </a:r>
                <a:r>
                  <a:rPr lang="en-US" u="sng" dirty="0"/>
                  <a:t>impossible to have </a:t>
                </a:r>
                <a:r>
                  <a:rPr lang="en-US" u="sng" dirty="0" err="1"/>
                  <a:t>b+a</a:t>
                </a:r>
                <a:r>
                  <a:rPr lang="en-US" u="sng" dirty="0"/>
                  <a:t>=1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4. </a:t>
                </a:r>
              </a:p>
              <a:p>
                <a:r>
                  <a:rPr lang="en-US" dirty="0"/>
                  <a:t>a) </a:t>
                </a:r>
                <a:r>
                  <a:rPr lang="en-US" i="0" dirty="0">
                    <a:latin typeface="Cambria Math" panose="02040503050406030204" pitchFamily="18" charset="0"/>
                  </a:rPr>
                  <a:t>1, 4, 16, 25, 36, 49… 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𝑎^2+2=𝑏^2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𝑏^2−𝑎^2=2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𝑏=(𝑎+1)</a:t>
                </a:r>
                <a:r>
                  <a:rPr lang="en-US" dirty="0"/>
                  <a:t> only consecutive numbers’ squares have less difference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(𝑎+1)^2−𝑎^2=2𝑎+1</a:t>
                </a:r>
                <a:r>
                  <a:rPr lang="en-US" dirty="0"/>
                  <a:t> =&gt; minimum 3</a:t>
                </a:r>
              </a:p>
              <a:p>
                <a:endParaRPr lang="en-US" dirty="0"/>
              </a:p>
              <a:p>
                <a:r>
                  <a:rPr lang="en-US" dirty="0"/>
                  <a:t>b) </a:t>
                </a:r>
                <a:r>
                  <a:rPr lang="en-US" b="0" i="0">
                    <a:latin typeface="Cambria Math" panose="02040503050406030204" pitchFamily="18" charset="0"/>
                  </a:rPr>
                  <a:t>𝑏^2−𝑎^2=2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(𝑏−𝑎)(𝑏+𝑎)=2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b-a=2, it is </a:t>
                </a:r>
                <a:r>
                  <a:rPr lang="en-US" u="sng" dirty="0"/>
                  <a:t>impossible to have </a:t>
                </a:r>
                <a:r>
                  <a:rPr lang="en-US" u="sng" dirty="0" err="1"/>
                  <a:t>b+a</a:t>
                </a:r>
                <a:r>
                  <a:rPr lang="en-US" u="sng" dirty="0"/>
                  <a:t>=1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23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n is divided by 3, the possible remainders are 0, 1, 3. So, 3 cases in Q2:</a:t>
                </a:r>
              </a:p>
              <a:p>
                <a:pPr marL="228600" indent="-228600">
                  <a:buAutoNum type="arabicPeriod"/>
                </a:pPr>
                <a:r>
                  <a:rPr lang="en-US" dirty="0"/>
                  <a:t>n = 3a+0</a:t>
                </a:r>
              </a:p>
              <a:p>
                <a:pPr marL="228600" indent="-228600">
                  <a:buAutoNum type="arabicPeriod"/>
                </a:pPr>
                <a:r>
                  <a:rPr lang="en-US" dirty="0"/>
                  <a:t>n = 3a +1</a:t>
                </a:r>
              </a:p>
              <a:p>
                <a:pPr marL="228600" indent="-228600">
                  <a:buAutoNum type="arabicPeriod"/>
                </a:pPr>
                <a:r>
                  <a:rPr lang="en-US" dirty="0"/>
                  <a:t>n = 3a+2</a:t>
                </a:r>
              </a:p>
              <a:p>
                <a:pPr marL="228600" indent="-228600">
                  <a:buAutoNum type="arabicPeriod"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In Q4, </a:t>
                </a:r>
                <a:r>
                  <a:rPr lang="en-US" dirty="0"/>
                  <a:t>check one by one by giving values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14 </m:t>
                    </m:r>
                  </m:oMath>
                </a14:m>
                <a:r>
                  <a:rPr lang="en-US" dirty="0"/>
                  <a:t>is a small number to get easily or </a:t>
                </a:r>
                <a:r>
                  <a:rPr lang="en-US" u="sng" dirty="0"/>
                  <a:t>check with Modulo 4: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≡0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4)</m:t>
                    </m:r>
                  </m:oMath>
                </a14:m>
                <a:r>
                  <a:rPr lang="en-US" dirty="0"/>
                  <a:t> for any integer</a:t>
                </a:r>
                <a:r>
                  <a:rPr lang="en-US" i="1" baseline="0" dirty="0"/>
                  <a:t>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baseline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 1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4)</m:t>
                    </m:r>
                  </m:oMath>
                </a14:m>
                <a:r>
                  <a:rPr lang="en-US" i="0" dirty="0"/>
                  <a:t> for any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i="0" dirty="0"/>
              </a:p>
              <a:p>
                <a:pPr marL="0" indent="0">
                  <a:buNone/>
                </a:pPr>
                <a:r>
                  <a:rPr lang="en-US" i="0" dirty="0"/>
                  <a:t>The sum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≡0, 1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4)</m:t>
                    </m:r>
                  </m:oMath>
                </a14:m>
                <a:r>
                  <a:rPr lang="en-US" i="0" dirty="0"/>
                  <a:t>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0" dirty="0"/>
                  <a:t>.</a:t>
                </a:r>
              </a:p>
              <a:p>
                <a:pPr marL="0" indent="0">
                  <a:buNone/>
                </a:pPr>
                <a:r>
                  <a:rPr lang="en-US" i="0" dirty="0"/>
                  <a:t>Since,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≡2 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4)</m:t>
                    </m:r>
                  </m:oMath>
                </a14:m>
                <a:r>
                  <a:rPr lang="en-US" i="0" dirty="0"/>
                  <a:t>, it is impossible</a:t>
                </a:r>
                <a:r>
                  <a:rPr lang="en-US" i="0" baseline="0" dirty="0"/>
                  <a:t> for the sum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=14 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 4</m:t>
                        </m:r>
                      </m:e>
                    </m:d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b="0" i="0" baseline="0" smtClean="0">
                        <a:latin typeface="Cambria Math" panose="02040503050406030204" pitchFamily="18" charset="0"/>
                      </a:rPr>
                      <m:t>This</m:t>
                    </m:r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baseline="0" smtClean="0">
                        <a:latin typeface="Cambria Math" panose="02040503050406030204" pitchFamily="18" charset="0"/>
                      </a:rPr>
                      <m:t>implies</m:t>
                    </m:r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baseline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baseline="0" smtClean="0">
                        <a:latin typeface="Cambria Math" panose="02040503050406030204" pitchFamily="18" charset="0"/>
                      </a:rPr>
                      <m:t>there</m:t>
                    </m:r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baseline="0" smtClean="0">
                        <a:latin typeface="Cambria Math" panose="02040503050406030204" pitchFamily="18" charset="0"/>
                      </a:rPr>
                      <m:t>are</m:t>
                    </m:r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baseline="0" smtClean="0">
                        <a:latin typeface="Cambria Math" panose="02040503050406030204" pitchFamily="18" charset="0"/>
                      </a:rPr>
                      <m:t>no</m:t>
                    </m:r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baseline="0" smtClean="0">
                        <a:latin typeface="Cambria Math" panose="02040503050406030204" pitchFamily="18" charset="0"/>
                      </a:rPr>
                      <m:t>positive</m:t>
                    </m:r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baseline="0" smtClean="0">
                        <a:latin typeface="Cambria Math" panose="02040503050406030204" pitchFamily="18" charset="0"/>
                      </a:rPr>
                      <m:t>integer</m:t>
                    </m:r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baseline="0" smtClean="0">
                        <a:latin typeface="Cambria Math" panose="02040503050406030204" pitchFamily="18" charset="0"/>
                      </a:rPr>
                      <m:t>solutions</m:t>
                    </m:r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baseline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b="0" i="0" baseline="0" smtClean="0">
                        <a:latin typeface="Cambria Math" panose="02040503050406030204" pitchFamily="18" charset="0"/>
                      </a:rPr>
                      <m:t> 2</m:t>
                    </m:r>
                    <m:sSup>
                      <m:sSup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en-US" i="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Parity - </a:t>
                </a:r>
                <a:r>
                  <a:rPr lang="en-US" b="0" i="0" dirty="0">
                    <a:effectLst/>
                    <a:latin typeface="Roboto" panose="02000000000000000000" pitchFamily="2" charset="0"/>
                  </a:rPr>
                  <a:t>the fact of being even or odd.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When n is divided by 3, the possible remainders are 0, 1, 3. So, 3 cases in Q2:</a:t>
                </a:r>
              </a:p>
              <a:p>
                <a:pPr marL="228600" indent="-228600">
                  <a:buAutoNum type="arabicPeriod"/>
                </a:pPr>
                <a:r>
                  <a:rPr lang="en-US" dirty="0"/>
                  <a:t>n = 3a+0</a:t>
                </a:r>
              </a:p>
              <a:p>
                <a:pPr marL="228600" indent="-228600">
                  <a:buAutoNum type="arabicPeriod"/>
                </a:pPr>
                <a:r>
                  <a:rPr lang="en-US" dirty="0"/>
                  <a:t>n = 3a +1</a:t>
                </a:r>
              </a:p>
              <a:p>
                <a:pPr marL="228600" indent="-228600">
                  <a:buAutoNum type="arabicPeriod"/>
                </a:pPr>
                <a:r>
                  <a:rPr lang="en-US" dirty="0"/>
                  <a:t>n = 3a+2</a:t>
                </a:r>
              </a:p>
              <a:p>
                <a:pPr marL="228600" indent="-228600">
                  <a:buAutoNum type="arabicPeriod"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In Q4, </a:t>
                </a:r>
                <a:r>
                  <a:rPr lang="en-US" dirty="0"/>
                  <a:t>check one by one by giving values to </a:t>
                </a:r>
                <a:r>
                  <a:rPr lang="en-US" i="0" dirty="0">
                    <a:latin typeface="Cambria Math" panose="02040503050406030204" pitchFamily="18" charset="0"/>
                  </a:rPr>
                  <a:t>𝑥 </a:t>
                </a:r>
                <a:r>
                  <a:rPr lang="en-US" dirty="0"/>
                  <a:t>and </a:t>
                </a:r>
                <a:r>
                  <a:rPr lang="en-US" i="0" dirty="0">
                    <a:latin typeface="Cambria Math" panose="02040503050406030204" pitchFamily="18" charset="0"/>
                  </a:rPr>
                  <a:t>𝑦</a:t>
                </a:r>
                <a:r>
                  <a:rPr lang="en-US" dirty="0"/>
                  <a:t>, as </a:t>
                </a:r>
                <a:r>
                  <a:rPr lang="en-US" i="0" dirty="0">
                    <a:latin typeface="Cambria Math" panose="02040503050406030204" pitchFamily="18" charset="0"/>
                  </a:rPr>
                  <a:t>14 </a:t>
                </a:r>
                <a:r>
                  <a:rPr lang="en-US" dirty="0"/>
                  <a:t>is a small number to get easily or </a:t>
                </a:r>
                <a:r>
                  <a:rPr lang="en-US" u="sng" dirty="0"/>
                  <a:t>check with Modulo 4: </a:t>
                </a:r>
              </a:p>
              <a:p>
                <a:pPr marL="0" indent="0">
                  <a:buNone/>
                </a:pPr>
                <a:r>
                  <a:rPr lang="en-US" b="0" i="0">
                    <a:latin typeface="Cambria Math" panose="02040503050406030204" pitchFamily="18" charset="0"/>
                  </a:rPr>
                  <a:t>2𝑥^2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≡0 (𝑚𝑜𝑑 4)</a:t>
                </a:r>
                <a:r>
                  <a:rPr lang="en-US" dirty="0"/>
                  <a:t> for any integer</a:t>
                </a:r>
                <a:r>
                  <a:rPr lang="en-US" i="1" baseline="0" dirty="0"/>
                  <a:t> 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𝑥</a:t>
                </a:r>
                <a:endParaRPr lang="en-US" i="1" baseline="0" dirty="0"/>
              </a:p>
              <a:p>
                <a:pPr marL="0" indent="0">
                  <a:buNone/>
                </a:pPr>
                <a:r>
                  <a:rPr lang="en-US" b="0" i="0">
                    <a:latin typeface="Cambria Math" panose="02040503050406030204" pitchFamily="18" charset="0"/>
                  </a:rPr>
                  <a:t>𝑦^2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≡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0, 1 (𝑚𝑜𝑑 4)</a:t>
                </a:r>
                <a:r>
                  <a:rPr lang="en-US" i="0" dirty="0"/>
                  <a:t> for any integer </a:t>
                </a:r>
                <a:r>
                  <a:rPr lang="en-US" i="0" dirty="0">
                    <a:latin typeface="Cambria Math" panose="02040503050406030204" pitchFamily="18" charset="0"/>
                  </a:rPr>
                  <a:t>𝑦</a:t>
                </a:r>
                <a:endParaRPr lang="en-US" i="0" dirty="0"/>
              </a:p>
              <a:p>
                <a:pPr marL="0" indent="0">
                  <a:buNone/>
                </a:pPr>
                <a:r>
                  <a:rPr lang="en-US" i="0" dirty="0"/>
                  <a:t>The sum </a:t>
                </a:r>
                <a:r>
                  <a:rPr lang="en-US" i="0">
                    <a:latin typeface="Cambria Math" panose="02040503050406030204" pitchFamily="18" charset="0"/>
                  </a:rPr>
                  <a:t>〖</a:t>
                </a:r>
                <a:r>
                  <a:rPr lang="en-US" b="0" i="0">
                    <a:latin typeface="Cambria Math" panose="02040503050406030204" pitchFamily="18" charset="0"/>
                  </a:rPr>
                  <a:t>2𝑥〗^2+𝑦^2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≡0, 1 (𝑚𝑜𝑑 4)</a:t>
                </a:r>
                <a:r>
                  <a:rPr lang="en-US" i="0" dirty="0"/>
                  <a:t> for all </a:t>
                </a:r>
                <a:r>
                  <a:rPr lang="en-US" i="0" dirty="0">
                    <a:latin typeface="Cambria Math" panose="02040503050406030204" pitchFamily="18" charset="0"/>
                  </a:rPr>
                  <a:t>𝑥, 𝑦</a:t>
                </a:r>
                <a:r>
                  <a:rPr lang="en-US" i="0" dirty="0"/>
                  <a:t>.</a:t>
                </a:r>
              </a:p>
              <a:p>
                <a:pPr marL="0" indent="0">
                  <a:buNone/>
                </a:pPr>
                <a:r>
                  <a:rPr lang="en-US" i="0" dirty="0"/>
                  <a:t>Since, </a:t>
                </a:r>
                <a:r>
                  <a:rPr lang="en-US" b="0" i="0">
                    <a:latin typeface="Cambria Math" panose="02040503050406030204" pitchFamily="18" charset="0"/>
                  </a:rPr>
                  <a:t>14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≡2 (𝑚𝑜𝑑 4)</a:t>
                </a:r>
                <a:r>
                  <a:rPr lang="en-US" i="0" dirty="0"/>
                  <a:t>, it is impossible</a:t>
                </a:r>
                <a:r>
                  <a:rPr lang="en-US" i="0" baseline="0" dirty="0"/>
                  <a:t> for the sum </a:t>
                </a:r>
                <a:r>
                  <a:rPr lang="en-US" i="0" baseline="0">
                    <a:latin typeface="Cambria Math" panose="02040503050406030204" pitchFamily="18" charset="0"/>
                  </a:rPr>
                  <a:t>〖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2𝑥〗^2+𝑦^2=14 (𝑚𝑜𝑑 4). This implies that there are no positive integer solutions to 2𝑥^2+𝑦^2=14</a:t>
                </a:r>
                <a:r>
                  <a:rPr lang="en-US" i="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Parity - </a:t>
                </a:r>
                <a:r>
                  <a:rPr lang="en-US" b="0" i="0" dirty="0">
                    <a:effectLst/>
                    <a:latin typeface="Roboto" panose="02000000000000000000" pitchFamily="2" charset="0"/>
                  </a:rPr>
                  <a:t>the fact of being even or odd.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8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Q4:</a:t>
                </a:r>
              </a:p>
              <a:p>
                <a:r>
                  <a:rPr lang="en-US" dirty="0"/>
                  <a:t>a[0]=1, a[1]=2, -&gt; a[2]=4, a[3]=8, a[4]=16, a[5]=32, …</a:t>
                </a:r>
              </a:p>
              <a:p>
                <a:endParaRPr lang="en-US" dirty="0"/>
              </a:p>
              <a:p>
                <a:r>
                  <a:rPr lang="en-US" dirty="0"/>
                  <a:t>Simple formula: a[n]=2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a[n-1]</a:t>
                </a:r>
              </a:p>
              <a:p>
                <a:endParaRPr lang="en-US" dirty="0"/>
              </a:p>
              <a:p>
                <a:r>
                  <a:rPr lang="en-US" dirty="0"/>
                  <a:t>B.C: n=1: a[1]=2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1=2 </a:t>
                </a:r>
              </a:p>
              <a:p>
                <a:r>
                  <a:rPr lang="en-US" dirty="0"/>
                  <a:t>I.H: n=k: a[k] =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a[k-1]</a:t>
                </a:r>
              </a:p>
              <a:p>
                <a:r>
                  <a:rPr lang="en-US" dirty="0"/>
                  <a:t>I.S: n = k+1: a[k+1]=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+1−1]</m:t>
                    </m:r>
                  </m:oMath>
                </a14:m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a[k+1]=2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a[k] =&gt; 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/>
                  <a:t>(2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1" dirty="0"/>
                  <a:t>a[k-1])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Q4:</a:t>
                </a:r>
              </a:p>
              <a:p>
                <a:r>
                  <a:rPr lang="en-US" dirty="0"/>
                  <a:t>a[0]=1, a[1]=2, -&gt; a[2]=4, a[3]=8, a[4]=16, a[5]=32, …</a:t>
                </a:r>
              </a:p>
              <a:p>
                <a:endParaRPr lang="en-US" dirty="0"/>
              </a:p>
              <a:p>
                <a:r>
                  <a:rPr lang="en-US" dirty="0"/>
                  <a:t>Simple formula: a[n]=2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dirty="0"/>
                  <a:t>a[n-1]</a:t>
                </a:r>
              </a:p>
              <a:p>
                <a:endParaRPr lang="en-US" dirty="0"/>
              </a:p>
              <a:p>
                <a:r>
                  <a:rPr lang="en-US" dirty="0"/>
                  <a:t>B.C: n=1: a[1]=2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dirty="0"/>
                  <a:t>1=2 </a:t>
                </a:r>
              </a:p>
              <a:p>
                <a:r>
                  <a:rPr lang="en-US" dirty="0"/>
                  <a:t>I.H: n=k: a[k] = 2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dirty="0"/>
                  <a:t>a[k-1]</a:t>
                </a:r>
              </a:p>
              <a:p>
                <a:r>
                  <a:rPr lang="en-US" dirty="0"/>
                  <a:t>I.S: n = k+1: a[k+1]=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𝑎[𝑘+1−1]</a:t>
                </a:r>
                <a:endParaRPr lang="en-US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a[k+1]=2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dirty="0"/>
                  <a:t>a[k] =&gt; 2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b="1" dirty="0"/>
                  <a:t>(2</a:t>
                </a:r>
                <a:r>
                  <a:rPr lang="en-US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</a:t>
                </a:r>
                <a:r>
                  <a:rPr lang="en-US" b="1" dirty="0"/>
                  <a:t>a[k-1])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57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 startAt="2"/>
                  <a:tabLst/>
                  <a:defRPr/>
                </a:pPr>
                <a:r>
                  <a:rPr lang="en-US" b="1" dirty="0">
                    <a:latin typeface="Amasis MT Pro" panose="02040504050005020304" pitchFamily="18" charset="0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−2≠0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By contradiction, an even number cannot equal an odd number.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latin typeface="Amasis MT Pro" panose="02040504050005020304" pitchFamily="18" charset="0"/>
                  </a:rPr>
                  <a:t>5. Solution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Suppose, for proof by contradiction, that there do exist integers a and b for which 21a + 30b = 1. This is 3(7a+10b) = 1, which, since 7a+10b ∈ Z, shows 1 is divisible by 3 (by the definition of divides). But 3|1, implies 1 ≥ 3 which contradicts 1 &lt; 3 and completes the proof.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latin typeface="Amasis MT Pro" panose="02040504050005020304" pitchFamily="18" charset="0"/>
                  </a:rPr>
                  <a:t>7. Solution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: 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Case 1: n is even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2)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By contradiction, an even number cannot equal an odd number.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Case 2: n is odd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(+1−1)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By contradiction, an even number cannot equal an odd number.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As both cases have a contradiction, the original supposition is false,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not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 startAt="2"/>
                  <a:tabLst/>
                  <a:defRPr/>
                </a:pPr>
                <a:r>
                  <a:rPr lang="en-US" b="1" dirty="0">
                    <a:latin typeface="Amasis MT Pro" panose="02040504050005020304" pitchFamily="18" charset="0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:r>
                  <a:rPr lang="en-US" i="0" dirty="0">
                    <a:latin typeface="Cambria Math" panose="02040503050406030204" pitchFamily="18" charset="0"/>
                  </a:rPr>
                  <a:t>𝑎,𝑏 ∈ 𝑍, </a:t>
                </a:r>
                <a:r>
                  <a:rPr lang="en-US" dirty="0">
                    <a:latin typeface="Amasis MT Pro" panose="02040504050005020304" pitchFamily="18" charset="0"/>
                  </a:rPr>
                  <a:t>then </a:t>
                </a:r>
                <a:r>
                  <a:rPr lang="en-US" b="0" i="0">
                    <a:latin typeface="Cambria Math" panose="02040503050406030204" pitchFamily="18" charset="0"/>
                  </a:rPr>
                  <a:t>𝑎^2−4𝑏−2≠0</a:t>
                </a: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𝑎^2−4𝑏−2=0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𝑎^2=4𝑏+2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𝑎^2=2(2𝑏+1)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(2𝑚)^2=2(2𝑏+1)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2𝑚^2=2𝑏+1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By contradiction, an even number cannot equal an odd number.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latin typeface="Amasis MT Pro" panose="02040504050005020304" pitchFamily="18" charset="0"/>
                  </a:rPr>
                  <a:t>5. Solution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Suppose, for proof by contradiction, that there do exist integers a and b for which 21a + 30b = 1. This is 3(7a+10b) = 1, which, since 7a+10b ∈ Z, shows 1 is divisible by 3 (by the definition of divides). But 3|1, implies 1 ≥ 3 which contradicts 1 &lt; 3 and completes the proof.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latin typeface="Amasis MT Pro" panose="02040504050005020304" pitchFamily="18" charset="0"/>
                  </a:rPr>
                  <a:t>7. Solution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For every </a:t>
                </a:r>
                <a:r>
                  <a:rPr lang="en-US" i="0" dirty="0">
                    <a:latin typeface="Cambria Math" panose="02040503050406030204" pitchFamily="18" charset="0"/>
                  </a:rPr>
                  <a:t>𝑛 ∈ 𝑍,   </a:t>
                </a:r>
                <a:r>
                  <a:rPr lang="en-US" dirty="0">
                    <a:latin typeface="Amasis MT Pro" panose="02040504050005020304" pitchFamily="18" charset="0"/>
                  </a:rPr>
                  <a:t>4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∤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(𝑛^2+2)</a:t>
                </a:r>
                <a:r>
                  <a:rPr lang="en-US" dirty="0">
                    <a:latin typeface="Amasis MT Pro" panose="02040504050005020304" pitchFamily="18" charset="0"/>
                  </a:rPr>
                  <a:t>: 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𝑛^2+2=4𝑘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US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𝑛^2=4𝑘−2</a:t>
                </a: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Case 1: n is even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(2𝑚)^2=4𝑘−2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>
                    <a:latin typeface="Cambria Math" panose="02040503050406030204" pitchFamily="18" charset="0"/>
                  </a:rPr>
                  <a:t>〖</a:t>
                </a:r>
                <a:r>
                  <a:rPr lang="en-US" b="0" i="0">
                    <a:latin typeface="Cambria Math" panose="02040503050406030204" pitchFamily="18" charset="0"/>
                  </a:rPr>
                  <a:t>4𝑚〗^2=4𝑘−2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  <a:r>
                  <a:rPr lang="en-US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÷</a:t>
                </a:r>
                <a:r>
                  <a:rPr lang="en-US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2)</a:t>
                </a: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2𝑚^2=2𝑘−1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By contradiction, an even number cannot equal an odd number.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Case 2: n is odd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(2𝑚+1)^2=4𝑘−2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>
                    <a:latin typeface="Cambria Math" panose="02040503050406030204" pitchFamily="18" charset="0"/>
                  </a:rPr>
                  <a:t>〖</a:t>
                </a:r>
                <a:r>
                  <a:rPr lang="en-US" b="0" i="0">
                    <a:latin typeface="Cambria Math" panose="02040503050406030204" pitchFamily="18" charset="0"/>
                  </a:rPr>
                  <a:t>4𝑚〗^2+4𝑚+1=4𝑘−2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4𝑚^2+4𝑚=4𝑘−3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  <a:r>
                  <a:rPr lang="en-US" b="0" i="0" dirty="0">
                    <a:latin typeface="Cambria Math" panose="02040503050406030204" pitchFamily="18" charset="0"/>
                  </a:rPr>
                  <a:t>(+1−1)</a:t>
                </a: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>
                    <a:latin typeface="Cambria Math" panose="02040503050406030204" pitchFamily="18" charset="0"/>
                  </a:rPr>
                  <a:t>2(2𝑚^2+2𝑚)=2(2𝑘−2)+1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By contradiction, an even number cannot equal an odd number.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As both cases have a contradiction, the original supposition is false, and </a:t>
                </a:r>
                <a:r>
                  <a:rPr lang="en-US" b="0" i="0">
                    <a:latin typeface="Cambria Math" panose="02040503050406030204" pitchFamily="18" charset="0"/>
                  </a:rPr>
                  <a:t>𝑛^2+2</a:t>
                </a:r>
                <a:r>
                  <a:rPr lang="en-US" dirty="0">
                    <a:latin typeface="Amasis MT Pro" panose="02040504050005020304" pitchFamily="18" charset="0"/>
                  </a:rPr>
                  <a:t> is not divisible by </a:t>
                </a:r>
                <a:r>
                  <a:rPr lang="en-US" b="0" i="0">
                    <a:latin typeface="Cambria Math" panose="02040503050406030204" pitchFamily="18" charset="0"/>
                  </a:rPr>
                  <a:t>4</a:t>
                </a:r>
                <a:r>
                  <a:rPr lang="en-US" dirty="0">
                    <a:latin typeface="Amasis MT Pro" panose="020405040500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Amasis MT Pro" panose="02040504050005020304" pitchFamily="18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6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Formal verification is </a:t>
            </a:r>
            <a:r>
              <a:rPr lang="en-US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the process of mathematically checking that the behavior of a system, </a:t>
            </a:r>
          </a:p>
          <a:p>
            <a:r>
              <a:rPr lang="en-US" b="1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described using a formal model, satisfies a given property</a:t>
            </a: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BCC0C3"/>
                </a:solidFill>
                <a:effectLst/>
                <a:latin typeface="arial" panose="020B0604020202020204" pitchFamily="34" charset="0"/>
              </a:rPr>
              <a:t>Formal verification</a:t>
            </a: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helps confirm that your embedded system software models and code behave correctly.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In the context of hardware and software systems, formal verification is the act of proving or disproving </a:t>
            </a:r>
          </a:p>
          <a:p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the correctness of intended algorithms underlying a system with respect to a certain formal specification or property, </a:t>
            </a:r>
          </a:p>
          <a:p>
            <a:r>
              <a:rPr lang="en-US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using formal methods of mathematics.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5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 x (an integer) divides y (an integer) means </a:t>
                </a:r>
                <a:r>
                  <a:rPr lang="en-US" b="1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that there exists a</a:t>
                </a:r>
                <a:r>
                  <a:rPr lang="en-US" b="1" i="0" baseline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en-US" b="1" i="0" u="sng" baseline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positive</a:t>
                </a:r>
                <a:r>
                  <a:rPr lang="en-US" b="1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 integer</a:t>
                </a:r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, say q such that y=q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202124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 x (e.g.  4 divides 12 with q=3).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 x divides y means </a:t>
                </a:r>
                <a:r>
                  <a:rPr lang="en-US" b="1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that there exists an integer</a:t>
                </a:r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, say q such that y=q</a:t>
                </a:r>
                <a:r>
                  <a:rPr lang="en-US" b="0" i="0" dirty="0">
                    <a:solidFill>
                      <a:srgbClr val="202124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×</a:t>
                </a:r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 x (e.g. 4 divides 12 with q=3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44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Solve by trial-and-error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90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+1)+(2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+1)=4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+2=2(2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+1) ⇒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𝑒𝑣𝑒𝑛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u="none" dirty="0"/>
                  <a:t>2. (Another definition for perfect numbers) </a:t>
                </a:r>
                <a:r>
                  <a:rPr lang="en-US" b="0" i="0" u="none" dirty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rPr>
                  <a:t>In </a:t>
                </a:r>
                <a:r>
                  <a:rPr lang="en-US" b="0" i="0" dirty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rPr>
                  <a:t>number theory, a perfect number is a positive integer that is equal to the sum of its positive divisors, excluding the number itself. </a:t>
                </a:r>
              </a:p>
              <a:p>
                <a:r>
                  <a:rPr lang="en-US" b="0" i="0" dirty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rPr>
                  <a:t>For instance, 6 has divisors 1, 2 and 3, and 1 + 2 + 3 = 6, so 6 is a perfect number.</a:t>
                </a:r>
              </a:p>
              <a:p>
                <a:r>
                  <a:rPr lang="en-US" b="0" i="0" u="none" dirty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rPr>
                  <a:t>Prime number is </a:t>
                </a:r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a number that is divisible only by itself and 1. (Remember: 1 is not a prime number)</a:t>
                </a:r>
              </a:p>
              <a:p>
                <a:r>
                  <a:rPr lang="en-US" b="0" i="0" u="none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3. Restructure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u="none" smtClean="0">
                            <a:solidFill>
                              <a:srgbClr val="20212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mtClean="0">
                            <a:solidFill>
                              <a:srgbClr val="20212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u="none" smtClean="0">
                            <a:solidFill>
                              <a:srgbClr val="202124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u="none" smtClean="0">
                        <a:solidFill>
                          <a:srgbClr val="202124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u="none" smtClean="0">
                            <a:solidFill>
                              <a:srgbClr val="20212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mtClean="0">
                            <a:solidFill>
                              <a:srgbClr val="202124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u="none" smtClean="0">
                            <a:solidFill>
                              <a:srgbClr val="202124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u="none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none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u="none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u="none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u="none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u="none" dirty="0"/>
                  <a:t>. If a number is even, then its square also</a:t>
                </a:r>
                <a:r>
                  <a:rPr lang="en-US" u="none" baseline="0" dirty="0"/>
                  <a:t> even.</a:t>
                </a:r>
                <a:endParaRPr lang="en-US" u="non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1. </a:t>
                </a:r>
                <a:r>
                  <a:rPr lang="en-US" i="0" dirty="0">
                    <a:latin typeface="Cambria Math" panose="02040503050406030204" pitchFamily="18" charset="0"/>
                  </a:rPr>
                  <a:t>(2𝑛+1)+(2𝑛+1)=4𝑛+2=2(2𝑛+1) ⇒ 𝑒𝑣𝑒𝑛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2. </a:t>
                </a:r>
              </a:p>
              <a:p>
                <a:r>
                  <a:rPr lang="en-US" dirty="0"/>
                  <a:t>a) </a:t>
                </a:r>
                <a:r>
                  <a:rPr lang="en-US" i="0" dirty="0">
                    <a:latin typeface="Cambria Math" panose="02040503050406030204" pitchFamily="18" charset="0"/>
                  </a:rPr>
                  <a:t>1, 4, 16, 25, 36, 49… 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𝑎^2+2=𝑏^2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𝑏^2−𝑎^2=2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𝑏=(𝑎+1)</a:t>
                </a:r>
                <a:r>
                  <a:rPr lang="en-US" dirty="0"/>
                  <a:t> only consecutive numbers’ squares have less difference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(𝑎+1)^2−𝑎^2=2𝑎+1</a:t>
                </a:r>
                <a:r>
                  <a:rPr lang="en-US" dirty="0"/>
                  <a:t> =&gt; minimum 3</a:t>
                </a:r>
              </a:p>
              <a:p>
                <a:endParaRPr lang="en-US" dirty="0"/>
              </a:p>
              <a:p>
                <a:r>
                  <a:rPr lang="en-US" dirty="0"/>
                  <a:t>b) </a:t>
                </a:r>
                <a:r>
                  <a:rPr lang="en-US" b="0" i="0">
                    <a:latin typeface="Cambria Math" panose="02040503050406030204" pitchFamily="18" charset="0"/>
                  </a:rPr>
                  <a:t>𝑏^2−𝑎^2=2</a:t>
                </a:r>
                <a:r>
                  <a:rPr lang="en-US" dirty="0"/>
                  <a:t> 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(𝑏−𝑎)(𝑏+𝑎)=2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b-a=2, it is </a:t>
                </a:r>
                <a:r>
                  <a:rPr lang="en-US" u="sng" dirty="0"/>
                  <a:t>impossible to have </a:t>
                </a:r>
                <a:r>
                  <a:rPr lang="en-US" u="sng" dirty="0" err="1"/>
                  <a:t>b+a</a:t>
                </a:r>
                <a:r>
                  <a:rPr lang="en-US" u="sng" dirty="0"/>
                  <a:t>=1</a:t>
                </a:r>
              </a:p>
              <a:p>
                <a:endParaRPr lang="en-US" u="sng" dirty="0"/>
              </a:p>
              <a:p>
                <a:r>
                  <a:rPr lang="en-US" u="none" dirty="0"/>
                  <a:t>3. </a:t>
                </a:r>
                <a:r>
                  <a:rPr lang="en-US" b="0" i="0" u="none" dirty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rPr>
                  <a:t>In </a:t>
                </a:r>
                <a:r>
                  <a:rPr lang="en-US" b="0" i="0" dirty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rPr>
                  <a:t>number theory, a perfect number is a positive integer that is equal to the sum of its positive divisors, excluding the number itself. For instance, 6 has divisors 1, 2 and 3, and 1 + 2 + 3 = 6, so 6 is a perfect number.</a:t>
                </a:r>
              </a:p>
              <a:p>
                <a:r>
                  <a:rPr lang="en-US" b="0" i="0" u="none" dirty="0">
                    <a:solidFill>
                      <a:srgbClr val="4D5156"/>
                    </a:solidFill>
                    <a:effectLst/>
                    <a:latin typeface="arial" panose="020B0604020202020204" pitchFamily="34" charset="0"/>
                  </a:rPr>
                  <a:t>   Prime number is </a:t>
                </a:r>
                <a:r>
                  <a:rPr lang="en-US" b="0" i="0" dirty="0">
                    <a:solidFill>
                      <a:srgbClr val="202124"/>
                    </a:solidFill>
                    <a:effectLst/>
                    <a:latin typeface="arial" panose="020B0604020202020204" pitchFamily="34" charset="0"/>
                  </a:rPr>
                  <a:t>a number that is divisible only by itself and 1.</a:t>
                </a:r>
                <a:endParaRPr lang="en-US" u="sng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13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76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x+2&gt;0</a:t>
                </a:r>
              </a:p>
              <a:p>
                <a:r>
                  <a:rPr lang="en-US" dirty="0"/>
                  <a:t>x+2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0</a:t>
                </a:r>
              </a:p>
              <a:p>
                <a:endParaRPr lang="en-US" dirty="0"/>
              </a:p>
              <a:p>
                <a:r>
                  <a:rPr lang="en-US" dirty="0"/>
                  <a:t>and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≤−2,  −2&lt;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≤3,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dirty="0"/>
                  <a:t>    So, we have 3 cases.</a:t>
                </a:r>
              </a:p>
              <a:p>
                <a:endParaRPr lang="en-US" dirty="0"/>
              </a:p>
              <a:p>
                <a:r>
                  <a:rPr lang="en-US" dirty="0"/>
                  <a:t>x</a:t>
                </a:r>
                <a:r>
                  <a:rPr lang="ru-RU" dirty="0"/>
                  <a:t>-</a:t>
                </a:r>
                <a:r>
                  <a:rPr lang="en-US" dirty="0"/>
                  <a:t>3&gt;0</a:t>
                </a:r>
              </a:p>
              <a:p>
                <a:r>
                  <a:rPr lang="en-US" dirty="0"/>
                  <a:t>x</a:t>
                </a:r>
                <a:r>
                  <a:rPr lang="ru-RU" dirty="0"/>
                  <a:t>-</a:t>
                </a:r>
                <a:r>
                  <a:rPr lang="en-US" dirty="0"/>
                  <a:t>3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0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Practice: Case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dirty="0"/>
                  <a:t>, Case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|x+2|&gt;0</a:t>
                </a:r>
              </a:p>
              <a:p>
                <a:r>
                  <a:rPr lang="en-US" dirty="0"/>
                  <a:t>|x+2|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</a:t>
                </a:r>
                <a:r>
                  <a:rPr lang="en-US" dirty="0"/>
                  <a:t>0</a:t>
                </a:r>
              </a:p>
              <a:p>
                <a:endParaRPr lang="en-US" dirty="0"/>
              </a:p>
              <a:p>
                <a:r>
                  <a:rPr lang="en-US" dirty="0"/>
                  <a:t>and                    </a:t>
                </a:r>
                <a:r>
                  <a:rPr lang="en-US" b="0" i="0">
                    <a:latin typeface="Cambria Math" panose="02040503050406030204" pitchFamily="18" charset="0"/>
                  </a:rPr>
                  <a:t>⇒ </a:t>
                </a:r>
                <a:r>
                  <a:rPr lang="en-US" dirty="0"/>
                  <a:t>  </a:t>
                </a:r>
                <a:r>
                  <a:rPr lang="en-US" b="0" i="0" dirty="0">
                    <a:latin typeface="Cambria Math" panose="02040503050406030204" pitchFamily="18" charset="0"/>
                  </a:rPr>
                  <a:t>𝑥≤2,  −2&lt;𝑥≤3, 𝑎𝑛𝑑 𝑥&gt;3</a:t>
                </a:r>
                <a:r>
                  <a:rPr lang="en-US" dirty="0"/>
                  <a:t>    So, we have 3 cases.</a:t>
                </a:r>
              </a:p>
              <a:p>
                <a:endParaRPr lang="en-US" dirty="0"/>
              </a:p>
              <a:p>
                <a:r>
                  <a:rPr lang="en-US" dirty="0"/>
                  <a:t>|x+3|&gt;0</a:t>
                </a:r>
              </a:p>
              <a:p>
                <a:r>
                  <a:rPr lang="en-US" dirty="0"/>
                  <a:t>|x+3|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≤</a:t>
                </a:r>
                <a:r>
                  <a:rPr lang="en-US" dirty="0"/>
                  <a:t>0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07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1 holds the case;  and Case 2 and Case 3 do not hold the case.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ADB17-6452-4E46-B3D9-78C5B2180F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9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0A04A-ED53-4855-9E5D-EB5077677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62498-08BA-4FBB-99DF-C20F7950A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BDEB9-CEEE-4019-84AA-D8BC83E9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EAC74-5D78-49F6-AF57-FAF7366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871E4-AAE0-452E-8990-5E41A1CE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7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EC4D-9225-415B-A35D-B56A0072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F8FB8-A5D6-4B98-B960-CFCA7ECA5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FEB37-9C68-444C-97E7-DCB93180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A0988-24AB-4E04-9FAA-54863E4E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CE876-BCCE-4503-8D1E-08ECD170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A59BF6-B709-40DD-9658-025511FAB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965EC0-5B1B-4145-8F4C-0DCC11BA1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BA413-88B6-43F0-9F92-D503133E1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5D8F-11DA-4A63-9649-36B2C7AB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068A5-652D-41F6-945D-D6348950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9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4A5F5-3C90-4985-A8E5-F7D67300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C1877-70BD-4EEF-BCD7-B035FB4B7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58CA0-B865-4496-B114-38BD83F99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BB1BE-B114-4BD4-8AA7-01762CC6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E6496-DB41-4470-8F57-E42FA66A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1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F5DB-A40B-46B9-847F-550FF115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45E5A-385A-49DE-AC76-33849E9B2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FB497-1AB1-400A-970F-3D48DC236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FAC70-E10B-423B-8E1B-7102EF7D4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08827-2EAF-4E24-A153-B4BAC1712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9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876CC-8FA4-40F2-8EB1-5C4A22FDE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2AD20-81AC-4E18-B575-F83B3C20F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74C49-227E-49AC-A474-ED58B6BE4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91D67-99EF-4D6E-8901-E777B430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AFE14-07C1-4886-8645-F248F549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8A899-ECAF-420A-9F73-B1E0E8D1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3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284A-21DB-456A-BD45-28FB90C8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720DA-56A6-4481-8FC9-DE43FD006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A8F15-24BA-4DAC-86A4-15925BB8A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4BF83-8582-4486-9715-BAD0EB4CD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4F601-6B29-4197-9D6E-F07639FEF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637E5D-9733-4D70-9515-86A9F1450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DF73D-774B-40D9-8629-2763EF38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F2E3CE-68A2-4CDE-9F92-68542F0C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1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59F1-E8A7-435E-A083-8BB08819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F72F4-D7B3-45DD-BFD2-7FF72B40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6169E-B16B-47B4-BDED-464C759C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B65DD-2CC2-4BEA-B32F-AE3C280C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6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690E21-D58F-44FB-AEE6-9BBDC011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7753B-58C5-4414-9B71-401F1271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1520B-9DED-4023-BF17-EBA2F734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7240-D4B8-4048-BE21-9577C3327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E2465-99B5-4382-919C-42CC9F916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B0BAFD-CB3C-4DDC-A639-4B5DFC19A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9CFD6-0777-4E2A-966A-B13D59E70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B976C-5A4B-4A7D-B1F5-5875EAFC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63752-9D95-4692-89CE-606CD61A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3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92FF-0D2E-40BF-861C-C724A3D67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3654B2-F616-423C-992E-95304DCC2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74D3B-F2F3-4AA9-96B7-50AFAEC80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3A9C7-6491-4E1E-8D75-FDCDBD84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0B2A-2480-437C-B77C-170723FB45B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85308-0DB1-48F4-96DE-6F29499C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CCA77-5C74-4C2E-B75F-C1E58A43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3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911D6D-145B-47C5-B828-C1200825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38A243-D10E-4C4C-B83B-21C3A0EB3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99CFF-C13A-48A8-A7EA-1EC00EA3D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20B2A-2480-437C-B77C-170723FB45B4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40977-0233-4605-8734-3072740EE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638B3-1FB7-4D74-B28D-EF7DEC791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EBB57-A4E0-43A0-8CCC-3B685E1B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4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51.png"/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32.gif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0.png"/><Relationship Id="rId7" Type="http://schemas.openxmlformats.org/officeDocument/2006/relationships/image" Target="../media/image33.jpe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44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20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image" Target="../media/image55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12" Type="http://schemas.openxmlformats.org/officeDocument/2006/relationships/image" Target="../media/image54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11" Type="http://schemas.openxmlformats.org/officeDocument/2006/relationships/image" Target="../media/image530.png"/><Relationship Id="rId5" Type="http://schemas.openxmlformats.org/officeDocument/2006/relationships/image" Target="../media/image470.png"/><Relationship Id="rId10" Type="http://schemas.openxmlformats.org/officeDocument/2006/relationships/image" Target="../media/image520.png"/><Relationship Id="rId4" Type="http://schemas.openxmlformats.org/officeDocument/2006/relationships/image" Target="../media/image460.png"/><Relationship Id="rId9" Type="http://schemas.openxmlformats.org/officeDocument/2006/relationships/image" Target="../media/image510.png"/><Relationship Id="rId1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84.png"/><Relationship Id="rId3" Type="http://schemas.openxmlformats.org/officeDocument/2006/relationships/image" Target="../media/image6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60.png"/><Relationship Id="rId5" Type="http://schemas.openxmlformats.org/officeDocument/2006/relationships/image" Target="../media/image541.png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79.png"/><Relationship Id="rId1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510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82.png"/><Relationship Id="rId4" Type="http://schemas.openxmlformats.org/officeDocument/2006/relationships/image" Target="../media/image160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53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1.png"/><Relationship Id="rId10" Type="http://schemas.openxmlformats.org/officeDocument/2006/relationships/image" Target="../media/image91.png"/><Relationship Id="rId4" Type="http://schemas.microsoft.com/office/2007/relationships/hdphoto" Target="../media/hdphoto1.wdp"/><Relationship Id="rId9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image" Target="../media/image9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gif"/><Relationship Id="rId5" Type="http://schemas.openxmlformats.org/officeDocument/2006/relationships/image" Target="../media/image94.gif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790.png"/><Relationship Id="rId7" Type="http://schemas.openxmlformats.org/officeDocument/2006/relationships/image" Target="../media/image830.png"/><Relationship Id="rId12" Type="http://schemas.openxmlformats.org/officeDocument/2006/relationships/image" Target="../media/image88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1.png"/><Relationship Id="rId11" Type="http://schemas.openxmlformats.org/officeDocument/2006/relationships/image" Target="../media/image870.png"/><Relationship Id="rId5" Type="http://schemas.openxmlformats.org/officeDocument/2006/relationships/image" Target="../media/image810.png"/><Relationship Id="rId10" Type="http://schemas.openxmlformats.org/officeDocument/2006/relationships/image" Target="../media/image860.png"/><Relationship Id="rId4" Type="http://schemas.openxmlformats.org/officeDocument/2006/relationships/image" Target="../media/image800.png"/><Relationship Id="rId9" Type="http://schemas.openxmlformats.org/officeDocument/2006/relationships/image" Target="../media/image8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13" Type="http://schemas.openxmlformats.org/officeDocument/2006/relationships/image" Target="../media/image912.png"/><Relationship Id="rId18" Type="http://schemas.openxmlformats.org/officeDocument/2006/relationships/image" Target="../media/image106.png"/><Relationship Id="rId3" Type="http://schemas.openxmlformats.org/officeDocument/2006/relationships/image" Target="../media/image950.png"/><Relationship Id="rId7" Type="http://schemas.openxmlformats.org/officeDocument/2006/relationships/image" Target="../media/image981.png"/><Relationship Id="rId12" Type="http://schemas.openxmlformats.org/officeDocument/2006/relationships/image" Target="../media/image104.png"/><Relationship Id="rId17" Type="http://schemas.openxmlformats.org/officeDocument/2006/relationships/image" Target="../media/image1050.png"/><Relationship Id="rId2" Type="http://schemas.openxmlformats.org/officeDocument/2006/relationships/image" Target="../media/image940.png"/><Relationship Id="rId16" Type="http://schemas.openxmlformats.org/officeDocument/2006/relationships/image" Target="../media/image9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1.png"/><Relationship Id="rId11" Type="http://schemas.openxmlformats.org/officeDocument/2006/relationships/image" Target="../media/image103.png"/><Relationship Id="rId5" Type="http://schemas.openxmlformats.org/officeDocument/2006/relationships/image" Target="../media/image970.png"/><Relationship Id="rId15" Type="http://schemas.openxmlformats.org/officeDocument/2006/relationships/image" Target="../media/image105.png"/><Relationship Id="rId10" Type="http://schemas.openxmlformats.org/officeDocument/2006/relationships/image" Target="../media/image102.png"/><Relationship Id="rId4" Type="http://schemas.openxmlformats.org/officeDocument/2006/relationships/image" Target="../media/image960.png"/><Relationship Id="rId9" Type="http://schemas.openxmlformats.org/officeDocument/2006/relationships/image" Target="../media/image101.png"/><Relationship Id="rId14" Type="http://schemas.openxmlformats.org/officeDocument/2006/relationships/image" Target="../media/image9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0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0.png"/><Relationship Id="rId11" Type="http://schemas.openxmlformats.org/officeDocument/2006/relationships/image" Target="../media/image124.png"/><Relationship Id="rId5" Type="http://schemas.openxmlformats.org/officeDocument/2006/relationships/image" Target="../media/image1180.png"/><Relationship Id="rId10" Type="http://schemas.openxmlformats.org/officeDocument/2006/relationships/image" Target="../media/image123.png"/><Relationship Id="rId4" Type="http://schemas.openxmlformats.org/officeDocument/2006/relationships/image" Target="../media/image111.png"/><Relationship Id="rId9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cse.buffalo.edu/~erdem/cse331/support/proofs/index.html" TargetMode="Externa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5" Type="http://schemas.openxmlformats.org/officeDocument/2006/relationships/image" Target="../media/image911.png"/><Relationship Id="rId4" Type="http://schemas.openxmlformats.org/officeDocument/2006/relationships/image" Target="../media/image9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0.png"/><Relationship Id="rId2" Type="http://schemas.openxmlformats.org/officeDocument/2006/relationships/image" Target="../media/image13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3.png"/><Relationship Id="rId4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sv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jpeg"/><Relationship Id="rId2" Type="http://schemas.openxmlformats.org/officeDocument/2006/relationships/hyperlink" Target="https://lamport.azurewebsites.net/tla/industrial-us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oritz.systems/blog/an-introduction-to-formal-verification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2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631.png"/><Relationship Id="rId7" Type="http://schemas.openxmlformats.org/officeDocument/2006/relationships/image" Target="../media/image16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64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0.png"/><Relationship Id="rId3" Type="http://schemas.openxmlformats.org/officeDocument/2006/relationships/image" Target="../media/image1610.png"/><Relationship Id="rId7" Type="http://schemas.openxmlformats.org/officeDocument/2006/relationships/image" Target="../media/image16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0.png"/><Relationship Id="rId11" Type="http://schemas.openxmlformats.org/officeDocument/2006/relationships/image" Target="../media/image168.png"/><Relationship Id="rId5" Type="http://schemas.openxmlformats.org/officeDocument/2006/relationships/image" Target="../media/image1630.png"/><Relationship Id="rId10" Type="http://schemas.openxmlformats.org/officeDocument/2006/relationships/image" Target="../media/image1680.png"/><Relationship Id="rId4" Type="http://schemas.openxmlformats.org/officeDocument/2006/relationships/image" Target="../media/image1620.png"/><Relationship Id="rId9" Type="http://schemas.openxmlformats.org/officeDocument/2006/relationships/image" Target="../media/image16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10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0.png"/><Relationship Id="rId11" Type="http://schemas.openxmlformats.org/officeDocument/2006/relationships/image" Target="../media/image19.png"/><Relationship Id="rId5" Type="http://schemas.openxmlformats.org/officeDocument/2006/relationships/image" Target="../media/image811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7.png"/><Relationship Id="rId7" Type="http://schemas.openxmlformats.org/officeDocument/2006/relationships/image" Target="../media/image21.jpe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5" Type="http://schemas.openxmlformats.org/officeDocument/2006/relationships/image" Target="../media/image191.png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0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2.jpeg"/><Relationship Id="rId4" Type="http://schemas.openxmlformats.org/officeDocument/2006/relationships/image" Target="../media/image201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16B5-6D99-4249-B1EE-23E241E1F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689" y="1041400"/>
            <a:ext cx="11348621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Seaford" panose="00000500000000000000" pitchFamily="2" charset="0"/>
              </a:rPr>
              <a:t>Lecture 5:</a:t>
            </a:r>
            <a:br>
              <a:rPr lang="en-US" sz="6600" b="1" dirty="0">
                <a:latin typeface="Seaford" panose="00000500000000000000" pitchFamily="2" charset="0"/>
              </a:rPr>
            </a:br>
            <a:r>
              <a:rPr lang="en-US" sz="6600" b="1" dirty="0">
                <a:solidFill>
                  <a:srgbClr val="002060"/>
                </a:solidFill>
                <a:latin typeface="Seaford" panose="00000500000000000000" pitchFamily="2" charset="0"/>
              </a:rPr>
              <a:t>Proofs</a:t>
            </a:r>
          </a:p>
        </p:txBody>
      </p:sp>
      <p:pic>
        <p:nvPicPr>
          <p:cNvPr id="4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1596A5A0-3747-482D-968B-852BFE392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506" y="-218220"/>
            <a:ext cx="2042322" cy="183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ue diligence clipart Due diligence United States of America Investment  clipart - Product, Communication, transparent clip art">
            <a:extLst>
              <a:ext uri="{FF2B5EF4-FFF2-40B4-BE49-F238E27FC236}">
                <a16:creationId xmlns:a16="http://schemas.microsoft.com/office/drawing/2014/main" id="{DFA6F2A3-A19E-49BB-A4F7-7861A10BD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49" y="2642810"/>
            <a:ext cx="1712166" cy="18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vidence Folder PNG - PNG All">
            <a:extLst>
              <a:ext uri="{FF2B5EF4-FFF2-40B4-BE49-F238E27FC236}">
                <a16:creationId xmlns:a16="http://schemas.microsoft.com/office/drawing/2014/main" id="{4C32FD41-0FDE-4F12-89EE-DE8D74E88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63" y="4397924"/>
            <a:ext cx="3006430" cy="188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st Clipart">
            <a:extLst>
              <a:ext uri="{FF2B5EF4-FFF2-40B4-BE49-F238E27FC236}">
                <a16:creationId xmlns:a16="http://schemas.microsoft.com/office/drawing/2014/main" id="{37B2013B-3B0A-1853-77EB-477C41D72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" y="4007842"/>
            <a:ext cx="2555708" cy="25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7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C8946D-6AC1-4A64-8626-1A2D028A861B}"/>
              </a:ext>
            </a:extLst>
          </p:cNvPr>
          <p:cNvSpPr txBox="1"/>
          <p:nvPr/>
        </p:nvSpPr>
        <p:spPr>
          <a:xfrm>
            <a:off x="774440" y="1402703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Prove: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3D25C1-B662-4657-B4EC-1CB8687ACE04}"/>
                  </a:ext>
                </a:extLst>
              </p:cNvPr>
              <p:cNvSpPr txBox="1"/>
              <p:nvPr/>
            </p:nvSpPr>
            <p:spPr>
              <a:xfrm>
                <a:off x="1704503" y="2174445"/>
                <a:ext cx="364260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7|4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3D25C1-B662-4657-B4EC-1CB8687AC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503" y="2174445"/>
                <a:ext cx="3642600" cy="453137"/>
              </a:xfrm>
              <a:prstGeom prst="rect">
                <a:avLst/>
              </a:prstGeom>
              <a:blipFill>
                <a:blip r:embed="rId2"/>
                <a:stretch>
                  <a:fillRect l="-1508" r="-838" b="-2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35A4FB-9CF7-4DA2-92E0-7C9791073866}"/>
                  </a:ext>
                </a:extLst>
              </p:cNvPr>
              <p:cNvSpPr txBox="1"/>
              <p:nvPr/>
            </p:nvSpPr>
            <p:spPr>
              <a:xfrm>
                <a:off x="1704503" y="3082404"/>
                <a:ext cx="78963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Every odd integer is a difference of two squares.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(13=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7030A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35A4FB-9CF7-4DA2-92E0-7C9791073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503" y="3082404"/>
                <a:ext cx="7896392" cy="400110"/>
              </a:xfrm>
              <a:prstGeom prst="rect">
                <a:avLst/>
              </a:prstGeom>
              <a:blipFill>
                <a:blip r:embed="rId3"/>
                <a:stretch>
                  <a:fillRect l="-695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9BEF312-6CFB-4136-A337-9D9DC8BF28B5}"/>
              </a:ext>
            </a:extLst>
          </p:cNvPr>
          <p:cNvSpPr txBox="1"/>
          <p:nvPr/>
        </p:nvSpPr>
        <p:spPr>
          <a:xfrm>
            <a:off x="174792" y="273870"/>
            <a:ext cx="224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Direct Proof.</a:t>
            </a:r>
          </a:p>
        </p:txBody>
      </p:sp>
      <p:pic>
        <p:nvPicPr>
          <p:cNvPr id="8" name="Picture 2" descr="Lets Do This GIFs | Tenor">
            <a:extLst>
              <a:ext uri="{FF2B5EF4-FFF2-40B4-BE49-F238E27FC236}">
                <a16:creationId xmlns:a16="http://schemas.microsoft.com/office/drawing/2014/main" id="{DC9D6F0B-CF5A-41EF-92DE-C033BD3DD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851" y="4806172"/>
            <a:ext cx="2309869" cy="158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54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7F6E5D-CE9B-4F44-88EE-B93D17F1D736}"/>
                  </a:ext>
                </a:extLst>
              </p:cNvPr>
              <p:cNvSpPr txBox="1"/>
              <p:nvPr/>
            </p:nvSpPr>
            <p:spPr>
              <a:xfrm>
                <a:off x="1426872" y="1206951"/>
                <a:ext cx="77767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Every odd integer is a difference of two squares.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(13=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7030A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7F6E5D-CE9B-4F44-88EE-B93D17F1D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872" y="1206951"/>
                <a:ext cx="7776744" cy="400110"/>
              </a:xfrm>
              <a:prstGeom prst="rect">
                <a:avLst/>
              </a:prstGeom>
              <a:blipFill>
                <a:blip r:embed="rId3"/>
                <a:stretch>
                  <a:fillRect l="-705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A4DD76-613D-46C9-8FCD-C7AE3018CE99}"/>
                  </a:ext>
                </a:extLst>
              </p:cNvPr>
              <p:cNvSpPr txBox="1"/>
              <p:nvPr/>
            </p:nvSpPr>
            <p:spPr>
              <a:xfrm>
                <a:off x="2337318" y="2068669"/>
                <a:ext cx="1229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A4DD76-613D-46C9-8FCD-C7AE3018C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318" y="2068669"/>
                <a:ext cx="1229375" cy="276999"/>
              </a:xfrm>
              <a:prstGeom prst="rect">
                <a:avLst/>
              </a:prstGeom>
              <a:blipFill>
                <a:blip r:embed="rId4"/>
                <a:stretch>
                  <a:fillRect l="-3960" t="-4348" r="-148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9C301D-02DB-4A68-9B15-1F1D276C5DF9}"/>
                  </a:ext>
                </a:extLst>
              </p:cNvPr>
              <p:cNvSpPr txBox="1"/>
              <p:nvPr/>
            </p:nvSpPr>
            <p:spPr>
              <a:xfrm>
                <a:off x="2337318" y="2636104"/>
                <a:ext cx="1229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9C301D-02DB-4A68-9B15-1F1D276C5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318" y="2636104"/>
                <a:ext cx="1229375" cy="276999"/>
              </a:xfrm>
              <a:prstGeom prst="rect">
                <a:avLst/>
              </a:prstGeom>
              <a:blipFill>
                <a:blip r:embed="rId5"/>
                <a:stretch>
                  <a:fillRect l="-3960" t="-4348" r="-1485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3A7968-15D3-485F-B5BB-CF909F296E04}"/>
                  </a:ext>
                </a:extLst>
              </p:cNvPr>
              <p:cNvSpPr txBox="1"/>
              <p:nvPr/>
            </p:nvSpPr>
            <p:spPr>
              <a:xfrm>
                <a:off x="2337318" y="3203539"/>
                <a:ext cx="1229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3A7968-15D3-485F-B5BB-CF909F296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318" y="3203539"/>
                <a:ext cx="1229375" cy="276999"/>
              </a:xfrm>
              <a:prstGeom prst="rect">
                <a:avLst/>
              </a:prstGeom>
              <a:blipFill>
                <a:blip r:embed="rId6"/>
                <a:stretch>
                  <a:fillRect l="-4455" t="-4444" r="-1485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FE8936-01B6-43D6-BDF3-8889F558B8D0}"/>
              </a:ext>
            </a:extLst>
          </p:cNvPr>
          <p:cNvCxnSpPr/>
          <p:nvPr/>
        </p:nvCxnSpPr>
        <p:spPr>
          <a:xfrm>
            <a:off x="1912776" y="2207168"/>
            <a:ext cx="0" cy="1134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51008A-C0F1-458F-B0D5-F322E7E72E8D}"/>
                  </a:ext>
                </a:extLst>
              </p:cNvPr>
              <p:cNvSpPr txBox="1"/>
              <p:nvPr/>
            </p:nvSpPr>
            <p:spPr>
              <a:xfrm>
                <a:off x="1310951" y="4373833"/>
                <a:ext cx="2377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+1=(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51008A-C0F1-458F-B0D5-F322E7E72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951" y="4373833"/>
                <a:ext cx="2377766" cy="276999"/>
              </a:xfrm>
              <a:prstGeom prst="rect">
                <a:avLst/>
              </a:prstGeom>
              <a:blipFill>
                <a:blip r:embed="rId7"/>
                <a:stretch>
                  <a:fillRect l="-2051" t="-4348" r="-769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40085B-B101-40E5-9CBD-74C23905F314}"/>
                  </a:ext>
                </a:extLst>
              </p:cNvPr>
              <p:cNvSpPr txBox="1"/>
              <p:nvPr/>
            </p:nvSpPr>
            <p:spPr>
              <a:xfrm>
                <a:off x="5652796" y="2068669"/>
                <a:ext cx="19531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940085B-B101-40E5-9CBD-74C23905F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796" y="2068669"/>
                <a:ext cx="1953163" cy="276999"/>
              </a:xfrm>
              <a:prstGeom prst="rect">
                <a:avLst/>
              </a:prstGeom>
              <a:blipFill>
                <a:blip r:embed="rId8"/>
                <a:stretch>
                  <a:fillRect l="-2181" t="-4348" r="-62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2BBC89-0E8E-4099-AFB7-2B19A1C313DE}"/>
                  </a:ext>
                </a:extLst>
              </p:cNvPr>
              <p:cNvSpPr txBox="1"/>
              <p:nvPr/>
            </p:nvSpPr>
            <p:spPr>
              <a:xfrm>
                <a:off x="5652796" y="2668364"/>
                <a:ext cx="19531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2BBC89-0E8E-4099-AFB7-2B19A1C31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796" y="2668364"/>
                <a:ext cx="1953163" cy="276999"/>
              </a:xfrm>
              <a:prstGeom prst="rect">
                <a:avLst/>
              </a:prstGeom>
              <a:blipFill>
                <a:blip r:embed="rId9"/>
                <a:stretch>
                  <a:fillRect l="-2181" t="-4444" r="-62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7F0BA7-17B2-485E-9B8B-2B8888FDB056}"/>
                  </a:ext>
                </a:extLst>
              </p:cNvPr>
              <p:cNvSpPr txBox="1"/>
              <p:nvPr/>
            </p:nvSpPr>
            <p:spPr>
              <a:xfrm>
                <a:off x="5652796" y="3290500"/>
                <a:ext cx="19531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7F0BA7-17B2-485E-9B8B-2B8888FDB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796" y="3290500"/>
                <a:ext cx="1953163" cy="276999"/>
              </a:xfrm>
              <a:prstGeom prst="rect">
                <a:avLst/>
              </a:prstGeom>
              <a:blipFill>
                <a:blip r:embed="rId10"/>
                <a:stretch>
                  <a:fillRect l="-2181" t="-4444" r="-62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43D3FA-FBB8-431B-A358-3B7EA5BF3107}"/>
                  </a:ext>
                </a:extLst>
              </p:cNvPr>
              <p:cNvSpPr txBox="1"/>
              <p:nvPr/>
            </p:nvSpPr>
            <p:spPr>
              <a:xfrm>
                <a:off x="1943716" y="5124115"/>
                <a:ext cx="19975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43D3FA-FBB8-431B-A358-3B7EA5BF3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16" y="5124115"/>
                <a:ext cx="1997535" cy="276999"/>
              </a:xfrm>
              <a:prstGeom prst="rect">
                <a:avLst/>
              </a:prstGeom>
              <a:blipFill>
                <a:blip r:embed="rId11"/>
                <a:stretch>
                  <a:fillRect l="-915" t="-4444" r="-61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E363C6-96BD-4379-BF24-7FC921051FDA}"/>
                  </a:ext>
                </a:extLst>
              </p:cNvPr>
              <p:cNvSpPr txBox="1"/>
              <p:nvPr/>
            </p:nvSpPr>
            <p:spPr>
              <a:xfrm>
                <a:off x="1986772" y="5679875"/>
                <a:ext cx="955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E363C6-96BD-4379-BF24-7FC921051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772" y="5679875"/>
                <a:ext cx="955711" cy="276999"/>
              </a:xfrm>
              <a:prstGeom prst="rect">
                <a:avLst/>
              </a:prstGeom>
              <a:blipFill>
                <a:blip r:embed="rId12"/>
                <a:stretch>
                  <a:fillRect l="-2548" r="-509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6A67E7-D82A-44C5-A34B-CF792599D4FA}"/>
                  </a:ext>
                </a:extLst>
              </p:cNvPr>
              <p:cNvSpPr txBox="1"/>
              <p:nvPr/>
            </p:nvSpPr>
            <p:spPr>
              <a:xfrm>
                <a:off x="5890727" y="4893282"/>
                <a:ext cx="46178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E.g.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69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+1=139=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69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206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6A67E7-D82A-44C5-A34B-CF792599D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727" y="4893282"/>
                <a:ext cx="4617867" cy="369332"/>
              </a:xfrm>
              <a:prstGeom prst="rect">
                <a:avLst/>
              </a:prstGeom>
              <a:blipFill>
                <a:blip r:embed="rId13"/>
                <a:stretch>
                  <a:fillRect l="-3958" t="-26667" r="-39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AEB4BE0-E030-4C63-AB4A-CAF29906CA64}"/>
              </a:ext>
            </a:extLst>
          </p:cNvPr>
          <p:cNvSpPr txBox="1"/>
          <p:nvPr/>
        </p:nvSpPr>
        <p:spPr>
          <a:xfrm>
            <a:off x="174792" y="273870"/>
            <a:ext cx="224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Direct Proof.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A0A59A-5E29-4F1A-ADC2-8145EB30AB1E}"/>
              </a:ext>
            </a:extLst>
          </p:cNvPr>
          <p:cNvSpPr txBox="1"/>
          <p:nvPr/>
        </p:nvSpPr>
        <p:spPr>
          <a:xfrm>
            <a:off x="9086337" y="2278946"/>
            <a:ext cx="238577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</a:rPr>
              <a:t>trial-and-error method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B507E6-E902-4F23-ADA7-F4B7992B13DB}"/>
              </a:ext>
            </a:extLst>
          </p:cNvPr>
          <p:cNvSpPr txBox="1"/>
          <p:nvPr/>
        </p:nvSpPr>
        <p:spPr>
          <a:xfrm>
            <a:off x="8593607" y="2705724"/>
            <a:ext cx="3423601" cy="116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masis MT Pro" panose="02040504050005020304" pitchFamily="18" charset="0"/>
              </a:rPr>
              <a:t>Trial and error is a fundamental method of problem-solving. It is characterized by repeated, varied attempts which are continued until success, or until the </a:t>
            </a:r>
            <a:r>
              <a:rPr lang="en-US" sz="1400" dirty="0" err="1">
                <a:latin typeface="Amasis MT Pro" panose="02040504050005020304" pitchFamily="18" charset="0"/>
              </a:rPr>
              <a:t>practicer</a:t>
            </a:r>
            <a:r>
              <a:rPr lang="en-US" sz="1400" dirty="0">
                <a:latin typeface="Amasis MT Pro" panose="02040504050005020304" pitchFamily="18" charset="0"/>
              </a:rPr>
              <a:t> stops trying.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65E2DE-86F7-41F2-BD79-CAFE88FF0A2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23991" y="276108"/>
            <a:ext cx="1393217" cy="1393217"/>
          </a:xfrm>
          <a:prstGeom prst="rect">
            <a:avLst/>
          </a:prstGeom>
        </p:spPr>
      </p:pic>
      <p:pic>
        <p:nvPicPr>
          <p:cNvPr id="7170" name="Picture 2" descr="Green correct answer clipart free image download">
            <a:extLst>
              <a:ext uri="{FF2B5EF4-FFF2-40B4-BE49-F238E27FC236}">
                <a16:creationId xmlns:a16="http://schemas.microsoft.com/office/drawing/2014/main" id="{EC3F5937-B5A7-4D83-962D-2EAC62F9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594" y="0"/>
            <a:ext cx="615997" cy="98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19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96791F-267C-4A17-85D4-6628E1806484}"/>
                  </a:ext>
                </a:extLst>
              </p:cNvPr>
              <p:cNvSpPr txBox="1"/>
              <p:nvPr/>
            </p:nvSpPr>
            <p:spPr>
              <a:xfrm>
                <a:off x="1290710" y="1442330"/>
                <a:ext cx="87114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are both perfect squares, then nm is also a perfect square.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96791F-267C-4A17-85D4-6628E1806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10" y="1442330"/>
                <a:ext cx="8711419" cy="400110"/>
              </a:xfrm>
              <a:prstGeom prst="rect">
                <a:avLst/>
              </a:prstGeom>
              <a:blipFill>
                <a:blip r:embed="rId2"/>
                <a:stretch>
                  <a:fillRect l="-630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C7B4CD-255F-40AA-8544-F206245C58FA}"/>
                  </a:ext>
                </a:extLst>
              </p:cNvPr>
              <p:cNvSpPr txBox="1"/>
              <p:nvPr/>
            </p:nvSpPr>
            <p:spPr>
              <a:xfrm>
                <a:off x="1290710" y="2539427"/>
                <a:ext cx="11011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C7B4CD-255F-40AA-8544-F206245C5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10" y="2539427"/>
                <a:ext cx="1101199" cy="369332"/>
              </a:xfrm>
              <a:prstGeom prst="rect">
                <a:avLst/>
              </a:prstGeom>
              <a:blipFill>
                <a:blip r:embed="rId3"/>
                <a:stretch>
                  <a:fillRect l="-7222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0966E7-863D-4922-B2A4-FF2D7A46A6BB}"/>
                  </a:ext>
                </a:extLst>
              </p:cNvPr>
              <p:cNvSpPr txBox="1"/>
              <p:nvPr/>
            </p:nvSpPr>
            <p:spPr>
              <a:xfrm>
                <a:off x="1290710" y="3236414"/>
                <a:ext cx="9323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0966E7-863D-4922-B2A4-FF2D7A46A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10" y="3236414"/>
                <a:ext cx="932371" cy="369332"/>
              </a:xfrm>
              <a:prstGeom prst="rect">
                <a:avLst/>
              </a:prstGeom>
              <a:blipFill>
                <a:blip r:embed="rId4"/>
                <a:stretch>
                  <a:fillRect l="-4575" r="-2614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9B5535-F56E-47BD-A594-132B524F28FF}"/>
                  </a:ext>
                </a:extLst>
              </p:cNvPr>
              <p:cNvSpPr txBox="1"/>
              <p:nvPr/>
            </p:nvSpPr>
            <p:spPr>
              <a:xfrm>
                <a:off x="1290710" y="4114360"/>
                <a:ext cx="62674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9B5535-F56E-47BD-A594-132B524F2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710" y="4114360"/>
                <a:ext cx="6267421" cy="369332"/>
              </a:xfrm>
              <a:prstGeom prst="rect">
                <a:avLst/>
              </a:prstGeom>
              <a:blipFill>
                <a:blip r:embed="rId5"/>
                <a:stretch>
                  <a:fillRect l="-292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FFA9842-59B0-4C07-948B-010AE1E6F1D2}"/>
              </a:ext>
            </a:extLst>
          </p:cNvPr>
          <p:cNvSpPr txBox="1"/>
          <p:nvPr/>
        </p:nvSpPr>
        <p:spPr>
          <a:xfrm>
            <a:off x="174792" y="273870"/>
            <a:ext cx="224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Direct Proof.</a:t>
            </a:r>
          </a:p>
        </p:txBody>
      </p:sp>
      <p:pic>
        <p:nvPicPr>
          <p:cNvPr id="6146" name="Picture 2" descr="Hashtag - Free social icons">
            <a:extLst>
              <a:ext uri="{FF2B5EF4-FFF2-40B4-BE49-F238E27FC236}">
                <a16:creationId xmlns:a16="http://schemas.microsoft.com/office/drawing/2014/main" id="{84DD9E0E-2FFB-4248-9E92-539EC150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383" y="4807840"/>
            <a:ext cx="547808" cy="5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0640AC-30D2-4996-BD07-D8EB85647F7C}"/>
              </a:ext>
            </a:extLst>
          </p:cNvPr>
          <p:cNvSpPr txBox="1"/>
          <p:nvPr/>
        </p:nvSpPr>
        <p:spPr>
          <a:xfrm>
            <a:off x="6917634" y="2322902"/>
            <a:ext cx="480938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</a:rPr>
              <a:t>An integer that can be expressed as the square of another integer is called a </a:t>
            </a:r>
            <a:r>
              <a:rPr lang="en-US" b="1" dirty="0">
                <a:latin typeface="Amasis MT Pro" panose="02040504050005020304" pitchFamily="18" charset="0"/>
              </a:rPr>
              <a:t>perfect square</a:t>
            </a:r>
            <a:r>
              <a:rPr lang="en-US" dirty="0">
                <a:latin typeface="Amasis MT Pro" panose="02040504050005020304" pitchFamily="18" charset="0"/>
              </a:rPr>
              <a:t>.</a:t>
            </a:r>
          </a:p>
        </p:txBody>
      </p:sp>
      <p:pic>
        <p:nvPicPr>
          <p:cNvPr id="3074" name="Picture 2" descr="Tick Icon. Check Mark, Verify Icon, Vector Symbol Stock Vector -  Illustration of approved, mark: 166001626">
            <a:extLst>
              <a:ext uri="{FF2B5EF4-FFF2-40B4-BE49-F238E27FC236}">
                <a16:creationId xmlns:a16="http://schemas.microsoft.com/office/drawing/2014/main" id="{33AC66AC-8F2F-499C-AC16-AF11BEB75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54678" r="56042" b="6883"/>
          <a:stretch/>
        </p:blipFill>
        <p:spPr bwMode="auto">
          <a:xfrm>
            <a:off x="589272" y="2539427"/>
            <a:ext cx="360640" cy="3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Icon. Check Mark, Verify Icon, Vector Symbol Stock Vector -  Illustration of approved, mark: 166001626">
            <a:extLst>
              <a:ext uri="{FF2B5EF4-FFF2-40B4-BE49-F238E27FC236}">
                <a16:creationId xmlns:a16="http://schemas.microsoft.com/office/drawing/2014/main" id="{85100103-5311-48DE-A968-31547D036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54678" r="56042" b="6883"/>
          <a:stretch/>
        </p:blipFill>
        <p:spPr bwMode="auto">
          <a:xfrm>
            <a:off x="589272" y="3235616"/>
            <a:ext cx="360640" cy="3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2F52D5-289C-4B25-AE56-9EB16F3974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982" y="4037416"/>
            <a:ext cx="523220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2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776B1B-C919-45D8-B6B5-E2AB122F7B24}"/>
              </a:ext>
            </a:extLst>
          </p:cNvPr>
          <p:cNvSpPr txBox="1"/>
          <p:nvPr/>
        </p:nvSpPr>
        <p:spPr>
          <a:xfrm>
            <a:off x="174792" y="273870"/>
            <a:ext cx="224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Direct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3A24E6-3DCA-4E68-A9BA-5D007A4873CF}"/>
                  </a:ext>
                </a:extLst>
              </p:cNvPr>
              <p:cNvSpPr txBox="1"/>
              <p:nvPr/>
            </p:nvSpPr>
            <p:spPr>
              <a:xfrm>
                <a:off x="1394316" y="1506529"/>
                <a:ext cx="6094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>
                    <a:latin typeface="Amasis MT Pro" panose="02040504050005020304" pitchFamily="18" charset="0"/>
                  </a:rPr>
                  <a:t>Prove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are nonnegative real numbers, then: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3A24E6-3DCA-4E68-A9BA-5D007A487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316" y="1506529"/>
                <a:ext cx="6094520" cy="369332"/>
              </a:xfrm>
              <a:prstGeom prst="rect">
                <a:avLst/>
              </a:prstGeom>
              <a:blipFill>
                <a:blip r:embed="rId2"/>
                <a:stretch>
                  <a:fillRect l="-70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5F8F37-C35F-4210-9211-48F78CCE4141}"/>
                  </a:ext>
                </a:extLst>
              </p:cNvPr>
              <p:cNvSpPr txBox="1"/>
              <p:nvPr/>
            </p:nvSpPr>
            <p:spPr>
              <a:xfrm>
                <a:off x="7654140" y="1412689"/>
                <a:ext cx="1444883" cy="557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5F8F37-C35F-4210-9211-48F78CCE4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140" y="1412689"/>
                <a:ext cx="1444883" cy="5570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EF7C6EE-733A-484B-A2A7-F123D3A490C9}"/>
              </a:ext>
            </a:extLst>
          </p:cNvPr>
          <p:cNvSpPr txBox="1"/>
          <p:nvPr/>
        </p:nvSpPr>
        <p:spPr>
          <a:xfrm>
            <a:off x="9481352" y="1321863"/>
            <a:ext cx="2302057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masis MT Pro" panose="02040504050005020304" pitchFamily="18" charset="0"/>
              </a:rPr>
              <a:t>This is called the Arithmetic-Geometric Mean Inequality.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00CC17-9FC8-4486-905A-CEA4AC0ED55F}"/>
                  </a:ext>
                </a:extLst>
              </p:cNvPr>
              <p:cNvSpPr txBox="1"/>
              <p:nvPr/>
            </p:nvSpPr>
            <p:spPr>
              <a:xfrm>
                <a:off x="914950" y="2333934"/>
                <a:ext cx="1156342" cy="445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00CC17-9FC8-4486-905A-CEA4AC0ED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50" y="2333934"/>
                <a:ext cx="1156342" cy="445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EFCC4F-264F-4D6A-A414-555425DFFCC6}"/>
                  </a:ext>
                </a:extLst>
              </p:cNvPr>
              <p:cNvSpPr txBox="1"/>
              <p:nvPr/>
            </p:nvSpPr>
            <p:spPr>
              <a:xfrm>
                <a:off x="1628671" y="3004911"/>
                <a:ext cx="1719573" cy="5010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EFCC4F-264F-4D6A-A414-555425DFF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671" y="3004911"/>
                <a:ext cx="1719573" cy="501099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8BF607-92CC-4DB9-A320-FE3FD287D3F5}"/>
                  </a:ext>
                </a:extLst>
              </p:cNvPr>
              <p:cNvSpPr txBox="1"/>
              <p:nvPr/>
            </p:nvSpPr>
            <p:spPr>
              <a:xfrm>
                <a:off x="2540372" y="3763088"/>
                <a:ext cx="1810111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8BF607-92CC-4DB9-A320-FE3FD287D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372" y="3763088"/>
                <a:ext cx="1810111" cy="4925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381CB6-4364-4E7A-9DA9-F2D7E2D7901A}"/>
                  </a:ext>
                </a:extLst>
              </p:cNvPr>
              <p:cNvSpPr txBox="1"/>
              <p:nvPr/>
            </p:nvSpPr>
            <p:spPr>
              <a:xfrm>
                <a:off x="3445427" y="4526491"/>
                <a:ext cx="19239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381CB6-4364-4E7A-9DA9-F2D7E2D79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427" y="4526491"/>
                <a:ext cx="1923924" cy="246221"/>
              </a:xfrm>
              <a:prstGeom prst="rect">
                <a:avLst/>
              </a:prstGeom>
              <a:blipFill>
                <a:blip r:embed="rId7"/>
                <a:stretch>
                  <a:fillRect l="-949" t="-2500" r="-2532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016BAE-3429-4496-9200-E75D57937B3A}"/>
                  </a:ext>
                </a:extLst>
              </p:cNvPr>
              <p:cNvSpPr txBox="1"/>
              <p:nvPr/>
            </p:nvSpPr>
            <p:spPr>
              <a:xfrm>
                <a:off x="4460694" y="5122390"/>
                <a:ext cx="22828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016BAE-3429-4496-9200-E75D57937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694" y="5122390"/>
                <a:ext cx="2282804" cy="246221"/>
              </a:xfrm>
              <a:prstGeom prst="rect">
                <a:avLst/>
              </a:prstGeom>
              <a:blipFill>
                <a:blip r:embed="rId8"/>
                <a:stretch>
                  <a:fillRect l="-1070" r="-1337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E5A8A6-9CE2-4202-8A80-D4A2E973205C}"/>
                  </a:ext>
                </a:extLst>
              </p:cNvPr>
              <p:cNvSpPr txBox="1"/>
              <p:nvPr/>
            </p:nvSpPr>
            <p:spPr>
              <a:xfrm>
                <a:off x="5762508" y="5681771"/>
                <a:ext cx="169597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E5A8A6-9CE2-4202-8A80-D4A2E9732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508" y="5681771"/>
                <a:ext cx="1695977" cy="246221"/>
              </a:xfrm>
              <a:prstGeom prst="rect">
                <a:avLst/>
              </a:prstGeom>
              <a:blipFill>
                <a:blip r:embed="rId9"/>
                <a:stretch>
                  <a:fillRect l="-1075" r="-2151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65AC3B-6F87-43EC-AFF5-A633B61E5927}"/>
                  </a:ext>
                </a:extLst>
              </p:cNvPr>
              <p:cNvSpPr txBox="1"/>
              <p:nvPr/>
            </p:nvSpPr>
            <p:spPr>
              <a:xfrm>
                <a:off x="7096423" y="6221974"/>
                <a:ext cx="111543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65AC3B-6F87-43EC-AFF5-A633B61E5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423" y="6221974"/>
                <a:ext cx="1115434" cy="246221"/>
              </a:xfrm>
              <a:prstGeom prst="rect">
                <a:avLst/>
              </a:prstGeom>
              <a:blipFill>
                <a:blip r:embed="rId10"/>
                <a:stretch>
                  <a:fillRect l="-5464" t="-2500" r="-3825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Hashtag - Free social icons">
            <a:extLst>
              <a:ext uri="{FF2B5EF4-FFF2-40B4-BE49-F238E27FC236}">
                <a16:creationId xmlns:a16="http://schemas.microsoft.com/office/drawing/2014/main" id="{83C81A79-EA7F-4EBC-A828-7B32509DF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43" y="5948070"/>
            <a:ext cx="547808" cy="5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Download Wind Arrow Clipart Arrow Clip Art - Blue Curved Arrow Png  Transparent PNG - 762x691 - Free Download on NicePNG">
            <a:extLst>
              <a:ext uri="{FF2B5EF4-FFF2-40B4-BE49-F238E27FC236}">
                <a16:creationId xmlns:a16="http://schemas.microsoft.com/office/drawing/2014/main" id="{B810BC76-CD37-4F09-A265-5963CF11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73" y="2324163"/>
            <a:ext cx="532997" cy="5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Free Download Wind Arrow Clipart Arrow Clip Art - Blue Curved Arrow Png  Transparent PNG - 762x691 - Free Download on NicePNG">
            <a:extLst>
              <a:ext uri="{FF2B5EF4-FFF2-40B4-BE49-F238E27FC236}">
                <a16:creationId xmlns:a16="http://schemas.microsoft.com/office/drawing/2014/main" id="{046F4012-1187-4663-B773-0B028F389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19" y="3089295"/>
            <a:ext cx="532997" cy="5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Free Download Wind Arrow Clipart Arrow Clip Art - Blue Curved Arrow Png  Transparent PNG - 762x691 - Free Download on NicePNG">
            <a:extLst>
              <a:ext uri="{FF2B5EF4-FFF2-40B4-BE49-F238E27FC236}">
                <a16:creationId xmlns:a16="http://schemas.microsoft.com/office/drawing/2014/main" id="{56BFB1BF-385A-49AA-BBB9-2FC3D07FC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46" y="3850553"/>
            <a:ext cx="532997" cy="5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ree Download Wind Arrow Clipart Arrow Clip Art - Blue Curved Arrow Png  Transparent PNG - 762x691 - Free Download on NicePNG">
            <a:extLst>
              <a:ext uri="{FF2B5EF4-FFF2-40B4-BE49-F238E27FC236}">
                <a16:creationId xmlns:a16="http://schemas.microsoft.com/office/drawing/2014/main" id="{3F3D7447-9D38-4C35-94DD-27B202AF2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96" y="4446452"/>
            <a:ext cx="532997" cy="5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Free Download Wind Arrow Clipart Arrow Clip Art - Blue Curved Arrow Png  Transparent PNG - 762x691 - Free Download on NicePNG">
            <a:extLst>
              <a:ext uri="{FF2B5EF4-FFF2-40B4-BE49-F238E27FC236}">
                <a16:creationId xmlns:a16="http://schemas.microsoft.com/office/drawing/2014/main" id="{83B1F58D-2E07-420D-A05B-5A2B197C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24" y="5024092"/>
            <a:ext cx="532997" cy="5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Free Download Wind Arrow Clipart Arrow Clip Art - Blue Curved Arrow Png  Transparent PNG - 762x691 - Free Download on NicePNG">
            <a:extLst>
              <a:ext uri="{FF2B5EF4-FFF2-40B4-BE49-F238E27FC236}">
                <a16:creationId xmlns:a16="http://schemas.microsoft.com/office/drawing/2014/main" id="{25CC0CEB-779B-4142-A490-2263A3DE0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60" y="5573884"/>
            <a:ext cx="532997" cy="5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0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95B470-B6CB-4D26-AF0D-63C6984BDE66}"/>
              </a:ext>
            </a:extLst>
          </p:cNvPr>
          <p:cNvSpPr txBox="1"/>
          <p:nvPr/>
        </p:nvSpPr>
        <p:spPr>
          <a:xfrm>
            <a:off x="1438115" y="1618104"/>
            <a:ext cx="8219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0" i="0" u="none" strike="noStrike" baseline="0" dirty="0">
                <a:latin typeface="Times New Roman" panose="02020603050405020304" pitchFamily="18" charset="0"/>
              </a:rPr>
              <a:t>Use a direct proof to show that the sum of two odd integers is even.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436C7-1AEB-4D6F-81BD-7A4CE665D2D6}"/>
              </a:ext>
            </a:extLst>
          </p:cNvPr>
          <p:cNvSpPr txBox="1"/>
          <p:nvPr/>
        </p:nvSpPr>
        <p:spPr>
          <a:xfrm>
            <a:off x="1438115" y="2563500"/>
            <a:ext cx="785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masis MT Pro" panose="02040504050005020304" pitchFamily="18" charset="0"/>
              </a:rPr>
              <a:t>Prove that if n and m are positive, even integers, then nm is divisible by 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F7714A-BFBC-4E7B-A885-CF9D61D54CE9}"/>
              </a:ext>
            </a:extLst>
          </p:cNvPr>
          <p:cNvSpPr txBox="1"/>
          <p:nvPr/>
        </p:nvSpPr>
        <p:spPr>
          <a:xfrm>
            <a:off x="1438115" y="3468201"/>
            <a:ext cx="89515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masis MT Pro" panose="02040504050005020304" pitchFamily="18" charset="0"/>
              </a:rPr>
              <a:t>A perfect number is a positive integer n such that the sum of the factors of n is equal to 2n (1 and n are considered factors of n). So, 6 is a perfect number since 1 +2+3+6 = 12 = 2∗6. Prove that a prime number cannot be a perfect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56E93B-3401-430A-BBD3-1B732A840BA5}"/>
                  </a:ext>
                </a:extLst>
              </p:cNvPr>
              <p:cNvSpPr txBox="1"/>
              <p:nvPr/>
            </p:nvSpPr>
            <p:spPr>
              <a:xfrm>
                <a:off x="1438115" y="5272087"/>
                <a:ext cx="71649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are integers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even,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even.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156E93B-3401-430A-BBD3-1B732A840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115" y="5272087"/>
                <a:ext cx="7164975" cy="369332"/>
              </a:xfrm>
              <a:prstGeom prst="rect">
                <a:avLst/>
              </a:prstGeom>
              <a:blipFill>
                <a:blip r:embed="rId3"/>
                <a:stretch>
                  <a:fillRect l="-59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D5C48C-0D11-4828-85BB-718A0D4E3F6D}"/>
              </a:ext>
            </a:extLst>
          </p:cNvPr>
          <p:cNvSpPr txBox="1"/>
          <p:nvPr/>
        </p:nvSpPr>
        <p:spPr>
          <a:xfrm>
            <a:off x="174792" y="273870"/>
            <a:ext cx="224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Direct Proof.</a:t>
            </a:r>
          </a:p>
        </p:txBody>
      </p:sp>
      <p:pic>
        <p:nvPicPr>
          <p:cNvPr id="5128" name="Picture 8" descr="Better Interview Preparation - Practice Makes Perfect Clipart, HD Png  Download - kindpng">
            <a:extLst>
              <a:ext uri="{FF2B5EF4-FFF2-40B4-BE49-F238E27FC236}">
                <a16:creationId xmlns:a16="http://schemas.microsoft.com/office/drawing/2014/main" id="{B4E57263-1803-43B8-B118-853418DE8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74" y="165150"/>
            <a:ext cx="1978577" cy="21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08B9B5-5C0D-4AA8-B1A0-713478F9D429}"/>
              </a:ext>
            </a:extLst>
          </p:cNvPr>
          <p:cNvSpPr txBox="1"/>
          <p:nvPr/>
        </p:nvSpPr>
        <p:spPr>
          <a:xfrm>
            <a:off x="9399297" y="4247034"/>
            <a:ext cx="2336983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0" i="0" dirty="0">
                <a:effectLst/>
                <a:latin typeface="Amasis MT Pro" panose="02040504050005020304" pitchFamily="18" charset="0"/>
              </a:rPr>
              <a:t>For any prime number P, its divisors are P and 1. The sum of these divisors is (P+1), which is always less than 2P.</a:t>
            </a:r>
            <a:endParaRPr lang="en-US" sz="14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E4CA95-E8A1-4BFF-A481-66B3912721AA}"/>
              </a:ext>
            </a:extLst>
          </p:cNvPr>
          <p:cNvSpPr txBox="1"/>
          <p:nvPr/>
        </p:nvSpPr>
        <p:spPr>
          <a:xfrm>
            <a:off x="224119" y="196223"/>
            <a:ext cx="275267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Proof by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67EA2E-ECF1-426F-9A55-306D6F9A2631}"/>
                  </a:ext>
                </a:extLst>
              </p:cNvPr>
              <p:cNvSpPr txBox="1"/>
              <p:nvPr/>
            </p:nvSpPr>
            <p:spPr>
              <a:xfrm>
                <a:off x="1119674" y="1763485"/>
                <a:ext cx="21974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masis MT Pro Medium" panose="02040604050005020304" pitchFamily="18" charset="0"/>
                  </a:rPr>
                  <a:t>Prove: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67EA2E-ECF1-426F-9A55-306D6F9A2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674" y="1763485"/>
                <a:ext cx="2197461" cy="400110"/>
              </a:xfrm>
              <a:prstGeom prst="rect">
                <a:avLst/>
              </a:prstGeom>
              <a:blipFill>
                <a:blip r:embed="rId2"/>
                <a:stretch>
                  <a:fillRect l="-305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DA947A-3B56-4F37-B3BE-9F0760DAF50E}"/>
                  </a:ext>
                </a:extLst>
              </p:cNvPr>
              <p:cNvSpPr txBox="1"/>
              <p:nvPr/>
            </p:nvSpPr>
            <p:spPr>
              <a:xfrm>
                <a:off x="1322704" y="2270448"/>
                <a:ext cx="14838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Assume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DA947A-3B56-4F37-B3BE-9F0760DAF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704" y="2270448"/>
                <a:ext cx="1483804" cy="400110"/>
              </a:xfrm>
              <a:prstGeom prst="rect">
                <a:avLst/>
              </a:prstGeom>
              <a:blipFill>
                <a:blip r:embed="rId3"/>
                <a:stretch>
                  <a:fillRect l="-452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E40BDA-EA36-4698-AD76-AD45F2E22001}"/>
                  </a:ext>
                </a:extLst>
              </p:cNvPr>
              <p:cNvSpPr txBox="1"/>
              <p:nvPr/>
            </p:nvSpPr>
            <p:spPr>
              <a:xfrm>
                <a:off x="1340658" y="2664089"/>
                <a:ext cx="11029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Show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E40BDA-EA36-4698-AD76-AD45F2E22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58" y="2664089"/>
                <a:ext cx="1102931" cy="400110"/>
              </a:xfrm>
              <a:prstGeom prst="rect">
                <a:avLst/>
              </a:prstGeom>
              <a:blipFill>
                <a:blip r:embed="rId4"/>
                <a:stretch>
                  <a:fillRect l="-607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926C52-6ADD-4637-ABE8-4207BDB590B1}"/>
                  </a:ext>
                </a:extLst>
              </p:cNvPr>
              <p:cNvSpPr txBox="1"/>
              <p:nvPr/>
            </p:nvSpPr>
            <p:spPr>
              <a:xfrm>
                <a:off x="1340658" y="3028565"/>
                <a:ext cx="1408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000" dirty="0">
                  <a:solidFill>
                    <a:srgbClr val="0070C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926C52-6ADD-4637-ABE8-4207BDB59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58" y="3028565"/>
                <a:ext cx="1408334" cy="400110"/>
              </a:xfrm>
              <a:prstGeom prst="rect">
                <a:avLst/>
              </a:prstGeom>
              <a:blipFill>
                <a:blip r:embed="rId5"/>
                <a:stretch>
                  <a:fillRect l="-4762" t="-9231" r="-86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ED1C9A-F3C2-4789-B762-AE7DB4F6AECB}"/>
                  </a:ext>
                </a:extLst>
              </p:cNvPr>
              <p:cNvSpPr txBox="1"/>
              <p:nvPr/>
            </p:nvSpPr>
            <p:spPr>
              <a:xfrm>
                <a:off x="1390701" y="3451162"/>
                <a:ext cx="11029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Show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ED1C9A-F3C2-4789-B762-AE7DB4F6A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701" y="3451162"/>
                <a:ext cx="1102931" cy="400110"/>
              </a:xfrm>
              <a:prstGeom prst="rect">
                <a:avLst/>
              </a:prstGeom>
              <a:blipFill>
                <a:blip r:embed="rId6"/>
                <a:stretch>
                  <a:fillRect l="-552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51E92F5-90EA-4FE9-9830-70C1739D2A1B}"/>
              </a:ext>
            </a:extLst>
          </p:cNvPr>
          <p:cNvSpPr txBox="1"/>
          <p:nvPr/>
        </p:nvSpPr>
        <p:spPr>
          <a:xfrm>
            <a:off x="6458723" y="711341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Prove: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065C9B-5A6E-44F1-9B19-1E37FAFC8B99}"/>
                  </a:ext>
                </a:extLst>
              </p:cNvPr>
              <p:cNvSpPr txBox="1"/>
              <p:nvPr/>
            </p:nvSpPr>
            <p:spPr>
              <a:xfrm>
                <a:off x="6855758" y="1242613"/>
                <a:ext cx="38218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is even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065C9B-5A6E-44F1-9B19-1E37FAFC8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758" y="1242613"/>
                <a:ext cx="3821815" cy="369332"/>
              </a:xfrm>
              <a:prstGeom prst="rect">
                <a:avLst/>
              </a:prstGeom>
              <a:blipFill>
                <a:blip r:embed="rId7"/>
                <a:stretch>
                  <a:fillRect l="-4944" t="-26667" r="-398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77AC44-E1D2-4A93-81BD-23369743035E}"/>
                  </a:ext>
                </a:extLst>
              </p:cNvPr>
              <p:cNvSpPr txBox="1"/>
              <p:nvPr/>
            </p:nvSpPr>
            <p:spPr>
              <a:xfrm>
                <a:off x="6777135" y="1829476"/>
                <a:ext cx="1883849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masis MT Pro Medium" panose="02040604050005020304" pitchFamily="18" charset="0"/>
                  </a:rPr>
                  <a:t>Case 1: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is odd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77AC44-E1D2-4A93-81BD-233697430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135" y="1829476"/>
                <a:ext cx="1883849" cy="369332"/>
              </a:xfrm>
              <a:prstGeom prst="rect">
                <a:avLst/>
              </a:prstGeom>
              <a:blipFill>
                <a:blip r:embed="rId8"/>
                <a:stretch>
                  <a:fillRect l="-2913" t="-8197" r="-194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EF3F5D-099E-47FE-910E-969323F1809B}"/>
                  </a:ext>
                </a:extLst>
              </p:cNvPr>
              <p:cNvSpPr txBox="1"/>
              <p:nvPr/>
            </p:nvSpPr>
            <p:spPr>
              <a:xfrm>
                <a:off x="6923754" y="2470503"/>
                <a:ext cx="26832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EF3F5D-099E-47FE-910E-969323F18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754" y="2470503"/>
                <a:ext cx="2683235" cy="276999"/>
              </a:xfrm>
              <a:prstGeom prst="rect">
                <a:avLst/>
              </a:prstGeom>
              <a:blipFill>
                <a:blip r:embed="rId9"/>
                <a:stretch>
                  <a:fillRect l="-2727" t="-4348" r="-159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386045-778C-4065-8A1C-D9853F289C51}"/>
                  </a:ext>
                </a:extLst>
              </p:cNvPr>
              <p:cNvSpPr txBox="1"/>
              <p:nvPr/>
            </p:nvSpPr>
            <p:spPr>
              <a:xfrm>
                <a:off x="6923754" y="2951621"/>
                <a:ext cx="2950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386045-778C-4065-8A1C-D9853F289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754" y="2951621"/>
                <a:ext cx="2950103" cy="276999"/>
              </a:xfrm>
              <a:prstGeom prst="rect">
                <a:avLst/>
              </a:prstGeom>
              <a:blipFill>
                <a:blip r:embed="rId10"/>
                <a:stretch>
                  <a:fillRect l="-413" t="-4348" r="-124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80DFEA-AD06-4E5B-995E-E7C67BFCC863}"/>
                  </a:ext>
                </a:extLst>
              </p:cNvPr>
              <p:cNvSpPr txBox="1"/>
              <p:nvPr/>
            </p:nvSpPr>
            <p:spPr>
              <a:xfrm>
                <a:off x="6927881" y="3451162"/>
                <a:ext cx="17331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80DFEA-AD06-4E5B-995E-E7C67BFCC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881" y="3451162"/>
                <a:ext cx="1733103" cy="276999"/>
              </a:xfrm>
              <a:prstGeom prst="rect">
                <a:avLst/>
              </a:prstGeom>
              <a:blipFill>
                <a:blip r:embed="rId11"/>
                <a:stretch>
                  <a:fillRect l="-702" t="-4348" r="-280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D5C6E5-FA7F-41D8-8D65-42B1D72F8D0E}"/>
                  </a:ext>
                </a:extLst>
              </p:cNvPr>
              <p:cNvSpPr txBox="1"/>
              <p:nvPr/>
            </p:nvSpPr>
            <p:spPr>
              <a:xfrm>
                <a:off x="6777135" y="4110499"/>
                <a:ext cx="1983235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masis MT Pro Medium" panose="02040604050005020304" pitchFamily="18" charset="0"/>
                  </a:rPr>
                  <a:t>Case 2: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 Medium" panose="02040604050005020304" pitchFamily="18" charset="0"/>
                  </a:rPr>
                  <a:t> is even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D5C6E5-FA7F-41D8-8D65-42B1D72F8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135" y="4110499"/>
                <a:ext cx="1983235" cy="369332"/>
              </a:xfrm>
              <a:prstGeom prst="rect">
                <a:avLst/>
              </a:prstGeom>
              <a:blipFill>
                <a:blip r:embed="rId12"/>
                <a:stretch>
                  <a:fillRect l="-2769" t="-8197" r="-184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91A304-6622-4B5F-AD2A-88463ED51A2F}"/>
                  </a:ext>
                </a:extLst>
              </p:cNvPr>
              <p:cNvSpPr txBox="1"/>
              <p:nvPr/>
            </p:nvSpPr>
            <p:spPr>
              <a:xfrm>
                <a:off x="7047401" y="4618525"/>
                <a:ext cx="18753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91A304-6622-4B5F-AD2A-88463ED51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401" y="4618525"/>
                <a:ext cx="1875322" cy="276999"/>
              </a:xfrm>
              <a:prstGeom prst="rect">
                <a:avLst/>
              </a:prstGeom>
              <a:blipFill>
                <a:blip r:embed="rId13"/>
                <a:stretch>
                  <a:fillRect l="-3896" t="-4444" r="-259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9BA4BC-FF02-45E5-BE16-B0AEDFB9F8B8}"/>
                  </a:ext>
                </a:extLst>
              </p:cNvPr>
              <p:cNvSpPr txBox="1"/>
              <p:nvPr/>
            </p:nvSpPr>
            <p:spPr>
              <a:xfrm>
                <a:off x="6992000" y="5067837"/>
                <a:ext cx="1604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9BA4BC-FF02-45E5-BE16-B0AEDFB9F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000" y="5067837"/>
                <a:ext cx="1604863" cy="276999"/>
              </a:xfrm>
              <a:prstGeom prst="rect">
                <a:avLst/>
              </a:prstGeom>
              <a:blipFill>
                <a:blip r:embed="rId14"/>
                <a:stretch>
                  <a:fillRect l="-1521" t="-4348" r="-304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1873E571-677A-BF22-E21C-CAAD8834F537}"/>
              </a:ext>
            </a:extLst>
          </p:cNvPr>
          <p:cNvSpPr txBox="1"/>
          <p:nvPr/>
        </p:nvSpPr>
        <p:spPr>
          <a:xfrm>
            <a:off x="614057" y="4369379"/>
            <a:ext cx="341189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</a:rPr>
              <a:t>(If either 𝜑 (phi) or 𝜓(psi) is true, then 𝑥 is true)</a:t>
            </a:r>
          </a:p>
        </p:txBody>
      </p:sp>
    </p:spTree>
    <p:extLst>
      <p:ext uri="{BB962C8B-B14F-4D97-AF65-F5344CB8AC3E}">
        <p14:creationId xmlns:p14="http://schemas.microsoft.com/office/powerpoint/2010/main" val="322287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4FA13C-BC16-4C68-8179-C7FD8EF0725C}"/>
                  </a:ext>
                </a:extLst>
              </p:cNvPr>
              <p:cNvSpPr txBox="1"/>
              <p:nvPr/>
            </p:nvSpPr>
            <p:spPr>
              <a:xfrm>
                <a:off x="1156997" y="2164702"/>
                <a:ext cx="89239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Prove: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are even,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is even.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4FA13C-BC16-4C68-8179-C7FD8EF07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997" y="2164702"/>
                <a:ext cx="8923918" cy="400110"/>
              </a:xfrm>
              <a:prstGeom prst="rect">
                <a:avLst/>
              </a:prstGeom>
              <a:blipFill>
                <a:blip r:embed="rId2"/>
                <a:stretch>
                  <a:fillRect l="-61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99FBFB-F960-438F-95BC-C1628F456D09}"/>
                  </a:ext>
                </a:extLst>
              </p:cNvPr>
              <p:cNvSpPr txBox="1"/>
              <p:nvPr/>
            </p:nvSpPr>
            <p:spPr>
              <a:xfrm>
                <a:off x="1156997" y="3387203"/>
                <a:ext cx="65003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Prove: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D99FBFB-F960-438F-95BC-C1628F456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997" y="3387203"/>
                <a:ext cx="6500306" cy="400110"/>
              </a:xfrm>
              <a:prstGeom prst="rect">
                <a:avLst/>
              </a:prstGeom>
              <a:blipFill>
                <a:blip r:embed="rId3"/>
                <a:stretch>
                  <a:fillRect l="-844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8DFFA3B-4263-D4A8-EAE4-3C3ECA75B3AD}"/>
              </a:ext>
            </a:extLst>
          </p:cNvPr>
          <p:cNvSpPr txBox="1"/>
          <p:nvPr/>
        </p:nvSpPr>
        <p:spPr>
          <a:xfrm>
            <a:off x="224119" y="196223"/>
            <a:ext cx="275267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Proof by Case</a:t>
            </a:r>
          </a:p>
        </p:txBody>
      </p:sp>
    </p:spTree>
    <p:extLst>
      <p:ext uri="{BB962C8B-B14F-4D97-AF65-F5344CB8AC3E}">
        <p14:creationId xmlns:p14="http://schemas.microsoft.com/office/powerpoint/2010/main" val="321847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4FA13C-BC16-4C68-8179-C7FD8EF0725C}"/>
                  </a:ext>
                </a:extLst>
              </p:cNvPr>
              <p:cNvSpPr txBox="1"/>
              <p:nvPr/>
            </p:nvSpPr>
            <p:spPr>
              <a:xfrm>
                <a:off x="1156997" y="1511559"/>
                <a:ext cx="89239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Prove: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are even,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is even.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4FA13C-BC16-4C68-8179-C7FD8EF07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997" y="1511559"/>
                <a:ext cx="8923918" cy="400110"/>
              </a:xfrm>
              <a:prstGeom prst="rect">
                <a:avLst/>
              </a:prstGeom>
              <a:blipFill>
                <a:blip r:embed="rId3"/>
                <a:stretch>
                  <a:fillRect l="-615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7B74753-35AE-7729-38E1-134A2C744143}"/>
              </a:ext>
            </a:extLst>
          </p:cNvPr>
          <p:cNvSpPr txBox="1"/>
          <p:nvPr/>
        </p:nvSpPr>
        <p:spPr>
          <a:xfrm>
            <a:off x="224119" y="196223"/>
            <a:ext cx="275267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Proof by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BF62AA-4FB6-034C-2E38-7BC1F4E46279}"/>
                  </a:ext>
                </a:extLst>
              </p:cNvPr>
              <p:cNvSpPr txBox="1"/>
              <p:nvPr/>
            </p:nvSpPr>
            <p:spPr>
              <a:xfrm>
                <a:off x="816972" y="2262402"/>
                <a:ext cx="11036356" cy="3662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masis MT Pro" panose="02040504050005020304" pitchFamily="18" charset="0"/>
                  <a:buChar char="~"/>
                </a:pPr>
                <a:r>
                  <a:rPr lang="en-US" b="1" dirty="0">
                    <a:latin typeface="Amasis MT Pro" panose="02040504050005020304" pitchFamily="18" charset="0"/>
                  </a:rPr>
                  <a:t>Case 1:</a:t>
                </a:r>
              </a:p>
              <a:p>
                <a:r>
                  <a:rPr lang="en-US" sz="1600" b="1" dirty="0"/>
                  <a:t>      </a:t>
                </a:r>
                <a14:m>
                  <m:oMath xmlns:m="http://schemas.openxmlformats.org/officeDocument/2006/math">
                    <m:r>
                      <a:rPr lang="en-US" sz="16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1600" b="1" dirty="0">
                    <a:latin typeface="Amasis MT Pro" panose="02040504050005020304" pitchFamily="18" charset="0"/>
                  </a:rPr>
                  <a:t>even </a:t>
                </a:r>
                <a:r>
                  <a:rPr lang="en-US" sz="1600" dirty="0">
                    <a:latin typeface="Amasis MT Pro" panose="02040504050005020304" pitchFamily="18" charset="0"/>
                  </a:rPr>
                  <a:t>so, there are 2 possibilities: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are both even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are both odd</a:t>
                </a:r>
              </a:p>
              <a:p>
                <a:endParaRPr lang="en-US" sz="1600" dirty="0"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Amasis MT Pro" panose="02040504050005020304" pitchFamily="18" charset="0"/>
                  <a:buChar char="~"/>
                </a:pPr>
                <a:r>
                  <a:rPr lang="en-US" b="1" dirty="0">
                    <a:latin typeface="Amasis MT Pro" panose="02040504050005020304" pitchFamily="18" charset="0"/>
                  </a:rPr>
                  <a:t>Case 2:</a:t>
                </a:r>
              </a:p>
              <a:p>
                <a:r>
                  <a:rPr lang="en-US" sz="1600" b="1" dirty="0"/>
                  <a:t>     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1600" b="1" dirty="0">
                    <a:latin typeface="Amasis MT Pro" panose="02040504050005020304" pitchFamily="18" charset="0"/>
                  </a:rPr>
                  <a:t>even </a:t>
                </a:r>
                <a:r>
                  <a:rPr lang="en-US" sz="1600" dirty="0">
                    <a:latin typeface="Amasis MT Pro" panose="02040504050005020304" pitchFamily="18" charset="0"/>
                  </a:rPr>
                  <a:t>so, there are 2 possibilities: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are both even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are both odd</a:t>
                </a:r>
              </a:p>
              <a:p>
                <a:endParaRPr lang="en-US" sz="1600" dirty="0"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is even, then from the first case,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has to be even and from the second case,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has to be even - hence,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even</a:t>
                </a:r>
              </a:p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sz="1600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is odd, then from the first case,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has to be odd and from the second case,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 has to be odd - hence,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1600" dirty="0">
                    <a:latin typeface="Amasis MT Pro" panose="02040504050005020304" pitchFamily="18" charset="0"/>
                  </a:rPr>
                  <a:t>even</a:t>
                </a:r>
              </a:p>
              <a:p>
                <a:endParaRPr lang="en-US" sz="1600" dirty="0">
                  <a:latin typeface="Amasis MT Pro" panose="020405040500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600" b="1" dirty="0">
                    <a:latin typeface="Amasis MT Pro" panose="02040504050005020304" pitchFamily="18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1600" b="1" dirty="0">
                    <a:latin typeface="Amasis MT Pro" panose="02040504050005020304" pitchFamily="18" charset="0"/>
                  </a:rPr>
                  <a:t> is always even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BF62AA-4FB6-034C-2E38-7BC1F4E4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72" y="2262402"/>
                <a:ext cx="11036356" cy="3662541"/>
              </a:xfrm>
              <a:prstGeom prst="rect">
                <a:avLst/>
              </a:prstGeom>
              <a:blipFill>
                <a:blip r:embed="rId4"/>
                <a:stretch>
                  <a:fillRect l="-442" t="-832" r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72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7A2CD57-5F7F-44A3-82F5-84F63EFBF4C7}"/>
              </a:ext>
            </a:extLst>
          </p:cNvPr>
          <p:cNvSpPr txBox="1"/>
          <p:nvPr/>
        </p:nvSpPr>
        <p:spPr>
          <a:xfrm>
            <a:off x="559836" y="2608346"/>
            <a:ext cx="370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latin typeface="Amasis MT Pro Medium" panose="02040604050005020304" pitchFamily="18" charset="0"/>
              </a:rPr>
              <a:t>How many cases are there?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A7BE81-B9E6-4AE1-B6AA-0FB912E62247}"/>
                  </a:ext>
                </a:extLst>
              </p:cNvPr>
              <p:cNvSpPr txBox="1"/>
              <p:nvPr/>
            </p:nvSpPr>
            <p:spPr>
              <a:xfrm>
                <a:off x="1156997" y="1702198"/>
                <a:ext cx="64080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latin typeface="Amasis MT Pro Medium" panose="02040604050005020304" pitchFamily="18" charset="0"/>
                  </a:rPr>
                  <a:t>Prove: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A7BE81-B9E6-4AE1-B6AA-0FB912E62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997" y="1702198"/>
                <a:ext cx="6408036" cy="400110"/>
              </a:xfrm>
              <a:prstGeom prst="rect">
                <a:avLst/>
              </a:prstGeom>
              <a:blipFill>
                <a:blip r:embed="rId2"/>
                <a:stretch>
                  <a:fillRect l="-85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BEA299-DD2D-4E47-BE77-FA7FEC30D758}"/>
                  </a:ext>
                </a:extLst>
              </p:cNvPr>
              <p:cNvSpPr txBox="1"/>
              <p:nvPr/>
            </p:nvSpPr>
            <p:spPr>
              <a:xfrm>
                <a:off x="936172" y="3429000"/>
                <a:ext cx="1813060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masis MT Pro Medium" panose="02040604050005020304" pitchFamily="18" charset="0"/>
                  </a:rPr>
                  <a:t>Case 1: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9BEA299-DD2D-4E47-BE77-FA7FEC30D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72" y="3429000"/>
                <a:ext cx="1813060" cy="369332"/>
              </a:xfrm>
              <a:prstGeom prst="rect">
                <a:avLst/>
              </a:prstGeom>
              <a:blipFill>
                <a:blip r:embed="rId3"/>
                <a:stretch>
                  <a:fillRect l="-3030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86EAAC-EDAD-4A30-951D-58454F5FA92F}"/>
                  </a:ext>
                </a:extLst>
              </p:cNvPr>
              <p:cNvSpPr txBox="1"/>
              <p:nvPr/>
            </p:nvSpPr>
            <p:spPr>
              <a:xfrm>
                <a:off x="5685453" y="3433402"/>
                <a:ext cx="1813060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masis MT Pro Medium" panose="02040604050005020304" pitchFamily="18" charset="0"/>
                  </a:rPr>
                  <a:t>Case 2: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86EAAC-EDAD-4A30-951D-58454F5FA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453" y="3433402"/>
                <a:ext cx="1813060" cy="369332"/>
              </a:xfrm>
              <a:prstGeom prst="rect">
                <a:avLst/>
              </a:prstGeom>
              <a:blipFill>
                <a:blip r:embed="rId4"/>
                <a:stretch>
                  <a:fillRect l="-303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D37CC47-6ED6-4AA4-B070-A2F79E131CF6}"/>
              </a:ext>
            </a:extLst>
          </p:cNvPr>
          <p:cNvSpPr txBox="1"/>
          <p:nvPr/>
        </p:nvSpPr>
        <p:spPr>
          <a:xfrm>
            <a:off x="564035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99A5AA-16AF-46CF-BA2E-3B97A60D4371}"/>
                  </a:ext>
                </a:extLst>
              </p:cNvPr>
              <p:cNvSpPr txBox="1"/>
              <p:nvPr/>
            </p:nvSpPr>
            <p:spPr>
              <a:xfrm>
                <a:off x="936172" y="4080376"/>
                <a:ext cx="1415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99A5AA-16AF-46CF-BA2E-3B97A60D4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72" y="4080376"/>
                <a:ext cx="1415196" cy="276999"/>
              </a:xfrm>
              <a:prstGeom prst="rect">
                <a:avLst/>
              </a:prstGeom>
              <a:blipFill>
                <a:blip r:embed="rId5"/>
                <a:stretch>
                  <a:fillRect l="-3879" r="-344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C429BA-83ED-4809-BC68-B354AAC73F2D}"/>
                  </a:ext>
                </a:extLst>
              </p:cNvPr>
              <p:cNvSpPr txBox="1"/>
              <p:nvPr/>
            </p:nvSpPr>
            <p:spPr>
              <a:xfrm>
                <a:off x="936172" y="4557179"/>
                <a:ext cx="1443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C429BA-83ED-4809-BC68-B354AAC73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72" y="4557179"/>
                <a:ext cx="1443857" cy="276999"/>
              </a:xfrm>
              <a:prstGeom prst="rect">
                <a:avLst/>
              </a:prstGeom>
              <a:blipFill>
                <a:blip r:embed="rId6"/>
                <a:stretch>
                  <a:fillRect l="-2119" r="-169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7314E3-7265-46E9-A1AE-811F3F19F8F5}"/>
              </a:ext>
            </a:extLst>
          </p:cNvPr>
          <p:cNvCxnSpPr/>
          <p:nvPr/>
        </p:nvCxnSpPr>
        <p:spPr>
          <a:xfrm>
            <a:off x="559836" y="5122506"/>
            <a:ext cx="25006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56CE03-1D86-45FA-9DA7-C70F8A464FF9}"/>
                  </a:ext>
                </a:extLst>
              </p:cNvPr>
              <p:cNvSpPr txBox="1"/>
              <p:nvPr/>
            </p:nvSpPr>
            <p:spPr>
              <a:xfrm>
                <a:off x="559836" y="4280180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56CE03-1D86-45FA-9DA7-C70F8A464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6" y="4280180"/>
                <a:ext cx="226023" cy="276999"/>
              </a:xfrm>
              <a:prstGeom prst="rect">
                <a:avLst/>
              </a:prstGeom>
              <a:blipFill>
                <a:blip r:embed="rId7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79809F-221B-41E7-BFB5-1FFA33380A41}"/>
                  </a:ext>
                </a:extLst>
              </p:cNvPr>
              <p:cNvSpPr txBox="1"/>
              <p:nvPr/>
            </p:nvSpPr>
            <p:spPr>
              <a:xfrm>
                <a:off x="1361672" y="5272335"/>
                <a:ext cx="592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79809F-221B-41E7-BFB5-1FFA33380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672" y="5272335"/>
                <a:ext cx="592855" cy="276999"/>
              </a:xfrm>
              <a:prstGeom prst="rect">
                <a:avLst/>
              </a:prstGeom>
              <a:blipFill>
                <a:blip r:embed="rId8"/>
                <a:stretch>
                  <a:fillRect l="-5102" r="-816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9E417C-8B22-418E-8332-357D2988B983}"/>
                  </a:ext>
                </a:extLst>
              </p:cNvPr>
              <p:cNvSpPr txBox="1"/>
              <p:nvPr/>
            </p:nvSpPr>
            <p:spPr>
              <a:xfrm>
                <a:off x="6083317" y="4025682"/>
                <a:ext cx="14151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D9E417C-8B22-418E-8332-357D2988B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317" y="4025682"/>
                <a:ext cx="1415196" cy="276999"/>
              </a:xfrm>
              <a:prstGeom prst="rect">
                <a:avLst/>
              </a:prstGeom>
              <a:blipFill>
                <a:blip r:embed="rId9"/>
                <a:stretch>
                  <a:fillRect l="-3448" r="-129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067431-8413-4F63-9338-B222D6A827F2}"/>
                  </a:ext>
                </a:extLst>
              </p:cNvPr>
              <p:cNvSpPr txBox="1"/>
              <p:nvPr/>
            </p:nvSpPr>
            <p:spPr>
              <a:xfrm>
                <a:off x="6068986" y="4508427"/>
                <a:ext cx="1443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067431-8413-4F63-9338-B222D6A82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986" y="4508427"/>
                <a:ext cx="1443857" cy="276999"/>
              </a:xfrm>
              <a:prstGeom prst="rect">
                <a:avLst/>
              </a:prstGeom>
              <a:blipFill>
                <a:blip r:embed="rId10"/>
                <a:stretch>
                  <a:fillRect l="-2119" r="-381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49B1A8-B3E9-4DCD-9ED8-DF665E232516}"/>
              </a:ext>
            </a:extLst>
          </p:cNvPr>
          <p:cNvCxnSpPr/>
          <p:nvPr/>
        </p:nvCxnSpPr>
        <p:spPr>
          <a:xfrm>
            <a:off x="5540611" y="5041641"/>
            <a:ext cx="25006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F56810-1FBD-4F12-9FDB-AF115CF7991D}"/>
                  </a:ext>
                </a:extLst>
              </p:cNvPr>
              <p:cNvSpPr txBox="1"/>
              <p:nvPr/>
            </p:nvSpPr>
            <p:spPr>
              <a:xfrm>
                <a:off x="5685453" y="4239129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FF56810-1FBD-4F12-9FDB-AF115CF79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453" y="4239129"/>
                <a:ext cx="226023" cy="276999"/>
              </a:xfrm>
              <a:prstGeom prst="rect">
                <a:avLst/>
              </a:prstGeom>
              <a:blipFill>
                <a:blip r:embed="rId11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24B4A6-0D50-4765-A509-DD25E16E23A5}"/>
                  </a:ext>
                </a:extLst>
              </p:cNvPr>
              <p:cNvSpPr txBox="1"/>
              <p:nvPr/>
            </p:nvSpPr>
            <p:spPr>
              <a:xfrm>
                <a:off x="6605743" y="5214120"/>
                <a:ext cx="592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E24B4A6-0D50-4765-A509-DD25E16E2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743" y="5214120"/>
                <a:ext cx="592855" cy="276999"/>
              </a:xfrm>
              <a:prstGeom prst="rect">
                <a:avLst/>
              </a:prstGeom>
              <a:blipFill>
                <a:blip r:embed="rId12"/>
                <a:stretch>
                  <a:fillRect l="-5155" r="-927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2AAE7A1-DECE-0D4F-9D5E-961DFFCAE183}"/>
              </a:ext>
            </a:extLst>
          </p:cNvPr>
          <p:cNvSpPr txBox="1"/>
          <p:nvPr/>
        </p:nvSpPr>
        <p:spPr>
          <a:xfrm>
            <a:off x="224119" y="196223"/>
            <a:ext cx="275267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Proof by Case</a:t>
            </a:r>
          </a:p>
        </p:txBody>
      </p:sp>
    </p:spTree>
    <p:extLst>
      <p:ext uri="{BB962C8B-B14F-4D97-AF65-F5344CB8AC3E}">
        <p14:creationId xmlns:p14="http://schemas.microsoft.com/office/powerpoint/2010/main" val="128294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/>
      <p:bldP spid="19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2AEFE5-9C4E-4802-AE5E-372412A28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466" y="1620545"/>
                <a:ext cx="369434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q"/>
                  <a:tabLst/>
                </a:pP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 that for all 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n-US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E2AEFE5-9C4E-4802-AE5E-372412A28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466" y="1620545"/>
                <a:ext cx="3694345" cy="461665"/>
              </a:xfrm>
              <a:prstGeom prst="rect">
                <a:avLst/>
              </a:prstGeom>
              <a:blipFill>
                <a:blip r:embed="rId3"/>
                <a:stretch>
                  <a:fillRect l="-2145" t="-10526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037E57-43A4-43D1-AF26-00098A506C8D}"/>
                  </a:ext>
                </a:extLst>
              </p:cNvPr>
              <p:cNvSpPr txBox="1"/>
              <p:nvPr/>
            </p:nvSpPr>
            <p:spPr>
              <a:xfrm>
                <a:off x="3886358" y="2403691"/>
                <a:ext cx="3614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037E57-43A4-43D1-AF26-00098A506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358" y="2403691"/>
                <a:ext cx="3614772" cy="369332"/>
              </a:xfrm>
              <a:prstGeom prst="rect">
                <a:avLst/>
              </a:prstGeom>
              <a:blipFill>
                <a:blip r:embed="rId4"/>
                <a:stretch>
                  <a:fillRect l="-169" r="-1686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8134D35-DCF1-4768-9960-8EB2E086EE7F}"/>
              </a:ext>
            </a:extLst>
          </p:cNvPr>
          <p:cNvSpPr txBox="1"/>
          <p:nvPr/>
        </p:nvSpPr>
        <p:spPr>
          <a:xfrm>
            <a:off x="982812" y="4056131"/>
            <a:ext cx="9348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masis MT Pro Medium" panose="02040604050005020304" pitchFamily="18" charset="0"/>
              </a:rPr>
              <a:t>Case 1: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49B3E4-1DB4-4495-8F96-401FB29DB388}"/>
              </a:ext>
            </a:extLst>
          </p:cNvPr>
          <p:cNvSpPr txBox="1"/>
          <p:nvPr/>
        </p:nvSpPr>
        <p:spPr>
          <a:xfrm>
            <a:off x="982811" y="4870249"/>
            <a:ext cx="9348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masis MT Pro Medium" panose="02040604050005020304" pitchFamily="18" charset="0"/>
              </a:rPr>
              <a:t>Case 2: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A4A294-5B7D-4926-ACDD-725B41578E74}"/>
              </a:ext>
            </a:extLst>
          </p:cNvPr>
          <p:cNvSpPr txBox="1"/>
          <p:nvPr/>
        </p:nvSpPr>
        <p:spPr>
          <a:xfrm>
            <a:off x="982811" y="5730533"/>
            <a:ext cx="9348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masis MT Pro Medium" panose="02040604050005020304" pitchFamily="18" charset="0"/>
              </a:rPr>
              <a:t>Case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CDC95A-B57E-4BE3-BEEB-FD6B04D75333}"/>
                  </a:ext>
                </a:extLst>
              </p:cNvPr>
              <p:cNvSpPr txBox="1"/>
              <p:nvPr/>
            </p:nvSpPr>
            <p:spPr>
              <a:xfrm>
                <a:off x="2223475" y="4102297"/>
                <a:ext cx="93487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CDC95A-B57E-4BE3-BEEB-FD6B04D75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475" y="4102297"/>
                <a:ext cx="934871" cy="276999"/>
              </a:xfrm>
              <a:prstGeom prst="rect">
                <a:avLst/>
              </a:prstGeom>
              <a:blipFill>
                <a:blip r:embed="rId5"/>
                <a:stretch>
                  <a:fillRect l="-6536" t="-28889" r="-654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768320-BAB2-4276-A6C2-8EC1169F3996}"/>
                  </a:ext>
                </a:extLst>
              </p:cNvPr>
              <p:cNvSpPr txBox="1"/>
              <p:nvPr/>
            </p:nvSpPr>
            <p:spPr>
              <a:xfrm>
                <a:off x="2077702" y="4899054"/>
                <a:ext cx="1237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: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768320-BAB2-4276-A6C2-8EC1169F3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702" y="4899054"/>
                <a:ext cx="1237518" cy="276999"/>
              </a:xfrm>
              <a:prstGeom prst="rect">
                <a:avLst/>
              </a:prstGeom>
              <a:blipFill>
                <a:blip r:embed="rId6"/>
                <a:stretch>
                  <a:fillRect l="-3448" t="-28889" r="-10837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DC2D4D-4562-4836-AE54-59827B0FEEA0}"/>
                  </a:ext>
                </a:extLst>
              </p:cNvPr>
              <p:cNvSpPr txBox="1"/>
              <p:nvPr/>
            </p:nvSpPr>
            <p:spPr>
              <a:xfrm>
                <a:off x="2223475" y="5768982"/>
                <a:ext cx="686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DC2D4D-4562-4836-AE54-59827B0FE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475" y="5768982"/>
                <a:ext cx="686085" cy="276999"/>
              </a:xfrm>
              <a:prstGeom prst="rect">
                <a:avLst/>
              </a:prstGeom>
              <a:blipFill>
                <a:blip r:embed="rId7"/>
                <a:stretch>
                  <a:fillRect l="-4464" r="-446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098E00-44B2-4147-9107-60AE6884E053}"/>
                  </a:ext>
                </a:extLst>
              </p:cNvPr>
              <p:cNvSpPr txBox="1"/>
              <p:nvPr/>
            </p:nvSpPr>
            <p:spPr>
              <a:xfrm>
                <a:off x="3777787" y="4086907"/>
                <a:ext cx="3370473" cy="307777"/>
              </a:xfrm>
              <a:prstGeom prst="rect">
                <a:avLst/>
              </a:prstGeom>
              <a:noFill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−5≤</m:t>
                      </m:r>
                      <m:r>
                        <a:rPr lang="en-US" sz="2000" b="1" i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−3) ≤5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098E00-44B2-4147-9107-60AE6884E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787" y="4086907"/>
                <a:ext cx="337047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047638-315D-4289-B142-D751B40A9D47}"/>
                  </a:ext>
                </a:extLst>
              </p:cNvPr>
              <p:cNvSpPr txBox="1"/>
              <p:nvPr/>
            </p:nvSpPr>
            <p:spPr>
              <a:xfrm>
                <a:off x="3777786" y="4901026"/>
                <a:ext cx="31781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−5≤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−3) ≤5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1047638-315D-4289-B142-D751B40A9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786" y="4901026"/>
                <a:ext cx="3178113" cy="307777"/>
              </a:xfrm>
              <a:prstGeom prst="rect">
                <a:avLst/>
              </a:prstGeom>
              <a:blipFill>
                <a:blip r:embed="rId9"/>
                <a:stretch>
                  <a:fillRect l="-192" t="-2000" r="-153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5B19A9-0352-413A-9581-FE35DC38BFB2}"/>
                  </a:ext>
                </a:extLst>
              </p:cNvPr>
              <p:cNvSpPr txBox="1"/>
              <p:nvPr/>
            </p:nvSpPr>
            <p:spPr>
              <a:xfrm>
                <a:off x="3788703" y="5740268"/>
                <a:ext cx="31781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−5≤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−3) ≤5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5B19A9-0352-413A-9581-FE35DC38B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703" y="5740268"/>
                <a:ext cx="3178113" cy="307777"/>
              </a:xfrm>
              <a:prstGeom prst="rect">
                <a:avLst/>
              </a:prstGeom>
              <a:blipFill>
                <a:blip r:embed="rId10"/>
                <a:stretch>
                  <a:fillRect l="-192" t="-4000" r="-153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olving Absolute Value Equations - ChiliMath">
            <a:extLst>
              <a:ext uri="{FF2B5EF4-FFF2-40B4-BE49-F238E27FC236}">
                <a16:creationId xmlns:a16="http://schemas.microsoft.com/office/drawing/2014/main" id="{373C02EE-3B31-40FB-AC40-F4DA2169A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474" y="265065"/>
            <a:ext cx="2223479" cy="131340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1EF0F0E-1A37-4101-A0CC-3D035CDFE2ED}"/>
              </a:ext>
            </a:extLst>
          </p:cNvPr>
          <p:cNvGrpSpPr/>
          <p:nvPr/>
        </p:nvGrpSpPr>
        <p:grpSpPr>
          <a:xfrm>
            <a:off x="3076943" y="3094504"/>
            <a:ext cx="6038114" cy="585196"/>
            <a:chOff x="5228948" y="6021079"/>
            <a:chExt cx="6038114" cy="58519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EC0D0FE-8C9C-47CB-9FFD-8665EA719010}"/>
                </a:ext>
              </a:extLst>
            </p:cNvPr>
            <p:cNvSpPr/>
            <p:nvPr/>
          </p:nvSpPr>
          <p:spPr>
            <a:xfrm>
              <a:off x="7031603" y="6021080"/>
              <a:ext cx="2763734" cy="422083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BB33C64-2E72-491E-A7E9-35836227C61E}"/>
                </a:ext>
              </a:extLst>
            </p:cNvPr>
            <p:cNvGrpSpPr/>
            <p:nvPr/>
          </p:nvGrpSpPr>
          <p:grpSpPr>
            <a:xfrm>
              <a:off x="5228948" y="6021079"/>
              <a:ext cx="6038114" cy="585196"/>
              <a:chOff x="5228948" y="6021079"/>
              <a:chExt cx="6038114" cy="585196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C1BF2204-E668-4D03-A621-B094287163B9}"/>
                  </a:ext>
                </a:extLst>
              </p:cNvPr>
              <p:cNvSpPr/>
              <p:nvPr/>
            </p:nvSpPr>
            <p:spPr>
              <a:xfrm>
                <a:off x="9795337" y="6021079"/>
                <a:ext cx="1471725" cy="422083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15875A2C-87CE-4D6B-9EED-D67E8E9A3CF3}"/>
                  </a:ext>
                </a:extLst>
              </p:cNvPr>
              <p:cNvSpPr/>
              <p:nvPr/>
            </p:nvSpPr>
            <p:spPr>
              <a:xfrm>
                <a:off x="5228948" y="6027937"/>
                <a:ext cx="1802655" cy="422083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26E1F68-5539-449B-9EBE-0D7B610681C3}"/>
                  </a:ext>
                </a:extLst>
              </p:cNvPr>
              <p:cNvGrpSpPr/>
              <p:nvPr/>
            </p:nvGrpSpPr>
            <p:grpSpPr>
              <a:xfrm>
                <a:off x="5228948" y="6178916"/>
                <a:ext cx="5956916" cy="427359"/>
                <a:chOff x="5228948" y="6178916"/>
                <a:chExt cx="5956916" cy="427359"/>
              </a:xfrm>
            </p:grpSpPr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B74CC021-32B3-42A6-A311-97B8B3B4661F}"/>
                    </a:ext>
                  </a:extLst>
                </p:cNvPr>
                <p:cNvCxnSpPr/>
                <p:nvPr/>
              </p:nvCxnSpPr>
              <p:spPr>
                <a:xfrm>
                  <a:off x="5228948" y="6249880"/>
                  <a:ext cx="5956916" cy="0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81AC385B-BE80-43C0-9FD4-AF8A8AF682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91417" y="6329276"/>
                      <a:ext cx="35426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81AC385B-BE80-43C0-9FD4-AF8A8AF682F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91417" y="6329276"/>
                      <a:ext cx="354264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724" r="-17241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9177B372-8B65-492F-ACE8-B012D3A436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04772" y="6329276"/>
                      <a:ext cx="1811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9177B372-8B65-492F-ACE8-B012D3A436C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704772" y="6329276"/>
                      <a:ext cx="181139" cy="276999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33333" r="-26667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1444714-7502-4C6A-A5DA-2D4CEA7A21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31605" y="6178917"/>
                  <a:ext cx="0" cy="10641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710FDC3-77B3-46B9-9F6A-8EFA110593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95341" y="6178916"/>
                  <a:ext cx="0" cy="10641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7972F8-6248-458A-BC53-939E510EAC4E}"/>
                  </a:ext>
                </a:extLst>
              </p:cNvPr>
              <p:cNvSpPr txBox="1"/>
              <p:nvPr/>
            </p:nvSpPr>
            <p:spPr>
              <a:xfrm>
                <a:off x="7305707" y="6045981"/>
                <a:ext cx="4616648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masis MT Pro" panose="02040504050005020304" pitchFamily="18" charset="0"/>
                  </a:rPr>
                  <a:t>For any real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, prove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7972F8-6248-458A-BC53-939E510EA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707" y="6045981"/>
                <a:ext cx="4616648" cy="369332"/>
              </a:xfrm>
              <a:prstGeom prst="rect">
                <a:avLst/>
              </a:prstGeom>
              <a:blipFill>
                <a:blip r:embed="rId14"/>
                <a:stretch>
                  <a:fillRect l="-921" t="-8065" b="-24194"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5FEFD69-B1E0-5014-AC05-220C295AD8A7}"/>
              </a:ext>
            </a:extLst>
          </p:cNvPr>
          <p:cNvSpPr txBox="1"/>
          <p:nvPr/>
        </p:nvSpPr>
        <p:spPr>
          <a:xfrm>
            <a:off x="224119" y="196223"/>
            <a:ext cx="275267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Proof by Case</a:t>
            </a:r>
          </a:p>
        </p:txBody>
      </p:sp>
    </p:spTree>
    <p:extLst>
      <p:ext uri="{BB962C8B-B14F-4D97-AF65-F5344CB8AC3E}">
        <p14:creationId xmlns:p14="http://schemas.microsoft.com/office/powerpoint/2010/main" val="44446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00498E-77A3-4CB5-AEC3-F48E941DF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521" y="-1151789"/>
            <a:ext cx="3702251" cy="39078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Why Study Proofs?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584E7D4-A2F5-41A9-A4AE-B84BD1346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7F5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912531D6-F318-49BD-859A-0B2B71594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666" y="481264"/>
            <a:ext cx="3207227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LASH SALE: Vueling flights across Europe from only €9 one-way">
            <a:extLst>
              <a:ext uri="{FF2B5EF4-FFF2-40B4-BE49-F238E27FC236}">
                <a16:creationId xmlns:a16="http://schemas.microsoft.com/office/drawing/2014/main" id="{512FF3BE-575C-4153-BDAA-0B57658B7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532" y="950391"/>
            <a:ext cx="2890705" cy="195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C3A78525-353D-47EB-B839-E380DBD7D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7760" y="481264"/>
            <a:ext cx="3207226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New 2023 Polaris Sportsman 850 Military Tan | ATVs in Monroe WA |">
            <a:extLst>
              <a:ext uri="{FF2B5EF4-FFF2-40B4-BE49-F238E27FC236}">
                <a16:creationId xmlns:a16="http://schemas.microsoft.com/office/drawing/2014/main" id="{EAFD608F-7FFB-41BB-A6CD-61CDCD416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8627" y="919695"/>
            <a:ext cx="2885492" cy="201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6436C932-B8B8-4A70-8A0D-1A4AD0A9F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7334" y="3538308"/>
            <a:ext cx="3217652" cy="28624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rie Médicale - HIA Percy">
            <a:extLst>
              <a:ext uri="{FF2B5EF4-FFF2-40B4-BE49-F238E27FC236}">
                <a16:creationId xmlns:a16="http://schemas.microsoft.com/office/drawing/2014/main" id="{1DF69F9E-37C9-40C3-B772-353E5913C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8201" y="3996102"/>
            <a:ext cx="2895918" cy="192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02AD82C0-24F3-4083-849D-D281174AF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7F5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BEC760C0-2D8A-4DE5-9990-FA96D59E5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666" y="3538308"/>
            <a:ext cx="3207227" cy="289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200+ Free Heartbeat &amp; Heart Images - Pixabay">
            <a:extLst>
              <a:ext uri="{FF2B5EF4-FFF2-40B4-BE49-F238E27FC236}">
                <a16:creationId xmlns:a16="http://schemas.microsoft.com/office/drawing/2014/main" id="{C52C244A-B925-4957-BF5C-3A8BA54E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002" y="4130156"/>
            <a:ext cx="2911236" cy="163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F41643-D9F1-4D86-8732-F45473031090}"/>
              </a:ext>
            </a:extLst>
          </p:cNvPr>
          <p:cNvSpPr txBox="1"/>
          <p:nvPr/>
        </p:nvSpPr>
        <p:spPr>
          <a:xfrm>
            <a:off x="7695522" y="3429000"/>
            <a:ext cx="3876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Amasis MT Pro" panose="02040504050005020304" pitchFamily="18" charset="0"/>
              </a:rPr>
              <a:t>How can we guarantee they work?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ADE9FA-AC1D-4134-90EB-D1EE6E0D0BDF}"/>
              </a:ext>
            </a:extLst>
          </p:cNvPr>
          <p:cNvSpPr txBox="1"/>
          <p:nvPr/>
        </p:nvSpPr>
        <p:spPr>
          <a:xfrm>
            <a:off x="-1" y="55967"/>
            <a:ext cx="67524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masis MT Pro" panose="02040504050005020304" pitchFamily="18" charset="0"/>
              </a:rPr>
              <a:t>Computing systems are doing so much: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62B11-6C47-98E1-9189-FEF34707D40B}"/>
              </a:ext>
            </a:extLst>
          </p:cNvPr>
          <p:cNvSpPr txBox="1"/>
          <p:nvPr/>
        </p:nvSpPr>
        <p:spPr>
          <a:xfrm>
            <a:off x="7695523" y="4580236"/>
            <a:ext cx="40168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latin typeface="Amasis MT Pro" panose="02040504050005020304" pitchFamily="18" charset="0"/>
              </a:rPr>
              <a:t>Many advanced topics in computer science, such as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cryptography, artificial intelligence, and formal verification, heavily rely on proofs.</a:t>
            </a:r>
            <a:r>
              <a:rPr lang="en-US" dirty="0">
                <a:latin typeface="Amasis MT Pro" panose="02040504050005020304" pitchFamily="18" charset="0"/>
              </a:rPr>
              <a:t> Understanding proofs lays a solid foundation for comprehending and working with these complex topics.</a:t>
            </a:r>
          </a:p>
        </p:txBody>
      </p:sp>
    </p:spTree>
    <p:extLst>
      <p:ext uri="{BB962C8B-B14F-4D97-AF65-F5344CB8AC3E}">
        <p14:creationId xmlns:p14="http://schemas.microsoft.com/office/powerpoint/2010/main" val="511819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B879E0-FBDF-440A-9E95-EA9BD061EF38}"/>
              </a:ext>
            </a:extLst>
          </p:cNvPr>
          <p:cNvSpPr txBox="1"/>
          <p:nvPr/>
        </p:nvSpPr>
        <p:spPr>
          <a:xfrm>
            <a:off x="303600" y="305913"/>
            <a:ext cx="450681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By Cases and Direct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EA0C9F-E01C-4FB8-A606-2A6176ABD122}"/>
                  </a:ext>
                </a:extLst>
              </p:cNvPr>
              <p:cNvSpPr txBox="1"/>
              <p:nvPr/>
            </p:nvSpPr>
            <p:spPr>
              <a:xfrm>
                <a:off x="1842796" y="2433755"/>
                <a:ext cx="11502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EA0C9F-E01C-4FB8-A606-2A6176ABD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6" y="2433755"/>
                <a:ext cx="1150251" cy="276999"/>
              </a:xfrm>
              <a:prstGeom prst="rect">
                <a:avLst/>
              </a:prstGeom>
              <a:blipFill>
                <a:blip r:embed="rId3"/>
                <a:stretch>
                  <a:fillRect l="-2646" r="-476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701C07-5348-40ED-B95C-952581533EEE}"/>
                  </a:ext>
                </a:extLst>
              </p:cNvPr>
              <p:cNvSpPr txBox="1"/>
              <p:nvPr/>
            </p:nvSpPr>
            <p:spPr>
              <a:xfrm>
                <a:off x="1842795" y="2952616"/>
                <a:ext cx="1107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701C07-5348-40ED-B95C-952581533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5" y="2952616"/>
                <a:ext cx="1107611" cy="276999"/>
              </a:xfrm>
              <a:prstGeom prst="rect">
                <a:avLst/>
              </a:prstGeom>
              <a:blipFill>
                <a:blip r:embed="rId4"/>
                <a:stretch>
                  <a:fillRect l="-4945" t="-2174" r="-494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FB62F3-93A5-41D1-9408-EBB05246CB12}"/>
                  </a:ext>
                </a:extLst>
              </p:cNvPr>
              <p:cNvSpPr txBox="1"/>
              <p:nvPr/>
            </p:nvSpPr>
            <p:spPr>
              <a:xfrm>
                <a:off x="1532028" y="1285325"/>
                <a:ext cx="61981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8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𝒐𝒓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Amasis MT Pro Medium" panose="02040604050005020304" pitchFamily="18" charset="0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are odd, check 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is odd.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FB62F3-93A5-41D1-9408-EBB05246C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028" y="1285325"/>
                <a:ext cx="6198172" cy="523220"/>
              </a:xfrm>
              <a:prstGeom prst="rect">
                <a:avLst/>
              </a:prstGeom>
              <a:blipFill>
                <a:blip r:embed="rId5"/>
                <a:stretch>
                  <a:fillRect l="-1672" t="-12791" r="-147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63FA176-7DA7-45B4-BBA4-4440839374D4}"/>
              </a:ext>
            </a:extLst>
          </p:cNvPr>
          <p:cNvSpPr txBox="1"/>
          <p:nvPr/>
        </p:nvSpPr>
        <p:spPr>
          <a:xfrm>
            <a:off x="597158" y="2341422"/>
            <a:ext cx="9348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masis MT Pro Medium" panose="02040604050005020304" pitchFamily="18" charset="0"/>
              </a:rPr>
              <a:t>Case 1: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40C9D-94D2-422C-AFD0-8D5D53E0DC27}"/>
              </a:ext>
            </a:extLst>
          </p:cNvPr>
          <p:cNvSpPr txBox="1"/>
          <p:nvPr/>
        </p:nvSpPr>
        <p:spPr>
          <a:xfrm>
            <a:off x="597157" y="3811022"/>
            <a:ext cx="9348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masis MT Pro Medium" panose="02040604050005020304" pitchFamily="18" charset="0"/>
              </a:rPr>
              <a:t>Case 2: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3C93F-DADC-41F7-B9C9-096849E75C0B}"/>
              </a:ext>
            </a:extLst>
          </p:cNvPr>
          <p:cNvSpPr txBox="1"/>
          <p:nvPr/>
        </p:nvSpPr>
        <p:spPr>
          <a:xfrm>
            <a:off x="597157" y="5088295"/>
            <a:ext cx="93487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masis MT Pro Medium" panose="02040604050005020304" pitchFamily="18" charset="0"/>
              </a:rPr>
              <a:t>Case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574456-160D-4094-B312-E5812C6CAA29}"/>
                  </a:ext>
                </a:extLst>
              </p:cNvPr>
              <p:cNvSpPr txBox="1"/>
              <p:nvPr/>
            </p:nvSpPr>
            <p:spPr>
              <a:xfrm>
                <a:off x="1842796" y="3857188"/>
                <a:ext cx="7462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3574456-160D-4094-B312-E5812C6CA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6" y="3857188"/>
                <a:ext cx="746294" cy="276999"/>
              </a:xfrm>
              <a:prstGeom prst="rect">
                <a:avLst/>
              </a:prstGeom>
              <a:blipFill>
                <a:blip r:embed="rId6"/>
                <a:stretch>
                  <a:fillRect l="-4065" r="-650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06BD42-2109-4764-B812-9B171731E4A8}"/>
                  </a:ext>
                </a:extLst>
              </p:cNvPr>
              <p:cNvSpPr txBox="1"/>
              <p:nvPr/>
            </p:nvSpPr>
            <p:spPr>
              <a:xfrm>
                <a:off x="1842794" y="4299334"/>
                <a:ext cx="1107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06BD42-2109-4764-B812-9B171731E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4" y="4299334"/>
                <a:ext cx="1107611" cy="276999"/>
              </a:xfrm>
              <a:prstGeom prst="rect">
                <a:avLst/>
              </a:prstGeom>
              <a:blipFill>
                <a:blip r:embed="rId7"/>
                <a:stretch>
                  <a:fillRect l="-4945" t="-2174" r="-4945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A59001-70BC-42CF-B2BC-C8DC1BAA44AA}"/>
                  </a:ext>
                </a:extLst>
              </p:cNvPr>
              <p:cNvSpPr txBox="1"/>
              <p:nvPr/>
            </p:nvSpPr>
            <p:spPr>
              <a:xfrm>
                <a:off x="1842796" y="5133305"/>
                <a:ext cx="11502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A59001-70BC-42CF-B2BC-C8DC1BAA4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6" y="5133305"/>
                <a:ext cx="1150251" cy="276999"/>
              </a:xfrm>
              <a:prstGeom prst="rect">
                <a:avLst/>
              </a:prstGeom>
              <a:blipFill>
                <a:blip r:embed="rId8"/>
                <a:stretch>
                  <a:fillRect l="-2646" r="-476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A81866-4159-4ACC-80F8-252558C5EE15}"/>
                  </a:ext>
                </a:extLst>
              </p:cNvPr>
              <p:cNvSpPr txBox="1"/>
              <p:nvPr/>
            </p:nvSpPr>
            <p:spPr>
              <a:xfrm>
                <a:off x="1842793" y="5652166"/>
                <a:ext cx="703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EA81866-4159-4ACC-80F8-252558C5E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3" y="5652166"/>
                <a:ext cx="703654" cy="276999"/>
              </a:xfrm>
              <a:prstGeom prst="rect">
                <a:avLst/>
              </a:prstGeom>
              <a:blipFill>
                <a:blip r:embed="rId9"/>
                <a:stretch>
                  <a:fillRect l="-7759" t="-2174" r="-11207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777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C634CD-AA49-4EE7-AB0B-23CEB1D6A962}"/>
              </a:ext>
            </a:extLst>
          </p:cNvPr>
          <p:cNvSpPr txBox="1"/>
          <p:nvPr/>
        </p:nvSpPr>
        <p:spPr>
          <a:xfrm>
            <a:off x="351691" y="240322"/>
            <a:ext cx="7444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masis MT Pro Black" panose="02040A04050005020304" pitchFamily="18" charset="0"/>
              </a:rPr>
              <a:t>Tips for proof by Cases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94DB3-AA90-4AF9-A78D-3741A51DE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6" t="29586" r="32120" b="24957"/>
          <a:stretch/>
        </p:blipFill>
        <p:spPr>
          <a:xfrm>
            <a:off x="902677" y="1395046"/>
            <a:ext cx="9780413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428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Better Interview Preparation - Practice Makes Perfect Clipart, HD Png  Download - kindpng">
            <a:extLst>
              <a:ext uri="{FF2B5EF4-FFF2-40B4-BE49-F238E27FC236}">
                <a16:creationId xmlns:a16="http://schemas.microsoft.com/office/drawing/2014/main" id="{A666C96D-82D0-458F-890C-810E6C455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74" y="165150"/>
            <a:ext cx="1978577" cy="213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FC5CD-31C1-41B4-B2DA-EBBD950DC017}"/>
                  </a:ext>
                </a:extLst>
              </p:cNvPr>
              <p:cNvSpPr txBox="1"/>
              <p:nvPr/>
            </p:nvSpPr>
            <p:spPr>
              <a:xfrm>
                <a:off x="873828" y="1799680"/>
                <a:ext cx="46971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an integer, 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even.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FC5CD-31C1-41B4-B2DA-EBBD950DC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28" y="1799680"/>
                <a:ext cx="4697183" cy="369332"/>
              </a:xfrm>
              <a:prstGeom prst="rect">
                <a:avLst/>
              </a:prstGeom>
              <a:blipFill>
                <a:blip r:embed="rId5"/>
                <a:stretch>
                  <a:fillRect l="-778" t="-8197" r="-25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53DFFA-8C61-4532-9930-2DB3DF47459D}"/>
                  </a:ext>
                </a:extLst>
              </p:cNvPr>
              <p:cNvSpPr txBox="1"/>
              <p:nvPr/>
            </p:nvSpPr>
            <p:spPr>
              <a:xfrm>
                <a:off x="873828" y="2560269"/>
                <a:ext cx="3536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an integer,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53DFFA-8C61-4532-9930-2DB3DF474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28" y="2560269"/>
                <a:ext cx="3536609" cy="369332"/>
              </a:xfrm>
              <a:prstGeom prst="rect">
                <a:avLst/>
              </a:prstGeom>
              <a:blipFill>
                <a:blip r:embed="rId6"/>
                <a:stretch>
                  <a:fillRect l="-1034" t="-9836" r="-51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A19658-154D-49AF-9E57-163FACF909AB}"/>
                  </a:ext>
                </a:extLst>
              </p:cNvPr>
              <p:cNvSpPr txBox="1"/>
              <p:nvPr/>
            </p:nvSpPr>
            <p:spPr>
              <a:xfrm>
                <a:off x="873828" y="3305850"/>
                <a:ext cx="39539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, 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even.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A19658-154D-49AF-9E57-163FACF90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28" y="3305850"/>
                <a:ext cx="3953968" cy="369332"/>
              </a:xfrm>
              <a:prstGeom prst="rect">
                <a:avLst/>
              </a:prstGeom>
              <a:blipFill>
                <a:blip r:embed="rId7"/>
                <a:stretch>
                  <a:fillRect l="-924" t="-8197" r="-46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E4EA66-2A1E-412F-99F5-37234848C42B}"/>
                  </a:ext>
                </a:extLst>
              </p:cNvPr>
              <p:cNvSpPr txBox="1"/>
              <p:nvPr/>
            </p:nvSpPr>
            <p:spPr>
              <a:xfrm>
                <a:off x="873828" y="4051431"/>
                <a:ext cx="85720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Show that if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</a:t>
                </a:r>
                <a:r>
                  <a:rPr lang="en-US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masis MT Pro" panose="02040504050005020304" pitchFamily="18" charset="0"/>
                  </a:rPr>
                  <a:t>not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E4EA66-2A1E-412F-99F5-37234848C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28" y="4051431"/>
                <a:ext cx="8572090" cy="369332"/>
              </a:xfrm>
              <a:prstGeom prst="rect">
                <a:avLst/>
              </a:prstGeom>
              <a:blipFill>
                <a:blip r:embed="rId8"/>
                <a:stretch>
                  <a:fillRect l="-426" t="-1166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25E34A-7167-4F5F-87DC-9E93DEEAF42A}"/>
                  </a:ext>
                </a:extLst>
              </p:cNvPr>
              <p:cNvSpPr txBox="1"/>
              <p:nvPr/>
            </p:nvSpPr>
            <p:spPr>
              <a:xfrm>
                <a:off x="873828" y="4797012"/>
                <a:ext cx="4893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, 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an odd integer.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25E34A-7167-4F5F-87DC-9E93DEEAF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28" y="4797012"/>
                <a:ext cx="4893840" cy="369332"/>
              </a:xfrm>
              <a:prstGeom prst="rect">
                <a:avLst/>
              </a:prstGeom>
              <a:blipFill>
                <a:blip r:embed="rId9"/>
                <a:stretch>
                  <a:fillRect l="-747" t="-10000" r="-37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72242B-DF43-4CD6-ACC2-4A272CD4591B}"/>
                  </a:ext>
                </a:extLst>
              </p:cNvPr>
              <p:cNvSpPr txBox="1"/>
              <p:nvPr/>
            </p:nvSpPr>
            <p:spPr>
              <a:xfrm>
                <a:off x="921694" y="5557601"/>
                <a:ext cx="7812203" cy="524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a real number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, then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72242B-DF43-4CD6-ACC2-4A272CD45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94" y="5557601"/>
                <a:ext cx="7812203" cy="524182"/>
              </a:xfrm>
              <a:prstGeom prst="rect">
                <a:avLst/>
              </a:prstGeom>
              <a:blipFill>
                <a:blip r:embed="rId10"/>
                <a:stretch>
                  <a:fillRect l="-468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50A6D1C-3729-FC1B-A2C7-9ED86B40421D}"/>
              </a:ext>
            </a:extLst>
          </p:cNvPr>
          <p:cNvSpPr txBox="1"/>
          <p:nvPr/>
        </p:nvSpPr>
        <p:spPr>
          <a:xfrm>
            <a:off x="224119" y="196223"/>
            <a:ext cx="275267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Proof by Case</a:t>
            </a:r>
          </a:p>
        </p:txBody>
      </p:sp>
    </p:spTree>
    <p:extLst>
      <p:ext uri="{BB962C8B-B14F-4D97-AF65-F5344CB8AC3E}">
        <p14:creationId xmlns:p14="http://schemas.microsoft.com/office/powerpoint/2010/main" val="569423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BADBE-BE91-441E-8AAA-110E9F80FBF9}"/>
              </a:ext>
            </a:extLst>
          </p:cNvPr>
          <p:cNvSpPr txBox="1"/>
          <p:nvPr/>
        </p:nvSpPr>
        <p:spPr>
          <a:xfrm>
            <a:off x="241784" y="308451"/>
            <a:ext cx="365035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Proof by Induction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E96871-5BB6-45D3-A851-D2CDABC1A2E6}"/>
              </a:ext>
            </a:extLst>
          </p:cNvPr>
          <p:cNvSpPr txBox="1"/>
          <p:nvPr/>
        </p:nvSpPr>
        <p:spPr>
          <a:xfrm>
            <a:off x="904731" y="2061028"/>
            <a:ext cx="409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Base Case:  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1</a:t>
            </a:r>
            <a:r>
              <a:rPr lang="en-US" sz="2400" baseline="30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st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 thing is true.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8091C8-D317-4773-AC24-EC39D3ED79ED}"/>
                  </a:ext>
                </a:extLst>
              </p:cNvPr>
              <p:cNvSpPr txBox="1"/>
              <p:nvPr/>
            </p:nvSpPr>
            <p:spPr>
              <a:xfrm>
                <a:off x="904731" y="3102029"/>
                <a:ext cx="646112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Inductive Hypothesis:  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Assume is true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. </a:t>
                </a:r>
              </a:p>
              <a:p>
                <a:endParaRPr lang="en-US" sz="2400" dirty="0">
                  <a:solidFill>
                    <a:schemeClr val="accent5">
                      <a:lumMod val="50000"/>
                    </a:schemeClr>
                  </a:solidFill>
                  <a:latin typeface="Amasis MT Pro Medium" panose="02040604050005020304" pitchFamily="18" charset="0"/>
                </a:endParaRPr>
              </a:p>
              <a:p>
                <a:endParaRPr lang="en-US" sz="2400" dirty="0">
                  <a:latin typeface="Amasis MT Pro Medium" panose="02040604050005020304" pitchFamily="18" charset="0"/>
                </a:endParaRPr>
              </a:p>
              <a:p>
                <a:r>
                  <a:rPr lang="en-US" sz="2400" dirty="0">
                    <a:latin typeface="Amasis MT Pro Medium" panose="020406040500050203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true.</a:t>
                </a:r>
                <a:endParaRPr lang="en-US" sz="24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8091C8-D317-4773-AC24-EC39D3ED7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31" y="3102029"/>
                <a:ext cx="6461128" cy="1569660"/>
              </a:xfrm>
              <a:prstGeom prst="rect">
                <a:avLst/>
              </a:prstGeom>
              <a:blipFill>
                <a:blip r:embed="rId2"/>
                <a:stretch>
                  <a:fillRect l="-1415" t="-3113" r="-566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692922-7A73-4F48-BDB7-F89DCFAA14BD}"/>
                  </a:ext>
                </a:extLst>
              </p:cNvPr>
              <p:cNvSpPr txBox="1"/>
              <p:nvPr/>
            </p:nvSpPr>
            <p:spPr>
              <a:xfrm>
                <a:off x="904731" y="5262413"/>
                <a:ext cx="41214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Conclusion:  </a:t>
                </a: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true.</a:t>
                </a:r>
                <a:endParaRPr lang="en-US" sz="24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692922-7A73-4F48-BDB7-F89DCFAA1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731" y="5262413"/>
                <a:ext cx="4121449" cy="461665"/>
              </a:xfrm>
              <a:prstGeom prst="rect">
                <a:avLst/>
              </a:prstGeom>
              <a:blipFill>
                <a:blip r:embed="rId3"/>
                <a:stretch>
                  <a:fillRect l="-2216" t="-10526" r="-132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Part 9: Mathematical Induction | Beginner's Guide to Year 12 Maths Ext 2">
            <a:extLst>
              <a:ext uri="{FF2B5EF4-FFF2-40B4-BE49-F238E27FC236}">
                <a16:creationId xmlns:a16="http://schemas.microsoft.com/office/drawing/2014/main" id="{16E84469-D7C3-4873-B70A-D7D25446C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97"/>
          <a:stretch/>
        </p:blipFill>
        <p:spPr bwMode="auto">
          <a:xfrm>
            <a:off x="6642851" y="4523516"/>
            <a:ext cx="5414439" cy="218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59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8FA512-0E9A-422C-9B60-1E172D182FEA}"/>
                  </a:ext>
                </a:extLst>
              </p:cNvPr>
              <p:cNvSpPr txBox="1"/>
              <p:nvPr/>
            </p:nvSpPr>
            <p:spPr>
              <a:xfrm>
                <a:off x="493539" y="1072065"/>
                <a:ext cx="5241390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latin typeface="Amasis MT Pro" panose="02040504050005020304" pitchFamily="18" charset="0"/>
                  </a:rPr>
                  <a:t>Consider </a:t>
                </a:r>
                <a:r>
                  <a:rPr lang="en-US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masis MT Pro" panose="02040504050005020304" pitchFamily="18" charset="0"/>
                  </a:rPr>
                  <a:t>an infinite sequence of dominoes</a:t>
                </a:r>
                <a:r>
                  <a:rPr lang="en-US" dirty="0">
                    <a:latin typeface="Amasis MT Pro" panose="02040504050005020304" pitchFamily="18" charset="0"/>
                  </a:rPr>
                  <a:t>, labeled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1,2,3, …,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where each domino is standing. </a:t>
                </a:r>
              </a:p>
              <a:p>
                <a:pPr algn="just"/>
                <a:r>
                  <a:rPr lang="en-US" dirty="0">
                    <a:latin typeface="Amasis MT Pro" panose="020405040500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be the proposition that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𝑛𝑡h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domino is knocked over. Know that the first domino is knocked down, 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Amasis MT Pro" panose="02040504050005020304" pitchFamily="18" charset="0"/>
                  </a:rPr>
                  <a:t> is true</a:t>
                </a:r>
                <a:r>
                  <a:rPr lang="en-US" dirty="0">
                    <a:latin typeface="Amasis MT Pro" panose="02040504050005020304" pitchFamily="18" charset="0"/>
                  </a:rPr>
                  <a:t>. We also know that if whenever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𝑘𝑡h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Amasis MT Pro" panose="02040504050005020304" pitchFamily="18" charset="0"/>
                  </a:rPr>
                  <a:t> domino is knocked over</a:t>
                </a:r>
                <a:r>
                  <a:rPr lang="en-US" dirty="0">
                    <a:latin typeface="Amasis MT Pro" panose="02040504050005020304" pitchFamily="18" charset="0"/>
                  </a:rPr>
                  <a:t>, it knocks over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+ 1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domino, </a:t>
                </a:r>
                <a:r>
                  <a:rPr lang="en-US" dirty="0" err="1">
                    <a:latin typeface="Amasis MT Pro" panose="02040504050005020304" pitchFamily="18" charset="0"/>
                  </a:rPr>
                  <a:t>i.e</a:t>
                </a:r>
                <a:r>
                  <a:rPr lang="en-US" dirty="0">
                    <a:latin typeface="Amasis MT Pro" panose="02040504050005020304" pitchFamily="18" charset="0"/>
                  </a:rPr>
                  <a:t>,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→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+ 1)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true for all positive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 </a:t>
                </a:r>
              </a:p>
              <a:p>
                <a:pPr algn="just"/>
                <a:r>
                  <a:rPr lang="en-US" dirty="0">
                    <a:latin typeface="Amasis MT Pro" panose="02040504050005020304" pitchFamily="18" charset="0"/>
                  </a:rPr>
                  <a:t>Hence, all dominos are knocked over.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true for all positive integers n.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8FA512-0E9A-422C-9B60-1E172D182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39" y="1072065"/>
                <a:ext cx="5241390" cy="2862322"/>
              </a:xfrm>
              <a:prstGeom prst="rect">
                <a:avLst/>
              </a:prstGeom>
              <a:blipFill>
                <a:blip r:embed="rId2"/>
                <a:stretch>
                  <a:fillRect l="-1047" t="-1279" r="-930" b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7F55D3B-B524-4CC2-8FBD-9375E2C1937F}"/>
              </a:ext>
            </a:extLst>
          </p:cNvPr>
          <p:cNvSpPr txBox="1"/>
          <p:nvPr/>
        </p:nvSpPr>
        <p:spPr>
          <a:xfrm>
            <a:off x="3114233" y="199634"/>
            <a:ext cx="64698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masis MT Pro" panose="02040504050005020304" pitchFamily="18" charset="0"/>
              </a:rPr>
              <a:t>How Mathematical Induction Works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A200B-DEDA-4019-B704-A11B292FB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8193" t="22440" r="37923" b="11776"/>
          <a:stretch/>
        </p:blipFill>
        <p:spPr>
          <a:xfrm>
            <a:off x="9158143" y="1722982"/>
            <a:ext cx="3033857" cy="46979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56B2FA-E477-45F2-9A66-D6E5162668A2}"/>
              </a:ext>
            </a:extLst>
          </p:cNvPr>
          <p:cNvSpPr txBox="1"/>
          <p:nvPr/>
        </p:nvSpPr>
        <p:spPr>
          <a:xfrm>
            <a:off x="6250815" y="1906759"/>
            <a:ext cx="2912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Climbing an Infinite Ladder 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Sequences &amp; Series - Cool math Algebra Help Lessons - Mathematical Induction">
            <a:extLst>
              <a:ext uri="{FF2B5EF4-FFF2-40B4-BE49-F238E27FC236}">
                <a16:creationId xmlns:a16="http://schemas.microsoft.com/office/drawing/2014/main" id="{4127E530-9FFA-499D-9410-EFF6FA5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93" y="4213774"/>
            <a:ext cx="4373513" cy="97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quences &amp; Series - Cool math Algebra Help Lessons - Mathematical Induction">
            <a:extLst>
              <a:ext uri="{FF2B5EF4-FFF2-40B4-BE49-F238E27FC236}">
                <a16:creationId xmlns:a16="http://schemas.microsoft.com/office/drawing/2014/main" id="{09EDB7EB-450C-4090-9A7D-3A06150C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9" y="5418476"/>
            <a:ext cx="4407367" cy="117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96D337-9D7A-4A90-807A-E36AE3965CBF}"/>
              </a:ext>
            </a:extLst>
          </p:cNvPr>
          <p:cNvCxnSpPr/>
          <p:nvPr/>
        </p:nvCxnSpPr>
        <p:spPr>
          <a:xfrm>
            <a:off x="5992837" y="844062"/>
            <a:ext cx="0" cy="586622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26887F-0735-4575-9D72-5797096701A1}"/>
                  </a:ext>
                </a:extLst>
              </p:cNvPr>
              <p:cNvSpPr txBox="1"/>
              <p:nvPr/>
            </p:nvSpPr>
            <p:spPr>
              <a:xfrm>
                <a:off x="6250814" y="2407977"/>
                <a:ext cx="3333316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Amasis MT Pro" panose="02040504050005020304" pitchFamily="18" charset="0"/>
                  </a:rPr>
                  <a:t>BASIS STEP: we can reach rung 1. 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Amasis MT Pro" panose="02040504050005020304" pitchFamily="18" charset="0"/>
                  </a:rPr>
                  <a:t> INDUCTIVE STEP: Assume the inductive hypothesis that we can reach rung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 Then we can reach rung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</a:t>
                </a:r>
              </a:p>
              <a:p>
                <a:pPr algn="just"/>
                <a:r>
                  <a:rPr lang="en-US" dirty="0">
                    <a:latin typeface="Amasis MT Pro" panose="02040504050005020304" pitchFamily="18" charset="0"/>
                  </a:rPr>
                  <a:t>Hence,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→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+ 1)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is true for all positive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 We can reach every rung on the ladder.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26887F-0735-4575-9D72-579709670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814" y="2407977"/>
                <a:ext cx="3333316" cy="2862322"/>
              </a:xfrm>
              <a:prstGeom prst="rect">
                <a:avLst/>
              </a:prstGeom>
              <a:blipFill>
                <a:blip r:embed="rId7"/>
                <a:stretch>
                  <a:fillRect l="-1463" t="-1064" r="-1645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410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AFD1A8-0AAD-474A-885C-CE1292F78B8B}"/>
              </a:ext>
            </a:extLst>
          </p:cNvPr>
          <p:cNvSpPr txBox="1"/>
          <p:nvPr/>
        </p:nvSpPr>
        <p:spPr>
          <a:xfrm>
            <a:off x="549111" y="1932174"/>
            <a:ext cx="654443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masis MT Pro" panose="02040504050005020304" pitchFamily="18" charset="0"/>
              </a:rPr>
              <a:t>Recursive functions are functions that calls itself. It is always made up of 2 portions, the base case and the recursive case. The base case is the condition to stop the recursion. The recursive case is the part where the function calls on itself.</a:t>
            </a:r>
          </a:p>
          <a:p>
            <a:pPr algn="just"/>
            <a:endParaRPr lang="en-US" dirty="0">
              <a:latin typeface="Amasis MT Pro" panose="02040504050005020304" pitchFamily="18" charset="0"/>
            </a:endParaRPr>
          </a:p>
          <a:p>
            <a:pPr algn="just"/>
            <a:r>
              <a:rPr lang="en-US" dirty="0">
                <a:latin typeface="Amasis MT Pro" panose="02040504050005020304" pitchFamily="18" charset="0"/>
              </a:rPr>
              <a:t>The base case is a way to return without making a recursive call. In other words, it is the mechanism that stops this process of ever more recursive calls and an ever-growing stack of function calls waiting on the return of other function calls.</a:t>
            </a:r>
          </a:p>
          <a:p>
            <a:pPr algn="just"/>
            <a:endParaRPr lang="en-US" dirty="0">
              <a:latin typeface="Amasis MT Pro" panose="02040504050005020304" pitchFamily="18" charset="0"/>
            </a:endParaRPr>
          </a:p>
          <a:p>
            <a:pPr algn="just"/>
            <a:r>
              <a:rPr lang="en-US" dirty="0">
                <a:latin typeface="Amasis MT Pro" panose="02040504050005020304" pitchFamily="18" charset="0"/>
              </a:rPr>
              <a:t>If a recursion never reaches a base case, it will go on making recursive calls forever and the program will never terminate. This is known as infinite recursion, and it is generally not considered a good idea. In most programming environments, a program with an infinite recursion will not really run forever.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1FB72-09A8-4B3C-BF8C-4B1150A475BE}"/>
              </a:ext>
            </a:extLst>
          </p:cNvPr>
          <p:cNvSpPr txBox="1"/>
          <p:nvPr/>
        </p:nvSpPr>
        <p:spPr>
          <a:xfrm>
            <a:off x="1909381" y="640862"/>
            <a:ext cx="3823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masis MT Pro" panose="02040504050005020304" pitchFamily="18" charset="0"/>
              </a:rPr>
              <a:t>Why Base Case?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hapter 17 Recursion. - ppt download">
            <a:extLst>
              <a:ext uri="{FF2B5EF4-FFF2-40B4-BE49-F238E27FC236}">
                <a16:creationId xmlns:a16="http://schemas.microsoft.com/office/drawing/2014/main" id="{13CA14A6-1F75-4D0A-9A7E-9E09699AF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2" b="10355"/>
          <a:stretch/>
        </p:blipFill>
        <p:spPr bwMode="auto">
          <a:xfrm>
            <a:off x="7222951" y="3429000"/>
            <a:ext cx="4825541" cy="30047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lor Cursor Collection - Custom Cursor">
            <a:extLst>
              <a:ext uri="{FF2B5EF4-FFF2-40B4-BE49-F238E27FC236}">
                <a16:creationId xmlns:a16="http://schemas.microsoft.com/office/drawing/2014/main" id="{ABC98ECC-1874-4B83-AE59-5358C1487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" t="4168" r="84542" b="64073"/>
          <a:stretch/>
        </p:blipFill>
        <p:spPr bwMode="auto">
          <a:xfrm rot="5400000">
            <a:off x="128110" y="1973029"/>
            <a:ext cx="315444" cy="362073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olor Cursor Collection - Custom Cursor">
            <a:extLst>
              <a:ext uri="{FF2B5EF4-FFF2-40B4-BE49-F238E27FC236}">
                <a16:creationId xmlns:a16="http://schemas.microsoft.com/office/drawing/2014/main" id="{6CF81211-7D82-4D00-98C4-06D5F9973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" t="4168" r="84542" b="64073"/>
          <a:stretch/>
        </p:blipFill>
        <p:spPr bwMode="auto">
          <a:xfrm rot="5400000">
            <a:off x="128109" y="3327725"/>
            <a:ext cx="315444" cy="362073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olor Cursor Collection - Custom Cursor">
            <a:extLst>
              <a:ext uri="{FF2B5EF4-FFF2-40B4-BE49-F238E27FC236}">
                <a16:creationId xmlns:a16="http://schemas.microsoft.com/office/drawing/2014/main" id="{32B9D14A-43B3-4666-9B58-25F0BDFF2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" t="4168" r="84542" b="64073"/>
          <a:stretch/>
        </p:blipFill>
        <p:spPr bwMode="auto">
          <a:xfrm rot="5400000">
            <a:off x="128110" y="4682422"/>
            <a:ext cx="315444" cy="362073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ick - Free arrows icons">
            <a:extLst>
              <a:ext uri="{FF2B5EF4-FFF2-40B4-BE49-F238E27FC236}">
                <a16:creationId xmlns:a16="http://schemas.microsoft.com/office/drawing/2014/main" id="{B1301A3A-083A-4876-94B2-C1FE79759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81" y="811674"/>
            <a:ext cx="510793" cy="51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w To Really Understand Recursion | by Hemanth | Street Science | Medium">
            <a:extLst>
              <a:ext uri="{FF2B5EF4-FFF2-40B4-BE49-F238E27FC236}">
                <a16:creationId xmlns:a16="http://schemas.microsoft.com/office/drawing/2014/main" id="{7E52B1B0-451B-EC5E-584B-3003BF2A9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5" t="13280" r="16339" b="26723"/>
          <a:stretch/>
        </p:blipFill>
        <p:spPr bwMode="auto">
          <a:xfrm>
            <a:off x="8062325" y="424265"/>
            <a:ext cx="3417988" cy="245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370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45157A-2361-472E-937F-C5231AC45387}"/>
                  </a:ext>
                </a:extLst>
              </p:cNvPr>
              <p:cNvSpPr txBox="1"/>
              <p:nvPr/>
            </p:nvSpPr>
            <p:spPr>
              <a:xfrm>
                <a:off x="870180" y="1434905"/>
                <a:ext cx="3573542" cy="541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masis MT Pro Medium" panose="02040604050005020304" pitchFamily="18" charset="0"/>
                  </a:rPr>
                  <a:t>Show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1+2+…+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45157A-2361-472E-937F-C5231AC45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80" y="1434905"/>
                <a:ext cx="3573542" cy="541302"/>
              </a:xfrm>
              <a:prstGeom prst="rect">
                <a:avLst/>
              </a:prstGeom>
              <a:blipFill>
                <a:blip r:embed="rId2"/>
                <a:stretch>
                  <a:fillRect l="-1877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C902E69-41EA-4014-8BD3-D8F1CD0FFBC4}"/>
              </a:ext>
            </a:extLst>
          </p:cNvPr>
          <p:cNvSpPr txBox="1"/>
          <p:nvPr/>
        </p:nvSpPr>
        <p:spPr>
          <a:xfrm>
            <a:off x="870180" y="2465218"/>
            <a:ext cx="3289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Base Case: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DA37F9-2B08-4EA8-BA42-477ECEF74256}"/>
                  </a:ext>
                </a:extLst>
              </p:cNvPr>
              <p:cNvSpPr txBox="1"/>
              <p:nvPr/>
            </p:nvSpPr>
            <p:spPr>
              <a:xfrm>
                <a:off x="3437838" y="3067466"/>
                <a:ext cx="1481175" cy="584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1(1+1)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DA37F9-2B08-4EA8-BA42-477ECEF74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838" y="3067466"/>
                <a:ext cx="1481175" cy="584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D664EB-057B-41A8-A67C-731A4F322FD7}"/>
                  </a:ext>
                </a:extLst>
              </p:cNvPr>
              <p:cNvSpPr txBox="1"/>
              <p:nvPr/>
            </p:nvSpPr>
            <p:spPr>
              <a:xfrm>
                <a:off x="870180" y="3924020"/>
                <a:ext cx="54198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Inductive Hypothesis:  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true. </a:t>
                </a:r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D664EB-057B-41A8-A67C-731A4F322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80" y="3924020"/>
                <a:ext cx="5419817" cy="400110"/>
              </a:xfrm>
              <a:prstGeom prst="rect">
                <a:avLst/>
              </a:prstGeom>
              <a:blipFill>
                <a:blip r:embed="rId4"/>
                <a:stretch>
                  <a:fillRect l="-1237" t="-9231" r="-11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D7E904-DDD2-42A9-9B44-53A1D7879F6E}"/>
                  </a:ext>
                </a:extLst>
              </p:cNvPr>
              <p:cNvSpPr txBox="1"/>
              <p:nvPr/>
            </p:nvSpPr>
            <p:spPr>
              <a:xfrm>
                <a:off x="2716455" y="4494470"/>
                <a:ext cx="3114378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1+2+…+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D7E904-DDD2-42A9-9B44-53A1D7879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455" y="4494470"/>
                <a:ext cx="3114378" cy="6765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2726C7-A6EA-4DC4-8953-13AF952B2AB6}"/>
                  </a:ext>
                </a:extLst>
              </p:cNvPr>
              <p:cNvSpPr txBox="1"/>
              <p:nvPr/>
            </p:nvSpPr>
            <p:spPr>
              <a:xfrm>
                <a:off x="870180" y="5634110"/>
                <a:ext cx="2362122" cy="40011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Show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true.</a:t>
                </a:r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2726C7-A6EA-4DC4-8953-13AF952B2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80" y="5634110"/>
                <a:ext cx="2362122" cy="400110"/>
              </a:xfrm>
              <a:prstGeom prst="rect">
                <a:avLst/>
              </a:prstGeom>
              <a:blipFill>
                <a:blip r:embed="rId6"/>
                <a:stretch>
                  <a:fillRect l="-2571" t="-5882" r="-1285" b="-23529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B1FB90-24A3-4AA7-BA19-4566CA8613D7}"/>
                  </a:ext>
                </a:extLst>
              </p:cNvPr>
              <p:cNvSpPr txBox="1"/>
              <p:nvPr/>
            </p:nvSpPr>
            <p:spPr>
              <a:xfrm>
                <a:off x="6677792" y="1096639"/>
                <a:ext cx="4880760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1+2+…+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+1)=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B1FB90-24A3-4AA7-BA19-4566CA861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792" y="1096639"/>
                <a:ext cx="4880760" cy="6765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88443EF6-FC66-4E8F-99CA-9CEF8805FA02}"/>
              </a:ext>
            </a:extLst>
          </p:cNvPr>
          <p:cNvSpPr/>
          <p:nvPr/>
        </p:nvSpPr>
        <p:spPr>
          <a:xfrm>
            <a:off x="6780628" y="1195754"/>
            <a:ext cx="1631852" cy="46423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1BD047-4FEB-4B6D-86C1-AC4D01F7603C}"/>
                  </a:ext>
                </a:extLst>
              </p:cNvPr>
              <p:cNvSpPr txBox="1"/>
              <p:nvPr/>
            </p:nvSpPr>
            <p:spPr>
              <a:xfrm>
                <a:off x="7430807" y="2143824"/>
                <a:ext cx="4085542" cy="5841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1BD047-4FEB-4B6D-86C1-AC4D01F76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807" y="2143824"/>
                <a:ext cx="4085542" cy="5841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9586E1-9808-41B4-83E4-54AB10E20480}"/>
                  </a:ext>
                </a:extLst>
              </p:cNvPr>
              <p:cNvSpPr txBox="1"/>
              <p:nvPr/>
            </p:nvSpPr>
            <p:spPr>
              <a:xfrm>
                <a:off x="7508745" y="3343888"/>
                <a:ext cx="392966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E9586E1-9808-41B4-83E4-54AB10E20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745" y="3343888"/>
                <a:ext cx="3929666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2D23ED-86B3-4D9D-81E0-7B67240B865D}"/>
                  </a:ext>
                </a:extLst>
              </p:cNvPr>
              <p:cNvSpPr txBox="1"/>
              <p:nvPr/>
            </p:nvSpPr>
            <p:spPr>
              <a:xfrm>
                <a:off x="7905424" y="4494470"/>
                <a:ext cx="31363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92D23ED-86B3-4D9D-81E0-7B67240B8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424" y="4494470"/>
                <a:ext cx="3136308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0EDBE3-DABA-448D-92E6-1D9710812CEA}"/>
                  </a:ext>
                </a:extLst>
              </p:cNvPr>
              <p:cNvSpPr txBox="1"/>
              <p:nvPr/>
            </p:nvSpPr>
            <p:spPr>
              <a:xfrm>
                <a:off x="8109967" y="5548884"/>
                <a:ext cx="272722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0EDBE3-DABA-448D-92E6-1D9710812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967" y="5548884"/>
                <a:ext cx="2727221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164C1F-A861-4212-99BF-EE3B3ED2B352}"/>
                  </a:ext>
                </a:extLst>
              </p:cNvPr>
              <p:cNvSpPr txBox="1"/>
              <p:nvPr/>
            </p:nvSpPr>
            <p:spPr>
              <a:xfrm>
                <a:off x="5455442" y="6203188"/>
                <a:ext cx="45623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true, inductively proved.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5164C1F-A861-4212-99BF-EE3B3ED2B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442" y="6203188"/>
                <a:ext cx="4562339" cy="400110"/>
              </a:xfrm>
              <a:prstGeom prst="rect">
                <a:avLst/>
              </a:prstGeom>
              <a:blipFill>
                <a:blip r:embed="rId12"/>
                <a:stretch>
                  <a:fillRect t="-9231" r="-535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6B6BA348-4BFC-5145-4305-CFF373588B2B}"/>
              </a:ext>
            </a:extLst>
          </p:cNvPr>
          <p:cNvSpPr txBox="1"/>
          <p:nvPr/>
        </p:nvSpPr>
        <p:spPr>
          <a:xfrm>
            <a:off x="244115" y="204268"/>
            <a:ext cx="32191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Proof by Induction</a:t>
            </a:r>
          </a:p>
        </p:txBody>
      </p:sp>
    </p:spTree>
    <p:extLst>
      <p:ext uri="{BB962C8B-B14F-4D97-AF65-F5344CB8AC3E}">
        <p14:creationId xmlns:p14="http://schemas.microsoft.com/office/powerpoint/2010/main" val="17713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7" grpId="0" animBg="1"/>
      <p:bldP spid="18" grpId="0"/>
      <p:bldP spid="19" grpId="0"/>
      <p:bldP spid="20" grpId="0"/>
      <p:bldP spid="21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2F5935-0A45-4AF5-A8CC-AB64E69D3C30}"/>
              </a:ext>
            </a:extLst>
          </p:cNvPr>
          <p:cNvSpPr txBox="1"/>
          <p:nvPr/>
        </p:nvSpPr>
        <p:spPr>
          <a:xfrm>
            <a:off x="244115" y="204268"/>
            <a:ext cx="32191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Proof by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919D9A-FB23-401D-B69B-C74DB896B558}"/>
                  </a:ext>
                </a:extLst>
              </p:cNvPr>
              <p:cNvSpPr txBox="1"/>
              <p:nvPr/>
            </p:nvSpPr>
            <p:spPr>
              <a:xfrm>
                <a:off x="717452" y="1294228"/>
                <a:ext cx="51739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is divisible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00206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919D9A-FB23-401D-B69B-C74DB896B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52" y="1294228"/>
                <a:ext cx="5173917" cy="400110"/>
              </a:xfrm>
              <a:prstGeom prst="rect">
                <a:avLst/>
              </a:prstGeom>
              <a:blipFill>
                <a:blip r:embed="rId2"/>
                <a:stretch>
                  <a:fillRect l="-129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EEE2D29-991A-4688-86CC-3E1686606839}"/>
              </a:ext>
            </a:extLst>
          </p:cNvPr>
          <p:cNvSpPr txBox="1"/>
          <p:nvPr/>
        </p:nvSpPr>
        <p:spPr>
          <a:xfrm>
            <a:off x="405946" y="2061023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Base: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126E08-00E0-48D4-8E7F-DA1531A1738E}"/>
                  </a:ext>
                </a:extLst>
              </p:cNvPr>
              <p:cNvSpPr txBox="1"/>
              <p:nvPr/>
            </p:nvSpPr>
            <p:spPr>
              <a:xfrm>
                <a:off x="2124221" y="2689318"/>
                <a:ext cx="16859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×1=3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126E08-00E0-48D4-8E7F-DA1531A17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221" y="2689318"/>
                <a:ext cx="1685974" cy="307777"/>
              </a:xfrm>
              <a:prstGeom prst="rect">
                <a:avLst/>
              </a:prstGeom>
              <a:blipFill>
                <a:blip r:embed="rId3"/>
                <a:stretch>
                  <a:fillRect l="-2888" t="-1961" r="-288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F58A40-77D5-468E-9DCF-71579CF507F1}"/>
                  </a:ext>
                </a:extLst>
              </p:cNvPr>
              <p:cNvSpPr txBox="1"/>
              <p:nvPr/>
            </p:nvSpPr>
            <p:spPr>
              <a:xfrm>
                <a:off x="4346916" y="2614752"/>
                <a:ext cx="181139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F58A40-77D5-468E-9DCF-71579CF50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916" y="2614752"/>
                <a:ext cx="181139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1477F9A-003C-48AC-9E49-DDDD2C87C253}"/>
              </a:ext>
            </a:extLst>
          </p:cNvPr>
          <p:cNvSpPr txBox="1"/>
          <p:nvPr/>
        </p:nvSpPr>
        <p:spPr>
          <a:xfrm>
            <a:off x="405946" y="3298007"/>
            <a:ext cx="3280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I.H: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k is true.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E43A37-9C5E-44F6-BCDD-B2DAB2CDC848}"/>
                  </a:ext>
                </a:extLst>
              </p:cNvPr>
              <p:cNvSpPr txBox="1"/>
              <p:nvPr/>
            </p:nvSpPr>
            <p:spPr>
              <a:xfrm>
                <a:off x="1853690" y="4100836"/>
                <a:ext cx="12505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3|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E43A37-9C5E-44F6-BCDD-B2DAB2CDC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690" y="4100836"/>
                <a:ext cx="1250534" cy="307777"/>
              </a:xfrm>
              <a:prstGeom prst="rect">
                <a:avLst/>
              </a:prstGeom>
              <a:blipFill>
                <a:blip r:embed="rId5"/>
                <a:stretch>
                  <a:fillRect l="-3902" t="-4000" r="-6829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1689C4-9748-4110-A3B9-7A61F336FFAF}"/>
                  </a:ext>
                </a:extLst>
              </p:cNvPr>
              <p:cNvSpPr txBox="1"/>
              <p:nvPr/>
            </p:nvSpPr>
            <p:spPr>
              <a:xfrm>
                <a:off x="2124221" y="4770752"/>
                <a:ext cx="27140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1689C4-9748-4110-A3B9-7A61F336F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221" y="4770752"/>
                <a:ext cx="2714013" cy="276999"/>
              </a:xfrm>
              <a:prstGeom prst="rect">
                <a:avLst/>
              </a:prstGeom>
              <a:blipFill>
                <a:blip r:embed="rId6"/>
                <a:stretch>
                  <a:fillRect l="-1570" t="-4444" r="-22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854937-884A-43A9-A339-6A83205A99D9}"/>
                  </a:ext>
                </a:extLst>
              </p:cNvPr>
              <p:cNvSpPr txBox="1"/>
              <p:nvPr/>
            </p:nvSpPr>
            <p:spPr>
              <a:xfrm>
                <a:off x="870180" y="5634110"/>
                <a:ext cx="2839624" cy="40011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Show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true.</a:t>
                </a:r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854937-884A-43A9-A339-6A83205A9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80" y="5634110"/>
                <a:ext cx="2839624" cy="400110"/>
              </a:xfrm>
              <a:prstGeom prst="rect">
                <a:avLst/>
              </a:prstGeom>
              <a:blipFill>
                <a:blip r:embed="rId7"/>
                <a:stretch>
                  <a:fillRect l="-2137" t="-5882" r="-855" b="-23529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D8B97F-8393-4E32-B7DD-1307926C40FD}"/>
                  </a:ext>
                </a:extLst>
              </p:cNvPr>
              <p:cNvSpPr txBox="1"/>
              <p:nvPr/>
            </p:nvSpPr>
            <p:spPr>
              <a:xfrm>
                <a:off x="6343732" y="2026250"/>
                <a:ext cx="55556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+1+2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D8B97F-8393-4E32-B7DD-1307926C4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732" y="2026250"/>
                <a:ext cx="5555623" cy="307777"/>
              </a:xfrm>
              <a:prstGeom prst="rect">
                <a:avLst/>
              </a:prstGeom>
              <a:blipFill>
                <a:blip r:embed="rId8"/>
                <a:stretch>
                  <a:fillRect l="-1207" t="-1961" r="-54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F40926-36EE-459B-BAAA-99930123CFE6}"/>
                  </a:ext>
                </a:extLst>
              </p:cNvPr>
              <p:cNvSpPr txBox="1"/>
              <p:nvPr/>
            </p:nvSpPr>
            <p:spPr>
              <a:xfrm>
                <a:off x="8496886" y="2740685"/>
                <a:ext cx="23634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F40926-36EE-459B-BAAA-99930123C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86" y="2740685"/>
                <a:ext cx="2363403" cy="307777"/>
              </a:xfrm>
              <a:prstGeom prst="rect">
                <a:avLst/>
              </a:prstGeom>
              <a:blipFill>
                <a:blip r:embed="rId9"/>
                <a:stretch>
                  <a:fillRect l="-1031" t="-4000" r="-180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416FBE-2A5D-45D3-84EE-86B4090C6558}"/>
                  </a:ext>
                </a:extLst>
              </p:cNvPr>
              <p:cNvSpPr txBox="1"/>
              <p:nvPr/>
            </p:nvSpPr>
            <p:spPr>
              <a:xfrm>
                <a:off x="8496886" y="3421118"/>
                <a:ext cx="29610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416FBE-2A5D-45D3-84EE-86B4090C6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86" y="3421118"/>
                <a:ext cx="2961003" cy="307777"/>
              </a:xfrm>
              <a:prstGeom prst="rect">
                <a:avLst/>
              </a:prstGeom>
              <a:blipFill>
                <a:blip r:embed="rId10"/>
                <a:stretch>
                  <a:fillRect l="-617" t="-1961" r="-1235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EBBA13-630D-4099-B903-FB703C396F3B}"/>
                  </a:ext>
                </a:extLst>
              </p:cNvPr>
              <p:cNvSpPr txBox="1"/>
              <p:nvPr/>
            </p:nvSpPr>
            <p:spPr>
              <a:xfrm>
                <a:off x="8496886" y="4095934"/>
                <a:ext cx="25209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EBBA13-630D-4099-B903-FB703C396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886" y="4095934"/>
                <a:ext cx="2520947" cy="307777"/>
              </a:xfrm>
              <a:prstGeom prst="rect">
                <a:avLst/>
              </a:prstGeom>
              <a:blipFill>
                <a:blip r:embed="rId11"/>
                <a:stretch>
                  <a:fillRect l="-726" t="-4000" r="-339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6308C0-FD43-4A57-A9AC-53B0CA57153A}"/>
                  </a:ext>
                </a:extLst>
              </p:cNvPr>
              <p:cNvSpPr txBox="1"/>
              <p:nvPr/>
            </p:nvSpPr>
            <p:spPr>
              <a:xfrm>
                <a:off x="8568219" y="4909251"/>
                <a:ext cx="23782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6308C0-FD43-4A57-A9AC-53B0CA571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219" y="4909251"/>
                <a:ext cx="2378280" cy="307777"/>
              </a:xfrm>
              <a:prstGeom prst="rect">
                <a:avLst/>
              </a:prstGeom>
              <a:blipFill>
                <a:blip r:embed="rId12"/>
                <a:stretch>
                  <a:fillRect l="-769" t="-1961" r="-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4EBC3-C67C-4E27-9E87-2E7F0850DA95}"/>
                  </a:ext>
                </a:extLst>
              </p:cNvPr>
              <p:cNvSpPr txBox="1"/>
              <p:nvPr/>
            </p:nvSpPr>
            <p:spPr>
              <a:xfrm>
                <a:off x="9006132" y="6211491"/>
                <a:ext cx="21229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3|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4EBC3-C67C-4E27-9E87-2E7F0850D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132" y="6211491"/>
                <a:ext cx="2122953" cy="276999"/>
              </a:xfrm>
              <a:prstGeom prst="rect">
                <a:avLst/>
              </a:prstGeom>
              <a:blipFill>
                <a:blip r:embed="rId13"/>
                <a:stretch>
                  <a:fillRect l="-2006" t="-4444" r="-343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1C190321-2FC3-4DCA-9970-22D8737FFD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96857" y="3508030"/>
            <a:ext cx="2326413" cy="795953"/>
          </a:xfrm>
          <a:prstGeom prst="curvedConnector3">
            <a:avLst>
              <a:gd name="adj1" fmla="val 99608"/>
            </a:avLst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D260FE-16F0-45B3-823E-C5552358F9F5}"/>
                  </a:ext>
                </a:extLst>
              </p:cNvPr>
              <p:cNvSpPr txBox="1"/>
              <p:nvPr/>
            </p:nvSpPr>
            <p:spPr>
              <a:xfrm>
                <a:off x="5301385" y="6192683"/>
                <a:ext cx="1820050" cy="276999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3|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CD260FE-16F0-45B3-823E-C5552358F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385" y="6192683"/>
                <a:ext cx="1820050" cy="276999"/>
              </a:xfrm>
              <a:prstGeom prst="rect">
                <a:avLst/>
              </a:prstGeom>
              <a:blipFill>
                <a:blip r:embed="rId14"/>
                <a:stretch>
                  <a:fillRect l="-2333" t="-2128" r="-2333" b="-31915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4" name="Picture 8" descr="Left and Right direction Arrow Clip Art Free PNG Image｜Illustoon">
            <a:extLst>
              <a:ext uri="{FF2B5EF4-FFF2-40B4-BE49-F238E27FC236}">
                <a16:creationId xmlns:a16="http://schemas.microsoft.com/office/drawing/2014/main" id="{3F31FFF3-01FE-49A8-A211-1E64EEE7E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3" b="25718"/>
          <a:stretch/>
        </p:blipFill>
        <p:spPr bwMode="auto">
          <a:xfrm>
            <a:off x="7425399" y="6211491"/>
            <a:ext cx="1276769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CB4A1C-BCAC-48E3-AD06-21AE3B51883E}"/>
              </a:ext>
            </a:extLst>
          </p:cNvPr>
          <p:cNvSpPr/>
          <p:nvPr/>
        </p:nvSpPr>
        <p:spPr>
          <a:xfrm>
            <a:off x="8735627" y="3298007"/>
            <a:ext cx="967666" cy="5115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BC9D3D0-01FC-411A-B166-3ED0B492CB9F}"/>
              </a:ext>
            </a:extLst>
          </p:cNvPr>
          <p:cNvSpPr/>
          <p:nvPr/>
        </p:nvSpPr>
        <p:spPr>
          <a:xfrm>
            <a:off x="8766265" y="3982684"/>
            <a:ext cx="422790" cy="5115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D0D7A838-CC9A-45F2-AD51-111868B1F776}"/>
              </a:ext>
            </a:extLst>
          </p:cNvPr>
          <p:cNvSpPr/>
          <p:nvPr/>
        </p:nvSpPr>
        <p:spPr>
          <a:xfrm rot="5400000">
            <a:off x="9852417" y="4562032"/>
            <a:ext cx="276998" cy="1738747"/>
          </a:xfrm>
          <a:prstGeom prst="rightBrace">
            <a:avLst>
              <a:gd name="adj1" fmla="val 1777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748D08-EA4D-41DF-AC40-A29360ECC6A4}"/>
                  </a:ext>
                </a:extLst>
              </p:cNvPr>
              <p:cNvSpPr txBox="1"/>
              <p:nvPr/>
            </p:nvSpPr>
            <p:spPr>
              <a:xfrm>
                <a:off x="9790540" y="5584068"/>
                <a:ext cx="4007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748D08-EA4D-41DF-AC40-A29360ECC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0540" y="5584068"/>
                <a:ext cx="400751" cy="276999"/>
              </a:xfrm>
              <a:prstGeom prst="rect">
                <a:avLst/>
              </a:prstGeom>
              <a:blipFill>
                <a:blip r:embed="rId16"/>
                <a:stretch>
                  <a:fillRect l="-9091" r="-1363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Brace 28">
            <a:extLst>
              <a:ext uri="{FF2B5EF4-FFF2-40B4-BE49-F238E27FC236}">
                <a16:creationId xmlns:a16="http://schemas.microsoft.com/office/drawing/2014/main" id="{C804C044-4EB6-454E-8623-C29B9A00AC80}"/>
              </a:ext>
            </a:extLst>
          </p:cNvPr>
          <p:cNvSpPr/>
          <p:nvPr/>
        </p:nvSpPr>
        <p:spPr>
          <a:xfrm rot="5400000">
            <a:off x="7351459" y="1532425"/>
            <a:ext cx="202430" cy="1962222"/>
          </a:xfrm>
          <a:prstGeom prst="rightBrace">
            <a:avLst>
              <a:gd name="adj1" fmla="val 17771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A40BE0-1CC1-4FEB-9B11-303A2204C045}"/>
                  </a:ext>
                </a:extLst>
              </p:cNvPr>
              <p:cNvSpPr txBox="1"/>
              <p:nvPr/>
            </p:nvSpPr>
            <p:spPr>
              <a:xfrm>
                <a:off x="8909314" y="3746917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7A40BE0-1CC1-4FEB-9B11-303A2204C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314" y="3746917"/>
                <a:ext cx="226023" cy="276999"/>
              </a:xfrm>
              <a:prstGeom prst="rect">
                <a:avLst/>
              </a:prstGeom>
              <a:blipFill>
                <a:blip r:embed="rId17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5CBFCF4-5243-487D-AB82-ABEFE94549F2}"/>
              </a:ext>
            </a:extLst>
          </p:cNvPr>
          <p:cNvSpPr/>
          <p:nvPr/>
        </p:nvSpPr>
        <p:spPr>
          <a:xfrm>
            <a:off x="1995123" y="4653485"/>
            <a:ext cx="2839623" cy="51153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0D19D1-4B24-4723-A955-686B82D5819C}"/>
                  </a:ext>
                </a:extLst>
              </p:cNvPr>
              <p:cNvSpPr txBox="1"/>
              <p:nvPr/>
            </p:nvSpPr>
            <p:spPr>
              <a:xfrm rot="15783011">
                <a:off x="6604731" y="3844183"/>
                <a:ext cx="1445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𝑑𝑖𝑣𝑖𝑠𝑖𝑏𝑙𝑒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0D19D1-4B24-4723-A955-686B82D58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783011">
                <a:off x="6604731" y="3844183"/>
                <a:ext cx="1445332" cy="276999"/>
              </a:xfrm>
              <a:prstGeom prst="rect">
                <a:avLst/>
              </a:prstGeom>
              <a:blipFill>
                <a:blip r:embed="rId18"/>
                <a:stretch>
                  <a:fillRect t="-3306" r="-5405" b="-3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96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23" grpId="0" animBg="1"/>
      <p:bldP spid="18" grpId="0" animBg="1"/>
      <p:bldP spid="26" grpId="0" animBg="1"/>
      <p:bldP spid="20" grpId="0" animBg="1"/>
      <p:bldP spid="21" grpId="0"/>
      <p:bldP spid="29" grpId="0" animBg="1"/>
      <p:bldP spid="31" grpId="0"/>
      <p:bldP spid="36" grpId="0" animBg="1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EA84E6-1025-488A-9790-BF367A3C9896}"/>
              </a:ext>
            </a:extLst>
          </p:cNvPr>
          <p:cNvSpPr txBox="1"/>
          <p:nvPr/>
        </p:nvSpPr>
        <p:spPr>
          <a:xfrm>
            <a:off x="244115" y="204268"/>
            <a:ext cx="32191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Proof by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3FA3C5-74E1-476B-B88C-121DA8677479}"/>
                  </a:ext>
                </a:extLst>
              </p:cNvPr>
              <p:cNvSpPr txBox="1"/>
              <p:nvPr/>
            </p:nvSpPr>
            <p:spPr>
              <a:xfrm>
                <a:off x="759655" y="1153552"/>
                <a:ext cx="47838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3FA3C5-74E1-476B-B88C-121DA8677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55" y="1153552"/>
                <a:ext cx="4783810" cy="400110"/>
              </a:xfrm>
              <a:prstGeom prst="rect">
                <a:avLst/>
              </a:prstGeom>
              <a:blipFill>
                <a:blip r:embed="rId2"/>
                <a:stretch>
                  <a:fillRect l="-1403" t="-7576" r="-38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9EC6E46-C7FC-4541-A934-7BB98ECF83C8}"/>
              </a:ext>
            </a:extLst>
          </p:cNvPr>
          <p:cNvCxnSpPr>
            <a:cxnSpLocks/>
          </p:cNvCxnSpPr>
          <p:nvPr/>
        </p:nvCxnSpPr>
        <p:spPr>
          <a:xfrm flipH="1" flipV="1">
            <a:off x="5291091" y="1560069"/>
            <a:ext cx="630315" cy="500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5C22DA-B0B0-4681-A13A-EE3FFBCD2B93}"/>
                  </a:ext>
                </a:extLst>
              </p:cNvPr>
              <p:cNvSpPr txBox="1"/>
              <p:nvPr/>
            </p:nvSpPr>
            <p:spPr>
              <a:xfrm>
                <a:off x="5752476" y="2153356"/>
                <a:ext cx="6870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5C22DA-B0B0-4681-A13A-EE3FFBCD2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76" y="2153356"/>
                <a:ext cx="687048" cy="307777"/>
              </a:xfrm>
              <a:prstGeom prst="rect">
                <a:avLst/>
              </a:prstGeom>
              <a:blipFill>
                <a:blip r:embed="rId3"/>
                <a:stretch>
                  <a:fillRect l="-5357" r="-8036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60A0A37-659A-4B22-8068-641BF256CC22}"/>
              </a:ext>
            </a:extLst>
          </p:cNvPr>
          <p:cNvSpPr txBox="1"/>
          <p:nvPr/>
        </p:nvSpPr>
        <p:spPr>
          <a:xfrm>
            <a:off x="405946" y="2061023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Base: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26AABC-3493-4283-9468-B88F655B0260}"/>
              </a:ext>
            </a:extLst>
          </p:cNvPr>
          <p:cNvSpPr txBox="1"/>
          <p:nvPr/>
        </p:nvSpPr>
        <p:spPr>
          <a:xfrm>
            <a:off x="405946" y="3458619"/>
            <a:ext cx="3280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I.H: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k is true.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31DEEF-A99B-4685-B440-A0E4635A91F8}"/>
                  </a:ext>
                </a:extLst>
              </p:cNvPr>
              <p:cNvSpPr txBox="1"/>
              <p:nvPr/>
            </p:nvSpPr>
            <p:spPr>
              <a:xfrm>
                <a:off x="1853690" y="2691495"/>
                <a:ext cx="25347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=16)&lt;(4!=24)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31DEEF-A99B-4685-B440-A0E4635A9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690" y="2691495"/>
                <a:ext cx="2534796" cy="307777"/>
              </a:xfrm>
              <a:prstGeom prst="rect">
                <a:avLst/>
              </a:prstGeom>
              <a:blipFill>
                <a:blip r:embed="rId4"/>
                <a:stretch>
                  <a:fillRect l="-3125" t="-4000" r="-3125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798233-FA7A-479D-BE53-36A1F8D05903}"/>
                  </a:ext>
                </a:extLst>
              </p:cNvPr>
              <p:cNvSpPr txBox="1"/>
              <p:nvPr/>
            </p:nvSpPr>
            <p:spPr>
              <a:xfrm>
                <a:off x="1853690" y="4137105"/>
                <a:ext cx="887487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798233-FA7A-479D-BE53-36A1F8D05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690" y="4137105"/>
                <a:ext cx="887487" cy="313291"/>
              </a:xfrm>
              <a:prstGeom prst="rect">
                <a:avLst/>
              </a:prstGeom>
              <a:blipFill>
                <a:blip r:embed="rId5"/>
                <a:stretch>
                  <a:fillRect l="-6164" t="-3922" r="-616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3AAF9A-49E9-41DD-A806-18C7AB803AEE}"/>
                  </a:ext>
                </a:extLst>
              </p:cNvPr>
              <p:cNvSpPr txBox="1"/>
              <p:nvPr/>
            </p:nvSpPr>
            <p:spPr>
              <a:xfrm>
                <a:off x="659653" y="5039095"/>
                <a:ext cx="2839624" cy="40011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Show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true.</a:t>
                </a:r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3AAF9A-49E9-41DD-A806-18C7AB803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53" y="5039095"/>
                <a:ext cx="2839624" cy="400110"/>
              </a:xfrm>
              <a:prstGeom prst="rect">
                <a:avLst/>
              </a:prstGeom>
              <a:blipFill>
                <a:blip r:embed="rId6"/>
                <a:stretch>
                  <a:fillRect l="-1923" t="-7463" r="-1068" b="-25373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05110F-54FC-4974-A0A3-1DEB73E8CF7A}"/>
                  </a:ext>
                </a:extLst>
              </p:cNvPr>
              <p:cNvSpPr txBox="1"/>
              <p:nvPr/>
            </p:nvSpPr>
            <p:spPr>
              <a:xfrm>
                <a:off x="6196983" y="3980459"/>
                <a:ext cx="292227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05110F-54FC-4974-A0A3-1DEB73E8C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983" y="3980459"/>
                <a:ext cx="2922275" cy="313291"/>
              </a:xfrm>
              <a:prstGeom prst="rect">
                <a:avLst/>
              </a:prstGeom>
              <a:blipFill>
                <a:blip r:embed="rId7"/>
                <a:stretch>
                  <a:fillRect l="-1670" t="-3922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08A129-2E03-467D-AB8A-330C1B7E1305}"/>
                  </a:ext>
                </a:extLst>
              </p:cNvPr>
              <p:cNvSpPr txBox="1"/>
              <p:nvPr/>
            </p:nvSpPr>
            <p:spPr>
              <a:xfrm>
                <a:off x="9119258" y="3952438"/>
                <a:ext cx="12125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08A129-2E03-467D-AB8A-330C1B7E1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258" y="3952438"/>
                <a:ext cx="121254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19BB54-C7D0-4F54-844C-9A997F5D8202}"/>
                  </a:ext>
                </a:extLst>
              </p:cNvPr>
              <p:cNvSpPr txBox="1"/>
              <p:nvPr/>
            </p:nvSpPr>
            <p:spPr>
              <a:xfrm>
                <a:off x="5769465" y="5039095"/>
                <a:ext cx="45623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true, inductively proved.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19BB54-C7D0-4F54-844C-9A997F5D8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465" y="5039095"/>
                <a:ext cx="4562339" cy="400110"/>
              </a:xfrm>
              <a:prstGeom prst="rect">
                <a:avLst/>
              </a:prstGeom>
              <a:blipFill>
                <a:blip r:embed="rId9"/>
                <a:stretch>
                  <a:fillRect t="-9231" r="-53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1B0FBF-5646-4809-94AB-40E6054E5466}"/>
                  </a:ext>
                </a:extLst>
              </p:cNvPr>
              <p:cNvSpPr txBox="1"/>
              <p:nvPr/>
            </p:nvSpPr>
            <p:spPr>
              <a:xfrm>
                <a:off x="6504044" y="5524087"/>
                <a:ext cx="367301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 lang="en-US" sz="20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1B0FBF-5646-4809-94AB-40E6054E5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044" y="5524087"/>
                <a:ext cx="3673016" cy="400110"/>
              </a:xfrm>
              <a:prstGeom prst="rect">
                <a:avLst/>
              </a:prstGeom>
              <a:blipFill>
                <a:blip r:embed="rId10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nkscape - how to properly position arrow heads with respect to a curve? -  Graphic Design Stack Exchange">
            <a:extLst>
              <a:ext uri="{FF2B5EF4-FFF2-40B4-BE49-F238E27FC236}">
                <a16:creationId xmlns:a16="http://schemas.microsoft.com/office/drawing/2014/main" id="{F0B1C16C-1B04-4BD3-A8A6-CCB37446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289" y="2153356"/>
            <a:ext cx="1464057" cy="15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6FD73F-7253-48FF-A8DD-2CAD1BF0E4FB}"/>
                  </a:ext>
                </a:extLst>
              </p:cNvPr>
              <p:cNvSpPr txBox="1"/>
              <p:nvPr/>
            </p:nvSpPr>
            <p:spPr>
              <a:xfrm>
                <a:off x="9185432" y="2352774"/>
                <a:ext cx="610745" cy="276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2&lt;4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6FD73F-7253-48FF-A8DD-2CAD1BF0E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432" y="2352774"/>
                <a:ext cx="610745" cy="276999"/>
              </a:xfrm>
              <a:prstGeom prst="rect">
                <a:avLst/>
              </a:prstGeom>
              <a:blipFill>
                <a:blip r:embed="rId12"/>
                <a:stretch>
                  <a:fillRect l="-7843" r="-6863" b="-4255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40798A-B7E5-4DAB-BE59-8D39884BF6AF}"/>
                  </a:ext>
                </a:extLst>
              </p:cNvPr>
              <p:cNvSpPr txBox="1"/>
              <p:nvPr/>
            </p:nvSpPr>
            <p:spPr>
              <a:xfrm>
                <a:off x="8776346" y="2845383"/>
                <a:ext cx="1019831" cy="276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+1≥4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40798A-B7E5-4DAB-BE59-8D39884BF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346" y="2845383"/>
                <a:ext cx="1019831" cy="276999"/>
              </a:xfrm>
              <a:prstGeom prst="rect">
                <a:avLst/>
              </a:prstGeom>
              <a:blipFill>
                <a:blip r:embed="rId13"/>
                <a:stretch>
                  <a:fillRect l="-4734" r="-4142" b="-8511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CBF179-6238-4FD3-9CE7-D51BC78AFE19}"/>
                  </a:ext>
                </a:extLst>
              </p:cNvPr>
              <p:cNvSpPr txBox="1"/>
              <p:nvPr/>
            </p:nvSpPr>
            <p:spPr>
              <a:xfrm>
                <a:off x="10338310" y="2519139"/>
                <a:ext cx="1019831" cy="27699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+1&gt;2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CBF179-6238-4FD3-9CE7-D51BC78AF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310" y="2519139"/>
                <a:ext cx="1019831" cy="276999"/>
              </a:xfrm>
              <a:prstGeom prst="rect">
                <a:avLst/>
              </a:prstGeom>
              <a:blipFill>
                <a:blip r:embed="rId14"/>
                <a:stretch>
                  <a:fillRect l="-4734" r="-4142" b="-4167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4AE33A0D-C42A-4FC4-908A-F402EBCD41EE}"/>
              </a:ext>
            </a:extLst>
          </p:cNvPr>
          <p:cNvSpPr/>
          <p:nvPr/>
        </p:nvSpPr>
        <p:spPr>
          <a:xfrm>
            <a:off x="9936487" y="2364598"/>
            <a:ext cx="303916" cy="684569"/>
          </a:xfrm>
          <a:prstGeom prst="rightBrace">
            <a:avLst>
              <a:gd name="adj1" fmla="val 2097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 animBg="1"/>
      <p:bldP spid="14" grpId="0"/>
      <p:bldP spid="20" grpId="0"/>
      <p:bldP spid="21" grpId="0"/>
      <p:bldP spid="23" grpId="0"/>
      <p:bldP spid="11" grpId="0" animBg="1"/>
      <p:bldP spid="15" grpId="0" animBg="1"/>
      <p:bldP spid="16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BB31B5-91BD-4EB6-B4C9-4EB564ABE0E7}"/>
              </a:ext>
            </a:extLst>
          </p:cNvPr>
          <p:cNvSpPr txBox="1"/>
          <p:nvPr/>
        </p:nvSpPr>
        <p:spPr>
          <a:xfrm>
            <a:off x="244115" y="204268"/>
            <a:ext cx="513634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Proof by Induction with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6C8854-2902-4D6A-AF31-C54F104016BE}"/>
                  </a:ext>
                </a:extLst>
              </p:cNvPr>
              <p:cNvSpPr txBox="1"/>
              <p:nvPr/>
            </p:nvSpPr>
            <p:spPr>
              <a:xfrm>
                <a:off x="759655" y="1153552"/>
                <a:ext cx="6469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0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6C8854-2902-4D6A-AF31-C54F1040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55" y="1153552"/>
                <a:ext cx="6469913" cy="400110"/>
              </a:xfrm>
              <a:prstGeom prst="rect">
                <a:avLst/>
              </a:prstGeom>
              <a:blipFill>
                <a:blip r:embed="rId3"/>
                <a:stretch>
                  <a:fillRect l="-103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12E4030-0695-45D4-B65A-C877BDDF90B6}"/>
              </a:ext>
            </a:extLst>
          </p:cNvPr>
          <p:cNvSpPr txBox="1"/>
          <p:nvPr/>
        </p:nvSpPr>
        <p:spPr>
          <a:xfrm>
            <a:off x="405946" y="2061023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Base: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18F34-04BF-47E3-A81B-2EB130F99589}"/>
              </a:ext>
            </a:extLst>
          </p:cNvPr>
          <p:cNvSpPr txBox="1"/>
          <p:nvPr/>
        </p:nvSpPr>
        <p:spPr>
          <a:xfrm>
            <a:off x="405946" y="3458619"/>
            <a:ext cx="3280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I.H: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k is true.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3F20D7-03AE-42A7-B4F4-0C2A7EB5242A}"/>
                  </a:ext>
                </a:extLst>
              </p:cNvPr>
              <p:cNvSpPr txBox="1"/>
              <p:nvPr/>
            </p:nvSpPr>
            <p:spPr>
              <a:xfrm>
                <a:off x="659653" y="5039095"/>
                <a:ext cx="2839624" cy="40011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Show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true.</a:t>
                </a:r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3F20D7-03AE-42A7-B4F4-0C2A7EB52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53" y="5039095"/>
                <a:ext cx="2839624" cy="400110"/>
              </a:xfrm>
              <a:prstGeom prst="rect">
                <a:avLst/>
              </a:prstGeom>
              <a:blipFill>
                <a:blip r:embed="rId4"/>
                <a:stretch>
                  <a:fillRect l="-1923" t="-7463" r="-1068" b="-25373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04B7E-35B8-4451-9426-00CD035A9AC5}"/>
                  </a:ext>
                </a:extLst>
              </p:cNvPr>
              <p:cNvSpPr txBox="1"/>
              <p:nvPr/>
            </p:nvSpPr>
            <p:spPr>
              <a:xfrm>
                <a:off x="1139399" y="2671753"/>
                <a:ext cx="10420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04B7E-35B8-4451-9426-00CD035A9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399" y="2671753"/>
                <a:ext cx="1042017" cy="307777"/>
              </a:xfrm>
              <a:prstGeom prst="rect">
                <a:avLst/>
              </a:prstGeom>
              <a:blipFill>
                <a:blip r:embed="rId5"/>
                <a:stretch>
                  <a:fillRect l="-8772" r="-17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4E0A2F-D05C-49FF-B925-60468EBCAE2F}"/>
                  </a:ext>
                </a:extLst>
              </p:cNvPr>
              <p:cNvSpPr txBox="1"/>
              <p:nvPr/>
            </p:nvSpPr>
            <p:spPr>
              <a:xfrm>
                <a:off x="2812286" y="2671964"/>
                <a:ext cx="18742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4E0A2F-D05C-49FF-B925-60468EBCA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286" y="2671964"/>
                <a:ext cx="1874231" cy="307777"/>
              </a:xfrm>
              <a:prstGeom prst="rect">
                <a:avLst/>
              </a:prstGeom>
              <a:blipFill>
                <a:blip r:embed="rId6"/>
                <a:stretch>
                  <a:fillRect l="-4221" t="-1961" r="-259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354271-3444-47EC-9528-7962BFF30D41}"/>
                  </a:ext>
                </a:extLst>
              </p:cNvPr>
              <p:cNvSpPr txBox="1"/>
              <p:nvPr/>
            </p:nvSpPr>
            <p:spPr>
              <a:xfrm>
                <a:off x="1118626" y="4166974"/>
                <a:ext cx="117827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354271-3444-47EC-9528-7962BFF30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626" y="4166974"/>
                <a:ext cx="1178271" cy="313291"/>
              </a:xfrm>
              <a:prstGeom prst="rect">
                <a:avLst/>
              </a:prstGeom>
              <a:blipFill>
                <a:blip r:embed="rId7"/>
                <a:stretch>
                  <a:fillRect l="-7254" t="-3922" r="-155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47D01E-0FF8-47D1-8CDD-0EBAD4529D93}"/>
                  </a:ext>
                </a:extLst>
              </p:cNvPr>
              <p:cNvSpPr txBox="1"/>
              <p:nvPr/>
            </p:nvSpPr>
            <p:spPr>
              <a:xfrm>
                <a:off x="2940935" y="4166974"/>
                <a:ext cx="165821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47D01E-0FF8-47D1-8CDD-0EBAD4529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935" y="4166974"/>
                <a:ext cx="1658211" cy="313291"/>
              </a:xfrm>
              <a:prstGeom prst="rect">
                <a:avLst/>
              </a:prstGeom>
              <a:blipFill>
                <a:blip r:embed="rId8"/>
                <a:stretch>
                  <a:fillRect l="-4779" t="-3922" r="-110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18D934-849F-48EF-BE1E-A01DD42CE1DD}"/>
                  </a:ext>
                </a:extLst>
              </p:cNvPr>
              <p:cNvSpPr txBox="1"/>
              <p:nvPr/>
            </p:nvSpPr>
            <p:spPr>
              <a:xfrm>
                <a:off x="7198879" y="3077888"/>
                <a:ext cx="2182649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18D934-849F-48EF-BE1E-A01DD42CE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879" y="3077888"/>
                <a:ext cx="2182649" cy="313291"/>
              </a:xfrm>
              <a:prstGeom prst="rect">
                <a:avLst/>
              </a:prstGeom>
              <a:blipFill>
                <a:blip r:embed="rId9"/>
                <a:stretch>
                  <a:fillRect l="-3911" t="-3922" r="-83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5C9E9F-7A1E-4C13-A967-2BA42E5FAD90}"/>
                  </a:ext>
                </a:extLst>
              </p:cNvPr>
              <p:cNvSpPr txBox="1"/>
              <p:nvPr/>
            </p:nvSpPr>
            <p:spPr>
              <a:xfrm>
                <a:off x="7198878" y="3658674"/>
                <a:ext cx="2716385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5C9E9F-7A1E-4C13-A967-2BA42E5F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878" y="3658674"/>
                <a:ext cx="2716385" cy="313291"/>
              </a:xfrm>
              <a:prstGeom prst="rect">
                <a:avLst/>
              </a:prstGeom>
              <a:blipFill>
                <a:blip r:embed="rId10"/>
                <a:stretch>
                  <a:fillRect l="-2915" t="-3846" r="-1570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9716CC-7C28-4F60-98AB-D6C49435B6EA}"/>
                  </a:ext>
                </a:extLst>
              </p:cNvPr>
              <p:cNvSpPr txBox="1"/>
              <p:nvPr/>
            </p:nvSpPr>
            <p:spPr>
              <a:xfrm>
                <a:off x="7888682" y="4323619"/>
                <a:ext cx="1336776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9716CC-7C28-4F60-98AB-D6C49435B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682" y="4323619"/>
                <a:ext cx="1336776" cy="313291"/>
              </a:xfrm>
              <a:prstGeom prst="rect">
                <a:avLst/>
              </a:prstGeom>
              <a:blipFill>
                <a:blip r:embed="rId11"/>
                <a:stretch>
                  <a:fillRect l="-1370" t="-1923" r="-1370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EB33F9-5CD1-4E9E-8967-7A7586A49AC9}"/>
                  </a:ext>
                </a:extLst>
              </p:cNvPr>
              <p:cNvSpPr txBox="1"/>
              <p:nvPr/>
            </p:nvSpPr>
            <p:spPr>
              <a:xfrm>
                <a:off x="7970757" y="4988564"/>
                <a:ext cx="1410771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EB33F9-5CD1-4E9E-8967-7A7586A49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757" y="4988564"/>
                <a:ext cx="1410771" cy="313291"/>
              </a:xfrm>
              <a:prstGeom prst="rect">
                <a:avLst/>
              </a:prstGeom>
              <a:blipFill>
                <a:blip r:embed="rId12"/>
                <a:stretch>
                  <a:fillRect l="-1732" t="-1923" r="-6061" b="-3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12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debugging? | TheSchoolRun">
            <a:extLst>
              <a:ext uri="{FF2B5EF4-FFF2-40B4-BE49-F238E27FC236}">
                <a16:creationId xmlns:a16="http://schemas.microsoft.com/office/drawing/2014/main" id="{071570FC-CBE3-4E77-8C0C-7B1387F1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23" y="77633"/>
            <a:ext cx="3594733" cy="197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9CE9F9-E31E-404C-B7A3-688E192F1DD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0" y="-13189"/>
            <a:ext cx="12192000" cy="688438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E2110B1-A7F1-4887-B8BF-A652EB62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957" y="0"/>
            <a:ext cx="5243004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Why Study Proofs?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253DBE-B8A7-4555-903B-332F25B74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686" y="1797071"/>
            <a:ext cx="524300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Amasis MT Pro" panose="02040504050005020304" pitchFamily="18" charset="0"/>
              </a:rPr>
              <a:t>Why not just testing?</a:t>
            </a:r>
          </a:p>
          <a:p>
            <a:pPr marL="0" indent="0">
              <a:buNone/>
            </a:pPr>
            <a:endParaRPr lang="en-US" sz="2000" dirty="0">
              <a:latin typeface="Amasis MT Pro" panose="02040504050005020304" pitchFamily="18" charset="0"/>
            </a:endParaRPr>
          </a:p>
          <a:p>
            <a:pPr>
              <a:buFont typeface="Amasis MT Pro" panose="02040504050005020304" pitchFamily="18" charset="0"/>
              <a:buChar char="−"/>
            </a:pPr>
            <a:r>
              <a:rPr lang="en-US" sz="2000" dirty="0">
                <a:latin typeface="Amasis MT Pro" panose="02040504050005020304" pitchFamily="18" charset="0"/>
              </a:rPr>
              <a:t>Integrates well with programming</a:t>
            </a:r>
          </a:p>
          <a:p>
            <a:pPr>
              <a:buFont typeface="Amasis MT Pro" panose="02040504050005020304" pitchFamily="18" charset="0"/>
              <a:buChar char="−"/>
            </a:pPr>
            <a:r>
              <a:rPr lang="en-US" sz="2000" dirty="0">
                <a:latin typeface="Amasis MT Pro" panose="02040504050005020304" pitchFamily="18" charset="0"/>
              </a:rPr>
              <a:t>No new languages, tools required</a:t>
            </a:r>
          </a:p>
          <a:p>
            <a:pPr>
              <a:buFont typeface="Amasis MT Pro" panose="02040504050005020304" pitchFamily="18" charset="0"/>
              <a:buChar char="−"/>
            </a:pPr>
            <a:r>
              <a:rPr lang="en-US" sz="2000" dirty="0">
                <a:latin typeface="Amasis MT Pro" panose="02040504050005020304" pitchFamily="18" charset="0"/>
              </a:rPr>
              <a:t>Conclusive evidence for bugs</a:t>
            </a:r>
          </a:p>
          <a:p>
            <a:pPr marL="0" indent="0">
              <a:buNone/>
            </a:pPr>
            <a:endParaRPr lang="en-US" sz="2000" dirty="0">
              <a:latin typeface="Amasis MT Pro" panose="020405040500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Amasis MT Pro" panose="02040504050005020304" pitchFamily="18" charset="0"/>
              </a:rPr>
              <a:t>Because…</a:t>
            </a:r>
          </a:p>
          <a:p>
            <a:pPr marL="0" indent="0">
              <a:buNone/>
            </a:pPr>
            <a:endParaRPr lang="en-US" sz="2000" dirty="0">
              <a:latin typeface="Amasis MT Pro" panose="02040504050005020304" pitchFamily="18" charset="0"/>
            </a:endParaRPr>
          </a:p>
          <a:p>
            <a:pPr>
              <a:buFont typeface="Amasis MT Pro" panose="02040504050005020304" pitchFamily="18" charset="0"/>
              <a:buChar char="−"/>
            </a:pPr>
            <a:r>
              <a:rPr lang="en-US" sz="2000" dirty="0">
                <a:latin typeface="Amasis MT Pro" panose="02040504050005020304" pitchFamily="18" charset="0"/>
              </a:rPr>
              <a:t>Difficult to assess coverage</a:t>
            </a:r>
          </a:p>
          <a:p>
            <a:pPr>
              <a:buFont typeface="Amasis MT Pro" panose="02040504050005020304" pitchFamily="18" charset="0"/>
              <a:buChar char="−"/>
            </a:pPr>
            <a:r>
              <a:rPr lang="en-US" sz="2000" dirty="0">
                <a:latin typeface="Amasis MT Pro" panose="02040504050005020304" pitchFamily="18" charset="0"/>
              </a:rPr>
              <a:t>Cannot demonstrate absence of bugs</a:t>
            </a:r>
          </a:p>
          <a:p>
            <a:pPr>
              <a:buFont typeface="Amasis MT Pro" panose="02040504050005020304" pitchFamily="18" charset="0"/>
              <a:buChar char="−"/>
            </a:pPr>
            <a:r>
              <a:rPr lang="en-US" sz="2000" dirty="0">
                <a:latin typeface="Amasis MT Pro" panose="02040504050005020304" pitchFamily="18" charset="0"/>
              </a:rPr>
              <a:t>No guarantees for safety-critical systems</a:t>
            </a:r>
          </a:p>
          <a:p>
            <a:endParaRPr lang="en-US" sz="2000" dirty="0">
              <a:latin typeface="Amasis MT Pro" panose="02040504050005020304" pitchFamily="18" charset="0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167B7B4-CA99-46EB-A523-6D91189D79AE}"/>
              </a:ext>
            </a:extLst>
          </p:cNvPr>
          <p:cNvSpPr txBox="1">
            <a:spLocks/>
          </p:cNvSpPr>
          <p:nvPr/>
        </p:nvSpPr>
        <p:spPr>
          <a:xfrm>
            <a:off x="5692900" y="1797071"/>
            <a:ext cx="58584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latin typeface="Amasis MT Pro" panose="02040504050005020304" pitchFamily="18" charset="0"/>
              </a:rPr>
              <a:t>Formal Verification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latin typeface="Amasis MT Pro" panose="020405040500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masis MT Pro" panose="02040504050005020304" pitchFamily="18" charset="0"/>
              </a:rPr>
              <a:t>1. SOFTWARE</a:t>
            </a:r>
          </a:p>
          <a:p>
            <a:pPr>
              <a:buFont typeface="Amasis MT Pro" panose="02040504050005020304" pitchFamily="18" charset="0"/>
              <a:buChar char="−"/>
            </a:pPr>
            <a:r>
              <a:rPr lang="en-US" sz="2000" dirty="0">
                <a:latin typeface="Amasis MT Pro" panose="02040504050005020304" pitchFamily="18" charset="0"/>
              </a:rPr>
              <a:t>If you want to debug a program beyond a doubt, prove that it’s bug-free! Deduction and proof provides universal guarantees.</a:t>
            </a:r>
          </a:p>
          <a:p>
            <a:pPr marL="0" indent="0">
              <a:buNone/>
            </a:pPr>
            <a:endParaRPr lang="en-US" sz="2000" dirty="0">
              <a:latin typeface="Amasis MT Pro" panose="020405040500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masis MT Pro" panose="02040504050005020304" pitchFamily="18" charset="0"/>
              </a:rPr>
              <a:t>2. HARDWARE</a:t>
            </a:r>
          </a:p>
          <a:p>
            <a:pPr>
              <a:buFont typeface="Amasis MT Pro" panose="02040504050005020304" pitchFamily="18" charset="0"/>
              <a:buChar char="−"/>
            </a:pPr>
            <a:r>
              <a:rPr lang="en-US" sz="2000" dirty="0">
                <a:latin typeface="Amasis MT Pro" panose="02040504050005020304" pitchFamily="18" charset="0"/>
              </a:rPr>
              <a:t>Proof-theory has recently also been shown to be useful in discovering bugs in pre-production hardware.</a:t>
            </a:r>
          </a:p>
          <a:p>
            <a:endParaRPr lang="en-US" sz="2000" dirty="0">
              <a:latin typeface="Amasis MT Pro" panose="020405040500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87DFA3-CF75-48B3-9040-0E411AEBEC70}"/>
              </a:ext>
            </a:extLst>
          </p:cNvPr>
          <p:cNvSpPr txBox="1"/>
          <p:nvPr/>
        </p:nvSpPr>
        <p:spPr>
          <a:xfrm>
            <a:off x="2230514" y="6325134"/>
            <a:ext cx="7082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  <a:hlinkClick r:id="rId5"/>
              </a:rPr>
              <a:t>https://cse.buffalo.edu/~erdem/cse331/support/proofs/index.html</a:t>
            </a:r>
            <a:r>
              <a:rPr lang="en-US" dirty="0">
                <a:latin typeface="Amasis MT Pro" panose="02040504050005020304" pitchFamily="18" charset="0"/>
              </a:rPr>
              <a:t> </a:t>
            </a:r>
          </a:p>
        </p:txBody>
      </p:sp>
      <p:pic>
        <p:nvPicPr>
          <p:cNvPr id="2054" name="Picture 6" descr="Click Clipart Transparent Background, Click Vector Icon, Click, Arrow,  Cursor PNG Image For Free Download">
            <a:extLst>
              <a:ext uri="{FF2B5EF4-FFF2-40B4-BE49-F238E27FC236}">
                <a16:creationId xmlns:a16="http://schemas.microsoft.com/office/drawing/2014/main" id="{E018D7D9-D98D-4521-93C3-24B797BF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7396">
            <a:off x="1850202" y="6337854"/>
            <a:ext cx="421468" cy="4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263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4F5FE7-9FA1-435F-9944-4A724103687F}"/>
              </a:ext>
            </a:extLst>
          </p:cNvPr>
          <p:cNvSpPr txBox="1"/>
          <p:nvPr/>
        </p:nvSpPr>
        <p:spPr>
          <a:xfrm>
            <a:off x="244115" y="204268"/>
            <a:ext cx="47724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Proof by Induction with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8FD75A-E160-4A5F-96B1-720EB00847A2}"/>
                  </a:ext>
                </a:extLst>
              </p:cNvPr>
              <p:cNvSpPr txBox="1"/>
              <p:nvPr/>
            </p:nvSpPr>
            <p:spPr>
              <a:xfrm>
                <a:off x="687789" y="1018823"/>
                <a:ext cx="6776086" cy="619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8FD75A-E160-4A5F-96B1-720EB0084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89" y="1018823"/>
                <a:ext cx="6776086" cy="619913"/>
              </a:xfrm>
              <a:prstGeom prst="rect">
                <a:avLst/>
              </a:prstGeom>
              <a:blipFill>
                <a:blip r:embed="rId2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A0F2267-0E1F-41F7-9131-2B5FD383AB6F}"/>
              </a:ext>
            </a:extLst>
          </p:cNvPr>
          <p:cNvSpPr txBox="1"/>
          <p:nvPr/>
        </p:nvSpPr>
        <p:spPr>
          <a:xfrm>
            <a:off x="434082" y="2326266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Base: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6F861-AE35-4414-BAE4-9A3988E05A99}"/>
              </a:ext>
            </a:extLst>
          </p:cNvPr>
          <p:cNvSpPr txBox="1"/>
          <p:nvPr/>
        </p:nvSpPr>
        <p:spPr>
          <a:xfrm>
            <a:off x="434082" y="3723862"/>
            <a:ext cx="3280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Amasis MT Pro Medium" panose="02040604050005020304" pitchFamily="18" charset="0"/>
              </a:rPr>
              <a:t>I.H:   </a:t>
            </a:r>
            <a:r>
              <a:rPr lang="en-US" sz="2000" dirty="0">
                <a:latin typeface="Amasis MT Pro Medium" panose="02040604050005020304" pitchFamily="18" charset="0"/>
              </a:rPr>
              <a:t>Assume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 = k is true.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5C8C7-1FD2-458E-9244-1CDDB8125E77}"/>
                  </a:ext>
                </a:extLst>
              </p:cNvPr>
              <p:cNvSpPr txBox="1"/>
              <p:nvPr/>
            </p:nvSpPr>
            <p:spPr>
              <a:xfrm>
                <a:off x="687789" y="5304338"/>
                <a:ext cx="2839624" cy="40011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Show</a:t>
                </a:r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0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chemeClr val="accent5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true.</a:t>
                </a:r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85C8C7-1FD2-458E-9244-1CDDB8125E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89" y="5304338"/>
                <a:ext cx="2839624" cy="400110"/>
              </a:xfrm>
              <a:prstGeom prst="rect">
                <a:avLst/>
              </a:prstGeom>
              <a:blipFill>
                <a:blip r:embed="rId3"/>
                <a:stretch>
                  <a:fillRect l="-2137" t="-5882" r="-855" b="-23529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957B26-4F96-4B7D-8780-02D34D0D7970}"/>
                  </a:ext>
                </a:extLst>
              </p:cNvPr>
              <p:cNvSpPr txBox="1"/>
              <p:nvPr/>
            </p:nvSpPr>
            <p:spPr>
              <a:xfrm>
                <a:off x="1519310" y="2917167"/>
                <a:ext cx="2711320" cy="5519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957B26-4F96-4B7D-8780-02D34D0D7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10" y="2917167"/>
                <a:ext cx="2711320" cy="5519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58CED-05A8-4956-9210-12A0384258C0}"/>
                  </a:ext>
                </a:extLst>
              </p:cNvPr>
              <p:cNvSpPr txBox="1"/>
              <p:nvPr/>
            </p:nvSpPr>
            <p:spPr>
              <a:xfrm>
                <a:off x="1471459" y="4211970"/>
                <a:ext cx="1687705" cy="560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58CED-05A8-4956-9210-12A038425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459" y="4211970"/>
                <a:ext cx="1687705" cy="5608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F1CB1E-E4B2-4D41-AE95-52C5077D6067}"/>
                  </a:ext>
                </a:extLst>
              </p:cNvPr>
              <p:cNvSpPr txBox="1"/>
              <p:nvPr/>
            </p:nvSpPr>
            <p:spPr>
              <a:xfrm>
                <a:off x="6819461" y="2636737"/>
                <a:ext cx="3500637" cy="560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9F1CB1E-E4B2-4D41-AE95-52C5077D6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461" y="2636737"/>
                <a:ext cx="3500637" cy="5608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A31346-75E0-4654-9399-E1F98D3B67BD}"/>
                  </a:ext>
                </a:extLst>
              </p:cNvPr>
              <p:cNvSpPr txBox="1"/>
              <p:nvPr/>
            </p:nvSpPr>
            <p:spPr>
              <a:xfrm>
                <a:off x="7403287" y="3978476"/>
                <a:ext cx="3679982" cy="571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⋅0+0⋅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⋅0+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A31346-75E0-4654-9399-E1F98D3B6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287" y="3978476"/>
                <a:ext cx="3679982" cy="5711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4521D5-DB6F-4F8E-862A-291089348A32}"/>
                  </a:ext>
                </a:extLst>
              </p:cNvPr>
              <p:cNvSpPr txBox="1"/>
              <p:nvPr/>
            </p:nvSpPr>
            <p:spPr>
              <a:xfrm>
                <a:off x="7463875" y="5153317"/>
                <a:ext cx="2178097" cy="672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4521D5-DB6F-4F8E-862A-291089348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875" y="5153317"/>
                <a:ext cx="2178097" cy="6728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50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7C9674-12F2-4B9B-8875-557EF8FE6AFD}"/>
                  </a:ext>
                </a:extLst>
              </p:cNvPr>
              <p:cNvSpPr txBox="1"/>
              <p:nvPr/>
            </p:nvSpPr>
            <p:spPr>
              <a:xfrm>
                <a:off x="1031776" y="2058682"/>
                <a:ext cx="6096000" cy="463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Amasis MT Pro" panose="02040504050005020304" pitchFamily="18" charset="0"/>
                  </a:rPr>
                  <a:t>Prove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en-US" sz="2400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7C9674-12F2-4B9B-8875-557EF8FE6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76" y="2058682"/>
                <a:ext cx="6096000" cy="463268"/>
              </a:xfrm>
              <a:prstGeom prst="rect">
                <a:avLst/>
              </a:prstGeom>
              <a:blipFill>
                <a:blip r:embed="rId3"/>
                <a:stretch>
                  <a:fillRect l="-1300" t="-128947" b="-196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87FFC7-F2BD-4165-94C1-5426D959C7AA}"/>
                  </a:ext>
                </a:extLst>
              </p:cNvPr>
              <p:cNvSpPr txBox="1"/>
              <p:nvPr/>
            </p:nvSpPr>
            <p:spPr>
              <a:xfrm>
                <a:off x="1031776" y="3296553"/>
                <a:ext cx="77506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Amasis MT Pro" panose="02040504050005020304" pitchFamily="18" charset="0"/>
                  </a:rPr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Amasis MT Pro" panose="02040504050005020304" pitchFamily="18" charset="0"/>
                  </a:rPr>
                  <a:t> is divisible by 3 for any integer n ≥ 0.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87FFC7-F2BD-4165-94C1-5426D959C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76" y="3296553"/>
                <a:ext cx="7750629" cy="461665"/>
              </a:xfrm>
              <a:prstGeom prst="rect">
                <a:avLst/>
              </a:prstGeom>
              <a:blipFill>
                <a:blip r:embed="rId4"/>
                <a:stretch>
                  <a:fillRect l="-1022" t="-10526" r="-55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9B14E8E-4471-4DA5-887D-30E7456DBF60}"/>
              </a:ext>
            </a:extLst>
          </p:cNvPr>
          <p:cNvSpPr txBox="1"/>
          <p:nvPr/>
        </p:nvSpPr>
        <p:spPr>
          <a:xfrm>
            <a:off x="244115" y="204268"/>
            <a:ext cx="32191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Proof by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FC684B-1BBD-4343-B33A-8F56E49ED014}"/>
                  </a:ext>
                </a:extLst>
              </p:cNvPr>
              <p:cNvSpPr txBox="1"/>
              <p:nvPr/>
            </p:nvSpPr>
            <p:spPr>
              <a:xfrm>
                <a:off x="1031776" y="4532821"/>
                <a:ext cx="8521243" cy="774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olidFill>
                      <a:schemeClr val="tx1"/>
                    </a:solidFill>
                    <a:latin typeface="Amasis MT Pro" panose="02040504050005020304" pitchFamily="18" charset="0"/>
                  </a:rPr>
                  <a:t>Prove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masis MT Pro" panose="02040504050005020304" pitchFamily="18" charset="0"/>
                  </a:rPr>
                  <a:t> for every natural number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FC684B-1BBD-4343-B33A-8F56E49ED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76" y="4532821"/>
                <a:ext cx="8521243" cy="774379"/>
              </a:xfrm>
              <a:prstGeom prst="rect">
                <a:avLst/>
              </a:prstGeom>
              <a:blipFill>
                <a:blip r:embed="rId5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1K+ Practice Pictures | Download Free Images on Unsplash">
            <a:extLst>
              <a:ext uri="{FF2B5EF4-FFF2-40B4-BE49-F238E27FC236}">
                <a16:creationId xmlns:a16="http://schemas.microsoft.com/office/drawing/2014/main" id="{00CFC10A-661B-4F33-9131-B14F6A71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261" y="0"/>
            <a:ext cx="2819739" cy="169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3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1C7871-F117-46F5-8D2A-9304C983BBF9}"/>
              </a:ext>
            </a:extLst>
          </p:cNvPr>
          <p:cNvSpPr txBox="1"/>
          <p:nvPr/>
        </p:nvSpPr>
        <p:spPr>
          <a:xfrm>
            <a:off x="258183" y="302742"/>
            <a:ext cx="4410182" cy="584775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asis MT Pro Medium" panose="02040604050005020304" pitchFamily="18" charset="0"/>
              </a:rPr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EC5ADC-3235-4EB3-93A4-3F46D35F2CD1}"/>
                  </a:ext>
                </a:extLst>
              </p:cNvPr>
              <p:cNvSpPr txBox="1"/>
              <p:nvPr/>
            </p:nvSpPr>
            <p:spPr>
              <a:xfrm>
                <a:off x="787791" y="1392701"/>
                <a:ext cx="29248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We want to prove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4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EC5ADC-3235-4EB3-93A4-3F46D35F2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91" y="1392701"/>
                <a:ext cx="2924840" cy="461665"/>
              </a:xfrm>
              <a:prstGeom prst="rect">
                <a:avLst/>
              </a:prstGeom>
              <a:blipFill>
                <a:blip r:embed="rId2"/>
                <a:stretch>
                  <a:fillRect l="-3125" t="-10526" r="-62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C02668-0316-4CCF-BF50-847B70BC3A34}"/>
                  </a:ext>
                </a:extLst>
              </p:cNvPr>
              <p:cNvSpPr txBox="1"/>
              <p:nvPr/>
            </p:nvSpPr>
            <p:spPr>
              <a:xfrm>
                <a:off x="1107198" y="2173949"/>
                <a:ext cx="4988802" cy="168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US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Amasis MT Pro Medium" panose="020406040500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Find some contradiction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∧¬</m:t>
                    </m:r>
                    <m:r>
                      <a:rPr lang="en-US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Amasis MT Pro Medium" panose="020406040500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Claim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¬¬</m:t>
                    </m:r>
                    <m:r>
                      <a:rPr lang="en-US" sz="24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C02668-0316-4CCF-BF50-847B70BC3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98" y="2173949"/>
                <a:ext cx="4988802" cy="1689373"/>
              </a:xfrm>
              <a:prstGeom prst="rect">
                <a:avLst/>
              </a:prstGeom>
              <a:blipFill>
                <a:blip r:embed="rId3"/>
                <a:stretch>
                  <a:fillRect l="-1956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4DDD18-939F-4491-9EA1-A7574487B96D}"/>
                  </a:ext>
                </a:extLst>
              </p:cNvPr>
              <p:cNvSpPr txBox="1"/>
              <p:nvPr/>
            </p:nvSpPr>
            <p:spPr>
              <a:xfrm>
                <a:off x="2544249" y="3863322"/>
                <a:ext cx="5986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4DDD18-939F-4491-9EA1-A7574487B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249" y="3863322"/>
                <a:ext cx="598625" cy="369332"/>
              </a:xfrm>
              <a:prstGeom prst="rect">
                <a:avLst/>
              </a:prstGeom>
              <a:blipFill>
                <a:blip r:embed="rId4"/>
                <a:stretch>
                  <a:fillRect l="-5051" r="-1010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9,938 Contradiction Images, Stock Photos &amp; Vectors | Shutterstock">
            <a:extLst>
              <a:ext uri="{FF2B5EF4-FFF2-40B4-BE49-F238E27FC236}">
                <a16:creationId xmlns:a16="http://schemas.microsoft.com/office/drawing/2014/main" id="{3433D17F-99F4-48FD-8889-346A6FCAA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9" r="5166" b="6477"/>
          <a:stretch/>
        </p:blipFill>
        <p:spPr bwMode="auto">
          <a:xfrm>
            <a:off x="9049128" y="3709835"/>
            <a:ext cx="2903000" cy="2912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02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A260F-0283-44D0-9FD3-B63D525335FA}"/>
              </a:ext>
            </a:extLst>
          </p:cNvPr>
          <p:cNvSpPr txBox="1"/>
          <p:nvPr/>
        </p:nvSpPr>
        <p:spPr>
          <a:xfrm>
            <a:off x="258183" y="302742"/>
            <a:ext cx="3355406" cy="461665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D2AE00-6874-46C6-8C3C-78C8DEEEC192}"/>
                  </a:ext>
                </a:extLst>
              </p:cNvPr>
              <p:cNvSpPr txBox="1"/>
              <p:nvPr/>
            </p:nvSpPr>
            <p:spPr>
              <a:xfrm>
                <a:off x="984738" y="1364566"/>
                <a:ext cx="3206583" cy="430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masis MT Pro Medium" panose="02040604050005020304" pitchFamily="18" charset="0"/>
                  </a:rPr>
                  <a:t>Show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chemeClr val="accent6">
                        <a:lumMod val="50000"/>
                      </a:schemeClr>
                    </a:solidFill>
                    <a:latin typeface="Amasis MT Pro Medium" panose="02040604050005020304" pitchFamily="18" charset="0"/>
                  </a:rPr>
                  <a:t> is irrational</a:t>
                </a:r>
                <a:r>
                  <a:rPr lang="en-US" sz="2000" dirty="0"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D2AE00-6874-46C6-8C3C-78C8DEEEC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38" y="1364566"/>
                <a:ext cx="3206583" cy="430118"/>
              </a:xfrm>
              <a:prstGeom prst="rect">
                <a:avLst/>
              </a:prstGeom>
              <a:blipFill>
                <a:blip r:embed="rId2"/>
                <a:stretch>
                  <a:fillRect l="-2091" t="-1429" r="-114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4BF9CC-12FD-4044-97F5-ED2B82C3EA7F}"/>
                  </a:ext>
                </a:extLst>
              </p:cNvPr>
              <p:cNvSpPr txBox="1"/>
              <p:nvPr/>
            </p:nvSpPr>
            <p:spPr>
              <a:xfrm>
                <a:off x="3014604" y="1031236"/>
                <a:ext cx="283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4BF9CC-12FD-4044-97F5-ED2B82C3E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604" y="1031236"/>
                <a:ext cx="283924" cy="369332"/>
              </a:xfrm>
              <a:prstGeom prst="rect">
                <a:avLst/>
              </a:prstGeom>
              <a:blipFill>
                <a:blip r:embed="rId3"/>
                <a:stretch>
                  <a:fillRect l="-26087" r="-2608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FCD325-333C-42ED-84B6-C84C4CA953AB}"/>
                  </a:ext>
                </a:extLst>
              </p:cNvPr>
              <p:cNvSpPr txBox="1"/>
              <p:nvPr/>
            </p:nvSpPr>
            <p:spPr>
              <a:xfrm>
                <a:off x="1627782" y="2051934"/>
                <a:ext cx="2773644" cy="430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masis MT Pro Medium" panose="02040604050005020304" pitchFamily="18" charset="0"/>
                  </a:rPr>
                  <a:t>Assume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is rational.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FCD325-333C-42ED-84B6-C84C4CA95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782" y="2051934"/>
                <a:ext cx="2773644" cy="430118"/>
              </a:xfrm>
              <a:prstGeom prst="rect">
                <a:avLst/>
              </a:prstGeom>
              <a:blipFill>
                <a:blip r:embed="rId4"/>
                <a:stretch>
                  <a:fillRect l="-2198" t="-1429" r="-1538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E16002-451E-476E-A9D2-4767370FA9F6}"/>
                  </a:ext>
                </a:extLst>
              </p:cNvPr>
              <p:cNvSpPr txBox="1"/>
              <p:nvPr/>
            </p:nvSpPr>
            <p:spPr>
              <a:xfrm>
                <a:off x="2167545" y="2593795"/>
                <a:ext cx="4467762" cy="5270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𝑙𝑜𝑤𝑒𝑠𝑡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𝑡𝑒𝑟𝑚𝑠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E16002-451E-476E-A9D2-4767370FA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545" y="2593795"/>
                <a:ext cx="4467762" cy="5270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5C509-C94D-4C03-8D07-A5331170F7A2}"/>
                  </a:ext>
                </a:extLst>
              </p:cNvPr>
              <p:cNvSpPr txBox="1"/>
              <p:nvPr/>
            </p:nvSpPr>
            <p:spPr>
              <a:xfrm>
                <a:off x="2251660" y="3361131"/>
                <a:ext cx="803810" cy="617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5C509-C94D-4C03-8D07-A5331170F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660" y="3361131"/>
                <a:ext cx="803810" cy="6175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1825B4-C9D2-4BD8-B203-3578B5D59608}"/>
                  </a:ext>
                </a:extLst>
              </p:cNvPr>
              <p:cNvSpPr txBox="1"/>
              <p:nvPr/>
            </p:nvSpPr>
            <p:spPr>
              <a:xfrm>
                <a:off x="1792165" y="4258136"/>
                <a:ext cx="55812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1825B4-C9D2-4BD8-B203-3578B5D59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165" y="4258136"/>
                <a:ext cx="5581271" cy="307777"/>
              </a:xfrm>
              <a:prstGeom prst="rect">
                <a:avLst/>
              </a:prstGeom>
              <a:blipFill>
                <a:blip r:embed="rId7"/>
                <a:stretch>
                  <a:fillRect l="-655" t="-4000" r="-109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873D2-80BE-4797-8679-02B4FD926766}"/>
                  </a:ext>
                </a:extLst>
              </p:cNvPr>
              <p:cNvSpPr txBox="1"/>
              <p:nvPr/>
            </p:nvSpPr>
            <p:spPr>
              <a:xfrm>
                <a:off x="1907324" y="4895489"/>
                <a:ext cx="142333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873D2-80BE-4797-8679-02B4FD926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324" y="4895489"/>
                <a:ext cx="1423338" cy="307777"/>
              </a:xfrm>
              <a:prstGeom prst="rect">
                <a:avLst/>
              </a:prstGeom>
              <a:blipFill>
                <a:blip r:embed="rId8"/>
                <a:stretch>
                  <a:fillRect l="-3863" t="-1961" r="-128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221F82-BEB9-4C25-A030-F6164E445EA6}"/>
                  </a:ext>
                </a:extLst>
              </p:cNvPr>
              <p:cNvSpPr txBox="1"/>
              <p:nvPr/>
            </p:nvSpPr>
            <p:spPr>
              <a:xfrm>
                <a:off x="2045193" y="5446979"/>
                <a:ext cx="12167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A221F82-BEB9-4C25-A030-F6164E445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193" y="5446979"/>
                <a:ext cx="1216743" cy="307777"/>
              </a:xfrm>
              <a:prstGeom prst="rect">
                <a:avLst/>
              </a:prstGeom>
              <a:blipFill>
                <a:blip r:embed="rId9"/>
                <a:stretch>
                  <a:fillRect l="-4000" t="-4000" r="-15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8DC78D-A2E5-4194-B22B-7A02282E4E23}"/>
                  </a:ext>
                </a:extLst>
              </p:cNvPr>
              <p:cNvSpPr txBox="1"/>
              <p:nvPr/>
            </p:nvSpPr>
            <p:spPr>
              <a:xfrm>
                <a:off x="1852554" y="6188108"/>
                <a:ext cx="39226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𝑒𝑣𝑒𝑛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8DC78D-A2E5-4194-B22B-7A02282E4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554" y="6188108"/>
                <a:ext cx="3922612" cy="307777"/>
              </a:xfrm>
              <a:prstGeom prst="rect">
                <a:avLst/>
              </a:prstGeom>
              <a:blipFill>
                <a:blip r:embed="rId10"/>
                <a:stretch>
                  <a:fillRect l="-1089" t="-1961" r="-46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281FD2-2456-4494-A4D0-BDB713539815}"/>
                  </a:ext>
                </a:extLst>
              </p:cNvPr>
              <p:cNvSpPr txBox="1"/>
              <p:nvPr/>
            </p:nvSpPr>
            <p:spPr>
              <a:xfrm>
                <a:off x="9155627" y="2193671"/>
                <a:ext cx="962828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𝑒𝑣𝑒𝑛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281FD2-2456-4494-A4D0-BDB713539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627" y="2193671"/>
                <a:ext cx="962828" cy="6408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5B1DD4-987A-457B-BF76-04C885E8FC62}"/>
                  </a:ext>
                </a:extLst>
              </p:cNvPr>
              <p:cNvSpPr txBox="1"/>
              <p:nvPr/>
            </p:nvSpPr>
            <p:spPr>
              <a:xfrm>
                <a:off x="8332488" y="3824060"/>
                <a:ext cx="3703771" cy="337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𝑐𝑜𝑛𝑡𝑟𝑎𝑑𝑖𝑐𝑡𝑖𝑜𝑛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not rational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5B1DD4-987A-457B-BF76-04C885E8F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488" y="3824060"/>
                <a:ext cx="3703771" cy="337785"/>
              </a:xfrm>
              <a:prstGeom prst="rect">
                <a:avLst/>
              </a:prstGeom>
              <a:blipFill>
                <a:blip r:embed="rId12"/>
                <a:stretch>
                  <a:fillRect l="-3295" t="-16071" r="-3295" b="-4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E9344A-82CF-4447-8973-B1C29B718494}"/>
                  </a:ext>
                </a:extLst>
              </p:cNvPr>
              <p:cNvSpPr txBox="1"/>
              <p:nvPr/>
            </p:nvSpPr>
            <p:spPr>
              <a:xfrm>
                <a:off x="9500114" y="2936196"/>
                <a:ext cx="251220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𝑙𝑜𝑤𝑒𝑠𝑡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𝑡𝑒𝑟𝑚𝑠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E9344A-82CF-4447-8973-B1C29B718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114" y="2936196"/>
                <a:ext cx="251220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8073454B-14AE-4475-BF89-851AF5A7C9DA}"/>
              </a:ext>
            </a:extLst>
          </p:cNvPr>
          <p:cNvCxnSpPr>
            <a:cxnSpLocks/>
          </p:cNvCxnSpPr>
          <p:nvPr/>
        </p:nvCxnSpPr>
        <p:spPr>
          <a:xfrm rot="5400000">
            <a:off x="7061453" y="2456396"/>
            <a:ext cx="1906576" cy="1809470"/>
          </a:xfrm>
          <a:prstGeom prst="curvedConnector3">
            <a:avLst>
              <a:gd name="adj1" fmla="val 564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D7DE1265-86FA-4A54-AFA2-30C8D8B4B1EC}"/>
              </a:ext>
            </a:extLst>
          </p:cNvPr>
          <p:cNvCxnSpPr>
            <a:cxnSpLocks/>
          </p:cNvCxnSpPr>
          <p:nvPr/>
        </p:nvCxnSpPr>
        <p:spPr>
          <a:xfrm rot="5400000">
            <a:off x="5866871" y="2920853"/>
            <a:ext cx="3507510" cy="3380461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3376CA-BA92-436C-8C4D-AE062667713C}"/>
              </a:ext>
            </a:extLst>
          </p:cNvPr>
          <p:cNvGrpSpPr/>
          <p:nvPr/>
        </p:nvGrpSpPr>
        <p:grpSpPr>
          <a:xfrm>
            <a:off x="10550768" y="5049377"/>
            <a:ext cx="1082778" cy="1075491"/>
            <a:chOff x="3613589" y="5337642"/>
            <a:chExt cx="1816540" cy="1816540"/>
          </a:xfrm>
          <a:solidFill>
            <a:srgbClr val="00B050"/>
          </a:solidFill>
        </p:grpSpPr>
        <p:sp>
          <p:nvSpPr>
            <p:cNvPr id="18" name="Equals 17">
              <a:extLst>
                <a:ext uri="{FF2B5EF4-FFF2-40B4-BE49-F238E27FC236}">
                  <a16:creationId xmlns:a16="http://schemas.microsoft.com/office/drawing/2014/main" id="{413DBF0E-F712-4A8B-AD4B-692C29534430}"/>
                </a:ext>
              </a:extLst>
            </p:cNvPr>
            <p:cNvSpPr/>
            <p:nvPr/>
          </p:nvSpPr>
          <p:spPr>
            <a:xfrm>
              <a:off x="3613589" y="5936566"/>
              <a:ext cx="1816540" cy="618692"/>
            </a:xfrm>
            <a:prstGeom prst="mathEqua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Equals 19">
              <a:extLst>
                <a:ext uri="{FF2B5EF4-FFF2-40B4-BE49-F238E27FC236}">
                  <a16:creationId xmlns:a16="http://schemas.microsoft.com/office/drawing/2014/main" id="{43B883F3-1B11-4868-A9A6-BD5AFCCD25B3}"/>
                </a:ext>
              </a:extLst>
            </p:cNvPr>
            <p:cNvSpPr/>
            <p:nvPr/>
          </p:nvSpPr>
          <p:spPr>
            <a:xfrm rot="16200000">
              <a:off x="3613589" y="5936566"/>
              <a:ext cx="1816540" cy="618692"/>
            </a:xfrm>
            <a:prstGeom prst="mathEqua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524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F91DD6-EDB1-4AE6-8907-A8AA7B87D39C}"/>
              </a:ext>
            </a:extLst>
          </p:cNvPr>
          <p:cNvSpPr txBox="1"/>
          <p:nvPr/>
        </p:nvSpPr>
        <p:spPr>
          <a:xfrm>
            <a:off x="258183" y="302742"/>
            <a:ext cx="3355406" cy="461665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Proof by Contradiction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1EB9BF-0AE2-4CBD-ADFA-E3585F285630}"/>
                  </a:ext>
                </a:extLst>
              </p:cNvPr>
              <p:cNvSpPr txBox="1"/>
              <p:nvPr/>
            </p:nvSpPr>
            <p:spPr>
              <a:xfrm>
                <a:off x="984738" y="1364566"/>
                <a:ext cx="40984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masis MT Pro Medium" panose="02040604050005020304" pitchFamily="18" charset="0"/>
                  </a:rPr>
                  <a:t>Prove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1EB9BF-0AE2-4CBD-ADFA-E3585F285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738" y="1364566"/>
                <a:ext cx="4098430" cy="400110"/>
              </a:xfrm>
              <a:prstGeom prst="rect">
                <a:avLst/>
              </a:prstGeom>
              <a:blipFill>
                <a:blip r:embed="rId2"/>
                <a:stretch>
                  <a:fillRect l="-163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160806-4718-4716-A755-1B5E4E11F94A}"/>
                  </a:ext>
                </a:extLst>
              </p:cNvPr>
              <p:cNvSpPr txBox="1"/>
              <p:nvPr/>
            </p:nvSpPr>
            <p:spPr>
              <a:xfrm>
                <a:off x="819995" y="3037547"/>
                <a:ext cx="3702488" cy="400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masis MT Pro Medium" panose="02040604050005020304" pitchFamily="18" charset="0"/>
                  </a:rPr>
                  <a:t>Assume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160806-4718-4716-A755-1B5E4E11F9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95" y="3037547"/>
                <a:ext cx="3702488" cy="400815"/>
              </a:xfrm>
              <a:prstGeom prst="rect">
                <a:avLst/>
              </a:prstGeom>
              <a:blipFill>
                <a:blip r:embed="rId3"/>
                <a:stretch>
                  <a:fillRect l="-1812" t="-7576" r="-82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DC3979-C60A-461E-B145-D61D4C6C1BA5}"/>
                  </a:ext>
                </a:extLst>
              </p:cNvPr>
              <p:cNvSpPr txBox="1"/>
              <p:nvPr/>
            </p:nvSpPr>
            <p:spPr>
              <a:xfrm>
                <a:off x="2206817" y="2354400"/>
                <a:ext cx="2523961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acc>
                            <m:accPr>
                              <m:chr m:val="̅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=∅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DC3979-C60A-461E-B145-D61D4C6C1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817" y="2354400"/>
                <a:ext cx="2523961" cy="308482"/>
              </a:xfrm>
              <a:prstGeom prst="rect">
                <a:avLst/>
              </a:prstGeom>
              <a:blipFill>
                <a:blip r:embed="rId4"/>
                <a:stretch>
                  <a:fillRect r="-2415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5017A5-A9F9-4E79-BF1F-E90B11D5F9CE}"/>
              </a:ext>
            </a:extLst>
          </p:cNvPr>
          <p:cNvCxnSpPr/>
          <p:nvPr/>
        </p:nvCxnSpPr>
        <p:spPr>
          <a:xfrm>
            <a:off x="3285917" y="1891285"/>
            <a:ext cx="0" cy="356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F40B54-4BB7-4BC6-A035-EE0F173B7941}"/>
                  </a:ext>
                </a:extLst>
              </p:cNvPr>
              <p:cNvSpPr txBox="1"/>
              <p:nvPr/>
            </p:nvSpPr>
            <p:spPr>
              <a:xfrm>
                <a:off x="1375565" y="3745073"/>
                <a:ext cx="3713517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|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∈((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)∩(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acc>
                        <m:accPr>
                          <m:chr m:val="̅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F40B54-4BB7-4BC6-A035-EE0F173B7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565" y="3745073"/>
                <a:ext cx="3713517" cy="308482"/>
              </a:xfrm>
              <a:prstGeom prst="rect">
                <a:avLst/>
              </a:prstGeom>
              <a:blipFill>
                <a:blip r:embed="rId5"/>
                <a:stretch>
                  <a:fillRect l="-985" t="-1961" r="-197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3ED87E-2980-40B7-9F8C-8DD04CE0806C}"/>
                  </a:ext>
                </a:extLst>
              </p:cNvPr>
              <p:cNvSpPr txBox="1"/>
              <p:nvPr/>
            </p:nvSpPr>
            <p:spPr>
              <a:xfrm>
                <a:off x="1704775" y="4402751"/>
                <a:ext cx="2720873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3ED87E-2980-40B7-9F8C-8DD04CE08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775" y="4402751"/>
                <a:ext cx="2720873" cy="308482"/>
              </a:xfrm>
              <a:prstGeom prst="rect">
                <a:avLst/>
              </a:prstGeom>
              <a:blipFill>
                <a:blip r:embed="rId6"/>
                <a:stretch>
                  <a:fillRect l="-2466" t="-25490" r="-13453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17E519-64F9-40CA-AB4E-F8A95E03ED3D}"/>
                  </a:ext>
                </a:extLst>
              </p:cNvPr>
              <p:cNvSpPr txBox="1"/>
              <p:nvPr/>
            </p:nvSpPr>
            <p:spPr>
              <a:xfrm>
                <a:off x="1619004" y="5060429"/>
                <a:ext cx="4165499" cy="3084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Amasis MT Pro Medium" panose="02040604050005020304" pitchFamily="18" charset="0"/>
                  </a:rPr>
                  <a:t> </a:t>
                </a:r>
                <a:r>
                  <a:rPr lang="en-US" sz="2000" dirty="0">
                    <a:latin typeface="Amasis MT Pro Medium" panose="020406040500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17E519-64F9-40CA-AB4E-F8A95E03E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004" y="5060429"/>
                <a:ext cx="4165499" cy="308482"/>
              </a:xfrm>
              <a:prstGeom prst="rect">
                <a:avLst/>
              </a:prstGeom>
              <a:blipFill>
                <a:blip r:embed="rId7"/>
                <a:stretch>
                  <a:fillRect l="-1611" t="-25490" r="-8346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F86D77-0BE3-4142-8C67-240880CA2AED}"/>
                  </a:ext>
                </a:extLst>
              </p:cNvPr>
              <p:cNvSpPr txBox="1"/>
              <p:nvPr/>
            </p:nvSpPr>
            <p:spPr>
              <a:xfrm>
                <a:off x="2206817" y="5804746"/>
                <a:ext cx="36090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𝑐𝑜𝑛𝑡𝑟𝑎𝑑𝑖𝑐𝑡𝑖𝑜𝑛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Amasis MT Pro Medium" panose="02040604050005020304" pitchFamily="18" charset="0"/>
                  </a:rPr>
                  <a:t>set is empty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000" dirty="0">
                  <a:solidFill>
                    <a:srgbClr val="00206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F86D77-0BE3-4142-8C67-240880CA2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817" y="5804746"/>
                <a:ext cx="3609065" cy="307777"/>
              </a:xfrm>
              <a:prstGeom prst="rect">
                <a:avLst/>
              </a:prstGeom>
              <a:blipFill>
                <a:blip r:embed="rId8"/>
                <a:stretch>
                  <a:fillRect l="-3209" t="-25490" r="-1858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83455F6-9024-4D29-A304-588AA7F22369}"/>
              </a:ext>
            </a:extLst>
          </p:cNvPr>
          <p:cNvGrpSpPr/>
          <p:nvPr/>
        </p:nvGrpSpPr>
        <p:grpSpPr>
          <a:xfrm>
            <a:off x="8187396" y="5267000"/>
            <a:ext cx="1082778" cy="1075491"/>
            <a:chOff x="3613589" y="5337642"/>
            <a:chExt cx="1816540" cy="1816540"/>
          </a:xfrm>
          <a:solidFill>
            <a:srgbClr val="00B050"/>
          </a:solidFill>
        </p:grpSpPr>
        <p:sp>
          <p:nvSpPr>
            <p:cNvPr id="14" name="Equals 13">
              <a:extLst>
                <a:ext uri="{FF2B5EF4-FFF2-40B4-BE49-F238E27FC236}">
                  <a16:creationId xmlns:a16="http://schemas.microsoft.com/office/drawing/2014/main" id="{3ED452CE-EDD7-4BB4-822E-41A86F5184C7}"/>
                </a:ext>
              </a:extLst>
            </p:cNvPr>
            <p:cNvSpPr/>
            <p:nvPr/>
          </p:nvSpPr>
          <p:spPr>
            <a:xfrm>
              <a:off x="3613589" y="5936566"/>
              <a:ext cx="1816540" cy="618692"/>
            </a:xfrm>
            <a:prstGeom prst="mathEqua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Equals 14">
              <a:extLst>
                <a:ext uri="{FF2B5EF4-FFF2-40B4-BE49-F238E27FC236}">
                  <a16:creationId xmlns:a16="http://schemas.microsoft.com/office/drawing/2014/main" id="{D6074EF4-D3E7-4E89-994E-850D58DBDD78}"/>
                </a:ext>
              </a:extLst>
            </p:cNvPr>
            <p:cNvSpPr/>
            <p:nvPr/>
          </p:nvSpPr>
          <p:spPr>
            <a:xfrm rot="16200000">
              <a:off x="3613589" y="5936566"/>
              <a:ext cx="1816540" cy="618692"/>
            </a:xfrm>
            <a:prstGeom prst="mathEqua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8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388AEA-AA88-4618-9B25-05DADC901E81}"/>
              </a:ext>
            </a:extLst>
          </p:cNvPr>
          <p:cNvSpPr txBox="1"/>
          <p:nvPr/>
        </p:nvSpPr>
        <p:spPr>
          <a:xfrm>
            <a:off x="258183" y="302742"/>
            <a:ext cx="3355406" cy="461665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Proof by Contradiction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6811C-C59D-4481-8D20-ADB265784550}"/>
              </a:ext>
            </a:extLst>
          </p:cNvPr>
          <p:cNvSpPr txBox="1"/>
          <p:nvPr/>
        </p:nvSpPr>
        <p:spPr>
          <a:xfrm>
            <a:off x="840543" y="1517953"/>
            <a:ext cx="8894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0" i="0" u="none" strike="noStrike" baseline="0" dirty="0">
                <a:latin typeface="Amasis MT Pro" panose="02040504050005020304" pitchFamily="18" charset="0"/>
              </a:rPr>
              <a:t>Show that at least four of any 22 days must fall on the same day of the week.</a:t>
            </a:r>
            <a:endParaRPr lang="en-US" sz="2000" dirty="0">
              <a:latin typeface="Amasis MT Pro" panose="020405040500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5B062A-32B3-4079-911C-D3C929FA8A1C}"/>
                  </a:ext>
                </a:extLst>
              </p:cNvPr>
              <p:cNvSpPr txBox="1"/>
              <p:nvPr/>
            </p:nvSpPr>
            <p:spPr>
              <a:xfrm>
                <a:off x="1463040" y="2366584"/>
                <a:ext cx="74315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𝑓𝑜𝑢𝑟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22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𝑐h𝑜𝑠𝑒𝑛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𝑑𝑎𝑦𝑠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𝑓𝑎𝑙𝑙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𝑠𝑎𝑚𝑒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𝑑𝑎𝑦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𝑤𝑒𝑒𝑘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5B062A-32B3-4079-911C-D3C929FA8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" y="2366584"/>
                <a:ext cx="7431522" cy="276999"/>
              </a:xfrm>
              <a:prstGeom prst="rect">
                <a:avLst/>
              </a:prstGeom>
              <a:blipFill>
                <a:blip r:embed="rId2"/>
                <a:stretch>
                  <a:fillRect l="-328" t="-2174" r="-65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230D06-EEA2-403A-95B0-2BA2658C03D3}"/>
                  </a:ext>
                </a:extLst>
              </p:cNvPr>
              <p:cNvSpPr txBox="1"/>
              <p:nvPr/>
            </p:nvSpPr>
            <p:spPr>
              <a:xfrm>
                <a:off x="1463040" y="2894198"/>
                <a:ext cx="2695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𝑛𝑜𝑡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4,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𝒅𝒂𝒚𝒔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230D06-EEA2-403A-95B0-2BA2658C0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0" y="2894198"/>
                <a:ext cx="2695289" cy="276999"/>
              </a:xfrm>
              <a:prstGeom prst="rect">
                <a:avLst/>
              </a:prstGeom>
              <a:blipFill>
                <a:blip r:embed="rId3"/>
                <a:stretch>
                  <a:fillRect l="-226" t="-6667" r="-2941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001D33-B736-418B-B27C-03849095204E}"/>
                  </a:ext>
                </a:extLst>
              </p:cNvPr>
              <p:cNvSpPr txBox="1"/>
              <p:nvPr/>
            </p:nvSpPr>
            <p:spPr>
              <a:xfrm>
                <a:off x="1418287" y="5201547"/>
                <a:ext cx="10199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𝑇𝑜𝑡𝑎𝑙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21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𝑑𝑎𝑦𝑠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𝑏𝑢𝑡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𝑐𝑜𝑛𝑡𝑟𝑎𝑑𝑖𝑐𝑡𝑠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𝑝𝑟𝑒𝑚𝑖𝑠𝑒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h𝑎𝑣𝑒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22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𝑑𝑎𝑦𝑠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𝑢𝑛𝑑𝑒𝑟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𝑐𝑜𝑛𝑠𝑖𝑑𝑒𝑟𝑎𝑡𝑖𝑜𝑛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001D33-B736-418B-B27C-038490952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287" y="5201547"/>
                <a:ext cx="10199715" cy="276999"/>
              </a:xfrm>
              <a:prstGeom prst="rect">
                <a:avLst/>
              </a:prstGeom>
              <a:blipFill>
                <a:blip r:embed="rId4"/>
                <a:stretch>
                  <a:fillRect l="-837" t="-2174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B2EAD71F-7CF1-4F98-9A9C-44D4FF9FA063}"/>
              </a:ext>
            </a:extLst>
          </p:cNvPr>
          <p:cNvGrpSpPr/>
          <p:nvPr/>
        </p:nvGrpSpPr>
        <p:grpSpPr>
          <a:xfrm>
            <a:off x="9386931" y="5502369"/>
            <a:ext cx="1082778" cy="1075491"/>
            <a:chOff x="3613589" y="5337642"/>
            <a:chExt cx="1816540" cy="1816540"/>
          </a:xfrm>
          <a:solidFill>
            <a:srgbClr val="00B050"/>
          </a:solidFill>
        </p:grpSpPr>
        <p:sp>
          <p:nvSpPr>
            <p:cNvPr id="16" name="Equals 15">
              <a:extLst>
                <a:ext uri="{FF2B5EF4-FFF2-40B4-BE49-F238E27FC236}">
                  <a16:creationId xmlns:a16="http://schemas.microsoft.com/office/drawing/2014/main" id="{598EE6C3-E2A6-4A07-B65F-5F6E52CB625D}"/>
                </a:ext>
              </a:extLst>
            </p:cNvPr>
            <p:cNvSpPr/>
            <p:nvPr/>
          </p:nvSpPr>
          <p:spPr>
            <a:xfrm>
              <a:off x="3613589" y="5936566"/>
              <a:ext cx="1816540" cy="618692"/>
            </a:xfrm>
            <a:prstGeom prst="mathEqua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Equals 16">
              <a:extLst>
                <a:ext uri="{FF2B5EF4-FFF2-40B4-BE49-F238E27FC236}">
                  <a16:creationId xmlns:a16="http://schemas.microsoft.com/office/drawing/2014/main" id="{A73596BD-A540-4BFB-9CA5-303E726EA98B}"/>
                </a:ext>
              </a:extLst>
            </p:cNvPr>
            <p:cNvSpPr/>
            <p:nvPr/>
          </p:nvSpPr>
          <p:spPr>
            <a:xfrm rot="16200000">
              <a:off x="3613589" y="5936566"/>
              <a:ext cx="1816540" cy="618692"/>
            </a:xfrm>
            <a:prstGeom prst="mathEqua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7CCAAD-ACCB-9E39-7C6F-4AA0EB2DCFD1}"/>
                  </a:ext>
                </a:extLst>
              </p:cNvPr>
              <p:cNvSpPr txBox="1"/>
              <p:nvPr/>
            </p:nvSpPr>
            <p:spPr>
              <a:xfrm>
                <a:off x="703381" y="3511460"/>
                <a:ext cx="94675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Amasis MT Pro" panose="02040504050005020304" pitchFamily="18" charset="0"/>
                  </a:rPr>
                  <a:t>if we distribute 3 days to each of the 7 days of the week, that totals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3×7=21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days.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7CCAAD-ACCB-9E39-7C6F-4AA0EB2DC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1" y="3511460"/>
                <a:ext cx="9467559" cy="369332"/>
              </a:xfrm>
              <a:prstGeom prst="rect">
                <a:avLst/>
              </a:prstGeom>
              <a:blipFill>
                <a:blip r:embed="rId5"/>
                <a:stretch>
                  <a:fillRect l="-38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891D37A-99A9-3A7E-69C4-B436FEB00A21}"/>
              </a:ext>
            </a:extLst>
          </p:cNvPr>
          <p:cNvSpPr txBox="1"/>
          <p:nvPr/>
        </p:nvSpPr>
        <p:spPr>
          <a:xfrm>
            <a:off x="703381" y="3993647"/>
            <a:ext cx="9467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masis MT Pro" panose="02040504050005020304" pitchFamily="18" charset="0"/>
              </a:rPr>
              <a:t>This distribution makes sure that no day has more than 3 days assigned to it, ensuring that no four days fall on the same day.</a:t>
            </a:r>
          </a:p>
        </p:txBody>
      </p:sp>
    </p:spTree>
    <p:extLst>
      <p:ext uri="{BB962C8B-B14F-4D97-AF65-F5344CB8AC3E}">
        <p14:creationId xmlns:p14="http://schemas.microsoft.com/office/powerpoint/2010/main" val="28853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6E56CF-C71A-40FB-A8FF-389EB1B8756F}"/>
              </a:ext>
            </a:extLst>
          </p:cNvPr>
          <p:cNvSpPr txBox="1"/>
          <p:nvPr/>
        </p:nvSpPr>
        <p:spPr>
          <a:xfrm>
            <a:off x="916327" y="1615588"/>
            <a:ext cx="88766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Give a proof by contradiction of the theorem “If 3</a:t>
            </a:r>
            <a:r>
              <a:rPr lang="en-US" sz="2000" b="0" i="1" u="none" strike="noStrike" baseline="0" dirty="0">
                <a:latin typeface="MTMI"/>
              </a:rPr>
              <a:t>n </a:t>
            </a:r>
            <a:r>
              <a:rPr lang="en-US" sz="2000" b="0" i="0" u="none" strike="noStrike" baseline="0" dirty="0">
                <a:latin typeface="MTSYN"/>
              </a:rPr>
              <a:t>+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2 is odd, then </a:t>
            </a:r>
            <a:r>
              <a:rPr lang="en-US" sz="2000" b="0" i="1" u="none" strike="noStrike" baseline="0" dirty="0">
                <a:latin typeface="MTMI"/>
              </a:rPr>
              <a:t>n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is odd.”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E78F7-1E1A-4AD0-8F63-0D8CD4255736}"/>
              </a:ext>
            </a:extLst>
          </p:cNvPr>
          <p:cNvSpPr txBox="1"/>
          <p:nvPr/>
        </p:nvSpPr>
        <p:spPr>
          <a:xfrm>
            <a:off x="916327" y="2568709"/>
            <a:ext cx="94222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Show that at least ten of any 64 days chosen must fall on the same day of the week.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9AA4F7-5DBC-4A7B-B660-0A64D48A22A8}"/>
              </a:ext>
            </a:extLst>
          </p:cNvPr>
          <p:cNvSpPr txBox="1"/>
          <p:nvPr/>
        </p:nvSpPr>
        <p:spPr>
          <a:xfrm>
            <a:off x="916327" y="3521830"/>
            <a:ext cx="9265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Show that if you pick three socks from a drawer containing just blue socks and black socks, you must get either a pair of blue socks or a pair of black socks.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76510-DC66-4064-835C-3DE31CB08068}"/>
              </a:ext>
            </a:extLst>
          </p:cNvPr>
          <p:cNvSpPr txBox="1"/>
          <p:nvPr/>
        </p:nvSpPr>
        <p:spPr>
          <a:xfrm>
            <a:off x="916327" y="4751868"/>
            <a:ext cx="7854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Prove that if </a:t>
            </a:r>
            <a:r>
              <a:rPr lang="en-US" sz="2000" b="0" i="1" u="none" strike="noStrike" baseline="0" dirty="0">
                <a:latin typeface="MTMI"/>
              </a:rPr>
              <a:t>n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is a perfect square, then </a:t>
            </a:r>
            <a:r>
              <a:rPr lang="en-US" sz="2000" b="0" i="1" u="none" strike="noStrike" baseline="0" dirty="0">
                <a:latin typeface="MTMI"/>
              </a:rPr>
              <a:t>n </a:t>
            </a:r>
            <a:r>
              <a:rPr lang="en-US" sz="2000" b="0" i="0" u="none" strike="noStrike" baseline="0" dirty="0">
                <a:latin typeface="MTSYN"/>
              </a:rPr>
              <a:t>+ 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2 is not a perfect square.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2A2417-7413-452C-9AC8-F73317DD73B2}"/>
              </a:ext>
            </a:extLst>
          </p:cNvPr>
          <p:cNvSpPr txBox="1"/>
          <p:nvPr/>
        </p:nvSpPr>
        <p:spPr>
          <a:xfrm>
            <a:off x="258183" y="302742"/>
            <a:ext cx="3355406" cy="461665"/>
          </a:xfrm>
          <a:prstGeom prst="rect">
            <a:avLst/>
          </a:prstGeom>
          <a:solidFill>
            <a:srgbClr val="CCCCF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masis MT Pro Medium" panose="02040604050005020304" pitchFamily="18" charset="0"/>
              </a:rPr>
              <a:t>Proof by Contradiction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6EAAB6-482C-40EB-9F77-3D9E2332ECF6}"/>
              </a:ext>
            </a:extLst>
          </p:cNvPr>
          <p:cNvSpPr txBox="1"/>
          <p:nvPr/>
        </p:nvSpPr>
        <p:spPr>
          <a:xfrm>
            <a:off x="916327" y="5561589"/>
            <a:ext cx="9569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proof by contradiction to prove that the sum of an irrational number and a rational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is irrational.</a:t>
            </a:r>
          </a:p>
        </p:txBody>
      </p:sp>
    </p:spTree>
    <p:extLst>
      <p:ext uri="{BB962C8B-B14F-4D97-AF65-F5344CB8AC3E}">
        <p14:creationId xmlns:p14="http://schemas.microsoft.com/office/powerpoint/2010/main" val="2596596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Don't wait until the night before the test to review your notes. Go over  your notes each day while the lecture is s… | School reviews, India school,  Always learning">
            <a:extLst>
              <a:ext uri="{FF2B5EF4-FFF2-40B4-BE49-F238E27FC236}">
                <a16:creationId xmlns:a16="http://schemas.microsoft.com/office/drawing/2014/main" id="{7EDDF540-4502-4AE8-AD63-96167FBE8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4" b="5338"/>
          <a:stretch/>
        </p:blipFill>
        <p:spPr bwMode="auto">
          <a:xfrm>
            <a:off x="3776604" y="1236513"/>
            <a:ext cx="4638792" cy="4051933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45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D2B106-31C7-446F-B4D3-C9EE8CEB5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7678B8-0AAC-460B-8CDB-C43156BB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0829CA-565F-463F-86EF-B7DC1482AAF5}"/>
              </a:ext>
            </a:extLst>
          </p:cNvPr>
          <p:cNvSpPr txBox="1"/>
          <p:nvPr/>
        </p:nvSpPr>
        <p:spPr>
          <a:xfrm>
            <a:off x="803272" y="613446"/>
            <a:ext cx="5292727" cy="42428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kern="1200" dirty="0">
                <a:solidFill>
                  <a:schemeClr val="tx1"/>
                </a:solidFill>
                <a:latin typeface="Amasis MT Pro" panose="02040504050005020304" pitchFamily="18" charset="0"/>
                <a:ea typeface="+mj-ea"/>
                <a:cs typeface="+mj-cs"/>
              </a:rPr>
              <a:t>Practice time</a:t>
            </a: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1F0D9B0E-E48B-450C-9134-0435D96D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02207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Graphic 5" descr="History">
            <a:extLst>
              <a:ext uri="{FF2B5EF4-FFF2-40B4-BE49-F238E27FC236}">
                <a16:creationId xmlns:a16="http://schemas.microsoft.com/office/drawing/2014/main" id="{F8DEA29D-7FC2-E96F-B741-A52845293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9994" y="1608058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6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37CD70-043B-49D2-89C0-0A22E9C3472D}"/>
              </a:ext>
            </a:extLst>
          </p:cNvPr>
          <p:cNvSpPr txBox="1"/>
          <p:nvPr/>
        </p:nvSpPr>
        <p:spPr>
          <a:xfrm>
            <a:off x="4620487" y="396957"/>
            <a:ext cx="26402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D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</a:rPr>
              <a:t>irect proof </a:t>
            </a:r>
            <a:endParaRPr lang="en-US" sz="3200" dirty="0">
              <a:latin typeface="Amasis MT Pro Medium" panose="020406040500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DF66E7-A6A1-493D-A9ED-EB8CA69A8F95}"/>
              </a:ext>
            </a:extLst>
          </p:cNvPr>
          <p:cNvSpPr txBox="1"/>
          <p:nvPr/>
        </p:nvSpPr>
        <p:spPr>
          <a:xfrm>
            <a:off x="715945" y="1516287"/>
            <a:ext cx="8157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Prove that if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and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are integers and </a:t>
            </a:r>
            <a:r>
              <a:rPr lang="en-US" sz="1800" b="0" i="1" dirty="0" err="1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mn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even, then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m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even or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even.</a:t>
            </a:r>
            <a:r>
              <a:rPr lang="en-US" dirty="0">
                <a:latin typeface="Amasis MT Pro" panose="020405040500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E7554-911A-4A97-A5E5-8AD69F086B59}"/>
              </a:ext>
            </a:extLst>
          </p:cNvPr>
          <p:cNvSpPr txBox="1"/>
          <p:nvPr/>
        </p:nvSpPr>
        <p:spPr>
          <a:xfrm>
            <a:off x="715945" y="2350216"/>
            <a:ext cx="6688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Prove that if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x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irrational, then 1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/x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irrational.</a:t>
            </a:r>
            <a:r>
              <a:rPr lang="en-US" dirty="0">
                <a:latin typeface="Amasis MT Pro" panose="020405040500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C80F16-2677-4B89-9793-891FDF7A9AE9}"/>
                  </a:ext>
                </a:extLst>
              </p:cNvPr>
              <p:cNvSpPr txBox="1"/>
              <p:nvPr/>
            </p:nvSpPr>
            <p:spPr>
              <a:xfrm>
                <a:off x="715945" y="3234782"/>
                <a:ext cx="66880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Prove that if </a:t>
                </a:r>
                <a:r>
                  <a:rPr lang="en-US" sz="1800" b="0" i="1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x 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is rational and </a:t>
                </a:r>
                <a:r>
                  <a:rPr lang="en-US" sz="1800" b="0" i="1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 0, then 1</a:t>
                </a:r>
                <a:r>
                  <a:rPr lang="en-US" sz="1800" b="0" i="1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/x 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is rational.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C80F16-2677-4B89-9793-891FDF7A9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45" y="3234782"/>
                <a:ext cx="6688073" cy="369332"/>
              </a:xfrm>
              <a:prstGeom prst="rect">
                <a:avLst/>
              </a:prstGeom>
              <a:blipFill>
                <a:blip r:embed="rId2"/>
                <a:stretch>
                  <a:fillRect l="-54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BB05BCF-A1D8-4712-AF73-21DB11D33BB6}"/>
              </a:ext>
            </a:extLst>
          </p:cNvPr>
          <p:cNvSpPr txBox="1"/>
          <p:nvPr/>
        </p:nvSpPr>
        <p:spPr>
          <a:xfrm>
            <a:off x="715945" y="4088449"/>
            <a:ext cx="81574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Use a direct proof to show that the product of two rational numbers is rational.</a:t>
            </a:r>
            <a:r>
              <a:rPr lang="en-US" dirty="0">
                <a:latin typeface="Amasis MT Pro" panose="020405040500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A87A6-051B-49F4-B6BC-13D19DEDCF71}"/>
              </a:ext>
            </a:extLst>
          </p:cNvPr>
          <p:cNvSpPr txBox="1"/>
          <p:nvPr/>
        </p:nvSpPr>
        <p:spPr>
          <a:xfrm>
            <a:off x="710921" y="4877605"/>
            <a:ext cx="8819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Prove that if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a positive integer, then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even if and only if 7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+ 4 is even.</a:t>
            </a:r>
            <a:r>
              <a:rPr lang="en-US" dirty="0">
                <a:latin typeface="Amasis MT Pro" panose="020405040500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D59AD-8F86-41AE-B0D7-4BD8DED4154C}"/>
              </a:ext>
            </a:extLst>
          </p:cNvPr>
          <p:cNvSpPr txBox="1"/>
          <p:nvPr/>
        </p:nvSpPr>
        <p:spPr>
          <a:xfrm>
            <a:off x="710921" y="5666761"/>
            <a:ext cx="8477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Prove that if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a positive integer, then 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is odd if and only if 5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n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masis MT Pro" panose="02040504050005020304" pitchFamily="18" charset="0"/>
              </a:rPr>
              <a:t>+ 6 is odd.</a:t>
            </a:r>
            <a:endParaRPr lang="en-US" dirty="0">
              <a:latin typeface="Amasis MT Pro" panose="020405040500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D78161-7996-4EC5-939D-8495616846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06382" y="0"/>
            <a:ext cx="1885618" cy="18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8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8F83519B-7BEF-4683-AD95-44C6CEBD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273EBEB-CDFF-4791-9D04-D8F5A5EE4607}"/>
              </a:ext>
            </a:extLst>
          </p:cNvPr>
          <p:cNvSpPr txBox="1"/>
          <p:nvPr/>
        </p:nvSpPr>
        <p:spPr>
          <a:xfrm>
            <a:off x="610474" y="1320252"/>
            <a:ext cx="4263367" cy="3593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900" b="0" i="0" dirty="0">
                <a:solidFill>
                  <a:schemeClr val="tx1">
                    <a:alpha val="60000"/>
                  </a:schemeClr>
                </a:solidFill>
                <a:effectLst/>
                <a:latin typeface="Amasis MT Pro" panose="02040504050005020304" pitchFamily="18" charset="0"/>
              </a:rPr>
              <a:t>With the ever-increasing complexity of software and the layers of abstraction, we have reached a time when writing secure, efficient and resilient code </a:t>
            </a:r>
            <a:r>
              <a:rPr lang="en-US" sz="1900" b="0" i="0" u="sng" dirty="0">
                <a:solidFill>
                  <a:schemeClr val="tx1">
                    <a:alpha val="60000"/>
                  </a:schemeClr>
                </a:solidFill>
                <a:effectLst/>
                <a:latin typeface="Amasis MT Pro" panose="02040504050005020304" pitchFamily="18" charset="0"/>
              </a:rPr>
              <a:t>requires some level of formal verification to be done</a:t>
            </a:r>
            <a:r>
              <a:rPr lang="en-US" sz="1900" b="0" i="0" dirty="0">
                <a:solidFill>
                  <a:schemeClr val="tx1">
                    <a:alpha val="60000"/>
                  </a:schemeClr>
                </a:solidFill>
                <a:effectLst/>
                <a:latin typeface="Amasis MT Pro" panose="02040504050005020304" pitchFamily="18" charset="0"/>
              </a:rPr>
              <a:t>, if not for the whole software at least for the important sub-systems involved. In recent times we have seen more </a:t>
            </a:r>
            <a:r>
              <a:rPr lang="en-US" sz="1900" b="0" i="0" dirty="0">
                <a:solidFill>
                  <a:schemeClr val="tx1">
                    <a:alpha val="60000"/>
                  </a:schemeClr>
                </a:solidFill>
                <a:effectLst/>
                <a:latin typeface="Amasis MT Pro" panose="020405040500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widespread adoption</a:t>
            </a:r>
            <a:r>
              <a:rPr lang="en-US" sz="1900" b="0" i="0" dirty="0">
                <a:solidFill>
                  <a:schemeClr val="tx1">
                    <a:alpha val="60000"/>
                  </a:schemeClr>
                </a:solidFill>
                <a:effectLst/>
                <a:latin typeface="Amasis MT Pro" panose="02040504050005020304" pitchFamily="18" charset="0"/>
              </a:rPr>
              <a:t> of formal verification by the industry leaders like Intel, Amazon or Microsoft, in products where we have enormous complexity and multiple systems interacting with one another.</a:t>
            </a:r>
            <a:endParaRPr lang="en-US" sz="1900" dirty="0">
              <a:solidFill>
                <a:schemeClr val="tx1">
                  <a:alpha val="60000"/>
                </a:schemeClr>
              </a:solidFill>
              <a:latin typeface="Amasis MT Pro" panose="02040504050005020304" pitchFamily="18" charset="0"/>
            </a:endParaRPr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7A737E2B-A28F-42F1-A1E9-1CA2DE4A1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6276" y="0"/>
            <a:ext cx="4335727" cy="3532180"/>
            <a:chOff x="7856276" y="0"/>
            <a:chExt cx="4335727" cy="3532180"/>
          </a:xfrm>
        </p:grpSpPr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CA31F01E-6863-47B2-B5F8-4C443DA14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6276" y="0"/>
              <a:ext cx="4335725" cy="3532180"/>
            </a:xfrm>
            <a:custGeom>
              <a:avLst/>
              <a:gdLst>
                <a:gd name="connsiteX0" fmla="*/ 179111 w 4335725"/>
                <a:gd name="connsiteY0" fmla="*/ 0 h 3532180"/>
                <a:gd name="connsiteX1" fmla="*/ 4335725 w 4335725"/>
                <a:gd name="connsiteY1" fmla="*/ 0 h 3532180"/>
                <a:gd name="connsiteX2" fmla="*/ 4335725 w 4335725"/>
                <a:gd name="connsiteY2" fmla="*/ 2845937 h 3532180"/>
                <a:gd name="connsiteX3" fmla="*/ 4315217 w 4335725"/>
                <a:gd name="connsiteY3" fmla="*/ 2853009 h 3532180"/>
                <a:gd name="connsiteX4" fmla="*/ 4269092 w 4335725"/>
                <a:gd name="connsiteY4" fmla="*/ 2867324 h 3532180"/>
                <a:gd name="connsiteX5" fmla="*/ 4219783 w 4335725"/>
                <a:gd name="connsiteY5" fmla="*/ 2880049 h 3532180"/>
                <a:gd name="connsiteX6" fmla="*/ 4172065 w 4335725"/>
                <a:gd name="connsiteY6" fmla="*/ 2892774 h 3532180"/>
                <a:gd name="connsiteX7" fmla="*/ 4124349 w 4335725"/>
                <a:gd name="connsiteY7" fmla="*/ 2907089 h 3532180"/>
                <a:gd name="connsiteX8" fmla="*/ 4078224 w 4335725"/>
                <a:gd name="connsiteY8" fmla="*/ 2922994 h 3532180"/>
                <a:gd name="connsiteX9" fmla="*/ 4035278 w 4335725"/>
                <a:gd name="connsiteY9" fmla="*/ 2942082 h 3532180"/>
                <a:gd name="connsiteX10" fmla="*/ 3995515 w 4335725"/>
                <a:gd name="connsiteY10" fmla="*/ 2964348 h 3532180"/>
                <a:gd name="connsiteX11" fmla="*/ 3960521 w 4335725"/>
                <a:gd name="connsiteY11" fmla="*/ 2992978 h 3532180"/>
                <a:gd name="connsiteX12" fmla="*/ 3923939 w 4335725"/>
                <a:gd name="connsiteY12" fmla="*/ 3024791 h 3532180"/>
                <a:gd name="connsiteX13" fmla="*/ 3892126 w 4335725"/>
                <a:gd name="connsiteY13" fmla="*/ 3061373 h 3532180"/>
                <a:gd name="connsiteX14" fmla="*/ 3861905 w 4335725"/>
                <a:gd name="connsiteY14" fmla="*/ 3099547 h 3532180"/>
                <a:gd name="connsiteX15" fmla="*/ 3831684 w 4335725"/>
                <a:gd name="connsiteY15" fmla="*/ 3139310 h 3532180"/>
                <a:gd name="connsiteX16" fmla="*/ 3801464 w 4335725"/>
                <a:gd name="connsiteY16" fmla="*/ 3179075 h 3532180"/>
                <a:gd name="connsiteX17" fmla="*/ 3771243 w 4335725"/>
                <a:gd name="connsiteY17" fmla="*/ 3217249 h 3532180"/>
                <a:gd name="connsiteX18" fmla="*/ 3737841 w 4335725"/>
                <a:gd name="connsiteY18" fmla="*/ 3253831 h 3532180"/>
                <a:gd name="connsiteX19" fmla="*/ 3704438 w 4335725"/>
                <a:gd name="connsiteY19" fmla="*/ 3285642 h 3532180"/>
                <a:gd name="connsiteX20" fmla="*/ 3666266 w 4335725"/>
                <a:gd name="connsiteY20" fmla="*/ 3312682 h 3532180"/>
                <a:gd name="connsiteX21" fmla="*/ 3626501 w 4335725"/>
                <a:gd name="connsiteY21" fmla="*/ 3333360 h 3532180"/>
                <a:gd name="connsiteX22" fmla="*/ 3578783 w 4335725"/>
                <a:gd name="connsiteY22" fmla="*/ 3347676 h 3532180"/>
                <a:gd name="connsiteX23" fmla="*/ 3529475 w 4335725"/>
                <a:gd name="connsiteY23" fmla="*/ 3354038 h 3532180"/>
                <a:gd name="connsiteX24" fmla="*/ 3478579 w 4335725"/>
                <a:gd name="connsiteY24" fmla="*/ 3355628 h 3532180"/>
                <a:gd name="connsiteX25" fmla="*/ 3424498 w 4335725"/>
                <a:gd name="connsiteY25" fmla="*/ 3350856 h 3532180"/>
                <a:gd name="connsiteX26" fmla="*/ 3370419 w 4335725"/>
                <a:gd name="connsiteY26" fmla="*/ 3344494 h 3532180"/>
                <a:gd name="connsiteX27" fmla="*/ 3316339 w 4335725"/>
                <a:gd name="connsiteY27" fmla="*/ 3336540 h 3532180"/>
                <a:gd name="connsiteX28" fmla="*/ 3262260 w 4335725"/>
                <a:gd name="connsiteY28" fmla="*/ 3330180 h 3532180"/>
                <a:gd name="connsiteX29" fmla="*/ 3208180 w 4335725"/>
                <a:gd name="connsiteY29" fmla="*/ 3326998 h 3532180"/>
                <a:gd name="connsiteX30" fmla="*/ 3155691 w 4335725"/>
                <a:gd name="connsiteY30" fmla="*/ 3326998 h 3532180"/>
                <a:gd name="connsiteX31" fmla="*/ 3106385 w 4335725"/>
                <a:gd name="connsiteY31" fmla="*/ 3333360 h 3532180"/>
                <a:gd name="connsiteX32" fmla="*/ 3055487 w 4335725"/>
                <a:gd name="connsiteY32" fmla="*/ 3346085 h 3532180"/>
                <a:gd name="connsiteX33" fmla="*/ 3009359 w 4335725"/>
                <a:gd name="connsiteY33" fmla="*/ 3365171 h 3532180"/>
                <a:gd name="connsiteX34" fmla="*/ 2961643 w 4335725"/>
                <a:gd name="connsiteY34" fmla="*/ 3390621 h 3532180"/>
                <a:gd name="connsiteX35" fmla="*/ 2913927 w 4335725"/>
                <a:gd name="connsiteY35" fmla="*/ 3416071 h 3532180"/>
                <a:gd name="connsiteX36" fmla="*/ 2866209 w 4335725"/>
                <a:gd name="connsiteY36" fmla="*/ 3444699 h 3532180"/>
                <a:gd name="connsiteX37" fmla="*/ 2820081 w 4335725"/>
                <a:gd name="connsiteY37" fmla="*/ 3471739 h 3532180"/>
                <a:gd name="connsiteX38" fmla="*/ 2770775 w 4335725"/>
                <a:gd name="connsiteY38" fmla="*/ 3495598 h 3532180"/>
                <a:gd name="connsiteX39" fmla="*/ 2723057 w 4335725"/>
                <a:gd name="connsiteY39" fmla="*/ 3514685 h 3532180"/>
                <a:gd name="connsiteX40" fmla="*/ 2673749 w 4335725"/>
                <a:gd name="connsiteY40" fmla="*/ 3527410 h 3532180"/>
                <a:gd name="connsiteX41" fmla="*/ 2622852 w 4335725"/>
                <a:gd name="connsiteY41" fmla="*/ 3532180 h 3532180"/>
                <a:gd name="connsiteX42" fmla="*/ 2571953 w 4335725"/>
                <a:gd name="connsiteY42" fmla="*/ 3527410 h 3532180"/>
                <a:gd name="connsiteX43" fmla="*/ 2522645 w 4335725"/>
                <a:gd name="connsiteY43" fmla="*/ 3514685 h 3532180"/>
                <a:gd name="connsiteX44" fmla="*/ 2474930 w 4335725"/>
                <a:gd name="connsiteY44" fmla="*/ 3495598 h 3532180"/>
                <a:gd name="connsiteX45" fmla="*/ 2425621 w 4335725"/>
                <a:gd name="connsiteY45" fmla="*/ 3471739 h 3532180"/>
                <a:gd name="connsiteX46" fmla="*/ 2379493 w 4335725"/>
                <a:gd name="connsiteY46" fmla="*/ 3444699 h 3532180"/>
                <a:gd name="connsiteX47" fmla="*/ 2331777 w 4335725"/>
                <a:gd name="connsiteY47" fmla="*/ 3416071 h 3532180"/>
                <a:gd name="connsiteX48" fmla="*/ 2284059 w 4335725"/>
                <a:gd name="connsiteY48" fmla="*/ 3390621 h 3532180"/>
                <a:gd name="connsiteX49" fmla="*/ 2236343 w 4335725"/>
                <a:gd name="connsiteY49" fmla="*/ 3365171 h 3532180"/>
                <a:gd name="connsiteX50" fmla="*/ 2188627 w 4335725"/>
                <a:gd name="connsiteY50" fmla="*/ 3346085 h 3532180"/>
                <a:gd name="connsiteX51" fmla="*/ 2139319 w 4335725"/>
                <a:gd name="connsiteY51" fmla="*/ 3333360 h 3532180"/>
                <a:gd name="connsiteX52" fmla="*/ 2090011 w 4335725"/>
                <a:gd name="connsiteY52" fmla="*/ 3326998 h 3532180"/>
                <a:gd name="connsiteX53" fmla="*/ 2037520 w 4335725"/>
                <a:gd name="connsiteY53" fmla="*/ 3326998 h 3532180"/>
                <a:gd name="connsiteX54" fmla="*/ 1983442 w 4335725"/>
                <a:gd name="connsiteY54" fmla="*/ 3330180 h 3532180"/>
                <a:gd name="connsiteX55" fmla="*/ 1929363 w 4335725"/>
                <a:gd name="connsiteY55" fmla="*/ 3336540 h 3532180"/>
                <a:gd name="connsiteX56" fmla="*/ 1875283 w 4335725"/>
                <a:gd name="connsiteY56" fmla="*/ 3344494 h 3532180"/>
                <a:gd name="connsiteX57" fmla="*/ 1821202 w 4335725"/>
                <a:gd name="connsiteY57" fmla="*/ 3350856 h 3532180"/>
                <a:gd name="connsiteX58" fmla="*/ 1767124 w 4335725"/>
                <a:gd name="connsiteY58" fmla="*/ 3355628 h 3532180"/>
                <a:gd name="connsiteX59" fmla="*/ 1716227 w 4335725"/>
                <a:gd name="connsiteY59" fmla="*/ 3354038 h 3532180"/>
                <a:gd name="connsiteX60" fmla="*/ 1666919 w 4335725"/>
                <a:gd name="connsiteY60" fmla="*/ 3347676 h 3532180"/>
                <a:gd name="connsiteX61" fmla="*/ 1619201 w 4335725"/>
                <a:gd name="connsiteY61" fmla="*/ 3333360 h 3532180"/>
                <a:gd name="connsiteX62" fmla="*/ 1579437 w 4335725"/>
                <a:gd name="connsiteY62" fmla="*/ 3312682 h 3532180"/>
                <a:gd name="connsiteX63" fmla="*/ 1541263 w 4335725"/>
                <a:gd name="connsiteY63" fmla="*/ 3285642 h 3532180"/>
                <a:gd name="connsiteX64" fmla="*/ 1507862 w 4335725"/>
                <a:gd name="connsiteY64" fmla="*/ 3253831 h 3532180"/>
                <a:gd name="connsiteX65" fmla="*/ 1474459 w 4335725"/>
                <a:gd name="connsiteY65" fmla="*/ 3217249 h 3532180"/>
                <a:gd name="connsiteX66" fmla="*/ 1444238 w 4335725"/>
                <a:gd name="connsiteY66" fmla="*/ 3179075 h 3532180"/>
                <a:gd name="connsiteX67" fmla="*/ 1414018 w 4335725"/>
                <a:gd name="connsiteY67" fmla="*/ 3139310 h 3532180"/>
                <a:gd name="connsiteX68" fmla="*/ 1383797 w 4335725"/>
                <a:gd name="connsiteY68" fmla="*/ 3099547 h 3532180"/>
                <a:gd name="connsiteX69" fmla="*/ 1353577 w 4335725"/>
                <a:gd name="connsiteY69" fmla="*/ 3061373 h 3532180"/>
                <a:gd name="connsiteX70" fmla="*/ 1321765 w 4335725"/>
                <a:gd name="connsiteY70" fmla="*/ 3024791 h 3532180"/>
                <a:gd name="connsiteX71" fmla="*/ 1285181 w 4335725"/>
                <a:gd name="connsiteY71" fmla="*/ 2992978 h 3532180"/>
                <a:gd name="connsiteX72" fmla="*/ 1250188 w 4335725"/>
                <a:gd name="connsiteY72" fmla="*/ 2964348 h 3532180"/>
                <a:gd name="connsiteX73" fmla="*/ 1210424 w 4335725"/>
                <a:gd name="connsiteY73" fmla="*/ 2942082 h 3532180"/>
                <a:gd name="connsiteX74" fmla="*/ 1167479 w 4335725"/>
                <a:gd name="connsiteY74" fmla="*/ 2922994 h 3532180"/>
                <a:gd name="connsiteX75" fmla="*/ 1121353 w 4335725"/>
                <a:gd name="connsiteY75" fmla="*/ 2907089 h 3532180"/>
                <a:gd name="connsiteX76" fmla="*/ 1073635 w 4335725"/>
                <a:gd name="connsiteY76" fmla="*/ 2892774 h 3532180"/>
                <a:gd name="connsiteX77" fmla="*/ 1025919 w 4335725"/>
                <a:gd name="connsiteY77" fmla="*/ 2880049 h 3532180"/>
                <a:gd name="connsiteX78" fmla="*/ 976611 w 4335725"/>
                <a:gd name="connsiteY78" fmla="*/ 2867324 h 3532180"/>
                <a:gd name="connsiteX79" fmla="*/ 930485 w 4335725"/>
                <a:gd name="connsiteY79" fmla="*/ 2853009 h 3532180"/>
                <a:gd name="connsiteX80" fmla="*/ 884357 w 4335725"/>
                <a:gd name="connsiteY80" fmla="*/ 2837103 h 3532180"/>
                <a:gd name="connsiteX81" fmla="*/ 841413 w 4335725"/>
                <a:gd name="connsiteY81" fmla="*/ 2818015 h 3532180"/>
                <a:gd name="connsiteX82" fmla="*/ 803238 w 4335725"/>
                <a:gd name="connsiteY82" fmla="*/ 2794157 h 3532180"/>
                <a:gd name="connsiteX83" fmla="*/ 768245 w 4335725"/>
                <a:gd name="connsiteY83" fmla="*/ 2765527 h 3532180"/>
                <a:gd name="connsiteX84" fmla="*/ 739617 w 4335725"/>
                <a:gd name="connsiteY84" fmla="*/ 2730536 h 3532180"/>
                <a:gd name="connsiteX85" fmla="*/ 715759 w 4335725"/>
                <a:gd name="connsiteY85" fmla="*/ 2692361 h 3532180"/>
                <a:gd name="connsiteX86" fmla="*/ 696671 w 4335725"/>
                <a:gd name="connsiteY86" fmla="*/ 2649416 h 3532180"/>
                <a:gd name="connsiteX87" fmla="*/ 680766 w 4335725"/>
                <a:gd name="connsiteY87" fmla="*/ 2603290 h 3532180"/>
                <a:gd name="connsiteX88" fmla="*/ 666450 w 4335725"/>
                <a:gd name="connsiteY88" fmla="*/ 2557164 h 3532180"/>
                <a:gd name="connsiteX89" fmla="*/ 653726 w 4335725"/>
                <a:gd name="connsiteY89" fmla="*/ 2507856 h 3532180"/>
                <a:gd name="connsiteX90" fmla="*/ 641000 w 4335725"/>
                <a:gd name="connsiteY90" fmla="*/ 2460140 h 3532180"/>
                <a:gd name="connsiteX91" fmla="*/ 626685 w 4335725"/>
                <a:gd name="connsiteY91" fmla="*/ 2412422 h 3532180"/>
                <a:gd name="connsiteX92" fmla="*/ 610780 w 4335725"/>
                <a:gd name="connsiteY92" fmla="*/ 2366295 h 3532180"/>
                <a:gd name="connsiteX93" fmla="*/ 591692 w 4335725"/>
                <a:gd name="connsiteY93" fmla="*/ 2323348 h 3532180"/>
                <a:gd name="connsiteX94" fmla="*/ 569424 w 4335725"/>
                <a:gd name="connsiteY94" fmla="*/ 2283586 h 3532180"/>
                <a:gd name="connsiteX95" fmla="*/ 540796 w 4335725"/>
                <a:gd name="connsiteY95" fmla="*/ 2248593 h 3532180"/>
                <a:gd name="connsiteX96" fmla="*/ 508983 w 4335725"/>
                <a:gd name="connsiteY96" fmla="*/ 2212010 h 3532180"/>
                <a:gd name="connsiteX97" fmla="*/ 472400 w 4335725"/>
                <a:gd name="connsiteY97" fmla="*/ 2180199 h 3532180"/>
                <a:gd name="connsiteX98" fmla="*/ 432635 w 4335725"/>
                <a:gd name="connsiteY98" fmla="*/ 2149978 h 3532180"/>
                <a:gd name="connsiteX99" fmla="*/ 392872 w 4335725"/>
                <a:gd name="connsiteY99" fmla="*/ 2119758 h 3532180"/>
                <a:gd name="connsiteX100" fmla="*/ 353108 w 4335725"/>
                <a:gd name="connsiteY100" fmla="*/ 2089537 h 3532180"/>
                <a:gd name="connsiteX101" fmla="*/ 314933 w 4335725"/>
                <a:gd name="connsiteY101" fmla="*/ 2059315 h 3532180"/>
                <a:gd name="connsiteX102" fmla="*/ 278350 w 4335725"/>
                <a:gd name="connsiteY102" fmla="*/ 2025914 h 3532180"/>
                <a:gd name="connsiteX103" fmla="*/ 246539 w 4335725"/>
                <a:gd name="connsiteY103" fmla="*/ 1992513 h 3532180"/>
                <a:gd name="connsiteX104" fmla="*/ 219500 w 4335725"/>
                <a:gd name="connsiteY104" fmla="*/ 1954338 h 3532180"/>
                <a:gd name="connsiteX105" fmla="*/ 198823 w 4335725"/>
                <a:gd name="connsiteY105" fmla="*/ 1914575 h 3532180"/>
                <a:gd name="connsiteX106" fmla="*/ 184508 w 4335725"/>
                <a:gd name="connsiteY106" fmla="*/ 1866859 h 3532180"/>
                <a:gd name="connsiteX107" fmla="*/ 178145 w 4335725"/>
                <a:gd name="connsiteY107" fmla="*/ 1817551 h 3532180"/>
                <a:gd name="connsiteX108" fmla="*/ 176554 w 4335725"/>
                <a:gd name="connsiteY108" fmla="*/ 1766651 h 3532180"/>
                <a:gd name="connsiteX109" fmla="*/ 181326 w 4335725"/>
                <a:gd name="connsiteY109" fmla="*/ 1712572 h 3532180"/>
                <a:gd name="connsiteX110" fmla="*/ 187688 w 4335725"/>
                <a:gd name="connsiteY110" fmla="*/ 1658493 h 3532180"/>
                <a:gd name="connsiteX111" fmla="*/ 195640 w 4335725"/>
                <a:gd name="connsiteY111" fmla="*/ 1604413 h 3532180"/>
                <a:gd name="connsiteX112" fmla="*/ 202004 w 4335725"/>
                <a:gd name="connsiteY112" fmla="*/ 1550335 h 3532180"/>
                <a:gd name="connsiteX113" fmla="*/ 205186 w 4335725"/>
                <a:gd name="connsiteY113" fmla="*/ 1496256 h 3532180"/>
                <a:gd name="connsiteX114" fmla="*/ 205186 w 4335725"/>
                <a:gd name="connsiteY114" fmla="*/ 1443766 h 3532180"/>
                <a:gd name="connsiteX115" fmla="*/ 198823 w 4335725"/>
                <a:gd name="connsiteY115" fmla="*/ 1394460 h 3532180"/>
                <a:gd name="connsiteX116" fmla="*/ 186098 w 4335725"/>
                <a:gd name="connsiteY116" fmla="*/ 1345152 h 3532180"/>
                <a:gd name="connsiteX117" fmla="*/ 167011 w 4335725"/>
                <a:gd name="connsiteY117" fmla="*/ 1299024 h 3532180"/>
                <a:gd name="connsiteX118" fmla="*/ 143153 w 4335725"/>
                <a:gd name="connsiteY118" fmla="*/ 1251308 h 3532180"/>
                <a:gd name="connsiteX119" fmla="*/ 116112 w 4335725"/>
                <a:gd name="connsiteY119" fmla="*/ 1203592 h 3532180"/>
                <a:gd name="connsiteX120" fmla="*/ 87483 w 4335725"/>
                <a:gd name="connsiteY120" fmla="*/ 1155874 h 3532180"/>
                <a:gd name="connsiteX121" fmla="*/ 60443 w 4335725"/>
                <a:gd name="connsiteY121" fmla="*/ 1109746 h 3532180"/>
                <a:gd name="connsiteX122" fmla="*/ 36583 w 4335725"/>
                <a:gd name="connsiteY122" fmla="*/ 1060441 h 3532180"/>
                <a:gd name="connsiteX123" fmla="*/ 17498 w 4335725"/>
                <a:gd name="connsiteY123" fmla="*/ 1012723 h 3532180"/>
                <a:gd name="connsiteX124" fmla="*/ 4773 w 4335725"/>
                <a:gd name="connsiteY124" fmla="*/ 963415 h 3532180"/>
                <a:gd name="connsiteX125" fmla="*/ 0 w 4335725"/>
                <a:gd name="connsiteY125" fmla="*/ 912516 h 3532180"/>
                <a:gd name="connsiteX126" fmla="*/ 4773 w 4335725"/>
                <a:gd name="connsiteY126" fmla="*/ 861620 h 3532180"/>
                <a:gd name="connsiteX127" fmla="*/ 17498 w 4335725"/>
                <a:gd name="connsiteY127" fmla="*/ 812312 h 3532180"/>
                <a:gd name="connsiteX128" fmla="*/ 36583 w 4335725"/>
                <a:gd name="connsiteY128" fmla="*/ 764594 h 3532180"/>
                <a:gd name="connsiteX129" fmla="*/ 60443 w 4335725"/>
                <a:gd name="connsiteY129" fmla="*/ 715288 h 3532180"/>
                <a:gd name="connsiteX130" fmla="*/ 87483 w 4335725"/>
                <a:gd name="connsiteY130" fmla="*/ 669160 h 3532180"/>
                <a:gd name="connsiteX131" fmla="*/ 116112 w 4335725"/>
                <a:gd name="connsiteY131" fmla="*/ 621444 h 3532180"/>
                <a:gd name="connsiteX132" fmla="*/ 143153 w 4335725"/>
                <a:gd name="connsiteY132" fmla="*/ 573726 h 3532180"/>
                <a:gd name="connsiteX133" fmla="*/ 167011 w 4335725"/>
                <a:gd name="connsiteY133" fmla="*/ 526010 h 3532180"/>
                <a:gd name="connsiteX134" fmla="*/ 186098 w 4335725"/>
                <a:gd name="connsiteY134" fmla="*/ 479882 h 3532180"/>
                <a:gd name="connsiteX135" fmla="*/ 198823 w 4335725"/>
                <a:gd name="connsiteY135" fmla="*/ 430575 h 3532180"/>
                <a:gd name="connsiteX136" fmla="*/ 205186 w 4335725"/>
                <a:gd name="connsiteY136" fmla="*/ 381268 h 3532180"/>
                <a:gd name="connsiteX137" fmla="*/ 205186 w 4335725"/>
                <a:gd name="connsiteY137" fmla="*/ 328780 h 3532180"/>
                <a:gd name="connsiteX138" fmla="*/ 202004 w 4335725"/>
                <a:gd name="connsiteY138" fmla="*/ 274700 h 3532180"/>
                <a:gd name="connsiteX139" fmla="*/ 195640 w 4335725"/>
                <a:gd name="connsiteY139" fmla="*/ 220621 h 3532180"/>
                <a:gd name="connsiteX140" fmla="*/ 187688 w 4335725"/>
                <a:gd name="connsiteY140" fmla="*/ 166541 h 3532180"/>
                <a:gd name="connsiteX141" fmla="*/ 181326 w 4335725"/>
                <a:gd name="connsiteY141" fmla="*/ 112462 h 3532180"/>
                <a:gd name="connsiteX142" fmla="*/ 176554 w 4335725"/>
                <a:gd name="connsiteY142" fmla="*/ 58383 h 3532180"/>
                <a:gd name="connsiteX143" fmla="*/ 178145 w 4335725"/>
                <a:gd name="connsiteY143" fmla="*/ 7485 h 3532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4335725" h="3532180">
                  <a:moveTo>
                    <a:pt x="179111" y="0"/>
                  </a:moveTo>
                  <a:lnTo>
                    <a:pt x="4335725" y="0"/>
                  </a:lnTo>
                  <a:lnTo>
                    <a:pt x="4335725" y="2845937"/>
                  </a:lnTo>
                  <a:lnTo>
                    <a:pt x="4315217" y="2853009"/>
                  </a:lnTo>
                  <a:lnTo>
                    <a:pt x="4269092" y="2867324"/>
                  </a:lnTo>
                  <a:lnTo>
                    <a:pt x="4219783" y="2880049"/>
                  </a:lnTo>
                  <a:lnTo>
                    <a:pt x="4172065" y="2892774"/>
                  </a:lnTo>
                  <a:lnTo>
                    <a:pt x="4124349" y="2907089"/>
                  </a:lnTo>
                  <a:lnTo>
                    <a:pt x="4078224" y="2922994"/>
                  </a:lnTo>
                  <a:lnTo>
                    <a:pt x="4035278" y="2942082"/>
                  </a:lnTo>
                  <a:lnTo>
                    <a:pt x="3995515" y="2964348"/>
                  </a:lnTo>
                  <a:lnTo>
                    <a:pt x="3960521" y="2992978"/>
                  </a:lnTo>
                  <a:lnTo>
                    <a:pt x="3923939" y="3024791"/>
                  </a:lnTo>
                  <a:lnTo>
                    <a:pt x="3892126" y="3061373"/>
                  </a:lnTo>
                  <a:lnTo>
                    <a:pt x="3861905" y="3099547"/>
                  </a:lnTo>
                  <a:lnTo>
                    <a:pt x="3831684" y="3139310"/>
                  </a:lnTo>
                  <a:lnTo>
                    <a:pt x="3801464" y="3179075"/>
                  </a:lnTo>
                  <a:lnTo>
                    <a:pt x="3771243" y="3217249"/>
                  </a:lnTo>
                  <a:lnTo>
                    <a:pt x="3737841" y="3253831"/>
                  </a:lnTo>
                  <a:lnTo>
                    <a:pt x="3704438" y="3285642"/>
                  </a:lnTo>
                  <a:lnTo>
                    <a:pt x="3666266" y="3312682"/>
                  </a:lnTo>
                  <a:lnTo>
                    <a:pt x="3626501" y="3333360"/>
                  </a:lnTo>
                  <a:lnTo>
                    <a:pt x="3578783" y="3347676"/>
                  </a:lnTo>
                  <a:lnTo>
                    <a:pt x="3529475" y="3354038"/>
                  </a:lnTo>
                  <a:lnTo>
                    <a:pt x="3478579" y="3355628"/>
                  </a:lnTo>
                  <a:lnTo>
                    <a:pt x="3424498" y="3350856"/>
                  </a:lnTo>
                  <a:lnTo>
                    <a:pt x="3370419" y="3344494"/>
                  </a:lnTo>
                  <a:lnTo>
                    <a:pt x="3316339" y="3336540"/>
                  </a:lnTo>
                  <a:lnTo>
                    <a:pt x="3262260" y="3330180"/>
                  </a:lnTo>
                  <a:lnTo>
                    <a:pt x="3208180" y="3326998"/>
                  </a:lnTo>
                  <a:lnTo>
                    <a:pt x="3155691" y="3326998"/>
                  </a:lnTo>
                  <a:lnTo>
                    <a:pt x="3106385" y="3333360"/>
                  </a:lnTo>
                  <a:lnTo>
                    <a:pt x="3055487" y="3346085"/>
                  </a:lnTo>
                  <a:lnTo>
                    <a:pt x="3009359" y="3365171"/>
                  </a:lnTo>
                  <a:lnTo>
                    <a:pt x="2961643" y="3390621"/>
                  </a:lnTo>
                  <a:lnTo>
                    <a:pt x="2913927" y="3416071"/>
                  </a:lnTo>
                  <a:lnTo>
                    <a:pt x="2866209" y="3444699"/>
                  </a:lnTo>
                  <a:lnTo>
                    <a:pt x="2820081" y="3471739"/>
                  </a:lnTo>
                  <a:lnTo>
                    <a:pt x="2770775" y="3495598"/>
                  </a:lnTo>
                  <a:lnTo>
                    <a:pt x="2723057" y="3514685"/>
                  </a:lnTo>
                  <a:lnTo>
                    <a:pt x="2673749" y="3527410"/>
                  </a:lnTo>
                  <a:lnTo>
                    <a:pt x="2622852" y="3532180"/>
                  </a:lnTo>
                  <a:lnTo>
                    <a:pt x="2571953" y="3527410"/>
                  </a:lnTo>
                  <a:lnTo>
                    <a:pt x="2522645" y="3514685"/>
                  </a:lnTo>
                  <a:lnTo>
                    <a:pt x="2474930" y="3495598"/>
                  </a:lnTo>
                  <a:lnTo>
                    <a:pt x="2425621" y="3471739"/>
                  </a:lnTo>
                  <a:lnTo>
                    <a:pt x="2379493" y="3444699"/>
                  </a:lnTo>
                  <a:lnTo>
                    <a:pt x="2331777" y="3416071"/>
                  </a:lnTo>
                  <a:lnTo>
                    <a:pt x="2284059" y="3390621"/>
                  </a:lnTo>
                  <a:lnTo>
                    <a:pt x="2236343" y="3365171"/>
                  </a:lnTo>
                  <a:lnTo>
                    <a:pt x="2188627" y="3346085"/>
                  </a:lnTo>
                  <a:lnTo>
                    <a:pt x="2139319" y="3333360"/>
                  </a:lnTo>
                  <a:lnTo>
                    <a:pt x="2090011" y="3326998"/>
                  </a:lnTo>
                  <a:lnTo>
                    <a:pt x="2037520" y="3326998"/>
                  </a:lnTo>
                  <a:lnTo>
                    <a:pt x="1983442" y="3330180"/>
                  </a:lnTo>
                  <a:lnTo>
                    <a:pt x="1929363" y="3336540"/>
                  </a:lnTo>
                  <a:lnTo>
                    <a:pt x="1875283" y="3344494"/>
                  </a:lnTo>
                  <a:lnTo>
                    <a:pt x="1821202" y="3350856"/>
                  </a:lnTo>
                  <a:lnTo>
                    <a:pt x="1767124" y="3355628"/>
                  </a:lnTo>
                  <a:lnTo>
                    <a:pt x="1716227" y="3354038"/>
                  </a:lnTo>
                  <a:lnTo>
                    <a:pt x="1666919" y="3347676"/>
                  </a:lnTo>
                  <a:lnTo>
                    <a:pt x="1619201" y="3333360"/>
                  </a:lnTo>
                  <a:lnTo>
                    <a:pt x="1579437" y="3312682"/>
                  </a:lnTo>
                  <a:lnTo>
                    <a:pt x="1541263" y="3285642"/>
                  </a:lnTo>
                  <a:lnTo>
                    <a:pt x="1507862" y="3253831"/>
                  </a:lnTo>
                  <a:lnTo>
                    <a:pt x="1474459" y="3217249"/>
                  </a:lnTo>
                  <a:lnTo>
                    <a:pt x="1444238" y="3179075"/>
                  </a:lnTo>
                  <a:lnTo>
                    <a:pt x="1414018" y="3139310"/>
                  </a:lnTo>
                  <a:lnTo>
                    <a:pt x="1383797" y="3099547"/>
                  </a:lnTo>
                  <a:lnTo>
                    <a:pt x="1353577" y="3061373"/>
                  </a:lnTo>
                  <a:lnTo>
                    <a:pt x="1321765" y="3024791"/>
                  </a:lnTo>
                  <a:lnTo>
                    <a:pt x="1285181" y="2992978"/>
                  </a:lnTo>
                  <a:lnTo>
                    <a:pt x="1250188" y="2964348"/>
                  </a:lnTo>
                  <a:lnTo>
                    <a:pt x="1210424" y="2942082"/>
                  </a:lnTo>
                  <a:lnTo>
                    <a:pt x="1167479" y="2922994"/>
                  </a:lnTo>
                  <a:lnTo>
                    <a:pt x="1121353" y="2907089"/>
                  </a:lnTo>
                  <a:lnTo>
                    <a:pt x="1073635" y="2892774"/>
                  </a:lnTo>
                  <a:lnTo>
                    <a:pt x="1025919" y="2880049"/>
                  </a:lnTo>
                  <a:lnTo>
                    <a:pt x="976611" y="2867324"/>
                  </a:lnTo>
                  <a:lnTo>
                    <a:pt x="930485" y="2853009"/>
                  </a:lnTo>
                  <a:lnTo>
                    <a:pt x="884357" y="2837103"/>
                  </a:lnTo>
                  <a:lnTo>
                    <a:pt x="841413" y="2818015"/>
                  </a:lnTo>
                  <a:lnTo>
                    <a:pt x="803238" y="2794157"/>
                  </a:lnTo>
                  <a:lnTo>
                    <a:pt x="768245" y="2765527"/>
                  </a:lnTo>
                  <a:lnTo>
                    <a:pt x="739617" y="2730536"/>
                  </a:lnTo>
                  <a:lnTo>
                    <a:pt x="715759" y="2692361"/>
                  </a:lnTo>
                  <a:lnTo>
                    <a:pt x="696671" y="2649416"/>
                  </a:lnTo>
                  <a:lnTo>
                    <a:pt x="680766" y="2603290"/>
                  </a:lnTo>
                  <a:lnTo>
                    <a:pt x="666450" y="2557164"/>
                  </a:lnTo>
                  <a:lnTo>
                    <a:pt x="653726" y="2507856"/>
                  </a:lnTo>
                  <a:lnTo>
                    <a:pt x="641000" y="2460140"/>
                  </a:lnTo>
                  <a:lnTo>
                    <a:pt x="626685" y="2412422"/>
                  </a:lnTo>
                  <a:lnTo>
                    <a:pt x="610780" y="2366295"/>
                  </a:lnTo>
                  <a:lnTo>
                    <a:pt x="591692" y="2323348"/>
                  </a:lnTo>
                  <a:lnTo>
                    <a:pt x="569424" y="2283586"/>
                  </a:lnTo>
                  <a:lnTo>
                    <a:pt x="540796" y="2248593"/>
                  </a:lnTo>
                  <a:lnTo>
                    <a:pt x="508983" y="2212010"/>
                  </a:lnTo>
                  <a:lnTo>
                    <a:pt x="472400" y="2180199"/>
                  </a:lnTo>
                  <a:lnTo>
                    <a:pt x="432635" y="2149978"/>
                  </a:lnTo>
                  <a:lnTo>
                    <a:pt x="392872" y="2119758"/>
                  </a:lnTo>
                  <a:lnTo>
                    <a:pt x="353108" y="2089537"/>
                  </a:lnTo>
                  <a:lnTo>
                    <a:pt x="314933" y="2059315"/>
                  </a:lnTo>
                  <a:lnTo>
                    <a:pt x="278350" y="2025914"/>
                  </a:lnTo>
                  <a:lnTo>
                    <a:pt x="246539" y="1992513"/>
                  </a:lnTo>
                  <a:lnTo>
                    <a:pt x="219500" y="1954338"/>
                  </a:lnTo>
                  <a:lnTo>
                    <a:pt x="198823" y="1914575"/>
                  </a:lnTo>
                  <a:lnTo>
                    <a:pt x="184508" y="1866859"/>
                  </a:lnTo>
                  <a:lnTo>
                    <a:pt x="178145" y="1817551"/>
                  </a:lnTo>
                  <a:lnTo>
                    <a:pt x="176554" y="1766651"/>
                  </a:lnTo>
                  <a:lnTo>
                    <a:pt x="181326" y="1712572"/>
                  </a:lnTo>
                  <a:lnTo>
                    <a:pt x="187688" y="1658493"/>
                  </a:lnTo>
                  <a:lnTo>
                    <a:pt x="195640" y="1604413"/>
                  </a:lnTo>
                  <a:lnTo>
                    <a:pt x="202004" y="1550335"/>
                  </a:lnTo>
                  <a:lnTo>
                    <a:pt x="205186" y="1496256"/>
                  </a:lnTo>
                  <a:lnTo>
                    <a:pt x="205186" y="1443766"/>
                  </a:lnTo>
                  <a:lnTo>
                    <a:pt x="198823" y="1394460"/>
                  </a:lnTo>
                  <a:lnTo>
                    <a:pt x="186098" y="1345152"/>
                  </a:lnTo>
                  <a:lnTo>
                    <a:pt x="167011" y="1299024"/>
                  </a:lnTo>
                  <a:lnTo>
                    <a:pt x="143153" y="1251308"/>
                  </a:lnTo>
                  <a:lnTo>
                    <a:pt x="116112" y="1203592"/>
                  </a:lnTo>
                  <a:lnTo>
                    <a:pt x="87483" y="1155874"/>
                  </a:lnTo>
                  <a:lnTo>
                    <a:pt x="60443" y="1109746"/>
                  </a:lnTo>
                  <a:lnTo>
                    <a:pt x="36583" y="1060441"/>
                  </a:lnTo>
                  <a:lnTo>
                    <a:pt x="17498" y="1012723"/>
                  </a:lnTo>
                  <a:lnTo>
                    <a:pt x="4773" y="963415"/>
                  </a:lnTo>
                  <a:lnTo>
                    <a:pt x="0" y="912516"/>
                  </a:lnTo>
                  <a:lnTo>
                    <a:pt x="4773" y="861620"/>
                  </a:lnTo>
                  <a:lnTo>
                    <a:pt x="17498" y="812312"/>
                  </a:lnTo>
                  <a:lnTo>
                    <a:pt x="36583" y="764594"/>
                  </a:lnTo>
                  <a:lnTo>
                    <a:pt x="60443" y="715288"/>
                  </a:lnTo>
                  <a:lnTo>
                    <a:pt x="87483" y="669160"/>
                  </a:lnTo>
                  <a:lnTo>
                    <a:pt x="116112" y="621444"/>
                  </a:lnTo>
                  <a:lnTo>
                    <a:pt x="143153" y="573726"/>
                  </a:lnTo>
                  <a:lnTo>
                    <a:pt x="167011" y="526010"/>
                  </a:lnTo>
                  <a:lnTo>
                    <a:pt x="186098" y="479882"/>
                  </a:lnTo>
                  <a:lnTo>
                    <a:pt x="198823" y="430575"/>
                  </a:lnTo>
                  <a:lnTo>
                    <a:pt x="205186" y="381268"/>
                  </a:lnTo>
                  <a:lnTo>
                    <a:pt x="205186" y="328780"/>
                  </a:lnTo>
                  <a:lnTo>
                    <a:pt x="202004" y="274700"/>
                  </a:lnTo>
                  <a:lnTo>
                    <a:pt x="195640" y="220621"/>
                  </a:lnTo>
                  <a:lnTo>
                    <a:pt x="187688" y="166541"/>
                  </a:lnTo>
                  <a:lnTo>
                    <a:pt x="181326" y="112462"/>
                  </a:lnTo>
                  <a:lnTo>
                    <a:pt x="176554" y="58383"/>
                  </a:lnTo>
                  <a:lnTo>
                    <a:pt x="178145" y="7485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F1AA6C21-51B2-47E8-9760-50708EB56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59582" y="0"/>
              <a:ext cx="4232421" cy="3429000"/>
            </a:xfrm>
            <a:custGeom>
              <a:avLst/>
              <a:gdLst>
                <a:gd name="connsiteX0" fmla="*/ 176695 w 4232421"/>
                <a:gd name="connsiteY0" fmla="*/ 0 h 3429000"/>
                <a:gd name="connsiteX1" fmla="*/ 4232421 w 4232421"/>
                <a:gd name="connsiteY1" fmla="*/ 0 h 3429000"/>
                <a:gd name="connsiteX2" fmla="*/ 4232421 w 4232421"/>
                <a:gd name="connsiteY2" fmla="*/ 2741963 h 3429000"/>
                <a:gd name="connsiteX3" fmla="*/ 4230819 w 4232421"/>
                <a:gd name="connsiteY3" fmla="*/ 2742965 h 3429000"/>
                <a:gd name="connsiteX4" fmla="*/ 4189566 w 4232421"/>
                <a:gd name="connsiteY4" fmla="*/ 2761300 h 3429000"/>
                <a:gd name="connsiteX5" fmla="*/ 4145256 w 4232421"/>
                <a:gd name="connsiteY5" fmla="*/ 2776579 h 3429000"/>
                <a:gd name="connsiteX6" fmla="*/ 4100946 w 4232421"/>
                <a:gd name="connsiteY6" fmla="*/ 2790330 h 3429000"/>
                <a:gd name="connsiteX7" fmla="*/ 4053581 w 4232421"/>
                <a:gd name="connsiteY7" fmla="*/ 2802553 h 3429000"/>
                <a:gd name="connsiteX8" fmla="*/ 4007741 w 4232421"/>
                <a:gd name="connsiteY8" fmla="*/ 2814777 h 3429000"/>
                <a:gd name="connsiteX9" fmla="*/ 3961906 w 4232421"/>
                <a:gd name="connsiteY9" fmla="*/ 2828531 h 3429000"/>
                <a:gd name="connsiteX10" fmla="*/ 3917596 w 4232421"/>
                <a:gd name="connsiteY10" fmla="*/ 2843809 h 3429000"/>
                <a:gd name="connsiteX11" fmla="*/ 3876343 w 4232421"/>
                <a:gd name="connsiteY11" fmla="*/ 2862145 h 3429000"/>
                <a:gd name="connsiteX12" fmla="*/ 3838145 w 4232421"/>
                <a:gd name="connsiteY12" fmla="*/ 2883535 h 3429000"/>
                <a:gd name="connsiteX13" fmla="*/ 3804531 w 4232421"/>
                <a:gd name="connsiteY13" fmla="*/ 2911037 h 3429000"/>
                <a:gd name="connsiteX14" fmla="*/ 3769387 w 4232421"/>
                <a:gd name="connsiteY14" fmla="*/ 2941596 h 3429000"/>
                <a:gd name="connsiteX15" fmla="*/ 3738828 w 4232421"/>
                <a:gd name="connsiteY15" fmla="*/ 2976737 h 3429000"/>
                <a:gd name="connsiteX16" fmla="*/ 3709798 w 4232421"/>
                <a:gd name="connsiteY16" fmla="*/ 3013408 h 3429000"/>
                <a:gd name="connsiteX17" fmla="*/ 3680767 w 4232421"/>
                <a:gd name="connsiteY17" fmla="*/ 3051604 h 3429000"/>
                <a:gd name="connsiteX18" fmla="*/ 3651737 w 4232421"/>
                <a:gd name="connsiteY18" fmla="*/ 3089802 h 3429000"/>
                <a:gd name="connsiteX19" fmla="*/ 3622708 w 4232421"/>
                <a:gd name="connsiteY19" fmla="*/ 3126473 h 3429000"/>
                <a:gd name="connsiteX20" fmla="*/ 3590619 w 4232421"/>
                <a:gd name="connsiteY20" fmla="*/ 3161614 h 3429000"/>
                <a:gd name="connsiteX21" fmla="*/ 3558532 w 4232421"/>
                <a:gd name="connsiteY21" fmla="*/ 3192174 h 3429000"/>
                <a:gd name="connsiteX22" fmla="*/ 3521864 w 4232421"/>
                <a:gd name="connsiteY22" fmla="*/ 3218148 h 3429000"/>
                <a:gd name="connsiteX23" fmla="*/ 3483665 w 4232421"/>
                <a:gd name="connsiteY23" fmla="*/ 3238011 h 3429000"/>
                <a:gd name="connsiteX24" fmla="*/ 3437828 w 4232421"/>
                <a:gd name="connsiteY24" fmla="*/ 3251762 h 3429000"/>
                <a:gd name="connsiteX25" fmla="*/ 3390461 w 4232421"/>
                <a:gd name="connsiteY25" fmla="*/ 3257874 h 3429000"/>
                <a:gd name="connsiteX26" fmla="*/ 3341569 w 4232421"/>
                <a:gd name="connsiteY26" fmla="*/ 3259401 h 3429000"/>
                <a:gd name="connsiteX27" fmla="*/ 3289619 w 4232421"/>
                <a:gd name="connsiteY27" fmla="*/ 3254819 h 3429000"/>
                <a:gd name="connsiteX28" fmla="*/ 3237670 w 4232421"/>
                <a:gd name="connsiteY28" fmla="*/ 3248707 h 3429000"/>
                <a:gd name="connsiteX29" fmla="*/ 3185721 w 4232421"/>
                <a:gd name="connsiteY29" fmla="*/ 3241066 h 3429000"/>
                <a:gd name="connsiteX30" fmla="*/ 3133771 w 4232421"/>
                <a:gd name="connsiteY30" fmla="*/ 3234956 h 3429000"/>
                <a:gd name="connsiteX31" fmla="*/ 3081822 w 4232421"/>
                <a:gd name="connsiteY31" fmla="*/ 3231899 h 3429000"/>
                <a:gd name="connsiteX32" fmla="*/ 3031400 w 4232421"/>
                <a:gd name="connsiteY32" fmla="*/ 3231899 h 3429000"/>
                <a:gd name="connsiteX33" fmla="*/ 2984035 w 4232421"/>
                <a:gd name="connsiteY33" fmla="*/ 3238011 h 3429000"/>
                <a:gd name="connsiteX34" fmla="*/ 2935140 w 4232421"/>
                <a:gd name="connsiteY34" fmla="*/ 3250235 h 3429000"/>
                <a:gd name="connsiteX35" fmla="*/ 2890830 w 4232421"/>
                <a:gd name="connsiteY35" fmla="*/ 3268570 h 3429000"/>
                <a:gd name="connsiteX36" fmla="*/ 2844995 w 4232421"/>
                <a:gd name="connsiteY36" fmla="*/ 3293018 h 3429000"/>
                <a:gd name="connsiteX37" fmla="*/ 2799158 w 4232421"/>
                <a:gd name="connsiteY37" fmla="*/ 3317465 h 3429000"/>
                <a:gd name="connsiteX38" fmla="*/ 2753317 w 4232421"/>
                <a:gd name="connsiteY38" fmla="*/ 3344964 h 3429000"/>
                <a:gd name="connsiteX39" fmla="*/ 2709007 w 4232421"/>
                <a:gd name="connsiteY39" fmla="*/ 3370942 h 3429000"/>
                <a:gd name="connsiteX40" fmla="*/ 2661643 w 4232421"/>
                <a:gd name="connsiteY40" fmla="*/ 3393859 h 3429000"/>
                <a:gd name="connsiteX41" fmla="*/ 2615805 w 4232421"/>
                <a:gd name="connsiteY41" fmla="*/ 3412195 h 3429000"/>
                <a:gd name="connsiteX42" fmla="*/ 2568440 w 4232421"/>
                <a:gd name="connsiteY42" fmla="*/ 3424418 h 3429000"/>
                <a:gd name="connsiteX43" fmla="*/ 2519548 w 4232421"/>
                <a:gd name="connsiteY43" fmla="*/ 3429000 h 3429000"/>
                <a:gd name="connsiteX44" fmla="*/ 2470653 w 4232421"/>
                <a:gd name="connsiteY44" fmla="*/ 3424418 h 3429000"/>
                <a:gd name="connsiteX45" fmla="*/ 2423286 w 4232421"/>
                <a:gd name="connsiteY45" fmla="*/ 3412195 h 3429000"/>
                <a:gd name="connsiteX46" fmla="*/ 2377451 w 4232421"/>
                <a:gd name="connsiteY46" fmla="*/ 3393859 h 3429000"/>
                <a:gd name="connsiteX47" fmla="*/ 2330084 w 4232421"/>
                <a:gd name="connsiteY47" fmla="*/ 3370942 h 3429000"/>
                <a:gd name="connsiteX48" fmla="*/ 2285773 w 4232421"/>
                <a:gd name="connsiteY48" fmla="*/ 3344964 h 3429000"/>
                <a:gd name="connsiteX49" fmla="*/ 2239936 w 4232421"/>
                <a:gd name="connsiteY49" fmla="*/ 3317465 h 3429000"/>
                <a:gd name="connsiteX50" fmla="*/ 2194099 w 4232421"/>
                <a:gd name="connsiteY50" fmla="*/ 3293018 h 3429000"/>
                <a:gd name="connsiteX51" fmla="*/ 2148261 w 4232421"/>
                <a:gd name="connsiteY51" fmla="*/ 3268570 h 3429000"/>
                <a:gd name="connsiteX52" fmla="*/ 2102426 w 4232421"/>
                <a:gd name="connsiteY52" fmla="*/ 3250235 h 3429000"/>
                <a:gd name="connsiteX53" fmla="*/ 2055059 w 4232421"/>
                <a:gd name="connsiteY53" fmla="*/ 3238011 h 3429000"/>
                <a:gd name="connsiteX54" fmla="*/ 2007691 w 4232421"/>
                <a:gd name="connsiteY54" fmla="*/ 3231899 h 3429000"/>
                <a:gd name="connsiteX55" fmla="*/ 1957269 w 4232421"/>
                <a:gd name="connsiteY55" fmla="*/ 3231899 h 3429000"/>
                <a:gd name="connsiteX56" fmla="*/ 1905320 w 4232421"/>
                <a:gd name="connsiteY56" fmla="*/ 3234956 h 3429000"/>
                <a:gd name="connsiteX57" fmla="*/ 1853373 w 4232421"/>
                <a:gd name="connsiteY57" fmla="*/ 3241066 h 3429000"/>
                <a:gd name="connsiteX58" fmla="*/ 1801421 w 4232421"/>
                <a:gd name="connsiteY58" fmla="*/ 3248707 h 3429000"/>
                <a:gd name="connsiteX59" fmla="*/ 1749472 w 4232421"/>
                <a:gd name="connsiteY59" fmla="*/ 3254819 h 3429000"/>
                <a:gd name="connsiteX60" fmla="*/ 1697523 w 4232421"/>
                <a:gd name="connsiteY60" fmla="*/ 3259401 h 3429000"/>
                <a:gd name="connsiteX61" fmla="*/ 1648630 w 4232421"/>
                <a:gd name="connsiteY61" fmla="*/ 3257874 h 3429000"/>
                <a:gd name="connsiteX62" fmla="*/ 1601266 w 4232421"/>
                <a:gd name="connsiteY62" fmla="*/ 3251762 h 3429000"/>
                <a:gd name="connsiteX63" fmla="*/ 1555428 w 4232421"/>
                <a:gd name="connsiteY63" fmla="*/ 3238011 h 3429000"/>
                <a:gd name="connsiteX64" fmla="*/ 1517230 w 4232421"/>
                <a:gd name="connsiteY64" fmla="*/ 3218148 h 3429000"/>
                <a:gd name="connsiteX65" fmla="*/ 1480559 w 4232421"/>
                <a:gd name="connsiteY65" fmla="*/ 3192174 h 3429000"/>
                <a:gd name="connsiteX66" fmla="*/ 1448472 w 4232421"/>
                <a:gd name="connsiteY66" fmla="*/ 3161614 h 3429000"/>
                <a:gd name="connsiteX67" fmla="*/ 1416386 w 4232421"/>
                <a:gd name="connsiteY67" fmla="*/ 3126473 h 3429000"/>
                <a:gd name="connsiteX68" fmla="*/ 1387354 w 4232421"/>
                <a:gd name="connsiteY68" fmla="*/ 3089802 h 3429000"/>
                <a:gd name="connsiteX69" fmla="*/ 1358325 w 4232421"/>
                <a:gd name="connsiteY69" fmla="*/ 3051604 h 3429000"/>
                <a:gd name="connsiteX70" fmla="*/ 1329295 w 4232421"/>
                <a:gd name="connsiteY70" fmla="*/ 3013408 h 3429000"/>
                <a:gd name="connsiteX71" fmla="*/ 1300263 w 4232421"/>
                <a:gd name="connsiteY71" fmla="*/ 2976737 h 3429000"/>
                <a:gd name="connsiteX72" fmla="*/ 1269704 w 4232421"/>
                <a:gd name="connsiteY72" fmla="*/ 2941596 h 3429000"/>
                <a:gd name="connsiteX73" fmla="*/ 1234563 w 4232421"/>
                <a:gd name="connsiteY73" fmla="*/ 2911037 h 3429000"/>
                <a:gd name="connsiteX74" fmla="*/ 1200949 w 4232421"/>
                <a:gd name="connsiteY74" fmla="*/ 2883535 h 3429000"/>
                <a:gd name="connsiteX75" fmla="*/ 1162751 w 4232421"/>
                <a:gd name="connsiteY75" fmla="*/ 2862145 h 3429000"/>
                <a:gd name="connsiteX76" fmla="*/ 1121495 w 4232421"/>
                <a:gd name="connsiteY76" fmla="*/ 2843809 h 3429000"/>
                <a:gd name="connsiteX77" fmla="*/ 1077188 w 4232421"/>
                <a:gd name="connsiteY77" fmla="*/ 2828531 h 3429000"/>
                <a:gd name="connsiteX78" fmla="*/ 1031348 w 4232421"/>
                <a:gd name="connsiteY78" fmla="*/ 2814777 h 3429000"/>
                <a:gd name="connsiteX79" fmla="*/ 985513 w 4232421"/>
                <a:gd name="connsiteY79" fmla="*/ 2802553 h 3429000"/>
                <a:gd name="connsiteX80" fmla="*/ 938145 w 4232421"/>
                <a:gd name="connsiteY80" fmla="*/ 2790330 h 3429000"/>
                <a:gd name="connsiteX81" fmla="*/ 893838 w 4232421"/>
                <a:gd name="connsiteY81" fmla="*/ 2776579 h 3429000"/>
                <a:gd name="connsiteX82" fmla="*/ 849525 w 4232421"/>
                <a:gd name="connsiteY82" fmla="*/ 2761300 h 3429000"/>
                <a:gd name="connsiteX83" fmla="*/ 808275 w 4232421"/>
                <a:gd name="connsiteY83" fmla="*/ 2742965 h 3429000"/>
                <a:gd name="connsiteX84" fmla="*/ 771601 w 4232421"/>
                <a:gd name="connsiteY84" fmla="*/ 2720045 h 3429000"/>
                <a:gd name="connsiteX85" fmla="*/ 737987 w 4232421"/>
                <a:gd name="connsiteY85" fmla="*/ 2692543 h 3429000"/>
                <a:gd name="connsiteX86" fmla="*/ 710485 w 4232421"/>
                <a:gd name="connsiteY86" fmla="*/ 2658929 h 3429000"/>
                <a:gd name="connsiteX87" fmla="*/ 687568 w 4232421"/>
                <a:gd name="connsiteY87" fmla="*/ 2622258 h 3429000"/>
                <a:gd name="connsiteX88" fmla="*/ 669232 w 4232421"/>
                <a:gd name="connsiteY88" fmla="*/ 2581005 h 3429000"/>
                <a:gd name="connsiteX89" fmla="*/ 653954 w 4232421"/>
                <a:gd name="connsiteY89" fmla="*/ 2536695 h 3429000"/>
                <a:gd name="connsiteX90" fmla="*/ 640203 w 4232421"/>
                <a:gd name="connsiteY90" fmla="*/ 2492387 h 3429000"/>
                <a:gd name="connsiteX91" fmla="*/ 627979 w 4232421"/>
                <a:gd name="connsiteY91" fmla="*/ 2445020 h 3429000"/>
                <a:gd name="connsiteX92" fmla="*/ 615753 w 4232421"/>
                <a:gd name="connsiteY92" fmla="*/ 2399185 h 3429000"/>
                <a:gd name="connsiteX93" fmla="*/ 602002 w 4232421"/>
                <a:gd name="connsiteY93" fmla="*/ 2353345 h 3429000"/>
                <a:gd name="connsiteX94" fmla="*/ 586724 w 4232421"/>
                <a:gd name="connsiteY94" fmla="*/ 2309035 h 3429000"/>
                <a:gd name="connsiteX95" fmla="*/ 568388 w 4232421"/>
                <a:gd name="connsiteY95" fmla="*/ 2267782 h 3429000"/>
                <a:gd name="connsiteX96" fmla="*/ 546998 w 4232421"/>
                <a:gd name="connsiteY96" fmla="*/ 2229583 h 3429000"/>
                <a:gd name="connsiteX97" fmla="*/ 519496 w 4232421"/>
                <a:gd name="connsiteY97" fmla="*/ 2195970 h 3429000"/>
                <a:gd name="connsiteX98" fmla="*/ 488937 w 4232421"/>
                <a:gd name="connsiteY98" fmla="*/ 2160826 h 3429000"/>
                <a:gd name="connsiteX99" fmla="*/ 453796 w 4232421"/>
                <a:gd name="connsiteY99" fmla="*/ 2130269 h 3429000"/>
                <a:gd name="connsiteX100" fmla="*/ 415595 w 4232421"/>
                <a:gd name="connsiteY100" fmla="*/ 2101240 h 3429000"/>
                <a:gd name="connsiteX101" fmla="*/ 377399 w 4232421"/>
                <a:gd name="connsiteY101" fmla="*/ 2072208 h 3429000"/>
                <a:gd name="connsiteX102" fmla="*/ 339201 w 4232421"/>
                <a:gd name="connsiteY102" fmla="*/ 2043179 h 3429000"/>
                <a:gd name="connsiteX103" fmla="*/ 302530 w 4232421"/>
                <a:gd name="connsiteY103" fmla="*/ 2014147 h 3429000"/>
                <a:gd name="connsiteX104" fmla="*/ 267389 w 4232421"/>
                <a:gd name="connsiteY104" fmla="*/ 1982060 h 3429000"/>
                <a:gd name="connsiteX105" fmla="*/ 236829 w 4232421"/>
                <a:gd name="connsiteY105" fmla="*/ 1949976 h 3429000"/>
                <a:gd name="connsiteX106" fmla="*/ 210855 w 4232421"/>
                <a:gd name="connsiteY106" fmla="*/ 1913305 h 3429000"/>
                <a:gd name="connsiteX107" fmla="*/ 190992 w 4232421"/>
                <a:gd name="connsiteY107" fmla="*/ 1875107 h 3429000"/>
                <a:gd name="connsiteX108" fmla="*/ 177241 w 4232421"/>
                <a:gd name="connsiteY108" fmla="*/ 1829269 h 3429000"/>
                <a:gd name="connsiteX109" fmla="*/ 171129 w 4232421"/>
                <a:gd name="connsiteY109" fmla="*/ 1781905 h 3429000"/>
                <a:gd name="connsiteX110" fmla="*/ 169599 w 4232421"/>
                <a:gd name="connsiteY110" fmla="*/ 1733010 h 3429000"/>
                <a:gd name="connsiteX111" fmla="*/ 174184 w 4232421"/>
                <a:gd name="connsiteY111" fmla="*/ 1681060 h 3429000"/>
                <a:gd name="connsiteX112" fmla="*/ 180296 w 4232421"/>
                <a:gd name="connsiteY112" fmla="*/ 1629111 h 3429000"/>
                <a:gd name="connsiteX113" fmla="*/ 187935 w 4232421"/>
                <a:gd name="connsiteY113" fmla="*/ 1577162 h 3429000"/>
                <a:gd name="connsiteX114" fmla="*/ 194049 w 4232421"/>
                <a:gd name="connsiteY114" fmla="*/ 1525212 h 3429000"/>
                <a:gd name="connsiteX115" fmla="*/ 197104 w 4232421"/>
                <a:gd name="connsiteY115" fmla="*/ 1473263 h 3429000"/>
                <a:gd name="connsiteX116" fmla="*/ 197104 w 4232421"/>
                <a:gd name="connsiteY116" fmla="*/ 1422841 h 3429000"/>
                <a:gd name="connsiteX117" fmla="*/ 190992 w 4232421"/>
                <a:gd name="connsiteY117" fmla="*/ 1375479 h 3429000"/>
                <a:gd name="connsiteX118" fmla="*/ 178768 w 4232421"/>
                <a:gd name="connsiteY118" fmla="*/ 1328111 h 3429000"/>
                <a:gd name="connsiteX119" fmla="*/ 160433 w 4232421"/>
                <a:gd name="connsiteY119" fmla="*/ 1283801 h 3429000"/>
                <a:gd name="connsiteX120" fmla="*/ 137515 w 4232421"/>
                <a:gd name="connsiteY120" fmla="*/ 1237964 h 3429000"/>
                <a:gd name="connsiteX121" fmla="*/ 111538 w 4232421"/>
                <a:gd name="connsiteY121" fmla="*/ 1192129 h 3429000"/>
                <a:gd name="connsiteX122" fmla="*/ 84039 w 4232421"/>
                <a:gd name="connsiteY122" fmla="*/ 1146289 h 3429000"/>
                <a:gd name="connsiteX123" fmla="*/ 58064 w 4232421"/>
                <a:gd name="connsiteY123" fmla="*/ 1101978 h 3429000"/>
                <a:gd name="connsiteX124" fmla="*/ 35144 w 4232421"/>
                <a:gd name="connsiteY124" fmla="*/ 1054614 h 3429000"/>
                <a:gd name="connsiteX125" fmla="*/ 16808 w 4232421"/>
                <a:gd name="connsiteY125" fmla="*/ 1008776 h 3429000"/>
                <a:gd name="connsiteX126" fmla="*/ 4585 w 4232421"/>
                <a:gd name="connsiteY126" fmla="*/ 961409 h 3429000"/>
                <a:gd name="connsiteX127" fmla="*/ 0 w 4232421"/>
                <a:gd name="connsiteY127" fmla="*/ 912517 h 3429000"/>
                <a:gd name="connsiteX128" fmla="*/ 4585 w 4232421"/>
                <a:gd name="connsiteY128" fmla="*/ 863625 h 3429000"/>
                <a:gd name="connsiteX129" fmla="*/ 16808 w 4232421"/>
                <a:gd name="connsiteY129" fmla="*/ 816260 h 3429000"/>
                <a:gd name="connsiteX130" fmla="*/ 35144 w 4232421"/>
                <a:gd name="connsiteY130" fmla="*/ 770420 h 3429000"/>
                <a:gd name="connsiteX131" fmla="*/ 58064 w 4232421"/>
                <a:gd name="connsiteY131" fmla="*/ 723055 h 3429000"/>
                <a:gd name="connsiteX132" fmla="*/ 84039 w 4232421"/>
                <a:gd name="connsiteY132" fmla="*/ 678745 h 3429000"/>
                <a:gd name="connsiteX133" fmla="*/ 111538 w 4232421"/>
                <a:gd name="connsiteY133" fmla="*/ 632910 h 3429000"/>
                <a:gd name="connsiteX134" fmla="*/ 137515 w 4232421"/>
                <a:gd name="connsiteY134" fmla="*/ 587070 h 3429000"/>
                <a:gd name="connsiteX135" fmla="*/ 160433 w 4232421"/>
                <a:gd name="connsiteY135" fmla="*/ 541232 h 3429000"/>
                <a:gd name="connsiteX136" fmla="*/ 178768 w 4232421"/>
                <a:gd name="connsiteY136" fmla="*/ 496922 h 3429000"/>
                <a:gd name="connsiteX137" fmla="*/ 190992 w 4232421"/>
                <a:gd name="connsiteY137" fmla="*/ 449557 h 3429000"/>
                <a:gd name="connsiteX138" fmla="*/ 197104 w 4232421"/>
                <a:gd name="connsiteY138" fmla="*/ 402192 h 3429000"/>
                <a:gd name="connsiteX139" fmla="*/ 197104 w 4232421"/>
                <a:gd name="connsiteY139" fmla="*/ 351770 h 3429000"/>
                <a:gd name="connsiteX140" fmla="*/ 194049 w 4232421"/>
                <a:gd name="connsiteY140" fmla="*/ 299821 h 3429000"/>
                <a:gd name="connsiteX141" fmla="*/ 187935 w 4232421"/>
                <a:gd name="connsiteY141" fmla="*/ 247872 h 3429000"/>
                <a:gd name="connsiteX142" fmla="*/ 180296 w 4232421"/>
                <a:gd name="connsiteY142" fmla="*/ 195922 h 3429000"/>
                <a:gd name="connsiteX143" fmla="*/ 174184 w 4232421"/>
                <a:gd name="connsiteY143" fmla="*/ 143973 h 3429000"/>
                <a:gd name="connsiteX144" fmla="*/ 169599 w 4232421"/>
                <a:gd name="connsiteY144" fmla="*/ 92024 h 3429000"/>
                <a:gd name="connsiteX145" fmla="*/ 171129 w 4232421"/>
                <a:gd name="connsiteY145" fmla="*/ 43131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232421" h="3429000">
                  <a:moveTo>
                    <a:pt x="176695" y="0"/>
                  </a:moveTo>
                  <a:lnTo>
                    <a:pt x="4232421" y="0"/>
                  </a:lnTo>
                  <a:lnTo>
                    <a:pt x="4232421" y="2741963"/>
                  </a:lnTo>
                  <a:lnTo>
                    <a:pt x="4230819" y="2742965"/>
                  </a:lnTo>
                  <a:lnTo>
                    <a:pt x="4189566" y="2761300"/>
                  </a:lnTo>
                  <a:lnTo>
                    <a:pt x="4145256" y="2776579"/>
                  </a:lnTo>
                  <a:lnTo>
                    <a:pt x="4100946" y="2790330"/>
                  </a:lnTo>
                  <a:lnTo>
                    <a:pt x="4053581" y="2802553"/>
                  </a:lnTo>
                  <a:lnTo>
                    <a:pt x="4007741" y="2814777"/>
                  </a:lnTo>
                  <a:lnTo>
                    <a:pt x="3961906" y="2828531"/>
                  </a:lnTo>
                  <a:lnTo>
                    <a:pt x="3917596" y="2843809"/>
                  </a:lnTo>
                  <a:lnTo>
                    <a:pt x="3876343" y="2862145"/>
                  </a:lnTo>
                  <a:lnTo>
                    <a:pt x="3838145" y="2883535"/>
                  </a:lnTo>
                  <a:lnTo>
                    <a:pt x="3804531" y="2911037"/>
                  </a:lnTo>
                  <a:lnTo>
                    <a:pt x="3769387" y="2941596"/>
                  </a:lnTo>
                  <a:lnTo>
                    <a:pt x="3738828" y="2976737"/>
                  </a:lnTo>
                  <a:lnTo>
                    <a:pt x="3709798" y="3013408"/>
                  </a:lnTo>
                  <a:lnTo>
                    <a:pt x="3680767" y="3051604"/>
                  </a:lnTo>
                  <a:lnTo>
                    <a:pt x="3651737" y="3089802"/>
                  </a:lnTo>
                  <a:lnTo>
                    <a:pt x="3622708" y="3126473"/>
                  </a:lnTo>
                  <a:lnTo>
                    <a:pt x="3590619" y="3161614"/>
                  </a:lnTo>
                  <a:lnTo>
                    <a:pt x="3558532" y="3192174"/>
                  </a:lnTo>
                  <a:lnTo>
                    <a:pt x="3521864" y="3218148"/>
                  </a:lnTo>
                  <a:lnTo>
                    <a:pt x="3483665" y="3238011"/>
                  </a:lnTo>
                  <a:lnTo>
                    <a:pt x="3437828" y="3251762"/>
                  </a:lnTo>
                  <a:lnTo>
                    <a:pt x="3390461" y="3257874"/>
                  </a:lnTo>
                  <a:lnTo>
                    <a:pt x="3341569" y="3259401"/>
                  </a:lnTo>
                  <a:lnTo>
                    <a:pt x="3289619" y="3254819"/>
                  </a:lnTo>
                  <a:lnTo>
                    <a:pt x="3237670" y="3248707"/>
                  </a:lnTo>
                  <a:lnTo>
                    <a:pt x="3185721" y="3241066"/>
                  </a:lnTo>
                  <a:lnTo>
                    <a:pt x="3133771" y="3234956"/>
                  </a:lnTo>
                  <a:lnTo>
                    <a:pt x="3081822" y="3231899"/>
                  </a:lnTo>
                  <a:lnTo>
                    <a:pt x="3031400" y="3231899"/>
                  </a:lnTo>
                  <a:lnTo>
                    <a:pt x="2984035" y="3238011"/>
                  </a:lnTo>
                  <a:lnTo>
                    <a:pt x="2935140" y="3250235"/>
                  </a:lnTo>
                  <a:lnTo>
                    <a:pt x="2890830" y="3268570"/>
                  </a:lnTo>
                  <a:lnTo>
                    <a:pt x="2844995" y="3293018"/>
                  </a:lnTo>
                  <a:lnTo>
                    <a:pt x="2799158" y="3317465"/>
                  </a:lnTo>
                  <a:lnTo>
                    <a:pt x="2753317" y="3344964"/>
                  </a:lnTo>
                  <a:lnTo>
                    <a:pt x="2709007" y="3370942"/>
                  </a:lnTo>
                  <a:lnTo>
                    <a:pt x="2661643" y="3393859"/>
                  </a:lnTo>
                  <a:lnTo>
                    <a:pt x="2615805" y="3412195"/>
                  </a:lnTo>
                  <a:lnTo>
                    <a:pt x="2568440" y="3424418"/>
                  </a:lnTo>
                  <a:lnTo>
                    <a:pt x="2519548" y="3429000"/>
                  </a:lnTo>
                  <a:lnTo>
                    <a:pt x="2470653" y="3424418"/>
                  </a:lnTo>
                  <a:lnTo>
                    <a:pt x="2423286" y="3412195"/>
                  </a:lnTo>
                  <a:lnTo>
                    <a:pt x="2377451" y="3393859"/>
                  </a:lnTo>
                  <a:lnTo>
                    <a:pt x="2330084" y="3370942"/>
                  </a:lnTo>
                  <a:lnTo>
                    <a:pt x="2285773" y="3344964"/>
                  </a:lnTo>
                  <a:lnTo>
                    <a:pt x="2239936" y="3317465"/>
                  </a:lnTo>
                  <a:lnTo>
                    <a:pt x="2194099" y="3293018"/>
                  </a:lnTo>
                  <a:lnTo>
                    <a:pt x="2148261" y="3268570"/>
                  </a:lnTo>
                  <a:lnTo>
                    <a:pt x="2102426" y="3250235"/>
                  </a:lnTo>
                  <a:lnTo>
                    <a:pt x="2055059" y="3238011"/>
                  </a:lnTo>
                  <a:lnTo>
                    <a:pt x="2007691" y="3231899"/>
                  </a:lnTo>
                  <a:lnTo>
                    <a:pt x="1957269" y="3231899"/>
                  </a:lnTo>
                  <a:lnTo>
                    <a:pt x="1905320" y="3234956"/>
                  </a:lnTo>
                  <a:lnTo>
                    <a:pt x="1853373" y="3241066"/>
                  </a:lnTo>
                  <a:lnTo>
                    <a:pt x="1801421" y="3248707"/>
                  </a:lnTo>
                  <a:lnTo>
                    <a:pt x="1749472" y="3254819"/>
                  </a:lnTo>
                  <a:lnTo>
                    <a:pt x="1697523" y="3259401"/>
                  </a:lnTo>
                  <a:lnTo>
                    <a:pt x="1648630" y="3257874"/>
                  </a:lnTo>
                  <a:lnTo>
                    <a:pt x="1601266" y="3251762"/>
                  </a:lnTo>
                  <a:lnTo>
                    <a:pt x="1555428" y="3238011"/>
                  </a:lnTo>
                  <a:lnTo>
                    <a:pt x="1517230" y="3218148"/>
                  </a:lnTo>
                  <a:lnTo>
                    <a:pt x="1480559" y="3192174"/>
                  </a:lnTo>
                  <a:lnTo>
                    <a:pt x="1448472" y="3161614"/>
                  </a:lnTo>
                  <a:lnTo>
                    <a:pt x="1416386" y="3126473"/>
                  </a:lnTo>
                  <a:lnTo>
                    <a:pt x="1387354" y="3089802"/>
                  </a:lnTo>
                  <a:lnTo>
                    <a:pt x="1358325" y="3051604"/>
                  </a:lnTo>
                  <a:lnTo>
                    <a:pt x="1329295" y="3013408"/>
                  </a:lnTo>
                  <a:lnTo>
                    <a:pt x="1300263" y="2976737"/>
                  </a:lnTo>
                  <a:lnTo>
                    <a:pt x="1269704" y="2941596"/>
                  </a:lnTo>
                  <a:lnTo>
                    <a:pt x="1234563" y="2911037"/>
                  </a:lnTo>
                  <a:lnTo>
                    <a:pt x="1200949" y="2883535"/>
                  </a:lnTo>
                  <a:lnTo>
                    <a:pt x="1162751" y="2862145"/>
                  </a:lnTo>
                  <a:lnTo>
                    <a:pt x="1121495" y="2843809"/>
                  </a:lnTo>
                  <a:lnTo>
                    <a:pt x="1077188" y="2828531"/>
                  </a:lnTo>
                  <a:lnTo>
                    <a:pt x="1031348" y="2814777"/>
                  </a:lnTo>
                  <a:lnTo>
                    <a:pt x="985513" y="2802553"/>
                  </a:lnTo>
                  <a:lnTo>
                    <a:pt x="938145" y="2790330"/>
                  </a:lnTo>
                  <a:lnTo>
                    <a:pt x="893838" y="2776579"/>
                  </a:lnTo>
                  <a:lnTo>
                    <a:pt x="849525" y="2761300"/>
                  </a:lnTo>
                  <a:lnTo>
                    <a:pt x="808275" y="2742965"/>
                  </a:lnTo>
                  <a:lnTo>
                    <a:pt x="771601" y="2720045"/>
                  </a:lnTo>
                  <a:lnTo>
                    <a:pt x="737987" y="2692543"/>
                  </a:lnTo>
                  <a:lnTo>
                    <a:pt x="710485" y="2658929"/>
                  </a:lnTo>
                  <a:lnTo>
                    <a:pt x="687568" y="2622258"/>
                  </a:lnTo>
                  <a:lnTo>
                    <a:pt x="669232" y="2581005"/>
                  </a:lnTo>
                  <a:lnTo>
                    <a:pt x="653954" y="2536695"/>
                  </a:lnTo>
                  <a:lnTo>
                    <a:pt x="640203" y="2492387"/>
                  </a:lnTo>
                  <a:lnTo>
                    <a:pt x="627979" y="2445020"/>
                  </a:lnTo>
                  <a:lnTo>
                    <a:pt x="615753" y="2399185"/>
                  </a:lnTo>
                  <a:lnTo>
                    <a:pt x="602002" y="2353345"/>
                  </a:lnTo>
                  <a:lnTo>
                    <a:pt x="586724" y="2309035"/>
                  </a:lnTo>
                  <a:lnTo>
                    <a:pt x="568388" y="2267782"/>
                  </a:lnTo>
                  <a:lnTo>
                    <a:pt x="546998" y="2229583"/>
                  </a:lnTo>
                  <a:lnTo>
                    <a:pt x="519496" y="2195970"/>
                  </a:lnTo>
                  <a:lnTo>
                    <a:pt x="488937" y="2160826"/>
                  </a:lnTo>
                  <a:lnTo>
                    <a:pt x="453796" y="2130269"/>
                  </a:lnTo>
                  <a:lnTo>
                    <a:pt x="415595" y="2101240"/>
                  </a:lnTo>
                  <a:lnTo>
                    <a:pt x="377399" y="2072208"/>
                  </a:lnTo>
                  <a:lnTo>
                    <a:pt x="339201" y="2043179"/>
                  </a:lnTo>
                  <a:lnTo>
                    <a:pt x="302530" y="2014147"/>
                  </a:lnTo>
                  <a:lnTo>
                    <a:pt x="267389" y="1982060"/>
                  </a:lnTo>
                  <a:lnTo>
                    <a:pt x="236829" y="1949976"/>
                  </a:lnTo>
                  <a:lnTo>
                    <a:pt x="210855" y="1913305"/>
                  </a:lnTo>
                  <a:lnTo>
                    <a:pt x="190992" y="1875107"/>
                  </a:lnTo>
                  <a:lnTo>
                    <a:pt x="177241" y="1829269"/>
                  </a:lnTo>
                  <a:lnTo>
                    <a:pt x="171129" y="1781905"/>
                  </a:lnTo>
                  <a:lnTo>
                    <a:pt x="169599" y="1733010"/>
                  </a:lnTo>
                  <a:lnTo>
                    <a:pt x="174184" y="1681060"/>
                  </a:lnTo>
                  <a:lnTo>
                    <a:pt x="180296" y="1629111"/>
                  </a:lnTo>
                  <a:lnTo>
                    <a:pt x="187935" y="1577162"/>
                  </a:lnTo>
                  <a:lnTo>
                    <a:pt x="194049" y="1525212"/>
                  </a:lnTo>
                  <a:lnTo>
                    <a:pt x="197104" y="1473263"/>
                  </a:lnTo>
                  <a:lnTo>
                    <a:pt x="197104" y="1422841"/>
                  </a:lnTo>
                  <a:lnTo>
                    <a:pt x="190992" y="1375479"/>
                  </a:lnTo>
                  <a:lnTo>
                    <a:pt x="178768" y="1328111"/>
                  </a:lnTo>
                  <a:lnTo>
                    <a:pt x="160433" y="1283801"/>
                  </a:lnTo>
                  <a:lnTo>
                    <a:pt x="137515" y="1237964"/>
                  </a:lnTo>
                  <a:lnTo>
                    <a:pt x="111538" y="1192129"/>
                  </a:lnTo>
                  <a:lnTo>
                    <a:pt x="84039" y="1146289"/>
                  </a:lnTo>
                  <a:lnTo>
                    <a:pt x="58064" y="1101978"/>
                  </a:lnTo>
                  <a:lnTo>
                    <a:pt x="35144" y="1054614"/>
                  </a:lnTo>
                  <a:lnTo>
                    <a:pt x="16808" y="1008776"/>
                  </a:lnTo>
                  <a:lnTo>
                    <a:pt x="4585" y="961409"/>
                  </a:lnTo>
                  <a:lnTo>
                    <a:pt x="0" y="912517"/>
                  </a:lnTo>
                  <a:lnTo>
                    <a:pt x="4585" y="863625"/>
                  </a:lnTo>
                  <a:lnTo>
                    <a:pt x="16808" y="816260"/>
                  </a:lnTo>
                  <a:lnTo>
                    <a:pt x="35144" y="770420"/>
                  </a:lnTo>
                  <a:lnTo>
                    <a:pt x="58064" y="723055"/>
                  </a:lnTo>
                  <a:lnTo>
                    <a:pt x="84039" y="678745"/>
                  </a:lnTo>
                  <a:lnTo>
                    <a:pt x="111538" y="632910"/>
                  </a:lnTo>
                  <a:lnTo>
                    <a:pt x="137515" y="587070"/>
                  </a:lnTo>
                  <a:lnTo>
                    <a:pt x="160433" y="541232"/>
                  </a:lnTo>
                  <a:lnTo>
                    <a:pt x="178768" y="496922"/>
                  </a:lnTo>
                  <a:lnTo>
                    <a:pt x="190992" y="449557"/>
                  </a:lnTo>
                  <a:lnTo>
                    <a:pt x="197104" y="402192"/>
                  </a:lnTo>
                  <a:lnTo>
                    <a:pt x="197104" y="351770"/>
                  </a:lnTo>
                  <a:lnTo>
                    <a:pt x="194049" y="299821"/>
                  </a:lnTo>
                  <a:lnTo>
                    <a:pt x="187935" y="247872"/>
                  </a:lnTo>
                  <a:lnTo>
                    <a:pt x="180296" y="195922"/>
                  </a:lnTo>
                  <a:lnTo>
                    <a:pt x="174184" y="143973"/>
                  </a:lnTo>
                  <a:lnTo>
                    <a:pt x="169599" y="92024"/>
                  </a:lnTo>
                  <a:lnTo>
                    <a:pt x="171129" y="43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Microsoft Unlocked">
            <a:extLst>
              <a:ext uri="{FF2B5EF4-FFF2-40B4-BE49-F238E27FC236}">
                <a16:creationId xmlns:a16="http://schemas.microsoft.com/office/drawing/2014/main" id="{1218E65F-1F4B-422E-93F4-D404BEFCB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9794" y="594515"/>
            <a:ext cx="3243520" cy="14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5F42AC07-1FE2-483E-851B-FC913421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2017" y="3754146"/>
            <a:ext cx="3309985" cy="3103853"/>
            <a:chOff x="8882017" y="3754146"/>
            <a:chExt cx="3309985" cy="3103853"/>
          </a:xfrm>
        </p:grpSpPr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0A6D42E8-3193-4B5F-8230-2778A35E3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2017" y="3754146"/>
              <a:ext cx="3309983" cy="3103853"/>
            </a:xfrm>
            <a:custGeom>
              <a:avLst/>
              <a:gdLst>
                <a:gd name="connsiteX0" fmla="*/ 2022059 w 3309983"/>
                <a:gd name="connsiteY0" fmla="*/ 0 h 3103853"/>
                <a:gd name="connsiteX1" fmla="*/ 2061297 w 3309983"/>
                <a:gd name="connsiteY1" fmla="*/ 3678 h 3103853"/>
                <a:gd name="connsiteX2" fmla="*/ 2099311 w 3309983"/>
                <a:gd name="connsiteY2" fmla="*/ 13488 h 3103853"/>
                <a:gd name="connsiteX3" fmla="*/ 2136099 w 3309983"/>
                <a:gd name="connsiteY3" fmla="*/ 28203 h 3103853"/>
                <a:gd name="connsiteX4" fmla="*/ 2174111 w 3309983"/>
                <a:gd name="connsiteY4" fmla="*/ 46597 h 3103853"/>
                <a:gd name="connsiteX5" fmla="*/ 2209672 w 3309983"/>
                <a:gd name="connsiteY5" fmla="*/ 67443 h 3103853"/>
                <a:gd name="connsiteX6" fmla="*/ 2246460 w 3309983"/>
                <a:gd name="connsiteY6" fmla="*/ 89515 h 3103853"/>
                <a:gd name="connsiteX7" fmla="*/ 2283247 w 3309983"/>
                <a:gd name="connsiteY7" fmla="*/ 109134 h 3103853"/>
                <a:gd name="connsiteX8" fmla="*/ 2320033 w 3309983"/>
                <a:gd name="connsiteY8" fmla="*/ 128755 h 3103853"/>
                <a:gd name="connsiteX9" fmla="*/ 2355594 w 3309983"/>
                <a:gd name="connsiteY9" fmla="*/ 143469 h 3103853"/>
                <a:gd name="connsiteX10" fmla="*/ 2394834 w 3309983"/>
                <a:gd name="connsiteY10" fmla="*/ 153279 h 3103853"/>
                <a:gd name="connsiteX11" fmla="*/ 2432846 w 3309983"/>
                <a:gd name="connsiteY11" fmla="*/ 158184 h 3103853"/>
                <a:gd name="connsiteX12" fmla="*/ 2473311 w 3309983"/>
                <a:gd name="connsiteY12" fmla="*/ 158184 h 3103853"/>
                <a:gd name="connsiteX13" fmla="*/ 2515004 w 3309983"/>
                <a:gd name="connsiteY13" fmla="*/ 155732 h 3103853"/>
                <a:gd name="connsiteX14" fmla="*/ 2556695 w 3309983"/>
                <a:gd name="connsiteY14" fmla="*/ 150827 h 3103853"/>
                <a:gd name="connsiteX15" fmla="*/ 2598388 w 3309983"/>
                <a:gd name="connsiteY15" fmla="*/ 144696 h 3103853"/>
                <a:gd name="connsiteX16" fmla="*/ 2640079 w 3309983"/>
                <a:gd name="connsiteY16" fmla="*/ 139791 h 3103853"/>
                <a:gd name="connsiteX17" fmla="*/ 2681772 w 3309983"/>
                <a:gd name="connsiteY17" fmla="*/ 136111 h 3103853"/>
                <a:gd name="connsiteX18" fmla="*/ 2721011 w 3309983"/>
                <a:gd name="connsiteY18" fmla="*/ 137338 h 3103853"/>
                <a:gd name="connsiteX19" fmla="*/ 2759024 w 3309983"/>
                <a:gd name="connsiteY19" fmla="*/ 142243 h 3103853"/>
                <a:gd name="connsiteX20" fmla="*/ 2795812 w 3309983"/>
                <a:gd name="connsiteY20" fmla="*/ 153279 h 3103853"/>
                <a:gd name="connsiteX21" fmla="*/ 2826468 w 3309983"/>
                <a:gd name="connsiteY21" fmla="*/ 169220 h 3103853"/>
                <a:gd name="connsiteX22" fmla="*/ 2855897 w 3309983"/>
                <a:gd name="connsiteY22" fmla="*/ 190066 h 3103853"/>
                <a:gd name="connsiteX23" fmla="*/ 2881648 w 3309983"/>
                <a:gd name="connsiteY23" fmla="*/ 214590 h 3103853"/>
                <a:gd name="connsiteX24" fmla="*/ 2907399 w 3309983"/>
                <a:gd name="connsiteY24" fmla="*/ 242793 h 3103853"/>
                <a:gd name="connsiteX25" fmla="*/ 2930697 w 3309983"/>
                <a:gd name="connsiteY25" fmla="*/ 272223 h 3103853"/>
                <a:gd name="connsiteX26" fmla="*/ 2953995 w 3309983"/>
                <a:gd name="connsiteY26" fmla="*/ 302879 h 3103853"/>
                <a:gd name="connsiteX27" fmla="*/ 2977294 w 3309983"/>
                <a:gd name="connsiteY27" fmla="*/ 333535 h 3103853"/>
                <a:gd name="connsiteX28" fmla="*/ 3000592 w 3309983"/>
                <a:gd name="connsiteY28" fmla="*/ 362964 h 3103853"/>
                <a:gd name="connsiteX29" fmla="*/ 3025118 w 3309983"/>
                <a:gd name="connsiteY29" fmla="*/ 391167 h 3103853"/>
                <a:gd name="connsiteX30" fmla="*/ 3053321 w 3309983"/>
                <a:gd name="connsiteY30" fmla="*/ 415693 h 3103853"/>
                <a:gd name="connsiteX31" fmla="*/ 3080299 w 3309983"/>
                <a:gd name="connsiteY31" fmla="*/ 437765 h 3103853"/>
                <a:gd name="connsiteX32" fmla="*/ 3110953 w 3309983"/>
                <a:gd name="connsiteY32" fmla="*/ 454931 h 3103853"/>
                <a:gd name="connsiteX33" fmla="*/ 3144062 w 3309983"/>
                <a:gd name="connsiteY33" fmla="*/ 469646 h 3103853"/>
                <a:gd name="connsiteX34" fmla="*/ 3179622 w 3309983"/>
                <a:gd name="connsiteY34" fmla="*/ 481908 h 3103853"/>
                <a:gd name="connsiteX35" fmla="*/ 3216409 w 3309983"/>
                <a:gd name="connsiteY35" fmla="*/ 492944 h 3103853"/>
                <a:gd name="connsiteX36" fmla="*/ 3253196 w 3309983"/>
                <a:gd name="connsiteY36" fmla="*/ 502755 h 3103853"/>
                <a:gd name="connsiteX37" fmla="*/ 3291210 w 3309983"/>
                <a:gd name="connsiteY37" fmla="*/ 512565 h 3103853"/>
                <a:gd name="connsiteX38" fmla="*/ 3309983 w 3309983"/>
                <a:gd name="connsiteY38" fmla="*/ 518391 h 3103853"/>
                <a:gd name="connsiteX39" fmla="*/ 3309983 w 3309983"/>
                <a:gd name="connsiteY39" fmla="*/ 3103853 h 3103853"/>
                <a:gd name="connsiteX40" fmla="*/ 454246 w 3309983"/>
                <a:gd name="connsiteY40" fmla="*/ 3103853 h 3103853"/>
                <a:gd name="connsiteX41" fmla="*/ 438991 w 3309983"/>
                <a:gd name="connsiteY41" fmla="*/ 3076613 h 3103853"/>
                <a:gd name="connsiteX42" fmla="*/ 416921 w 3309983"/>
                <a:gd name="connsiteY42" fmla="*/ 3049636 h 3103853"/>
                <a:gd name="connsiteX43" fmla="*/ 392395 w 3309983"/>
                <a:gd name="connsiteY43" fmla="*/ 3021432 h 3103853"/>
                <a:gd name="connsiteX44" fmla="*/ 364192 w 3309983"/>
                <a:gd name="connsiteY44" fmla="*/ 2996908 h 3103853"/>
                <a:gd name="connsiteX45" fmla="*/ 333535 w 3309983"/>
                <a:gd name="connsiteY45" fmla="*/ 2973610 h 3103853"/>
                <a:gd name="connsiteX46" fmla="*/ 302880 w 3309983"/>
                <a:gd name="connsiteY46" fmla="*/ 2950312 h 3103853"/>
                <a:gd name="connsiteX47" fmla="*/ 272224 w 3309983"/>
                <a:gd name="connsiteY47" fmla="*/ 2927014 h 3103853"/>
                <a:gd name="connsiteX48" fmla="*/ 242794 w 3309983"/>
                <a:gd name="connsiteY48" fmla="*/ 2903714 h 3103853"/>
                <a:gd name="connsiteX49" fmla="*/ 214591 w 3309983"/>
                <a:gd name="connsiteY49" fmla="*/ 2877964 h 3103853"/>
                <a:gd name="connsiteX50" fmla="*/ 190066 w 3309983"/>
                <a:gd name="connsiteY50" fmla="*/ 2852214 h 3103853"/>
                <a:gd name="connsiteX51" fmla="*/ 169221 w 3309983"/>
                <a:gd name="connsiteY51" fmla="*/ 2822783 h 3103853"/>
                <a:gd name="connsiteX52" fmla="*/ 153281 w 3309983"/>
                <a:gd name="connsiteY52" fmla="*/ 2792128 h 3103853"/>
                <a:gd name="connsiteX53" fmla="*/ 142244 w 3309983"/>
                <a:gd name="connsiteY53" fmla="*/ 2755342 h 3103853"/>
                <a:gd name="connsiteX54" fmla="*/ 137339 w 3309983"/>
                <a:gd name="connsiteY54" fmla="*/ 2717328 h 3103853"/>
                <a:gd name="connsiteX55" fmla="*/ 136112 w 3309983"/>
                <a:gd name="connsiteY55" fmla="*/ 2678088 h 3103853"/>
                <a:gd name="connsiteX56" fmla="*/ 139791 w 3309983"/>
                <a:gd name="connsiteY56" fmla="*/ 2636396 h 3103853"/>
                <a:gd name="connsiteX57" fmla="*/ 144696 w 3309983"/>
                <a:gd name="connsiteY57" fmla="*/ 2594705 h 3103853"/>
                <a:gd name="connsiteX58" fmla="*/ 150827 w 3309983"/>
                <a:gd name="connsiteY58" fmla="*/ 2553012 h 3103853"/>
                <a:gd name="connsiteX59" fmla="*/ 155732 w 3309983"/>
                <a:gd name="connsiteY59" fmla="*/ 2511321 h 3103853"/>
                <a:gd name="connsiteX60" fmla="*/ 158185 w 3309983"/>
                <a:gd name="connsiteY60" fmla="*/ 2469629 h 3103853"/>
                <a:gd name="connsiteX61" fmla="*/ 158185 w 3309983"/>
                <a:gd name="connsiteY61" fmla="*/ 2429163 h 3103853"/>
                <a:gd name="connsiteX62" fmla="*/ 153281 w 3309983"/>
                <a:gd name="connsiteY62" fmla="*/ 2391151 h 3103853"/>
                <a:gd name="connsiteX63" fmla="*/ 143470 w 3309983"/>
                <a:gd name="connsiteY63" fmla="*/ 2353137 h 3103853"/>
                <a:gd name="connsiteX64" fmla="*/ 128755 w 3309983"/>
                <a:gd name="connsiteY64" fmla="*/ 2317576 h 3103853"/>
                <a:gd name="connsiteX65" fmla="*/ 110362 w 3309983"/>
                <a:gd name="connsiteY65" fmla="*/ 2280789 h 3103853"/>
                <a:gd name="connsiteX66" fmla="*/ 89515 w 3309983"/>
                <a:gd name="connsiteY66" fmla="*/ 2244004 h 3103853"/>
                <a:gd name="connsiteX67" fmla="*/ 67444 w 3309983"/>
                <a:gd name="connsiteY67" fmla="*/ 2207216 h 3103853"/>
                <a:gd name="connsiteX68" fmla="*/ 46598 w 3309983"/>
                <a:gd name="connsiteY68" fmla="*/ 2171654 h 3103853"/>
                <a:gd name="connsiteX69" fmla="*/ 28203 w 3309983"/>
                <a:gd name="connsiteY69" fmla="*/ 2133642 h 3103853"/>
                <a:gd name="connsiteX70" fmla="*/ 13490 w 3309983"/>
                <a:gd name="connsiteY70" fmla="*/ 2096855 h 3103853"/>
                <a:gd name="connsiteX71" fmla="*/ 3680 w 3309983"/>
                <a:gd name="connsiteY71" fmla="*/ 2058841 h 3103853"/>
                <a:gd name="connsiteX72" fmla="*/ 0 w 3309983"/>
                <a:gd name="connsiteY72" fmla="*/ 2019602 h 3103853"/>
                <a:gd name="connsiteX73" fmla="*/ 3680 w 3309983"/>
                <a:gd name="connsiteY73" fmla="*/ 1980363 h 3103853"/>
                <a:gd name="connsiteX74" fmla="*/ 13490 w 3309983"/>
                <a:gd name="connsiteY74" fmla="*/ 1942350 h 3103853"/>
                <a:gd name="connsiteX75" fmla="*/ 28203 w 3309983"/>
                <a:gd name="connsiteY75" fmla="*/ 1905563 h 3103853"/>
                <a:gd name="connsiteX76" fmla="*/ 46598 w 3309983"/>
                <a:gd name="connsiteY76" fmla="*/ 1867550 h 3103853"/>
                <a:gd name="connsiteX77" fmla="*/ 67444 w 3309983"/>
                <a:gd name="connsiteY77" fmla="*/ 1831989 h 3103853"/>
                <a:gd name="connsiteX78" fmla="*/ 89515 w 3309983"/>
                <a:gd name="connsiteY78" fmla="*/ 1795203 h 3103853"/>
                <a:gd name="connsiteX79" fmla="*/ 110362 w 3309983"/>
                <a:gd name="connsiteY79" fmla="*/ 1758415 h 3103853"/>
                <a:gd name="connsiteX80" fmla="*/ 128755 w 3309983"/>
                <a:gd name="connsiteY80" fmla="*/ 1721629 h 3103853"/>
                <a:gd name="connsiteX81" fmla="*/ 143470 w 3309983"/>
                <a:gd name="connsiteY81" fmla="*/ 1686067 h 3103853"/>
                <a:gd name="connsiteX82" fmla="*/ 153281 w 3309983"/>
                <a:gd name="connsiteY82" fmla="*/ 1648054 h 3103853"/>
                <a:gd name="connsiteX83" fmla="*/ 158185 w 3309983"/>
                <a:gd name="connsiteY83" fmla="*/ 1610042 h 3103853"/>
                <a:gd name="connsiteX84" fmla="*/ 158185 w 3309983"/>
                <a:gd name="connsiteY84" fmla="*/ 1569576 h 3103853"/>
                <a:gd name="connsiteX85" fmla="*/ 155732 w 3309983"/>
                <a:gd name="connsiteY85" fmla="*/ 1527883 h 3103853"/>
                <a:gd name="connsiteX86" fmla="*/ 150827 w 3309983"/>
                <a:gd name="connsiteY86" fmla="*/ 1486192 h 3103853"/>
                <a:gd name="connsiteX87" fmla="*/ 144696 w 3309983"/>
                <a:gd name="connsiteY87" fmla="*/ 1444499 h 3103853"/>
                <a:gd name="connsiteX88" fmla="*/ 139791 w 3309983"/>
                <a:gd name="connsiteY88" fmla="*/ 1402808 h 3103853"/>
                <a:gd name="connsiteX89" fmla="*/ 136112 w 3309983"/>
                <a:gd name="connsiteY89" fmla="*/ 1361117 h 3103853"/>
                <a:gd name="connsiteX90" fmla="*/ 137339 w 3309983"/>
                <a:gd name="connsiteY90" fmla="*/ 1321877 h 3103853"/>
                <a:gd name="connsiteX91" fmla="*/ 142244 w 3309983"/>
                <a:gd name="connsiteY91" fmla="*/ 1283864 h 3103853"/>
                <a:gd name="connsiteX92" fmla="*/ 153281 w 3309983"/>
                <a:gd name="connsiteY92" fmla="*/ 1247077 h 3103853"/>
                <a:gd name="connsiteX93" fmla="*/ 169221 w 3309983"/>
                <a:gd name="connsiteY93" fmla="*/ 1216422 h 3103853"/>
                <a:gd name="connsiteX94" fmla="*/ 190066 w 3309983"/>
                <a:gd name="connsiteY94" fmla="*/ 1186992 h 3103853"/>
                <a:gd name="connsiteX95" fmla="*/ 214591 w 3309983"/>
                <a:gd name="connsiteY95" fmla="*/ 1161241 h 3103853"/>
                <a:gd name="connsiteX96" fmla="*/ 242794 w 3309983"/>
                <a:gd name="connsiteY96" fmla="*/ 1135491 h 3103853"/>
                <a:gd name="connsiteX97" fmla="*/ 272224 w 3309983"/>
                <a:gd name="connsiteY97" fmla="*/ 1112191 h 3103853"/>
                <a:gd name="connsiteX98" fmla="*/ 302880 w 3309983"/>
                <a:gd name="connsiteY98" fmla="*/ 1088893 h 3103853"/>
                <a:gd name="connsiteX99" fmla="*/ 333535 w 3309983"/>
                <a:gd name="connsiteY99" fmla="*/ 1065594 h 3103853"/>
                <a:gd name="connsiteX100" fmla="*/ 364192 w 3309983"/>
                <a:gd name="connsiteY100" fmla="*/ 1042296 h 3103853"/>
                <a:gd name="connsiteX101" fmla="*/ 392395 w 3309983"/>
                <a:gd name="connsiteY101" fmla="*/ 1017772 h 3103853"/>
                <a:gd name="connsiteX102" fmla="*/ 416921 w 3309983"/>
                <a:gd name="connsiteY102" fmla="*/ 989569 h 3103853"/>
                <a:gd name="connsiteX103" fmla="*/ 438991 w 3309983"/>
                <a:gd name="connsiteY103" fmla="*/ 962591 h 3103853"/>
                <a:gd name="connsiteX104" fmla="*/ 456159 w 3309983"/>
                <a:gd name="connsiteY104" fmla="*/ 931936 h 3103853"/>
                <a:gd name="connsiteX105" fmla="*/ 470874 w 3309983"/>
                <a:gd name="connsiteY105" fmla="*/ 898828 h 3103853"/>
                <a:gd name="connsiteX106" fmla="*/ 483136 w 3309983"/>
                <a:gd name="connsiteY106" fmla="*/ 863267 h 3103853"/>
                <a:gd name="connsiteX107" fmla="*/ 494172 w 3309983"/>
                <a:gd name="connsiteY107" fmla="*/ 826479 h 3103853"/>
                <a:gd name="connsiteX108" fmla="*/ 503983 w 3309983"/>
                <a:gd name="connsiteY108" fmla="*/ 789692 h 3103853"/>
                <a:gd name="connsiteX109" fmla="*/ 513793 w 3309983"/>
                <a:gd name="connsiteY109" fmla="*/ 751680 h 3103853"/>
                <a:gd name="connsiteX110" fmla="*/ 524829 w 3309983"/>
                <a:gd name="connsiteY110" fmla="*/ 716119 h 3103853"/>
                <a:gd name="connsiteX111" fmla="*/ 537091 w 3309983"/>
                <a:gd name="connsiteY111" fmla="*/ 680557 h 3103853"/>
                <a:gd name="connsiteX112" fmla="*/ 551806 w 3309983"/>
                <a:gd name="connsiteY112" fmla="*/ 647450 h 3103853"/>
                <a:gd name="connsiteX113" fmla="*/ 570199 w 3309983"/>
                <a:gd name="connsiteY113" fmla="*/ 618021 h 3103853"/>
                <a:gd name="connsiteX114" fmla="*/ 592270 w 3309983"/>
                <a:gd name="connsiteY114" fmla="*/ 591044 h 3103853"/>
                <a:gd name="connsiteX115" fmla="*/ 619248 w 3309983"/>
                <a:gd name="connsiteY115" fmla="*/ 568971 h 3103853"/>
                <a:gd name="connsiteX116" fmla="*/ 648679 w 3309983"/>
                <a:gd name="connsiteY116" fmla="*/ 550578 h 3103853"/>
                <a:gd name="connsiteX117" fmla="*/ 681785 w 3309983"/>
                <a:gd name="connsiteY117" fmla="*/ 535863 h 3103853"/>
                <a:gd name="connsiteX118" fmla="*/ 717347 w 3309983"/>
                <a:gd name="connsiteY118" fmla="*/ 523601 h 3103853"/>
                <a:gd name="connsiteX119" fmla="*/ 752908 w 3309983"/>
                <a:gd name="connsiteY119" fmla="*/ 512565 h 3103853"/>
                <a:gd name="connsiteX120" fmla="*/ 790921 w 3309983"/>
                <a:gd name="connsiteY120" fmla="*/ 502755 h 3103853"/>
                <a:gd name="connsiteX121" fmla="*/ 827707 w 3309983"/>
                <a:gd name="connsiteY121" fmla="*/ 492944 h 3103853"/>
                <a:gd name="connsiteX122" fmla="*/ 864495 w 3309983"/>
                <a:gd name="connsiteY122" fmla="*/ 481908 h 3103853"/>
                <a:gd name="connsiteX123" fmla="*/ 900055 w 3309983"/>
                <a:gd name="connsiteY123" fmla="*/ 469646 h 3103853"/>
                <a:gd name="connsiteX124" fmla="*/ 933163 w 3309983"/>
                <a:gd name="connsiteY124" fmla="*/ 454931 h 3103853"/>
                <a:gd name="connsiteX125" fmla="*/ 963819 w 3309983"/>
                <a:gd name="connsiteY125" fmla="*/ 437765 h 3103853"/>
                <a:gd name="connsiteX126" fmla="*/ 990796 w 3309983"/>
                <a:gd name="connsiteY126" fmla="*/ 415693 h 3103853"/>
                <a:gd name="connsiteX127" fmla="*/ 1019000 w 3309983"/>
                <a:gd name="connsiteY127" fmla="*/ 391167 h 3103853"/>
                <a:gd name="connsiteX128" fmla="*/ 1043525 w 3309983"/>
                <a:gd name="connsiteY128" fmla="*/ 362964 h 3103853"/>
                <a:gd name="connsiteX129" fmla="*/ 1066823 w 3309983"/>
                <a:gd name="connsiteY129" fmla="*/ 333535 h 3103853"/>
                <a:gd name="connsiteX130" fmla="*/ 1090122 w 3309983"/>
                <a:gd name="connsiteY130" fmla="*/ 302879 h 3103853"/>
                <a:gd name="connsiteX131" fmla="*/ 1113420 w 3309983"/>
                <a:gd name="connsiteY131" fmla="*/ 272223 h 3103853"/>
                <a:gd name="connsiteX132" fmla="*/ 1136718 w 3309983"/>
                <a:gd name="connsiteY132" fmla="*/ 242793 h 3103853"/>
                <a:gd name="connsiteX133" fmla="*/ 1162470 w 3309983"/>
                <a:gd name="connsiteY133" fmla="*/ 214590 h 3103853"/>
                <a:gd name="connsiteX134" fmla="*/ 1188220 w 3309983"/>
                <a:gd name="connsiteY134" fmla="*/ 190066 h 3103853"/>
                <a:gd name="connsiteX135" fmla="*/ 1217650 w 3309983"/>
                <a:gd name="connsiteY135" fmla="*/ 169220 h 3103853"/>
                <a:gd name="connsiteX136" fmla="*/ 1248306 w 3309983"/>
                <a:gd name="connsiteY136" fmla="*/ 153279 h 3103853"/>
                <a:gd name="connsiteX137" fmla="*/ 1285093 w 3309983"/>
                <a:gd name="connsiteY137" fmla="*/ 142243 h 3103853"/>
                <a:gd name="connsiteX138" fmla="*/ 1323107 w 3309983"/>
                <a:gd name="connsiteY138" fmla="*/ 137338 h 3103853"/>
                <a:gd name="connsiteX139" fmla="*/ 1362345 w 3309983"/>
                <a:gd name="connsiteY139" fmla="*/ 136111 h 3103853"/>
                <a:gd name="connsiteX140" fmla="*/ 1404036 w 3309983"/>
                <a:gd name="connsiteY140" fmla="*/ 139791 h 3103853"/>
                <a:gd name="connsiteX141" fmla="*/ 1445729 w 3309983"/>
                <a:gd name="connsiteY141" fmla="*/ 144696 h 3103853"/>
                <a:gd name="connsiteX142" fmla="*/ 1487421 w 3309983"/>
                <a:gd name="connsiteY142" fmla="*/ 150827 h 3103853"/>
                <a:gd name="connsiteX143" fmla="*/ 1529113 w 3309983"/>
                <a:gd name="connsiteY143" fmla="*/ 155732 h 3103853"/>
                <a:gd name="connsiteX144" fmla="*/ 1570804 w 3309983"/>
                <a:gd name="connsiteY144" fmla="*/ 158184 h 3103853"/>
                <a:gd name="connsiteX145" fmla="*/ 1611271 w 3309983"/>
                <a:gd name="connsiteY145" fmla="*/ 158184 h 3103853"/>
                <a:gd name="connsiteX146" fmla="*/ 1649285 w 3309983"/>
                <a:gd name="connsiteY146" fmla="*/ 153279 h 3103853"/>
                <a:gd name="connsiteX147" fmla="*/ 1687298 w 3309983"/>
                <a:gd name="connsiteY147" fmla="*/ 143469 h 3103853"/>
                <a:gd name="connsiteX148" fmla="*/ 1724085 w 3309983"/>
                <a:gd name="connsiteY148" fmla="*/ 128755 h 3103853"/>
                <a:gd name="connsiteX149" fmla="*/ 1760871 w 3309983"/>
                <a:gd name="connsiteY149" fmla="*/ 109134 h 3103853"/>
                <a:gd name="connsiteX150" fmla="*/ 1797658 w 3309983"/>
                <a:gd name="connsiteY150" fmla="*/ 89515 h 3103853"/>
                <a:gd name="connsiteX151" fmla="*/ 1834445 w 3309983"/>
                <a:gd name="connsiteY151" fmla="*/ 67443 h 3103853"/>
                <a:gd name="connsiteX152" fmla="*/ 1870007 w 3309983"/>
                <a:gd name="connsiteY152" fmla="*/ 46597 h 3103853"/>
                <a:gd name="connsiteX153" fmla="*/ 1908020 w 3309983"/>
                <a:gd name="connsiteY153" fmla="*/ 28203 h 3103853"/>
                <a:gd name="connsiteX154" fmla="*/ 1944806 w 3309983"/>
                <a:gd name="connsiteY154" fmla="*/ 13488 h 3103853"/>
                <a:gd name="connsiteX155" fmla="*/ 1982820 w 3309983"/>
                <a:gd name="connsiteY155" fmla="*/ 3678 h 310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309983" h="3103853">
                  <a:moveTo>
                    <a:pt x="2022059" y="0"/>
                  </a:moveTo>
                  <a:lnTo>
                    <a:pt x="2061297" y="3678"/>
                  </a:lnTo>
                  <a:lnTo>
                    <a:pt x="2099311" y="13488"/>
                  </a:lnTo>
                  <a:lnTo>
                    <a:pt x="2136099" y="28203"/>
                  </a:lnTo>
                  <a:lnTo>
                    <a:pt x="2174111" y="46597"/>
                  </a:lnTo>
                  <a:lnTo>
                    <a:pt x="2209672" y="67443"/>
                  </a:lnTo>
                  <a:lnTo>
                    <a:pt x="2246460" y="89515"/>
                  </a:lnTo>
                  <a:lnTo>
                    <a:pt x="2283247" y="109134"/>
                  </a:lnTo>
                  <a:lnTo>
                    <a:pt x="2320033" y="128755"/>
                  </a:lnTo>
                  <a:lnTo>
                    <a:pt x="2355594" y="143469"/>
                  </a:lnTo>
                  <a:lnTo>
                    <a:pt x="2394834" y="153279"/>
                  </a:lnTo>
                  <a:lnTo>
                    <a:pt x="2432846" y="158184"/>
                  </a:lnTo>
                  <a:lnTo>
                    <a:pt x="2473311" y="158184"/>
                  </a:lnTo>
                  <a:lnTo>
                    <a:pt x="2515004" y="155732"/>
                  </a:lnTo>
                  <a:lnTo>
                    <a:pt x="2556695" y="150827"/>
                  </a:lnTo>
                  <a:lnTo>
                    <a:pt x="2598388" y="144696"/>
                  </a:lnTo>
                  <a:lnTo>
                    <a:pt x="2640079" y="139791"/>
                  </a:lnTo>
                  <a:lnTo>
                    <a:pt x="2681772" y="136111"/>
                  </a:lnTo>
                  <a:lnTo>
                    <a:pt x="2721011" y="137338"/>
                  </a:lnTo>
                  <a:lnTo>
                    <a:pt x="2759024" y="142243"/>
                  </a:lnTo>
                  <a:lnTo>
                    <a:pt x="2795812" y="153279"/>
                  </a:lnTo>
                  <a:lnTo>
                    <a:pt x="2826468" y="169220"/>
                  </a:lnTo>
                  <a:lnTo>
                    <a:pt x="2855897" y="190066"/>
                  </a:lnTo>
                  <a:lnTo>
                    <a:pt x="2881648" y="214590"/>
                  </a:lnTo>
                  <a:lnTo>
                    <a:pt x="2907399" y="242793"/>
                  </a:lnTo>
                  <a:lnTo>
                    <a:pt x="2930697" y="272223"/>
                  </a:lnTo>
                  <a:lnTo>
                    <a:pt x="2953995" y="302879"/>
                  </a:lnTo>
                  <a:lnTo>
                    <a:pt x="2977294" y="333535"/>
                  </a:lnTo>
                  <a:lnTo>
                    <a:pt x="3000592" y="362964"/>
                  </a:lnTo>
                  <a:lnTo>
                    <a:pt x="3025118" y="391167"/>
                  </a:lnTo>
                  <a:lnTo>
                    <a:pt x="3053321" y="415693"/>
                  </a:lnTo>
                  <a:lnTo>
                    <a:pt x="3080299" y="437765"/>
                  </a:lnTo>
                  <a:lnTo>
                    <a:pt x="3110953" y="454931"/>
                  </a:lnTo>
                  <a:lnTo>
                    <a:pt x="3144062" y="469646"/>
                  </a:lnTo>
                  <a:lnTo>
                    <a:pt x="3179622" y="481908"/>
                  </a:lnTo>
                  <a:lnTo>
                    <a:pt x="3216409" y="492944"/>
                  </a:lnTo>
                  <a:lnTo>
                    <a:pt x="3253196" y="502755"/>
                  </a:lnTo>
                  <a:lnTo>
                    <a:pt x="3291210" y="512565"/>
                  </a:lnTo>
                  <a:lnTo>
                    <a:pt x="3309983" y="518391"/>
                  </a:lnTo>
                  <a:lnTo>
                    <a:pt x="3309983" y="3103853"/>
                  </a:lnTo>
                  <a:lnTo>
                    <a:pt x="454246" y="3103853"/>
                  </a:lnTo>
                  <a:lnTo>
                    <a:pt x="438991" y="3076613"/>
                  </a:lnTo>
                  <a:lnTo>
                    <a:pt x="416921" y="3049636"/>
                  </a:lnTo>
                  <a:lnTo>
                    <a:pt x="392395" y="3021432"/>
                  </a:lnTo>
                  <a:lnTo>
                    <a:pt x="364192" y="2996908"/>
                  </a:lnTo>
                  <a:lnTo>
                    <a:pt x="333535" y="2973610"/>
                  </a:lnTo>
                  <a:lnTo>
                    <a:pt x="302880" y="2950312"/>
                  </a:lnTo>
                  <a:lnTo>
                    <a:pt x="272224" y="2927014"/>
                  </a:lnTo>
                  <a:lnTo>
                    <a:pt x="242794" y="2903714"/>
                  </a:lnTo>
                  <a:lnTo>
                    <a:pt x="214591" y="2877964"/>
                  </a:lnTo>
                  <a:lnTo>
                    <a:pt x="190066" y="2852214"/>
                  </a:lnTo>
                  <a:lnTo>
                    <a:pt x="169221" y="2822783"/>
                  </a:lnTo>
                  <a:lnTo>
                    <a:pt x="153281" y="2792128"/>
                  </a:lnTo>
                  <a:lnTo>
                    <a:pt x="142244" y="2755342"/>
                  </a:lnTo>
                  <a:lnTo>
                    <a:pt x="137339" y="2717328"/>
                  </a:lnTo>
                  <a:lnTo>
                    <a:pt x="136112" y="2678088"/>
                  </a:lnTo>
                  <a:lnTo>
                    <a:pt x="139791" y="2636396"/>
                  </a:lnTo>
                  <a:lnTo>
                    <a:pt x="144696" y="2594705"/>
                  </a:lnTo>
                  <a:lnTo>
                    <a:pt x="150827" y="2553012"/>
                  </a:lnTo>
                  <a:lnTo>
                    <a:pt x="155732" y="2511321"/>
                  </a:lnTo>
                  <a:lnTo>
                    <a:pt x="158185" y="2469629"/>
                  </a:lnTo>
                  <a:lnTo>
                    <a:pt x="158185" y="2429163"/>
                  </a:lnTo>
                  <a:lnTo>
                    <a:pt x="153281" y="2391151"/>
                  </a:lnTo>
                  <a:lnTo>
                    <a:pt x="143470" y="2353137"/>
                  </a:lnTo>
                  <a:lnTo>
                    <a:pt x="128755" y="2317576"/>
                  </a:lnTo>
                  <a:lnTo>
                    <a:pt x="110362" y="2280789"/>
                  </a:lnTo>
                  <a:lnTo>
                    <a:pt x="89515" y="2244004"/>
                  </a:lnTo>
                  <a:lnTo>
                    <a:pt x="67444" y="2207216"/>
                  </a:lnTo>
                  <a:lnTo>
                    <a:pt x="46598" y="2171654"/>
                  </a:lnTo>
                  <a:lnTo>
                    <a:pt x="28203" y="2133642"/>
                  </a:lnTo>
                  <a:lnTo>
                    <a:pt x="13490" y="2096855"/>
                  </a:lnTo>
                  <a:lnTo>
                    <a:pt x="3680" y="2058841"/>
                  </a:lnTo>
                  <a:lnTo>
                    <a:pt x="0" y="2019602"/>
                  </a:lnTo>
                  <a:lnTo>
                    <a:pt x="3680" y="1980363"/>
                  </a:lnTo>
                  <a:lnTo>
                    <a:pt x="13490" y="1942350"/>
                  </a:lnTo>
                  <a:lnTo>
                    <a:pt x="28203" y="1905563"/>
                  </a:lnTo>
                  <a:lnTo>
                    <a:pt x="46598" y="1867550"/>
                  </a:lnTo>
                  <a:lnTo>
                    <a:pt x="67444" y="1831989"/>
                  </a:lnTo>
                  <a:lnTo>
                    <a:pt x="89515" y="1795203"/>
                  </a:lnTo>
                  <a:lnTo>
                    <a:pt x="110362" y="1758415"/>
                  </a:lnTo>
                  <a:lnTo>
                    <a:pt x="128755" y="1721629"/>
                  </a:lnTo>
                  <a:lnTo>
                    <a:pt x="143470" y="1686067"/>
                  </a:lnTo>
                  <a:lnTo>
                    <a:pt x="153281" y="1648054"/>
                  </a:lnTo>
                  <a:lnTo>
                    <a:pt x="158185" y="1610042"/>
                  </a:lnTo>
                  <a:lnTo>
                    <a:pt x="158185" y="1569576"/>
                  </a:lnTo>
                  <a:lnTo>
                    <a:pt x="155732" y="1527883"/>
                  </a:lnTo>
                  <a:lnTo>
                    <a:pt x="150827" y="1486192"/>
                  </a:lnTo>
                  <a:lnTo>
                    <a:pt x="144696" y="1444499"/>
                  </a:lnTo>
                  <a:lnTo>
                    <a:pt x="139791" y="1402808"/>
                  </a:lnTo>
                  <a:lnTo>
                    <a:pt x="136112" y="1361117"/>
                  </a:lnTo>
                  <a:lnTo>
                    <a:pt x="137339" y="1321877"/>
                  </a:lnTo>
                  <a:lnTo>
                    <a:pt x="142244" y="1283864"/>
                  </a:lnTo>
                  <a:lnTo>
                    <a:pt x="153281" y="1247077"/>
                  </a:lnTo>
                  <a:lnTo>
                    <a:pt x="169221" y="1216422"/>
                  </a:lnTo>
                  <a:lnTo>
                    <a:pt x="190066" y="1186992"/>
                  </a:lnTo>
                  <a:lnTo>
                    <a:pt x="214591" y="1161241"/>
                  </a:lnTo>
                  <a:lnTo>
                    <a:pt x="242794" y="1135491"/>
                  </a:lnTo>
                  <a:lnTo>
                    <a:pt x="272224" y="1112191"/>
                  </a:lnTo>
                  <a:lnTo>
                    <a:pt x="302880" y="1088893"/>
                  </a:lnTo>
                  <a:lnTo>
                    <a:pt x="333535" y="1065594"/>
                  </a:lnTo>
                  <a:lnTo>
                    <a:pt x="364192" y="1042296"/>
                  </a:lnTo>
                  <a:lnTo>
                    <a:pt x="392395" y="1017772"/>
                  </a:lnTo>
                  <a:lnTo>
                    <a:pt x="416921" y="989569"/>
                  </a:lnTo>
                  <a:lnTo>
                    <a:pt x="438991" y="962591"/>
                  </a:lnTo>
                  <a:lnTo>
                    <a:pt x="456159" y="931936"/>
                  </a:lnTo>
                  <a:lnTo>
                    <a:pt x="470874" y="898828"/>
                  </a:lnTo>
                  <a:lnTo>
                    <a:pt x="483136" y="863267"/>
                  </a:lnTo>
                  <a:lnTo>
                    <a:pt x="494172" y="826479"/>
                  </a:lnTo>
                  <a:lnTo>
                    <a:pt x="503983" y="789692"/>
                  </a:lnTo>
                  <a:lnTo>
                    <a:pt x="513793" y="751680"/>
                  </a:lnTo>
                  <a:lnTo>
                    <a:pt x="524829" y="716119"/>
                  </a:lnTo>
                  <a:lnTo>
                    <a:pt x="537091" y="680557"/>
                  </a:lnTo>
                  <a:lnTo>
                    <a:pt x="551806" y="647450"/>
                  </a:lnTo>
                  <a:lnTo>
                    <a:pt x="570199" y="618021"/>
                  </a:lnTo>
                  <a:lnTo>
                    <a:pt x="592270" y="591044"/>
                  </a:lnTo>
                  <a:lnTo>
                    <a:pt x="619248" y="568971"/>
                  </a:lnTo>
                  <a:lnTo>
                    <a:pt x="648679" y="550578"/>
                  </a:lnTo>
                  <a:lnTo>
                    <a:pt x="681785" y="535863"/>
                  </a:lnTo>
                  <a:lnTo>
                    <a:pt x="717347" y="523601"/>
                  </a:lnTo>
                  <a:lnTo>
                    <a:pt x="752908" y="512565"/>
                  </a:lnTo>
                  <a:lnTo>
                    <a:pt x="790921" y="502755"/>
                  </a:lnTo>
                  <a:lnTo>
                    <a:pt x="827707" y="492944"/>
                  </a:lnTo>
                  <a:lnTo>
                    <a:pt x="864495" y="481908"/>
                  </a:lnTo>
                  <a:lnTo>
                    <a:pt x="900055" y="469646"/>
                  </a:lnTo>
                  <a:lnTo>
                    <a:pt x="933163" y="454931"/>
                  </a:lnTo>
                  <a:lnTo>
                    <a:pt x="963819" y="437765"/>
                  </a:lnTo>
                  <a:lnTo>
                    <a:pt x="990796" y="415693"/>
                  </a:lnTo>
                  <a:lnTo>
                    <a:pt x="1019000" y="391167"/>
                  </a:lnTo>
                  <a:lnTo>
                    <a:pt x="1043525" y="362964"/>
                  </a:lnTo>
                  <a:lnTo>
                    <a:pt x="1066823" y="333535"/>
                  </a:lnTo>
                  <a:lnTo>
                    <a:pt x="1090122" y="302879"/>
                  </a:lnTo>
                  <a:lnTo>
                    <a:pt x="1113420" y="272223"/>
                  </a:lnTo>
                  <a:lnTo>
                    <a:pt x="1136718" y="242793"/>
                  </a:lnTo>
                  <a:lnTo>
                    <a:pt x="1162470" y="214590"/>
                  </a:lnTo>
                  <a:lnTo>
                    <a:pt x="1188220" y="190066"/>
                  </a:lnTo>
                  <a:lnTo>
                    <a:pt x="1217650" y="169220"/>
                  </a:lnTo>
                  <a:lnTo>
                    <a:pt x="1248306" y="153279"/>
                  </a:lnTo>
                  <a:lnTo>
                    <a:pt x="1285093" y="142243"/>
                  </a:lnTo>
                  <a:lnTo>
                    <a:pt x="1323107" y="137338"/>
                  </a:lnTo>
                  <a:lnTo>
                    <a:pt x="1362345" y="136111"/>
                  </a:lnTo>
                  <a:lnTo>
                    <a:pt x="1404036" y="139791"/>
                  </a:lnTo>
                  <a:lnTo>
                    <a:pt x="1445729" y="144696"/>
                  </a:lnTo>
                  <a:lnTo>
                    <a:pt x="1487421" y="150827"/>
                  </a:lnTo>
                  <a:lnTo>
                    <a:pt x="1529113" y="155732"/>
                  </a:lnTo>
                  <a:lnTo>
                    <a:pt x="1570804" y="158184"/>
                  </a:lnTo>
                  <a:lnTo>
                    <a:pt x="1611271" y="158184"/>
                  </a:lnTo>
                  <a:lnTo>
                    <a:pt x="1649285" y="153279"/>
                  </a:lnTo>
                  <a:lnTo>
                    <a:pt x="1687298" y="143469"/>
                  </a:lnTo>
                  <a:lnTo>
                    <a:pt x="1724085" y="128755"/>
                  </a:lnTo>
                  <a:lnTo>
                    <a:pt x="1760871" y="109134"/>
                  </a:lnTo>
                  <a:lnTo>
                    <a:pt x="1797658" y="89515"/>
                  </a:lnTo>
                  <a:lnTo>
                    <a:pt x="1834445" y="67443"/>
                  </a:lnTo>
                  <a:lnTo>
                    <a:pt x="1870007" y="46597"/>
                  </a:lnTo>
                  <a:lnTo>
                    <a:pt x="1908020" y="28203"/>
                  </a:lnTo>
                  <a:lnTo>
                    <a:pt x="1944806" y="13488"/>
                  </a:lnTo>
                  <a:lnTo>
                    <a:pt x="1982820" y="3678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4C2C01E1-D319-482D-ACDE-2C00980C8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18359" y="3890298"/>
              <a:ext cx="3173643" cy="2967700"/>
            </a:xfrm>
            <a:custGeom>
              <a:avLst/>
              <a:gdLst>
                <a:gd name="connsiteX0" fmla="*/ 1885720 w 3173643"/>
                <a:gd name="connsiteY0" fmla="*/ 0 h 2967700"/>
                <a:gd name="connsiteX1" fmla="*/ 1922313 w 3173643"/>
                <a:gd name="connsiteY1" fmla="*/ 3430 h 2967700"/>
                <a:gd name="connsiteX2" fmla="*/ 1957763 w 3173643"/>
                <a:gd name="connsiteY2" fmla="*/ 12579 h 2967700"/>
                <a:gd name="connsiteX3" fmla="*/ 1992070 w 3173643"/>
                <a:gd name="connsiteY3" fmla="*/ 26302 h 2967700"/>
                <a:gd name="connsiteX4" fmla="*/ 2027519 w 3173643"/>
                <a:gd name="connsiteY4" fmla="*/ 43455 h 2967700"/>
                <a:gd name="connsiteX5" fmla="*/ 2060683 w 3173643"/>
                <a:gd name="connsiteY5" fmla="*/ 62896 h 2967700"/>
                <a:gd name="connsiteX6" fmla="*/ 2094991 w 3173643"/>
                <a:gd name="connsiteY6" fmla="*/ 83480 h 2967700"/>
                <a:gd name="connsiteX7" fmla="*/ 2129297 w 3173643"/>
                <a:gd name="connsiteY7" fmla="*/ 101777 h 2967700"/>
                <a:gd name="connsiteX8" fmla="*/ 2163602 w 3173643"/>
                <a:gd name="connsiteY8" fmla="*/ 120075 h 2967700"/>
                <a:gd name="connsiteX9" fmla="*/ 2196766 w 3173643"/>
                <a:gd name="connsiteY9" fmla="*/ 133797 h 2967700"/>
                <a:gd name="connsiteX10" fmla="*/ 2233360 w 3173643"/>
                <a:gd name="connsiteY10" fmla="*/ 142945 h 2967700"/>
                <a:gd name="connsiteX11" fmla="*/ 2268809 w 3173643"/>
                <a:gd name="connsiteY11" fmla="*/ 147520 h 2967700"/>
                <a:gd name="connsiteX12" fmla="*/ 2306546 w 3173643"/>
                <a:gd name="connsiteY12" fmla="*/ 147520 h 2967700"/>
                <a:gd name="connsiteX13" fmla="*/ 2345428 w 3173643"/>
                <a:gd name="connsiteY13" fmla="*/ 145233 h 2967700"/>
                <a:gd name="connsiteX14" fmla="*/ 2384308 w 3173643"/>
                <a:gd name="connsiteY14" fmla="*/ 140659 h 2967700"/>
                <a:gd name="connsiteX15" fmla="*/ 2423190 w 3173643"/>
                <a:gd name="connsiteY15" fmla="*/ 134941 h 2967700"/>
                <a:gd name="connsiteX16" fmla="*/ 2462070 w 3173643"/>
                <a:gd name="connsiteY16" fmla="*/ 130367 h 2967700"/>
                <a:gd name="connsiteX17" fmla="*/ 2500951 w 3173643"/>
                <a:gd name="connsiteY17" fmla="*/ 126936 h 2967700"/>
                <a:gd name="connsiteX18" fmla="*/ 2537544 w 3173643"/>
                <a:gd name="connsiteY18" fmla="*/ 128079 h 2967700"/>
                <a:gd name="connsiteX19" fmla="*/ 2572995 w 3173643"/>
                <a:gd name="connsiteY19" fmla="*/ 132653 h 2967700"/>
                <a:gd name="connsiteX20" fmla="*/ 2607301 w 3173643"/>
                <a:gd name="connsiteY20" fmla="*/ 142945 h 2967700"/>
                <a:gd name="connsiteX21" fmla="*/ 2635891 w 3173643"/>
                <a:gd name="connsiteY21" fmla="*/ 157812 h 2967700"/>
                <a:gd name="connsiteX22" fmla="*/ 2663335 w 3173643"/>
                <a:gd name="connsiteY22" fmla="*/ 177253 h 2967700"/>
                <a:gd name="connsiteX23" fmla="*/ 2687350 w 3173643"/>
                <a:gd name="connsiteY23" fmla="*/ 200124 h 2967700"/>
                <a:gd name="connsiteX24" fmla="*/ 2711365 w 3173643"/>
                <a:gd name="connsiteY24" fmla="*/ 226426 h 2967700"/>
                <a:gd name="connsiteX25" fmla="*/ 2733093 w 3173643"/>
                <a:gd name="connsiteY25" fmla="*/ 253871 h 2967700"/>
                <a:gd name="connsiteX26" fmla="*/ 2754820 w 3173643"/>
                <a:gd name="connsiteY26" fmla="*/ 282461 h 2967700"/>
                <a:gd name="connsiteX27" fmla="*/ 2776547 w 3173643"/>
                <a:gd name="connsiteY27" fmla="*/ 311049 h 2967700"/>
                <a:gd name="connsiteX28" fmla="*/ 2798275 w 3173643"/>
                <a:gd name="connsiteY28" fmla="*/ 338495 h 2967700"/>
                <a:gd name="connsiteX29" fmla="*/ 2821146 w 3173643"/>
                <a:gd name="connsiteY29" fmla="*/ 364797 h 2967700"/>
                <a:gd name="connsiteX30" fmla="*/ 2847448 w 3173643"/>
                <a:gd name="connsiteY30" fmla="*/ 387669 h 2967700"/>
                <a:gd name="connsiteX31" fmla="*/ 2872607 w 3173643"/>
                <a:gd name="connsiteY31" fmla="*/ 408253 h 2967700"/>
                <a:gd name="connsiteX32" fmla="*/ 2901195 w 3173643"/>
                <a:gd name="connsiteY32" fmla="*/ 424261 h 2967700"/>
                <a:gd name="connsiteX33" fmla="*/ 2932071 w 3173643"/>
                <a:gd name="connsiteY33" fmla="*/ 437985 h 2967700"/>
                <a:gd name="connsiteX34" fmla="*/ 2965233 w 3173643"/>
                <a:gd name="connsiteY34" fmla="*/ 449420 h 2967700"/>
                <a:gd name="connsiteX35" fmla="*/ 2999539 w 3173643"/>
                <a:gd name="connsiteY35" fmla="*/ 459712 h 2967700"/>
                <a:gd name="connsiteX36" fmla="*/ 3033847 w 3173643"/>
                <a:gd name="connsiteY36" fmla="*/ 468861 h 2967700"/>
                <a:gd name="connsiteX37" fmla="*/ 3069297 w 3173643"/>
                <a:gd name="connsiteY37" fmla="*/ 478010 h 2967700"/>
                <a:gd name="connsiteX38" fmla="*/ 3102460 w 3173643"/>
                <a:gd name="connsiteY38" fmla="*/ 488302 h 2967700"/>
                <a:gd name="connsiteX39" fmla="*/ 3135622 w 3173643"/>
                <a:gd name="connsiteY39" fmla="*/ 499737 h 2967700"/>
                <a:gd name="connsiteX40" fmla="*/ 3166499 w 3173643"/>
                <a:gd name="connsiteY40" fmla="*/ 513461 h 2967700"/>
                <a:gd name="connsiteX41" fmla="*/ 3173643 w 3173643"/>
                <a:gd name="connsiteY41" fmla="*/ 517926 h 2967700"/>
                <a:gd name="connsiteX42" fmla="*/ 3173643 w 3173643"/>
                <a:gd name="connsiteY42" fmla="*/ 2967700 h 2967700"/>
                <a:gd name="connsiteX43" fmla="*/ 452321 w 3173643"/>
                <a:gd name="connsiteY43" fmla="*/ 2967700 h 2967700"/>
                <a:gd name="connsiteX44" fmla="*/ 450560 w 3173643"/>
                <a:gd name="connsiteY44" fmla="*/ 2961831 h 2967700"/>
                <a:gd name="connsiteX45" fmla="*/ 439125 w 3173643"/>
                <a:gd name="connsiteY45" fmla="*/ 2928666 h 2967700"/>
                <a:gd name="connsiteX46" fmla="*/ 425402 w 3173643"/>
                <a:gd name="connsiteY46" fmla="*/ 2897790 h 2967700"/>
                <a:gd name="connsiteX47" fmla="*/ 409392 w 3173643"/>
                <a:gd name="connsiteY47" fmla="*/ 2869201 h 2967700"/>
                <a:gd name="connsiteX48" fmla="*/ 388809 w 3173643"/>
                <a:gd name="connsiteY48" fmla="*/ 2844043 h 2967700"/>
                <a:gd name="connsiteX49" fmla="*/ 365937 w 3173643"/>
                <a:gd name="connsiteY49" fmla="*/ 2817741 h 2967700"/>
                <a:gd name="connsiteX50" fmla="*/ 339636 w 3173643"/>
                <a:gd name="connsiteY50" fmla="*/ 2794870 h 2967700"/>
                <a:gd name="connsiteX51" fmla="*/ 311046 w 3173643"/>
                <a:gd name="connsiteY51" fmla="*/ 2773142 h 2967700"/>
                <a:gd name="connsiteX52" fmla="*/ 282458 w 3173643"/>
                <a:gd name="connsiteY52" fmla="*/ 2751415 h 2967700"/>
                <a:gd name="connsiteX53" fmla="*/ 253870 w 3173643"/>
                <a:gd name="connsiteY53" fmla="*/ 2729687 h 2967700"/>
                <a:gd name="connsiteX54" fmla="*/ 226423 w 3173643"/>
                <a:gd name="connsiteY54" fmla="*/ 2707959 h 2967700"/>
                <a:gd name="connsiteX55" fmla="*/ 200122 w 3173643"/>
                <a:gd name="connsiteY55" fmla="*/ 2683944 h 2967700"/>
                <a:gd name="connsiteX56" fmla="*/ 177251 w 3173643"/>
                <a:gd name="connsiteY56" fmla="*/ 2659930 h 2967700"/>
                <a:gd name="connsiteX57" fmla="*/ 157812 w 3173643"/>
                <a:gd name="connsiteY57" fmla="*/ 2632484 h 2967700"/>
                <a:gd name="connsiteX58" fmla="*/ 142945 w 3173643"/>
                <a:gd name="connsiteY58" fmla="*/ 2603895 h 2967700"/>
                <a:gd name="connsiteX59" fmla="*/ 132653 w 3173643"/>
                <a:gd name="connsiteY59" fmla="*/ 2569589 h 2967700"/>
                <a:gd name="connsiteX60" fmla="*/ 128079 w 3173643"/>
                <a:gd name="connsiteY60" fmla="*/ 2534138 h 2967700"/>
                <a:gd name="connsiteX61" fmla="*/ 126934 w 3173643"/>
                <a:gd name="connsiteY61" fmla="*/ 2497543 h 2967700"/>
                <a:gd name="connsiteX62" fmla="*/ 130365 w 3173643"/>
                <a:gd name="connsiteY62" fmla="*/ 2458662 h 2967700"/>
                <a:gd name="connsiteX63" fmla="*/ 134940 w 3173643"/>
                <a:gd name="connsiteY63" fmla="*/ 2419782 h 2967700"/>
                <a:gd name="connsiteX64" fmla="*/ 140657 w 3173643"/>
                <a:gd name="connsiteY64" fmla="*/ 2380900 h 2967700"/>
                <a:gd name="connsiteX65" fmla="*/ 145232 w 3173643"/>
                <a:gd name="connsiteY65" fmla="*/ 2342019 h 2967700"/>
                <a:gd name="connsiteX66" fmla="*/ 147519 w 3173643"/>
                <a:gd name="connsiteY66" fmla="*/ 2303138 h 2967700"/>
                <a:gd name="connsiteX67" fmla="*/ 147519 w 3173643"/>
                <a:gd name="connsiteY67" fmla="*/ 2265400 h 2967700"/>
                <a:gd name="connsiteX68" fmla="*/ 142945 w 3173643"/>
                <a:gd name="connsiteY68" fmla="*/ 2229950 h 2967700"/>
                <a:gd name="connsiteX69" fmla="*/ 133796 w 3173643"/>
                <a:gd name="connsiteY69" fmla="*/ 2194499 h 2967700"/>
                <a:gd name="connsiteX70" fmla="*/ 120073 w 3173643"/>
                <a:gd name="connsiteY70" fmla="*/ 2161335 h 2967700"/>
                <a:gd name="connsiteX71" fmla="*/ 102920 w 3173643"/>
                <a:gd name="connsiteY71" fmla="*/ 2127029 h 2967700"/>
                <a:gd name="connsiteX72" fmla="*/ 83479 w 3173643"/>
                <a:gd name="connsiteY72" fmla="*/ 2092723 h 2967700"/>
                <a:gd name="connsiteX73" fmla="*/ 62897 w 3173643"/>
                <a:gd name="connsiteY73" fmla="*/ 2058415 h 2967700"/>
                <a:gd name="connsiteX74" fmla="*/ 43456 w 3173643"/>
                <a:gd name="connsiteY74" fmla="*/ 2025251 h 2967700"/>
                <a:gd name="connsiteX75" fmla="*/ 26302 w 3173643"/>
                <a:gd name="connsiteY75" fmla="*/ 1989801 h 2967700"/>
                <a:gd name="connsiteX76" fmla="*/ 12580 w 3173643"/>
                <a:gd name="connsiteY76" fmla="*/ 1955494 h 2967700"/>
                <a:gd name="connsiteX77" fmla="*/ 3431 w 3173643"/>
                <a:gd name="connsiteY77" fmla="*/ 1920043 h 2967700"/>
                <a:gd name="connsiteX78" fmla="*/ 0 w 3173643"/>
                <a:gd name="connsiteY78" fmla="*/ 1883449 h 2967700"/>
                <a:gd name="connsiteX79" fmla="*/ 3431 w 3173643"/>
                <a:gd name="connsiteY79" fmla="*/ 1846856 h 2967700"/>
                <a:gd name="connsiteX80" fmla="*/ 12580 w 3173643"/>
                <a:gd name="connsiteY80" fmla="*/ 1811405 h 2967700"/>
                <a:gd name="connsiteX81" fmla="*/ 26302 w 3173643"/>
                <a:gd name="connsiteY81" fmla="*/ 1777098 h 2967700"/>
                <a:gd name="connsiteX82" fmla="*/ 43456 w 3173643"/>
                <a:gd name="connsiteY82" fmla="*/ 1741648 h 2967700"/>
                <a:gd name="connsiteX83" fmla="*/ 62897 w 3173643"/>
                <a:gd name="connsiteY83" fmla="*/ 1708484 h 2967700"/>
                <a:gd name="connsiteX84" fmla="*/ 83479 w 3173643"/>
                <a:gd name="connsiteY84" fmla="*/ 1674178 h 2967700"/>
                <a:gd name="connsiteX85" fmla="*/ 102920 w 3173643"/>
                <a:gd name="connsiteY85" fmla="*/ 1639870 h 2967700"/>
                <a:gd name="connsiteX86" fmla="*/ 120073 w 3173643"/>
                <a:gd name="connsiteY86" fmla="*/ 1605564 h 2967700"/>
                <a:gd name="connsiteX87" fmla="*/ 133796 w 3173643"/>
                <a:gd name="connsiteY87" fmla="*/ 1572400 h 2967700"/>
                <a:gd name="connsiteX88" fmla="*/ 142945 w 3173643"/>
                <a:gd name="connsiteY88" fmla="*/ 1536949 h 2967700"/>
                <a:gd name="connsiteX89" fmla="*/ 147519 w 3173643"/>
                <a:gd name="connsiteY89" fmla="*/ 1501500 h 2967700"/>
                <a:gd name="connsiteX90" fmla="*/ 147519 w 3173643"/>
                <a:gd name="connsiteY90" fmla="*/ 1463762 h 2967700"/>
                <a:gd name="connsiteX91" fmla="*/ 145232 w 3173643"/>
                <a:gd name="connsiteY91" fmla="*/ 1424880 h 2967700"/>
                <a:gd name="connsiteX92" fmla="*/ 140657 w 3173643"/>
                <a:gd name="connsiteY92" fmla="*/ 1386000 h 2967700"/>
                <a:gd name="connsiteX93" fmla="*/ 134940 w 3173643"/>
                <a:gd name="connsiteY93" fmla="*/ 1347118 h 2967700"/>
                <a:gd name="connsiteX94" fmla="*/ 130365 w 3173643"/>
                <a:gd name="connsiteY94" fmla="*/ 1308237 h 2967700"/>
                <a:gd name="connsiteX95" fmla="*/ 126934 w 3173643"/>
                <a:gd name="connsiteY95" fmla="*/ 1269356 h 2967700"/>
                <a:gd name="connsiteX96" fmla="*/ 128079 w 3173643"/>
                <a:gd name="connsiteY96" fmla="*/ 1232762 h 2967700"/>
                <a:gd name="connsiteX97" fmla="*/ 132653 w 3173643"/>
                <a:gd name="connsiteY97" fmla="*/ 1197312 h 2967700"/>
                <a:gd name="connsiteX98" fmla="*/ 142945 w 3173643"/>
                <a:gd name="connsiteY98" fmla="*/ 1163004 h 2967700"/>
                <a:gd name="connsiteX99" fmla="*/ 157812 w 3173643"/>
                <a:gd name="connsiteY99" fmla="*/ 1134416 h 2967700"/>
                <a:gd name="connsiteX100" fmla="*/ 177251 w 3173643"/>
                <a:gd name="connsiteY100" fmla="*/ 1106970 h 2967700"/>
                <a:gd name="connsiteX101" fmla="*/ 200122 w 3173643"/>
                <a:gd name="connsiteY101" fmla="*/ 1082955 h 2967700"/>
                <a:gd name="connsiteX102" fmla="*/ 226423 w 3173643"/>
                <a:gd name="connsiteY102" fmla="*/ 1058941 h 2967700"/>
                <a:gd name="connsiteX103" fmla="*/ 253870 w 3173643"/>
                <a:gd name="connsiteY103" fmla="*/ 1037212 h 2967700"/>
                <a:gd name="connsiteX104" fmla="*/ 282458 w 3173643"/>
                <a:gd name="connsiteY104" fmla="*/ 1015484 h 2967700"/>
                <a:gd name="connsiteX105" fmla="*/ 311046 w 3173643"/>
                <a:gd name="connsiteY105" fmla="*/ 993757 h 2967700"/>
                <a:gd name="connsiteX106" fmla="*/ 339636 w 3173643"/>
                <a:gd name="connsiteY106" fmla="*/ 972029 h 2967700"/>
                <a:gd name="connsiteX107" fmla="*/ 365937 w 3173643"/>
                <a:gd name="connsiteY107" fmla="*/ 949159 h 2967700"/>
                <a:gd name="connsiteX108" fmla="*/ 388809 w 3173643"/>
                <a:gd name="connsiteY108" fmla="*/ 922857 h 2967700"/>
                <a:gd name="connsiteX109" fmla="*/ 409392 w 3173643"/>
                <a:gd name="connsiteY109" fmla="*/ 897698 h 2967700"/>
                <a:gd name="connsiteX110" fmla="*/ 425402 w 3173643"/>
                <a:gd name="connsiteY110" fmla="*/ 869109 h 2967700"/>
                <a:gd name="connsiteX111" fmla="*/ 439125 w 3173643"/>
                <a:gd name="connsiteY111" fmla="*/ 838233 h 2967700"/>
                <a:gd name="connsiteX112" fmla="*/ 450560 w 3173643"/>
                <a:gd name="connsiteY112" fmla="*/ 805069 h 2967700"/>
                <a:gd name="connsiteX113" fmla="*/ 460852 w 3173643"/>
                <a:gd name="connsiteY113" fmla="*/ 770761 h 2967700"/>
                <a:gd name="connsiteX114" fmla="*/ 470001 w 3173643"/>
                <a:gd name="connsiteY114" fmla="*/ 736455 h 2967700"/>
                <a:gd name="connsiteX115" fmla="*/ 479150 w 3173643"/>
                <a:gd name="connsiteY115" fmla="*/ 701004 h 2967700"/>
                <a:gd name="connsiteX116" fmla="*/ 489442 w 3173643"/>
                <a:gd name="connsiteY116" fmla="*/ 667841 h 2967700"/>
                <a:gd name="connsiteX117" fmla="*/ 500877 w 3173643"/>
                <a:gd name="connsiteY117" fmla="*/ 634677 h 2967700"/>
                <a:gd name="connsiteX118" fmla="*/ 514600 w 3173643"/>
                <a:gd name="connsiteY118" fmla="*/ 603802 h 2967700"/>
                <a:gd name="connsiteX119" fmla="*/ 531753 w 3173643"/>
                <a:gd name="connsiteY119" fmla="*/ 576357 h 2967700"/>
                <a:gd name="connsiteX120" fmla="*/ 552336 w 3173643"/>
                <a:gd name="connsiteY120" fmla="*/ 551198 h 2967700"/>
                <a:gd name="connsiteX121" fmla="*/ 577494 w 3173643"/>
                <a:gd name="connsiteY121" fmla="*/ 530614 h 2967700"/>
                <a:gd name="connsiteX122" fmla="*/ 604941 w 3173643"/>
                <a:gd name="connsiteY122" fmla="*/ 513461 h 2967700"/>
                <a:gd name="connsiteX123" fmla="*/ 635815 w 3173643"/>
                <a:gd name="connsiteY123" fmla="*/ 499737 h 2967700"/>
                <a:gd name="connsiteX124" fmla="*/ 668979 w 3173643"/>
                <a:gd name="connsiteY124" fmla="*/ 488302 h 2967700"/>
                <a:gd name="connsiteX125" fmla="*/ 702142 w 3173643"/>
                <a:gd name="connsiteY125" fmla="*/ 478010 h 2967700"/>
                <a:gd name="connsiteX126" fmla="*/ 737592 w 3173643"/>
                <a:gd name="connsiteY126" fmla="*/ 468861 h 2967700"/>
                <a:gd name="connsiteX127" fmla="*/ 771898 w 3173643"/>
                <a:gd name="connsiteY127" fmla="*/ 459712 h 2967700"/>
                <a:gd name="connsiteX128" fmla="*/ 806205 w 3173643"/>
                <a:gd name="connsiteY128" fmla="*/ 449420 h 2967700"/>
                <a:gd name="connsiteX129" fmla="*/ 839368 w 3173643"/>
                <a:gd name="connsiteY129" fmla="*/ 437985 h 2967700"/>
                <a:gd name="connsiteX130" fmla="*/ 870244 w 3173643"/>
                <a:gd name="connsiteY130" fmla="*/ 424261 h 2967700"/>
                <a:gd name="connsiteX131" fmla="*/ 898833 w 3173643"/>
                <a:gd name="connsiteY131" fmla="*/ 408253 h 2967700"/>
                <a:gd name="connsiteX132" fmla="*/ 923991 w 3173643"/>
                <a:gd name="connsiteY132" fmla="*/ 387669 h 2967700"/>
                <a:gd name="connsiteX133" fmla="*/ 950293 w 3173643"/>
                <a:gd name="connsiteY133" fmla="*/ 364797 h 2967700"/>
                <a:gd name="connsiteX134" fmla="*/ 973165 w 3173643"/>
                <a:gd name="connsiteY134" fmla="*/ 338495 h 2967700"/>
                <a:gd name="connsiteX135" fmla="*/ 994892 w 3173643"/>
                <a:gd name="connsiteY135" fmla="*/ 311049 h 2967700"/>
                <a:gd name="connsiteX136" fmla="*/ 1016619 w 3173643"/>
                <a:gd name="connsiteY136" fmla="*/ 282461 h 2967700"/>
                <a:gd name="connsiteX137" fmla="*/ 1038347 w 3173643"/>
                <a:gd name="connsiteY137" fmla="*/ 253871 h 2967700"/>
                <a:gd name="connsiteX138" fmla="*/ 1060074 w 3173643"/>
                <a:gd name="connsiteY138" fmla="*/ 226426 h 2967700"/>
                <a:gd name="connsiteX139" fmla="*/ 1084089 w 3173643"/>
                <a:gd name="connsiteY139" fmla="*/ 200124 h 2967700"/>
                <a:gd name="connsiteX140" fmla="*/ 1108103 w 3173643"/>
                <a:gd name="connsiteY140" fmla="*/ 177253 h 2967700"/>
                <a:gd name="connsiteX141" fmla="*/ 1135549 w 3173643"/>
                <a:gd name="connsiteY141" fmla="*/ 157812 h 2967700"/>
                <a:gd name="connsiteX142" fmla="*/ 1164137 w 3173643"/>
                <a:gd name="connsiteY142" fmla="*/ 142945 h 2967700"/>
                <a:gd name="connsiteX143" fmla="*/ 1198445 w 3173643"/>
                <a:gd name="connsiteY143" fmla="*/ 132653 h 2967700"/>
                <a:gd name="connsiteX144" fmla="*/ 1233895 w 3173643"/>
                <a:gd name="connsiteY144" fmla="*/ 128079 h 2967700"/>
                <a:gd name="connsiteX145" fmla="*/ 1270487 w 3173643"/>
                <a:gd name="connsiteY145" fmla="*/ 126936 h 2967700"/>
                <a:gd name="connsiteX146" fmla="*/ 1309368 w 3173643"/>
                <a:gd name="connsiteY146" fmla="*/ 130367 h 2967700"/>
                <a:gd name="connsiteX147" fmla="*/ 1348249 w 3173643"/>
                <a:gd name="connsiteY147" fmla="*/ 134941 h 2967700"/>
                <a:gd name="connsiteX148" fmla="*/ 1387131 w 3173643"/>
                <a:gd name="connsiteY148" fmla="*/ 140659 h 2967700"/>
                <a:gd name="connsiteX149" fmla="*/ 1426011 w 3173643"/>
                <a:gd name="connsiteY149" fmla="*/ 145233 h 2967700"/>
                <a:gd name="connsiteX150" fmla="*/ 1464891 w 3173643"/>
                <a:gd name="connsiteY150" fmla="*/ 147520 h 2967700"/>
                <a:gd name="connsiteX151" fmla="*/ 1502630 w 3173643"/>
                <a:gd name="connsiteY151" fmla="*/ 147520 h 2967700"/>
                <a:gd name="connsiteX152" fmla="*/ 1538080 w 3173643"/>
                <a:gd name="connsiteY152" fmla="*/ 142945 h 2967700"/>
                <a:gd name="connsiteX153" fmla="*/ 1573531 w 3173643"/>
                <a:gd name="connsiteY153" fmla="*/ 133797 h 2967700"/>
                <a:gd name="connsiteX154" fmla="*/ 1607837 w 3173643"/>
                <a:gd name="connsiteY154" fmla="*/ 120075 h 2967700"/>
                <a:gd name="connsiteX155" fmla="*/ 1642143 w 3173643"/>
                <a:gd name="connsiteY155" fmla="*/ 101777 h 2967700"/>
                <a:gd name="connsiteX156" fmla="*/ 1676450 w 3173643"/>
                <a:gd name="connsiteY156" fmla="*/ 83480 h 2967700"/>
                <a:gd name="connsiteX157" fmla="*/ 1710756 w 3173643"/>
                <a:gd name="connsiteY157" fmla="*/ 62896 h 2967700"/>
                <a:gd name="connsiteX158" fmla="*/ 1743919 w 3173643"/>
                <a:gd name="connsiteY158" fmla="*/ 43455 h 2967700"/>
                <a:gd name="connsiteX159" fmla="*/ 1779370 w 3173643"/>
                <a:gd name="connsiteY159" fmla="*/ 26302 h 2967700"/>
                <a:gd name="connsiteX160" fmla="*/ 1813676 w 3173643"/>
                <a:gd name="connsiteY160" fmla="*/ 12579 h 2967700"/>
                <a:gd name="connsiteX161" fmla="*/ 1849126 w 3173643"/>
                <a:gd name="connsiteY161" fmla="*/ 3430 h 29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3173643" h="2967700">
                  <a:moveTo>
                    <a:pt x="1885720" y="0"/>
                  </a:moveTo>
                  <a:lnTo>
                    <a:pt x="1922313" y="3430"/>
                  </a:lnTo>
                  <a:lnTo>
                    <a:pt x="1957763" y="12579"/>
                  </a:lnTo>
                  <a:lnTo>
                    <a:pt x="1992070" y="26302"/>
                  </a:lnTo>
                  <a:lnTo>
                    <a:pt x="2027519" y="43455"/>
                  </a:lnTo>
                  <a:lnTo>
                    <a:pt x="2060683" y="62896"/>
                  </a:lnTo>
                  <a:lnTo>
                    <a:pt x="2094991" y="83480"/>
                  </a:lnTo>
                  <a:lnTo>
                    <a:pt x="2129297" y="101777"/>
                  </a:lnTo>
                  <a:lnTo>
                    <a:pt x="2163602" y="120075"/>
                  </a:lnTo>
                  <a:lnTo>
                    <a:pt x="2196766" y="133797"/>
                  </a:lnTo>
                  <a:lnTo>
                    <a:pt x="2233360" y="142945"/>
                  </a:lnTo>
                  <a:lnTo>
                    <a:pt x="2268809" y="147520"/>
                  </a:lnTo>
                  <a:lnTo>
                    <a:pt x="2306546" y="147520"/>
                  </a:lnTo>
                  <a:lnTo>
                    <a:pt x="2345428" y="145233"/>
                  </a:lnTo>
                  <a:lnTo>
                    <a:pt x="2384308" y="140659"/>
                  </a:lnTo>
                  <a:lnTo>
                    <a:pt x="2423190" y="134941"/>
                  </a:lnTo>
                  <a:lnTo>
                    <a:pt x="2462070" y="130367"/>
                  </a:lnTo>
                  <a:lnTo>
                    <a:pt x="2500951" y="126936"/>
                  </a:lnTo>
                  <a:lnTo>
                    <a:pt x="2537544" y="128079"/>
                  </a:lnTo>
                  <a:lnTo>
                    <a:pt x="2572995" y="132653"/>
                  </a:lnTo>
                  <a:lnTo>
                    <a:pt x="2607301" y="142945"/>
                  </a:lnTo>
                  <a:lnTo>
                    <a:pt x="2635891" y="157812"/>
                  </a:lnTo>
                  <a:lnTo>
                    <a:pt x="2663335" y="177253"/>
                  </a:lnTo>
                  <a:lnTo>
                    <a:pt x="2687350" y="200124"/>
                  </a:lnTo>
                  <a:lnTo>
                    <a:pt x="2711365" y="226426"/>
                  </a:lnTo>
                  <a:lnTo>
                    <a:pt x="2733093" y="253871"/>
                  </a:lnTo>
                  <a:lnTo>
                    <a:pt x="2754820" y="282461"/>
                  </a:lnTo>
                  <a:lnTo>
                    <a:pt x="2776547" y="311049"/>
                  </a:lnTo>
                  <a:lnTo>
                    <a:pt x="2798275" y="338495"/>
                  </a:lnTo>
                  <a:lnTo>
                    <a:pt x="2821146" y="364797"/>
                  </a:lnTo>
                  <a:lnTo>
                    <a:pt x="2847448" y="387669"/>
                  </a:lnTo>
                  <a:lnTo>
                    <a:pt x="2872607" y="408253"/>
                  </a:lnTo>
                  <a:lnTo>
                    <a:pt x="2901195" y="424261"/>
                  </a:lnTo>
                  <a:lnTo>
                    <a:pt x="2932071" y="437985"/>
                  </a:lnTo>
                  <a:lnTo>
                    <a:pt x="2965233" y="449420"/>
                  </a:lnTo>
                  <a:lnTo>
                    <a:pt x="2999539" y="459712"/>
                  </a:lnTo>
                  <a:lnTo>
                    <a:pt x="3033847" y="468861"/>
                  </a:lnTo>
                  <a:lnTo>
                    <a:pt x="3069297" y="478010"/>
                  </a:lnTo>
                  <a:lnTo>
                    <a:pt x="3102460" y="488302"/>
                  </a:lnTo>
                  <a:lnTo>
                    <a:pt x="3135622" y="499737"/>
                  </a:lnTo>
                  <a:lnTo>
                    <a:pt x="3166499" y="513461"/>
                  </a:lnTo>
                  <a:lnTo>
                    <a:pt x="3173643" y="517926"/>
                  </a:lnTo>
                  <a:lnTo>
                    <a:pt x="3173643" y="2967700"/>
                  </a:lnTo>
                  <a:lnTo>
                    <a:pt x="452321" y="2967700"/>
                  </a:lnTo>
                  <a:lnTo>
                    <a:pt x="450560" y="2961831"/>
                  </a:lnTo>
                  <a:lnTo>
                    <a:pt x="439125" y="2928666"/>
                  </a:lnTo>
                  <a:lnTo>
                    <a:pt x="425402" y="2897790"/>
                  </a:lnTo>
                  <a:lnTo>
                    <a:pt x="409392" y="2869201"/>
                  </a:lnTo>
                  <a:lnTo>
                    <a:pt x="388809" y="2844043"/>
                  </a:lnTo>
                  <a:lnTo>
                    <a:pt x="365937" y="2817741"/>
                  </a:lnTo>
                  <a:lnTo>
                    <a:pt x="339636" y="2794870"/>
                  </a:lnTo>
                  <a:lnTo>
                    <a:pt x="311046" y="2773142"/>
                  </a:lnTo>
                  <a:lnTo>
                    <a:pt x="282458" y="2751415"/>
                  </a:lnTo>
                  <a:lnTo>
                    <a:pt x="253870" y="2729687"/>
                  </a:lnTo>
                  <a:lnTo>
                    <a:pt x="226423" y="2707959"/>
                  </a:lnTo>
                  <a:lnTo>
                    <a:pt x="200122" y="2683944"/>
                  </a:lnTo>
                  <a:lnTo>
                    <a:pt x="177251" y="2659930"/>
                  </a:lnTo>
                  <a:lnTo>
                    <a:pt x="157812" y="2632484"/>
                  </a:lnTo>
                  <a:lnTo>
                    <a:pt x="142945" y="2603895"/>
                  </a:lnTo>
                  <a:lnTo>
                    <a:pt x="132653" y="2569589"/>
                  </a:lnTo>
                  <a:lnTo>
                    <a:pt x="128079" y="2534138"/>
                  </a:lnTo>
                  <a:lnTo>
                    <a:pt x="126934" y="2497543"/>
                  </a:lnTo>
                  <a:lnTo>
                    <a:pt x="130365" y="2458662"/>
                  </a:lnTo>
                  <a:lnTo>
                    <a:pt x="134940" y="2419782"/>
                  </a:lnTo>
                  <a:lnTo>
                    <a:pt x="140657" y="2380900"/>
                  </a:lnTo>
                  <a:lnTo>
                    <a:pt x="145232" y="2342019"/>
                  </a:lnTo>
                  <a:lnTo>
                    <a:pt x="147519" y="2303138"/>
                  </a:lnTo>
                  <a:lnTo>
                    <a:pt x="147519" y="2265400"/>
                  </a:lnTo>
                  <a:lnTo>
                    <a:pt x="142945" y="2229950"/>
                  </a:lnTo>
                  <a:lnTo>
                    <a:pt x="133796" y="2194499"/>
                  </a:lnTo>
                  <a:lnTo>
                    <a:pt x="120073" y="2161335"/>
                  </a:lnTo>
                  <a:lnTo>
                    <a:pt x="102920" y="2127029"/>
                  </a:lnTo>
                  <a:lnTo>
                    <a:pt x="83479" y="2092723"/>
                  </a:lnTo>
                  <a:lnTo>
                    <a:pt x="62897" y="2058415"/>
                  </a:lnTo>
                  <a:lnTo>
                    <a:pt x="43456" y="2025251"/>
                  </a:lnTo>
                  <a:lnTo>
                    <a:pt x="26302" y="1989801"/>
                  </a:lnTo>
                  <a:lnTo>
                    <a:pt x="12580" y="1955494"/>
                  </a:lnTo>
                  <a:lnTo>
                    <a:pt x="3431" y="1920043"/>
                  </a:lnTo>
                  <a:lnTo>
                    <a:pt x="0" y="1883449"/>
                  </a:lnTo>
                  <a:lnTo>
                    <a:pt x="3431" y="1846856"/>
                  </a:lnTo>
                  <a:lnTo>
                    <a:pt x="12580" y="1811405"/>
                  </a:lnTo>
                  <a:lnTo>
                    <a:pt x="26302" y="1777098"/>
                  </a:lnTo>
                  <a:lnTo>
                    <a:pt x="43456" y="1741648"/>
                  </a:lnTo>
                  <a:lnTo>
                    <a:pt x="62897" y="1708484"/>
                  </a:lnTo>
                  <a:lnTo>
                    <a:pt x="83479" y="1674178"/>
                  </a:lnTo>
                  <a:lnTo>
                    <a:pt x="102920" y="1639870"/>
                  </a:lnTo>
                  <a:lnTo>
                    <a:pt x="120073" y="1605564"/>
                  </a:lnTo>
                  <a:lnTo>
                    <a:pt x="133796" y="1572400"/>
                  </a:lnTo>
                  <a:lnTo>
                    <a:pt x="142945" y="1536949"/>
                  </a:lnTo>
                  <a:lnTo>
                    <a:pt x="147519" y="1501500"/>
                  </a:lnTo>
                  <a:lnTo>
                    <a:pt x="147519" y="1463762"/>
                  </a:lnTo>
                  <a:lnTo>
                    <a:pt x="145232" y="1424880"/>
                  </a:lnTo>
                  <a:lnTo>
                    <a:pt x="140657" y="1386000"/>
                  </a:lnTo>
                  <a:lnTo>
                    <a:pt x="134940" y="1347118"/>
                  </a:lnTo>
                  <a:lnTo>
                    <a:pt x="130365" y="1308237"/>
                  </a:lnTo>
                  <a:lnTo>
                    <a:pt x="126934" y="1269356"/>
                  </a:lnTo>
                  <a:lnTo>
                    <a:pt x="128079" y="1232762"/>
                  </a:lnTo>
                  <a:lnTo>
                    <a:pt x="132653" y="1197312"/>
                  </a:lnTo>
                  <a:lnTo>
                    <a:pt x="142945" y="1163004"/>
                  </a:lnTo>
                  <a:lnTo>
                    <a:pt x="157812" y="1134416"/>
                  </a:lnTo>
                  <a:lnTo>
                    <a:pt x="177251" y="1106970"/>
                  </a:lnTo>
                  <a:lnTo>
                    <a:pt x="200122" y="1082955"/>
                  </a:lnTo>
                  <a:lnTo>
                    <a:pt x="226423" y="1058941"/>
                  </a:lnTo>
                  <a:lnTo>
                    <a:pt x="253870" y="1037212"/>
                  </a:lnTo>
                  <a:lnTo>
                    <a:pt x="282458" y="1015484"/>
                  </a:lnTo>
                  <a:lnTo>
                    <a:pt x="311046" y="993757"/>
                  </a:lnTo>
                  <a:lnTo>
                    <a:pt x="339636" y="972029"/>
                  </a:lnTo>
                  <a:lnTo>
                    <a:pt x="365937" y="949159"/>
                  </a:lnTo>
                  <a:lnTo>
                    <a:pt x="388809" y="922857"/>
                  </a:lnTo>
                  <a:lnTo>
                    <a:pt x="409392" y="897698"/>
                  </a:lnTo>
                  <a:lnTo>
                    <a:pt x="425402" y="869109"/>
                  </a:lnTo>
                  <a:lnTo>
                    <a:pt x="439125" y="838233"/>
                  </a:lnTo>
                  <a:lnTo>
                    <a:pt x="450560" y="805069"/>
                  </a:lnTo>
                  <a:lnTo>
                    <a:pt x="460852" y="770761"/>
                  </a:lnTo>
                  <a:lnTo>
                    <a:pt x="470001" y="736455"/>
                  </a:lnTo>
                  <a:lnTo>
                    <a:pt x="479150" y="701004"/>
                  </a:lnTo>
                  <a:lnTo>
                    <a:pt x="489442" y="667841"/>
                  </a:lnTo>
                  <a:lnTo>
                    <a:pt x="500877" y="634677"/>
                  </a:lnTo>
                  <a:lnTo>
                    <a:pt x="514600" y="603802"/>
                  </a:lnTo>
                  <a:lnTo>
                    <a:pt x="531753" y="576357"/>
                  </a:lnTo>
                  <a:lnTo>
                    <a:pt x="552336" y="551198"/>
                  </a:lnTo>
                  <a:lnTo>
                    <a:pt x="577494" y="530614"/>
                  </a:lnTo>
                  <a:lnTo>
                    <a:pt x="604941" y="513461"/>
                  </a:lnTo>
                  <a:lnTo>
                    <a:pt x="635815" y="499737"/>
                  </a:lnTo>
                  <a:lnTo>
                    <a:pt x="668979" y="488302"/>
                  </a:lnTo>
                  <a:lnTo>
                    <a:pt x="702142" y="478010"/>
                  </a:lnTo>
                  <a:lnTo>
                    <a:pt x="737592" y="468861"/>
                  </a:lnTo>
                  <a:lnTo>
                    <a:pt x="771898" y="459712"/>
                  </a:lnTo>
                  <a:lnTo>
                    <a:pt x="806205" y="449420"/>
                  </a:lnTo>
                  <a:lnTo>
                    <a:pt x="839368" y="437985"/>
                  </a:lnTo>
                  <a:lnTo>
                    <a:pt x="870244" y="424261"/>
                  </a:lnTo>
                  <a:lnTo>
                    <a:pt x="898833" y="408253"/>
                  </a:lnTo>
                  <a:lnTo>
                    <a:pt x="923991" y="387669"/>
                  </a:lnTo>
                  <a:lnTo>
                    <a:pt x="950293" y="364797"/>
                  </a:lnTo>
                  <a:lnTo>
                    <a:pt x="973165" y="338495"/>
                  </a:lnTo>
                  <a:lnTo>
                    <a:pt x="994892" y="311049"/>
                  </a:lnTo>
                  <a:lnTo>
                    <a:pt x="1016619" y="282461"/>
                  </a:lnTo>
                  <a:lnTo>
                    <a:pt x="1038347" y="253871"/>
                  </a:lnTo>
                  <a:lnTo>
                    <a:pt x="1060074" y="226426"/>
                  </a:lnTo>
                  <a:lnTo>
                    <a:pt x="1084089" y="200124"/>
                  </a:lnTo>
                  <a:lnTo>
                    <a:pt x="1108103" y="177253"/>
                  </a:lnTo>
                  <a:lnTo>
                    <a:pt x="1135549" y="157812"/>
                  </a:lnTo>
                  <a:lnTo>
                    <a:pt x="1164137" y="142945"/>
                  </a:lnTo>
                  <a:lnTo>
                    <a:pt x="1198445" y="132653"/>
                  </a:lnTo>
                  <a:lnTo>
                    <a:pt x="1233895" y="128079"/>
                  </a:lnTo>
                  <a:lnTo>
                    <a:pt x="1270487" y="126936"/>
                  </a:lnTo>
                  <a:lnTo>
                    <a:pt x="1309368" y="130367"/>
                  </a:lnTo>
                  <a:lnTo>
                    <a:pt x="1348249" y="134941"/>
                  </a:lnTo>
                  <a:lnTo>
                    <a:pt x="1387131" y="140659"/>
                  </a:lnTo>
                  <a:lnTo>
                    <a:pt x="1426011" y="145233"/>
                  </a:lnTo>
                  <a:lnTo>
                    <a:pt x="1464891" y="147520"/>
                  </a:lnTo>
                  <a:lnTo>
                    <a:pt x="1502630" y="147520"/>
                  </a:lnTo>
                  <a:lnTo>
                    <a:pt x="1538080" y="142945"/>
                  </a:lnTo>
                  <a:lnTo>
                    <a:pt x="1573531" y="133797"/>
                  </a:lnTo>
                  <a:lnTo>
                    <a:pt x="1607837" y="120075"/>
                  </a:lnTo>
                  <a:lnTo>
                    <a:pt x="1642143" y="101777"/>
                  </a:lnTo>
                  <a:lnTo>
                    <a:pt x="1676450" y="83480"/>
                  </a:lnTo>
                  <a:lnTo>
                    <a:pt x="1710756" y="62896"/>
                  </a:lnTo>
                  <a:lnTo>
                    <a:pt x="1743919" y="43455"/>
                  </a:lnTo>
                  <a:lnTo>
                    <a:pt x="1779370" y="26302"/>
                  </a:lnTo>
                  <a:lnTo>
                    <a:pt x="1813676" y="12579"/>
                  </a:lnTo>
                  <a:lnTo>
                    <a:pt x="1849126" y="3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990CD16F-8620-4B36-8D85-DB9DD9869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0946" y="2529102"/>
            <a:ext cx="3361914" cy="3357830"/>
            <a:chOff x="5610946" y="2529102"/>
            <a:chExt cx="3361914" cy="3357830"/>
          </a:xfrm>
        </p:grpSpPr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4AF1E51D-8E17-4D73-9B13-D0D66F9E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10946" y="2529102"/>
              <a:ext cx="3361914" cy="3357830"/>
            </a:xfrm>
            <a:custGeom>
              <a:avLst/>
              <a:gdLst>
                <a:gd name="connsiteX0" fmla="*/ 3095991 w 6191980"/>
                <a:gd name="connsiteY0" fmla="*/ 0 h 6184462"/>
                <a:gd name="connsiteX1" fmla="*/ 3156069 w 6191980"/>
                <a:gd name="connsiteY1" fmla="*/ 5631 h 6184462"/>
                <a:gd name="connsiteX2" fmla="*/ 3214272 w 6191980"/>
                <a:gd name="connsiteY2" fmla="*/ 20652 h 6184462"/>
                <a:gd name="connsiteX3" fmla="*/ 3270598 w 6191980"/>
                <a:gd name="connsiteY3" fmla="*/ 43182 h 6184462"/>
                <a:gd name="connsiteX4" fmla="*/ 3328798 w 6191980"/>
                <a:gd name="connsiteY4" fmla="*/ 71344 h 6184462"/>
                <a:gd name="connsiteX5" fmla="*/ 3383247 w 6191980"/>
                <a:gd name="connsiteY5" fmla="*/ 103262 h 6184462"/>
                <a:gd name="connsiteX6" fmla="*/ 3439573 w 6191980"/>
                <a:gd name="connsiteY6" fmla="*/ 137057 h 6184462"/>
                <a:gd name="connsiteX7" fmla="*/ 3495897 w 6191980"/>
                <a:gd name="connsiteY7" fmla="*/ 167096 h 6184462"/>
                <a:gd name="connsiteX8" fmla="*/ 3552221 w 6191980"/>
                <a:gd name="connsiteY8" fmla="*/ 197137 h 6184462"/>
                <a:gd name="connsiteX9" fmla="*/ 3606669 w 6191980"/>
                <a:gd name="connsiteY9" fmla="*/ 219666 h 6184462"/>
                <a:gd name="connsiteX10" fmla="*/ 3666749 w 6191980"/>
                <a:gd name="connsiteY10" fmla="*/ 234686 h 6184462"/>
                <a:gd name="connsiteX11" fmla="*/ 3724950 w 6191980"/>
                <a:gd name="connsiteY11" fmla="*/ 242197 h 6184462"/>
                <a:gd name="connsiteX12" fmla="*/ 3786907 w 6191980"/>
                <a:gd name="connsiteY12" fmla="*/ 242197 h 6184462"/>
                <a:gd name="connsiteX13" fmla="*/ 3850743 w 6191980"/>
                <a:gd name="connsiteY13" fmla="*/ 238443 h 6184462"/>
                <a:gd name="connsiteX14" fmla="*/ 3914577 w 6191980"/>
                <a:gd name="connsiteY14" fmla="*/ 230932 h 6184462"/>
                <a:gd name="connsiteX15" fmla="*/ 3978413 w 6191980"/>
                <a:gd name="connsiteY15" fmla="*/ 221545 h 6184462"/>
                <a:gd name="connsiteX16" fmla="*/ 4042247 w 6191980"/>
                <a:gd name="connsiteY16" fmla="*/ 214035 h 6184462"/>
                <a:gd name="connsiteX17" fmla="*/ 4106083 w 6191980"/>
                <a:gd name="connsiteY17" fmla="*/ 208401 h 6184462"/>
                <a:gd name="connsiteX18" fmla="*/ 4166161 w 6191980"/>
                <a:gd name="connsiteY18" fmla="*/ 210279 h 6184462"/>
                <a:gd name="connsiteX19" fmla="*/ 4224364 w 6191980"/>
                <a:gd name="connsiteY19" fmla="*/ 217789 h 6184462"/>
                <a:gd name="connsiteX20" fmla="*/ 4280690 w 6191980"/>
                <a:gd name="connsiteY20" fmla="*/ 234686 h 6184462"/>
                <a:gd name="connsiteX21" fmla="*/ 4327628 w 6191980"/>
                <a:gd name="connsiteY21" fmla="*/ 259094 h 6184462"/>
                <a:gd name="connsiteX22" fmla="*/ 4372686 w 6191980"/>
                <a:gd name="connsiteY22" fmla="*/ 291012 h 6184462"/>
                <a:gd name="connsiteX23" fmla="*/ 4412114 w 6191980"/>
                <a:gd name="connsiteY23" fmla="*/ 328561 h 6184462"/>
                <a:gd name="connsiteX24" fmla="*/ 4451542 w 6191980"/>
                <a:gd name="connsiteY24" fmla="*/ 371743 h 6184462"/>
                <a:gd name="connsiteX25" fmla="*/ 4487214 w 6191980"/>
                <a:gd name="connsiteY25" fmla="*/ 416803 h 6184462"/>
                <a:gd name="connsiteX26" fmla="*/ 4522886 w 6191980"/>
                <a:gd name="connsiteY26" fmla="*/ 463741 h 6184462"/>
                <a:gd name="connsiteX27" fmla="*/ 4558559 w 6191980"/>
                <a:gd name="connsiteY27" fmla="*/ 510678 h 6184462"/>
                <a:gd name="connsiteX28" fmla="*/ 4594231 w 6191980"/>
                <a:gd name="connsiteY28" fmla="*/ 555737 h 6184462"/>
                <a:gd name="connsiteX29" fmla="*/ 4631782 w 6191980"/>
                <a:gd name="connsiteY29" fmla="*/ 598919 h 6184462"/>
                <a:gd name="connsiteX30" fmla="*/ 4674964 w 6191980"/>
                <a:gd name="connsiteY30" fmla="*/ 636471 h 6184462"/>
                <a:gd name="connsiteX31" fmla="*/ 4716270 w 6191980"/>
                <a:gd name="connsiteY31" fmla="*/ 670266 h 6184462"/>
                <a:gd name="connsiteX32" fmla="*/ 4763206 w 6191980"/>
                <a:gd name="connsiteY32" fmla="*/ 696549 h 6184462"/>
                <a:gd name="connsiteX33" fmla="*/ 4813899 w 6191980"/>
                <a:gd name="connsiteY33" fmla="*/ 719079 h 6184462"/>
                <a:gd name="connsiteX34" fmla="*/ 4868345 w 6191980"/>
                <a:gd name="connsiteY34" fmla="*/ 737854 h 6184462"/>
                <a:gd name="connsiteX35" fmla="*/ 4924669 w 6191980"/>
                <a:gd name="connsiteY35" fmla="*/ 754751 h 6184462"/>
                <a:gd name="connsiteX36" fmla="*/ 4980995 w 6191980"/>
                <a:gd name="connsiteY36" fmla="*/ 769772 h 6184462"/>
                <a:gd name="connsiteX37" fmla="*/ 5039198 w 6191980"/>
                <a:gd name="connsiteY37" fmla="*/ 784792 h 6184462"/>
                <a:gd name="connsiteX38" fmla="*/ 5093644 w 6191980"/>
                <a:gd name="connsiteY38" fmla="*/ 801690 h 6184462"/>
                <a:gd name="connsiteX39" fmla="*/ 5148091 w 6191980"/>
                <a:gd name="connsiteY39" fmla="*/ 820464 h 6184462"/>
                <a:gd name="connsiteX40" fmla="*/ 5198784 w 6191980"/>
                <a:gd name="connsiteY40" fmla="*/ 842995 h 6184462"/>
                <a:gd name="connsiteX41" fmla="*/ 5243845 w 6191980"/>
                <a:gd name="connsiteY41" fmla="*/ 871157 h 6184462"/>
                <a:gd name="connsiteX42" fmla="*/ 5285151 w 6191980"/>
                <a:gd name="connsiteY42" fmla="*/ 904952 h 6184462"/>
                <a:gd name="connsiteX43" fmla="*/ 5318944 w 6191980"/>
                <a:gd name="connsiteY43" fmla="*/ 946257 h 6184462"/>
                <a:gd name="connsiteX44" fmla="*/ 5347108 w 6191980"/>
                <a:gd name="connsiteY44" fmla="*/ 991317 h 6184462"/>
                <a:gd name="connsiteX45" fmla="*/ 5369636 w 6191980"/>
                <a:gd name="connsiteY45" fmla="*/ 1042007 h 6184462"/>
                <a:gd name="connsiteX46" fmla="*/ 5388410 w 6191980"/>
                <a:gd name="connsiteY46" fmla="*/ 1096456 h 6184462"/>
                <a:gd name="connsiteX47" fmla="*/ 5405308 w 6191980"/>
                <a:gd name="connsiteY47" fmla="*/ 1150903 h 6184462"/>
                <a:gd name="connsiteX48" fmla="*/ 5420328 w 6191980"/>
                <a:gd name="connsiteY48" fmla="*/ 1209105 h 6184462"/>
                <a:gd name="connsiteX49" fmla="*/ 5435349 w 6191980"/>
                <a:gd name="connsiteY49" fmla="*/ 1265429 h 6184462"/>
                <a:gd name="connsiteX50" fmla="*/ 5452246 w 6191980"/>
                <a:gd name="connsiteY50" fmla="*/ 1321755 h 6184462"/>
                <a:gd name="connsiteX51" fmla="*/ 5471021 w 6191980"/>
                <a:gd name="connsiteY51" fmla="*/ 1376203 h 6184462"/>
                <a:gd name="connsiteX52" fmla="*/ 5493550 w 6191980"/>
                <a:gd name="connsiteY52" fmla="*/ 1426896 h 6184462"/>
                <a:gd name="connsiteX53" fmla="*/ 5519836 w 6191980"/>
                <a:gd name="connsiteY53" fmla="*/ 1473832 h 6184462"/>
                <a:gd name="connsiteX54" fmla="*/ 5553632 w 6191980"/>
                <a:gd name="connsiteY54" fmla="*/ 1515138 h 6184462"/>
                <a:gd name="connsiteX55" fmla="*/ 5591181 w 6191980"/>
                <a:gd name="connsiteY55" fmla="*/ 1558320 h 6184462"/>
                <a:gd name="connsiteX56" fmla="*/ 5634364 w 6191980"/>
                <a:gd name="connsiteY56" fmla="*/ 1595869 h 6184462"/>
                <a:gd name="connsiteX57" fmla="*/ 5679425 w 6191980"/>
                <a:gd name="connsiteY57" fmla="*/ 1631541 h 6184462"/>
                <a:gd name="connsiteX58" fmla="*/ 5728238 w 6191980"/>
                <a:gd name="connsiteY58" fmla="*/ 1667213 h 6184462"/>
                <a:gd name="connsiteX59" fmla="*/ 5775175 w 6191980"/>
                <a:gd name="connsiteY59" fmla="*/ 1702885 h 6184462"/>
                <a:gd name="connsiteX60" fmla="*/ 5820236 w 6191980"/>
                <a:gd name="connsiteY60" fmla="*/ 1738560 h 6184462"/>
                <a:gd name="connsiteX61" fmla="*/ 5863416 w 6191980"/>
                <a:gd name="connsiteY61" fmla="*/ 1777986 h 6184462"/>
                <a:gd name="connsiteX62" fmla="*/ 5900968 w 6191980"/>
                <a:gd name="connsiteY62" fmla="*/ 1817414 h 6184462"/>
                <a:gd name="connsiteX63" fmla="*/ 5932886 w 6191980"/>
                <a:gd name="connsiteY63" fmla="*/ 1862474 h 6184462"/>
                <a:gd name="connsiteX64" fmla="*/ 5957294 w 6191980"/>
                <a:gd name="connsiteY64" fmla="*/ 1909410 h 6184462"/>
                <a:gd name="connsiteX65" fmla="*/ 5974191 w 6191980"/>
                <a:gd name="connsiteY65" fmla="*/ 1965736 h 6184462"/>
                <a:gd name="connsiteX66" fmla="*/ 5981700 w 6191980"/>
                <a:gd name="connsiteY66" fmla="*/ 2023938 h 6184462"/>
                <a:gd name="connsiteX67" fmla="*/ 5983578 w 6191980"/>
                <a:gd name="connsiteY67" fmla="*/ 2084018 h 6184462"/>
                <a:gd name="connsiteX68" fmla="*/ 5977945 w 6191980"/>
                <a:gd name="connsiteY68" fmla="*/ 2147852 h 6184462"/>
                <a:gd name="connsiteX69" fmla="*/ 5970435 w 6191980"/>
                <a:gd name="connsiteY69" fmla="*/ 2211686 h 6184462"/>
                <a:gd name="connsiteX70" fmla="*/ 5961048 w 6191980"/>
                <a:gd name="connsiteY70" fmla="*/ 2275522 h 6184462"/>
                <a:gd name="connsiteX71" fmla="*/ 5953538 w 6191980"/>
                <a:gd name="connsiteY71" fmla="*/ 2339356 h 6184462"/>
                <a:gd name="connsiteX72" fmla="*/ 5949784 w 6191980"/>
                <a:gd name="connsiteY72" fmla="*/ 2403192 h 6184462"/>
                <a:gd name="connsiteX73" fmla="*/ 5949784 w 6191980"/>
                <a:gd name="connsiteY73" fmla="*/ 2465149 h 6184462"/>
                <a:gd name="connsiteX74" fmla="*/ 5957294 w 6191980"/>
                <a:gd name="connsiteY74" fmla="*/ 2523350 h 6184462"/>
                <a:gd name="connsiteX75" fmla="*/ 5972312 w 6191980"/>
                <a:gd name="connsiteY75" fmla="*/ 2581552 h 6184462"/>
                <a:gd name="connsiteX76" fmla="*/ 5994843 w 6191980"/>
                <a:gd name="connsiteY76" fmla="*/ 2636001 h 6184462"/>
                <a:gd name="connsiteX77" fmla="*/ 6024884 w 6191980"/>
                <a:gd name="connsiteY77" fmla="*/ 2692325 h 6184462"/>
                <a:gd name="connsiteX78" fmla="*/ 6054922 w 6191980"/>
                <a:gd name="connsiteY78" fmla="*/ 2748651 h 6184462"/>
                <a:gd name="connsiteX79" fmla="*/ 6088718 w 6191980"/>
                <a:gd name="connsiteY79" fmla="*/ 2804974 h 6184462"/>
                <a:gd name="connsiteX80" fmla="*/ 6120634 w 6191980"/>
                <a:gd name="connsiteY80" fmla="*/ 2859423 h 6184462"/>
                <a:gd name="connsiteX81" fmla="*/ 6148798 w 6191980"/>
                <a:gd name="connsiteY81" fmla="*/ 2917624 h 6184462"/>
                <a:gd name="connsiteX82" fmla="*/ 6171326 w 6191980"/>
                <a:gd name="connsiteY82" fmla="*/ 2973950 h 6184462"/>
                <a:gd name="connsiteX83" fmla="*/ 6186347 w 6191980"/>
                <a:gd name="connsiteY83" fmla="*/ 3032152 h 6184462"/>
                <a:gd name="connsiteX84" fmla="*/ 6191980 w 6191980"/>
                <a:gd name="connsiteY84" fmla="*/ 3092230 h 6184462"/>
                <a:gd name="connsiteX85" fmla="*/ 6186347 w 6191980"/>
                <a:gd name="connsiteY85" fmla="*/ 3152310 h 6184462"/>
                <a:gd name="connsiteX86" fmla="*/ 6171326 w 6191980"/>
                <a:gd name="connsiteY86" fmla="*/ 3210513 h 6184462"/>
                <a:gd name="connsiteX87" fmla="*/ 6148798 w 6191980"/>
                <a:gd name="connsiteY87" fmla="*/ 3266839 h 6184462"/>
                <a:gd name="connsiteX88" fmla="*/ 6120634 w 6191980"/>
                <a:gd name="connsiteY88" fmla="*/ 3325039 h 6184462"/>
                <a:gd name="connsiteX89" fmla="*/ 6088718 w 6191980"/>
                <a:gd name="connsiteY89" fmla="*/ 3379488 h 6184462"/>
                <a:gd name="connsiteX90" fmla="*/ 6054922 w 6191980"/>
                <a:gd name="connsiteY90" fmla="*/ 3435814 h 6184462"/>
                <a:gd name="connsiteX91" fmla="*/ 6024884 w 6191980"/>
                <a:gd name="connsiteY91" fmla="*/ 3492137 h 6184462"/>
                <a:gd name="connsiteX92" fmla="*/ 5994843 w 6191980"/>
                <a:gd name="connsiteY92" fmla="*/ 3548461 h 6184462"/>
                <a:gd name="connsiteX93" fmla="*/ 5972312 w 6191980"/>
                <a:gd name="connsiteY93" fmla="*/ 3602910 h 6184462"/>
                <a:gd name="connsiteX94" fmla="*/ 5957294 w 6191980"/>
                <a:gd name="connsiteY94" fmla="*/ 3661113 h 6184462"/>
                <a:gd name="connsiteX95" fmla="*/ 5949784 w 6191980"/>
                <a:gd name="connsiteY95" fmla="*/ 3719313 h 6184462"/>
                <a:gd name="connsiteX96" fmla="*/ 5949784 w 6191980"/>
                <a:gd name="connsiteY96" fmla="*/ 3781272 h 6184462"/>
                <a:gd name="connsiteX97" fmla="*/ 5953538 w 6191980"/>
                <a:gd name="connsiteY97" fmla="*/ 3845106 h 6184462"/>
                <a:gd name="connsiteX98" fmla="*/ 5961048 w 6191980"/>
                <a:gd name="connsiteY98" fmla="*/ 3908940 h 6184462"/>
                <a:gd name="connsiteX99" fmla="*/ 5970435 w 6191980"/>
                <a:gd name="connsiteY99" fmla="*/ 3972776 h 6184462"/>
                <a:gd name="connsiteX100" fmla="*/ 5977945 w 6191980"/>
                <a:gd name="connsiteY100" fmla="*/ 4036610 h 6184462"/>
                <a:gd name="connsiteX101" fmla="*/ 5983578 w 6191980"/>
                <a:gd name="connsiteY101" fmla="*/ 4100444 h 6184462"/>
                <a:gd name="connsiteX102" fmla="*/ 5981700 w 6191980"/>
                <a:gd name="connsiteY102" fmla="*/ 4160526 h 6184462"/>
                <a:gd name="connsiteX103" fmla="*/ 5974191 w 6191980"/>
                <a:gd name="connsiteY103" fmla="*/ 4218729 h 6184462"/>
                <a:gd name="connsiteX104" fmla="*/ 5957294 w 6191980"/>
                <a:gd name="connsiteY104" fmla="*/ 4275053 h 6184462"/>
                <a:gd name="connsiteX105" fmla="*/ 5932886 w 6191980"/>
                <a:gd name="connsiteY105" fmla="*/ 4321989 h 6184462"/>
                <a:gd name="connsiteX106" fmla="*/ 5900968 w 6191980"/>
                <a:gd name="connsiteY106" fmla="*/ 4367050 h 6184462"/>
                <a:gd name="connsiteX107" fmla="*/ 5863416 w 6191980"/>
                <a:gd name="connsiteY107" fmla="*/ 4406477 h 6184462"/>
                <a:gd name="connsiteX108" fmla="*/ 5820236 w 6191980"/>
                <a:gd name="connsiteY108" fmla="*/ 4445903 h 6184462"/>
                <a:gd name="connsiteX109" fmla="*/ 5775175 w 6191980"/>
                <a:gd name="connsiteY109" fmla="*/ 4481577 h 6184462"/>
                <a:gd name="connsiteX110" fmla="*/ 5728238 w 6191980"/>
                <a:gd name="connsiteY110" fmla="*/ 4517249 h 6184462"/>
                <a:gd name="connsiteX111" fmla="*/ 5679425 w 6191980"/>
                <a:gd name="connsiteY111" fmla="*/ 4552921 h 6184462"/>
                <a:gd name="connsiteX112" fmla="*/ 5634364 w 6191980"/>
                <a:gd name="connsiteY112" fmla="*/ 4588593 h 6184462"/>
                <a:gd name="connsiteX113" fmla="*/ 5591181 w 6191980"/>
                <a:gd name="connsiteY113" fmla="*/ 4626142 h 6184462"/>
                <a:gd name="connsiteX114" fmla="*/ 5553632 w 6191980"/>
                <a:gd name="connsiteY114" fmla="*/ 4669325 h 6184462"/>
                <a:gd name="connsiteX115" fmla="*/ 5519836 w 6191980"/>
                <a:gd name="connsiteY115" fmla="*/ 4710630 h 6184462"/>
                <a:gd name="connsiteX116" fmla="*/ 5493550 w 6191980"/>
                <a:gd name="connsiteY116" fmla="*/ 4757566 h 6184462"/>
                <a:gd name="connsiteX117" fmla="*/ 5471021 w 6191980"/>
                <a:gd name="connsiteY117" fmla="*/ 4808259 h 6184462"/>
                <a:gd name="connsiteX118" fmla="*/ 5452246 w 6191980"/>
                <a:gd name="connsiteY118" fmla="*/ 4862708 h 6184462"/>
                <a:gd name="connsiteX119" fmla="*/ 5435349 w 6191980"/>
                <a:gd name="connsiteY119" fmla="*/ 4919033 h 6184462"/>
                <a:gd name="connsiteX120" fmla="*/ 5420328 w 6191980"/>
                <a:gd name="connsiteY120" fmla="*/ 4975357 h 6184462"/>
                <a:gd name="connsiteX121" fmla="*/ 5405308 w 6191980"/>
                <a:gd name="connsiteY121" fmla="*/ 5033560 h 6184462"/>
                <a:gd name="connsiteX122" fmla="*/ 5388410 w 6191980"/>
                <a:gd name="connsiteY122" fmla="*/ 5088007 h 6184462"/>
                <a:gd name="connsiteX123" fmla="*/ 5369636 w 6191980"/>
                <a:gd name="connsiteY123" fmla="*/ 5142453 h 6184462"/>
                <a:gd name="connsiteX124" fmla="*/ 5347108 w 6191980"/>
                <a:gd name="connsiteY124" fmla="*/ 5193146 h 6184462"/>
                <a:gd name="connsiteX125" fmla="*/ 5318944 w 6191980"/>
                <a:gd name="connsiteY125" fmla="*/ 5238207 h 6184462"/>
                <a:gd name="connsiteX126" fmla="*/ 5285151 w 6191980"/>
                <a:gd name="connsiteY126" fmla="*/ 5279510 h 6184462"/>
                <a:gd name="connsiteX127" fmla="*/ 5243845 w 6191980"/>
                <a:gd name="connsiteY127" fmla="*/ 5313305 h 6184462"/>
                <a:gd name="connsiteX128" fmla="*/ 5198784 w 6191980"/>
                <a:gd name="connsiteY128" fmla="*/ 5341467 h 6184462"/>
                <a:gd name="connsiteX129" fmla="*/ 5148091 w 6191980"/>
                <a:gd name="connsiteY129" fmla="*/ 5363998 h 6184462"/>
                <a:gd name="connsiteX130" fmla="*/ 5093644 w 6191980"/>
                <a:gd name="connsiteY130" fmla="*/ 5382773 h 6184462"/>
                <a:gd name="connsiteX131" fmla="*/ 5039198 w 6191980"/>
                <a:gd name="connsiteY131" fmla="*/ 5399670 h 6184462"/>
                <a:gd name="connsiteX132" fmla="*/ 4980995 w 6191980"/>
                <a:gd name="connsiteY132" fmla="*/ 5414691 h 6184462"/>
                <a:gd name="connsiteX133" fmla="*/ 4924669 w 6191980"/>
                <a:gd name="connsiteY133" fmla="*/ 5429711 h 6184462"/>
                <a:gd name="connsiteX134" fmla="*/ 4868345 w 6191980"/>
                <a:gd name="connsiteY134" fmla="*/ 5446609 h 6184462"/>
                <a:gd name="connsiteX135" fmla="*/ 4813899 w 6191980"/>
                <a:gd name="connsiteY135" fmla="*/ 5465383 h 6184462"/>
                <a:gd name="connsiteX136" fmla="*/ 4763206 w 6191980"/>
                <a:gd name="connsiteY136" fmla="*/ 5487914 h 6184462"/>
                <a:gd name="connsiteX137" fmla="*/ 4716270 w 6191980"/>
                <a:gd name="connsiteY137" fmla="*/ 5514197 h 6184462"/>
                <a:gd name="connsiteX138" fmla="*/ 4674964 w 6191980"/>
                <a:gd name="connsiteY138" fmla="*/ 5547992 h 6184462"/>
                <a:gd name="connsiteX139" fmla="*/ 4631782 w 6191980"/>
                <a:gd name="connsiteY139" fmla="*/ 5585543 h 6184462"/>
                <a:gd name="connsiteX140" fmla="*/ 4594231 w 6191980"/>
                <a:gd name="connsiteY140" fmla="*/ 5628725 h 6184462"/>
                <a:gd name="connsiteX141" fmla="*/ 4558559 w 6191980"/>
                <a:gd name="connsiteY141" fmla="*/ 5673785 h 6184462"/>
                <a:gd name="connsiteX142" fmla="*/ 4522886 w 6191980"/>
                <a:gd name="connsiteY142" fmla="*/ 5720721 h 6184462"/>
                <a:gd name="connsiteX143" fmla="*/ 4487214 w 6191980"/>
                <a:gd name="connsiteY143" fmla="*/ 5767659 h 6184462"/>
                <a:gd name="connsiteX144" fmla="*/ 4451542 w 6191980"/>
                <a:gd name="connsiteY144" fmla="*/ 5812719 h 6184462"/>
                <a:gd name="connsiteX145" fmla="*/ 4412114 w 6191980"/>
                <a:gd name="connsiteY145" fmla="*/ 5855901 h 6184462"/>
                <a:gd name="connsiteX146" fmla="*/ 4372686 w 6191980"/>
                <a:gd name="connsiteY146" fmla="*/ 5893450 h 6184462"/>
                <a:gd name="connsiteX147" fmla="*/ 4327628 w 6191980"/>
                <a:gd name="connsiteY147" fmla="*/ 5925368 h 6184462"/>
                <a:gd name="connsiteX148" fmla="*/ 4280690 w 6191980"/>
                <a:gd name="connsiteY148" fmla="*/ 5949776 h 6184462"/>
                <a:gd name="connsiteX149" fmla="*/ 4224364 w 6191980"/>
                <a:gd name="connsiteY149" fmla="*/ 5966674 h 6184462"/>
                <a:gd name="connsiteX150" fmla="*/ 4166161 w 6191980"/>
                <a:gd name="connsiteY150" fmla="*/ 5974184 h 6184462"/>
                <a:gd name="connsiteX151" fmla="*/ 4106083 w 6191980"/>
                <a:gd name="connsiteY151" fmla="*/ 5976061 h 6184462"/>
                <a:gd name="connsiteX152" fmla="*/ 4042247 w 6191980"/>
                <a:gd name="connsiteY152" fmla="*/ 5970428 h 6184462"/>
                <a:gd name="connsiteX153" fmla="*/ 3978413 w 6191980"/>
                <a:gd name="connsiteY153" fmla="*/ 5962919 h 6184462"/>
                <a:gd name="connsiteX154" fmla="*/ 3914577 w 6191980"/>
                <a:gd name="connsiteY154" fmla="*/ 5953530 h 6184462"/>
                <a:gd name="connsiteX155" fmla="*/ 3850743 w 6191980"/>
                <a:gd name="connsiteY155" fmla="*/ 5946022 h 6184462"/>
                <a:gd name="connsiteX156" fmla="*/ 3786907 w 6191980"/>
                <a:gd name="connsiteY156" fmla="*/ 5942266 h 6184462"/>
                <a:gd name="connsiteX157" fmla="*/ 3724950 w 6191980"/>
                <a:gd name="connsiteY157" fmla="*/ 5942266 h 6184462"/>
                <a:gd name="connsiteX158" fmla="*/ 3666749 w 6191980"/>
                <a:gd name="connsiteY158" fmla="*/ 5949776 h 6184462"/>
                <a:gd name="connsiteX159" fmla="*/ 3606669 w 6191980"/>
                <a:gd name="connsiteY159" fmla="*/ 5964797 h 6184462"/>
                <a:gd name="connsiteX160" fmla="*/ 3552221 w 6191980"/>
                <a:gd name="connsiteY160" fmla="*/ 5987325 h 6184462"/>
                <a:gd name="connsiteX161" fmla="*/ 3495897 w 6191980"/>
                <a:gd name="connsiteY161" fmla="*/ 6017366 h 6184462"/>
                <a:gd name="connsiteX162" fmla="*/ 3439573 w 6191980"/>
                <a:gd name="connsiteY162" fmla="*/ 6047407 h 6184462"/>
                <a:gd name="connsiteX163" fmla="*/ 3383247 w 6191980"/>
                <a:gd name="connsiteY163" fmla="*/ 6081200 h 6184462"/>
                <a:gd name="connsiteX164" fmla="*/ 3328798 w 6191980"/>
                <a:gd name="connsiteY164" fmla="*/ 6113118 h 6184462"/>
                <a:gd name="connsiteX165" fmla="*/ 3270598 w 6191980"/>
                <a:gd name="connsiteY165" fmla="*/ 6141280 h 6184462"/>
                <a:gd name="connsiteX166" fmla="*/ 3214272 w 6191980"/>
                <a:gd name="connsiteY166" fmla="*/ 6163811 h 6184462"/>
                <a:gd name="connsiteX167" fmla="*/ 3156069 w 6191980"/>
                <a:gd name="connsiteY167" fmla="*/ 6178831 h 6184462"/>
                <a:gd name="connsiteX168" fmla="*/ 3095991 w 6191980"/>
                <a:gd name="connsiteY168" fmla="*/ 6184462 h 6184462"/>
                <a:gd name="connsiteX169" fmla="*/ 3035911 w 6191980"/>
                <a:gd name="connsiteY169" fmla="*/ 6178831 h 6184462"/>
                <a:gd name="connsiteX170" fmla="*/ 2977708 w 6191980"/>
                <a:gd name="connsiteY170" fmla="*/ 6163811 h 6184462"/>
                <a:gd name="connsiteX171" fmla="*/ 2921385 w 6191980"/>
                <a:gd name="connsiteY171" fmla="*/ 6141280 h 6184462"/>
                <a:gd name="connsiteX172" fmla="*/ 2863182 w 6191980"/>
                <a:gd name="connsiteY172" fmla="*/ 6113118 h 6184462"/>
                <a:gd name="connsiteX173" fmla="*/ 2808733 w 6191980"/>
                <a:gd name="connsiteY173" fmla="*/ 6081200 h 6184462"/>
                <a:gd name="connsiteX174" fmla="*/ 2752409 w 6191980"/>
                <a:gd name="connsiteY174" fmla="*/ 6047407 h 6184462"/>
                <a:gd name="connsiteX175" fmla="*/ 2696083 w 6191980"/>
                <a:gd name="connsiteY175" fmla="*/ 6017366 h 6184462"/>
                <a:gd name="connsiteX176" fmla="*/ 2639760 w 6191980"/>
                <a:gd name="connsiteY176" fmla="*/ 5987325 h 6184462"/>
                <a:gd name="connsiteX177" fmla="*/ 2583436 w 6191980"/>
                <a:gd name="connsiteY177" fmla="*/ 5964797 h 6184462"/>
                <a:gd name="connsiteX178" fmla="*/ 2525233 w 6191980"/>
                <a:gd name="connsiteY178" fmla="*/ 5949776 h 6184462"/>
                <a:gd name="connsiteX179" fmla="*/ 2467030 w 6191980"/>
                <a:gd name="connsiteY179" fmla="*/ 5942266 h 6184462"/>
                <a:gd name="connsiteX180" fmla="*/ 2405071 w 6191980"/>
                <a:gd name="connsiteY180" fmla="*/ 5942266 h 6184462"/>
                <a:gd name="connsiteX181" fmla="*/ 2341237 w 6191980"/>
                <a:gd name="connsiteY181" fmla="*/ 5946022 h 6184462"/>
                <a:gd name="connsiteX182" fmla="*/ 2277403 w 6191980"/>
                <a:gd name="connsiteY182" fmla="*/ 5953530 h 6184462"/>
                <a:gd name="connsiteX183" fmla="*/ 2213567 w 6191980"/>
                <a:gd name="connsiteY183" fmla="*/ 5962919 h 6184462"/>
                <a:gd name="connsiteX184" fmla="*/ 2149731 w 6191980"/>
                <a:gd name="connsiteY184" fmla="*/ 5970428 h 6184462"/>
                <a:gd name="connsiteX185" fmla="*/ 2085897 w 6191980"/>
                <a:gd name="connsiteY185" fmla="*/ 5976061 h 6184462"/>
                <a:gd name="connsiteX186" fmla="*/ 2025819 w 6191980"/>
                <a:gd name="connsiteY186" fmla="*/ 5974184 h 6184462"/>
                <a:gd name="connsiteX187" fmla="*/ 1967617 w 6191980"/>
                <a:gd name="connsiteY187" fmla="*/ 5966674 h 6184462"/>
                <a:gd name="connsiteX188" fmla="*/ 1911291 w 6191980"/>
                <a:gd name="connsiteY188" fmla="*/ 5949776 h 6184462"/>
                <a:gd name="connsiteX189" fmla="*/ 1864354 w 6191980"/>
                <a:gd name="connsiteY189" fmla="*/ 5925368 h 6184462"/>
                <a:gd name="connsiteX190" fmla="*/ 1819293 w 6191980"/>
                <a:gd name="connsiteY190" fmla="*/ 5893450 h 6184462"/>
                <a:gd name="connsiteX191" fmla="*/ 1779867 w 6191980"/>
                <a:gd name="connsiteY191" fmla="*/ 5855901 h 6184462"/>
                <a:gd name="connsiteX192" fmla="*/ 1740438 w 6191980"/>
                <a:gd name="connsiteY192" fmla="*/ 5812719 h 6184462"/>
                <a:gd name="connsiteX193" fmla="*/ 1704766 w 6191980"/>
                <a:gd name="connsiteY193" fmla="*/ 5767659 h 6184462"/>
                <a:gd name="connsiteX194" fmla="*/ 1669094 w 6191980"/>
                <a:gd name="connsiteY194" fmla="*/ 5720721 h 6184462"/>
                <a:gd name="connsiteX195" fmla="*/ 1633422 w 6191980"/>
                <a:gd name="connsiteY195" fmla="*/ 5673785 h 6184462"/>
                <a:gd name="connsiteX196" fmla="*/ 1597750 w 6191980"/>
                <a:gd name="connsiteY196" fmla="*/ 5628725 h 6184462"/>
                <a:gd name="connsiteX197" fmla="*/ 1560199 w 6191980"/>
                <a:gd name="connsiteY197" fmla="*/ 5585543 h 6184462"/>
                <a:gd name="connsiteX198" fmla="*/ 1517016 w 6191980"/>
                <a:gd name="connsiteY198" fmla="*/ 5547992 h 6184462"/>
                <a:gd name="connsiteX199" fmla="*/ 1475711 w 6191980"/>
                <a:gd name="connsiteY199" fmla="*/ 5514197 h 6184462"/>
                <a:gd name="connsiteX200" fmla="*/ 1428774 w 6191980"/>
                <a:gd name="connsiteY200" fmla="*/ 5487914 h 6184462"/>
                <a:gd name="connsiteX201" fmla="*/ 1378082 w 6191980"/>
                <a:gd name="connsiteY201" fmla="*/ 5465383 h 6184462"/>
                <a:gd name="connsiteX202" fmla="*/ 1323635 w 6191980"/>
                <a:gd name="connsiteY202" fmla="*/ 5446609 h 6184462"/>
                <a:gd name="connsiteX203" fmla="*/ 1267309 w 6191980"/>
                <a:gd name="connsiteY203" fmla="*/ 5429711 h 6184462"/>
                <a:gd name="connsiteX204" fmla="*/ 1210986 w 6191980"/>
                <a:gd name="connsiteY204" fmla="*/ 5414691 h 6184462"/>
                <a:gd name="connsiteX205" fmla="*/ 1152783 w 6191980"/>
                <a:gd name="connsiteY205" fmla="*/ 5399670 h 6184462"/>
                <a:gd name="connsiteX206" fmla="*/ 1098336 w 6191980"/>
                <a:gd name="connsiteY206" fmla="*/ 5382773 h 6184462"/>
                <a:gd name="connsiteX207" fmla="*/ 1043887 w 6191980"/>
                <a:gd name="connsiteY207" fmla="*/ 5363998 h 6184462"/>
                <a:gd name="connsiteX208" fmla="*/ 993197 w 6191980"/>
                <a:gd name="connsiteY208" fmla="*/ 5341467 h 6184462"/>
                <a:gd name="connsiteX209" fmla="*/ 948135 w 6191980"/>
                <a:gd name="connsiteY209" fmla="*/ 5313305 h 6184462"/>
                <a:gd name="connsiteX210" fmla="*/ 906830 w 6191980"/>
                <a:gd name="connsiteY210" fmla="*/ 5279510 h 6184462"/>
                <a:gd name="connsiteX211" fmla="*/ 873037 w 6191980"/>
                <a:gd name="connsiteY211" fmla="*/ 5238207 h 6184462"/>
                <a:gd name="connsiteX212" fmla="*/ 844875 w 6191980"/>
                <a:gd name="connsiteY212" fmla="*/ 5193146 h 6184462"/>
                <a:gd name="connsiteX213" fmla="*/ 822344 w 6191980"/>
                <a:gd name="connsiteY213" fmla="*/ 5142453 h 6184462"/>
                <a:gd name="connsiteX214" fmla="*/ 803570 w 6191980"/>
                <a:gd name="connsiteY214" fmla="*/ 5088007 h 6184462"/>
                <a:gd name="connsiteX215" fmla="*/ 786672 w 6191980"/>
                <a:gd name="connsiteY215" fmla="*/ 5033560 h 6184462"/>
                <a:gd name="connsiteX216" fmla="*/ 771652 w 6191980"/>
                <a:gd name="connsiteY216" fmla="*/ 4975357 h 6184462"/>
                <a:gd name="connsiteX217" fmla="*/ 756631 w 6191980"/>
                <a:gd name="connsiteY217" fmla="*/ 4919033 h 6184462"/>
                <a:gd name="connsiteX218" fmla="*/ 739734 w 6191980"/>
                <a:gd name="connsiteY218" fmla="*/ 4862708 h 6184462"/>
                <a:gd name="connsiteX219" fmla="*/ 720959 w 6191980"/>
                <a:gd name="connsiteY219" fmla="*/ 4808259 h 6184462"/>
                <a:gd name="connsiteX220" fmla="*/ 698428 w 6191980"/>
                <a:gd name="connsiteY220" fmla="*/ 4757566 h 6184462"/>
                <a:gd name="connsiteX221" fmla="*/ 672143 w 6191980"/>
                <a:gd name="connsiteY221" fmla="*/ 4710630 h 6184462"/>
                <a:gd name="connsiteX222" fmla="*/ 638351 w 6191980"/>
                <a:gd name="connsiteY222" fmla="*/ 4669325 h 6184462"/>
                <a:gd name="connsiteX223" fmla="*/ 600799 w 6191980"/>
                <a:gd name="connsiteY223" fmla="*/ 4626142 h 6184462"/>
                <a:gd name="connsiteX224" fmla="*/ 557617 w 6191980"/>
                <a:gd name="connsiteY224" fmla="*/ 4588593 h 6184462"/>
                <a:gd name="connsiteX225" fmla="*/ 510678 w 6191980"/>
                <a:gd name="connsiteY225" fmla="*/ 4552921 h 6184462"/>
                <a:gd name="connsiteX226" fmla="*/ 463742 w 6191980"/>
                <a:gd name="connsiteY226" fmla="*/ 4517249 h 6184462"/>
                <a:gd name="connsiteX227" fmla="*/ 416805 w 6191980"/>
                <a:gd name="connsiteY227" fmla="*/ 4481577 h 6184462"/>
                <a:gd name="connsiteX228" fmla="*/ 371744 w 6191980"/>
                <a:gd name="connsiteY228" fmla="*/ 4445903 h 6184462"/>
                <a:gd name="connsiteX229" fmla="*/ 328562 w 6191980"/>
                <a:gd name="connsiteY229" fmla="*/ 4406477 h 6184462"/>
                <a:gd name="connsiteX230" fmla="*/ 291012 w 6191980"/>
                <a:gd name="connsiteY230" fmla="*/ 4367050 h 6184462"/>
                <a:gd name="connsiteX231" fmla="*/ 259096 w 6191980"/>
                <a:gd name="connsiteY231" fmla="*/ 4321989 h 6184462"/>
                <a:gd name="connsiteX232" fmla="*/ 234689 w 6191980"/>
                <a:gd name="connsiteY232" fmla="*/ 4275053 h 6184462"/>
                <a:gd name="connsiteX233" fmla="*/ 217791 w 6191980"/>
                <a:gd name="connsiteY233" fmla="*/ 4218729 h 6184462"/>
                <a:gd name="connsiteX234" fmla="*/ 210281 w 6191980"/>
                <a:gd name="connsiteY234" fmla="*/ 4160526 h 6184462"/>
                <a:gd name="connsiteX235" fmla="*/ 208402 w 6191980"/>
                <a:gd name="connsiteY235" fmla="*/ 4100444 h 6184462"/>
                <a:gd name="connsiteX236" fmla="*/ 214035 w 6191980"/>
                <a:gd name="connsiteY236" fmla="*/ 4036610 h 6184462"/>
                <a:gd name="connsiteX237" fmla="*/ 221545 w 6191980"/>
                <a:gd name="connsiteY237" fmla="*/ 3972776 h 6184462"/>
                <a:gd name="connsiteX238" fmla="*/ 230932 w 6191980"/>
                <a:gd name="connsiteY238" fmla="*/ 3908940 h 6184462"/>
                <a:gd name="connsiteX239" fmla="*/ 238443 w 6191980"/>
                <a:gd name="connsiteY239" fmla="*/ 3845106 h 6184462"/>
                <a:gd name="connsiteX240" fmla="*/ 242199 w 6191980"/>
                <a:gd name="connsiteY240" fmla="*/ 3781272 h 6184462"/>
                <a:gd name="connsiteX241" fmla="*/ 242199 w 6191980"/>
                <a:gd name="connsiteY241" fmla="*/ 3719313 h 6184462"/>
                <a:gd name="connsiteX242" fmla="*/ 234689 w 6191980"/>
                <a:gd name="connsiteY242" fmla="*/ 3661113 h 6184462"/>
                <a:gd name="connsiteX243" fmla="*/ 219668 w 6191980"/>
                <a:gd name="connsiteY243" fmla="*/ 3602910 h 6184462"/>
                <a:gd name="connsiteX244" fmla="*/ 197138 w 6191980"/>
                <a:gd name="connsiteY244" fmla="*/ 3548461 h 6184462"/>
                <a:gd name="connsiteX245" fmla="*/ 168976 w 6191980"/>
                <a:gd name="connsiteY245" fmla="*/ 3492137 h 6184462"/>
                <a:gd name="connsiteX246" fmla="*/ 137057 w 6191980"/>
                <a:gd name="connsiteY246" fmla="*/ 3435814 h 6184462"/>
                <a:gd name="connsiteX247" fmla="*/ 103264 w 6191980"/>
                <a:gd name="connsiteY247" fmla="*/ 3379488 h 6184462"/>
                <a:gd name="connsiteX248" fmla="*/ 71346 w 6191980"/>
                <a:gd name="connsiteY248" fmla="*/ 3325039 h 6184462"/>
                <a:gd name="connsiteX249" fmla="*/ 43182 w 6191980"/>
                <a:gd name="connsiteY249" fmla="*/ 3266839 h 6184462"/>
                <a:gd name="connsiteX250" fmla="*/ 20654 w 6191980"/>
                <a:gd name="connsiteY250" fmla="*/ 3210513 h 6184462"/>
                <a:gd name="connsiteX251" fmla="*/ 5634 w 6191980"/>
                <a:gd name="connsiteY251" fmla="*/ 3152310 h 6184462"/>
                <a:gd name="connsiteX252" fmla="*/ 0 w 6191980"/>
                <a:gd name="connsiteY252" fmla="*/ 3092230 h 6184462"/>
                <a:gd name="connsiteX253" fmla="*/ 5634 w 6191980"/>
                <a:gd name="connsiteY253" fmla="*/ 3032152 h 6184462"/>
                <a:gd name="connsiteX254" fmla="*/ 20654 w 6191980"/>
                <a:gd name="connsiteY254" fmla="*/ 2973950 h 6184462"/>
                <a:gd name="connsiteX255" fmla="*/ 43182 w 6191980"/>
                <a:gd name="connsiteY255" fmla="*/ 2917624 h 6184462"/>
                <a:gd name="connsiteX256" fmla="*/ 71346 w 6191980"/>
                <a:gd name="connsiteY256" fmla="*/ 2859423 h 6184462"/>
                <a:gd name="connsiteX257" fmla="*/ 103264 w 6191980"/>
                <a:gd name="connsiteY257" fmla="*/ 2804974 h 6184462"/>
                <a:gd name="connsiteX258" fmla="*/ 137057 w 6191980"/>
                <a:gd name="connsiteY258" fmla="*/ 2748651 h 6184462"/>
                <a:gd name="connsiteX259" fmla="*/ 168976 w 6191980"/>
                <a:gd name="connsiteY259" fmla="*/ 2692325 h 6184462"/>
                <a:gd name="connsiteX260" fmla="*/ 197138 w 6191980"/>
                <a:gd name="connsiteY260" fmla="*/ 2636001 h 6184462"/>
                <a:gd name="connsiteX261" fmla="*/ 219668 w 6191980"/>
                <a:gd name="connsiteY261" fmla="*/ 2581552 h 6184462"/>
                <a:gd name="connsiteX262" fmla="*/ 234689 w 6191980"/>
                <a:gd name="connsiteY262" fmla="*/ 2523350 h 6184462"/>
                <a:gd name="connsiteX263" fmla="*/ 242199 w 6191980"/>
                <a:gd name="connsiteY263" fmla="*/ 2465149 h 6184462"/>
                <a:gd name="connsiteX264" fmla="*/ 242199 w 6191980"/>
                <a:gd name="connsiteY264" fmla="*/ 2403192 h 6184462"/>
                <a:gd name="connsiteX265" fmla="*/ 238443 w 6191980"/>
                <a:gd name="connsiteY265" fmla="*/ 2339356 h 6184462"/>
                <a:gd name="connsiteX266" fmla="*/ 230932 w 6191980"/>
                <a:gd name="connsiteY266" fmla="*/ 2275522 h 6184462"/>
                <a:gd name="connsiteX267" fmla="*/ 221545 w 6191980"/>
                <a:gd name="connsiteY267" fmla="*/ 2211686 h 6184462"/>
                <a:gd name="connsiteX268" fmla="*/ 214035 w 6191980"/>
                <a:gd name="connsiteY268" fmla="*/ 2147852 h 6184462"/>
                <a:gd name="connsiteX269" fmla="*/ 208402 w 6191980"/>
                <a:gd name="connsiteY269" fmla="*/ 2084018 h 6184462"/>
                <a:gd name="connsiteX270" fmla="*/ 210281 w 6191980"/>
                <a:gd name="connsiteY270" fmla="*/ 2023938 h 6184462"/>
                <a:gd name="connsiteX271" fmla="*/ 217791 w 6191980"/>
                <a:gd name="connsiteY271" fmla="*/ 1965736 h 6184462"/>
                <a:gd name="connsiteX272" fmla="*/ 234689 w 6191980"/>
                <a:gd name="connsiteY272" fmla="*/ 1909410 h 6184462"/>
                <a:gd name="connsiteX273" fmla="*/ 259096 w 6191980"/>
                <a:gd name="connsiteY273" fmla="*/ 1862474 h 6184462"/>
                <a:gd name="connsiteX274" fmla="*/ 291012 w 6191980"/>
                <a:gd name="connsiteY274" fmla="*/ 1817414 h 6184462"/>
                <a:gd name="connsiteX275" fmla="*/ 328562 w 6191980"/>
                <a:gd name="connsiteY275" fmla="*/ 1777986 h 6184462"/>
                <a:gd name="connsiteX276" fmla="*/ 371744 w 6191980"/>
                <a:gd name="connsiteY276" fmla="*/ 1738560 h 6184462"/>
                <a:gd name="connsiteX277" fmla="*/ 416805 w 6191980"/>
                <a:gd name="connsiteY277" fmla="*/ 1702885 h 6184462"/>
                <a:gd name="connsiteX278" fmla="*/ 463742 w 6191980"/>
                <a:gd name="connsiteY278" fmla="*/ 1667213 h 6184462"/>
                <a:gd name="connsiteX279" fmla="*/ 510678 w 6191980"/>
                <a:gd name="connsiteY279" fmla="*/ 1631541 h 6184462"/>
                <a:gd name="connsiteX280" fmla="*/ 557617 w 6191980"/>
                <a:gd name="connsiteY280" fmla="*/ 1595869 h 6184462"/>
                <a:gd name="connsiteX281" fmla="*/ 600799 w 6191980"/>
                <a:gd name="connsiteY281" fmla="*/ 1558320 h 6184462"/>
                <a:gd name="connsiteX282" fmla="*/ 638351 w 6191980"/>
                <a:gd name="connsiteY282" fmla="*/ 1515138 h 6184462"/>
                <a:gd name="connsiteX283" fmla="*/ 672143 w 6191980"/>
                <a:gd name="connsiteY283" fmla="*/ 1473832 h 6184462"/>
                <a:gd name="connsiteX284" fmla="*/ 698428 w 6191980"/>
                <a:gd name="connsiteY284" fmla="*/ 1426896 h 6184462"/>
                <a:gd name="connsiteX285" fmla="*/ 720959 w 6191980"/>
                <a:gd name="connsiteY285" fmla="*/ 1376203 h 6184462"/>
                <a:gd name="connsiteX286" fmla="*/ 739734 w 6191980"/>
                <a:gd name="connsiteY286" fmla="*/ 1321755 h 6184462"/>
                <a:gd name="connsiteX287" fmla="*/ 756631 w 6191980"/>
                <a:gd name="connsiteY287" fmla="*/ 1265429 h 6184462"/>
                <a:gd name="connsiteX288" fmla="*/ 771652 w 6191980"/>
                <a:gd name="connsiteY288" fmla="*/ 1209105 h 6184462"/>
                <a:gd name="connsiteX289" fmla="*/ 786672 w 6191980"/>
                <a:gd name="connsiteY289" fmla="*/ 1150903 h 6184462"/>
                <a:gd name="connsiteX290" fmla="*/ 803570 w 6191980"/>
                <a:gd name="connsiteY290" fmla="*/ 1096456 h 6184462"/>
                <a:gd name="connsiteX291" fmla="*/ 822344 w 6191980"/>
                <a:gd name="connsiteY291" fmla="*/ 1042007 h 6184462"/>
                <a:gd name="connsiteX292" fmla="*/ 844875 w 6191980"/>
                <a:gd name="connsiteY292" fmla="*/ 991317 h 6184462"/>
                <a:gd name="connsiteX293" fmla="*/ 873037 w 6191980"/>
                <a:gd name="connsiteY293" fmla="*/ 946257 h 6184462"/>
                <a:gd name="connsiteX294" fmla="*/ 906830 w 6191980"/>
                <a:gd name="connsiteY294" fmla="*/ 904952 h 6184462"/>
                <a:gd name="connsiteX295" fmla="*/ 948135 w 6191980"/>
                <a:gd name="connsiteY295" fmla="*/ 871157 h 6184462"/>
                <a:gd name="connsiteX296" fmla="*/ 993197 w 6191980"/>
                <a:gd name="connsiteY296" fmla="*/ 842995 h 6184462"/>
                <a:gd name="connsiteX297" fmla="*/ 1043887 w 6191980"/>
                <a:gd name="connsiteY297" fmla="*/ 820464 h 6184462"/>
                <a:gd name="connsiteX298" fmla="*/ 1098336 w 6191980"/>
                <a:gd name="connsiteY298" fmla="*/ 801690 h 6184462"/>
                <a:gd name="connsiteX299" fmla="*/ 1152783 w 6191980"/>
                <a:gd name="connsiteY299" fmla="*/ 784792 h 6184462"/>
                <a:gd name="connsiteX300" fmla="*/ 1210986 w 6191980"/>
                <a:gd name="connsiteY300" fmla="*/ 769772 h 6184462"/>
                <a:gd name="connsiteX301" fmla="*/ 1267309 w 6191980"/>
                <a:gd name="connsiteY301" fmla="*/ 754751 h 6184462"/>
                <a:gd name="connsiteX302" fmla="*/ 1323635 w 6191980"/>
                <a:gd name="connsiteY302" fmla="*/ 737854 h 6184462"/>
                <a:gd name="connsiteX303" fmla="*/ 1378082 w 6191980"/>
                <a:gd name="connsiteY303" fmla="*/ 719079 h 6184462"/>
                <a:gd name="connsiteX304" fmla="*/ 1428774 w 6191980"/>
                <a:gd name="connsiteY304" fmla="*/ 696549 h 6184462"/>
                <a:gd name="connsiteX305" fmla="*/ 1475711 w 6191980"/>
                <a:gd name="connsiteY305" fmla="*/ 670266 h 6184462"/>
                <a:gd name="connsiteX306" fmla="*/ 1517016 w 6191980"/>
                <a:gd name="connsiteY306" fmla="*/ 636471 h 6184462"/>
                <a:gd name="connsiteX307" fmla="*/ 1560199 w 6191980"/>
                <a:gd name="connsiteY307" fmla="*/ 598919 h 6184462"/>
                <a:gd name="connsiteX308" fmla="*/ 1597750 w 6191980"/>
                <a:gd name="connsiteY308" fmla="*/ 555737 h 6184462"/>
                <a:gd name="connsiteX309" fmla="*/ 1633422 w 6191980"/>
                <a:gd name="connsiteY309" fmla="*/ 510678 h 6184462"/>
                <a:gd name="connsiteX310" fmla="*/ 1669094 w 6191980"/>
                <a:gd name="connsiteY310" fmla="*/ 463741 h 6184462"/>
                <a:gd name="connsiteX311" fmla="*/ 1704766 w 6191980"/>
                <a:gd name="connsiteY311" fmla="*/ 416803 h 6184462"/>
                <a:gd name="connsiteX312" fmla="*/ 1740438 w 6191980"/>
                <a:gd name="connsiteY312" fmla="*/ 371743 h 6184462"/>
                <a:gd name="connsiteX313" fmla="*/ 1779867 w 6191980"/>
                <a:gd name="connsiteY313" fmla="*/ 328561 h 6184462"/>
                <a:gd name="connsiteX314" fmla="*/ 1819293 w 6191980"/>
                <a:gd name="connsiteY314" fmla="*/ 291012 h 6184462"/>
                <a:gd name="connsiteX315" fmla="*/ 1864354 w 6191980"/>
                <a:gd name="connsiteY315" fmla="*/ 259094 h 6184462"/>
                <a:gd name="connsiteX316" fmla="*/ 1911291 w 6191980"/>
                <a:gd name="connsiteY316" fmla="*/ 234686 h 6184462"/>
                <a:gd name="connsiteX317" fmla="*/ 1967617 w 6191980"/>
                <a:gd name="connsiteY317" fmla="*/ 217789 h 6184462"/>
                <a:gd name="connsiteX318" fmla="*/ 2025819 w 6191980"/>
                <a:gd name="connsiteY318" fmla="*/ 210279 h 6184462"/>
                <a:gd name="connsiteX319" fmla="*/ 2085897 w 6191980"/>
                <a:gd name="connsiteY319" fmla="*/ 208401 h 6184462"/>
                <a:gd name="connsiteX320" fmla="*/ 2149731 w 6191980"/>
                <a:gd name="connsiteY320" fmla="*/ 214035 h 6184462"/>
                <a:gd name="connsiteX321" fmla="*/ 2213567 w 6191980"/>
                <a:gd name="connsiteY321" fmla="*/ 221545 h 6184462"/>
                <a:gd name="connsiteX322" fmla="*/ 2277403 w 6191980"/>
                <a:gd name="connsiteY322" fmla="*/ 230932 h 6184462"/>
                <a:gd name="connsiteX323" fmla="*/ 2341237 w 6191980"/>
                <a:gd name="connsiteY323" fmla="*/ 238443 h 6184462"/>
                <a:gd name="connsiteX324" fmla="*/ 2405071 w 6191980"/>
                <a:gd name="connsiteY324" fmla="*/ 242197 h 6184462"/>
                <a:gd name="connsiteX325" fmla="*/ 2467030 w 6191980"/>
                <a:gd name="connsiteY325" fmla="*/ 242197 h 6184462"/>
                <a:gd name="connsiteX326" fmla="*/ 2525233 w 6191980"/>
                <a:gd name="connsiteY326" fmla="*/ 234686 h 6184462"/>
                <a:gd name="connsiteX327" fmla="*/ 2583436 w 6191980"/>
                <a:gd name="connsiteY327" fmla="*/ 219666 h 6184462"/>
                <a:gd name="connsiteX328" fmla="*/ 2639760 w 6191980"/>
                <a:gd name="connsiteY328" fmla="*/ 197137 h 6184462"/>
                <a:gd name="connsiteX329" fmla="*/ 2696083 w 6191980"/>
                <a:gd name="connsiteY329" fmla="*/ 167096 h 6184462"/>
                <a:gd name="connsiteX330" fmla="*/ 2752409 w 6191980"/>
                <a:gd name="connsiteY330" fmla="*/ 137057 h 6184462"/>
                <a:gd name="connsiteX331" fmla="*/ 2808733 w 6191980"/>
                <a:gd name="connsiteY331" fmla="*/ 103262 h 6184462"/>
                <a:gd name="connsiteX332" fmla="*/ 2863182 w 6191980"/>
                <a:gd name="connsiteY332" fmla="*/ 71344 h 6184462"/>
                <a:gd name="connsiteX333" fmla="*/ 2921385 w 6191980"/>
                <a:gd name="connsiteY333" fmla="*/ 43182 h 6184462"/>
                <a:gd name="connsiteX334" fmla="*/ 2977708 w 6191980"/>
                <a:gd name="connsiteY334" fmla="*/ 20652 h 6184462"/>
                <a:gd name="connsiteX335" fmla="*/ 3035911 w 6191980"/>
                <a:gd name="connsiteY335" fmla="*/ 5631 h 61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6191980" h="6184462">
                  <a:moveTo>
                    <a:pt x="3095991" y="0"/>
                  </a:moveTo>
                  <a:lnTo>
                    <a:pt x="3156069" y="5631"/>
                  </a:lnTo>
                  <a:lnTo>
                    <a:pt x="3214272" y="20652"/>
                  </a:lnTo>
                  <a:lnTo>
                    <a:pt x="3270598" y="43182"/>
                  </a:lnTo>
                  <a:lnTo>
                    <a:pt x="3328798" y="71344"/>
                  </a:lnTo>
                  <a:lnTo>
                    <a:pt x="3383247" y="103262"/>
                  </a:lnTo>
                  <a:lnTo>
                    <a:pt x="3439573" y="137057"/>
                  </a:lnTo>
                  <a:lnTo>
                    <a:pt x="3495897" y="167096"/>
                  </a:lnTo>
                  <a:lnTo>
                    <a:pt x="3552221" y="197137"/>
                  </a:lnTo>
                  <a:lnTo>
                    <a:pt x="3606669" y="219666"/>
                  </a:lnTo>
                  <a:lnTo>
                    <a:pt x="3666749" y="234686"/>
                  </a:lnTo>
                  <a:lnTo>
                    <a:pt x="3724950" y="242197"/>
                  </a:lnTo>
                  <a:lnTo>
                    <a:pt x="3786907" y="242197"/>
                  </a:lnTo>
                  <a:lnTo>
                    <a:pt x="3850743" y="238443"/>
                  </a:lnTo>
                  <a:lnTo>
                    <a:pt x="3914577" y="230932"/>
                  </a:lnTo>
                  <a:lnTo>
                    <a:pt x="3978413" y="221545"/>
                  </a:lnTo>
                  <a:lnTo>
                    <a:pt x="4042247" y="214035"/>
                  </a:lnTo>
                  <a:lnTo>
                    <a:pt x="4106083" y="208401"/>
                  </a:lnTo>
                  <a:lnTo>
                    <a:pt x="4166161" y="210279"/>
                  </a:lnTo>
                  <a:lnTo>
                    <a:pt x="4224364" y="217789"/>
                  </a:lnTo>
                  <a:lnTo>
                    <a:pt x="4280690" y="234686"/>
                  </a:lnTo>
                  <a:lnTo>
                    <a:pt x="4327628" y="259094"/>
                  </a:lnTo>
                  <a:lnTo>
                    <a:pt x="4372686" y="291012"/>
                  </a:lnTo>
                  <a:lnTo>
                    <a:pt x="4412114" y="328561"/>
                  </a:lnTo>
                  <a:lnTo>
                    <a:pt x="4451542" y="371743"/>
                  </a:lnTo>
                  <a:lnTo>
                    <a:pt x="4487214" y="416803"/>
                  </a:lnTo>
                  <a:lnTo>
                    <a:pt x="4522886" y="463741"/>
                  </a:lnTo>
                  <a:lnTo>
                    <a:pt x="4558559" y="510678"/>
                  </a:lnTo>
                  <a:lnTo>
                    <a:pt x="4594231" y="555737"/>
                  </a:lnTo>
                  <a:lnTo>
                    <a:pt x="4631782" y="598919"/>
                  </a:lnTo>
                  <a:lnTo>
                    <a:pt x="4674964" y="636471"/>
                  </a:lnTo>
                  <a:lnTo>
                    <a:pt x="4716270" y="670266"/>
                  </a:lnTo>
                  <a:lnTo>
                    <a:pt x="4763206" y="696549"/>
                  </a:lnTo>
                  <a:lnTo>
                    <a:pt x="4813899" y="719079"/>
                  </a:lnTo>
                  <a:lnTo>
                    <a:pt x="4868345" y="737854"/>
                  </a:lnTo>
                  <a:lnTo>
                    <a:pt x="4924669" y="754751"/>
                  </a:lnTo>
                  <a:lnTo>
                    <a:pt x="4980995" y="769772"/>
                  </a:lnTo>
                  <a:lnTo>
                    <a:pt x="5039198" y="784792"/>
                  </a:lnTo>
                  <a:lnTo>
                    <a:pt x="5093644" y="801690"/>
                  </a:lnTo>
                  <a:lnTo>
                    <a:pt x="5148091" y="820464"/>
                  </a:lnTo>
                  <a:lnTo>
                    <a:pt x="5198784" y="842995"/>
                  </a:lnTo>
                  <a:lnTo>
                    <a:pt x="5243845" y="871157"/>
                  </a:lnTo>
                  <a:lnTo>
                    <a:pt x="5285151" y="904952"/>
                  </a:lnTo>
                  <a:lnTo>
                    <a:pt x="5318944" y="946257"/>
                  </a:lnTo>
                  <a:lnTo>
                    <a:pt x="5347108" y="991317"/>
                  </a:lnTo>
                  <a:lnTo>
                    <a:pt x="5369636" y="1042007"/>
                  </a:lnTo>
                  <a:lnTo>
                    <a:pt x="5388410" y="1096456"/>
                  </a:lnTo>
                  <a:lnTo>
                    <a:pt x="5405308" y="1150903"/>
                  </a:lnTo>
                  <a:lnTo>
                    <a:pt x="5420328" y="1209105"/>
                  </a:lnTo>
                  <a:lnTo>
                    <a:pt x="5435349" y="1265429"/>
                  </a:lnTo>
                  <a:lnTo>
                    <a:pt x="5452246" y="1321755"/>
                  </a:lnTo>
                  <a:lnTo>
                    <a:pt x="5471021" y="1376203"/>
                  </a:lnTo>
                  <a:lnTo>
                    <a:pt x="5493550" y="1426896"/>
                  </a:lnTo>
                  <a:lnTo>
                    <a:pt x="5519836" y="1473832"/>
                  </a:lnTo>
                  <a:lnTo>
                    <a:pt x="5553632" y="1515138"/>
                  </a:lnTo>
                  <a:lnTo>
                    <a:pt x="5591181" y="1558320"/>
                  </a:lnTo>
                  <a:lnTo>
                    <a:pt x="5634364" y="1595869"/>
                  </a:lnTo>
                  <a:lnTo>
                    <a:pt x="5679425" y="1631541"/>
                  </a:lnTo>
                  <a:lnTo>
                    <a:pt x="5728238" y="1667213"/>
                  </a:lnTo>
                  <a:lnTo>
                    <a:pt x="5775175" y="1702885"/>
                  </a:lnTo>
                  <a:lnTo>
                    <a:pt x="5820236" y="1738560"/>
                  </a:lnTo>
                  <a:lnTo>
                    <a:pt x="5863416" y="1777986"/>
                  </a:lnTo>
                  <a:lnTo>
                    <a:pt x="5900968" y="1817414"/>
                  </a:lnTo>
                  <a:lnTo>
                    <a:pt x="5932886" y="1862474"/>
                  </a:lnTo>
                  <a:lnTo>
                    <a:pt x="5957294" y="1909410"/>
                  </a:lnTo>
                  <a:lnTo>
                    <a:pt x="5974191" y="1965736"/>
                  </a:lnTo>
                  <a:lnTo>
                    <a:pt x="5981700" y="2023938"/>
                  </a:lnTo>
                  <a:lnTo>
                    <a:pt x="5983578" y="2084018"/>
                  </a:lnTo>
                  <a:lnTo>
                    <a:pt x="5977945" y="2147852"/>
                  </a:lnTo>
                  <a:lnTo>
                    <a:pt x="5970435" y="2211686"/>
                  </a:lnTo>
                  <a:lnTo>
                    <a:pt x="5961048" y="2275522"/>
                  </a:lnTo>
                  <a:lnTo>
                    <a:pt x="5953538" y="2339356"/>
                  </a:lnTo>
                  <a:lnTo>
                    <a:pt x="5949784" y="2403192"/>
                  </a:lnTo>
                  <a:lnTo>
                    <a:pt x="5949784" y="2465149"/>
                  </a:lnTo>
                  <a:lnTo>
                    <a:pt x="5957294" y="2523350"/>
                  </a:lnTo>
                  <a:lnTo>
                    <a:pt x="5972312" y="2581552"/>
                  </a:lnTo>
                  <a:lnTo>
                    <a:pt x="5994843" y="2636001"/>
                  </a:lnTo>
                  <a:lnTo>
                    <a:pt x="6024884" y="2692325"/>
                  </a:lnTo>
                  <a:lnTo>
                    <a:pt x="6054922" y="2748651"/>
                  </a:lnTo>
                  <a:lnTo>
                    <a:pt x="6088718" y="2804974"/>
                  </a:lnTo>
                  <a:lnTo>
                    <a:pt x="6120634" y="2859423"/>
                  </a:lnTo>
                  <a:lnTo>
                    <a:pt x="6148798" y="2917624"/>
                  </a:lnTo>
                  <a:lnTo>
                    <a:pt x="6171326" y="2973950"/>
                  </a:lnTo>
                  <a:lnTo>
                    <a:pt x="6186347" y="3032152"/>
                  </a:lnTo>
                  <a:lnTo>
                    <a:pt x="6191980" y="3092230"/>
                  </a:lnTo>
                  <a:lnTo>
                    <a:pt x="6186347" y="3152310"/>
                  </a:lnTo>
                  <a:lnTo>
                    <a:pt x="6171326" y="3210513"/>
                  </a:lnTo>
                  <a:lnTo>
                    <a:pt x="6148798" y="3266839"/>
                  </a:lnTo>
                  <a:lnTo>
                    <a:pt x="6120634" y="3325039"/>
                  </a:lnTo>
                  <a:lnTo>
                    <a:pt x="6088718" y="3379488"/>
                  </a:lnTo>
                  <a:lnTo>
                    <a:pt x="6054922" y="3435814"/>
                  </a:lnTo>
                  <a:lnTo>
                    <a:pt x="6024884" y="3492137"/>
                  </a:lnTo>
                  <a:lnTo>
                    <a:pt x="5994843" y="3548461"/>
                  </a:lnTo>
                  <a:lnTo>
                    <a:pt x="5972312" y="3602910"/>
                  </a:lnTo>
                  <a:lnTo>
                    <a:pt x="5957294" y="3661113"/>
                  </a:lnTo>
                  <a:lnTo>
                    <a:pt x="5949784" y="3719313"/>
                  </a:lnTo>
                  <a:lnTo>
                    <a:pt x="5949784" y="3781272"/>
                  </a:lnTo>
                  <a:lnTo>
                    <a:pt x="5953538" y="3845106"/>
                  </a:lnTo>
                  <a:lnTo>
                    <a:pt x="5961048" y="3908940"/>
                  </a:lnTo>
                  <a:lnTo>
                    <a:pt x="5970435" y="3972776"/>
                  </a:lnTo>
                  <a:lnTo>
                    <a:pt x="5977945" y="4036610"/>
                  </a:lnTo>
                  <a:lnTo>
                    <a:pt x="5983578" y="4100444"/>
                  </a:lnTo>
                  <a:lnTo>
                    <a:pt x="5981700" y="4160526"/>
                  </a:lnTo>
                  <a:lnTo>
                    <a:pt x="5974191" y="4218729"/>
                  </a:lnTo>
                  <a:lnTo>
                    <a:pt x="5957294" y="4275053"/>
                  </a:lnTo>
                  <a:lnTo>
                    <a:pt x="5932886" y="4321989"/>
                  </a:lnTo>
                  <a:lnTo>
                    <a:pt x="5900968" y="4367050"/>
                  </a:lnTo>
                  <a:lnTo>
                    <a:pt x="5863416" y="4406477"/>
                  </a:lnTo>
                  <a:lnTo>
                    <a:pt x="5820236" y="4445903"/>
                  </a:lnTo>
                  <a:lnTo>
                    <a:pt x="5775175" y="4481577"/>
                  </a:lnTo>
                  <a:lnTo>
                    <a:pt x="5728238" y="4517249"/>
                  </a:lnTo>
                  <a:lnTo>
                    <a:pt x="5679425" y="4552921"/>
                  </a:lnTo>
                  <a:lnTo>
                    <a:pt x="5634364" y="4588593"/>
                  </a:lnTo>
                  <a:lnTo>
                    <a:pt x="5591181" y="4626142"/>
                  </a:lnTo>
                  <a:lnTo>
                    <a:pt x="5553632" y="4669325"/>
                  </a:lnTo>
                  <a:lnTo>
                    <a:pt x="5519836" y="4710630"/>
                  </a:lnTo>
                  <a:lnTo>
                    <a:pt x="5493550" y="4757566"/>
                  </a:lnTo>
                  <a:lnTo>
                    <a:pt x="5471021" y="4808259"/>
                  </a:lnTo>
                  <a:lnTo>
                    <a:pt x="5452246" y="4862708"/>
                  </a:lnTo>
                  <a:lnTo>
                    <a:pt x="5435349" y="4919033"/>
                  </a:lnTo>
                  <a:lnTo>
                    <a:pt x="5420328" y="4975357"/>
                  </a:lnTo>
                  <a:lnTo>
                    <a:pt x="5405308" y="5033560"/>
                  </a:lnTo>
                  <a:lnTo>
                    <a:pt x="5388410" y="5088007"/>
                  </a:lnTo>
                  <a:lnTo>
                    <a:pt x="5369636" y="5142453"/>
                  </a:lnTo>
                  <a:lnTo>
                    <a:pt x="5347108" y="5193146"/>
                  </a:lnTo>
                  <a:lnTo>
                    <a:pt x="5318944" y="5238207"/>
                  </a:lnTo>
                  <a:lnTo>
                    <a:pt x="5285151" y="5279510"/>
                  </a:lnTo>
                  <a:lnTo>
                    <a:pt x="5243845" y="5313305"/>
                  </a:lnTo>
                  <a:lnTo>
                    <a:pt x="5198784" y="5341467"/>
                  </a:lnTo>
                  <a:lnTo>
                    <a:pt x="5148091" y="5363998"/>
                  </a:lnTo>
                  <a:lnTo>
                    <a:pt x="5093644" y="5382773"/>
                  </a:lnTo>
                  <a:lnTo>
                    <a:pt x="5039198" y="5399670"/>
                  </a:lnTo>
                  <a:lnTo>
                    <a:pt x="4980995" y="5414691"/>
                  </a:lnTo>
                  <a:lnTo>
                    <a:pt x="4924669" y="5429711"/>
                  </a:lnTo>
                  <a:lnTo>
                    <a:pt x="4868345" y="5446609"/>
                  </a:lnTo>
                  <a:lnTo>
                    <a:pt x="4813899" y="5465383"/>
                  </a:lnTo>
                  <a:lnTo>
                    <a:pt x="4763206" y="5487914"/>
                  </a:lnTo>
                  <a:lnTo>
                    <a:pt x="4716270" y="5514197"/>
                  </a:lnTo>
                  <a:lnTo>
                    <a:pt x="4674964" y="5547992"/>
                  </a:lnTo>
                  <a:lnTo>
                    <a:pt x="4631782" y="5585543"/>
                  </a:lnTo>
                  <a:lnTo>
                    <a:pt x="4594231" y="5628725"/>
                  </a:lnTo>
                  <a:lnTo>
                    <a:pt x="4558559" y="5673785"/>
                  </a:lnTo>
                  <a:lnTo>
                    <a:pt x="4522886" y="5720721"/>
                  </a:lnTo>
                  <a:lnTo>
                    <a:pt x="4487214" y="5767659"/>
                  </a:lnTo>
                  <a:lnTo>
                    <a:pt x="4451542" y="5812719"/>
                  </a:lnTo>
                  <a:lnTo>
                    <a:pt x="4412114" y="5855901"/>
                  </a:lnTo>
                  <a:lnTo>
                    <a:pt x="4372686" y="5893450"/>
                  </a:lnTo>
                  <a:lnTo>
                    <a:pt x="4327628" y="5925368"/>
                  </a:lnTo>
                  <a:lnTo>
                    <a:pt x="4280690" y="5949776"/>
                  </a:lnTo>
                  <a:lnTo>
                    <a:pt x="4224364" y="5966674"/>
                  </a:lnTo>
                  <a:lnTo>
                    <a:pt x="4166161" y="5974184"/>
                  </a:lnTo>
                  <a:lnTo>
                    <a:pt x="4106083" y="5976061"/>
                  </a:lnTo>
                  <a:lnTo>
                    <a:pt x="4042247" y="5970428"/>
                  </a:lnTo>
                  <a:lnTo>
                    <a:pt x="3978413" y="5962919"/>
                  </a:lnTo>
                  <a:lnTo>
                    <a:pt x="3914577" y="5953530"/>
                  </a:lnTo>
                  <a:lnTo>
                    <a:pt x="3850743" y="5946022"/>
                  </a:lnTo>
                  <a:lnTo>
                    <a:pt x="3786907" y="5942266"/>
                  </a:lnTo>
                  <a:lnTo>
                    <a:pt x="3724950" y="5942266"/>
                  </a:lnTo>
                  <a:lnTo>
                    <a:pt x="3666749" y="5949776"/>
                  </a:lnTo>
                  <a:lnTo>
                    <a:pt x="3606669" y="5964797"/>
                  </a:lnTo>
                  <a:lnTo>
                    <a:pt x="3552221" y="5987325"/>
                  </a:lnTo>
                  <a:lnTo>
                    <a:pt x="3495897" y="6017366"/>
                  </a:lnTo>
                  <a:lnTo>
                    <a:pt x="3439573" y="6047407"/>
                  </a:lnTo>
                  <a:lnTo>
                    <a:pt x="3383247" y="6081200"/>
                  </a:lnTo>
                  <a:lnTo>
                    <a:pt x="3328798" y="6113118"/>
                  </a:lnTo>
                  <a:lnTo>
                    <a:pt x="3270598" y="6141280"/>
                  </a:lnTo>
                  <a:lnTo>
                    <a:pt x="3214272" y="6163811"/>
                  </a:lnTo>
                  <a:lnTo>
                    <a:pt x="3156069" y="6178831"/>
                  </a:lnTo>
                  <a:lnTo>
                    <a:pt x="3095991" y="6184462"/>
                  </a:lnTo>
                  <a:lnTo>
                    <a:pt x="3035911" y="6178831"/>
                  </a:lnTo>
                  <a:lnTo>
                    <a:pt x="2977708" y="6163811"/>
                  </a:lnTo>
                  <a:lnTo>
                    <a:pt x="2921385" y="6141280"/>
                  </a:lnTo>
                  <a:lnTo>
                    <a:pt x="2863182" y="6113118"/>
                  </a:lnTo>
                  <a:lnTo>
                    <a:pt x="2808733" y="6081200"/>
                  </a:lnTo>
                  <a:lnTo>
                    <a:pt x="2752409" y="6047407"/>
                  </a:lnTo>
                  <a:lnTo>
                    <a:pt x="2696083" y="6017366"/>
                  </a:lnTo>
                  <a:lnTo>
                    <a:pt x="2639760" y="5987325"/>
                  </a:lnTo>
                  <a:lnTo>
                    <a:pt x="2583436" y="5964797"/>
                  </a:lnTo>
                  <a:lnTo>
                    <a:pt x="2525233" y="5949776"/>
                  </a:lnTo>
                  <a:lnTo>
                    <a:pt x="2467030" y="5942266"/>
                  </a:lnTo>
                  <a:lnTo>
                    <a:pt x="2405071" y="5942266"/>
                  </a:lnTo>
                  <a:lnTo>
                    <a:pt x="2341237" y="5946022"/>
                  </a:lnTo>
                  <a:lnTo>
                    <a:pt x="2277403" y="5953530"/>
                  </a:lnTo>
                  <a:lnTo>
                    <a:pt x="2213567" y="5962919"/>
                  </a:lnTo>
                  <a:lnTo>
                    <a:pt x="2149731" y="5970428"/>
                  </a:lnTo>
                  <a:lnTo>
                    <a:pt x="2085897" y="5976061"/>
                  </a:lnTo>
                  <a:lnTo>
                    <a:pt x="2025819" y="5974184"/>
                  </a:lnTo>
                  <a:lnTo>
                    <a:pt x="1967617" y="5966674"/>
                  </a:lnTo>
                  <a:lnTo>
                    <a:pt x="1911291" y="5949776"/>
                  </a:lnTo>
                  <a:lnTo>
                    <a:pt x="1864354" y="5925368"/>
                  </a:lnTo>
                  <a:lnTo>
                    <a:pt x="1819293" y="5893450"/>
                  </a:lnTo>
                  <a:lnTo>
                    <a:pt x="1779867" y="5855901"/>
                  </a:lnTo>
                  <a:lnTo>
                    <a:pt x="1740438" y="5812719"/>
                  </a:lnTo>
                  <a:lnTo>
                    <a:pt x="1704766" y="5767659"/>
                  </a:lnTo>
                  <a:lnTo>
                    <a:pt x="1669094" y="5720721"/>
                  </a:lnTo>
                  <a:lnTo>
                    <a:pt x="1633422" y="5673785"/>
                  </a:lnTo>
                  <a:lnTo>
                    <a:pt x="1597750" y="5628725"/>
                  </a:lnTo>
                  <a:lnTo>
                    <a:pt x="1560199" y="5585543"/>
                  </a:lnTo>
                  <a:lnTo>
                    <a:pt x="1517016" y="5547992"/>
                  </a:lnTo>
                  <a:lnTo>
                    <a:pt x="1475711" y="5514197"/>
                  </a:lnTo>
                  <a:lnTo>
                    <a:pt x="1428774" y="5487914"/>
                  </a:lnTo>
                  <a:lnTo>
                    <a:pt x="1378082" y="5465383"/>
                  </a:lnTo>
                  <a:lnTo>
                    <a:pt x="1323635" y="5446609"/>
                  </a:lnTo>
                  <a:lnTo>
                    <a:pt x="1267309" y="5429711"/>
                  </a:lnTo>
                  <a:lnTo>
                    <a:pt x="1210986" y="5414691"/>
                  </a:lnTo>
                  <a:lnTo>
                    <a:pt x="1152783" y="5399670"/>
                  </a:lnTo>
                  <a:lnTo>
                    <a:pt x="1098336" y="5382773"/>
                  </a:lnTo>
                  <a:lnTo>
                    <a:pt x="1043887" y="5363998"/>
                  </a:lnTo>
                  <a:lnTo>
                    <a:pt x="993197" y="5341467"/>
                  </a:lnTo>
                  <a:lnTo>
                    <a:pt x="948135" y="5313305"/>
                  </a:lnTo>
                  <a:lnTo>
                    <a:pt x="906830" y="5279510"/>
                  </a:lnTo>
                  <a:lnTo>
                    <a:pt x="873037" y="5238207"/>
                  </a:lnTo>
                  <a:lnTo>
                    <a:pt x="844875" y="5193146"/>
                  </a:lnTo>
                  <a:lnTo>
                    <a:pt x="822344" y="5142453"/>
                  </a:lnTo>
                  <a:lnTo>
                    <a:pt x="803570" y="5088007"/>
                  </a:lnTo>
                  <a:lnTo>
                    <a:pt x="786672" y="5033560"/>
                  </a:lnTo>
                  <a:lnTo>
                    <a:pt x="771652" y="4975357"/>
                  </a:lnTo>
                  <a:lnTo>
                    <a:pt x="756631" y="4919033"/>
                  </a:lnTo>
                  <a:lnTo>
                    <a:pt x="739734" y="4862708"/>
                  </a:lnTo>
                  <a:lnTo>
                    <a:pt x="720959" y="4808259"/>
                  </a:lnTo>
                  <a:lnTo>
                    <a:pt x="698428" y="4757566"/>
                  </a:lnTo>
                  <a:lnTo>
                    <a:pt x="672143" y="4710630"/>
                  </a:lnTo>
                  <a:lnTo>
                    <a:pt x="638351" y="4669325"/>
                  </a:lnTo>
                  <a:lnTo>
                    <a:pt x="600799" y="4626142"/>
                  </a:lnTo>
                  <a:lnTo>
                    <a:pt x="557617" y="4588593"/>
                  </a:lnTo>
                  <a:lnTo>
                    <a:pt x="510678" y="4552921"/>
                  </a:lnTo>
                  <a:lnTo>
                    <a:pt x="463742" y="4517249"/>
                  </a:lnTo>
                  <a:lnTo>
                    <a:pt x="416805" y="4481577"/>
                  </a:lnTo>
                  <a:lnTo>
                    <a:pt x="371744" y="4445903"/>
                  </a:lnTo>
                  <a:lnTo>
                    <a:pt x="328562" y="4406477"/>
                  </a:lnTo>
                  <a:lnTo>
                    <a:pt x="291012" y="4367050"/>
                  </a:lnTo>
                  <a:lnTo>
                    <a:pt x="259096" y="4321989"/>
                  </a:lnTo>
                  <a:lnTo>
                    <a:pt x="234689" y="4275053"/>
                  </a:lnTo>
                  <a:lnTo>
                    <a:pt x="217791" y="4218729"/>
                  </a:lnTo>
                  <a:lnTo>
                    <a:pt x="210281" y="4160526"/>
                  </a:lnTo>
                  <a:lnTo>
                    <a:pt x="208402" y="4100444"/>
                  </a:lnTo>
                  <a:lnTo>
                    <a:pt x="214035" y="4036610"/>
                  </a:lnTo>
                  <a:lnTo>
                    <a:pt x="221545" y="3972776"/>
                  </a:lnTo>
                  <a:lnTo>
                    <a:pt x="230932" y="3908940"/>
                  </a:lnTo>
                  <a:lnTo>
                    <a:pt x="238443" y="3845106"/>
                  </a:lnTo>
                  <a:lnTo>
                    <a:pt x="242199" y="3781272"/>
                  </a:lnTo>
                  <a:lnTo>
                    <a:pt x="242199" y="3719313"/>
                  </a:lnTo>
                  <a:lnTo>
                    <a:pt x="234689" y="3661113"/>
                  </a:lnTo>
                  <a:lnTo>
                    <a:pt x="219668" y="3602910"/>
                  </a:lnTo>
                  <a:lnTo>
                    <a:pt x="197138" y="3548461"/>
                  </a:lnTo>
                  <a:lnTo>
                    <a:pt x="168976" y="3492137"/>
                  </a:lnTo>
                  <a:lnTo>
                    <a:pt x="137057" y="3435814"/>
                  </a:lnTo>
                  <a:lnTo>
                    <a:pt x="103264" y="3379488"/>
                  </a:lnTo>
                  <a:lnTo>
                    <a:pt x="71346" y="3325039"/>
                  </a:lnTo>
                  <a:lnTo>
                    <a:pt x="43182" y="3266839"/>
                  </a:lnTo>
                  <a:lnTo>
                    <a:pt x="20654" y="3210513"/>
                  </a:lnTo>
                  <a:lnTo>
                    <a:pt x="5634" y="3152310"/>
                  </a:lnTo>
                  <a:lnTo>
                    <a:pt x="0" y="3092230"/>
                  </a:lnTo>
                  <a:lnTo>
                    <a:pt x="5634" y="3032152"/>
                  </a:lnTo>
                  <a:lnTo>
                    <a:pt x="20654" y="2973950"/>
                  </a:lnTo>
                  <a:lnTo>
                    <a:pt x="43182" y="2917624"/>
                  </a:lnTo>
                  <a:lnTo>
                    <a:pt x="71346" y="2859423"/>
                  </a:lnTo>
                  <a:lnTo>
                    <a:pt x="103264" y="2804974"/>
                  </a:lnTo>
                  <a:lnTo>
                    <a:pt x="137057" y="2748651"/>
                  </a:lnTo>
                  <a:lnTo>
                    <a:pt x="168976" y="2692325"/>
                  </a:lnTo>
                  <a:lnTo>
                    <a:pt x="197138" y="2636001"/>
                  </a:lnTo>
                  <a:lnTo>
                    <a:pt x="219668" y="2581552"/>
                  </a:lnTo>
                  <a:lnTo>
                    <a:pt x="234689" y="2523350"/>
                  </a:lnTo>
                  <a:lnTo>
                    <a:pt x="242199" y="2465149"/>
                  </a:lnTo>
                  <a:lnTo>
                    <a:pt x="242199" y="2403192"/>
                  </a:lnTo>
                  <a:lnTo>
                    <a:pt x="238443" y="2339356"/>
                  </a:lnTo>
                  <a:lnTo>
                    <a:pt x="230932" y="2275522"/>
                  </a:lnTo>
                  <a:lnTo>
                    <a:pt x="221545" y="2211686"/>
                  </a:lnTo>
                  <a:lnTo>
                    <a:pt x="214035" y="2147852"/>
                  </a:lnTo>
                  <a:lnTo>
                    <a:pt x="208402" y="2084018"/>
                  </a:lnTo>
                  <a:lnTo>
                    <a:pt x="210281" y="2023938"/>
                  </a:lnTo>
                  <a:lnTo>
                    <a:pt x="217791" y="1965736"/>
                  </a:lnTo>
                  <a:lnTo>
                    <a:pt x="234689" y="1909410"/>
                  </a:lnTo>
                  <a:lnTo>
                    <a:pt x="259096" y="1862474"/>
                  </a:lnTo>
                  <a:lnTo>
                    <a:pt x="291012" y="1817414"/>
                  </a:lnTo>
                  <a:lnTo>
                    <a:pt x="328562" y="1777986"/>
                  </a:lnTo>
                  <a:lnTo>
                    <a:pt x="371744" y="1738560"/>
                  </a:lnTo>
                  <a:lnTo>
                    <a:pt x="416805" y="1702885"/>
                  </a:lnTo>
                  <a:lnTo>
                    <a:pt x="463742" y="1667213"/>
                  </a:lnTo>
                  <a:lnTo>
                    <a:pt x="510678" y="1631541"/>
                  </a:lnTo>
                  <a:lnTo>
                    <a:pt x="557617" y="1595869"/>
                  </a:lnTo>
                  <a:lnTo>
                    <a:pt x="600799" y="1558320"/>
                  </a:lnTo>
                  <a:lnTo>
                    <a:pt x="638351" y="1515138"/>
                  </a:lnTo>
                  <a:lnTo>
                    <a:pt x="672143" y="1473832"/>
                  </a:lnTo>
                  <a:lnTo>
                    <a:pt x="698428" y="1426896"/>
                  </a:lnTo>
                  <a:lnTo>
                    <a:pt x="720959" y="1376203"/>
                  </a:lnTo>
                  <a:lnTo>
                    <a:pt x="739734" y="1321755"/>
                  </a:lnTo>
                  <a:lnTo>
                    <a:pt x="756631" y="1265429"/>
                  </a:lnTo>
                  <a:lnTo>
                    <a:pt x="771652" y="1209105"/>
                  </a:lnTo>
                  <a:lnTo>
                    <a:pt x="786672" y="1150903"/>
                  </a:lnTo>
                  <a:lnTo>
                    <a:pt x="803570" y="1096456"/>
                  </a:lnTo>
                  <a:lnTo>
                    <a:pt x="822344" y="1042007"/>
                  </a:lnTo>
                  <a:lnTo>
                    <a:pt x="844875" y="991317"/>
                  </a:lnTo>
                  <a:lnTo>
                    <a:pt x="873037" y="946257"/>
                  </a:lnTo>
                  <a:lnTo>
                    <a:pt x="906830" y="904952"/>
                  </a:lnTo>
                  <a:lnTo>
                    <a:pt x="948135" y="871157"/>
                  </a:lnTo>
                  <a:lnTo>
                    <a:pt x="993197" y="842995"/>
                  </a:lnTo>
                  <a:lnTo>
                    <a:pt x="1043887" y="820464"/>
                  </a:lnTo>
                  <a:lnTo>
                    <a:pt x="1098336" y="801690"/>
                  </a:lnTo>
                  <a:lnTo>
                    <a:pt x="1152783" y="784792"/>
                  </a:lnTo>
                  <a:lnTo>
                    <a:pt x="1210986" y="769772"/>
                  </a:lnTo>
                  <a:lnTo>
                    <a:pt x="1267309" y="754751"/>
                  </a:lnTo>
                  <a:lnTo>
                    <a:pt x="1323635" y="737854"/>
                  </a:lnTo>
                  <a:lnTo>
                    <a:pt x="1378082" y="719079"/>
                  </a:lnTo>
                  <a:lnTo>
                    <a:pt x="1428774" y="696549"/>
                  </a:lnTo>
                  <a:lnTo>
                    <a:pt x="1475711" y="670266"/>
                  </a:lnTo>
                  <a:lnTo>
                    <a:pt x="1517016" y="636471"/>
                  </a:lnTo>
                  <a:lnTo>
                    <a:pt x="1560199" y="598919"/>
                  </a:lnTo>
                  <a:lnTo>
                    <a:pt x="1597750" y="555737"/>
                  </a:lnTo>
                  <a:lnTo>
                    <a:pt x="1633422" y="510678"/>
                  </a:lnTo>
                  <a:lnTo>
                    <a:pt x="1669094" y="463741"/>
                  </a:lnTo>
                  <a:lnTo>
                    <a:pt x="1704766" y="416803"/>
                  </a:lnTo>
                  <a:lnTo>
                    <a:pt x="1740438" y="371743"/>
                  </a:lnTo>
                  <a:lnTo>
                    <a:pt x="1779867" y="328561"/>
                  </a:lnTo>
                  <a:lnTo>
                    <a:pt x="1819293" y="291012"/>
                  </a:lnTo>
                  <a:lnTo>
                    <a:pt x="1864354" y="259094"/>
                  </a:lnTo>
                  <a:lnTo>
                    <a:pt x="1911291" y="234686"/>
                  </a:lnTo>
                  <a:lnTo>
                    <a:pt x="1967617" y="217789"/>
                  </a:lnTo>
                  <a:lnTo>
                    <a:pt x="2025819" y="210279"/>
                  </a:lnTo>
                  <a:lnTo>
                    <a:pt x="2085897" y="208401"/>
                  </a:lnTo>
                  <a:lnTo>
                    <a:pt x="2149731" y="214035"/>
                  </a:lnTo>
                  <a:lnTo>
                    <a:pt x="2213567" y="221545"/>
                  </a:lnTo>
                  <a:lnTo>
                    <a:pt x="2277403" y="230932"/>
                  </a:lnTo>
                  <a:lnTo>
                    <a:pt x="2341237" y="238443"/>
                  </a:lnTo>
                  <a:lnTo>
                    <a:pt x="2405071" y="242197"/>
                  </a:lnTo>
                  <a:lnTo>
                    <a:pt x="2467030" y="242197"/>
                  </a:lnTo>
                  <a:lnTo>
                    <a:pt x="2525233" y="234686"/>
                  </a:lnTo>
                  <a:lnTo>
                    <a:pt x="2583436" y="219666"/>
                  </a:lnTo>
                  <a:lnTo>
                    <a:pt x="2639760" y="197137"/>
                  </a:lnTo>
                  <a:lnTo>
                    <a:pt x="2696083" y="167096"/>
                  </a:lnTo>
                  <a:lnTo>
                    <a:pt x="2752409" y="137057"/>
                  </a:lnTo>
                  <a:lnTo>
                    <a:pt x="2808733" y="103262"/>
                  </a:lnTo>
                  <a:lnTo>
                    <a:pt x="2863182" y="71344"/>
                  </a:lnTo>
                  <a:lnTo>
                    <a:pt x="2921385" y="43182"/>
                  </a:lnTo>
                  <a:lnTo>
                    <a:pt x="2977708" y="20652"/>
                  </a:lnTo>
                  <a:lnTo>
                    <a:pt x="3035911" y="5631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D0530028-C7C7-40F1-BE0D-7B614DE9A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24287" y="2642287"/>
              <a:ext cx="3135234" cy="3131460"/>
            </a:xfrm>
            <a:custGeom>
              <a:avLst/>
              <a:gdLst>
                <a:gd name="connsiteX0" fmla="*/ 1567618 w 3135234"/>
                <a:gd name="connsiteY0" fmla="*/ 0 h 3131460"/>
                <a:gd name="connsiteX1" fmla="*/ 1598037 w 3135234"/>
                <a:gd name="connsiteY1" fmla="*/ 2851 h 3131460"/>
                <a:gd name="connsiteX2" fmla="*/ 1627508 w 3135234"/>
                <a:gd name="connsiteY2" fmla="*/ 10457 h 3131460"/>
                <a:gd name="connsiteX3" fmla="*/ 1656028 w 3135234"/>
                <a:gd name="connsiteY3" fmla="*/ 21865 h 3131460"/>
                <a:gd name="connsiteX4" fmla="*/ 1685497 w 3135234"/>
                <a:gd name="connsiteY4" fmla="*/ 36125 h 3131460"/>
                <a:gd name="connsiteX5" fmla="*/ 1713066 w 3135234"/>
                <a:gd name="connsiteY5" fmla="*/ 52286 h 3131460"/>
                <a:gd name="connsiteX6" fmla="*/ 1741586 w 3135234"/>
                <a:gd name="connsiteY6" fmla="*/ 69398 h 3131460"/>
                <a:gd name="connsiteX7" fmla="*/ 1770105 w 3135234"/>
                <a:gd name="connsiteY7" fmla="*/ 84608 h 3131460"/>
                <a:gd name="connsiteX8" fmla="*/ 1798624 w 3135234"/>
                <a:gd name="connsiteY8" fmla="*/ 99819 h 3131460"/>
                <a:gd name="connsiteX9" fmla="*/ 1826193 w 3135234"/>
                <a:gd name="connsiteY9" fmla="*/ 111226 h 3131460"/>
                <a:gd name="connsiteX10" fmla="*/ 1856614 w 3135234"/>
                <a:gd name="connsiteY10" fmla="*/ 118832 h 3131460"/>
                <a:gd name="connsiteX11" fmla="*/ 1886083 w 3135234"/>
                <a:gd name="connsiteY11" fmla="*/ 122635 h 3131460"/>
                <a:gd name="connsiteX12" fmla="*/ 1917455 w 3135234"/>
                <a:gd name="connsiteY12" fmla="*/ 122635 h 3131460"/>
                <a:gd name="connsiteX13" fmla="*/ 1949777 w 3135234"/>
                <a:gd name="connsiteY13" fmla="*/ 120734 h 3131460"/>
                <a:gd name="connsiteX14" fmla="*/ 1982099 w 3135234"/>
                <a:gd name="connsiteY14" fmla="*/ 116931 h 3131460"/>
                <a:gd name="connsiteX15" fmla="*/ 2014421 w 3135234"/>
                <a:gd name="connsiteY15" fmla="*/ 112178 h 3131460"/>
                <a:gd name="connsiteX16" fmla="*/ 2046743 w 3135234"/>
                <a:gd name="connsiteY16" fmla="*/ 108375 h 3131460"/>
                <a:gd name="connsiteX17" fmla="*/ 2079066 w 3135234"/>
                <a:gd name="connsiteY17" fmla="*/ 105523 h 3131460"/>
                <a:gd name="connsiteX18" fmla="*/ 2109485 w 3135234"/>
                <a:gd name="connsiteY18" fmla="*/ 106473 h 3131460"/>
                <a:gd name="connsiteX19" fmla="*/ 2138955 w 3135234"/>
                <a:gd name="connsiteY19" fmla="*/ 110276 h 3131460"/>
                <a:gd name="connsiteX20" fmla="*/ 2167475 w 3135234"/>
                <a:gd name="connsiteY20" fmla="*/ 118832 h 3131460"/>
                <a:gd name="connsiteX21" fmla="*/ 2191242 w 3135234"/>
                <a:gd name="connsiteY21" fmla="*/ 131191 h 3131460"/>
                <a:gd name="connsiteX22" fmla="*/ 2214056 w 3135234"/>
                <a:gd name="connsiteY22" fmla="*/ 147352 h 3131460"/>
                <a:gd name="connsiteX23" fmla="*/ 2234020 w 3135234"/>
                <a:gd name="connsiteY23" fmla="*/ 166365 h 3131460"/>
                <a:gd name="connsiteX24" fmla="*/ 2253984 w 3135234"/>
                <a:gd name="connsiteY24" fmla="*/ 188230 h 3131460"/>
                <a:gd name="connsiteX25" fmla="*/ 2272047 w 3135234"/>
                <a:gd name="connsiteY25" fmla="*/ 211045 h 3131460"/>
                <a:gd name="connsiteX26" fmla="*/ 2290109 w 3135234"/>
                <a:gd name="connsiteY26" fmla="*/ 234812 h 3131460"/>
                <a:gd name="connsiteX27" fmla="*/ 2308171 w 3135234"/>
                <a:gd name="connsiteY27" fmla="*/ 258578 h 3131460"/>
                <a:gd name="connsiteX28" fmla="*/ 2326233 w 3135234"/>
                <a:gd name="connsiteY28" fmla="*/ 281394 h 3131460"/>
                <a:gd name="connsiteX29" fmla="*/ 2345247 w 3135234"/>
                <a:gd name="connsiteY29" fmla="*/ 303259 h 3131460"/>
                <a:gd name="connsiteX30" fmla="*/ 2367111 w 3135234"/>
                <a:gd name="connsiteY30" fmla="*/ 322273 h 3131460"/>
                <a:gd name="connsiteX31" fmla="*/ 2388026 w 3135234"/>
                <a:gd name="connsiteY31" fmla="*/ 339385 h 3131460"/>
                <a:gd name="connsiteX32" fmla="*/ 2411792 w 3135234"/>
                <a:gd name="connsiteY32" fmla="*/ 352693 h 3131460"/>
                <a:gd name="connsiteX33" fmla="*/ 2437459 w 3135234"/>
                <a:gd name="connsiteY33" fmla="*/ 364101 h 3131460"/>
                <a:gd name="connsiteX34" fmla="*/ 2465028 w 3135234"/>
                <a:gd name="connsiteY34" fmla="*/ 373607 h 3131460"/>
                <a:gd name="connsiteX35" fmla="*/ 2493546 w 3135234"/>
                <a:gd name="connsiteY35" fmla="*/ 382163 h 3131460"/>
                <a:gd name="connsiteX36" fmla="*/ 2522066 w 3135234"/>
                <a:gd name="connsiteY36" fmla="*/ 389769 h 3131460"/>
                <a:gd name="connsiteX37" fmla="*/ 2551537 w 3135234"/>
                <a:gd name="connsiteY37" fmla="*/ 397374 h 3131460"/>
                <a:gd name="connsiteX38" fmla="*/ 2579105 w 3135234"/>
                <a:gd name="connsiteY38" fmla="*/ 405930 h 3131460"/>
                <a:gd name="connsiteX39" fmla="*/ 2606674 w 3135234"/>
                <a:gd name="connsiteY39" fmla="*/ 415437 h 3131460"/>
                <a:gd name="connsiteX40" fmla="*/ 2632341 w 3135234"/>
                <a:gd name="connsiteY40" fmla="*/ 426845 h 3131460"/>
                <a:gd name="connsiteX41" fmla="*/ 2655157 w 3135234"/>
                <a:gd name="connsiteY41" fmla="*/ 441104 h 3131460"/>
                <a:gd name="connsiteX42" fmla="*/ 2676072 w 3135234"/>
                <a:gd name="connsiteY42" fmla="*/ 458216 h 3131460"/>
                <a:gd name="connsiteX43" fmla="*/ 2693183 w 3135234"/>
                <a:gd name="connsiteY43" fmla="*/ 479131 h 3131460"/>
                <a:gd name="connsiteX44" fmla="*/ 2707443 w 3135234"/>
                <a:gd name="connsiteY44" fmla="*/ 501946 h 3131460"/>
                <a:gd name="connsiteX45" fmla="*/ 2718850 w 3135234"/>
                <a:gd name="connsiteY45" fmla="*/ 527613 h 3131460"/>
                <a:gd name="connsiteX46" fmla="*/ 2728356 w 3135234"/>
                <a:gd name="connsiteY46" fmla="*/ 555183 h 3131460"/>
                <a:gd name="connsiteX47" fmla="*/ 2736912 w 3135234"/>
                <a:gd name="connsiteY47" fmla="*/ 582752 h 3131460"/>
                <a:gd name="connsiteX48" fmla="*/ 2744518 w 3135234"/>
                <a:gd name="connsiteY48" fmla="*/ 612222 h 3131460"/>
                <a:gd name="connsiteX49" fmla="*/ 2752123 w 3135234"/>
                <a:gd name="connsiteY49" fmla="*/ 640741 h 3131460"/>
                <a:gd name="connsiteX50" fmla="*/ 2760679 w 3135234"/>
                <a:gd name="connsiteY50" fmla="*/ 669262 h 3131460"/>
                <a:gd name="connsiteX51" fmla="*/ 2770185 w 3135234"/>
                <a:gd name="connsiteY51" fmla="*/ 696831 h 3131460"/>
                <a:gd name="connsiteX52" fmla="*/ 2781592 w 3135234"/>
                <a:gd name="connsiteY52" fmla="*/ 722499 h 3131460"/>
                <a:gd name="connsiteX53" fmla="*/ 2794903 w 3135234"/>
                <a:gd name="connsiteY53" fmla="*/ 746265 h 3131460"/>
                <a:gd name="connsiteX54" fmla="*/ 2812014 w 3135234"/>
                <a:gd name="connsiteY54" fmla="*/ 767180 h 3131460"/>
                <a:gd name="connsiteX55" fmla="*/ 2831027 w 3135234"/>
                <a:gd name="connsiteY55" fmla="*/ 789045 h 3131460"/>
                <a:gd name="connsiteX56" fmla="*/ 2852891 w 3135234"/>
                <a:gd name="connsiteY56" fmla="*/ 808058 h 3131460"/>
                <a:gd name="connsiteX57" fmla="*/ 2875708 w 3135234"/>
                <a:gd name="connsiteY57" fmla="*/ 826120 h 3131460"/>
                <a:gd name="connsiteX58" fmla="*/ 2900424 w 3135234"/>
                <a:gd name="connsiteY58" fmla="*/ 844182 h 3131460"/>
                <a:gd name="connsiteX59" fmla="*/ 2924190 w 3135234"/>
                <a:gd name="connsiteY59" fmla="*/ 862244 h 3131460"/>
                <a:gd name="connsiteX60" fmla="*/ 2947006 w 3135234"/>
                <a:gd name="connsiteY60" fmla="*/ 880308 h 3131460"/>
                <a:gd name="connsiteX61" fmla="*/ 2968870 w 3135234"/>
                <a:gd name="connsiteY61" fmla="*/ 900271 h 3131460"/>
                <a:gd name="connsiteX62" fmla="*/ 2987883 w 3135234"/>
                <a:gd name="connsiteY62" fmla="*/ 920235 h 3131460"/>
                <a:gd name="connsiteX63" fmla="*/ 3004045 w 3135234"/>
                <a:gd name="connsiteY63" fmla="*/ 943051 h 3131460"/>
                <a:gd name="connsiteX64" fmla="*/ 3016403 w 3135234"/>
                <a:gd name="connsiteY64" fmla="*/ 966817 h 3131460"/>
                <a:gd name="connsiteX65" fmla="*/ 3024959 w 3135234"/>
                <a:gd name="connsiteY65" fmla="*/ 995337 h 3131460"/>
                <a:gd name="connsiteX66" fmla="*/ 3028761 w 3135234"/>
                <a:gd name="connsiteY66" fmla="*/ 1024807 h 3131460"/>
                <a:gd name="connsiteX67" fmla="*/ 3029713 w 3135234"/>
                <a:gd name="connsiteY67" fmla="*/ 1055228 h 3131460"/>
                <a:gd name="connsiteX68" fmla="*/ 3026860 w 3135234"/>
                <a:gd name="connsiteY68" fmla="*/ 1087550 h 3131460"/>
                <a:gd name="connsiteX69" fmla="*/ 3023057 w 3135234"/>
                <a:gd name="connsiteY69" fmla="*/ 1119872 h 3131460"/>
                <a:gd name="connsiteX70" fmla="*/ 3018304 w 3135234"/>
                <a:gd name="connsiteY70" fmla="*/ 1152195 h 3131460"/>
                <a:gd name="connsiteX71" fmla="*/ 3014501 w 3135234"/>
                <a:gd name="connsiteY71" fmla="*/ 1184517 h 3131460"/>
                <a:gd name="connsiteX72" fmla="*/ 3012601 w 3135234"/>
                <a:gd name="connsiteY72" fmla="*/ 1216840 h 3131460"/>
                <a:gd name="connsiteX73" fmla="*/ 3012601 w 3135234"/>
                <a:gd name="connsiteY73" fmla="*/ 1248211 h 3131460"/>
                <a:gd name="connsiteX74" fmla="*/ 3016403 w 3135234"/>
                <a:gd name="connsiteY74" fmla="*/ 1277681 h 3131460"/>
                <a:gd name="connsiteX75" fmla="*/ 3024008 w 3135234"/>
                <a:gd name="connsiteY75" fmla="*/ 1307152 h 3131460"/>
                <a:gd name="connsiteX76" fmla="*/ 3035416 w 3135234"/>
                <a:gd name="connsiteY76" fmla="*/ 1334721 h 3131460"/>
                <a:gd name="connsiteX77" fmla="*/ 3050627 w 3135234"/>
                <a:gd name="connsiteY77" fmla="*/ 1363240 h 3131460"/>
                <a:gd name="connsiteX78" fmla="*/ 3065837 w 3135234"/>
                <a:gd name="connsiteY78" fmla="*/ 1391761 h 3131460"/>
                <a:gd name="connsiteX79" fmla="*/ 3082949 w 3135234"/>
                <a:gd name="connsiteY79" fmla="*/ 1420280 h 3131460"/>
                <a:gd name="connsiteX80" fmla="*/ 3099109 w 3135234"/>
                <a:gd name="connsiteY80" fmla="*/ 1447849 h 3131460"/>
                <a:gd name="connsiteX81" fmla="*/ 3113369 w 3135234"/>
                <a:gd name="connsiteY81" fmla="*/ 1477319 h 3131460"/>
                <a:gd name="connsiteX82" fmla="*/ 3124776 w 3135234"/>
                <a:gd name="connsiteY82" fmla="*/ 1505839 h 3131460"/>
                <a:gd name="connsiteX83" fmla="*/ 3132382 w 3135234"/>
                <a:gd name="connsiteY83" fmla="*/ 1535310 h 3131460"/>
                <a:gd name="connsiteX84" fmla="*/ 3135234 w 3135234"/>
                <a:gd name="connsiteY84" fmla="*/ 1565730 h 3131460"/>
                <a:gd name="connsiteX85" fmla="*/ 3132382 w 3135234"/>
                <a:gd name="connsiteY85" fmla="*/ 1596151 h 3131460"/>
                <a:gd name="connsiteX86" fmla="*/ 3124776 w 3135234"/>
                <a:gd name="connsiteY86" fmla="*/ 1625621 h 3131460"/>
                <a:gd name="connsiteX87" fmla="*/ 3113369 w 3135234"/>
                <a:gd name="connsiteY87" fmla="*/ 1654141 h 3131460"/>
                <a:gd name="connsiteX88" fmla="*/ 3099109 w 3135234"/>
                <a:gd name="connsiteY88" fmla="*/ 1683611 h 3131460"/>
                <a:gd name="connsiteX89" fmla="*/ 3082949 w 3135234"/>
                <a:gd name="connsiteY89" fmla="*/ 1711181 h 3131460"/>
                <a:gd name="connsiteX90" fmla="*/ 3065837 w 3135234"/>
                <a:gd name="connsiteY90" fmla="*/ 1739701 h 3131460"/>
                <a:gd name="connsiteX91" fmla="*/ 3050627 w 3135234"/>
                <a:gd name="connsiteY91" fmla="*/ 1768220 h 3131460"/>
                <a:gd name="connsiteX92" fmla="*/ 3035416 w 3135234"/>
                <a:gd name="connsiteY92" fmla="*/ 1796739 h 3131460"/>
                <a:gd name="connsiteX93" fmla="*/ 3024008 w 3135234"/>
                <a:gd name="connsiteY93" fmla="*/ 1824309 h 3131460"/>
                <a:gd name="connsiteX94" fmla="*/ 3016403 w 3135234"/>
                <a:gd name="connsiteY94" fmla="*/ 1853779 h 3131460"/>
                <a:gd name="connsiteX95" fmla="*/ 3012601 w 3135234"/>
                <a:gd name="connsiteY95" fmla="*/ 1883249 h 3131460"/>
                <a:gd name="connsiteX96" fmla="*/ 3012601 w 3135234"/>
                <a:gd name="connsiteY96" fmla="*/ 1914621 h 3131460"/>
                <a:gd name="connsiteX97" fmla="*/ 3014501 w 3135234"/>
                <a:gd name="connsiteY97" fmla="*/ 1946943 h 3131460"/>
                <a:gd name="connsiteX98" fmla="*/ 3018304 w 3135234"/>
                <a:gd name="connsiteY98" fmla="*/ 1979265 h 3131460"/>
                <a:gd name="connsiteX99" fmla="*/ 3023057 w 3135234"/>
                <a:gd name="connsiteY99" fmla="*/ 2011588 h 3131460"/>
                <a:gd name="connsiteX100" fmla="*/ 3026860 w 3135234"/>
                <a:gd name="connsiteY100" fmla="*/ 2043910 h 3131460"/>
                <a:gd name="connsiteX101" fmla="*/ 3029713 w 3135234"/>
                <a:gd name="connsiteY101" fmla="*/ 2076232 h 3131460"/>
                <a:gd name="connsiteX102" fmla="*/ 3028761 w 3135234"/>
                <a:gd name="connsiteY102" fmla="*/ 2106654 h 3131460"/>
                <a:gd name="connsiteX103" fmla="*/ 3024959 w 3135234"/>
                <a:gd name="connsiteY103" fmla="*/ 2136125 h 3131460"/>
                <a:gd name="connsiteX104" fmla="*/ 3016403 w 3135234"/>
                <a:gd name="connsiteY104" fmla="*/ 2164644 h 3131460"/>
                <a:gd name="connsiteX105" fmla="*/ 3004045 w 3135234"/>
                <a:gd name="connsiteY105" fmla="*/ 2188410 h 3131460"/>
                <a:gd name="connsiteX106" fmla="*/ 2987883 w 3135234"/>
                <a:gd name="connsiteY106" fmla="*/ 2211226 h 3131460"/>
                <a:gd name="connsiteX107" fmla="*/ 2968870 w 3135234"/>
                <a:gd name="connsiteY107" fmla="*/ 2231189 h 3131460"/>
                <a:gd name="connsiteX108" fmla="*/ 2947006 w 3135234"/>
                <a:gd name="connsiteY108" fmla="*/ 2251152 h 3131460"/>
                <a:gd name="connsiteX109" fmla="*/ 2924190 w 3135234"/>
                <a:gd name="connsiteY109" fmla="*/ 2269216 h 3131460"/>
                <a:gd name="connsiteX110" fmla="*/ 2900424 w 3135234"/>
                <a:gd name="connsiteY110" fmla="*/ 2287278 h 3131460"/>
                <a:gd name="connsiteX111" fmla="*/ 2875708 w 3135234"/>
                <a:gd name="connsiteY111" fmla="*/ 2305340 h 3131460"/>
                <a:gd name="connsiteX112" fmla="*/ 2852891 w 3135234"/>
                <a:gd name="connsiteY112" fmla="*/ 2323403 h 3131460"/>
                <a:gd name="connsiteX113" fmla="*/ 2831027 w 3135234"/>
                <a:gd name="connsiteY113" fmla="*/ 2342416 h 3131460"/>
                <a:gd name="connsiteX114" fmla="*/ 2812014 w 3135234"/>
                <a:gd name="connsiteY114" fmla="*/ 2364281 h 3131460"/>
                <a:gd name="connsiteX115" fmla="*/ 2794903 w 3135234"/>
                <a:gd name="connsiteY115" fmla="*/ 2385195 h 3131460"/>
                <a:gd name="connsiteX116" fmla="*/ 2781592 w 3135234"/>
                <a:gd name="connsiteY116" fmla="*/ 2408961 h 3131460"/>
                <a:gd name="connsiteX117" fmla="*/ 2770185 w 3135234"/>
                <a:gd name="connsiteY117" fmla="*/ 2434629 h 3131460"/>
                <a:gd name="connsiteX118" fmla="*/ 2760679 w 3135234"/>
                <a:gd name="connsiteY118" fmla="*/ 2462199 h 3131460"/>
                <a:gd name="connsiteX119" fmla="*/ 2752123 w 3135234"/>
                <a:gd name="connsiteY119" fmla="*/ 2490719 h 3131460"/>
                <a:gd name="connsiteX120" fmla="*/ 2744518 w 3135234"/>
                <a:gd name="connsiteY120" fmla="*/ 2519238 h 3131460"/>
                <a:gd name="connsiteX121" fmla="*/ 2736912 w 3135234"/>
                <a:gd name="connsiteY121" fmla="*/ 2548709 h 3131460"/>
                <a:gd name="connsiteX122" fmla="*/ 2728356 w 3135234"/>
                <a:gd name="connsiteY122" fmla="*/ 2576277 h 3131460"/>
                <a:gd name="connsiteX123" fmla="*/ 2718850 w 3135234"/>
                <a:gd name="connsiteY123" fmla="*/ 2603846 h 3131460"/>
                <a:gd name="connsiteX124" fmla="*/ 2707443 w 3135234"/>
                <a:gd name="connsiteY124" fmla="*/ 2629514 h 3131460"/>
                <a:gd name="connsiteX125" fmla="*/ 2693183 w 3135234"/>
                <a:gd name="connsiteY125" fmla="*/ 2652330 h 3131460"/>
                <a:gd name="connsiteX126" fmla="*/ 2676072 w 3135234"/>
                <a:gd name="connsiteY126" fmla="*/ 2673244 h 3131460"/>
                <a:gd name="connsiteX127" fmla="*/ 2655157 w 3135234"/>
                <a:gd name="connsiteY127" fmla="*/ 2690356 h 3131460"/>
                <a:gd name="connsiteX128" fmla="*/ 2632341 w 3135234"/>
                <a:gd name="connsiteY128" fmla="*/ 2704615 h 3131460"/>
                <a:gd name="connsiteX129" fmla="*/ 2606674 w 3135234"/>
                <a:gd name="connsiteY129" fmla="*/ 2716024 h 3131460"/>
                <a:gd name="connsiteX130" fmla="*/ 2579105 w 3135234"/>
                <a:gd name="connsiteY130" fmla="*/ 2725530 h 3131460"/>
                <a:gd name="connsiteX131" fmla="*/ 2551537 w 3135234"/>
                <a:gd name="connsiteY131" fmla="*/ 2734086 h 3131460"/>
                <a:gd name="connsiteX132" fmla="*/ 2522066 w 3135234"/>
                <a:gd name="connsiteY132" fmla="*/ 2741692 h 3131460"/>
                <a:gd name="connsiteX133" fmla="*/ 2493546 w 3135234"/>
                <a:gd name="connsiteY133" fmla="*/ 2749297 h 3131460"/>
                <a:gd name="connsiteX134" fmla="*/ 2465028 w 3135234"/>
                <a:gd name="connsiteY134" fmla="*/ 2757853 h 3131460"/>
                <a:gd name="connsiteX135" fmla="*/ 2437459 w 3135234"/>
                <a:gd name="connsiteY135" fmla="*/ 2767359 h 3131460"/>
                <a:gd name="connsiteX136" fmla="*/ 2411792 w 3135234"/>
                <a:gd name="connsiteY136" fmla="*/ 2778768 h 3131460"/>
                <a:gd name="connsiteX137" fmla="*/ 2388026 w 3135234"/>
                <a:gd name="connsiteY137" fmla="*/ 2792076 h 3131460"/>
                <a:gd name="connsiteX138" fmla="*/ 2367111 w 3135234"/>
                <a:gd name="connsiteY138" fmla="*/ 2809188 h 3131460"/>
                <a:gd name="connsiteX139" fmla="*/ 2345247 w 3135234"/>
                <a:gd name="connsiteY139" fmla="*/ 2828201 h 3131460"/>
                <a:gd name="connsiteX140" fmla="*/ 2326233 w 3135234"/>
                <a:gd name="connsiteY140" fmla="*/ 2850066 h 3131460"/>
                <a:gd name="connsiteX141" fmla="*/ 2308171 w 3135234"/>
                <a:gd name="connsiteY141" fmla="*/ 2872882 h 3131460"/>
                <a:gd name="connsiteX142" fmla="*/ 2290109 w 3135234"/>
                <a:gd name="connsiteY142" fmla="*/ 2896648 h 3131460"/>
                <a:gd name="connsiteX143" fmla="*/ 2272047 w 3135234"/>
                <a:gd name="connsiteY143" fmla="*/ 2920415 h 3131460"/>
                <a:gd name="connsiteX144" fmla="*/ 2253984 w 3135234"/>
                <a:gd name="connsiteY144" fmla="*/ 2943230 h 3131460"/>
                <a:gd name="connsiteX145" fmla="*/ 2234020 w 3135234"/>
                <a:gd name="connsiteY145" fmla="*/ 2965095 h 3131460"/>
                <a:gd name="connsiteX146" fmla="*/ 2214056 w 3135234"/>
                <a:gd name="connsiteY146" fmla="*/ 2984108 h 3131460"/>
                <a:gd name="connsiteX147" fmla="*/ 2191242 w 3135234"/>
                <a:gd name="connsiteY147" fmla="*/ 3000270 h 3131460"/>
                <a:gd name="connsiteX148" fmla="*/ 2167475 w 3135234"/>
                <a:gd name="connsiteY148" fmla="*/ 3012628 h 3131460"/>
                <a:gd name="connsiteX149" fmla="*/ 2138955 w 3135234"/>
                <a:gd name="connsiteY149" fmla="*/ 3021184 h 3131460"/>
                <a:gd name="connsiteX150" fmla="*/ 2109485 w 3135234"/>
                <a:gd name="connsiteY150" fmla="*/ 3024987 h 3131460"/>
                <a:gd name="connsiteX151" fmla="*/ 2079066 w 3135234"/>
                <a:gd name="connsiteY151" fmla="*/ 3025938 h 3131460"/>
                <a:gd name="connsiteX152" fmla="*/ 2046743 w 3135234"/>
                <a:gd name="connsiteY152" fmla="*/ 3023085 h 3131460"/>
                <a:gd name="connsiteX153" fmla="*/ 2014421 w 3135234"/>
                <a:gd name="connsiteY153" fmla="*/ 3019283 h 3131460"/>
                <a:gd name="connsiteX154" fmla="*/ 1982099 w 3135234"/>
                <a:gd name="connsiteY154" fmla="*/ 3014529 h 3131460"/>
                <a:gd name="connsiteX155" fmla="*/ 1949777 w 3135234"/>
                <a:gd name="connsiteY155" fmla="*/ 3010728 h 3131460"/>
                <a:gd name="connsiteX156" fmla="*/ 1917455 w 3135234"/>
                <a:gd name="connsiteY156" fmla="*/ 3008826 h 3131460"/>
                <a:gd name="connsiteX157" fmla="*/ 1886083 w 3135234"/>
                <a:gd name="connsiteY157" fmla="*/ 3008826 h 3131460"/>
                <a:gd name="connsiteX158" fmla="*/ 1856614 w 3135234"/>
                <a:gd name="connsiteY158" fmla="*/ 3012628 h 3131460"/>
                <a:gd name="connsiteX159" fmla="*/ 1826193 w 3135234"/>
                <a:gd name="connsiteY159" fmla="*/ 3020234 h 3131460"/>
                <a:gd name="connsiteX160" fmla="*/ 1798624 w 3135234"/>
                <a:gd name="connsiteY160" fmla="*/ 3031641 h 3131460"/>
                <a:gd name="connsiteX161" fmla="*/ 1770105 w 3135234"/>
                <a:gd name="connsiteY161" fmla="*/ 3046852 h 3131460"/>
                <a:gd name="connsiteX162" fmla="*/ 1741586 w 3135234"/>
                <a:gd name="connsiteY162" fmla="*/ 3062063 h 3131460"/>
                <a:gd name="connsiteX163" fmla="*/ 1713066 w 3135234"/>
                <a:gd name="connsiteY163" fmla="*/ 3079174 h 3131460"/>
                <a:gd name="connsiteX164" fmla="*/ 1685497 w 3135234"/>
                <a:gd name="connsiteY164" fmla="*/ 3095335 h 3131460"/>
                <a:gd name="connsiteX165" fmla="*/ 1656028 w 3135234"/>
                <a:gd name="connsiteY165" fmla="*/ 3109595 h 3131460"/>
                <a:gd name="connsiteX166" fmla="*/ 1627508 w 3135234"/>
                <a:gd name="connsiteY166" fmla="*/ 3121003 h 3131460"/>
                <a:gd name="connsiteX167" fmla="*/ 1598037 w 3135234"/>
                <a:gd name="connsiteY167" fmla="*/ 3128609 h 3131460"/>
                <a:gd name="connsiteX168" fmla="*/ 1567618 w 3135234"/>
                <a:gd name="connsiteY168" fmla="*/ 3131460 h 3131460"/>
                <a:gd name="connsiteX169" fmla="*/ 1537197 w 3135234"/>
                <a:gd name="connsiteY169" fmla="*/ 3128609 h 3131460"/>
                <a:gd name="connsiteX170" fmla="*/ 1507727 w 3135234"/>
                <a:gd name="connsiteY170" fmla="*/ 3121003 h 3131460"/>
                <a:gd name="connsiteX171" fmla="*/ 1479208 w 3135234"/>
                <a:gd name="connsiteY171" fmla="*/ 3109595 h 3131460"/>
                <a:gd name="connsiteX172" fmla="*/ 1449738 w 3135234"/>
                <a:gd name="connsiteY172" fmla="*/ 3095335 h 3131460"/>
                <a:gd name="connsiteX173" fmla="*/ 1422168 w 3135234"/>
                <a:gd name="connsiteY173" fmla="*/ 3079174 h 3131460"/>
                <a:gd name="connsiteX174" fmla="*/ 1393649 w 3135234"/>
                <a:gd name="connsiteY174" fmla="*/ 3062063 h 3131460"/>
                <a:gd name="connsiteX175" fmla="*/ 1365129 w 3135234"/>
                <a:gd name="connsiteY175" fmla="*/ 3046852 h 3131460"/>
                <a:gd name="connsiteX176" fmla="*/ 1336610 w 3135234"/>
                <a:gd name="connsiteY176" fmla="*/ 3031641 h 3131460"/>
                <a:gd name="connsiteX177" fmla="*/ 1308092 w 3135234"/>
                <a:gd name="connsiteY177" fmla="*/ 3020234 h 3131460"/>
                <a:gd name="connsiteX178" fmla="*/ 1278621 w 3135234"/>
                <a:gd name="connsiteY178" fmla="*/ 3012628 h 3131460"/>
                <a:gd name="connsiteX179" fmla="*/ 1249151 w 3135234"/>
                <a:gd name="connsiteY179" fmla="*/ 3008826 h 3131460"/>
                <a:gd name="connsiteX180" fmla="*/ 1217779 w 3135234"/>
                <a:gd name="connsiteY180" fmla="*/ 3008826 h 3131460"/>
                <a:gd name="connsiteX181" fmla="*/ 1185457 w 3135234"/>
                <a:gd name="connsiteY181" fmla="*/ 3010728 h 3131460"/>
                <a:gd name="connsiteX182" fmla="*/ 1153136 w 3135234"/>
                <a:gd name="connsiteY182" fmla="*/ 3014529 h 3131460"/>
                <a:gd name="connsiteX183" fmla="*/ 1120813 w 3135234"/>
                <a:gd name="connsiteY183" fmla="*/ 3019283 h 3131460"/>
                <a:gd name="connsiteX184" fmla="*/ 1088490 w 3135234"/>
                <a:gd name="connsiteY184" fmla="*/ 3023085 h 3131460"/>
                <a:gd name="connsiteX185" fmla="*/ 1056169 w 3135234"/>
                <a:gd name="connsiteY185" fmla="*/ 3025938 h 3131460"/>
                <a:gd name="connsiteX186" fmla="*/ 1025749 w 3135234"/>
                <a:gd name="connsiteY186" fmla="*/ 3024987 h 3131460"/>
                <a:gd name="connsiteX187" fmla="*/ 996279 w 3135234"/>
                <a:gd name="connsiteY187" fmla="*/ 3021184 h 3131460"/>
                <a:gd name="connsiteX188" fmla="*/ 967759 w 3135234"/>
                <a:gd name="connsiteY188" fmla="*/ 3012628 h 3131460"/>
                <a:gd name="connsiteX189" fmla="*/ 943993 w 3135234"/>
                <a:gd name="connsiteY189" fmla="*/ 3000270 h 3131460"/>
                <a:gd name="connsiteX190" fmla="*/ 921177 w 3135234"/>
                <a:gd name="connsiteY190" fmla="*/ 2984108 h 3131460"/>
                <a:gd name="connsiteX191" fmla="*/ 901214 w 3135234"/>
                <a:gd name="connsiteY191" fmla="*/ 2965095 h 3131460"/>
                <a:gd name="connsiteX192" fmla="*/ 881250 w 3135234"/>
                <a:gd name="connsiteY192" fmla="*/ 2943230 h 3131460"/>
                <a:gd name="connsiteX193" fmla="*/ 863188 w 3135234"/>
                <a:gd name="connsiteY193" fmla="*/ 2920415 h 3131460"/>
                <a:gd name="connsiteX194" fmla="*/ 845126 w 3135234"/>
                <a:gd name="connsiteY194" fmla="*/ 2896648 h 3131460"/>
                <a:gd name="connsiteX195" fmla="*/ 827064 w 3135234"/>
                <a:gd name="connsiteY195" fmla="*/ 2872882 h 3131460"/>
                <a:gd name="connsiteX196" fmla="*/ 809001 w 3135234"/>
                <a:gd name="connsiteY196" fmla="*/ 2850066 h 3131460"/>
                <a:gd name="connsiteX197" fmla="*/ 789988 w 3135234"/>
                <a:gd name="connsiteY197" fmla="*/ 2828201 h 3131460"/>
                <a:gd name="connsiteX198" fmla="*/ 768123 w 3135234"/>
                <a:gd name="connsiteY198" fmla="*/ 2809188 h 3131460"/>
                <a:gd name="connsiteX199" fmla="*/ 747208 w 3135234"/>
                <a:gd name="connsiteY199" fmla="*/ 2792076 h 3131460"/>
                <a:gd name="connsiteX200" fmla="*/ 723443 w 3135234"/>
                <a:gd name="connsiteY200" fmla="*/ 2778768 h 3131460"/>
                <a:gd name="connsiteX201" fmla="*/ 697775 w 3135234"/>
                <a:gd name="connsiteY201" fmla="*/ 2767359 h 3131460"/>
                <a:gd name="connsiteX202" fmla="*/ 670207 w 3135234"/>
                <a:gd name="connsiteY202" fmla="*/ 2757853 h 3131460"/>
                <a:gd name="connsiteX203" fmla="*/ 641687 w 3135234"/>
                <a:gd name="connsiteY203" fmla="*/ 2749297 h 3131460"/>
                <a:gd name="connsiteX204" fmla="*/ 613168 w 3135234"/>
                <a:gd name="connsiteY204" fmla="*/ 2741692 h 3131460"/>
                <a:gd name="connsiteX205" fmla="*/ 583698 w 3135234"/>
                <a:gd name="connsiteY205" fmla="*/ 2734086 h 3131460"/>
                <a:gd name="connsiteX206" fmla="*/ 556129 w 3135234"/>
                <a:gd name="connsiteY206" fmla="*/ 2725530 h 3131460"/>
                <a:gd name="connsiteX207" fmla="*/ 528560 w 3135234"/>
                <a:gd name="connsiteY207" fmla="*/ 2716024 h 3131460"/>
                <a:gd name="connsiteX208" fmla="*/ 502893 w 3135234"/>
                <a:gd name="connsiteY208" fmla="*/ 2704615 h 3131460"/>
                <a:gd name="connsiteX209" fmla="*/ 480077 w 3135234"/>
                <a:gd name="connsiteY209" fmla="*/ 2690356 h 3131460"/>
                <a:gd name="connsiteX210" fmla="*/ 459162 w 3135234"/>
                <a:gd name="connsiteY210" fmla="*/ 2673244 h 3131460"/>
                <a:gd name="connsiteX211" fmla="*/ 442052 w 3135234"/>
                <a:gd name="connsiteY211" fmla="*/ 2652330 h 3131460"/>
                <a:gd name="connsiteX212" fmla="*/ 427792 w 3135234"/>
                <a:gd name="connsiteY212" fmla="*/ 2629514 h 3131460"/>
                <a:gd name="connsiteX213" fmla="*/ 416384 w 3135234"/>
                <a:gd name="connsiteY213" fmla="*/ 2603846 h 3131460"/>
                <a:gd name="connsiteX214" fmla="*/ 406878 w 3135234"/>
                <a:gd name="connsiteY214" fmla="*/ 2576277 h 3131460"/>
                <a:gd name="connsiteX215" fmla="*/ 398322 w 3135234"/>
                <a:gd name="connsiteY215" fmla="*/ 2548709 h 3131460"/>
                <a:gd name="connsiteX216" fmla="*/ 390717 w 3135234"/>
                <a:gd name="connsiteY216" fmla="*/ 2519238 h 3131460"/>
                <a:gd name="connsiteX217" fmla="*/ 383111 w 3135234"/>
                <a:gd name="connsiteY217" fmla="*/ 2490719 h 3131460"/>
                <a:gd name="connsiteX218" fmla="*/ 374555 w 3135234"/>
                <a:gd name="connsiteY218" fmla="*/ 2462199 h 3131460"/>
                <a:gd name="connsiteX219" fmla="*/ 365049 w 3135234"/>
                <a:gd name="connsiteY219" fmla="*/ 2434629 h 3131460"/>
                <a:gd name="connsiteX220" fmla="*/ 353641 w 3135234"/>
                <a:gd name="connsiteY220" fmla="*/ 2408961 h 3131460"/>
                <a:gd name="connsiteX221" fmla="*/ 340332 w 3135234"/>
                <a:gd name="connsiteY221" fmla="*/ 2385195 h 3131460"/>
                <a:gd name="connsiteX222" fmla="*/ 323221 w 3135234"/>
                <a:gd name="connsiteY222" fmla="*/ 2364281 h 3131460"/>
                <a:gd name="connsiteX223" fmla="*/ 304208 w 3135234"/>
                <a:gd name="connsiteY223" fmla="*/ 2342416 h 3131460"/>
                <a:gd name="connsiteX224" fmla="*/ 282343 w 3135234"/>
                <a:gd name="connsiteY224" fmla="*/ 2323403 h 3131460"/>
                <a:gd name="connsiteX225" fmla="*/ 258576 w 3135234"/>
                <a:gd name="connsiteY225" fmla="*/ 2305340 h 3131460"/>
                <a:gd name="connsiteX226" fmla="*/ 234810 w 3135234"/>
                <a:gd name="connsiteY226" fmla="*/ 2287278 h 3131460"/>
                <a:gd name="connsiteX227" fmla="*/ 211045 w 3135234"/>
                <a:gd name="connsiteY227" fmla="*/ 2269216 h 3131460"/>
                <a:gd name="connsiteX228" fmla="*/ 188228 w 3135234"/>
                <a:gd name="connsiteY228" fmla="*/ 2251152 h 3131460"/>
                <a:gd name="connsiteX229" fmla="*/ 166363 w 3135234"/>
                <a:gd name="connsiteY229" fmla="*/ 2231189 h 3131460"/>
                <a:gd name="connsiteX230" fmla="*/ 147351 w 3135234"/>
                <a:gd name="connsiteY230" fmla="*/ 2211226 h 3131460"/>
                <a:gd name="connsiteX231" fmla="*/ 131190 w 3135234"/>
                <a:gd name="connsiteY231" fmla="*/ 2188410 h 3131460"/>
                <a:gd name="connsiteX232" fmla="*/ 118832 w 3135234"/>
                <a:gd name="connsiteY232" fmla="*/ 2164644 h 3131460"/>
                <a:gd name="connsiteX233" fmla="*/ 110276 w 3135234"/>
                <a:gd name="connsiteY233" fmla="*/ 2136125 h 3131460"/>
                <a:gd name="connsiteX234" fmla="*/ 106473 w 3135234"/>
                <a:gd name="connsiteY234" fmla="*/ 2106654 h 3131460"/>
                <a:gd name="connsiteX235" fmla="*/ 105522 w 3135234"/>
                <a:gd name="connsiteY235" fmla="*/ 2076232 h 3131460"/>
                <a:gd name="connsiteX236" fmla="*/ 108374 w 3135234"/>
                <a:gd name="connsiteY236" fmla="*/ 2043910 h 3131460"/>
                <a:gd name="connsiteX237" fmla="*/ 112177 w 3135234"/>
                <a:gd name="connsiteY237" fmla="*/ 2011588 h 3131460"/>
                <a:gd name="connsiteX238" fmla="*/ 116930 w 3135234"/>
                <a:gd name="connsiteY238" fmla="*/ 1979265 h 3131460"/>
                <a:gd name="connsiteX239" fmla="*/ 120733 w 3135234"/>
                <a:gd name="connsiteY239" fmla="*/ 1946943 h 3131460"/>
                <a:gd name="connsiteX240" fmla="*/ 122635 w 3135234"/>
                <a:gd name="connsiteY240" fmla="*/ 1914621 h 3131460"/>
                <a:gd name="connsiteX241" fmla="*/ 122635 w 3135234"/>
                <a:gd name="connsiteY241" fmla="*/ 1883249 h 3131460"/>
                <a:gd name="connsiteX242" fmla="*/ 118832 w 3135234"/>
                <a:gd name="connsiteY242" fmla="*/ 1853779 h 3131460"/>
                <a:gd name="connsiteX243" fmla="*/ 111226 w 3135234"/>
                <a:gd name="connsiteY243" fmla="*/ 1824309 h 3131460"/>
                <a:gd name="connsiteX244" fmla="*/ 99818 w 3135234"/>
                <a:gd name="connsiteY244" fmla="*/ 1796739 h 3131460"/>
                <a:gd name="connsiteX245" fmla="*/ 85559 w 3135234"/>
                <a:gd name="connsiteY245" fmla="*/ 1768220 h 3131460"/>
                <a:gd name="connsiteX246" fmla="*/ 69398 w 3135234"/>
                <a:gd name="connsiteY246" fmla="*/ 1739701 h 3131460"/>
                <a:gd name="connsiteX247" fmla="*/ 52287 w 3135234"/>
                <a:gd name="connsiteY247" fmla="*/ 1711181 h 3131460"/>
                <a:gd name="connsiteX248" fmla="*/ 36126 w 3135234"/>
                <a:gd name="connsiteY248" fmla="*/ 1683611 h 3131460"/>
                <a:gd name="connsiteX249" fmla="*/ 21865 w 3135234"/>
                <a:gd name="connsiteY249" fmla="*/ 1654141 h 3131460"/>
                <a:gd name="connsiteX250" fmla="*/ 10458 w 3135234"/>
                <a:gd name="connsiteY250" fmla="*/ 1625621 h 3131460"/>
                <a:gd name="connsiteX251" fmla="*/ 2853 w 3135234"/>
                <a:gd name="connsiteY251" fmla="*/ 1596151 h 3131460"/>
                <a:gd name="connsiteX252" fmla="*/ 0 w 3135234"/>
                <a:gd name="connsiteY252" fmla="*/ 1565730 h 3131460"/>
                <a:gd name="connsiteX253" fmla="*/ 2853 w 3135234"/>
                <a:gd name="connsiteY253" fmla="*/ 1535310 h 3131460"/>
                <a:gd name="connsiteX254" fmla="*/ 10458 w 3135234"/>
                <a:gd name="connsiteY254" fmla="*/ 1505839 h 3131460"/>
                <a:gd name="connsiteX255" fmla="*/ 21865 w 3135234"/>
                <a:gd name="connsiteY255" fmla="*/ 1477319 h 3131460"/>
                <a:gd name="connsiteX256" fmla="*/ 36126 w 3135234"/>
                <a:gd name="connsiteY256" fmla="*/ 1447849 h 3131460"/>
                <a:gd name="connsiteX257" fmla="*/ 52287 w 3135234"/>
                <a:gd name="connsiteY257" fmla="*/ 1420280 h 3131460"/>
                <a:gd name="connsiteX258" fmla="*/ 69398 w 3135234"/>
                <a:gd name="connsiteY258" fmla="*/ 1391761 h 3131460"/>
                <a:gd name="connsiteX259" fmla="*/ 85559 w 3135234"/>
                <a:gd name="connsiteY259" fmla="*/ 1363240 h 3131460"/>
                <a:gd name="connsiteX260" fmla="*/ 99818 w 3135234"/>
                <a:gd name="connsiteY260" fmla="*/ 1334721 h 3131460"/>
                <a:gd name="connsiteX261" fmla="*/ 111226 w 3135234"/>
                <a:gd name="connsiteY261" fmla="*/ 1307152 h 3131460"/>
                <a:gd name="connsiteX262" fmla="*/ 118832 w 3135234"/>
                <a:gd name="connsiteY262" fmla="*/ 1277681 h 3131460"/>
                <a:gd name="connsiteX263" fmla="*/ 122635 w 3135234"/>
                <a:gd name="connsiteY263" fmla="*/ 1248211 h 3131460"/>
                <a:gd name="connsiteX264" fmla="*/ 122635 w 3135234"/>
                <a:gd name="connsiteY264" fmla="*/ 1216840 h 3131460"/>
                <a:gd name="connsiteX265" fmla="*/ 120733 w 3135234"/>
                <a:gd name="connsiteY265" fmla="*/ 1184517 h 3131460"/>
                <a:gd name="connsiteX266" fmla="*/ 116930 w 3135234"/>
                <a:gd name="connsiteY266" fmla="*/ 1152195 h 3131460"/>
                <a:gd name="connsiteX267" fmla="*/ 112177 w 3135234"/>
                <a:gd name="connsiteY267" fmla="*/ 1119872 h 3131460"/>
                <a:gd name="connsiteX268" fmla="*/ 108374 w 3135234"/>
                <a:gd name="connsiteY268" fmla="*/ 1087550 h 3131460"/>
                <a:gd name="connsiteX269" fmla="*/ 105522 w 3135234"/>
                <a:gd name="connsiteY269" fmla="*/ 1055228 h 3131460"/>
                <a:gd name="connsiteX270" fmla="*/ 106473 w 3135234"/>
                <a:gd name="connsiteY270" fmla="*/ 1024807 h 3131460"/>
                <a:gd name="connsiteX271" fmla="*/ 110276 w 3135234"/>
                <a:gd name="connsiteY271" fmla="*/ 995337 h 3131460"/>
                <a:gd name="connsiteX272" fmla="*/ 118832 w 3135234"/>
                <a:gd name="connsiteY272" fmla="*/ 966817 h 3131460"/>
                <a:gd name="connsiteX273" fmla="*/ 131190 w 3135234"/>
                <a:gd name="connsiteY273" fmla="*/ 943051 h 3131460"/>
                <a:gd name="connsiteX274" fmla="*/ 147351 w 3135234"/>
                <a:gd name="connsiteY274" fmla="*/ 920235 h 3131460"/>
                <a:gd name="connsiteX275" fmla="*/ 166363 w 3135234"/>
                <a:gd name="connsiteY275" fmla="*/ 900271 h 3131460"/>
                <a:gd name="connsiteX276" fmla="*/ 188228 w 3135234"/>
                <a:gd name="connsiteY276" fmla="*/ 880308 h 3131460"/>
                <a:gd name="connsiteX277" fmla="*/ 211045 w 3135234"/>
                <a:gd name="connsiteY277" fmla="*/ 862244 h 3131460"/>
                <a:gd name="connsiteX278" fmla="*/ 234810 w 3135234"/>
                <a:gd name="connsiteY278" fmla="*/ 844182 h 3131460"/>
                <a:gd name="connsiteX279" fmla="*/ 258576 w 3135234"/>
                <a:gd name="connsiteY279" fmla="*/ 826120 h 3131460"/>
                <a:gd name="connsiteX280" fmla="*/ 282343 w 3135234"/>
                <a:gd name="connsiteY280" fmla="*/ 808058 h 3131460"/>
                <a:gd name="connsiteX281" fmla="*/ 304208 w 3135234"/>
                <a:gd name="connsiteY281" fmla="*/ 789045 h 3131460"/>
                <a:gd name="connsiteX282" fmla="*/ 323221 w 3135234"/>
                <a:gd name="connsiteY282" fmla="*/ 767180 h 3131460"/>
                <a:gd name="connsiteX283" fmla="*/ 340332 w 3135234"/>
                <a:gd name="connsiteY283" fmla="*/ 746265 h 3131460"/>
                <a:gd name="connsiteX284" fmla="*/ 353641 w 3135234"/>
                <a:gd name="connsiteY284" fmla="*/ 722499 h 3131460"/>
                <a:gd name="connsiteX285" fmla="*/ 365049 w 3135234"/>
                <a:gd name="connsiteY285" fmla="*/ 696831 h 3131460"/>
                <a:gd name="connsiteX286" fmla="*/ 374555 w 3135234"/>
                <a:gd name="connsiteY286" fmla="*/ 669262 h 3131460"/>
                <a:gd name="connsiteX287" fmla="*/ 383111 w 3135234"/>
                <a:gd name="connsiteY287" fmla="*/ 640741 h 3131460"/>
                <a:gd name="connsiteX288" fmla="*/ 390717 w 3135234"/>
                <a:gd name="connsiteY288" fmla="*/ 612222 h 3131460"/>
                <a:gd name="connsiteX289" fmla="*/ 398322 w 3135234"/>
                <a:gd name="connsiteY289" fmla="*/ 582752 h 3131460"/>
                <a:gd name="connsiteX290" fmla="*/ 406878 w 3135234"/>
                <a:gd name="connsiteY290" fmla="*/ 555183 h 3131460"/>
                <a:gd name="connsiteX291" fmla="*/ 416384 w 3135234"/>
                <a:gd name="connsiteY291" fmla="*/ 527613 h 3131460"/>
                <a:gd name="connsiteX292" fmla="*/ 427792 w 3135234"/>
                <a:gd name="connsiteY292" fmla="*/ 501946 h 3131460"/>
                <a:gd name="connsiteX293" fmla="*/ 442052 w 3135234"/>
                <a:gd name="connsiteY293" fmla="*/ 479131 h 3131460"/>
                <a:gd name="connsiteX294" fmla="*/ 459162 w 3135234"/>
                <a:gd name="connsiteY294" fmla="*/ 458216 h 3131460"/>
                <a:gd name="connsiteX295" fmla="*/ 480077 w 3135234"/>
                <a:gd name="connsiteY295" fmla="*/ 441104 h 3131460"/>
                <a:gd name="connsiteX296" fmla="*/ 502893 w 3135234"/>
                <a:gd name="connsiteY296" fmla="*/ 426845 h 3131460"/>
                <a:gd name="connsiteX297" fmla="*/ 528560 w 3135234"/>
                <a:gd name="connsiteY297" fmla="*/ 415437 h 3131460"/>
                <a:gd name="connsiteX298" fmla="*/ 556129 w 3135234"/>
                <a:gd name="connsiteY298" fmla="*/ 405930 h 3131460"/>
                <a:gd name="connsiteX299" fmla="*/ 583698 w 3135234"/>
                <a:gd name="connsiteY299" fmla="*/ 397374 h 3131460"/>
                <a:gd name="connsiteX300" fmla="*/ 613168 w 3135234"/>
                <a:gd name="connsiteY300" fmla="*/ 389769 h 3131460"/>
                <a:gd name="connsiteX301" fmla="*/ 641687 w 3135234"/>
                <a:gd name="connsiteY301" fmla="*/ 382163 h 3131460"/>
                <a:gd name="connsiteX302" fmla="*/ 670207 w 3135234"/>
                <a:gd name="connsiteY302" fmla="*/ 373607 h 3131460"/>
                <a:gd name="connsiteX303" fmla="*/ 697775 w 3135234"/>
                <a:gd name="connsiteY303" fmla="*/ 364101 h 3131460"/>
                <a:gd name="connsiteX304" fmla="*/ 723443 w 3135234"/>
                <a:gd name="connsiteY304" fmla="*/ 352693 h 3131460"/>
                <a:gd name="connsiteX305" fmla="*/ 747208 w 3135234"/>
                <a:gd name="connsiteY305" fmla="*/ 339385 h 3131460"/>
                <a:gd name="connsiteX306" fmla="*/ 768123 w 3135234"/>
                <a:gd name="connsiteY306" fmla="*/ 322273 h 3131460"/>
                <a:gd name="connsiteX307" fmla="*/ 789988 w 3135234"/>
                <a:gd name="connsiteY307" fmla="*/ 303259 h 3131460"/>
                <a:gd name="connsiteX308" fmla="*/ 809001 w 3135234"/>
                <a:gd name="connsiteY308" fmla="*/ 281394 h 3131460"/>
                <a:gd name="connsiteX309" fmla="*/ 827064 w 3135234"/>
                <a:gd name="connsiteY309" fmla="*/ 258578 h 3131460"/>
                <a:gd name="connsiteX310" fmla="*/ 845126 w 3135234"/>
                <a:gd name="connsiteY310" fmla="*/ 234812 h 3131460"/>
                <a:gd name="connsiteX311" fmla="*/ 863188 w 3135234"/>
                <a:gd name="connsiteY311" fmla="*/ 211045 h 3131460"/>
                <a:gd name="connsiteX312" fmla="*/ 881250 w 3135234"/>
                <a:gd name="connsiteY312" fmla="*/ 188230 h 3131460"/>
                <a:gd name="connsiteX313" fmla="*/ 901214 w 3135234"/>
                <a:gd name="connsiteY313" fmla="*/ 166365 h 3131460"/>
                <a:gd name="connsiteX314" fmla="*/ 921177 w 3135234"/>
                <a:gd name="connsiteY314" fmla="*/ 147352 h 3131460"/>
                <a:gd name="connsiteX315" fmla="*/ 943993 w 3135234"/>
                <a:gd name="connsiteY315" fmla="*/ 131191 h 3131460"/>
                <a:gd name="connsiteX316" fmla="*/ 967759 w 3135234"/>
                <a:gd name="connsiteY316" fmla="*/ 118832 h 3131460"/>
                <a:gd name="connsiteX317" fmla="*/ 996279 w 3135234"/>
                <a:gd name="connsiteY317" fmla="*/ 110276 h 3131460"/>
                <a:gd name="connsiteX318" fmla="*/ 1025749 w 3135234"/>
                <a:gd name="connsiteY318" fmla="*/ 106473 h 3131460"/>
                <a:gd name="connsiteX319" fmla="*/ 1056169 w 3135234"/>
                <a:gd name="connsiteY319" fmla="*/ 105523 h 3131460"/>
                <a:gd name="connsiteX320" fmla="*/ 1088490 w 3135234"/>
                <a:gd name="connsiteY320" fmla="*/ 108375 h 3131460"/>
                <a:gd name="connsiteX321" fmla="*/ 1120813 w 3135234"/>
                <a:gd name="connsiteY321" fmla="*/ 112178 h 3131460"/>
                <a:gd name="connsiteX322" fmla="*/ 1153136 w 3135234"/>
                <a:gd name="connsiteY322" fmla="*/ 116931 h 3131460"/>
                <a:gd name="connsiteX323" fmla="*/ 1185457 w 3135234"/>
                <a:gd name="connsiteY323" fmla="*/ 120734 h 3131460"/>
                <a:gd name="connsiteX324" fmla="*/ 1217779 w 3135234"/>
                <a:gd name="connsiteY324" fmla="*/ 122635 h 3131460"/>
                <a:gd name="connsiteX325" fmla="*/ 1249151 w 3135234"/>
                <a:gd name="connsiteY325" fmla="*/ 122635 h 3131460"/>
                <a:gd name="connsiteX326" fmla="*/ 1278621 w 3135234"/>
                <a:gd name="connsiteY326" fmla="*/ 118832 h 3131460"/>
                <a:gd name="connsiteX327" fmla="*/ 1308092 w 3135234"/>
                <a:gd name="connsiteY327" fmla="*/ 111226 h 3131460"/>
                <a:gd name="connsiteX328" fmla="*/ 1336610 w 3135234"/>
                <a:gd name="connsiteY328" fmla="*/ 99819 h 3131460"/>
                <a:gd name="connsiteX329" fmla="*/ 1365129 w 3135234"/>
                <a:gd name="connsiteY329" fmla="*/ 84608 h 3131460"/>
                <a:gd name="connsiteX330" fmla="*/ 1393649 w 3135234"/>
                <a:gd name="connsiteY330" fmla="*/ 69398 h 3131460"/>
                <a:gd name="connsiteX331" fmla="*/ 1422168 w 3135234"/>
                <a:gd name="connsiteY331" fmla="*/ 52286 h 3131460"/>
                <a:gd name="connsiteX332" fmla="*/ 1449738 w 3135234"/>
                <a:gd name="connsiteY332" fmla="*/ 36125 h 3131460"/>
                <a:gd name="connsiteX333" fmla="*/ 1479208 w 3135234"/>
                <a:gd name="connsiteY333" fmla="*/ 21865 h 3131460"/>
                <a:gd name="connsiteX334" fmla="*/ 1507727 w 3135234"/>
                <a:gd name="connsiteY334" fmla="*/ 10457 h 3131460"/>
                <a:gd name="connsiteX335" fmla="*/ 1537197 w 3135234"/>
                <a:gd name="connsiteY335" fmla="*/ 2851 h 313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</a:cxnLst>
              <a:rect l="l" t="t" r="r" b="b"/>
              <a:pathLst>
                <a:path w="3135234" h="3131460">
                  <a:moveTo>
                    <a:pt x="1567618" y="0"/>
                  </a:moveTo>
                  <a:lnTo>
                    <a:pt x="1598037" y="2851"/>
                  </a:lnTo>
                  <a:lnTo>
                    <a:pt x="1627508" y="10457"/>
                  </a:lnTo>
                  <a:lnTo>
                    <a:pt x="1656028" y="21865"/>
                  </a:lnTo>
                  <a:lnTo>
                    <a:pt x="1685497" y="36125"/>
                  </a:lnTo>
                  <a:lnTo>
                    <a:pt x="1713066" y="52286"/>
                  </a:lnTo>
                  <a:lnTo>
                    <a:pt x="1741586" y="69398"/>
                  </a:lnTo>
                  <a:lnTo>
                    <a:pt x="1770105" y="84608"/>
                  </a:lnTo>
                  <a:lnTo>
                    <a:pt x="1798624" y="99819"/>
                  </a:lnTo>
                  <a:lnTo>
                    <a:pt x="1826193" y="111226"/>
                  </a:lnTo>
                  <a:lnTo>
                    <a:pt x="1856614" y="118832"/>
                  </a:lnTo>
                  <a:lnTo>
                    <a:pt x="1886083" y="122635"/>
                  </a:lnTo>
                  <a:lnTo>
                    <a:pt x="1917455" y="122635"/>
                  </a:lnTo>
                  <a:lnTo>
                    <a:pt x="1949777" y="120734"/>
                  </a:lnTo>
                  <a:lnTo>
                    <a:pt x="1982099" y="116931"/>
                  </a:lnTo>
                  <a:lnTo>
                    <a:pt x="2014421" y="112178"/>
                  </a:lnTo>
                  <a:lnTo>
                    <a:pt x="2046743" y="108375"/>
                  </a:lnTo>
                  <a:lnTo>
                    <a:pt x="2079066" y="105523"/>
                  </a:lnTo>
                  <a:lnTo>
                    <a:pt x="2109485" y="106473"/>
                  </a:lnTo>
                  <a:lnTo>
                    <a:pt x="2138955" y="110276"/>
                  </a:lnTo>
                  <a:lnTo>
                    <a:pt x="2167475" y="118832"/>
                  </a:lnTo>
                  <a:lnTo>
                    <a:pt x="2191242" y="131191"/>
                  </a:lnTo>
                  <a:lnTo>
                    <a:pt x="2214056" y="147352"/>
                  </a:lnTo>
                  <a:lnTo>
                    <a:pt x="2234020" y="166365"/>
                  </a:lnTo>
                  <a:lnTo>
                    <a:pt x="2253984" y="188230"/>
                  </a:lnTo>
                  <a:lnTo>
                    <a:pt x="2272047" y="211045"/>
                  </a:lnTo>
                  <a:lnTo>
                    <a:pt x="2290109" y="234812"/>
                  </a:lnTo>
                  <a:lnTo>
                    <a:pt x="2308171" y="258578"/>
                  </a:lnTo>
                  <a:lnTo>
                    <a:pt x="2326233" y="281394"/>
                  </a:lnTo>
                  <a:lnTo>
                    <a:pt x="2345247" y="303259"/>
                  </a:lnTo>
                  <a:lnTo>
                    <a:pt x="2367111" y="322273"/>
                  </a:lnTo>
                  <a:lnTo>
                    <a:pt x="2388026" y="339385"/>
                  </a:lnTo>
                  <a:lnTo>
                    <a:pt x="2411792" y="352693"/>
                  </a:lnTo>
                  <a:lnTo>
                    <a:pt x="2437459" y="364101"/>
                  </a:lnTo>
                  <a:lnTo>
                    <a:pt x="2465028" y="373607"/>
                  </a:lnTo>
                  <a:lnTo>
                    <a:pt x="2493546" y="382163"/>
                  </a:lnTo>
                  <a:lnTo>
                    <a:pt x="2522066" y="389769"/>
                  </a:lnTo>
                  <a:lnTo>
                    <a:pt x="2551537" y="397374"/>
                  </a:lnTo>
                  <a:lnTo>
                    <a:pt x="2579105" y="405930"/>
                  </a:lnTo>
                  <a:lnTo>
                    <a:pt x="2606674" y="415437"/>
                  </a:lnTo>
                  <a:lnTo>
                    <a:pt x="2632341" y="426845"/>
                  </a:lnTo>
                  <a:lnTo>
                    <a:pt x="2655157" y="441104"/>
                  </a:lnTo>
                  <a:lnTo>
                    <a:pt x="2676072" y="458216"/>
                  </a:lnTo>
                  <a:lnTo>
                    <a:pt x="2693183" y="479131"/>
                  </a:lnTo>
                  <a:lnTo>
                    <a:pt x="2707443" y="501946"/>
                  </a:lnTo>
                  <a:lnTo>
                    <a:pt x="2718850" y="527613"/>
                  </a:lnTo>
                  <a:lnTo>
                    <a:pt x="2728356" y="555183"/>
                  </a:lnTo>
                  <a:lnTo>
                    <a:pt x="2736912" y="582752"/>
                  </a:lnTo>
                  <a:lnTo>
                    <a:pt x="2744518" y="612222"/>
                  </a:lnTo>
                  <a:lnTo>
                    <a:pt x="2752123" y="640741"/>
                  </a:lnTo>
                  <a:lnTo>
                    <a:pt x="2760679" y="669262"/>
                  </a:lnTo>
                  <a:lnTo>
                    <a:pt x="2770185" y="696831"/>
                  </a:lnTo>
                  <a:lnTo>
                    <a:pt x="2781592" y="722499"/>
                  </a:lnTo>
                  <a:lnTo>
                    <a:pt x="2794903" y="746265"/>
                  </a:lnTo>
                  <a:lnTo>
                    <a:pt x="2812014" y="767180"/>
                  </a:lnTo>
                  <a:lnTo>
                    <a:pt x="2831027" y="789045"/>
                  </a:lnTo>
                  <a:lnTo>
                    <a:pt x="2852891" y="808058"/>
                  </a:lnTo>
                  <a:lnTo>
                    <a:pt x="2875708" y="826120"/>
                  </a:lnTo>
                  <a:lnTo>
                    <a:pt x="2900424" y="844182"/>
                  </a:lnTo>
                  <a:lnTo>
                    <a:pt x="2924190" y="862244"/>
                  </a:lnTo>
                  <a:lnTo>
                    <a:pt x="2947006" y="880308"/>
                  </a:lnTo>
                  <a:lnTo>
                    <a:pt x="2968870" y="900271"/>
                  </a:lnTo>
                  <a:lnTo>
                    <a:pt x="2987883" y="920235"/>
                  </a:lnTo>
                  <a:lnTo>
                    <a:pt x="3004045" y="943051"/>
                  </a:lnTo>
                  <a:lnTo>
                    <a:pt x="3016403" y="966817"/>
                  </a:lnTo>
                  <a:lnTo>
                    <a:pt x="3024959" y="995337"/>
                  </a:lnTo>
                  <a:lnTo>
                    <a:pt x="3028761" y="1024807"/>
                  </a:lnTo>
                  <a:lnTo>
                    <a:pt x="3029713" y="1055228"/>
                  </a:lnTo>
                  <a:lnTo>
                    <a:pt x="3026860" y="1087550"/>
                  </a:lnTo>
                  <a:lnTo>
                    <a:pt x="3023057" y="1119872"/>
                  </a:lnTo>
                  <a:lnTo>
                    <a:pt x="3018304" y="1152195"/>
                  </a:lnTo>
                  <a:lnTo>
                    <a:pt x="3014501" y="1184517"/>
                  </a:lnTo>
                  <a:lnTo>
                    <a:pt x="3012601" y="1216840"/>
                  </a:lnTo>
                  <a:lnTo>
                    <a:pt x="3012601" y="1248211"/>
                  </a:lnTo>
                  <a:lnTo>
                    <a:pt x="3016403" y="1277681"/>
                  </a:lnTo>
                  <a:lnTo>
                    <a:pt x="3024008" y="1307152"/>
                  </a:lnTo>
                  <a:lnTo>
                    <a:pt x="3035416" y="1334721"/>
                  </a:lnTo>
                  <a:lnTo>
                    <a:pt x="3050627" y="1363240"/>
                  </a:lnTo>
                  <a:lnTo>
                    <a:pt x="3065837" y="1391761"/>
                  </a:lnTo>
                  <a:lnTo>
                    <a:pt x="3082949" y="1420280"/>
                  </a:lnTo>
                  <a:lnTo>
                    <a:pt x="3099109" y="1447849"/>
                  </a:lnTo>
                  <a:lnTo>
                    <a:pt x="3113369" y="1477319"/>
                  </a:lnTo>
                  <a:lnTo>
                    <a:pt x="3124776" y="1505839"/>
                  </a:lnTo>
                  <a:lnTo>
                    <a:pt x="3132382" y="1535310"/>
                  </a:lnTo>
                  <a:lnTo>
                    <a:pt x="3135234" y="1565730"/>
                  </a:lnTo>
                  <a:lnTo>
                    <a:pt x="3132382" y="1596151"/>
                  </a:lnTo>
                  <a:lnTo>
                    <a:pt x="3124776" y="1625621"/>
                  </a:lnTo>
                  <a:lnTo>
                    <a:pt x="3113369" y="1654141"/>
                  </a:lnTo>
                  <a:lnTo>
                    <a:pt x="3099109" y="1683611"/>
                  </a:lnTo>
                  <a:lnTo>
                    <a:pt x="3082949" y="1711181"/>
                  </a:lnTo>
                  <a:lnTo>
                    <a:pt x="3065837" y="1739701"/>
                  </a:lnTo>
                  <a:lnTo>
                    <a:pt x="3050627" y="1768220"/>
                  </a:lnTo>
                  <a:lnTo>
                    <a:pt x="3035416" y="1796739"/>
                  </a:lnTo>
                  <a:lnTo>
                    <a:pt x="3024008" y="1824309"/>
                  </a:lnTo>
                  <a:lnTo>
                    <a:pt x="3016403" y="1853779"/>
                  </a:lnTo>
                  <a:lnTo>
                    <a:pt x="3012601" y="1883249"/>
                  </a:lnTo>
                  <a:lnTo>
                    <a:pt x="3012601" y="1914621"/>
                  </a:lnTo>
                  <a:lnTo>
                    <a:pt x="3014501" y="1946943"/>
                  </a:lnTo>
                  <a:lnTo>
                    <a:pt x="3018304" y="1979265"/>
                  </a:lnTo>
                  <a:lnTo>
                    <a:pt x="3023057" y="2011588"/>
                  </a:lnTo>
                  <a:lnTo>
                    <a:pt x="3026860" y="2043910"/>
                  </a:lnTo>
                  <a:lnTo>
                    <a:pt x="3029713" y="2076232"/>
                  </a:lnTo>
                  <a:lnTo>
                    <a:pt x="3028761" y="2106654"/>
                  </a:lnTo>
                  <a:lnTo>
                    <a:pt x="3024959" y="2136125"/>
                  </a:lnTo>
                  <a:lnTo>
                    <a:pt x="3016403" y="2164644"/>
                  </a:lnTo>
                  <a:lnTo>
                    <a:pt x="3004045" y="2188410"/>
                  </a:lnTo>
                  <a:lnTo>
                    <a:pt x="2987883" y="2211226"/>
                  </a:lnTo>
                  <a:lnTo>
                    <a:pt x="2968870" y="2231189"/>
                  </a:lnTo>
                  <a:lnTo>
                    <a:pt x="2947006" y="2251152"/>
                  </a:lnTo>
                  <a:lnTo>
                    <a:pt x="2924190" y="2269216"/>
                  </a:lnTo>
                  <a:lnTo>
                    <a:pt x="2900424" y="2287278"/>
                  </a:lnTo>
                  <a:lnTo>
                    <a:pt x="2875708" y="2305340"/>
                  </a:lnTo>
                  <a:lnTo>
                    <a:pt x="2852891" y="2323403"/>
                  </a:lnTo>
                  <a:lnTo>
                    <a:pt x="2831027" y="2342416"/>
                  </a:lnTo>
                  <a:lnTo>
                    <a:pt x="2812014" y="2364281"/>
                  </a:lnTo>
                  <a:lnTo>
                    <a:pt x="2794903" y="2385195"/>
                  </a:lnTo>
                  <a:lnTo>
                    <a:pt x="2781592" y="2408961"/>
                  </a:lnTo>
                  <a:lnTo>
                    <a:pt x="2770185" y="2434629"/>
                  </a:lnTo>
                  <a:lnTo>
                    <a:pt x="2760679" y="2462199"/>
                  </a:lnTo>
                  <a:lnTo>
                    <a:pt x="2752123" y="2490719"/>
                  </a:lnTo>
                  <a:lnTo>
                    <a:pt x="2744518" y="2519238"/>
                  </a:lnTo>
                  <a:lnTo>
                    <a:pt x="2736912" y="2548709"/>
                  </a:lnTo>
                  <a:lnTo>
                    <a:pt x="2728356" y="2576277"/>
                  </a:lnTo>
                  <a:lnTo>
                    <a:pt x="2718850" y="2603846"/>
                  </a:lnTo>
                  <a:lnTo>
                    <a:pt x="2707443" y="2629514"/>
                  </a:lnTo>
                  <a:lnTo>
                    <a:pt x="2693183" y="2652330"/>
                  </a:lnTo>
                  <a:lnTo>
                    <a:pt x="2676072" y="2673244"/>
                  </a:lnTo>
                  <a:lnTo>
                    <a:pt x="2655157" y="2690356"/>
                  </a:lnTo>
                  <a:lnTo>
                    <a:pt x="2632341" y="2704615"/>
                  </a:lnTo>
                  <a:lnTo>
                    <a:pt x="2606674" y="2716024"/>
                  </a:lnTo>
                  <a:lnTo>
                    <a:pt x="2579105" y="2725530"/>
                  </a:lnTo>
                  <a:lnTo>
                    <a:pt x="2551537" y="2734086"/>
                  </a:lnTo>
                  <a:lnTo>
                    <a:pt x="2522066" y="2741692"/>
                  </a:lnTo>
                  <a:lnTo>
                    <a:pt x="2493546" y="2749297"/>
                  </a:lnTo>
                  <a:lnTo>
                    <a:pt x="2465028" y="2757853"/>
                  </a:lnTo>
                  <a:lnTo>
                    <a:pt x="2437459" y="2767359"/>
                  </a:lnTo>
                  <a:lnTo>
                    <a:pt x="2411792" y="2778768"/>
                  </a:lnTo>
                  <a:lnTo>
                    <a:pt x="2388026" y="2792076"/>
                  </a:lnTo>
                  <a:lnTo>
                    <a:pt x="2367111" y="2809188"/>
                  </a:lnTo>
                  <a:lnTo>
                    <a:pt x="2345247" y="2828201"/>
                  </a:lnTo>
                  <a:lnTo>
                    <a:pt x="2326233" y="2850066"/>
                  </a:lnTo>
                  <a:lnTo>
                    <a:pt x="2308171" y="2872882"/>
                  </a:lnTo>
                  <a:lnTo>
                    <a:pt x="2290109" y="2896648"/>
                  </a:lnTo>
                  <a:lnTo>
                    <a:pt x="2272047" y="2920415"/>
                  </a:lnTo>
                  <a:lnTo>
                    <a:pt x="2253984" y="2943230"/>
                  </a:lnTo>
                  <a:lnTo>
                    <a:pt x="2234020" y="2965095"/>
                  </a:lnTo>
                  <a:lnTo>
                    <a:pt x="2214056" y="2984108"/>
                  </a:lnTo>
                  <a:lnTo>
                    <a:pt x="2191242" y="3000270"/>
                  </a:lnTo>
                  <a:lnTo>
                    <a:pt x="2167475" y="3012628"/>
                  </a:lnTo>
                  <a:lnTo>
                    <a:pt x="2138955" y="3021184"/>
                  </a:lnTo>
                  <a:lnTo>
                    <a:pt x="2109485" y="3024987"/>
                  </a:lnTo>
                  <a:lnTo>
                    <a:pt x="2079066" y="3025938"/>
                  </a:lnTo>
                  <a:lnTo>
                    <a:pt x="2046743" y="3023085"/>
                  </a:lnTo>
                  <a:lnTo>
                    <a:pt x="2014421" y="3019283"/>
                  </a:lnTo>
                  <a:lnTo>
                    <a:pt x="1982099" y="3014529"/>
                  </a:lnTo>
                  <a:lnTo>
                    <a:pt x="1949777" y="3010728"/>
                  </a:lnTo>
                  <a:lnTo>
                    <a:pt x="1917455" y="3008826"/>
                  </a:lnTo>
                  <a:lnTo>
                    <a:pt x="1886083" y="3008826"/>
                  </a:lnTo>
                  <a:lnTo>
                    <a:pt x="1856614" y="3012628"/>
                  </a:lnTo>
                  <a:lnTo>
                    <a:pt x="1826193" y="3020234"/>
                  </a:lnTo>
                  <a:lnTo>
                    <a:pt x="1798624" y="3031641"/>
                  </a:lnTo>
                  <a:lnTo>
                    <a:pt x="1770105" y="3046852"/>
                  </a:lnTo>
                  <a:lnTo>
                    <a:pt x="1741586" y="3062063"/>
                  </a:lnTo>
                  <a:lnTo>
                    <a:pt x="1713066" y="3079174"/>
                  </a:lnTo>
                  <a:lnTo>
                    <a:pt x="1685497" y="3095335"/>
                  </a:lnTo>
                  <a:lnTo>
                    <a:pt x="1656028" y="3109595"/>
                  </a:lnTo>
                  <a:lnTo>
                    <a:pt x="1627508" y="3121003"/>
                  </a:lnTo>
                  <a:lnTo>
                    <a:pt x="1598037" y="3128609"/>
                  </a:lnTo>
                  <a:lnTo>
                    <a:pt x="1567618" y="3131460"/>
                  </a:lnTo>
                  <a:lnTo>
                    <a:pt x="1537197" y="3128609"/>
                  </a:lnTo>
                  <a:lnTo>
                    <a:pt x="1507727" y="3121003"/>
                  </a:lnTo>
                  <a:lnTo>
                    <a:pt x="1479208" y="3109595"/>
                  </a:lnTo>
                  <a:lnTo>
                    <a:pt x="1449738" y="3095335"/>
                  </a:lnTo>
                  <a:lnTo>
                    <a:pt x="1422168" y="3079174"/>
                  </a:lnTo>
                  <a:lnTo>
                    <a:pt x="1393649" y="3062063"/>
                  </a:lnTo>
                  <a:lnTo>
                    <a:pt x="1365129" y="3046852"/>
                  </a:lnTo>
                  <a:lnTo>
                    <a:pt x="1336610" y="3031641"/>
                  </a:lnTo>
                  <a:lnTo>
                    <a:pt x="1308092" y="3020234"/>
                  </a:lnTo>
                  <a:lnTo>
                    <a:pt x="1278621" y="3012628"/>
                  </a:lnTo>
                  <a:lnTo>
                    <a:pt x="1249151" y="3008826"/>
                  </a:lnTo>
                  <a:lnTo>
                    <a:pt x="1217779" y="3008826"/>
                  </a:lnTo>
                  <a:lnTo>
                    <a:pt x="1185457" y="3010728"/>
                  </a:lnTo>
                  <a:lnTo>
                    <a:pt x="1153136" y="3014529"/>
                  </a:lnTo>
                  <a:lnTo>
                    <a:pt x="1120813" y="3019283"/>
                  </a:lnTo>
                  <a:lnTo>
                    <a:pt x="1088490" y="3023085"/>
                  </a:lnTo>
                  <a:lnTo>
                    <a:pt x="1056169" y="3025938"/>
                  </a:lnTo>
                  <a:lnTo>
                    <a:pt x="1025749" y="3024987"/>
                  </a:lnTo>
                  <a:lnTo>
                    <a:pt x="996279" y="3021184"/>
                  </a:lnTo>
                  <a:lnTo>
                    <a:pt x="967759" y="3012628"/>
                  </a:lnTo>
                  <a:lnTo>
                    <a:pt x="943993" y="3000270"/>
                  </a:lnTo>
                  <a:lnTo>
                    <a:pt x="921177" y="2984108"/>
                  </a:lnTo>
                  <a:lnTo>
                    <a:pt x="901214" y="2965095"/>
                  </a:lnTo>
                  <a:lnTo>
                    <a:pt x="881250" y="2943230"/>
                  </a:lnTo>
                  <a:lnTo>
                    <a:pt x="863188" y="2920415"/>
                  </a:lnTo>
                  <a:lnTo>
                    <a:pt x="845126" y="2896648"/>
                  </a:lnTo>
                  <a:lnTo>
                    <a:pt x="827064" y="2872882"/>
                  </a:lnTo>
                  <a:lnTo>
                    <a:pt x="809001" y="2850066"/>
                  </a:lnTo>
                  <a:lnTo>
                    <a:pt x="789988" y="2828201"/>
                  </a:lnTo>
                  <a:lnTo>
                    <a:pt x="768123" y="2809188"/>
                  </a:lnTo>
                  <a:lnTo>
                    <a:pt x="747208" y="2792076"/>
                  </a:lnTo>
                  <a:lnTo>
                    <a:pt x="723443" y="2778768"/>
                  </a:lnTo>
                  <a:lnTo>
                    <a:pt x="697775" y="2767359"/>
                  </a:lnTo>
                  <a:lnTo>
                    <a:pt x="670207" y="2757853"/>
                  </a:lnTo>
                  <a:lnTo>
                    <a:pt x="641687" y="2749297"/>
                  </a:lnTo>
                  <a:lnTo>
                    <a:pt x="613168" y="2741692"/>
                  </a:lnTo>
                  <a:lnTo>
                    <a:pt x="583698" y="2734086"/>
                  </a:lnTo>
                  <a:lnTo>
                    <a:pt x="556129" y="2725530"/>
                  </a:lnTo>
                  <a:lnTo>
                    <a:pt x="528560" y="2716024"/>
                  </a:lnTo>
                  <a:lnTo>
                    <a:pt x="502893" y="2704615"/>
                  </a:lnTo>
                  <a:lnTo>
                    <a:pt x="480077" y="2690356"/>
                  </a:lnTo>
                  <a:lnTo>
                    <a:pt x="459162" y="2673244"/>
                  </a:lnTo>
                  <a:lnTo>
                    <a:pt x="442052" y="2652330"/>
                  </a:lnTo>
                  <a:lnTo>
                    <a:pt x="427792" y="2629514"/>
                  </a:lnTo>
                  <a:lnTo>
                    <a:pt x="416384" y="2603846"/>
                  </a:lnTo>
                  <a:lnTo>
                    <a:pt x="406878" y="2576277"/>
                  </a:lnTo>
                  <a:lnTo>
                    <a:pt x="398322" y="2548709"/>
                  </a:lnTo>
                  <a:lnTo>
                    <a:pt x="390717" y="2519238"/>
                  </a:lnTo>
                  <a:lnTo>
                    <a:pt x="383111" y="2490719"/>
                  </a:lnTo>
                  <a:lnTo>
                    <a:pt x="374555" y="2462199"/>
                  </a:lnTo>
                  <a:lnTo>
                    <a:pt x="365049" y="2434629"/>
                  </a:lnTo>
                  <a:lnTo>
                    <a:pt x="353641" y="2408961"/>
                  </a:lnTo>
                  <a:lnTo>
                    <a:pt x="340332" y="2385195"/>
                  </a:lnTo>
                  <a:lnTo>
                    <a:pt x="323221" y="2364281"/>
                  </a:lnTo>
                  <a:lnTo>
                    <a:pt x="304208" y="2342416"/>
                  </a:lnTo>
                  <a:lnTo>
                    <a:pt x="282343" y="2323403"/>
                  </a:lnTo>
                  <a:lnTo>
                    <a:pt x="258576" y="2305340"/>
                  </a:lnTo>
                  <a:lnTo>
                    <a:pt x="234810" y="2287278"/>
                  </a:lnTo>
                  <a:lnTo>
                    <a:pt x="211045" y="2269216"/>
                  </a:lnTo>
                  <a:lnTo>
                    <a:pt x="188228" y="2251152"/>
                  </a:lnTo>
                  <a:lnTo>
                    <a:pt x="166363" y="2231189"/>
                  </a:lnTo>
                  <a:lnTo>
                    <a:pt x="147351" y="2211226"/>
                  </a:lnTo>
                  <a:lnTo>
                    <a:pt x="131190" y="2188410"/>
                  </a:lnTo>
                  <a:lnTo>
                    <a:pt x="118832" y="2164644"/>
                  </a:lnTo>
                  <a:lnTo>
                    <a:pt x="110276" y="2136125"/>
                  </a:lnTo>
                  <a:lnTo>
                    <a:pt x="106473" y="2106654"/>
                  </a:lnTo>
                  <a:lnTo>
                    <a:pt x="105522" y="2076232"/>
                  </a:lnTo>
                  <a:lnTo>
                    <a:pt x="108374" y="2043910"/>
                  </a:lnTo>
                  <a:lnTo>
                    <a:pt x="112177" y="2011588"/>
                  </a:lnTo>
                  <a:lnTo>
                    <a:pt x="116930" y="1979265"/>
                  </a:lnTo>
                  <a:lnTo>
                    <a:pt x="120733" y="1946943"/>
                  </a:lnTo>
                  <a:lnTo>
                    <a:pt x="122635" y="1914621"/>
                  </a:lnTo>
                  <a:lnTo>
                    <a:pt x="122635" y="1883249"/>
                  </a:lnTo>
                  <a:lnTo>
                    <a:pt x="118832" y="1853779"/>
                  </a:lnTo>
                  <a:lnTo>
                    <a:pt x="111226" y="1824309"/>
                  </a:lnTo>
                  <a:lnTo>
                    <a:pt x="99818" y="1796739"/>
                  </a:lnTo>
                  <a:lnTo>
                    <a:pt x="85559" y="1768220"/>
                  </a:lnTo>
                  <a:lnTo>
                    <a:pt x="69398" y="1739701"/>
                  </a:lnTo>
                  <a:lnTo>
                    <a:pt x="52287" y="1711181"/>
                  </a:lnTo>
                  <a:lnTo>
                    <a:pt x="36126" y="1683611"/>
                  </a:lnTo>
                  <a:lnTo>
                    <a:pt x="21865" y="1654141"/>
                  </a:lnTo>
                  <a:lnTo>
                    <a:pt x="10458" y="1625621"/>
                  </a:lnTo>
                  <a:lnTo>
                    <a:pt x="2853" y="1596151"/>
                  </a:lnTo>
                  <a:lnTo>
                    <a:pt x="0" y="1565730"/>
                  </a:lnTo>
                  <a:lnTo>
                    <a:pt x="2853" y="1535310"/>
                  </a:lnTo>
                  <a:lnTo>
                    <a:pt x="10458" y="1505839"/>
                  </a:lnTo>
                  <a:lnTo>
                    <a:pt x="21865" y="1477319"/>
                  </a:lnTo>
                  <a:lnTo>
                    <a:pt x="36126" y="1447849"/>
                  </a:lnTo>
                  <a:lnTo>
                    <a:pt x="52287" y="1420280"/>
                  </a:lnTo>
                  <a:lnTo>
                    <a:pt x="69398" y="1391761"/>
                  </a:lnTo>
                  <a:lnTo>
                    <a:pt x="85559" y="1363240"/>
                  </a:lnTo>
                  <a:lnTo>
                    <a:pt x="99818" y="1334721"/>
                  </a:lnTo>
                  <a:lnTo>
                    <a:pt x="111226" y="1307152"/>
                  </a:lnTo>
                  <a:lnTo>
                    <a:pt x="118832" y="1277681"/>
                  </a:lnTo>
                  <a:lnTo>
                    <a:pt x="122635" y="1248211"/>
                  </a:lnTo>
                  <a:lnTo>
                    <a:pt x="122635" y="1216840"/>
                  </a:lnTo>
                  <a:lnTo>
                    <a:pt x="120733" y="1184517"/>
                  </a:lnTo>
                  <a:lnTo>
                    <a:pt x="116930" y="1152195"/>
                  </a:lnTo>
                  <a:lnTo>
                    <a:pt x="112177" y="1119872"/>
                  </a:lnTo>
                  <a:lnTo>
                    <a:pt x="108374" y="1087550"/>
                  </a:lnTo>
                  <a:lnTo>
                    <a:pt x="105522" y="1055228"/>
                  </a:lnTo>
                  <a:lnTo>
                    <a:pt x="106473" y="1024807"/>
                  </a:lnTo>
                  <a:lnTo>
                    <a:pt x="110276" y="995337"/>
                  </a:lnTo>
                  <a:lnTo>
                    <a:pt x="118832" y="966817"/>
                  </a:lnTo>
                  <a:lnTo>
                    <a:pt x="131190" y="943051"/>
                  </a:lnTo>
                  <a:lnTo>
                    <a:pt x="147351" y="920235"/>
                  </a:lnTo>
                  <a:lnTo>
                    <a:pt x="166363" y="900271"/>
                  </a:lnTo>
                  <a:lnTo>
                    <a:pt x="188228" y="880308"/>
                  </a:lnTo>
                  <a:lnTo>
                    <a:pt x="211045" y="862244"/>
                  </a:lnTo>
                  <a:lnTo>
                    <a:pt x="234810" y="844182"/>
                  </a:lnTo>
                  <a:lnTo>
                    <a:pt x="258576" y="826120"/>
                  </a:lnTo>
                  <a:lnTo>
                    <a:pt x="282343" y="808058"/>
                  </a:lnTo>
                  <a:lnTo>
                    <a:pt x="304208" y="789045"/>
                  </a:lnTo>
                  <a:lnTo>
                    <a:pt x="323221" y="767180"/>
                  </a:lnTo>
                  <a:lnTo>
                    <a:pt x="340332" y="746265"/>
                  </a:lnTo>
                  <a:lnTo>
                    <a:pt x="353641" y="722499"/>
                  </a:lnTo>
                  <a:lnTo>
                    <a:pt x="365049" y="696831"/>
                  </a:lnTo>
                  <a:lnTo>
                    <a:pt x="374555" y="669262"/>
                  </a:lnTo>
                  <a:lnTo>
                    <a:pt x="383111" y="640741"/>
                  </a:lnTo>
                  <a:lnTo>
                    <a:pt x="390717" y="612222"/>
                  </a:lnTo>
                  <a:lnTo>
                    <a:pt x="398322" y="582752"/>
                  </a:lnTo>
                  <a:lnTo>
                    <a:pt x="406878" y="555183"/>
                  </a:lnTo>
                  <a:lnTo>
                    <a:pt x="416384" y="527613"/>
                  </a:lnTo>
                  <a:lnTo>
                    <a:pt x="427792" y="501946"/>
                  </a:lnTo>
                  <a:lnTo>
                    <a:pt x="442052" y="479131"/>
                  </a:lnTo>
                  <a:lnTo>
                    <a:pt x="459162" y="458216"/>
                  </a:lnTo>
                  <a:lnTo>
                    <a:pt x="480077" y="441104"/>
                  </a:lnTo>
                  <a:lnTo>
                    <a:pt x="502893" y="426845"/>
                  </a:lnTo>
                  <a:lnTo>
                    <a:pt x="528560" y="415437"/>
                  </a:lnTo>
                  <a:lnTo>
                    <a:pt x="556129" y="405930"/>
                  </a:lnTo>
                  <a:lnTo>
                    <a:pt x="583698" y="397374"/>
                  </a:lnTo>
                  <a:lnTo>
                    <a:pt x="613168" y="389769"/>
                  </a:lnTo>
                  <a:lnTo>
                    <a:pt x="641687" y="382163"/>
                  </a:lnTo>
                  <a:lnTo>
                    <a:pt x="670207" y="373607"/>
                  </a:lnTo>
                  <a:lnTo>
                    <a:pt x="697775" y="364101"/>
                  </a:lnTo>
                  <a:lnTo>
                    <a:pt x="723443" y="352693"/>
                  </a:lnTo>
                  <a:lnTo>
                    <a:pt x="747208" y="339385"/>
                  </a:lnTo>
                  <a:lnTo>
                    <a:pt x="768123" y="322273"/>
                  </a:lnTo>
                  <a:lnTo>
                    <a:pt x="789988" y="303259"/>
                  </a:lnTo>
                  <a:lnTo>
                    <a:pt x="809001" y="281394"/>
                  </a:lnTo>
                  <a:lnTo>
                    <a:pt x="827064" y="258578"/>
                  </a:lnTo>
                  <a:lnTo>
                    <a:pt x="845126" y="234812"/>
                  </a:lnTo>
                  <a:lnTo>
                    <a:pt x="863188" y="211045"/>
                  </a:lnTo>
                  <a:lnTo>
                    <a:pt x="881250" y="188230"/>
                  </a:lnTo>
                  <a:lnTo>
                    <a:pt x="901214" y="166365"/>
                  </a:lnTo>
                  <a:lnTo>
                    <a:pt x="921177" y="147352"/>
                  </a:lnTo>
                  <a:lnTo>
                    <a:pt x="943993" y="131191"/>
                  </a:lnTo>
                  <a:lnTo>
                    <a:pt x="967759" y="118832"/>
                  </a:lnTo>
                  <a:lnTo>
                    <a:pt x="996279" y="110276"/>
                  </a:lnTo>
                  <a:lnTo>
                    <a:pt x="1025749" y="106473"/>
                  </a:lnTo>
                  <a:lnTo>
                    <a:pt x="1056169" y="105523"/>
                  </a:lnTo>
                  <a:lnTo>
                    <a:pt x="1088490" y="108375"/>
                  </a:lnTo>
                  <a:lnTo>
                    <a:pt x="1120813" y="112178"/>
                  </a:lnTo>
                  <a:lnTo>
                    <a:pt x="1153136" y="116931"/>
                  </a:lnTo>
                  <a:lnTo>
                    <a:pt x="1185457" y="120734"/>
                  </a:lnTo>
                  <a:lnTo>
                    <a:pt x="1217779" y="122635"/>
                  </a:lnTo>
                  <a:lnTo>
                    <a:pt x="1249151" y="122635"/>
                  </a:lnTo>
                  <a:lnTo>
                    <a:pt x="1278621" y="118832"/>
                  </a:lnTo>
                  <a:lnTo>
                    <a:pt x="1308092" y="111226"/>
                  </a:lnTo>
                  <a:lnTo>
                    <a:pt x="1336610" y="99819"/>
                  </a:lnTo>
                  <a:lnTo>
                    <a:pt x="1365129" y="84608"/>
                  </a:lnTo>
                  <a:lnTo>
                    <a:pt x="1393649" y="69398"/>
                  </a:lnTo>
                  <a:lnTo>
                    <a:pt x="1422168" y="52286"/>
                  </a:lnTo>
                  <a:lnTo>
                    <a:pt x="1449738" y="36125"/>
                  </a:lnTo>
                  <a:lnTo>
                    <a:pt x="1479208" y="21865"/>
                  </a:lnTo>
                  <a:lnTo>
                    <a:pt x="1507727" y="10457"/>
                  </a:lnTo>
                  <a:lnTo>
                    <a:pt x="1537197" y="2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INTC Stock Price and Chart — TradingView">
            <a:extLst>
              <a:ext uri="{FF2B5EF4-FFF2-40B4-BE49-F238E27FC236}">
                <a16:creationId xmlns:a16="http://schemas.microsoft.com/office/drawing/2014/main" id="{D9CEB586-AB8F-486D-B855-33E8D20E5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9692" y="2954158"/>
            <a:ext cx="2527713" cy="25277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Amazon eGift Card - Amazon For All Occasions: Gift Cards">
            <a:extLst>
              <a:ext uri="{FF2B5EF4-FFF2-40B4-BE49-F238E27FC236}">
                <a16:creationId xmlns:a16="http://schemas.microsoft.com/office/drawing/2014/main" id="{B7506123-22E6-427C-B0CD-06392E457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9FAFB"/>
              </a:clrFrom>
              <a:clrTo>
                <a:srgbClr val="F9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4766" y="4873832"/>
            <a:ext cx="2338323" cy="144391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90DED0-BA0E-46D7-BAD2-82F3C6309CDD}"/>
              </a:ext>
            </a:extLst>
          </p:cNvPr>
          <p:cNvSpPr txBox="1"/>
          <p:nvPr/>
        </p:nvSpPr>
        <p:spPr>
          <a:xfrm>
            <a:off x="1043625" y="6061374"/>
            <a:ext cx="7609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masis MT Pro" panose="02040504050005020304" pitchFamily="18" charset="0"/>
                <a:hlinkClick r:id="rId6"/>
              </a:rPr>
              <a:t>https://www.moritz.systems/blog/an-introduction-to-formal-verification/</a:t>
            </a:r>
            <a:r>
              <a:rPr lang="en-US" dirty="0">
                <a:latin typeface="Amasis MT Pro" panose="02040504050005020304" pitchFamily="18" charset="0"/>
              </a:rPr>
              <a:t> </a:t>
            </a:r>
          </a:p>
        </p:txBody>
      </p:sp>
      <p:pic>
        <p:nvPicPr>
          <p:cNvPr id="37" name="Picture 6" descr="Click Clipart Transparent Background, Click Vector Icon, Click, Arrow,  Cursor PNG Image For Free Download">
            <a:extLst>
              <a:ext uri="{FF2B5EF4-FFF2-40B4-BE49-F238E27FC236}">
                <a16:creationId xmlns:a16="http://schemas.microsoft.com/office/drawing/2014/main" id="{BA255584-FD1A-4A1E-99F5-BC23EDBF5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7396">
            <a:off x="607413" y="6070817"/>
            <a:ext cx="421468" cy="4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29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F31F0F-358B-4ED0-9A07-F67B4C414EA8}"/>
                  </a:ext>
                </a:extLst>
              </p:cNvPr>
              <p:cNvSpPr txBox="1"/>
              <p:nvPr/>
            </p:nvSpPr>
            <p:spPr>
              <a:xfrm>
                <a:off x="875524" y="1760682"/>
                <a:ext cx="6094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Prove that if n is an integer,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+14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even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9F31F0F-358B-4ED0-9A07-F67B4C414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4" y="1760682"/>
                <a:ext cx="6094324" cy="369332"/>
              </a:xfrm>
              <a:prstGeom prst="rect">
                <a:avLst/>
              </a:prstGeom>
              <a:blipFill>
                <a:blip r:embed="rId3"/>
                <a:stretch>
                  <a:fillRect l="-70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D847CD-651E-48DE-8D9C-45B597F72E6B}"/>
                  </a:ext>
                </a:extLst>
              </p:cNvPr>
              <p:cNvSpPr txBox="1"/>
              <p:nvPr/>
            </p:nvSpPr>
            <p:spPr>
              <a:xfrm>
                <a:off x="875524" y="2432400"/>
                <a:ext cx="68203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Prove that if n is an integer,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not divisible by 3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D847CD-651E-48DE-8D9C-45B597F72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4" y="2432400"/>
                <a:ext cx="6820318" cy="369332"/>
              </a:xfrm>
              <a:prstGeom prst="rect">
                <a:avLst/>
              </a:prstGeom>
              <a:blipFill>
                <a:blip r:embed="rId4"/>
                <a:stretch>
                  <a:fillRect l="-626" t="-8197" r="-26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B8AE76-FCC5-4479-BDE6-F1EF65D9366B}"/>
                  </a:ext>
                </a:extLst>
              </p:cNvPr>
              <p:cNvSpPr txBox="1"/>
              <p:nvPr/>
            </p:nvSpPr>
            <p:spPr>
              <a:xfrm>
                <a:off x="875524" y="3131257"/>
                <a:ext cx="54127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u="none" strike="noStrike" dirty="0" err="1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u="none" strike="noStrike" dirty="0" err="1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b="0" i="1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prove</m:t>
                    </m:r>
                    <m:r>
                      <a:rPr lang="en-US" b="0" i="0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b="0" i="0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b="0" i="1" u="none" strike="noStrike" dirty="0" smtClean="0">
                            <a:solidFill>
                              <a:srgbClr val="232629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u="none" strike="noStrike" dirty="0">
                            <a:solidFill>
                              <a:srgbClr val="2326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u="none" strike="noStrike" dirty="0">
                            <a:solidFill>
                              <a:srgbClr val="2326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u="none" strike="noStrike" dirty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&gt;3</m:t>
                    </m:r>
                    <m:r>
                      <a:rPr lang="en-US" b="0" i="1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0" u="none" strike="noStrike" dirty="0" smtClean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u="none" strike="noStrike" dirty="0" smtClean="0">
                            <a:solidFill>
                              <a:srgbClr val="2326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none" strike="noStrike" dirty="0" smtClean="0">
                            <a:solidFill>
                              <a:srgbClr val="2326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u="none" strike="noStrike" dirty="0" smtClean="0">
                            <a:solidFill>
                              <a:srgbClr val="2326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u="none" strike="noStrike" dirty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&gt;6</m:t>
                    </m:r>
                    <m:r>
                      <a:rPr lang="en-US" b="0" i="1" u="none" strike="noStrike" dirty="0">
                        <a:solidFill>
                          <a:srgbClr val="232629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B8AE76-FCC5-4479-BDE6-F1EF65D93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4" y="3131257"/>
                <a:ext cx="5412734" cy="369332"/>
              </a:xfrm>
              <a:prstGeom prst="rect">
                <a:avLst/>
              </a:prstGeom>
              <a:blipFill>
                <a:blip r:embed="rId5"/>
                <a:stretch>
                  <a:fillRect l="-788" t="-3333" b="-2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21237A-1506-48EC-AC22-4F084BA7B5CB}"/>
                  </a:ext>
                </a:extLst>
              </p:cNvPr>
              <p:cNvSpPr txBox="1"/>
              <p:nvPr/>
            </p:nvSpPr>
            <p:spPr>
              <a:xfrm>
                <a:off x="875524" y="3830114"/>
                <a:ext cx="89279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Prove that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has no positive integer solutions.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21237A-1506-48EC-AC22-4F084BA7B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4" y="3830114"/>
                <a:ext cx="8927961" cy="369332"/>
              </a:xfrm>
              <a:prstGeom prst="rect">
                <a:avLst/>
              </a:prstGeom>
              <a:blipFill>
                <a:blip r:embed="rId6"/>
                <a:stretch>
                  <a:fillRect l="-47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48AD750-7A62-4FC6-9EC4-97E03CC83F82}"/>
              </a:ext>
            </a:extLst>
          </p:cNvPr>
          <p:cNvSpPr txBox="1"/>
          <p:nvPr/>
        </p:nvSpPr>
        <p:spPr>
          <a:xfrm>
            <a:off x="4640360" y="473297"/>
            <a:ext cx="3352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</a:rPr>
              <a:t>roof by Cases</a:t>
            </a:r>
            <a:endParaRPr lang="en-US" sz="3200" dirty="0">
              <a:latin typeface="Amasis MT Pro Medium" panose="020406040500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DE6AB6-F124-46AF-843D-81EC5B060EF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6FB"/>
              </a:clrFrom>
              <a:clrTo>
                <a:srgbClr val="F7F6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06362" y="4995370"/>
            <a:ext cx="1685638" cy="18626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013F35-97C6-49D7-9BE2-75B540064A19}"/>
                  </a:ext>
                </a:extLst>
              </p:cNvPr>
              <p:cNvSpPr txBox="1"/>
              <p:nvPr/>
            </p:nvSpPr>
            <p:spPr>
              <a:xfrm>
                <a:off x="875524" y="4528971"/>
                <a:ext cx="8822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are integers and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are even, then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are even.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013F35-97C6-49D7-9BE2-75B540064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4" y="4528971"/>
                <a:ext cx="8822223" cy="369332"/>
              </a:xfrm>
              <a:prstGeom prst="rect">
                <a:avLst/>
              </a:prstGeom>
              <a:blipFill>
                <a:blip r:embed="rId8"/>
                <a:stretch>
                  <a:fillRect l="-484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686C5A-C03E-4A58-AC05-BD1DD97C8D33}"/>
                  </a:ext>
                </a:extLst>
              </p:cNvPr>
              <p:cNvSpPr txBox="1"/>
              <p:nvPr/>
            </p:nvSpPr>
            <p:spPr>
              <a:xfrm>
                <a:off x="875524" y="5227828"/>
                <a:ext cx="793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Prove that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are consecutive integers, then the sum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odd.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686C5A-C03E-4A58-AC05-BD1DD97C8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4" y="5227828"/>
                <a:ext cx="7934352" cy="369332"/>
              </a:xfrm>
              <a:prstGeom prst="rect">
                <a:avLst/>
              </a:prstGeom>
              <a:blipFill>
                <a:blip r:embed="rId9"/>
                <a:stretch>
                  <a:fillRect l="-538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B38ABC-B60F-4026-B6EC-081A4EE15D8C}"/>
                  </a:ext>
                </a:extLst>
              </p:cNvPr>
              <p:cNvSpPr txBox="1"/>
              <p:nvPr/>
            </p:nvSpPr>
            <p:spPr>
              <a:xfrm>
                <a:off x="875524" y="5926685"/>
                <a:ext cx="8418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,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are of the same parity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even.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FB38ABC-B60F-4026-B6EC-081A4EE15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24" y="5926685"/>
                <a:ext cx="8418523" cy="369332"/>
              </a:xfrm>
              <a:prstGeom prst="rect">
                <a:avLst/>
              </a:prstGeom>
              <a:blipFill>
                <a:blip r:embed="rId10"/>
                <a:stretch>
                  <a:fillRect l="-50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9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3858FC-4945-4E93-B1C4-DE92FB1D9774}"/>
              </a:ext>
            </a:extLst>
          </p:cNvPr>
          <p:cNvSpPr txBox="1"/>
          <p:nvPr/>
        </p:nvSpPr>
        <p:spPr>
          <a:xfrm>
            <a:off x="4245109" y="360756"/>
            <a:ext cx="3701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</a:rPr>
              <a:t>roof by Induction</a:t>
            </a:r>
            <a:endParaRPr lang="en-US" sz="3200" dirty="0">
              <a:latin typeface="Amasis MT Pro Medium" panose="020406040500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C5352-C96C-421D-8A2D-32FD839D5394}"/>
              </a:ext>
            </a:extLst>
          </p:cNvPr>
          <p:cNvSpPr txBox="1"/>
          <p:nvPr/>
        </p:nvSpPr>
        <p:spPr>
          <a:xfrm>
            <a:off x="829993" y="1586828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masis MT Pro" panose="02040504050005020304" pitchFamily="18" charset="0"/>
              </a:rPr>
              <a:t>Prove that: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EB110-B418-46A5-87D3-3B47A6A507B0}"/>
              </a:ext>
            </a:extLst>
          </p:cNvPr>
          <p:cNvSpPr txBox="1"/>
          <p:nvPr/>
        </p:nvSpPr>
        <p:spPr>
          <a:xfrm>
            <a:off x="784456" y="2641884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masis MT Pro" panose="02040504050005020304" pitchFamily="18" charset="0"/>
              </a:rPr>
              <a:t>Prove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6D8120-AACE-4906-BA42-59C0CCA761B8}"/>
                  </a:ext>
                </a:extLst>
              </p:cNvPr>
              <p:cNvSpPr txBox="1"/>
              <p:nvPr/>
            </p:nvSpPr>
            <p:spPr>
              <a:xfrm>
                <a:off x="1772529" y="2130243"/>
                <a:ext cx="31313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1+3+5+…+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6D8120-AACE-4906-BA42-59C0CCA76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529" y="2130243"/>
                <a:ext cx="3131370" cy="276999"/>
              </a:xfrm>
              <a:prstGeom prst="rect">
                <a:avLst/>
              </a:prstGeom>
              <a:blipFill>
                <a:blip r:embed="rId3"/>
                <a:stretch>
                  <a:fillRect l="-1365" t="-4348" r="-39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6B6E5C-CAE0-48E3-A1C4-3CC1BBFCBAA8}"/>
                  </a:ext>
                </a:extLst>
              </p:cNvPr>
              <p:cNvSpPr txBox="1"/>
              <p:nvPr/>
            </p:nvSpPr>
            <p:spPr>
              <a:xfrm>
                <a:off x="1842667" y="3140872"/>
                <a:ext cx="4002506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1+4+9+…+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6B6E5C-CAE0-48E3-A1C4-3CC1BBFCB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667" y="3140872"/>
                <a:ext cx="4002506" cy="5275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FAF962-3342-4EA2-8BD1-B1EE949F5D41}"/>
                  </a:ext>
                </a:extLst>
              </p:cNvPr>
              <p:cNvSpPr txBox="1"/>
              <p:nvPr/>
            </p:nvSpPr>
            <p:spPr>
              <a:xfrm>
                <a:off x="829993" y="5014787"/>
                <a:ext cx="978056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 Find a simple formula for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and prove that it is correct.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FAF962-3342-4EA2-8BD1-B1EE949F5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93" y="5014787"/>
                <a:ext cx="9780563" cy="646331"/>
              </a:xfrm>
              <a:prstGeom prst="rect">
                <a:avLst/>
              </a:prstGeom>
              <a:blipFill>
                <a:blip r:embed="rId5"/>
                <a:stretch>
                  <a:fillRect l="-37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298019-F6F2-45B1-A325-1AB6B2FCFC30}"/>
                  </a:ext>
                </a:extLst>
              </p:cNvPr>
              <p:cNvSpPr txBox="1"/>
              <p:nvPr/>
            </p:nvSpPr>
            <p:spPr>
              <a:xfrm>
                <a:off x="829993" y="6016827"/>
                <a:ext cx="8390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Prove that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≥8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can be expressed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298019-F6F2-45B1-A325-1AB6B2FCF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93" y="6016827"/>
                <a:ext cx="8390206" cy="369332"/>
              </a:xfrm>
              <a:prstGeom prst="rect">
                <a:avLst/>
              </a:prstGeom>
              <a:blipFill>
                <a:blip r:embed="rId6"/>
                <a:stretch>
                  <a:fillRect l="-43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884 Prove Cliparts, Stock Vector and Royalty Free Prove Illustrations">
            <a:extLst>
              <a:ext uri="{FF2B5EF4-FFF2-40B4-BE49-F238E27FC236}">
                <a16:creationId xmlns:a16="http://schemas.microsoft.com/office/drawing/2014/main" id="{B5B099C1-683A-48B7-8353-CA49F6E0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848" y="-32422"/>
            <a:ext cx="21431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A191F2-89EC-4B40-A058-0A69FB1D4E5C}"/>
                  </a:ext>
                </a:extLst>
              </p:cNvPr>
              <p:cNvSpPr txBox="1"/>
              <p:nvPr/>
            </p:nvSpPr>
            <p:spPr>
              <a:xfrm>
                <a:off x="829993" y="4151501"/>
                <a:ext cx="6094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divisible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A191F2-89EC-4B40-A058-0A69FB1D4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93" y="4151501"/>
                <a:ext cx="6094520" cy="369332"/>
              </a:xfrm>
              <a:prstGeom prst="rect">
                <a:avLst/>
              </a:prstGeom>
              <a:blipFill>
                <a:blip r:embed="rId8"/>
                <a:stretch>
                  <a:fillRect l="-6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383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57ACC0-2813-4E9D-B0A7-2C1004C07146}"/>
                  </a:ext>
                </a:extLst>
              </p:cNvPr>
              <p:cNvSpPr txBox="1"/>
              <p:nvPr/>
            </p:nvSpPr>
            <p:spPr>
              <a:xfrm>
                <a:off x="816428" y="1316167"/>
                <a:ext cx="6094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 is odd, then n is odd.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57ACC0-2813-4E9D-B0A7-2C1004C07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" y="1316167"/>
                <a:ext cx="6094324" cy="369332"/>
              </a:xfrm>
              <a:prstGeom prst="rect">
                <a:avLst/>
              </a:prstGeom>
              <a:blipFill>
                <a:blip r:embed="rId3"/>
                <a:stretch>
                  <a:fillRect l="-7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AC8DD1-E570-413E-A38F-A1BE36015AEA}"/>
                  </a:ext>
                </a:extLst>
              </p:cNvPr>
              <p:cNvSpPr txBox="1"/>
              <p:nvPr/>
            </p:nvSpPr>
            <p:spPr>
              <a:xfrm>
                <a:off x="816428" y="1862630"/>
                <a:ext cx="6094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−2≠0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3AC8DD1-E570-413E-A38F-A1BE36015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" y="1862630"/>
                <a:ext cx="6094324" cy="369332"/>
              </a:xfrm>
              <a:prstGeom prst="rect">
                <a:avLst/>
              </a:prstGeom>
              <a:blipFill>
                <a:blip r:embed="rId4"/>
                <a:stretch>
                  <a:fillRect l="-7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507B44-E6E4-498A-8ECA-637B21A6FD57}"/>
                  </a:ext>
                </a:extLst>
              </p:cNvPr>
              <p:cNvSpPr txBox="1"/>
              <p:nvPr/>
            </p:nvSpPr>
            <p:spPr>
              <a:xfrm>
                <a:off x="816428" y="2592365"/>
                <a:ext cx="6094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−3≠0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507B44-E6E4-498A-8ECA-637B21A6F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" y="2592365"/>
                <a:ext cx="6094324" cy="369332"/>
              </a:xfrm>
              <a:prstGeom prst="rect">
                <a:avLst/>
              </a:prstGeom>
              <a:blipFill>
                <a:blip r:embed="rId5"/>
                <a:stretch>
                  <a:fillRect l="-7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1667C3-CE03-4C9E-8205-F29805D78CBF}"/>
                  </a:ext>
                </a:extLst>
              </p:cNvPr>
              <p:cNvSpPr txBox="1"/>
              <p:nvPr/>
            </p:nvSpPr>
            <p:spPr>
              <a:xfrm>
                <a:off x="816428" y="3274815"/>
                <a:ext cx="6094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If A and B are sets,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∩(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∅ .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1667C3-CE03-4C9E-8205-F29805D78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" y="3274815"/>
                <a:ext cx="6094324" cy="369332"/>
              </a:xfrm>
              <a:prstGeom prst="rect">
                <a:avLst/>
              </a:prstGeom>
              <a:blipFill>
                <a:blip r:embed="rId6"/>
                <a:stretch>
                  <a:fillRect l="-7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EAB00F-C792-495E-BB74-C01CB0C43E89}"/>
                  </a:ext>
                </a:extLst>
              </p:cNvPr>
              <p:cNvSpPr txBox="1"/>
              <p:nvPr/>
            </p:nvSpPr>
            <p:spPr>
              <a:xfrm>
                <a:off x="816428" y="3974267"/>
                <a:ext cx="65668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There exist no integers a and b for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+30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1.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EAB00F-C792-495E-BB74-C01CB0C43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" y="3974267"/>
                <a:ext cx="6566864" cy="369332"/>
              </a:xfrm>
              <a:prstGeom prst="rect">
                <a:avLst/>
              </a:prstGeom>
              <a:blipFill>
                <a:blip r:embed="rId7"/>
                <a:stretch>
                  <a:fillRect l="-65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2CB968-5AA3-435C-9BAC-1B29966CADBD}"/>
                  </a:ext>
                </a:extLst>
              </p:cNvPr>
              <p:cNvSpPr txBox="1"/>
              <p:nvPr/>
            </p:nvSpPr>
            <p:spPr>
              <a:xfrm>
                <a:off x="816428" y="4608376"/>
                <a:ext cx="6094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There exist no integers a and b for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1.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2CB968-5AA3-435C-9BAC-1B29966CA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" y="4608376"/>
                <a:ext cx="6094324" cy="369332"/>
              </a:xfrm>
              <a:prstGeom prst="rect">
                <a:avLst/>
              </a:prstGeom>
              <a:blipFill>
                <a:blip r:embed="rId8"/>
                <a:stretch>
                  <a:fillRect l="-70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2FA8C9-AF6B-45F6-AEE3-361B8EF6AADE}"/>
                  </a:ext>
                </a:extLst>
              </p:cNvPr>
              <p:cNvSpPr txBox="1"/>
              <p:nvPr/>
            </p:nvSpPr>
            <p:spPr>
              <a:xfrm>
                <a:off x="816428" y="5278710"/>
                <a:ext cx="60943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>
                    <a:latin typeface="Amasis MT Pro" panose="020405040500050203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  </m:t>
                    </m:r>
                  </m:oMath>
                </a14:m>
                <a:r>
                  <a:rPr lang="en-US" dirty="0">
                    <a:latin typeface="Amasis MT Pro" panose="020405040500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+2)</m:t>
                    </m:r>
                  </m:oMath>
                </a14:m>
                <a:endParaRPr lang="en-US" dirty="0">
                  <a:latin typeface="Amasis MT Pro" panose="020405040500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2FA8C9-AF6B-45F6-AEE3-361B8EF6A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" y="5278710"/>
                <a:ext cx="6094324" cy="369332"/>
              </a:xfrm>
              <a:prstGeom prst="rect">
                <a:avLst/>
              </a:prstGeom>
              <a:blipFill>
                <a:blip r:embed="rId9"/>
                <a:stretch>
                  <a:fillRect l="-70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296B502-1DF8-4F07-B0F4-5C971810319E}"/>
              </a:ext>
            </a:extLst>
          </p:cNvPr>
          <p:cNvSpPr txBox="1"/>
          <p:nvPr/>
        </p:nvSpPr>
        <p:spPr>
          <a:xfrm>
            <a:off x="4099860" y="351136"/>
            <a:ext cx="41719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masis MT Pro Medium" panose="02040604050005020304" pitchFamily="18" charset="0"/>
              </a:rPr>
              <a:t>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masis MT Pro Medium" panose="02040604050005020304" pitchFamily="18" charset="0"/>
              </a:rPr>
              <a:t>roof by Contradiction</a:t>
            </a:r>
            <a:r>
              <a:rPr lang="en-US" sz="2800" dirty="0">
                <a:latin typeface="Amasis MT Pro Medium" panose="020406040500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40CB2D-D5CF-4C6C-84BA-7CB749E10379}"/>
                  </a:ext>
                </a:extLst>
              </p:cNvPr>
              <p:cNvSpPr txBox="1"/>
              <p:nvPr/>
            </p:nvSpPr>
            <p:spPr>
              <a:xfrm>
                <a:off x="816428" y="5949044"/>
                <a:ext cx="656686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Show that if </a:t>
                </a:r>
                <a:r>
                  <a:rPr lang="en-US" sz="1800" b="0" i="1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n 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is an integer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1800" b="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+ 5</m:t>
                    </m:r>
                  </m:oMath>
                </a14:m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 is odd, then </a:t>
                </a:r>
                <a:r>
                  <a:rPr lang="en-US" sz="1800" b="0" i="1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n </a:t>
                </a:r>
                <a:r>
                  <a:rPr lang="en-US" sz="1800" b="0" i="0" dirty="0">
                    <a:solidFill>
                      <a:srgbClr val="000000"/>
                    </a:solidFill>
                    <a:effectLst/>
                    <a:latin typeface="Amasis MT Pro" panose="02040504050005020304" pitchFamily="18" charset="0"/>
                  </a:rPr>
                  <a:t>is even.</a:t>
                </a:r>
                <a:r>
                  <a:rPr lang="en-US" dirty="0">
                    <a:latin typeface="Amasis MT Pro" panose="020405040500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40CB2D-D5CF-4C6C-84BA-7CB749E10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8" y="5949044"/>
                <a:ext cx="6566865" cy="369332"/>
              </a:xfrm>
              <a:prstGeom prst="rect">
                <a:avLst/>
              </a:prstGeom>
              <a:blipFill>
                <a:blip r:embed="rId10"/>
                <a:stretch>
                  <a:fillRect l="-65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ABCA8729-5CBB-4A3C-B51F-2C706F04E3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04200" y="125716"/>
            <a:ext cx="3161189" cy="137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554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C3B099-939F-42DB-9883-50ADE0AFA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33"/>
          <a:stretch/>
        </p:blipFill>
        <p:spPr>
          <a:xfrm>
            <a:off x="6288048" y="2716905"/>
            <a:ext cx="5657517" cy="3961700"/>
          </a:xfrm>
          <a:prstGeom prst="rect">
            <a:avLst/>
          </a:prstGeom>
        </p:spPr>
      </p:pic>
      <p:pic>
        <p:nvPicPr>
          <p:cNvPr id="5128" name="Picture 8" descr="How to Take Better Notes - Wiki NewForum | Latest Entertainment News">
            <a:extLst>
              <a:ext uri="{FF2B5EF4-FFF2-40B4-BE49-F238E27FC236}">
                <a16:creationId xmlns:a16="http://schemas.microsoft.com/office/drawing/2014/main" id="{6A14714F-A4C1-42F3-AD79-4CED78D46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8"/>
          <a:stretch/>
        </p:blipFill>
        <p:spPr bwMode="auto">
          <a:xfrm>
            <a:off x="148346" y="118091"/>
            <a:ext cx="5755607" cy="413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557B55-AB94-4CED-B9DD-205D1691AC77}"/>
              </a:ext>
            </a:extLst>
          </p:cNvPr>
          <p:cNvCxnSpPr/>
          <p:nvPr/>
        </p:nvCxnSpPr>
        <p:spPr>
          <a:xfrm>
            <a:off x="6096000" y="301557"/>
            <a:ext cx="0" cy="62937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56FD84E-CD60-49B9-A453-A44F5EACF753}"/>
              </a:ext>
            </a:extLst>
          </p:cNvPr>
          <p:cNvSpPr txBox="1"/>
          <p:nvPr/>
        </p:nvSpPr>
        <p:spPr>
          <a:xfrm>
            <a:off x="1507143" y="4954428"/>
            <a:ext cx="30380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masis MT Pro" panose="02040504050005020304" pitchFamily="18" charset="0"/>
              </a:rPr>
              <a:t>Study Tip</a:t>
            </a:r>
          </a:p>
        </p:txBody>
      </p:sp>
      <p:pic>
        <p:nvPicPr>
          <p:cNvPr id="2050" name="Picture 2" descr="Study Tips Images - Free Download on Freepik">
            <a:extLst>
              <a:ext uri="{FF2B5EF4-FFF2-40B4-BE49-F238E27FC236}">
                <a16:creationId xmlns:a16="http://schemas.microsoft.com/office/drawing/2014/main" id="{474B6937-F480-3E39-84D7-4A82EEC5F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9142" r="20944" b="50000"/>
          <a:stretch/>
        </p:blipFill>
        <p:spPr bwMode="auto">
          <a:xfrm>
            <a:off x="10407898" y="179395"/>
            <a:ext cx="1784102" cy="117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08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2D40B-2376-4B40-9BA7-B6BD2433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latin typeface="Amasis MT Pro" panose="02040504050005020304" pitchFamily="18" charset="0"/>
              </a:rPr>
              <a:t>Objectives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6F24D-1678-4540-9207-50D0554AF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2093530"/>
            <a:ext cx="6906491" cy="4083433"/>
          </a:xfrm>
        </p:spPr>
        <p:txBody>
          <a:bodyPr anchor="ctr">
            <a:normAutofit/>
          </a:bodyPr>
          <a:lstStyle/>
          <a:p>
            <a:pPr marL="577850" indent="-577850">
              <a:buFont typeface="Wingdings" panose="05000000000000000000" pitchFamily="2" charset="2"/>
              <a:buChar char="ü"/>
            </a:pPr>
            <a:r>
              <a:rPr lang="en-US" sz="3600" dirty="0">
                <a:latin typeface="Amasis MT Pro" panose="02040504050005020304" pitchFamily="18" charset="0"/>
              </a:rPr>
              <a:t>Direct Proof</a:t>
            </a:r>
          </a:p>
          <a:p>
            <a:pPr marL="577850" indent="-577850">
              <a:buFont typeface="Wingdings" panose="05000000000000000000" pitchFamily="2" charset="2"/>
              <a:buChar char="ü"/>
            </a:pPr>
            <a:r>
              <a:rPr lang="en-US" sz="3600" dirty="0">
                <a:latin typeface="Amasis MT Pro" panose="02040504050005020304" pitchFamily="18" charset="0"/>
              </a:rPr>
              <a:t>Proof by Case</a:t>
            </a:r>
          </a:p>
          <a:p>
            <a:pPr marL="577850" indent="-577850">
              <a:buFont typeface="Wingdings" panose="05000000000000000000" pitchFamily="2" charset="2"/>
              <a:buChar char="ü"/>
            </a:pPr>
            <a:r>
              <a:rPr lang="en-US" sz="3600" dirty="0">
                <a:latin typeface="Amasis MT Pro" panose="02040504050005020304" pitchFamily="18" charset="0"/>
              </a:rPr>
              <a:t>Proof by Induction</a:t>
            </a:r>
          </a:p>
          <a:p>
            <a:pPr marL="577850" indent="-577850">
              <a:buFont typeface="Wingdings" panose="05000000000000000000" pitchFamily="2" charset="2"/>
              <a:buChar char="ü"/>
            </a:pPr>
            <a:r>
              <a:rPr lang="en-US" sz="3600" dirty="0">
                <a:latin typeface="Amasis MT Pro" panose="02040504050005020304" pitchFamily="18" charset="0"/>
              </a:rPr>
              <a:t>Proof by Contradiction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600" dirty="0"/>
          </a:p>
        </p:txBody>
      </p:sp>
      <p:pic>
        <p:nvPicPr>
          <p:cNvPr id="1026" name="Picture 2" descr="5 Common Errors Made While Defining Learning Objectives">
            <a:extLst>
              <a:ext uri="{FF2B5EF4-FFF2-40B4-BE49-F238E27FC236}">
                <a16:creationId xmlns:a16="http://schemas.microsoft.com/office/drawing/2014/main" id="{2CEA02C2-6E19-4110-B332-AAB389AB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17243" y="308627"/>
            <a:ext cx="2890564" cy="162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3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88B468-DB2C-40D2-9054-626CD958F449}"/>
              </a:ext>
            </a:extLst>
          </p:cNvPr>
          <p:cNvSpPr txBox="1"/>
          <p:nvPr/>
        </p:nvSpPr>
        <p:spPr>
          <a:xfrm>
            <a:off x="4674360" y="912471"/>
            <a:ext cx="2843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masis MT Pro Medium" panose="02040604050005020304" pitchFamily="18" charset="0"/>
              </a:rPr>
              <a:t>Terminology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9CD1EE-8548-4331-B936-9A29113FCBC0}"/>
              </a:ext>
            </a:extLst>
          </p:cNvPr>
          <p:cNvSpPr txBox="1"/>
          <p:nvPr/>
        </p:nvSpPr>
        <p:spPr>
          <a:xfrm>
            <a:off x="1344850" y="2471687"/>
            <a:ext cx="500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/>
                </a:solidFill>
                <a:latin typeface="Amasis MT Pro Medium" panose="02040604050005020304" pitchFamily="18" charset="0"/>
              </a:rPr>
              <a:t>Definition</a:t>
            </a:r>
            <a:r>
              <a:rPr lang="en-US" sz="2000" dirty="0">
                <a:latin typeface="Amasis MT Pro Medium" panose="02040604050005020304" pitchFamily="18" charset="0"/>
              </a:rPr>
              <a:t>: Something given (</a:t>
            </a:r>
            <a:r>
              <a:rPr lang="en-US" sz="2000" u="sng" dirty="0">
                <a:latin typeface="Amasis MT Pro Medium" panose="02040604050005020304" pitchFamily="18" charset="0"/>
              </a:rPr>
              <a:t>no proof</a:t>
            </a:r>
            <a:r>
              <a:rPr lang="en-US" sz="2000" dirty="0">
                <a:latin typeface="Amasis MT Pro Medium" panose="020406040500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376732-D796-43AF-A108-972979149D69}"/>
                  </a:ext>
                </a:extLst>
              </p:cNvPr>
              <p:cNvSpPr txBox="1"/>
              <p:nvPr/>
            </p:nvSpPr>
            <p:spPr>
              <a:xfrm>
                <a:off x="1804046" y="3100945"/>
                <a:ext cx="2610395" cy="605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Amasis MT Pro Medium" panose="02040604050005020304" pitchFamily="18" charset="0"/>
                  </a:rPr>
                  <a:t>E.g.   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376732-D796-43AF-A108-972979149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46" y="3100945"/>
                <a:ext cx="2610395" cy="605550"/>
              </a:xfrm>
              <a:prstGeom prst="rect">
                <a:avLst/>
              </a:prstGeom>
              <a:blipFill>
                <a:blip r:embed="rId2"/>
                <a:stretch>
                  <a:fillRect l="-2570"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715ED97-6FDE-4D2D-92E7-C03BA9A7C3CD}"/>
              </a:ext>
            </a:extLst>
          </p:cNvPr>
          <p:cNvSpPr txBox="1"/>
          <p:nvPr/>
        </p:nvSpPr>
        <p:spPr>
          <a:xfrm>
            <a:off x="1344850" y="4015095"/>
            <a:ext cx="4479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accent1"/>
                </a:solidFill>
                <a:latin typeface="Amasis MT Pro Medium" panose="02040604050005020304" pitchFamily="18" charset="0"/>
              </a:rPr>
              <a:t>Theorem</a:t>
            </a:r>
            <a:r>
              <a:rPr lang="en-US" sz="2000" dirty="0">
                <a:latin typeface="Amasis MT Pro Medium" panose="02040604050005020304" pitchFamily="18" charset="0"/>
              </a:rPr>
              <a:t>: Something to be proved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5442D6-97F0-4368-9345-9345F42563FC}"/>
              </a:ext>
            </a:extLst>
          </p:cNvPr>
          <p:cNvSpPr txBox="1"/>
          <p:nvPr/>
        </p:nvSpPr>
        <p:spPr>
          <a:xfrm>
            <a:off x="1755855" y="4697566"/>
            <a:ext cx="7507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masis MT Pro Medium" panose="02040604050005020304" pitchFamily="18" charset="0"/>
              </a:rPr>
              <a:t>Results corollary (sub-proofs): </a:t>
            </a:r>
            <a:r>
              <a:rPr lang="en-US" dirty="0">
                <a:solidFill>
                  <a:srgbClr val="0070C0"/>
                </a:solidFill>
                <a:latin typeface="Amasis MT Pro Medium" panose="02040604050005020304" pitchFamily="18" charset="0"/>
              </a:rPr>
              <a:t>any number divisible by 2 is even.</a:t>
            </a:r>
            <a:endParaRPr lang="en-US" sz="2000" dirty="0">
              <a:solidFill>
                <a:srgbClr val="0070C0"/>
              </a:solidFill>
              <a:latin typeface="Amasis MT Pro Medium" panose="02040604050005020304" pitchFamily="18" charset="0"/>
            </a:endParaRPr>
          </a:p>
        </p:txBody>
      </p:sp>
      <p:pic>
        <p:nvPicPr>
          <p:cNvPr id="3074" name="Picture 2" descr="Dictionary Clipart and Stock Illustrations. 48,814 Dictionary vector EPS  illustrations and drawings available to search from thousands of royalty  free clip art graphic designers.">
            <a:extLst>
              <a:ext uri="{FF2B5EF4-FFF2-40B4-BE49-F238E27FC236}">
                <a16:creationId xmlns:a16="http://schemas.microsoft.com/office/drawing/2014/main" id="{F6683A33-5BD8-40D0-A070-F5BBD699C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6"/>
          <a:stretch/>
        </p:blipFill>
        <p:spPr bwMode="auto">
          <a:xfrm>
            <a:off x="10106105" y="204737"/>
            <a:ext cx="166497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28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FF455A-D1C7-4E5B-99A8-E6EA9E1F65E4}"/>
              </a:ext>
            </a:extLst>
          </p:cNvPr>
          <p:cNvSpPr txBox="1"/>
          <p:nvPr/>
        </p:nvSpPr>
        <p:spPr>
          <a:xfrm>
            <a:off x="174792" y="273870"/>
            <a:ext cx="224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Direct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1CF336-E705-4F7D-8F97-AD71603B0FC0}"/>
                  </a:ext>
                </a:extLst>
              </p:cNvPr>
              <p:cNvSpPr txBox="1"/>
              <p:nvPr/>
            </p:nvSpPr>
            <p:spPr>
              <a:xfrm>
                <a:off x="1171326" y="1404366"/>
                <a:ext cx="18617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F1CF336-E705-4F7D-8F97-AD71603B0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326" y="1404366"/>
                <a:ext cx="1861792" cy="461665"/>
              </a:xfrm>
              <a:prstGeom prst="rect">
                <a:avLst/>
              </a:prstGeom>
              <a:blipFill>
                <a:blip r:embed="rId3"/>
                <a:stretch>
                  <a:fillRect l="-4902" t="-10526" r="-424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9A8035-2F03-415C-A607-5ABEEFB89590}"/>
                  </a:ext>
                </a:extLst>
              </p:cNvPr>
              <p:cNvSpPr txBox="1"/>
              <p:nvPr/>
            </p:nvSpPr>
            <p:spPr>
              <a:xfrm>
                <a:off x="1171326" y="1894113"/>
                <a:ext cx="1638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09A8035-2F03-415C-A607-5ABEEFB89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326" y="1894113"/>
                <a:ext cx="1638782" cy="461665"/>
              </a:xfrm>
              <a:prstGeom prst="rect">
                <a:avLst/>
              </a:prstGeom>
              <a:blipFill>
                <a:blip r:embed="rId4"/>
                <a:stretch>
                  <a:fillRect l="-557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0EF816-37AF-48EA-8BA1-DE9CEDB7067A}"/>
                  </a:ext>
                </a:extLst>
              </p:cNvPr>
              <p:cNvSpPr txBox="1"/>
              <p:nvPr/>
            </p:nvSpPr>
            <p:spPr>
              <a:xfrm>
                <a:off x="1171326" y="2488043"/>
                <a:ext cx="194335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  <a:latin typeface="Amasis MT Pro Medium" panose="02040604050005020304" pitchFamily="18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0EF816-37AF-48EA-8BA1-DE9CEDB70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326" y="2488043"/>
                <a:ext cx="1943353" cy="461665"/>
              </a:xfrm>
              <a:prstGeom prst="rect">
                <a:avLst/>
              </a:prstGeom>
              <a:blipFill>
                <a:blip r:embed="rId5"/>
                <a:stretch>
                  <a:fillRect l="-470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C402FC6-9E91-4B81-9425-C2CB761DC95B}"/>
              </a:ext>
            </a:extLst>
          </p:cNvPr>
          <p:cNvSpPr txBox="1"/>
          <p:nvPr/>
        </p:nvSpPr>
        <p:spPr>
          <a:xfrm>
            <a:off x="361670" y="3627014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Prove: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BBA205-2986-4FB3-B384-C1EEA622EEA1}"/>
                  </a:ext>
                </a:extLst>
              </p:cNvPr>
              <p:cNvSpPr txBox="1"/>
              <p:nvPr/>
            </p:nvSpPr>
            <p:spPr>
              <a:xfrm>
                <a:off x="1299459" y="3627014"/>
                <a:ext cx="31538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is odd,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is odd.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BBA205-2986-4FB3-B384-C1EEA622E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459" y="3627014"/>
                <a:ext cx="3153812" cy="400110"/>
              </a:xfrm>
              <a:prstGeom prst="rect">
                <a:avLst/>
              </a:prstGeom>
              <a:blipFill>
                <a:blip r:embed="rId6"/>
                <a:stretch>
                  <a:fillRect l="-1931" t="-9091" r="-1158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F91537-EE8F-45C7-B6E1-48B7A1F4F001}"/>
                  </a:ext>
                </a:extLst>
              </p:cNvPr>
              <p:cNvSpPr txBox="1"/>
              <p:nvPr/>
            </p:nvSpPr>
            <p:spPr>
              <a:xfrm>
                <a:off x="1291733" y="4057007"/>
                <a:ext cx="21480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is odd.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F91537-EE8F-45C7-B6E1-48B7A1F4F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733" y="4057007"/>
                <a:ext cx="2148089" cy="400110"/>
              </a:xfrm>
              <a:prstGeom prst="rect">
                <a:avLst/>
              </a:prstGeom>
              <a:blipFill>
                <a:blip r:embed="rId7"/>
                <a:stretch>
                  <a:fillRect l="-3125" t="-9231" r="-198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E0769C-0E5D-4C87-92E5-ABC6E5A24502}"/>
                  </a:ext>
                </a:extLst>
              </p:cNvPr>
              <p:cNvSpPr txBox="1"/>
              <p:nvPr/>
            </p:nvSpPr>
            <p:spPr>
              <a:xfrm>
                <a:off x="5189858" y="4088679"/>
                <a:ext cx="3562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masis MT Pro Medium" panose="02040604050005020304" pitchFamily="18" charset="0"/>
                  </a:rPr>
                  <a:t>Odd number: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E0769C-0E5D-4C87-92E5-ABC6E5A24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858" y="4088679"/>
                <a:ext cx="3562322" cy="461665"/>
              </a:xfrm>
              <a:prstGeom prst="rect">
                <a:avLst/>
              </a:prstGeom>
              <a:blipFill>
                <a:blip r:embed="rId8"/>
                <a:stretch>
                  <a:fillRect l="-256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EC9FD2-5C80-4BC9-B0F9-BB9245A465E0}"/>
                  </a:ext>
                </a:extLst>
              </p:cNvPr>
              <p:cNvSpPr txBox="1"/>
              <p:nvPr/>
            </p:nvSpPr>
            <p:spPr>
              <a:xfrm>
                <a:off x="5737261" y="4640888"/>
                <a:ext cx="2078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EC9FD2-5C80-4BC9-B0F9-BB9245A46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261" y="4640888"/>
                <a:ext cx="2078582" cy="369332"/>
              </a:xfrm>
              <a:prstGeom prst="rect">
                <a:avLst/>
              </a:prstGeom>
              <a:blipFill>
                <a:blip r:embed="rId9"/>
                <a:stretch>
                  <a:fillRect l="-1466" r="-88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050E97-E391-4DF9-968F-4D10E3857524}"/>
                  </a:ext>
                </a:extLst>
              </p:cNvPr>
              <p:cNvSpPr txBox="1"/>
              <p:nvPr/>
            </p:nvSpPr>
            <p:spPr>
              <a:xfrm>
                <a:off x="6046792" y="5100764"/>
                <a:ext cx="2131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3050E97-E391-4DF9-968F-4D10E3857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792" y="5100764"/>
                <a:ext cx="2131289" cy="369332"/>
              </a:xfrm>
              <a:prstGeom prst="rect">
                <a:avLst/>
              </a:prstGeom>
              <a:blipFill>
                <a:blip r:embed="rId10"/>
                <a:stretch>
                  <a:fillRect l="-1143" t="-1667" r="-285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5EBD9C-5B88-4E62-BBBF-66A804C0E4D8}"/>
                  </a:ext>
                </a:extLst>
              </p:cNvPr>
              <p:cNvSpPr txBox="1"/>
              <p:nvPr/>
            </p:nvSpPr>
            <p:spPr>
              <a:xfrm>
                <a:off x="6046792" y="5601560"/>
                <a:ext cx="25576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C5EBD9C-5B88-4E62-BBBF-66A804C0E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792" y="5601560"/>
                <a:ext cx="2557687" cy="369332"/>
              </a:xfrm>
              <a:prstGeom prst="rect">
                <a:avLst/>
              </a:prstGeom>
              <a:blipFill>
                <a:blip r:embed="rId11"/>
                <a:stretch>
                  <a:fillRect l="-716" r="-238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Example Icon Images – Browse 115,637 Stock Photos, Vectors, and Video |  Adobe Stock">
            <a:extLst>
              <a:ext uri="{FF2B5EF4-FFF2-40B4-BE49-F238E27FC236}">
                <a16:creationId xmlns:a16="http://schemas.microsoft.com/office/drawing/2014/main" id="{5536CCC6-95A2-408B-B4E4-CE128CC0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21" y="0"/>
            <a:ext cx="4460557" cy="164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5AE2EE49-0D5F-4BAC-9A24-FA38DDC8C0CE}"/>
              </a:ext>
            </a:extLst>
          </p:cNvPr>
          <p:cNvSpPr/>
          <p:nvPr/>
        </p:nvSpPr>
        <p:spPr>
          <a:xfrm rot="5400000">
            <a:off x="7224168" y="5438397"/>
            <a:ext cx="202932" cy="1230919"/>
          </a:xfrm>
          <a:prstGeom prst="rightBrace">
            <a:avLst>
              <a:gd name="adj1" fmla="val 1666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208AA8-E921-4958-AA48-B8E0306BC66A}"/>
                  </a:ext>
                </a:extLst>
              </p:cNvPr>
              <p:cNvSpPr txBox="1"/>
              <p:nvPr/>
            </p:nvSpPr>
            <p:spPr>
              <a:xfrm>
                <a:off x="7232500" y="6243982"/>
                <a:ext cx="2062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208AA8-E921-4958-AA48-B8E0306BC6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500" y="6243982"/>
                <a:ext cx="206275" cy="307777"/>
              </a:xfrm>
              <a:prstGeom prst="rect">
                <a:avLst/>
              </a:prstGeom>
              <a:blipFill>
                <a:blip r:embed="rId13"/>
                <a:stretch>
                  <a:fillRect l="-29412" r="-2647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 descr="Hashtag - Free social icons">
            <a:extLst>
              <a:ext uri="{FF2B5EF4-FFF2-40B4-BE49-F238E27FC236}">
                <a16:creationId xmlns:a16="http://schemas.microsoft.com/office/drawing/2014/main" id="{61AB743A-3764-4A2C-B954-28A0C0FEB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673" y="5911987"/>
            <a:ext cx="547808" cy="5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9A9B32-E895-49BF-AEC9-3D5F5DF383B3}"/>
              </a:ext>
            </a:extLst>
          </p:cNvPr>
          <p:cNvSpPr txBox="1"/>
          <p:nvPr/>
        </p:nvSpPr>
        <p:spPr>
          <a:xfrm>
            <a:off x="774440" y="1402703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Prove: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1890E9-13D6-4842-AD0F-D2085E3DEA39}"/>
                  </a:ext>
                </a:extLst>
              </p:cNvPr>
              <p:cNvSpPr txBox="1"/>
              <p:nvPr/>
            </p:nvSpPr>
            <p:spPr>
              <a:xfrm>
                <a:off x="1837970" y="1998508"/>
                <a:ext cx="4268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are odd, 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is odd.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1890E9-13D6-4842-AD0F-D2085E3DE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970" y="1998508"/>
                <a:ext cx="4268091" cy="461665"/>
              </a:xfrm>
              <a:prstGeom prst="rect">
                <a:avLst/>
              </a:prstGeom>
              <a:blipFill>
                <a:blip r:embed="rId2"/>
                <a:stretch>
                  <a:fillRect l="-2286" t="-10526" r="-114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EA0C9F-E01C-4FB8-A606-2A6176ABD122}"/>
                  </a:ext>
                </a:extLst>
              </p:cNvPr>
              <p:cNvSpPr txBox="1"/>
              <p:nvPr/>
            </p:nvSpPr>
            <p:spPr>
              <a:xfrm>
                <a:off x="2227110" y="3003599"/>
                <a:ext cx="11502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EA0C9F-E01C-4FB8-A606-2A6176ABD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110" y="3003599"/>
                <a:ext cx="1150251" cy="276999"/>
              </a:xfrm>
              <a:prstGeom prst="rect">
                <a:avLst/>
              </a:prstGeom>
              <a:blipFill>
                <a:blip r:embed="rId3"/>
                <a:stretch>
                  <a:fillRect l="-2646" r="-476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701C07-5348-40ED-B95C-952581533EEE}"/>
                  </a:ext>
                </a:extLst>
              </p:cNvPr>
              <p:cNvSpPr txBox="1"/>
              <p:nvPr/>
            </p:nvSpPr>
            <p:spPr>
              <a:xfrm>
                <a:off x="2227109" y="3522460"/>
                <a:ext cx="11076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701C07-5348-40ED-B95C-952581533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109" y="3522460"/>
                <a:ext cx="1107611" cy="276999"/>
              </a:xfrm>
              <a:prstGeom prst="rect">
                <a:avLst/>
              </a:prstGeom>
              <a:blipFill>
                <a:blip r:embed="rId4"/>
                <a:stretch>
                  <a:fillRect l="-4945" t="-2222" r="-4945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F050BB-946B-472F-A7C2-380290F3F34A}"/>
                  </a:ext>
                </a:extLst>
              </p:cNvPr>
              <p:cNvSpPr txBox="1"/>
              <p:nvPr/>
            </p:nvSpPr>
            <p:spPr>
              <a:xfrm>
                <a:off x="3060814" y="3977230"/>
                <a:ext cx="2281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F050BB-946B-472F-A7C2-380290F3F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814" y="3977230"/>
                <a:ext cx="2281330" cy="276999"/>
              </a:xfrm>
              <a:prstGeom prst="rect">
                <a:avLst/>
              </a:prstGeom>
              <a:blipFill>
                <a:blip r:embed="rId5"/>
                <a:stretch>
                  <a:fillRect l="-2139" t="-2174" r="-347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E35128-8C46-41BC-A2D5-5C234F07C78F}"/>
                  </a:ext>
                </a:extLst>
              </p:cNvPr>
              <p:cNvSpPr txBox="1"/>
              <p:nvPr/>
            </p:nvSpPr>
            <p:spPr>
              <a:xfrm>
                <a:off x="3377361" y="4628432"/>
                <a:ext cx="20649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E35128-8C46-41BC-A2D5-5C234F07C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361" y="4628432"/>
                <a:ext cx="2064924" cy="276999"/>
              </a:xfrm>
              <a:prstGeom prst="rect">
                <a:avLst/>
              </a:prstGeom>
              <a:blipFill>
                <a:blip r:embed="rId6"/>
                <a:stretch>
                  <a:fillRect l="-590" t="-2174" r="-236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8211FFD-69CB-4449-B7E0-F4462D64E426}"/>
              </a:ext>
            </a:extLst>
          </p:cNvPr>
          <p:cNvSpPr/>
          <p:nvPr/>
        </p:nvSpPr>
        <p:spPr>
          <a:xfrm>
            <a:off x="5198909" y="4589945"/>
            <a:ext cx="345479" cy="343479"/>
          </a:xfrm>
          <a:prstGeom prst="flowChartConnector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CD9AEC3D-D516-4AE7-A3B2-D129E177AB5D}"/>
              </a:ext>
            </a:extLst>
          </p:cNvPr>
          <p:cNvSpPr/>
          <p:nvPr/>
        </p:nvSpPr>
        <p:spPr>
          <a:xfrm>
            <a:off x="5757325" y="5095190"/>
            <a:ext cx="906491" cy="849085"/>
          </a:xfrm>
          <a:prstGeom prst="flowChartConnector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masis MT Pro Medium" panose="02040604050005020304" pitchFamily="18" charset="0"/>
              </a:rPr>
              <a:t>odd</a:t>
            </a:r>
          </a:p>
        </p:txBody>
      </p:sp>
      <p:pic>
        <p:nvPicPr>
          <p:cNvPr id="12" name="Picture 2" descr="Prove Stock Illustrations – 1,461 Prove Stock Illustrations, Vectors &amp;  Clipart - Dreamstime">
            <a:extLst>
              <a:ext uri="{FF2B5EF4-FFF2-40B4-BE49-F238E27FC236}">
                <a16:creationId xmlns:a16="http://schemas.microsoft.com/office/drawing/2014/main" id="{393A112D-156C-4E91-AE28-3F286D75C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10868" r="3881" b="6444"/>
          <a:stretch/>
        </p:blipFill>
        <p:spPr bwMode="auto">
          <a:xfrm>
            <a:off x="9942711" y="345233"/>
            <a:ext cx="1819750" cy="172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520C14-9E61-4608-8CA4-F5B3CB619BCC}"/>
              </a:ext>
            </a:extLst>
          </p:cNvPr>
          <p:cNvSpPr txBox="1"/>
          <p:nvPr/>
        </p:nvSpPr>
        <p:spPr>
          <a:xfrm>
            <a:off x="174792" y="273870"/>
            <a:ext cx="224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Direct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B269F2-EC9D-43A1-83FE-535BAAA96EE2}"/>
                  </a:ext>
                </a:extLst>
              </p:cNvPr>
              <p:cNvSpPr txBox="1"/>
              <p:nvPr/>
            </p:nvSpPr>
            <p:spPr>
              <a:xfrm>
                <a:off x="3377361" y="5381232"/>
                <a:ext cx="21290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=2(2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8B269F2-EC9D-43A1-83FE-535BAAA96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361" y="5381232"/>
                <a:ext cx="2129044" cy="276999"/>
              </a:xfrm>
              <a:prstGeom prst="rect">
                <a:avLst/>
              </a:prstGeom>
              <a:blipFill>
                <a:blip r:embed="rId8"/>
                <a:stretch>
                  <a:fillRect l="-573" t="-4444" r="-229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2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11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F60BE0-2577-40FE-9D9C-A1D1B6F7254B}"/>
              </a:ext>
            </a:extLst>
          </p:cNvPr>
          <p:cNvSpPr txBox="1"/>
          <p:nvPr/>
        </p:nvSpPr>
        <p:spPr>
          <a:xfrm>
            <a:off x="774440" y="1402703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Amasis MT Pro Medium" panose="02040604050005020304" pitchFamily="18" charset="0"/>
              </a:rPr>
              <a:t>Prove: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DBCA89-BF76-4143-97C0-DD7911AD7DC4}"/>
                  </a:ext>
                </a:extLst>
              </p:cNvPr>
              <p:cNvSpPr txBox="1"/>
              <p:nvPr/>
            </p:nvSpPr>
            <p:spPr>
              <a:xfrm>
                <a:off x="1753089" y="1737123"/>
                <a:ext cx="364260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5|2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DBCA89-BF76-4143-97C0-DD7911AD7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89" y="1737123"/>
                <a:ext cx="3642600" cy="453137"/>
              </a:xfrm>
              <a:prstGeom prst="rect">
                <a:avLst/>
              </a:prstGeom>
              <a:blipFill>
                <a:blip r:embed="rId3"/>
                <a:stretch>
                  <a:fillRect l="-1508" r="-838" b="-22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5BF62C-3FF4-45F7-9243-D3D7C22E047F}"/>
                  </a:ext>
                </a:extLst>
              </p:cNvPr>
              <p:cNvSpPr txBox="1"/>
              <p:nvPr/>
            </p:nvSpPr>
            <p:spPr>
              <a:xfrm>
                <a:off x="1239471" y="2682626"/>
                <a:ext cx="27787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5|2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⩝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masis MT Pro Medium" panose="020406040500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5BF62C-3FF4-45F7-9243-D3D7C22E0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471" y="2682626"/>
                <a:ext cx="2778774" cy="400110"/>
              </a:xfrm>
              <a:prstGeom prst="rect">
                <a:avLst/>
              </a:prstGeom>
              <a:blipFill>
                <a:blip r:embed="rId4"/>
                <a:stretch>
                  <a:fillRect l="-2193" t="-7576" r="-1535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2F252E-7FFA-4B63-AE7A-58B2E5A70865}"/>
                  </a:ext>
                </a:extLst>
              </p:cNvPr>
              <p:cNvSpPr txBox="1"/>
              <p:nvPr/>
            </p:nvSpPr>
            <p:spPr>
              <a:xfrm>
                <a:off x="1656429" y="3641767"/>
                <a:ext cx="24306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latin typeface="Amasis MT Pro Medium" panose="02040604050005020304" pitchFamily="18" charset="0"/>
                  </a:rPr>
                  <a:t> some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rgbClr val="7030A0"/>
                        </a:solidFill>
                        <a:latin typeface="Amasis MT Pro Medium" panose="020406040500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2F252E-7FFA-4B63-AE7A-58B2E5A70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429" y="3641767"/>
                <a:ext cx="2430665" cy="400110"/>
              </a:xfrm>
              <a:prstGeom prst="rect">
                <a:avLst/>
              </a:prstGeom>
              <a:blipFill>
                <a:blip r:embed="rId5"/>
                <a:stretch>
                  <a:fillRect l="-125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94794247-E4C9-432E-866F-AD0926CAF5A4}"/>
              </a:ext>
            </a:extLst>
          </p:cNvPr>
          <p:cNvSpPr/>
          <p:nvPr/>
        </p:nvSpPr>
        <p:spPr>
          <a:xfrm rot="16200000">
            <a:off x="2389698" y="3908766"/>
            <a:ext cx="156899" cy="423121"/>
          </a:xfrm>
          <a:prstGeom prst="leftBrace">
            <a:avLst>
              <a:gd name="adj1" fmla="val 28223"/>
              <a:gd name="adj2" fmla="val 538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8BC41-2D08-4066-B05A-6ACE7135F447}"/>
              </a:ext>
            </a:extLst>
          </p:cNvPr>
          <p:cNvSpPr txBox="1"/>
          <p:nvPr/>
        </p:nvSpPr>
        <p:spPr>
          <a:xfrm>
            <a:off x="2128151" y="4120326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masis MT Pro Medium" panose="02040604050005020304" pitchFamily="18" charset="0"/>
              </a:rPr>
              <a:t>even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D9F4E7-EE58-4D11-B14A-439E741A31B3}"/>
              </a:ext>
            </a:extLst>
          </p:cNvPr>
          <p:cNvCxnSpPr/>
          <p:nvPr/>
        </p:nvCxnSpPr>
        <p:spPr>
          <a:xfrm flipV="1">
            <a:off x="1656429" y="4041877"/>
            <a:ext cx="96660" cy="263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7F8CBC-255D-49C3-A266-A0DCF881BD01}"/>
              </a:ext>
            </a:extLst>
          </p:cNvPr>
          <p:cNvSpPr txBox="1"/>
          <p:nvPr/>
        </p:nvSpPr>
        <p:spPr>
          <a:xfrm>
            <a:off x="1239471" y="425732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masis MT Pro Medium" panose="02040604050005020304" pitchFamily="18" charset="0"/>
              </a:rPr>
              <a:t>odd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972E03-4152-42C2-BF19-78F4B90BD739}"/>
              </a:ext>
            </a:extLst>
          </p:cNvPr>
          <p:cNvCxnSpPr/>
          <p:nvPr/>
        </p:nvCxnSpPr>
        <p:spPr>
          <a:xfrm flipH="1" flipV="1">
            <a:off x="1950098" y="4041877"/>
            <a:ext cx="178053" cy="940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048A9A-476B-47BA-80A2-82DBEF9D51A0}"/>
                  </a:ext>
                </a:extLst>
              </p:cNvPr>
              <p:cNvSpPr txBox="1"/>
              <p:nvPr/>
            </p:nvSpPr>
            <p:spPr>
              <a:xfrm>
                <a:off x="1820079" y="4859659"/>
                <a:ext cx="29688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Amasis MT Pro Medium" panose="02040604050005020304" pitchFamily="18" charset="0"/>
                  </a:rPr>
                  <a:t>even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Amasis MT Pro Medium" panose="02040604050005020304" pitchFamily="18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2048A9A-476B-47BA-80A2-82DBEF9D5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079" y="4859659"/>
                <a:ext cx="2968890" cy="369332"/>
              </a:xfrm>
              <a:prstGeom prst="rect">
                <a:avLst/>
              </a:prstGeom>
              <a:blipFill>
                <a:blip r:embed="rId6"/>
                <a:stretch>
                  <a:fillRect l="-184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D56DEB-032B-44FF-A354-24B0201681E3}"/>
                  </a:ext>
                </a:extLst>
              </p:cNvPr>
              <p:cNvSpPr txBox="1"/>
              <p:nvPr/>
            </p:nvSpPr>
            <p:spPr>
              <a:xfrm>
                <a:off x="5997093" y="4323920"/>
                <a:ext cx="15255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5(2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D56DEB-032B-44FF-A354-24B020168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093" y="4323920"/>
                <a:ext cx="1525546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3E7607-42C2-43C7-844D-FEFFAD8B4360}"/>
                  </a:ext>
                </a:extLst>
              </p:cNvPr>
              <p:cNvSpPr txBox="1"/>
              <p:nvPr/>
            </p:nvSpPr>
            <p:spPr>
              <a:xfrm>
                <a:off x="6183811" y="4787981"/>
                <a:ext cx="10286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000" dirty="0">
                  <a:latin typeface="Amasis MT Pro Medium" panose="020406040500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3E7607-42C2-43C7-844D-FEFFAD8B4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811" y="4787981"/>
                <a:ext cx="102861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12FF7437-0638-48E9-A7AA-48D5AF6C99D0}"/>
              </a:ext>
            </a:extLst>
          </p:cNvPr>
          <p:cNvSpPr/>
          <p:nvPr/>
        </p:nvSpPr>
        <p:spPr>
          <a:xfrm>
            <a:off x="7203095" y="5295368"/>
            <a:ext cx="1279715" cy="369332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5843C8-7414-42EA-A6BD-20E899E62B39}"/>
                  </a:ext>
                </a:extLst>
              </p:cNvPr>
              <p:cNvSpPr txBox="1"/>
              <p:nvPr/>
            </p:nvSpPr>
            <p:spPr>
              <a:xfrm>
                <a:off x="8482810" y="4741592"/>
                <a:ext cx="45953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5843C8-7414-42EA-A6BD-20E899E62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810" y="4741592"/>
                <a:ext cx="459532" cy="461665"/>
              </a:xfrm>
              <a:prstGeom prst="rect">
                <a:avLst/>
              </a:prstGeom>
              <a:blipFill>
                <a:blip r:embed="rId9"/>
                <a:stretch>
                  <a:fillRect l="-5333" r="-3200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C1DEB4D1-A92A-4642-AEA3-46F09789EE75}"/>
              </a:ext>
            </a:extLst>
          </p:cNvPr>
          <p:cNvSpPr txBox="1"/>
          <p:nvPr/>
        </p:nvSpPr>
        <p:spPr>
          <a:xfrm>
            <a:off x="174792" y="273870"/>
            <a:ext cx="224933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masis MT Pro Medium" panose="02040604050005020304" pitchFamily="18" charset="0"/>
              </a:rPr>
              <a:t>Direct Proof.</a:t>
            </a:r>
          </a:p>
        </p:txBody>
      </p:sp>
      <p:pic>
        <p:nvPicPr>
          <p:cNvPr id="9224" name="Picture 8" descr="Lettering stay focused Royalty Free Vector Image">
            <a:extLst>
              <a:ext uri="{FF2B5EF4-FFF2-40B4-BE49-F238E27FC236}">
                <a16:creationId xmlns:a16="http://schemas.microsoft.com/office/drawing/2014/main" id="{3462AB2C-B158-4CCA-B221-623818F610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2031" r="6845" b="10873"/>
          <a:stretch/>
        </p:blipFill>
        <p:spPr bwMode="auto">
          <a:xfrm>
            <a:off x="9853159" y="40845"/>
            <a:ext cx="2089717" cy="22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1" grpId="0"/>
      <p:bldP spid="14" grpId="0"/>
      <p:bldP spid="15" grpId="0"/>
      <p:bldP spid="16" grpId="0"/>
      <p:bldP spid="17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4709</Words>
  <Application>Microsoft Office PowerPoint</Application>
  <PresentationFormat>Widescreen</PresentationFormat>
  <Paragraphs>484</Paragraphs>
  <Slides>43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Lecture 5: Proofs</vt:lpstr>
      <vt:lpstr>Why Study Proofs?</vt:lpstr>
      <vt:lpstr>Why Study Proofs?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7: Proofs</dc:title>
  <dc:creator>Togzhan Nurtayeva</dc:creator>
  <cp:lastModifiedBy>Togzhan Nurtayeva</cp:lastModifiedBy>
  <cp:revision>274</cp:revision>
  <dcterms:created xsi:type="dcterms:W3CDTF">2021-10-03T12:13:36Z</dcterms:created>
  <dcterms:modified xsi:type="dcterms:W3CDTF">2024-12-16T06:34:22Z</dcterms:modified>
</cp:coreProperties>
</file>