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36"/>
  </p:notesMasterIdLst>
  <p:sldIdLst>
    <p:sldId id="256" r:id="rId2"/>
    <p:sldId id="290" r:id="rId3"/>
    <p:sldId id="291" r:id="rId4"/>
    <p:sldId id="292" r:id="rId5"/>
    <p:sldId id="293" r:id="rId6"/>
    <p:sldId id="294" r:id="rId7"/>
    <p:sldId id="257" r:id="rId8"/>
    <p:sldId id="258" r:id="rId9"/>
    <p:sldId id="259" r:id="rId10"/>
    <p:sldId id="260" r:id="rId11"/>
    <p:sldId id="262" r:id="rId12"/>
    <p:sldId id="261" r:id="rId13"/>
    <p:sldId id="263" r:id="rId14"/>
    <p:sldId id="335" r:id="rId15"/>
    <p:sldId id="265" r:id="rId16"/>
    <p:sldId id="349" r:id="rId17"/>
    <p:sldId id="336" r:id="rId18"/>
    <p:sldId id="338" r:id="rId19"/>
    <p:sldId id="339" r:id="rId20"/>
    <p:sldId id="340" r:id="rId21"/>
    <p:sldId id="348" r:id="rId22"/>
    <p:sldId id="352" r:id="rId23"/>
    <p:sldId id="341" r:id="rId24"/>
    <p:sldId id="342" r:id="rId25"/>
    <p:sldId id="343" r:id="rId26"/>
    <p:sldId id="344" r:id="rId27"/>
    <p:sldId id="375" r:id="rId28"/>
    <p:sldId id="345" r:id="rId29"/>
    <p:sldId id="346" r:id="rId30"/>
    <p:sldId id="350" r:id="rId31"/>
    <p:sldId id="368" r:id="rId32"/>
    <p:sldId id="372" r:id="rId33"/>
    <p:sldId id="373" r:id="rId34"/>
    <p:sldId id="374" r:id="rId35"/>
    <p:sldId id="369" r:id="rId36"/>
    <p:sldId id="267" r:id="rId37"/>
    <p:sldId id="266" r:id="rId38"/>
    <p:sldId id="268" r:id="rId39"/>
    <p:sldId id="269" r:id="rId40"/>
    <p:sldId id="376" r:id="rId41"/>
    <p:sldId id="270" r:id="rId42"/>
    <p:sldId id="377" r:id="rId43"/>
    <p:sldId id="272" r:id="rId44"/>
    <p:sldId id="273" r:id="rId45"/>
    <p:sldId id="274" r:id="rId46"/>
    <p:sldId id="275" r:id="rId47"/>
    <p:sldId id="278" r:id="rId48"/>
    <p:sldId id="378" r:id="rId49"/>
    <p:sldId id="353" r:id="rId50"/>
    <p:sldId id="354" r:id="rId51"/>
    <p:sldId id="355" r:id="rId52"/>
    <p:sldId id="356" r:id="rId53"/>
    <p:sldId id="357" r:id="rId54"/>
    <p:sldId id="358" r:id="rId55"/>
    <p:sldId id="359" r:id="rId56"/>
    <p:sldId id="360" r:id="rId57"/>
    <p:sldId id="362" r:id="rId58"/>
    <p:sldId id="363" r:id="rId59"/>
    <p:sldId id="364" r:id="rId60"/>
    <p:sldId id="361" r:id="rId61"/>
    <p:sldId id="366" r:id="rId62"/>
    <p:sldId id="367" r:id="rId63"/>
    <p:sldId id="276" r:id="rId64"/>
    <p:sldId id="279" r:id="rId65"/>
    <p:sldId id="280" r:id="rId66"/>
    <p:sldId id="281" r:id="rId67"/>
    <p:sldId id="283" r:id="rId68"/>
    <p:sldId id="284" r:id="rId69"/>
    <p:sldId id="285" r:id="rId70"/>
    <p:sldId id="286" r:id="rId71"/>
    <p:sldId id="287" r:id="rId72"/>
    <p:sldId id="384" r:id="rId73"/>
    <p:sldId id="385" r:id="rId74"/>
    <p:sldId id="288" r:id="rId75"/>
    <p:sldId id="289" r:id="rId76"/>
    <p:sldId id="388" r:id="rId77"/>
    <p:sldId id="389" r:id="rId78"/>
    <p:sldId id="387" r:id="rId79"/>
    <p:sldId id="386" r:id="rId80"/>
    <p:sldId id="295" r:id="rId81"/>
    <p:sldId id="306" r:id="rId82"/>
    <p:sldId id="296" r:id="rId83"/>
    <p:sldId id="297" r:id="rId84"/>
    <p:sldId id="298" r:id="rId85"/>
    <p:sldId id="299" r:id="rId86"/>
    <p:sldId id="300" r:id="rId87"/>
    <p:sldId id="301" r:id="rId88"/>
    <p:sldId id="302" r:id="rId89"/>
    <p:sldId id="303" r:id="rId90"/>
    <p:sldId id="304" r:id="rId91"/>
    <p:sldId id="305" r:id="rId92"/>
    <p:sldId id="307" r:id="rId93"/>
    <p:sldId id="308" r:id="rId94"/>
    <p:sldId id="395" r:id="rId95"/>
    <p:sldId id="309" r:id="rId96"/>
    <p:sldId id="393" r:id="rId97"/>
    <p:sldId id="391" r:id="rId98"/>
    <p:sldId id="396" r:id="rId99"/>
    <p:sldId id="392" r:id="rId100"/>
    <p:sldId id="390" r:id="rId101"/>
    <p:sldId id="398" r:id="rId102"/>
    <p:sldId id="315" r:id="rId103"/>
    <p:sldId id="313" r:id="rId104"/>
    <p:sldId id="312" r:id="rId105"/>
    <p:sldId id="314" r:id="rId106"/>
    <p:sldId id="316" r:id="rId107"/>
    <p:sldId id="317" r:id="rId108"/>
    <p:sldId id="318" r:id="rId109"/>
    <p:sldId id="334" r:id="rId110"/>
    <p:sldId id="319" r:id="rId111"/>
    <p:sldId id="320" r:id="rId112"/>
    <p:sldId id="321" r:id="rId113"/>
    <p:sldId id="311" r:id="rId114"/>
    <p:sldId id="332" r:id="rId115"/>
    <p:sldId id="333" r:id="rId116"/>
    <p:sldId id="370" r:id="rId117"/>
    <p:sldId id="371" r:id="rId118"/>
    <p:sldId id="397" r:id="rId119"/>
    <p:sldId id="328" r:id="rId120"/>
    <p:sldId id="310" r:id="rId121"/>
    <p:sldId id="322" r:id="rId122"/>
    <p:sldId id="365" r:id="rId123"/>
    <p:sldId id="323" r:id="rId124"/>
    <p:sldId id="324" r:id="rId125"/>
    <p:sldId id="327" r:id="rId126"/>
    <p:sldId id="325" r:id="rId127"/>
    <p:sldId id="329" r:id="rId128"/>
    <p:sldId id="330" r:id="rId129"/>
    <p:sldId id="331" r:id="rId130"/>
    <p:sldId id="383" r:id="rId131"/>
    <p:sldId id="379" r:id="rId132"/>
    <p:sldId id="382" r:id="rId133"/>
    <p:sldId id="381" r:id="rId134"/>
    <p:sldId id="380" r:id="rId1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E59B"/>
    <a:srgbClr val="FF3399"/>
    <a:srgbClr val="FFCCFF"/>
    <a:srgbClr val="CCECFF"/>
    <a:srgbClr val="004620"/>
    <a:srgbClr val="005426"/>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74954" autoAdjust="0"/>
  </p:normalViewPr>
  <p:slideViewPr>
    <p:cSldViewPr snapToGrid="0">
      <p:cViewPr varScale="1">
        <p:scale>
          <a:sx n="72" d="100"/>
          <a:sy n="72" d="100"/>
        </p:scale>
        <p:origin x="6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69E12-97E6-413A-95C5-68E0B1E4DB30}" type="datetimeFigureOut">
              <a:rPr lang="en-US" smtClean="0"/>
              <a:t>12/14/23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06B987-69E8-40E5-9E96-1225E97E78DF}" type="slidenum">
              <a:rPr lang="en-US" smtClean="0"/>
              <a:t>‹#›</a:t>
            </a:fld>
            <a:endParaRPr lang="en-US"/>
          </a:p>
        </p:txBody>
      </p:sp>
    </p:spTree>
    <p:extLst>
      <p:ext uri="{BB962C8B-B14F-4D97-AF65-F5344CB8AC3E}">
        <p14:creationId xmlns:p14="http://schemas.microsoft.com/office/powerpoint/2010/main" val="184088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http://www.mathily.org/dm-rw.html </a:t>
            </a:r>
          </a:p>
        </p:txBody>
      </p:sp>
      <p:sp>
        <p:nvSpPr>
          <p:cNvPr id="4" name="Slide Number Placeholder 3"/>
          <p:cNvSpPr>
            <a:spLocks noGrp="1"/>
          </p:cNvSpPr>
          <p:nvPr>
            <p:ph type="sldNum" sz="quarter" idx="5"/>
          </p:nvPr>
        </p:nvSpPr>
        <p:spPr/>
        <p:txBody>
          <a:bodyPr/>
          <a:lstStyle/>
          <a:p>
            <a:fld id="{6706B987-69E8-40E5-9E96-1225E97E78DF}" type="slidenum">
              <a:rPr lang="en-US" smtClean="0"/>
              <a:t>3</a:t>
            </a:fld>
            <a:endParaRPr lang="en-US"/>
          </a:p>
        </p:txBody>
      </p:sp>
    </p:spTree>
    <p:extLst>
      <p:ext uri="{BB962C8B-B14F-4D97-AF65-F5344CB8AC3E}">
        <p14:creationId xmlns:p14="http://schemas.microsoft.com/office/powerpoint/2010/main" val="1667816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68</a:t>
            </a:fld>
            <a:endParaRPr lang="en-US"/>
          </a:p>
        </p:txBody>
      </p:sp>
    </p:spTree>
    <p:extLst>
      <p:ext uri="{BB962C8B-B14F-4D97-AF65-F5344CB8AC3E}">
        <p14:creationId xmlns:p14="http://schemas.microsoft.com/office/powerpoint/2010/main" val="614362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69</a:t>
            </a:fld>
            <a:endParaRPr lang="en-US"/>
          </a:p>
        </p:txBody>
      </p:sp>
    </p:spTree>
    <p:extLst>
      <p:ext uri="{BB962C8B-B14F-4D97-AF65-F5344CB8AC3E}">
        <p14:creationId xmlns:p14="http://schemas.microsoft.com/office/powerpoint/2010/main" val="2802440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applications, if the height of the tree is very high, then it is acceptable for the tree to be balanced. </a:t>
            </a:r>
          </a:p>
          <a:p>
            <a:r>
              <a:rPr lang="en-US" dirty="0"/>
              <a:t>If the difference between the levels is not exactly one. For example, if the height of the tree is 100,  and the leaves at the levels 100, 99, 98 then we can also say that the tree is balanced.</a:t>
            </a:r>
          </a:p>
        </p:txBody>
      </p:sp>
      <p:sp>
        <p:nvSpPr>
          <p:cNvPr id="4" name="Slide Number Placeholder 3"/>
          <p:cNvSpPr>
            <a:spLocks noGrp="1"/>
          </p:cNvSpPr>
          <p:nvPr>
            <p:ph type="sldNum" sz="quarter" idx="5"/>
          </p:nvPr>
        </p:nvSpPr>
        <p:spPr/>
        <p:txBody>
          <a:bodyPr/>
          <a:lstStyle/>
          <a:p>
            <a:fld id="{6706B987-69E8-40E5-9E96-1225E97E78DF}" type="slidenum">
              <a:rPr lang="en-US" smtClean="0"/>
              <a:t>73</a:t>
            </a:fld>
            <a:endParaRPr lang="en-US"/>
          </a:p>
        </p:txBody>
      </p:sp>
    </p:spTree>
    <p:extLst>
      <p:ext uri="{BB962C8B-B14F-4D97-AF65-F5344CB8AC3E}">
        <p14:creationId xmlns:p14="http://schemas.microsoft.com/office/powerpoint/2010/main" val="665042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calculated distance of a vertex is less than the known distance, update the shortest distance</a:t>
            </a:r>
          </a:p>
        </p:txBody>
      </p:sp>
      <p:sp>
        <p:nvSpPr>
          <p:cNvPr id="4" name="Slide Number Placeholder 3"/>
          <p:cNvSpPr>
            <a:spLocks noGrp="1"/>
          </p:cNvSpPr>
          <p:nvPr>
            <p:ph type="sldNum" sz="quarter" idx="5"/>
          </p:nvPr>
        </p:nvSpPr>
        <p:spPr/>
        <p:txBody>
          <a:bodyPr/>
          <a:lstStyle/>
          <a:p>
            <a:fld id="{6706B987-69E8-40E5-9E96-1225E97E78DF}" type="slidenum">
              <a:rPr lang="en-US" smtClean="0"/>
              <a:t>85</a:t>
            </a:fld>
            <a:endParaRPr lang="en-US"/>
          </a:p>
        </p:txBody>
      </p:sp>
    </p:spTree>
    <p:extLst>
      <p:ext uri="{BB962C8B-B14F-4D97-AF65-F5344CB8AC3E}">
        <p14:creationId xmlns:p14="http://schemas.microsoft.com/office/powerpoint/2010/main" val="1421713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https://www.youtube.com/watch?v=pVfj6mxhdMw</a:t>
            </a:r>
          </a:p>
        </p:txBody>
      </p:sp>
      <p:sp>
        <p:nvSpPr>
          <p:cNvPr id="4" name="Slide Number Placeholder 3"/>
          <p:cNvSpPr>
            <a:spLocks noGrp="1"/>
          </p:cNvSpPr>
          <p:nvPr>
            <p:ph type="sldNum" sz="quarter" idx="5"/>
          </p:nvPr>
        </p:nvSpPr>
        <p:spPr/>
        <p:txBody>
          <a:bodyPr/>
          <a:lstStyle/>
          <a:p>
            <a:fld id="{6706B987-69E8-40E5-9E96-1225E97E78DF}" type="slidenum">
              <a:rPr lang="en-US" smtClean="0"/>
              <a:t>89</a:t>
            </a:fld>
            <a:endParaRPr lang="en-US"/>
          </a:p>
        </p:txBody>
      </p:sp>
    </p:spTree>
    <p:extLst>
      <p:ext uri="{BB962C8B-B14F-4D97-AF65-F5344CB8AC3E}">
        <p14:creationId xmlns:p14="http://schemas.microsoft.com/office/powerpoint/2010/main" val="937166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https://www.youtube.com/watch?v=5GT5hYzjNoo</a:t>
            </a:r>
          </a:p>
        </p:txBody>
      </p:sp>
      <p:sp>
        <p:nvSpPr>
          <p:cNvPr id="4" name="Slide Number Placeholder 3"/>
          <p:cNvSpPr>
            <a:spLocks noGrp="1"/>
          </p:cNvSpPr>
          <p:nvPr>
            <p:ph type="sldNum" sz="quarter" idx="5"/>
          </p:nvPr>
        </p:nvSpPr>
        <p:spPr/>
        <p:txBody>
          <a:bodyPr/>
          <a:lstStyle/>
          <a:p>
            <a:fld id="{6706B987-69E8-40E5-9E96-1225E97E78DF}" type="slidenum">
              <a:rPr lang="en-US" smtClean="0"/>
              <a:t>91</a:t>
            </a:fld>
            <a:endParaRPr lang="en-US"/>
          </a:p>
        </p:txBody>
      </p:sp>
    </p:spTree>
    <p:extLst>
      <p:ext uri="{BB962C8B-B14F-4D97-AF65-F5344CB8AC3E}">
        <p14:creationId xmlns:p14="http://schemas.microsoft.com/office/powerpoint/2010/main" val="3885398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tree that contains only vertices of degree one or two is called a </a:t>
            </a:r>
            <a:r>
              <a:rPr lang="en-US" b="1" dirty="0"/>
              <a:t>path graph.</a:t>
            </a:r>
          </a:p>
          <a:p>
            <a:r>
              <a:rPr lang="en-US" b="0" dirty="0"/>
              <a:t>If two path graphs contain the same number of vertices, then they are </a:t>
            </a:r>
            <a:r>
              <a:rPr lang="en-US" b="1" dirty="0"/>
              <a:t>isomorphic.</a:t>
            </a:r>
          </a:p>
        </p:txBody>
      </p:sp>
      <p:sp>
        <p:nvSpPr>
          <p:cNvPr id="4" name="Slide Number Placeholder 3"/>
          <p:cNvSpPr>
            <a:spLocks noGrp="1"/>
          </p:cNvSpPr>
          <p:nvPr>
            <p:ph type="sldNum" sz="quarter" idx="5"/>
          </p:nvPr>
        </p:nvSpPr>
        <p:spPr/>
        <p:txBody>
          <a:bodyPr/>
          <a:lstStyle/>
          <a:p>
            <a:fld id="{6706B987-69E8-40E5-9E96-1225E97E78DF}" type="slidenum">
              <a:rPr lang="en-US" smtClean="0"/>
              <a:t>104</a:t>
            </a:fld>
            <a:endParaRPr lang="en-US"/>
          </a:p>
        </p:txBody>
      </p:sp>
    </p:spTree>
    <p:extLst>
      <p:ext uri="{BB962C8B-B14F-4D97-AF65-F5344CB8AC3E}">
        <p14:creationId xmlns:p14="http://schemas.microsoft.com/office/powerpoint/2010/main" val="288397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107</a:t>
            </a:fld>
            <a:endParaRPr lang="en-US"/>
          </a:p>
        </p:txBody>
      </p:sp>
    </p:spTree>
    <p:extLst>
      <p:ext uri="{BB962C8B-B14F-4D97-AF65-F5344CB8AC3E}">
        <p14:creationId xmlns:p14="http://schemas.microsoft.com/office/powerpoint/2010/main" val="441258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119</a:t>
            </a:fld>
            <a:endParaRPr lang="en-US"/>
          </a:p>
        </p:txBody>
      </p:sp>
    </p:spTree>
    <p:extLst>
      <p:ext uri="{BB962C8B-B14F-4D97-AF65-F5344CB8AC3E}">
        <p14:creationId xmlns:p14="http://schemas.microsoft.com/office/powerpoint/2010/main" val="4266307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120</a:t>
            </a:fld>
            <a:endParaRPr lang="en-US"/>
          </a:p>
        </p:txBody>
      </p:sp>
    </p:spTree>
    <p:extLst>
      <p:ext uri="{BB962C8B-B14F-4D97-AF65-F5344CB8AC3E}">
        <p14:creationId xmlns:p14="http://schemas.microsoft.com/office/powerpoint/2010/main" val="398724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Multigraph would not contain loops</a:t>
            </a:r>
          </a:p>
        </p:txBody>
      </p:sp>
      <p:sp>
        <p:nvSpPr>
          <p:cNvPr id="4" name="Slide Number Placeholder 3"/>
          <p:cNvSpPr>
            <a:spLocks noGrp="1"/>
          </p:cNvSpPr>
          <p:nvPr>
            <p:ph type="sldNum" sz="quarter" idx="5"/>
          </p:nvPr>
        </p:nvSpPr>
        <p:spPr/>
        <p:txBody>
          <a:bodyPr/>
          <a:lstStyle/>
          <a:p>
            <a:fld id="{6706B987-69E8-40E5-9E96-1225E97E78DF}" type="slidenum">
              <a:rPr lang="en-US" smtClean="0"/>
              <a:t>8</a:t>
            </a:fld>
            <a:endParaRPr lang="en-US"/>
          </a:p>
        </p:txBody>
      </p:sp>
    </p:spTree>
    <p:extLst>
      <p:ext uri="{BB962C8B-B14F-4D97-AF65-F5344CB8AC3E}">
        <p14:creationId xmlns:p14="http://schemas.microsoft.com/office/powerpoint/2010/main" val="399930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Handshaking Theorem:</a:t>
            </a:r>
          </a:p>
          <a:p>
            <a:r>
              <a:rPr lang="en-US" dirty="0"/>
              <a:t>Sum of degree of all vertices = 2 x Number of edges</a:t>
            </a:r>
          </a:p>
          <a:p>
            <a:endParaRPr lang="en-US" dirty="0"/>
          </a:p>
          <a:p>
            <a:r>
              <a:rPr lang="en-US"/>
              <a:t>https://www.gatevidyalay.com/handshaking-theorem-graph-theory-theorems/ </a:t>
            </a:r>
            <a:endParaRPr lang="en-US" dirty="0"/>
          </a:p>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13</a:t>
            </a:fld>
            <a:endParaRPr lang="en-US"/>
          </a:p>
        </p:txBody>
      </p:sp>
    </p:spTree>
    <p:extLst>
      <p:ext uri="{BB962C8B-B14F-4D97-AF65-F5344CB8AC3E}">
        <p14:creationId xmlns:p14="http://schemas.microsoft.com/office/powerpoint/2010/main" val="208964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Handshaking Theorem:</a:t>
            </a:r>
          </a:p>
          <a:p>
            <a:r>
              <a:rPr lang="en-US" dirty="0"/>
              <a:t>Sum of degree of all vertices = 2 x Number of edges</a:t>
            </a:r>
          </a:p>
        </p:txBody>
      </p:sp>
      <p:sp>
        <p:nvSpPr>
          <p:cNvPr id="4" name="Slide Number Placeholder 3"/>
          <p:cNvSpPr>
            <a:spLocks noGrp="1"/>
          </p:cNvSpPr>
          <p:nvPr>
            <p:ph type="sldNum" sz="quarter" idx="5"/>
          </p:nvPr>
        </p:nvSpPr>
        <p:spPr/>
        <p:txBody>
          <a:bodyPr/>
          <a:lstStyle/>
          <a:p>
            <a:fld id="{6706B987-69E8-40E5-9E96-1225E97E78DF}" type="slidenum">
              <a:rPr lang="en-US" smtClean="0"/>
              <a:t>14</a:t>
            </a:fld>
            <a:endParaRPr lang="en-US"/>
          </a:p>
        </p:txBody>
      </p:sp>
    </p:spTree>
    <p:extLst>
      <p:ext uri="{BB962C8B-B14F-4D97-AF65-F5344CB8AC3E}">
        <p14:creationId xmlns:p14="http://schemas.microsoft.com/office/powerpoint/2010/main" val="3974568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Ferris Wheel </a:t>
            </a:r>
          </a:p>
        </p:txBody>
      </p:sp>
      <p:sp>
        <p:nvSpPr>
          <p:cNvPr id="4" name="Slide Number Placeholder 3"/>
          <p:cNvSpPr>
            <a:spLocks noGrp="1"/>
          </p:cNvSpPr>
          <p:nvPr>
            <p:ph type="sldNum" sz="quarter" idx="5"/>
          </p:nvPr>
        </p:nvSpPr>
        <p:spPr/>
        <p:txBody>
          <a:bodyPr/>
          <a:lstStyle/>
          <a:p>
            <a:fld id="{6706B987-69E8-40E5-9E96-1225E97E78DF}" type="slidenum">
              <a:rPr lang="en-US" smtClean="0"/>
              <a:t>38</a:t>
            </a:fld>
            <a:endParaRPr lang="en-US"/>
          </a:p>
        </p:txBody>
      </p:sp>
    </p:spTree>
    <p:extLst>
      <p:ext uri="{BB962C8B-B14F-4D97-AF65-F5344CB8AC3E}">
        <p14:creationId xmlns:p14="http://schemas.microsoft.com/office/powerpoint/2010/main" val="319753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https://www.researchgate.net/publication/335324962_HypercubeME_two_hundred_million_combinatorially_complete_datasets_from_a_single_experiment/figures?lo=1 </a:t>
            </a:r>
          </a:p>
        </p:txBody>
      </p:sp>
      <p:sp>
        <p:nvSpPr>
          <p:cNvPr id="4" name="Slide Number Placeholder 3"/>
          <p:cNvSpPr>
            <a:spLocks noGrp="1"/>
          </p:cNvSpPr>
          <p:nvPr>
            <p:ph type="sldNum" sz="quarter" idx="5"/>
          </p:nvPr>
        </p:nvSpPr>
        <p:spPr/>
        <p:txBody>
          <a:bodyPr/>
          <a:lstStyle/>
          <a:p>
            <a:fld id="{6706B987-69E8-40E5-9E96-1225E97E78DF}" type="slidenum">
              <a:rPr lang="en-US" smtClean="0"/>
              <a:t>39</a:t>
            </a:fld>
            <a:endParaRPr lang="en-US"/>
          </a:p>
        </p:txBody>
      </p:sp>
    </p:spTree>
    <p:extLst>
      <p:ext uri="{BB962C8B-B14F-4D97-AF65-F5344CB8AC3E}">
        <p14:creationId xmlns:p14="http://schemas.microsoft.com/office/powerpoint/2010/main" val="581777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https://discrete.openmathbooks.org/dmoi2/sec_matchings.html#:~:text=A%20bipartite%20graph%20that%20doesn,but%20possibly%20belongs%20to%20none). </a:t>
            </a:r>
          </a:p>
        </p:txBody>
      </p:sp>
      <p:sp>
        <p:nvSpPr>
          <p:cNvPr id="4" name="Slide Number Placeholder 3"/>
          <p:cNvSpPr>
            <a:spLocks noGrp="1"/>
          </p:cNvSpPr>
          <p:nvPr>
            <p:ph type="sldNum" sz="quarter" idx="5"/>
          </p:nvPr>
        </p:nvSpPr>
        <p:spPr/>
        <p:txBody>
          <a:bodyPr/>
          <a:lstStyle/>
          <a:p>
            <a:fld id="{6706B987-69E8-40E5-9E96-1225E97E78DF}" type="slidenum">
              <a:rPr lang="en-US" smtClean="0"/>
              <a:t>48</a:t>
            </a:fld>
            <a:endParaRPr lang="en-US"/>
          </a:p>
        </p:txBody>
      </p:sp>
    </p:spTree>
    <p:extLst>
      <p:ext uri="{BB962C8B-B14F-4D97-AF65-F5344CB8AC3E}">
        <p14:creationId xmlns:p14="http://schemas.microsoft.com/office/powerpoint/2010/main" val="259441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64</a:t>
            </a:fld>
            <a:endParaRPr lang="en-US"/>
          </a:p>
        </p:txBody>
      </p:sp>
    </p:spTree>
    <p:extLst>
      <p:ext uri="{BB962C8B-B14F-4D97-AF65-F5344CB8AC3E}">
        <p14:creationId xmlns:p14="http://schemas.microsoft.com/office/powerpoint/2010/main" val="371713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65</a:t>
            </a:fld>
            <a:endParaRPr lang="en-US"/>
          </a:p>
        </p:txBody>
      </p:sp>
    </p:spTree>
    <p:extLst>
      <p:ext uri="{BB962C8B-B14F-4D97-AF65-F5344CB8AC3E}">
        <p14:creationId xmlns:p14="http://schemas.microsoft.com/office/powerpoint/2010/main" val="256749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9F78FF0-1D4E-4309-9F8C-7A5B476B8E6B}" type="datetimeFigureOut">
              <a:rPr lang="en-US" smtClean="0"/>
              <a:t>12/14/23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166650295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F78FF0-1D4E-4309-9F8C-7A5B476B8E6B}"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307867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F78FF0-1D4E-4309-9F8C-7A5B476B8E6B}"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2107023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F78FF0-1D4E-4309-9F8C-7A5B476B8E6B}" type="datetimeFigureOut">
              <a:rPr lang="en-US" smtClean="0"/>
              <a:t>12/14/23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1279220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9F78FF0-1D4E-4309-9F8C-7A5B476B8E6B}" type="datetimeFigureOut">
              <a:rPr lang="en-US" smtClean="0"/>
              <a:t>12/14/23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71203160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9F78FF0-1D4E-4309-9F8C-7A5B476B8E6B}" type="datetimeFigureOut">
              <a:rPr lang="en-US" smtClean="0"/>
              <a:t>12/14/23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304956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9F78FF0-1D4E-4309-9F8C-7A5B476B8E6B}" type="datetimeFigureOut">
              <a:rPr lang="en-US" smtClean="0"/>
              <a:t>12/14/23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912DCD-64EE-4576-B804-77F16EF927E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551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F78FF0-1D4E-4309-9F8C-7A5B476B8E6B}" type="datetimeFigureOut">
              <a:rPr lang="en-US" smtClean="0"/>
              <a:t>12/14/23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2138291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78FF0-1D4E-4309-9F8C-7A5B476B8E6B}" type="datetimeFigureOut">
              <a:rPr lang="en-US" smtClean="0"/>
              <a:t>12/14/23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3302677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09F78FF0-1D4E-4309-9F8C-7A5B476B8E6B}" type="datetimeFigureOut">
              <a:rPr lang="en-US" smtClean="0"/>
              <a:t>12/14/23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1357559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9F78FF0-1D4E-4309-9F8C-7A5B476B8E6B}" type="datetimeFigureOut">
              <a:rPr lang="en-US" smtClean="0"/>
              <a:t>12/14/23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3305530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9F78FF0-1D4E-4309-9F8C-7A5B476B8E6B}" type="datetimeFigureOut">
              <a:rPr lang="en-US" smtClean="0"/>
              <a:t>12/14/23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4912DCD-64EE-4576-B804-77F16EF927E7}" type="slidenum">
              <a:rPr lang="en-US" smtClean="0"/>
              <a:t>‹#›</a:t>
            </a:fld>
            <a:endParaRPr lang="en-US"/>
          </a:p>
        </p:txBody>
      </p:sp>
    </p:spTree>
    <p:extLst>
      <p:ext uri="{BB962C8B-B14F-4D97-AF65-F5344CB8AC3E}">
        <p14:creationId xmlns:p14="http://schemas.microsoft.com/office/powerpoint/2010/main" val="24203383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jpeg"/><Relationship Id="rId1" Type="http://schemas.openxmlformats.org/officeDocument/2006/relationships/slideLayout" Target="../slideLayouts/slideLayout7.xml"/><Relationship Id="rId4" Type="http://schemas.openxmlformats.org/officeDocument/2006/relationships/image" Target="../media/image225.jpeg"/></Relationships>
</file>

<file path=ppt/slides/_rels/slide10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10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228.png"/><Relationship Id="rId1" Type="http://schemas.openxmlformats.org/officeDocument/2006/relationships/slideLayout" Target="../slideLayouts/slideLayout7.xml"/><Relationship Id="rId5" Type="http://schemas.openxmlformats.org/officeDocument/2006/relationships/image" Target="../media/image230.png"/><Relationship Id="rId4" Type="http://schemas.openxmlformats.org/officeDocument/2006/relationships/image" Target="../media/image229.png"/></Relationships>
</file>

<file path=ppt/slides/_rels/slide10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31.png"/><Relationship Id="rId1" Type="http://schemas.openxmlformats.org/officeDocument/2006/relationships/slideLayout" Target="../slideLayouts/slideLayout7.xml"/><Relationship Id="rId5" Type="http://schemas.microsoft.com/office/2007/relationships/hdphoto" Target="../media/hdphoto26.wdp"/><Relationship Id="rId4" Type="http://schemas.openxmlformats.org/officeDocument/2006/relationships/image" Target="../media/image232.png"/></Relationships>
</file>

<file path=ppt/slides/_rels/slide10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234.png"/><Relationship Id="rId4" Type="http://schemas.microsoft.com/office/2007/relationships/hdphoto" Target="../media/hdphoto27.wdp"/></Relationships>
</file>

<file path=ppt/slides/_rels/slide10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86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240.png"/><Relationship Id="rId1" Type="http://schemas.openxmlformats.org/officeDocument/2006/relationships/slideLayout" Target="../slideLayouts/slideLayout7.xml"/><Relationship Id="rId4" Type="http://schemas.openxmlformats.org/officeDocument/2006/relationships/image" Target="../media/image880.png"/></Relationships>
</file>

<file path=ppt/slides/_rels/slide115.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241.png"/><Relationship Id="rId1" Type="http://schemas.openxmlformats.org/officeDocument/2006/relationships/slideLayout" Target="../slideLayouts/slideLayout7.xml"/><Relationship Id="rId5" Type="http://schemas.openxmlformats.org/officeDocument/2006/relationships/image" Target="../media/image920.png"/><Relationship Id="rId4" Type="http://schemas.openxmlformats.org/officeDocument/2006/relationships/image" Target="../media/image910.png"/></Relationships>
</file>

<file path=ppt/slides/_rels/slide11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8" Type="http://schemas.openxmlformats.org/officeDocument/2006/relationships/image" Target="../media/image247.png"/><Relationship Id="rId3" Type="http://schemas.microsoft.com/office/2007/relationships/hdphoto" Target="../media/hdphoto33.wdp"/><Relationship Id="rId7" Type="http://schemas.microsoft.com/office/2007/relationships/hdphoto" Target="../media/hdphoto35.wdp"/><Relationship Id="rId2" Type="http://schemas.openxmlformats.org/officeDocument/2006/relationships/image" Target="../media/image244.png"/><Relationship Id="rId1" Type="http://schemas.openxmlformats.org/officeDocument/2006/relationships/slideLayout" Target="../slideLayouts/slideLayout7.xml"/><Relationship Id="rId6" Type="http://schemas.openxmlformats.org/officeDocument/2006/relationships/image" Target="../media/image246.png"/><Relationship Id="rId5" Type="http://schemas.microsoft.com/office/2007/relationships/hdphoto" Target="../media/hdphoto34.wdp"/><Relationship Id="rId10" Type="http://schemas.openxmlformats.org/officeDocument/2006/relationships/image" Target="../media/image248.png"/><Relationship Id="rId4" Type="http://schemas.openxmlformats.org/officeDocument/2006/relationships/image" Target="../media/image245.png"/><Relationship Id="rId9" Type="http://schemas.microsoft.com/office/2007/relationships/hdphoto" Target="../media/hdphoto36.wdp"/></Relationships>
</file>

<file path=ppt/slides/_rels/slide11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7.xml"/><Relationship Id="rId4" Type="http://schemas.openxmlformats.org/officeDocument/2006/relationships/image" Target="../media/image251.png"/></Relationships>
</file>

<file path=ppt/slides/_rels/slide11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37.wdp"/></Relationships>
</file>

<file path=ppt/slides/_rels/slide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2170.png"/><Relationship Id="rId3" Type="http://schemas.microsoft.com/office/2007/relationships/hdphoto" Target="../media/hdphoto31.wdp"/><Relationship Id="rId7" Type="http://schemas.openxmlformats.org/officeDocument/2006/relationships/image" Target="../media/image2160.png"/><Relationship Id="rId2" Type="http://schemas.openxmlformats.org/officeDocument/2006/relationships/image" Target="../media/image240.png"/><Relationship Id="rId1" Type="http://schemas.openxmlformats.org/officeDocument/2006/relationships/slideLayout" Target="../slideLayouts/slideLayout7.xml"/><Relationship Id="rId6" Type="http://schemas.openxmlformats.org/officeDocument/2006/relationships/image" Target="../media/image2150.png"/><Relationship Id="rId5" Type="http://schemas.openxmlformats.org/officeDocument/2006/relationships/image" Target="../media/image2140.png"/><Relationship Id="rId10" Type="http://schemas.microsoft.com/office/2007/relationships/hdphoto" Target="../media/hdphoto38.wdp"/><Relationship Id="rId4" Type="http://schemas.openxmlformats.org/officeDocument/2006/relationships/image" Target="../media/image2130.png"/><Relationship Id="rId9" Type="http://schemas.openxmlformats.org/officeDocument/2006/relationships/image" Target="../media/image253.png"/></Relationships>
</file>

<file path=ppt/slides/_rels/slide122.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256.png"/><Relationship Id="rId1" Type="http://schemas.openxmlformats.org/officeDocument/2006/relationships/slideLayout" Target="../slideLayouts/slideLayout7.xml"/><Relationship Id="rId5" Type="http://schemas.openxmlformats.org/officeDocument/2006/relationships/image" Target="../media/image258.png"/><Relationship Id="rId4" Type="http://schemas.openxmlformats.org/officeDocument/2006/relationships/image" Target="../media/image257.jpeg"/></Relationships>
</file>

<file path=ppt/slides/_rels/slide124.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259.png"/><Relationship Id="rId1" Type="http://schemas.openxmlformats.org/officeDocument/2006/relationships/slideLayout" Target="../slideLayouts/slideLayout7.xml"/><Relationship Id="rId4" Type="http://schemas.openxmlformats.org/officeDocument/2006/relationships/image" Target="../media/image260.png"/></Relationships>
</file>

<file path=ppt/slides/_rels/slide125.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png"/><Relationship Id="rId7"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150.png"/><Relationship Id="rId5" Type="http://schemas.openxmlformats.org/officeDocument/2006/relationships/image" Target="../media/image90.png"/><Relationship Id="rId10" Type="http://schemas.openxmlformats.org/officeDocument/2006/relationships/image" Target="../media/image140.png"/><Relationship Id="rId4" Type="http://schemas.openxmlformats.org/officeDocument/2006/relationships/image" Target="../media/image8.png"/><Relationship Id="rId9" Type="http://schemas.openxmlformats.org/officeDocument/2006/relationships/image" Target="../media/image130.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6.png"/></Relationships>
</file>

<file path=ppt/slides/_rels/slide13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74.png"/><Relationship Id="rId7" Type="http://schemas.openxmlformats.org/officeDocument/2006/relationships/image" Target="../media/image277.png"/><Relationship Id="rId2" Type="http://schemas.openxmlformats.org/officeDocument/2006/relationships/image" Target="../media/image273.jpeg"/><Relationship Id="rId1" Type="http://schemas.openxmlformats.org/officeDocument/2006/relationships/slideLayout" Target="../slideLayouts/slideLayout7.xml"/><Relationship Id="rId6" Type="http://schemas.openxmlformats.org/officeDocument/2006/relationships/image" Target="../media/image276.png"/><Relationship Id="rId5" Type="http://schemas.openxmlformats.org/officeDocument/2006/relationships/image" Target="../media/image268.png"/><Relationship Id="rId4" Type="http://schemas.openxmlformats.org/officeDocument/2006/relationships/image" Target="../media/image27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0.png"/><Relationship Id="rId4" Type="http://schemas.openxmlformats.org/officeDocument/2006/relationships/image" Target="../media/image18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simplilearn.com/tutorials/data-structure-tutorial/graphs-in-data-structure"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microsoft.com/office/2007/relationships/hdphoto" Target="../media/hdphoto3.wdp"/><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image" Target="../media/image32.jpeg"/><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1.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microsoft.com/office/2007/relationships/hdphoto" Target="../media/hdphoto5.wdp"/><Relationship Id="rId9" Type="http://schemas.openxmlformats.org/officeDocument/2006/relationships/image" Target="../media/image58.png"/><Relationship Id="rId1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69.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70.png"/><Relationship Id="rId2" Type="http://schemas.openxmlformats.org/officeDocument/2006/relationships/image" Target="../media/image55.gif"/><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6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81.png"/><Relationship Id="rId4" Type="http://schemas.openxmlformats.org/officeDocument/2006/relationships/image" Target="../media/image870.png"/></Relationships>
</file>

<file path=ppt/slides/_rels/slide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jpeg"/><Relationship Id="rId3" Type="http://schemas.openxmlformats.org/officeDocument/2006/relationships/hyperlink" Target="https://linkurio.us/blog/cyber-security-how-cisco-use-graph-analytics-to-identify-threats/" TargetMode="External"/><Relationship Id="rId7" Type="http://schemas.openxmlformats.org/officeDocument/2006/relationships/hyperlink" Target="http://www.ams.org/publicoutreach/feature-column/fc-2012-01" TargetMode="External"/><Relationship Id="rId12" Type="http://schemas.openxmlformats.org/officeDocument/2006/relationships/hyperlink" Target="http://www.ams.org/publicoutreach/feature-column/fc-2018-12"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pnas.org/content/98/17/9748.long" TargetMode="External"/><Relationship Id="rId11" Type="http://schemas.openxmlformats.org/officeDocument/2006/relationships/image" Target="../media/image8.jpeg"/><Relationship Id="rId5" Type="http://schemas.openxmlformats.org/officeDocument/2006/relationships/hyperlink" Target="https://www.ams.org/publicoutreach/feature-column/fc-2020-05" TargetMode="External"/><Relationship Id="rId10" Type="http://schemas.openxmlformats.org/officeDocument/2006/relationships/image" Target="../media/image7.png"/><Relationship Id="rId4" Type="http://schemas.openxmlformats.org/officeDocument/2006/relationships/hyperlink" Target="https://arxiv.org/abs/1511.04785" TargetMode="External"/><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towardsdatascience.com/what-is-graph-theory-and-why-should-you-care-28d6a715a5c2" TargetMode="External"/><Relationship Id="rId2" Type="http://schemas.openxmlformats.org/officeDocument/2006/relationships/hyperlink" Target="https://sitn.hms.harvard.edu/flash/2021/graph-theory-101/" TargetMode="Externa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www.xomnia.com/post/graph-theory-and-its-uses-with-examples-of-real-life-problem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06.gif"/><Relationship Id="rId4" Type="http://schemas.openxmlformats.org/officeDocument/2006/relationships/image" Target="../media/image200.png"/></Relationships>
</file>

<file path=ppt/slides/_rels/slide38.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210.png"/><Relationship Id="rId7" Type="http://schemas.openxmlformats.org/officeDocument/2006/relationships/image" Target="../media/image110.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9.gif"/><Relationship Id="rId5" Type="http://schemas.openxmlformats.org/officeDocument/2006/relationships/image" Target="../media/image108.png"/><Relationship Id="rId4" Type="http://schemas.openxmlformats.org/officeDocument/2006/relationships/image" Target="../media/image220.png"/></Relationships>
</file>

<file path=ppt/slides/_rels/slide39.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112.png"/><Relationship Id="rId7" Type="http://schemas.openxmlformats.org/officeDocument/2006/relationships/image" Target="../media/image29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4.jpeg"/><Relationship Id="rId4" Type="http://schemas.openxmlformats.org/officeDocument/2006/relationships/image" Target="../media/image113.png"/><Relationship Id="rId9" Type="http://schemas.openxmlformats.org/officeDocument/2006/relationships/image" Target="../media/image31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70.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20.png"/><Relationship Id="rId1" Type="http://schemas.openxmlformats.org/officeDocument/2006/relationships/slideLayout" Target="../slideLayouts/slideLayout2.xml"/><Relationship Id="rId4" Type="http://schemas.microsoft.com/office/2007/relationships/hdphoto" Target="../media/hdphoto8.wdp"/></Relationships>
</file>

<file path=ppt/slides/_rels/slide47.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2.sv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39.png"/><Relationship Id="rId4" Type="http://schemas.openxmlformats.org/officeDocument/2006/relationships/image" Target="../media/image138.png"/></Relationships>
</file>

<file path=ppt/slides/_rels/slide5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microsoft.com/office/2007/relationships/hdphoto" Target="../media/hdphoto9.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7.xml"/><Relationship Id="rId5" Type="http://schemas.openxmlformats.org/officeDocument/2006/relationships/image" Target="../media/image156.jpeg"/><Relationship Id="rId4" Type="http://schemas.openxmlformats.org/officeDocument/2006/relationships/image" Target="../media/image155.png"/></Relationships>
</file>

<file path=ppt/slides/_rels/slide5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hyperlink" Target="https://mathigon.org/course/graph-theory/introduction" TargetMode="External"/><Relationship Id="rId2" Type="http://schemas.openxmlformats.org/officeDocument/2006/relationships/hyperlink" Target="https://graphonline.ru/en/" TargetMode="External"/><Relationship Id="rId1" Type="http://schemas.openxmlformats.org/officeDocument/2006/relationships/slideLayout" Target="../slideLayouts/slideLayout6.xml"/><Relationship Id="rId5" Type="http://schemas.openxmlformats.org/officeDocument/2006/relationships/image" Target="../media/image160.jpe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1.png"/><Relationship Id="rId1" Type="http://schemas.openxmlformats.org/officeDocument/2006/relationships/slideLayout" Target="../slideLayouts/slideLayout6.xml"/><Relationship Id="rId4" Type="http://schemas.openxmlformats.org/officeDocument/2006/relationships/image" Target="../media/image162.png"/></Relationships>
</file>

<file path=ppt/slides/_rels/slide6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6.xml"/><Relationship Id="rId6" Type="http://schemas.openxmlformats.org/officeDocument/2006/relationships/image" Target="../media/image173.png"/><Relationship Id="rId5" Type="http://schemas.openxmlformats.org/officeDocument/2006/relationships/image" Target="../media/image172.png"/><Relationship Id="rId4" Type="http://schemas.microsoft.com/office/2007/relationships/hdphoto" Target="../media/hdphoto11.wdp"/></Relationships>
</file>

<file path=ppt/slides/_rels/slide7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76.png"/><Relationship Id="rId5" Type="http://schemas.openxmlformats.org/officeDocument/2006/relationships/image" Target="../media/image175.png"/><Relationship Id="rId4" Type="http://schemas.microsoft.com/office/2007/relationships/hdphoto" Target="../media/hdphoto12.wdp"/></Relationships>
</file>

<file path=ppt/slides/_rels/slide7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491.png"/><Relationship Id="rId3" Type="http://schemas.openxmlformats.org/officeDocument/2006/relationships/image" Target="../media/image430.png"/><Relationship Id="rId7" Type="http://schemas.openxmlformats.org/officeDocument/2006/relationships/image" Target="../media/image460.png"/><Relationship Id="rId2" Type="http://schemas.openxmlformats.org/officeDocument/2006/relationships/image" Target="../media/image410.png"/><Relationship Id="rId1" Type="http://schemas.openxmlformats.org/officeDocument/2006/relationships/slideLayout" Target="../slideLayouts/slideLayout7.xml"/><Relationship Id="rId6" Type="http://schemas.openxmlformats.org/officeDocument/2006/relationships/image" Target="../media/image480.png"/><Relationship Id="rId5" Type="http://schemas.openxmlformats.org/officeDocument/2006/relationships/image" Target="../media/image461.png"/><Relationship Id="rId4" Type="http://schemas.openxmlformats.org/officeDocument/2006/relationships/image" Target="../media/image450.png"/></Relationships>
</file>

<file path=ppt/slides/_rels/slide76.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79.png"/><Relationship Id="rId7" Type="http://schemas.openxmlformats.org/officeDocument/2006/relationships/image" Target="../media/image185.png"/><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77.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3.png"/><Relationship Id="rId2"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89.png"/></Relationships>
</file>

<file path=ppt/slides/_rels/slide7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8.png"/><Relationship Id="rId1" Type="http://schemas.openxmlformats.org/officeDocument/2006/relationships/slideLayout" Target="../slideLayouts/slideLayout7.xml"/><Relationship Id="rId5" Type="http://schemas.openxmlformats.org/officeDocument/2006/relationships/image" Target="../media/image500.png"/><Relationship Id="rId4" Type="http://schemas.openxmlformats.org/officeDocument/2006/relationships/image" Target="../media/image490.png"/></Relationships>
</file>

<file path=ppt/slides/_rels/slide8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99.png"/><Relationship Id="rId1" Type="http://schemas.openxmlformats.org/officeDocument/2006/relationships/slideLayout" Target="../slideLayouts/slideLayout7.xml"/><Relationship Id="rId4" Type="http://schemas.openxmlformats.org/officeDocument/2006/relationships/image" Target="../media/image520.png"/></Relationships>
</file>

<file path=ppt/slides/_rels/slide8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40.png"/><Relationship Id="rId4" Type="http://schemas.microsoft.com/office/2007/relationships/hdphoto" Target="../media/hdphoto15.wdp"/></Relationships>
</file>

<file path=ppt/slides/_rels/slide8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560.png"/></Relationships>
</file>

<file path=ppt/slides/_rels/slide8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3.png"/><Relationship Id="rId1" Type="http://schemas.openxmlformats.org/officeDocument/2006/relationships/slideLayout" Target="../slideLayouts/slideLayout7.xml"/><Relationship Id="rId5" Type="http://schemas.openxmlformats.org/officeDocument/2006/relationships/image" Target="../media/image610.png"/><Relationship Id="rId4" Type="http://schemas.openxmlformats.org/officeDocument/2006/relationships/image" Target="../media/image600.png"/></Relationships>
</file>

<file path=ppt/slides/_rels/slide8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04.png"/><Relationship Id="rId1" Type="http://schemas.openxmlformats.org/officeDocument/2006/relationships/slideLayout" Target="../slideLayouts/slideLayout7.xml"/><Relationship Id="rId4" Type="http://schemas.openxmlformats.org/officeDocument/2006/relationships/image" Target="../media/image630.png"/></Relationships>
</file>

<file path=ppt/slides/_rels/slide89.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7.png"/><Relationship Id="rId1" Type="http://schemas.openxmlformats.org/officeDocument/2006/relationships/slideLayout" Target="../slideLayouts/slideLayout2.xml"/><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2" Type="http://schemas.openxmlformats.org/officeDocument/2006/relationships/image" Target="../media/image65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19.wdp"/></Relationships>
</file>

<file path=ppt/slides/_rels/slide9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05.png"/><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206.png"/></Relationships>
</file>

<file path=ppt/slides/_rels/slide9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6.xml"/><Relationship Id="rId4" Type="http://schemas.microsoft.com/office/2007/relationships/hdphoto" Target="../media/hdphoto21.wdp"/></Relationships>
</file>

<file path=ppt/slides/_rels/slide95.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png"/><Relationship Id="rId1" Type="http://schemas.openxmlformats.org/officeDocument/2006/relationships/slideLayout" Target="../slideLayouts/slideLayout7.xml"/><Relationship Id="rId5" Type="http://schemas.openxmlformats.org/officeDocument/2006/relationships/image" Target="../media/image2120.png"/><Relationship Id="rId4" Type="http://schemas.openxmlformats.org/officeDocument/2006/relationships/image" Target="../media/image2110.png"/></Relationships>
</file>

<file path=ppt/slides/_rels/slide9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14.png"/><Relationship Id="rId1" Type="http://schemas.openxmlformats.org/officeDocument/2006/relationships/slideLayout" Target="../slideLayouts/slideLayout7.xml"/><Relationship Id="rId6" Type="http://schemas.openxmlformats.org/officeDocument/2006/relationships/image" Target="../media/image216.jpeg"/><Relationship Id="rId5" Type="http://schemas.microsoft.com/office/2007/relationships/hdphoto" Target="../media/hdphoto23.wdp"/><Relationship Id="rId4" Type="http://schemas.openxmlformats.org/officeDocument/2006/relationships/image" Target="../media/image215.png"/></Relationships>
</file>

<file path=ppt/slides/_rels/slide9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6358-821F-43A9-92B8-1F931DB421B2}"/>
              </a:ext>
            </a:extLst>
          </p:cNvPr>
          <p:cNvSpPr>
            <a:spLocks noGrp="1"/>
          </p:cNvSpPr>
          <p:nvPr>
            <p:ph type="ctrTitle"/>
          </p:nvPr>
        </p:nvSpPr>
        <p:spPr>
          <a:xfrm>
            <a:off x="1375983" y="1600199"/>
            <a:ext cx="9440034" cy="1828801"/>
          </a:xfrm>
        </p:spPr>
        <p:txBody>
          <a:bodyPr/>
          <a:lstStyle/>
          <a:p>
            <a:r>
              <a:rPr lang="en-US"/>
              <a:t>Lecture 6:</a:t>
            </a:r>
            <a:br>
              <a:rPr lang="en-US" dirty="0"/>
            </a:br>
            <a:r>
              <a:rPr lang="en-US" dirty="0"/>
              <a:t>Graph Theory</a:t>
            </a:r>
          </a:p>
        </p:txBody>
      </p:sp>
      <p:pic>
        <p:nvPicPr>
          <p:cNvPr id="1030" name="Picture 6" descr="Tishk International University - TIU - previously Known As Ishik University">
            <a:extLst>
              <a:ext uri="{FF2B5EF4-FFF2-40B4-BE49-F238E27FC236}">
                <a16:creationId xmlns:a16="http://schemas.microsoft.com/office/drawing/2014/main" id="{7904AE95-CFF5-411B-8D6D-59846CE40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0286" y="-296102"/>
            <a:ext cx="2064474" cy="2065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On Graph Computing - DZone Database">
            <a:extLst>
              <a:ext uri="{FF2B5EF4-FFF2-40B4-BE49-F238E27FC236}">
                <a16:creationId xmlns:a16="http://schemas.microsoft.com/office/drawing/2014/main" id="{93FCFBA5-6C9A-4A85-AA1E-FFEF153E0B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83478" y="3643037"/>
            <a:ext cx="3826365" cy="299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95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ED1A5-377F-4F0A-BBC2-0CF8A148C829}"/>
              </a:ext>
            </a:extLst>
          </p:cNvPr>
          <p:cNvSpPr>
            <a:spLocks noGrp="1"/>
          </p:cNvSpPr>
          <p:nvPr>
            <p:ph type="title"/>
          </p:nvPr>
        </p:nvSpPr>
        <p:spPr/>
        <p:txBody>
          <a:bodyPr/>
          <a:lstStyle/>
          <a:p>
            <a:r>
              <a:rPr lang="en-US" dirty="0"/>
              <a:t>Summary</a:t>
            </a:r>
          </a:p>
        </p:txBody>
      </p:sp>
      <p:graphicFrame>
        <p:nvGraphicFramePr>
          <p:cNvPr id="3" name="Table 3">
            <a:extLst>
              <a:ext uri="{FF2B5EF4-FFF2-40B4-BE49-F238E27FC236}">
                <a16:creationId xmlns:a16="http://schemas.microsoft.com/office/drawing/2014/main" id="{7911B0AA-C38F-49B0-BFFB-65BF0F9EA52D}"/>
              </a:ext>
            </a:extLst>
          </p:cNvPr>
          <p:cNvGraphicFramePr>
            <a:graphicFrameLocks noGrp="1"/>
          </p:cNvGraphicFramePr>
          <p:nvPr>
            <p:extLst>
              <p:ext uri="{D42A27DB-BD31-4B8C-83A1-F6EECF244321}">
                <p14:modId xmlns:p14="http://schemas.microsoft.com/office/powerpoint/2010/main" val="1018330128"/>
              </p:ext>
            </p:extLst>
          </p:nvPr>
        </p:nvGraphicFramePr>
        <p:xfrm>
          <a:off x="1829582" y="2956145"/>
          <a:ext cx="8532836" cy="2824621"/>
        </p:xfrm>
        <a:graphic>
          <a:graphicData uri="http://schemas.openxmlformats.org/drawingml/2006/table">
            <a:tbl>
              <a:tblPr firstRow="1" bandRow="1">
                <a:tableStyleId>{073A0DAA-6AF3-43AB-8588-CEC1D06C72B9}</a:tableStyleId>
              </a:tblPr>
              <a:tblGrid>
                <a:gridCol w="2357121">
                  <a:extLst>
                    <a:ext uri="{9D8B030D-6E8A-4147-A177-3AD203B41FA5}">
                      <a16:colId xmlns:a16="http://schemas.microsoft.com/office/drawing/2014/main" val="2359076678"/>
                    </a:ext>
                  </a:extLst>
                </a:gridCol>
                <a:gridCol w="1955409">
                  <a:extLst>
                    <a:ext uri="{9D8B030D-6E8A-4147-A177-3AD203B41FA5}">
                      <a16:colId xmlns:a16="http://schemas.microsoft.com/office/drawing/2014/main" val="2874836852"/>
                    </a:ext>
                  </a:extLst>
                </a:gridCol>
                <a:gridCol w="2087097">
                  <a:extLst>
                    <a:ext uri="{9D8B030D-6E8A-4147-A177-3AD203B41FA5}">
                      <a16:colId xmlns:a16="http://schemas.microsoft.com/office/drawing/2014/main" val="297002769"/>
                    </a:ext>
                  </a:extLst>
                </a:gridCol>
                <a:gridCol w="2133209">
                  <a:extLst>
                    <a:ext uri="{9D8B030D-6E8A-4147-A177-3AD203B41FA5}">
                      <a16:colId xmlns:a16="http://schemas.microsoft.com/office/drawing/2014/main" val="546147530"/>
                    </a:ext>
                  </a:extLst>
                </a:gridCol>
              </a:tblGrid>
              <a:tr h="407577">
                <a:tc>
                  <a:txBody>
                    <a:bodyPr/>
                    <a:lstStyle/>
                    <a:p>
                      <a:pPr algn="ctr"/>
                      <a:r>
                        <a:rPr lang="en-US" dirty="0"/>
                        <a:t>Type</a:t>
                      </a:r>
                    </a:p>
                  </a:txBody>
                  <a:tcPr/>
                </a:tc>
                <a:tc>
                  <a:txBody>
                    <a:bodyPr/>
                    <a:lstStyle/>
                    <a:p>
                      <a:pPr algn="ctr"/>
                      <a:r>
                        <a:rPr lang="en-US" dirty="0"/>
                        <a:t>Directed edges</a:t>
                      </a:r>
                    </a:p>
                  </a:txBody>
                  <a:tcPr/>
                </a:tc>
                <a:tc>
                  <a:txBody>
                    <a:bodyPr/>
                    <a:lstStyle/>
                    <a:p>
                      <a:pPr algn="ctr"/>
                      <a:r>
                        <a:rPr lang="en-US" dirty="0"/>
                        <a:t>Multiple edges</a:t>
                      </a:r>
                    </a:p>
                  </a:txBody>
                  <a:tcPr/>
                </a:tc>
                <a:tc>
                  <a:txBody>
                    <a:bodyPr/>
                    <a:lstStyle/>
                    <a:p>
                      <a:pPr algn="ctr"/>
                      <a:r>
                        <a:rPr lang="en-US" dirty="0"/>
                        <a:t>Loops</a:t>
                      </a:r>
                    </a:p>
                  </a:txBody>
                  <a:tcPr/>
                </a:tc>
                <a:extLst>
                  <a:ext uri="{0D108BD9-81ED-4DB2-BD59-A6C34878D82A}">
                    <a16:rowId xmlns:a16="http://schemas.microsoft.com/office/drawing/2014/main" val="2615197877"/>
                  </a:ext>
                </a:extLst>
              </a:tr>
              <a:tr h="407577">
                <a:tc>
                  <a:txBody>
                    <a:bodyPr/>
                    <a:lstStyle/>
                    <a:p>
                      <a:pPr algn="l"/>
                      <a:r>
                        <a:rPr lang="en-US" dirty="0"/>
                        <a:t>Simple Graph</a:t>
                      </a:r>
                    </a:p>
                  </a:txBody>
                  <a:tcPr/>
                </a:tc>
                <a:tc>
                  <a:txBody>
                    <a:bodyPr/>
                    <a:lstStyle/>
                    <a:p>
                      <a:pPr algn="ctr"/>
                      <a:r>
                        <a:rPr lang="en-US" dirty="0"/>
                        <a:t>Undirected</a:t>
                      </a:r>
                    </a:p>
                  </a:txBody>
                  <a:tcPr/>
                </a:tc>
                <a:tc>
                  <a:txBody>
                    <a:bodyPr/>
                    <a:lstStyle/>
                    <a:p>
                      <a:pPr algn="ctr"/>
                      <a:r>
                        <a:rPr lang="en-US" dirty="0"/>
                        <a:t>No</a:t>
                      </a:r>
                    </a:p>
                  </a:txBody>
                  <a:tcPr/>
                </a:tc>
                <a:tc>
                  <a:txBody>
                    <a:bodyPr/>
                    <a:lstStyle/>
                    <a:p>
                      <a:pPr algn="ctr"/>
                      <a:r>
                        <a:rPr lang="en-US" dirty="0"/>
                        <a:t>No</a:t>
                      </a:r>
                    </a:p>
                  </a:txBody>
                  <a:tcPr/>
                </a:tc>
                <a:extLst>
                  <a:ext uri="{0D108BD9-81ED-4DB2-BD59-A6C34878D82A}">
                    <a16:rowId xmlns:a16="http://schemas.microsoft.com/office/drawing/2014/main" val="3743645968"/>
                  </a:ext>
                </a:extLst>
              </a:tr>
              <a:tr h="407577">
                <a:tc>
                  <a:txBody>
                    <a:bodyPr/>
                    <a:lstStyle/>
                    <a:p>
                      <a:pPr algn="l"/>
                      <a:r>
                        <a:rPr lang="en-US" dirty="0"/>
                        <a:t>Multigraph</a:t>
                      </a:r>
                    </a:p>
                  </a:txBody>
                  <a:tcPr/>
                </a:tc>
                <a:tc>
                  <a:txBody>
                    <a:bodyPr/>
                    <a:lstStyle/>
                    <a:p>
                      <a:pPr algn="ctr"/>
                      <a:r>
                        <a:rPr lang="en-US" dirty="0"/>
                        <a:t>Undirected</a:t>
                      </a:r>
                    </a:p>
                  </a:txBody>
                  <a:tcPr/>
                </a:tc>
                <a:tc>
                  <a:txBody>
                    <a:bodyPr/>
                    <a:lstStyle/>
                    <a:p>
                      <a:pPr algn="ctr"/>
                      <a:r>
                        <a:rPr lang="en-US" dirty="0"/>
                        <a:t>Yes</a:t>
                      </a:r>
                    </a:p>
                  </a:txBody>
                  <a:tcPr/>
                </a:tc>
                <a:tc>
                  <a:txBody>
                    <a:bodyPr/>
                    <a:lstStyle/>
                    <a:p>
                      <a:pPr algn="ctr"/>
                      <a:r>
                        <a:rPr lang="en-US" dirty="0"/>
                        <a:t>No</a:t>
                      </a:r>
                    </a:p>
                  </a:txBody>
                  <a:tcPr/>
                </a:tc>
                <a:extLst>
                  <a:ext uri="{0D108BD9-81ED-4DB2-BD59-A6C34878D82A}">
                    <a16:rowId xmlns:a16="http://schemas.microsoft.com/office/drawing/2014/main" val="2283926375"/>
                  </a:ext>
                </a:extLst>
              </a:tr>
              <a:tr h="407577">
                <a:tc>
                  <a:txBody>
                    <a:bodyPr/>
                    <a:lstStyle/>
                    <a:p>
                      <a:pPr algn="l"/>
                      <a:r>
                        <a:rPr lang="en-US" dirty="0"/>
                        <a:t>Pseudograph</a:t>
                      </a:r>
                    </a:p>
                  </a:txBody>
                  <a:tcPr/>
                </a:tc>
                <a:tc>
                  <a:txBody>
                    <a:bodyPr/>
                    <a:lstStyle/>
                    <a:p>
                      <a:pPr algn="ctr"/>
                      <a:r>
                        <a:rPr lang="en-US" dirty="0"/>
                        <a:t>Undirected</a:t>
                      </a:r>
                    </a:p>
                  </a:txBody>
                  <a:tcPr/>
                </a:tc>
                <a:tc>
                  <a:txBody>
                    <a:bodyPr/>
                    <a:lstStyle/>
                    <a:p>
                      <a:pPr algn="ctr"/>
                      <a:r>
                        <a:rPr lang="en-US" dirty="0"/>
                        <a:t>Yes</a:t>
                      </a:r>
                    </a:p>
                  </a:txBody>
                  <a:tcPr/>
                </a:tc>
                <a:tc>
                  <a:txBody>
                    <a:bodyPr/>
                    <a:lstStyle/>
                    <a:p>
                      <a:pPr algn="ctr"/>
                      <a:r>
                        <a:rPr lang="en-US" dirty="0"/>
                        <a:t>Yes</a:t>
                      </a:r>
                    </a:p>
                  </a:txBody>
                  <a:tcPr/>
                </a:tc>
                <a:extLst>
                  <a:ext uri="{0D108BD9-81ED-4DB2-BD59-A6C34878D82A}">
                    <a16:rowId xmlns:a16="http://schemas.microsoft.com/office/drawing/2014/main" val="426383195"/>
                  </a:ext>
                </a:extLst>
              </a:tr>
              <a:tr h="379159">
                <a:tc>
                  <a:txBody>
                    <a:bodyPr/>
                    <a:lstStyle/>
                    <a:p>
                      <a:pPr algn="l"/>
                      <a:r>
                        <a:rPr lang="en-US" dirty="0"/>
                        <a:t>Simple Directed Graph</a:t>
                      </a:r>
                    </a:p>
                  </a:txBody>
                  <a:tcPr/>
                </a:tc>
                <a:tc>
                  <a:txBody>
                    <a:bodyPr/>
                    <a:lstStyle/>
                    <a:p>
                      <a:pPr algn="ctr"/>
                      <a:r>
                        <a:rPr lang="en-US" dirty="0"/>
                        <a:t>Directed</a:t>
                      </a:r>
                    </a:p>
                  </a:txBody>
                  <a:tcPr/>
                </a:tc>
                <a:tc>
                  <a:txBody>
                    <a:bodyPr/>
                    <a:lstStyle/>
                    <a:p>
                      <a:pPr algn="ctr"/>
                      <a:r>
                        <a:rPr lang="en-US" dirty="0"/>
                        <a:t>No</a:t>
                      </a:r>
                    </a:p>
                  </a:txBody>
                  <a:tcPr/>
                </a:tc>
                <a:tc>
                  <a:txBody>
                    <a:bodyPr/>
                    <a:lstStyle/>
                    <a:p>
                      <a:pPr algn="ctr"/>
                      <a:r>
                        <a:rPr lang="en-US" dirty="0"/>
                        <a:t>No</a:t>
                      </a:r>
                    </a:p>
                  </a:txBody>
                  <a:tcPr/>
                </a:tc>
                <a:extLst>
                  <a:ext uri="{0D108BD9-81ED-4DB2-BD59-A6C34878D82A}">
                    <a16:rowId xmlns:a16="http://schemas.microsoft.com/office/drawing/2014/main" val="1748849524"/>
                  </a:ext>
                </a:extLst>
              </a:tr>
              <a:tr h="407577">
                <a:tc>
                  <a:txBody>
                    <a:bodyPr/>
                    <a:lstStyle/>
                    <a:p>
                      <a:pPr algn="l"/>
                      <a:r>
                        <a:rPr lang="en-US" dirty="0"/>
                        <a:t>Directed Multigraph</a:t>
                      </a:r>
                    </a:p>
                  </a:txBody>
                  <a:tcPr/>
                </a:tc>
                <a:tc>
                  <a:txBody>
                    <a:bodyPr/>
                    <a:lstStyle/>
                    <a:p>
                      <a:pPr algn="ctr"/>
                      <a:r>
                        <a:rPr lang="en-US" dirty="0"/>
                        <a:t>Directed</a:t>
                      </a:r>
                    </a:p>
                  </a:txBody>
                  <a:tcPr/>
                </a:tc>
                <a:tc>
                  <a:txBody>
                    <a:bodyPr/>
                    <a:lstStyle/>
                    <a:p>
                      <a:pPr algn="ctr"/>
                      <a:r>
                        <a:rPr lang="en-US" dirty="0"/>
                        <a:t>Yes</a:t>
                      </a:r>
                    </a:p>
                  </a:txBody>
                  <a:tcPr/>
                </a:tc>
                <a:tc>
                  <a:txBody>
                    <a:bodyPr/>
                    <a:lstStyle/>
                    <a:p>
                      <a:pPr algn="ctr"/>
                      <a:r>
                        <a:rPr lang="en-US" dirty="0"/>
                        <a:t>Yes</a:t>
                      </a:r>
                    </a:p>
                  </a:txBody>
                  <a:tcPr/>
                </a:tc>
                <a:extLst>
                  <a:ext uri="{0D108BD9-81ED-4DB2-BD59-A6C34878D82A}">
                    <a16:rowId xmlns:a16="http://schemas.microsoft.com/office/drawing/2014/main" val="1558949072"/>
                  </a:ext>
                </a:extLst>
              </a:tr>
              <a:tr h="407577">
                <a:tc>
                  <a:txBody>
                    <a:bodyPr/>
                    <a:lstStyle/>
                    <a:p>
                      <a:pPr algn="l"/>
                      <a:r>
                        <a:rPr lang="en-US" dirty="0"/>
                        <a:t>Mixed Graph</a:t>
                      </a:r>
                    </a:p>
                  </a:txBody>
                  <a:tcPr/>
                </a:tc>
                <a:tc>
                  <a:txBody>
                    <a:bodyPr/>
                    <a:lstStyle/>
                    <a:p>
                      <a:pPr algn="ctr"/>
                      <a:r>
                        <a:rPr lang="en-US" dirty="0"/>
                        <a:t>Both</a:t>
                      </a:r>
                    </a:p>
                  </a:txBody>
                  <a:tcPr/>
                </a:tc>
                <a:tc>
                  <a:txBody>
                    <a:bodyPr/>
                    <a:lstStyle/>
                    <a:p>
                      <a:pPr algn="ctr"/>
                      <a:r>
                        <a:rPr lang="en-US" dirty="0"/>
                        <a:t>Yes</a:t>
                      </a:r>
                    </a:p>
                  </a:txBody>
                  <a:tcPr/>
                </a:tc>
                <a:tc>
                  <a:txBody>
                    <a:bodyPr/>
                    <a:lstStyle/>
                    <a:p>
                      <a:pPr algn="ctr"/>
                      <a:r>
                        <a:rPr lang="en-US" dirty="0"/>
                        <a:t>Yes</a:t>
                      </a:r>
                    </a:p>
                  </a:txBody>
                  <a:tcPr/>
                </a:tc>
                <a:extLst>
                  <a:ext uri="{0D108BD9-81ED-4DB2-BD59-A6C34878D82A}">
                    <a16:rowId xmlns:a16="http://schemas.microsoft.com/office/drawing/2014/main" val="1588475730"/>
                  </a:ext>
                </a:extLst>
              </a:tr>
            </a:tbl>
          </a:graphicData>
        </a:graphic>
      </p:graphicFrame>
    </p:spTree>
    <p:extLst>
      <p:ext uri="{BB962C8B-B14F-4D97-AF65-F5344CB8AC3E}">
        <p14:creationId xmlns:p14="http://schemas.microsoft.com/office/powerpoint/2010/main" val="29858332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B8BDC38-7B37-4CAF-AF98-A0594870D07A}"/>
              </a:ext>
            </a:extLst>
          </p:cNvPr>
          <p:cNvPicPr>
            <a:picLocks noChangeAspect="1"/>
          </p:cNvPicPr>
          <p:nvPr/>
        </p:nvPicPr>
        <p:blipFill>
          <a:blip r:embed="rId2"/>
          <a:stretch>
            <a:fillRect/>
          </a:stretch>
        </p:blipFill>
        <p:spPr>
          <a:xfrm>
            <a:off x="2757007" y="1271016"/>
            <a:ext cx="7133830" cy="4315968"/>
          </a:xfrm>
          <a:prstGeom prst="rect">
            <a:avLst/>
          </a:prstGeom>
        </p:spPr>
      </p:pic>
      <p:sp>
        <p:nvSpPr>
          <p:cNvPr id="17" name="Oval 16">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E5918C-C3D5-4E80-9C0C-B2832E3552D2}"/>
              </a:ext>
            </a:extLst>
          </p:cNvPr>
          <p:cNvSpPr txBox="1"/>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2000" cap="all" spc="200">
                <a:solidFill>
                  <a:srgbClr val="FFFFFF"/>
                </a:solidFill>
                <a:latin typeface="+mj-lt"/>
                <a:ea typeface="+mj-ea"/>
                <a:cs typeface="+mj-cs"/>
              </a:rPr>
              <a:t>Homework</a:t>
            </a:r>
          </a:p>
        </p:txBody>
      </p:sp>
      <p:sp>
        <p:nvSpPr>
          <p:cNvPr id="9" name="TextBox 8">
            <a:extLst>
              <a:ext uri="{FF2B5EF4-FFF2-40B4-BE49-F238E27FC236}">
                <a16:creationId xmlns:a16="http://schemas.microsoft.com/office/drawing/2014/main" id="{2820BF38-9938-4DCF-AC70-D68C45146DEB}"/>
              </a:ext>
            </a:extLst>
          </p:cNvPr>
          <p:cNvSpPr txBox="1"/>
          <p:nvPr/>
        </p:nvSpPr>
        <p:spPr>
          <a:xfrm>
            <a:off x="2438792" y="6040754"/>
            <a:ext cx="7770260" cy="707886"/>
          </a:xfrm>
          <a:prstGeom prst="rect">
            <a:avLst/>
          </a:prstGeom>
          <a:noFill/>
        </p:spPr>
        <p:txBody>
          <a:bodyPr wrap="square">
            <a:spAutoFit/>
          </a:bodyPr>
          <a:lstStyle/>
          <a:p>
            <a:r>
              <a:rPr lang="en-US" sz="2000" dirty="0"/>
              <a:t>Use Dijkstra’s algorithm to find the shortest route from A to any other vertices. State your shortest route and its length. </a:t>
            </a:r>
          </a:p>
        </p:txBody>
      </p:sp>
    </p:spTree>
    <p:extLst>
      <p:ext uri="{BB962C8B-B14F-4D97-AF65-F5344CB8AC3E}">
        <p14:creationId xmlns:p14="http://schemas.microsoft.com/office/powerpoint/2010/main" val="1114297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E310884-8113-4066-B4CB-684FCBEB9B43}"/>
              </a:ext>
            </a:extLst>
          </p:cNvPr>
          <p:cNvSpPr/>
          <p:nvPr/>
        </p:nvSpPr>
        <p:spPr>
          <a:xfrm>
            <a:off x="1577009" y="53010"/>
            <a:ext cx="10249230" cy="67387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6B6CDB7-E179-45D7-84E9-EA10A3D35785}"/>
              </a:ext>
            </a:extLst>
          </p:cNvPr>
          <p:cNvSpPr txBox="1"/>
          <p:nvPr/>
        </p:nvSpPr>
        <p:spPr>
          <a:xfrm>
            <a:off x="2398643" y="434680"/>
            <a:ext cx="8460188" cy="1754326"/>
          </a:xfrm>
          <a:prstGeom prst="rect">
            <a:avLst/>
          </a:prstGeom>
          <a:noFill/>
        </p:spPr>
        <p:txBody>
          <a:bodyPr wrap="square">
            <a:spAutoFit/>
          </a:bodyPr>
          <a:lstStyle/>
          <a:p>
            <a:pPr algn="just"/>
            <a:r>
              <a:rPr lang="en-US" dirty="0" err="1"/>
              <a:t>Kütahya</a:t>
            </a:r>
            <a:r>
              <a:rPr lang="en-US" dirty="0"/>
              <a:t> is a city famous for its ceramics. A company located in </a:t>
            </a:r>
            <a:r>
              <a:rPr lang="en-US" dirty="0" err="1"/>
              <a:t>Kütahya</a:t>
            </a:r>
            <a:r>
              <a:rPr lang="en-US" dirty="0"/>
              <a:t> will distribute the ceramic dinner sets it produced to other provinces in the Aegean Region. The distribution truck of each province is separate. A route for each truck is required. What are the shortest distance routes to the seven provinces in the region starting from </a:t>
            </a:r>
            <a:r>
              <a:rPr lang="en-US" dirty="0" err="1"/>
              <a:t>Kütahya</a:t>
            </a:r>
            <a:r>
              <a:rPr lang="en-US" dirty="0"/>
              <a:t>? Show your answer by creating a model. To solve the problem, you may use the map below and the distances between the provinces. </a:t>
            </a:r>
          </a:p>
        </p:txBody>
      </p:sp>
      <p:pic>
        <p:nvPicPr>
          <p:cNvPr id="13" name="Picture 12">
            <a:extLst>
              <a:ext uri="{FF2B5EF4-FFF2-40B4-BE49-F238E27FC236}">
                <a16:creationId xmlns:a16="http://schemas.microsoft.com/office/drawing/2014/main" id="{F48FCA9E-EB03-445A-87AC-328C10BC7DF3}"/>
              </a:ext>
            </a:extLst>
          </p:cNvPr>
          <p:cNvPicPr>
            <a:picLocks noChangeAspect="1"/>
          </p:cNvPicPr>
          <p:nvPr/>
        </p:nvPicPr>
        <p:blipFill rotWithShape="1">
          <a:blip r:embed="rId2"/>
          <a:srcRect l="25543" t="24528" r="23044" b="26172"/>
          <a:stretch/>
        </p:blipFill>
        <p:spPr>
          <a:xfrm>
            <a:off x="2574294" y="2372137"/>
            <a:ext cx="8120209" cy="4377703"/>
          </a:xfrm>
          <a:prstGeom prst="rect">
            <a:avLst/>
          </a:prstGeom>
        </p:spPr>
      </p:pic>
      <p:sp>
        <p:nvSpPr>
          <p:cNvPr id="14" name="Flowchart: Connector 13">
            <a:extLst>
              <a:ext uri="{FF2B5EF4-FFF2-40B4-BE49-F238E27FC236}">
                <a16:creationId xmlns:a16="http://schemas.microsoft.com/office/drawing/2014/main" id="{FCF87E38-BA99-4010-95E5-48F09EB2BC1D}"/>
              </a:ext>
            </a:extLst>
          </p:cNvPr>
          <p:cNvSpPr/>
          <p:nvPr/>
        </p:nvSpPr>
        <p:spPr>
          <a:xfrm>
            <a:off x="405517" y="278051"/>
            <a:ext cx="1855304" cy="1754326"/>
          </a:xfrm>
          <a:prstGeom prst="flowChartConnector">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HOMEWORK</a:t>
            </a:r>
          </a:p>
        </p:txBody>
      </p:sp>
    </p:spTree>
    <p:extLst>
      <p:ext uri="{BB962C8B-B14F-4D97-AF65-F5344CB8AC3E}">
        <p14:creationId xmlns:p14="http://schemas.microsoft.com/office/powerpoint/2010/main" val="2675220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E283C9-BF1F-4275-A635-A6D3868E3B45}"/>
              </a:ext>
            </a:extLst>
          </p:cNvPr>
          <p:cNvSpPr txBox="1"/>
          <p:nvPr/>
        </p:nvSpPr>
        <p:spPr>
          <a:xfrm>
            <a:off x="2241504" y="571426"/>
            <a:ext cx="7708991" cy="584775"/>
          </a:xfrm>
          <a:prstGeom prst="rect">
            <a:avLst/>
          </a:prstGeom>
          <a:solidFill>
            <a:schemeClr val="accent1">
              <a:lumMod val="60000"/>
              <a:lumOff val="40000"/>
            </a:schemeClr>
          </a:solidFill>
          <a:ln>
            <a:solidFill>
              <a:schemeClr val="accent3">
                <a:lumMod val="75000"/>
              </a:schemeClr>
            </a:solidFill>
          </a:ln>
        </p:spPr>
        <p:txBody>
          <a:bodyPr wrap="square">
            <a:spAutoFit/>
          </a:bodyPr>
          <a:lstStyle/>
          <a:p>
            <a:r>
              <a:rPr lang="en-US" sz="3200" b="1" dirty="0"/>
              <a:t>Recall: </a:t>
            </a:r>
            <a:r>
              <a:rPr lang="en-US" sz="3200" dirty="0"/>
              <a:t>trees are graphs that have </a:t>
            </a:r>
            <a:r>
              <a:rPr lang="en-US" sz="3200" i="1" dirty="0"/>
              <a:t>no circuits</a:t>
            </a:r>
            <a:r>
              <a:rPr lang="en-US" sz="3200" dirty="0"/>
              <a:t>.</a:t>
            </a:r>
          </a:p>
        </p:txBody>
      </p:sp>
      <p:pic>
        <p:nvPicPr>
          <p:cNvPr id="3" name="Picture 2" descr="Free blank tree template printable for kids activities! Perfect for fall  activities for toddlers and pre… | Fall leaves coloring pages, Tree  outline, Tree templates">
            <a:extLst>
              <a:ext uri="{FF2B5EF4-FFF2-40B4-BE49-F238E27FC236}">
                <a16:creationId xmlns:a16="http://schemas.microsoft.com/office/drawing/2014/main" id="{F870E542-F948-4978-BA20-3CC2E4A39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9924" y="1833618"/>
            <a:ext cx="3439702" cy="4452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 descr="Tree (graph theory) - Wikipedia">
            <a:extLst>
              <a:ext uri="{FF2B5EF4-FFF2-40B4-BE49-F238E27FC236}">
                <a16:creationId xmlns:a16="http://schemas.microsoft.com/office/drawing/2014/main" id="{41C2C5C8-E6AD-4983-97D6-B4218569F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389" y="1833618"/>
            <a:ext cx="3816966" cy="4452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Approximately Equal Symbol Icon. Elements in Multi Colored Icons for Mobile  Concept and Web Apps Stock Illustration - Illustration of applciation,  study: 110578575">
            <a:extLst>
              <a:ext uri="{FF2B5EF4-FFF2-40B4-BE49-F238E27FC236}">
                <a16:creationId xmlns:a16="http://schemas.microsoft.com/office/drawing/2014/main" id="{9A9AAF0D-2027-4911-91BB-046A64B796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71" t="69453" r="36800" b="8332"/>
          <a:stretch/>
        </p:blipFill>
        <p:spPr bwMode="auto">
          <a:xfrm>
            <a:off x="5489666" y="3298343"/>
            <a:ext cx="1695947" cy="15235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0317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C7C413-C004-4B60-A2B1-2FD4125503BB}"/>
              </a:ext>
            </a:extLst>
          </p:cNvPr>
          <p:cNvSpPr txBox="1"/>
          <p:nvPr/>
        </p:nvSpPr>
        <p:spPr>
          <a:xfrm>
            <a:off x="5048639" y="317155"/>
            <a:ext cx="1536987" cy="523220"/>
          </a:xfrm>
          <a:prstGeom prst="rect">
            <a:avLst/>
          </a:prstGeom>
          <a:solidFill>
            <a:srgbClr val="92D050"/>
          </a:solidFill>
          <a:ln>
            <a:solidFill>
              <a:srgbClr val="92D050"/>
            </a:solidFill>
          </a:ln>
        </p:spPr>
        <p:txBody>
          <a:bodyPr wrap="square">
            <a:spAutoFit/>
          </a:bodyPr>
          <a:lstStyle/>
          <a:p>
            <a:r>
              <a:rPr lang="en-US" sz="2800" dirty="0"/>
              <a:t>Subgraph</a:t>
            </a:r>
          </a:p>
        </p:txBody>
      </p:sp>
      <p:sp>
        <p:nvSpPr>
          <p:cNvPr id="9" name="TextBox 8">
            <a:extLst>
              <a:ext uri="{FF2B5EF4-FFF2-40B4-BE49-F238E27FC236}">
                <a16:creationId xmlns:a16="http://schemas.microsoft.com/office/drawing/2014/main" id="{A6730219-B83F-4542-8AC0-BADF9A3FCF73}"/>
              </a:ext>
            </a:extLst>
          </p:cNvPr>
          <p:cNvSpPr txBox="1"/>
          <p:nvPr/>
        </p:nvSpPr>
        <p:spPr>
          <a:xfrm>
            <a:off x="2679291" y="1341684"/>
            <a:ext cx="6833417" cy="707886"/>
          </a:xfrm>
          <a:prstGeom prst="rect">
            <a:avLst/>
          </a:prstGeom>
          <a:solidFill>
            <a:srgbClr val="C2E59B"/>
          </a:solidFill>
        </p:spPr>
        <p:txBody>
          <a:bodyPr wrap="square" rtlCol="0">
            <a:spAutoFit/>
          </a:bodyPr>
          <a:lstStyle/>
          <a:p>
            <a:r>
              <a:rPr lang="en-US" sz="2000" dirty="0"/>
              <a:t>A subgraph for a graph is a graph whose vertices and edges are subsets of the original graph. </a:t>
            </a:r>
          </a:p>
        </p:txBody>
      </p:sp>
      <p:pic>
        <p:nvPicPr>
          <p:cNvPr id="10" name="Picture 9">
            <a:extLst>
              <a:ext uri="{FF2B5EF4-FFF2-40B4-BE49-F238E27FC236}">
                <a16:creationId xmlns:a16="http://schemas.microsoft.com/office/drawing/2014/main" id="{F56EEEC4-4502-4E1E-A7EF-ABCBF71BE0BB}"/>
              </a:ext>
            </a:extLst>
          </p:cNvPr>
          <p:cNvPicPr>
            <a:picLocks noChangeAspect="1"/>
          </p:cNvPicPr>
          <p:nvPr/>
        </p:nvPicPr>
        <p:blipFill rotWithShape="1">
          <a:blip r:embed="rId2"/>
          <a:srcRect l="10867" t="45439" r="59132" b="21497"/>
          <a:stretch/>
        </p:blipFill>
        <p:spPr>
          <a:xfrm>
            <a:off x="360654" y="2453934"/>
            <a:ext cx="3516720" cy="2180214"/>
          </a:xfrm>
          <a:prstGeom prst="rect">
            <a:avLst/>
          </a:prstGeom>
          <a:ln>
            <a:solidFill>
              <a:srgbClr val="92D050"/>
            </a:solidFill>
          </a:ln>
        </p:spPr>
      </p:pic>
      <p:pic>
        <p:nvPicPr>
          <p:cNvPr id="11" name="Picture 10">
            <a:extLst>
              <a:ext uri="{FF2B5EF4-FFF2-40B4-BE49-F238E27FC236}">
                <a16:creationId xmlns:a16="http://schemas.microsoft.com/office/drawing/2014/main" id="{A8E1BFD0-FDC4-4F16-A9EA-D2A990D7EDF7}"/>
              </a:ext>
            </a:extLst>
          </p:cNvPr>
          <p:cNvPicPr>
            <a:picLocks noChangeAspect="1"/>
          </p:cNvPicPr>
          <p:nvPr/>
        </p:nvPicPr>
        <p:blipFill rotWithShape="1">
          <a:blip r:embed="rId2"/>
          <a:srcRect l="71251" t="39093" r="7091" b="33333"/>
          <a:stretch/>
        </p:blipFill>
        <p:spPr>
          <a:xfrm>
            <a:off x="6478621" y="2453934"/>
            <a:ext cx="2434613" cy="1743533"/>
          </a:xfrm>
          <a:prstGeom prst="rect">
            <a:avLst/>
          </a:prstGeom>
          <a:ln>
            <a:solidFill>
              <a:srgbClr val="92D050"/>
            </a:solidFill>
          </a:ln>
        </p:spPr>
      </p:pic>
      <p:cxnSp>
        <p:nvCxnSpPr>
          <p:cNvPr id="13" name="Straight Arrow Connector 12">
            <a:extLst>
              <a:ext uri="{FF2B5EF4-FFF2-40B4-BE49-F238E27FC236}">
                <a16:creationId xmlns:a16="http://schemas.microsoft.com/office/drawing/2014/main" id="{1DB4A5A8-2F15-4F7C-86C9-C5126400EB80}"/>
              </a:ext>
            </a:extLst>
          </p:cNvPr>
          <p:cNvCxnSpPr/>
          <p:nvPr/>
        </p:nvCxnSpPr>
        <p:spPr>
          <a:xfrm>
            <a:off x="4288910" y="3277062"/>
            <a:ext cx="1747735"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5" name="Straight Arrow Connector 14">
            <a:extLst>
              <a:ext uri="{FF2B5EF4-FFF2-40B4-BE49-F238E27FC236}">
                <a16:creationId xmlns:a16="http://schemas.microsoft.com/office/drawing/2014/main" id="{77865300-AB52-4345-98E2-EBC8308379A0}"/>
              </a:ext>
            </a:extLst>
          </p:cNvPr>
          <p:cNvCxnSpPr/>
          <p:nvPr/>
        </p:nvCxnSpPr>
        <p:spPr>
          <a:xfrm>
            <a:off x="4192621" y="3544041"/>
            <a:ext cx="1235413" cy="109010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6" name="TextBox 15">
            <a:extLst>
              <a:ext uri="{FF2B5EF4-FFF2-40B4-BE49-F238E27FC236}">
                <a16:creationId xmlns:a16="http://schemas.microsoft.com/office/drawing/2014/main" id="{13BD3034-628D-4FDD-830E-B5EDF5E903B4}"/>
              </a:ext>
            </a:extLst>
          </p:cNvPr>
          <p:cNvSpPr txBox="1"/>
          <p:nvPr/>
        </p:nvSpPr>
        <p:spPr>
          <a:xfrm>
            <a:off x="8527898" y="5605760"/>
            <a:ext cx="878749" cy="523220"/>
          </a:xfrm>
          <a:prstGeom prst="rect">
            <a:avLst/>
          </a:prstGeom>
          <a:solidFill>
            <a:srgbClr val="FFCCFF"/>
          </a:solidFill>
          <a:ln>
            <a:solidFill>
              <a:srgbClr val="92D050"/>
            </a:solidFill>
          </a:ln>
        </p:spPr>
        <p:txBody>
          <a:bodyPr wrap="square">
            <a:spAutoFit/>
          </a:bodyPr>
          <a:lstStyle/>
          <a:p>
            <a:r>
              <a:rPr lang="en-US" sz="2800" dirty="0"/>
              <a:t>Tree</a:t>
            </a:r>
          </a:p>
        </p:txBody>
      </p:sp>
      <p:sp>
        <p:nvSpPr>
          <p:cNvPr id="17" name="TextBox 16">
            <a:extLst>
              <a:ext uri="{FF2B5EF4-FFF2-40B4-BE49-F238E27FC236}">
                <a16:creationId xmlns:a16="http://schemas.microsoft.com/office/drawing/2014/main" id="{445FF8D6-3E9D-4E2C-B23C-B025D220F95C}"/>
              </a:ext>
            </a:extLst>
          </p:cNvPr>
          <p:cNvSpPr txBox="1"/>
          <p:nvPr/>
        </p:nvSpPr>
        <p:spPr>
          <a:xfrm>
            <a:off x="9043465" y="3021375"/>
            <a:ext cx="1763965" cy="523220"/>
          </a:xfrm>
          <a:prstGeom prst="rect">
            <a:avLst/>
          </a:prstGeom>
          <a:solidFill>
            <a:srgbClr val="FFCCFF"/>
          </a:solidFill>
          <a:ln>
            <a:solidFill>
              <a:srgbClr val="92D050"/>
            </a:solidFill>
          </a:ln>
        </p:spPr>
        <p:txBody>
          <a:bodyPr wrap="square">
            <a:spAutoFit/>
          </a:bodyPr>
          <a:lstStyle/>
          <a:p>
            <a:r>
              <a:rPr lang="en-US" sz="2800" dirty="0"/>
              <a:t>Not a tree</a:t>
            </a:r>
          </a:p>
        </p:txBody>
      </p:sp>
      <p:sp>
        <p:nvSpPr>
          <p:cNvPr id="19" name="Rectangle: Rounded Corners 18">
            <a:extLst>
              <a:ext uri="{FF2B5EF4-FFF2-40B4-BE49-F238E27FC236}">
                <a16:creationId xmlns:a16="http://schemas.microsoft.com/office/drawing/2014/main" id="{2957C9BE-35FB-4D50-9E9A-E78C299FDAA4}"/>
              </a:ext>
            </a:extLst>
          </p:cNvPr>
          <p:cNvSpPr/>
          <p:nvPr/>
        </p:nvSpPr>
        <p:spPr>
          <a:xfrm>
            <a:off x="6478621" y="2453934"/>
            <a:ext cx="1550660" cy="174352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C58F818-EC8E-4E86-A7DE-9FB08547332D}"/>
              </a:ext>
            </a:extLst>
          </p:cNvPr>
          <p:cNvPicPr>
            <a:picLocks noChangeAspect="1"/>
          </p:cNvPicPr>
          <p:nvPr/>
        </p:nvPicPr>
        <p:blipFill rotWithShape="1">
          <a:blip r:embed="rId3"/>
          <a:srcRect l="55452" t="45248" r="14149" b="21560"/>
          <a:stretch/>
        </p:blipFill>
        <p:spPr>
          <a:xfrm>
            <a:off x="5671209" y="4862008"/>
            <a:ext cx="2733489" cy="1678837"/>
          </a:xfrm>
          <a:prstGeom prst="rect">
            <a:avLst/>
          </a:prstGeom>
        </p:spPr>
      </p:pic>
    </p:spTree>
    <p:extLst>
      <p:ext uri="{BB962C8B-B14F-4D97-AF65-F5344CB8AC3E}">
        <p14:creationId xmlns:p14="http://schemas.microsoft.com/office/powerpoint/2010/main" val="387479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91B-E895-4BF7-9F5A-E9866245EDA1}"/>
              </a:ext>
            </a:extLst>
          </p:cNvPr>
          <p:cNvSpPr>
            <a:spLocks noGrp="1"/>
          </p:cNvSpPr>
          <p:nvPr>
            <p:ph type="title"/>
          </p:nvPr>
        </p:nvSpPr>
        <p:spPr/>
        <p:txBody>
          <a:bodyPr/>
          <a:lstStyle/>
          <a:p>
            <a:r>
              <a:rPr lang="en-US" dirty="0"/>
              <a:t>Spanning Trees</a:t>
            </a:r>
          </a:p>
        </p:txBody>
      </p:sp>
      <p:sp>
        <p:nvSpPr>
          <p:cNvPr id="13" name="Content Placeholder 12">
            <a:extLst>
              <a:ext uri="{FF2B5EF4-FFF2-40B4-BE49-F238E27FC236}">
                <a16:creationId xmlns:a16="http://schemas.microsoft.com/office/drawing/2014/main" id="{D0A4F50F-D207-48EE-BEFF-C704D70CCE5D}"/>
              </a:ext>
            </a:extLst>
          </p:cNvPr>
          <p:cNvSpPr>
            <a:spLocks noGrp="1"/>
          </p:cNvSpPr>
          <p:nvPr>
            <p:ph idx="1"/>
          </p:nvPr>
        </p:nvSpPr>
        <p:spPr/>
        <p:txBody>
          <a:bodyPr/>
          <a:lstStyle/>
          <a:p>
            <a:r>
              <a:rPr lang="en-US" dirty="0"/>
              <a:t>A spanning tree for a graph is a subgraph that includes </a:t>
            </a:r>
            <a:r>
              <a:rPr lang="en-US" dirty="0">
                <a:solidFill>
                  <a:schemeClr val="accent3"/>
                </a:solidFill>
              </a:rPr>
              <a:t>every vertex of the original</a:t>
            </a:r>
            <a:r>
              <a:rPr lang="en-US" dirty="0"/>
              <a:t> and </a:t>
            </a:r>
            <a:r>
              <a:rPr lang="en-US" dirty="0">
                <a:solidFill>
                  <a:schemeClr val="accent3"/>
                </a:solidFill>
              </a:rPr>
              <a:t>is a simple tree with no cycles and loops</a:t>
            </a:r>
            <a:r>
              <a:rPr lang="en-US" dirty="0"/>
              <a:t>.</a:t>
            </a:r>
          </a:p>
        </p:txBody>
      </p:sp>
      <p:pic>
        <p:nvPicPr>
          <p:cNvPr id="16" name="Picture 15">
            <a:extLst>
              <a:ext uri="{FF2B5EF4-FFF2-40B4-BE49-F238E27FC236}">
                <a16:creationId xmlns:a16="http://schemas.microsoft.com/office/drawing/2014/main" id="{AEDB8FF5-3F83-415E-87F1-121AEA790EDA}"/>
              </a:ext>
            </a:extLst>
          </p:cNvPr>
          <p:cNvPicPr>
            <a:picLocks noChangeAspect="1"/>
          </p:cNvPicPr>
          <p:nvPr/>
        </p:nvPicPr>
        <p:blipFill rotWithShape="1">
          <a:blip r:embed="rId3"/>
          <a:srcRect l="10867" t="45439" r="59132" b="21497"/>
          <a:stretch/>
        </p:blipFill>
        <p:spPr>
          <a:xfrm>
            <a:off x="1443005" y="3713094"/>
            <a:ext cx="3516720" cy="2180214"/>
          </a:xfrm>
          <a:prstGeom prst="rect">
            <a:avLst/>
          </a:prstGeom>
          <a:ln>
            <a:solidFill>
              <a:srgbClr val="92D050"/>
            </a:solidFill>
          </a:ln>
        </p:spPr>
      </p:pic>
      <p:pic>
        <p:nvPicPr>
          <p:cNvPr id="17" name="Picture 16">
            <a:extLst>
              <a:ext uri="{FF2B5EF4-FFF2-40B4-BE49-F238E27FC236}">
                <a16:creationId xmlns:a16="http://schemas.microsoft.com/office/drawing/2014/main" id="{598120D0-4582-4CDE-9A29-3ACFDD719CAA}"/>
              </a:ext>
            </a:extLst>
          </p:cNvPr>
          <p:cNvPicPr>
            <a:picLocks noChangeAspect="1"/>
          </p:cNvPicPr>
          <p:nvPr/>
        </p:nvPicPr>
        <p:blipFill rotWithShape="1">
          <a:blip r:embed="rId4"/>
          <a:srcRect l="55452" t="45248" r="14149" b="21560"/>
          <a:stretch/>
        </p:blipFill>
        <p:spPr>
          <a:xfrm>
            <a:off x="6809422" y="3963782"/>
            <a:ext cx="2733489" cy="1678837"/>
          </a:xfrm>
          <a:prstGeom prst="rect">
            <a:avLst/>
          </a:prstGeom>
        </p:spPr>
      </p:pic>
      <p:cxnSp>
        <p:nvCxnSpPr>
          <p:cNvPr id="15" name="Straight Arrow Connector 14">
            <a:extLst>
              <a:ext uri="{FF2B5EF4-FFF2-40B4-BE49-F238E27FC236}">
                <a16:creationId xmlns:a16="http://schemas.microsoft.com/office/drawing/2014/main" id="{0458C2B0-AD11-4723-9069-CAC2CB32E065}"/>
              </a:ext>
            </a:extLst>
          </p:cNvPr>
          <p:cNvCxnSpPr/>
          <p:nvPr/>
        </p:nvCxnSpPr>
        <p:spPr>
          <a:xfrm>
            <a:off x="5477069" y="4803201"/>
            <a:ext cx="914400"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1742866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4ED45C-0C78-4072-A7FC-A5D5D1373BA3}"/>
              </a:ext>
            </a:extLst>
          </p:cNvPr>
          <p:cNvSpPr txBox="1"/>
          <p:nvPr/>
        </p:nvSpPr>
        <p:spPr>
          <a:xfrm>
            <a:off x="3433666" y="578498"/>
            <a:ext cx="4649863" cy="400110"/>
          </a:xfrm>
          <a:prstGeom prst="rect">
            <a:avLst/>
          </a:prstGeom>
          <a:solidFill>
            <a:schemeClr val="bg2">
              <a:lumMod val="75000"/>
            </a:schemeClr>
          </a:solidFill>
        </p:spPr>
        <p:txBody>
          <a:bodyPr wrap="none" rtlCol="0">
            <a:spAutoFit/>
          </a:bodyPr>
          <a:lstStyle/>
          <a:p>
            <a:r>
              <a:rPr lang="en-US" sz="2000" dirty="0"/>
              <a:t>Find the spanning tree for the graph below.</a:t>
            </a:r>
          </a:p>
        </p:txBody>
      </p:sp>
      <p:pic>
        <p:nvPicPr>
          <p:cNvPr id="6" name="Picture 5">
            <a:extLst>
              <a:ext uri="{FF2B5EF4-FFF2-40B4-BE49-F238E27FC236}">
                <a16:creationId xmlns:a16="http://schemas.microsoft.com/office/drawing/2014/main" id="{6AA99564-DAC4-4CE3-A47A-DA6A358CCB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2220" t="34966" r="44286" b="50000"/>
          <a:stretch/>
        </p:blipFill>
        <p:spPr>
          <a:xfrm>
            <a:off x="653144" y="1551091"/>
            <a:ext cx="4951298" cy="1782147"/>
          </a:xfrm>
          <a:prstGeom prst="rect">
            <a:avLst/>
          </a:prstGeom>
        </p:spPr>
      </p:pic>
      <p:sp>
        <p:nvSpPr>
          <p:cNvPr id="7" name="TextBox 6">
            <a:extLst>
              <a:ext uri="{FF2B5EF4-FFF2-40B4-BE49-F238E27FC236}">
                <a16:creationId xmlns:a16="http://schemas.microsoft.com/office/drawing/2014/main" id="{15620388-B8F9-422C-B436-F70DC25317B0}"/>
              </a:ext>
            </a:extLst>
          </p:cNvPr>
          <p:cNvSpPr txBox="1"/>
          <p:nvPr/>
        </p:nvSpPr>
        <p:spPr>
          <a:xfrm>
            <a:off x="5962262" y="2129241"/>
            <a:ext cx="4654800" cy="369332"/>
          </a:xfrm>
          <a:prstGeom prst="rect">
            <a:avLst/>
          </a:prstGeom>
          <a:solidFill>
            <a:srgbClr val="CCECFF"/>
          </a:solidFill>
        </p:spPr>
        <p:txBody>
          <a:bodyPr wrap="none" rtlCol="0">
            <a:spAutoFit/>
          </a:bodyPr>
          <a:lstStyle/>
          <a:p>
            <a:r>
              <a:rPr lang="en-US" dirty="0"/>
              <a:t>This graph has 8 vertices, 9 edges and 2 circuits.</a:t>
            </a:r>
          </a:p>
        </p:txBody>
      </p:sp>
      <p:sp>
        <p:nvSpPr>
          <p:cNvPr id="8" name="TextBox 7">
            <a:extLst>
              <a:ext uri="{FF2B5EF4-FFF2-40B4-BE49-F238E27FC236}">
                <a16:creationId xmlns:a16="http://schemas.microsoft.com/office/drawing/2014/main" id="{E723F45D-4DF6-42D2-BC75-13A39E8369DD}"/>
              </a:ext>
            </a:extLst>
          </p:cNvPr>
          <p:cNvSpPr txBox="1"/>
          <p:nvPr/>
        </p:nvSpPr>
        <p:spPr>
          <a:xfrm>
            <a:off x="3920982" y="3678481"/>
            <a:ext cx="4776244" cy="369332"/>
          </a:xfrm>
          <a:prstGeom prst="rect">
            <a:avLst/>
          </a:prstGeom>
          <a:solidFill>
            <a:srgbClr val="FFCCFF"/>
          </a:solidFill>
        </p:spPr>
        <p:txBody>
          <a:bodyPr wrap="none" rtlCol="0">
            <a:spAutoFit/>
          </a:bodyPr>
          <a:lstStyle/>
          <a:p>
            <a:r>
              <a:rPr lang="en-US" dirty="0"/>
              <a:t>A spanning tree for 8 vertices </a:t>
            </a:r>
            <a:r>
              <a:rPr lang="en-US" u="sng" dirty="0"/>
              <a:t>must have</a:t>
            </a:r>
            <a:r>
              <a:rPr lang="en-US" dirty="0"/>
              <a:t> 7 edges.</a:t>
            </a:r>
          </a:p>
        </p:txBody>
      </p:sp>
      <p:sp>
        <p:nvSpPr>
          <p:cNvPr id="9" name="TextBox 8">
            <a:extLst>
              <a:ext uri="{FF2B5EF4-FFF2-40B4-BE49-F238E27FC236}">
                <a16:creationId xmlns:a16="http://schemas.microsoft.com/office/drawing/2014/main" id="{0A5D1455-3229-4629-8EDA-D8999516005F}"/>
              </a:ext>
            </a:extLst>
          </p:cNvPr>
          <p:cNvSpPr txBox="1"/>
          <p:nvPr/>
        </p:nvSpPr>
        <p:spPr>
          <a:xfrm>
            <a:off x="4049479" y="4139922"/>
            <a:ext cx="4519250" cy="369332"/>
          </a:xfrm>
          <a:prstGeom prst="rect">
            <a:avLst/>
          </a:prstGeom>
          <a:solidFill>
            <a:srgbClr val="FFFF00"/>
          </a:solidFill>
        </p:spPr>
        <p:txBody>
          <a:bodyPr wrap="none" rtlCol="0">
            <a:spAutoFit/>
          </a:bodyPr>
          <a:lstStyle/>
          <a:p>
            <a:r>
              <a:rPr lang="en-US" dirty="0"/>
              <a:t>We must remove 2 edges and break 2 circuits.</a:t>
            </a:r>
          </a:p>
        </p:txBody>
      </p:sp>
      <p:sp>
        <p:nvSpPr>
          <p:cNvPr id="10" name="TextBox 9">
            <a:extLst>
              <a:ext uri="{FF2B5EF4-FFF2-40B4-BE49-F238E27FC236}">
                <a16:creationId xmlns:a16="http://schemas.microsoft.com/office/drawing/2014/main" id="{58809DAE-DD8C-4280-8BD6-62C345EF1B32}"/>
              </a:ext>
            </a:extLst>
          </p:cNvPr>
          <p:cNvSpPr txBox="1"/>
          <p:nvPr/>
        </p:nvSpPr>
        <p:spPr>
          <a:xfrm>
            <a:off x="2074868" y="4711959"/>
            <a:ext cx="8468472" cy="369332"/>
          </a:xfrm>
          <a:prstGeom prst="rect">
            <a:avLst/>
          </a:prstGeom>
          <a:solidFill>
            <a:srgbClr val="C2E59B"/>
          </a:solidFill>
        </p:spPr>
        <p:txBody>
          <a:bodyPr wrap="none" rtlCol="0">
            <a:spAutoFit/>
          </a:bodyPr>
          <a:lstStyle/>
          <a:p>
            <a:r>
              <a:rPr lang="en-US" dirty="0"/>
              <a:t>We break the two circuits by removing a single edge from each. Two possibilities of many:</a:t>
            </a:r>
          </a:p>
        </p:txBody>
      </p:sp>
      <p:pic>
        <p:nvPicPr>
          <p:cNvPr id="12" name="Picture 11">
            <a:extLst>
              <a:ext uri="{FF2B5EF4-FFF2-40B4-BE49-F238E27FC236}">
                <a16:creationId xmlns:a16="http://schemas.microsoft.com/office/drawing/2014/main" id="{D1EBB9DA-728A-4458-871C-667FEB770981}"/>
              </a:ext>
            </a:extLst>
          </p:cNvPr>
          <p:cNvPicPr>
            <a:picLocks noChangeAspect="1"/>
          </p:cNvPicPr>
          <p:nvPr/>
        </p:nvPicPr>
        <p:blipFill rotWithShape="1">
          <a:blip r:embed="rId4"/>
          <a:srcRect l="17985" t="74093" r="58444" b="10884"/>
          <a:stretch/>
        </p:blipFill>
        <p:spPr>
          <a:xfrm>
            <a:off x="2152189" y="5267366"/>
            <a:ext cx="3606408" cy="1292888"/>
          </a:xfrm>
          <a:prstGeom prst="rect">
            <a:avLst/>
          </a:prstGeom>
          <a:ln>
            <a:solidFill>
              <a:srgbClr val="00B050"/>
            </a:solidFill>
          </a:ln>
        </p:spPr>
      </p:pic>
      <p:pic>
        <p:nvPicPr>
          <p:cNvPr id="14" name="Picture 13">
            <a:extLst>
              <a:ext uri="{FF2B5EF4-FFF2-40B4-BE49-F238E27FC236}">
                <a16:creationId xmlns:a16="http://schemas.microsoft.com/office/drawing/2014/main" id="{E3A53047-FB67-4858-AB69-4521A9208D66}"/>
              </a:ext>
            </a:extLst>
          </p:cNvPr>
          <p:cNvPicPr>
            <a:picLocks noChangeAspect="1"/>
          </p:cNvPicPr>
          <p:nvPr/>
        </p:nvPicPr>
        <p:blipFill rotWithShape="1">
          <a:blip r:embed="rId5"/>
          <a:srcRect l="55255" t="75436" r="21939" b="11428"/>
          <a:stretch/>
        </p:blipFill>
        <p:spPr>
          <a:xfrm>
            <a:off x="6626401" y="5283996"/>
            <a:ext cx="3990661" cy="1292888"/>
          </a:xfrm>
          <a:prstGeom prst="rect">
            <a:avLst/>
          </a:prstGeom>
          <a:ln>
            <a:solidFill>
              <a:srgbClr val="00B050"/>
            </a:solidFill>
          </a:ln>
        </p:spPr>
      </p:pic>
    </p:spTree>
    <p:extLst>
      <p:ext uri="{BB962C8B-B14F-4D97-AF65-F5344CB8AC3E}">
        <p14:creationId xmlns:p14="http://schemas.microsoft.com/office/powerpoint/2010/main" val="300497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FF7EF-5D93-4321-916C-96696C6CCC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2168" t="26531" r="57908" b="44217"/>
          <a:stretch/>
        </p:blipFill>
        <p:spPr>
          <a:xfrm>
            <a:off x="208846" y="986488"/>
            <a:ext cx="3834926" cy="2108720"/>
          </a:xfrm>
          <a:prstGeom prst="rect">
            <a:avLst/>
          </a:prstGeom>
        </p:spPr>
      </p:pic>
      <p:sp>
        <p:nvSpPr>
          <p:cNvPr id="4" name="TextBox 3">
            <a:extLst>
              <a:ext uri="{FF2B5EF4-FFF2-40B4-BE49-F238E27FC236}">
                <a16:creationId xmlns:a16="http://schemas.microsoft.com/office/drawing/2014/main" id="{17F6D763-F63A-47EF-AC8D-2589D549B2FA}"/>
              </a:ext>
            </a:extLst>
          </p:cNvPr>
          <p:cNvSpPr txBox="1"/>
          <p:nvPr/>
        </p:nvSpPr>
        <p:spPr>
          <a:xfrm>
            <a:off x="3433665" y="380267"/>
            <a:ext cx="4534446" cy="400110"/>
          </a:xfrm>
          <a:prstGeom prst="rect">
            <a:avLst/>
          </a:prstGeom>
          <a:solidFill>
            <a:schemeClr val="bg2">
              <a:lumMod val="75000"/>
            </a:schemeClr>
          </a:solidFill>
        </p:spPr>
        <p:txBody>
          <a:bodyPr wrap="none" rtlCol="0">
            <a:spAutoFit/>
          </a:bodyPr>
          <a:lstStyle/>
          <a:p>
            <a:r>
              <a:rPr lang="en-US" sz="2000" dirty="0"/>
              <a:t>Find all spanning tree for the graph below.</a:t>
            </a:r>
          </a:p>
        </p:txBody>
      </p:sp>
      <p:sp>
        <p:nvSpPr>
          <p:cNvPr id="5" name="TextBox 4">
            <a:extLst>
              <a:ext uri="{FF2B5EF4-FFF2-40B4-BE49-F238E27FC236}">
                <a16:creationId xmlns:a16="http://schemas.microsoft.com/office/drawing/2014/main" id="{FD4FD002-672E-4F3C-B67C-72191CED7F65}"/>
              </a:ext>
            </a:extLst>
          </p:cNvPr>
          <p:cNvSpPr txBox="1"/>
          <p:nvPr/>
        </p:nvSpPr>
        <p:spPr>
          <a:xfrm>
            <a:off x="4368117" y="1269290"/>
            <a:ext cx="4654800" cy="369332"/>
          </a:xfrm>
          <a:prstGeom prst="rect">
            <a:avLst/>
          </a:prstGeom>
          <a:solidFill>
            <a:srgbClr val="CCECFF"/>
          </a:solidFill>
        </p:spPr>
        <p:txBody>
          <a:bodyPr wrap="none" rtlCol="0">
            <a:spAutoFit/>
          </a:bodyPr>
          <a:lstStyle/>
          <a:p>
            <a:r>
              <a:rPr lang="en-US" dirty="0"/>
              <a:t>This graph has 7 vertices, 7 edges and 1 circuit.</a:t>
            </a:r>
          </a:p>
        </p:txBody>
      </p:sp>
      <p:sp>
        <p:nvSpPr>
          <p:cNvPr id="6" name="TextBox 5">
            <a:extLst>
              <a:ext uri="{FF2B5EF4-FFF2-40B4-BE49-F238E27FC236}">
                <a16:creationId xmlns:a16="http://schemas.microsoft.com/office/drawing/2014/main" id="{C564AE4E-5D08-4ADD-914F-90816E02B2BE}"/>
              </a:ext>
            </a:extLst>
          </p:cNvPr>
          <p:cNvSpPr txBox="1"/>
          <p:nvPr/>
        </p:nvSpPr>
        <p:spPr>
          <a:xfrm>
            <a:off x="5083880" y="1905973"/>
            <a:ext cx="4776244" cy="369332"/>
          </a:xfrm>
          <a:prstGeom prst="rect">
            <a:avLst/>
          </a:prstGeom>
          <a:solidFill>
            <a:srgbClr val="FFCCFF"/>
          </a:solidFill>
        </p:spPr>
        <p:txBody>
          <a:bodyPr wrap="none" rtlCol="0">
            <a:spAutoFit/>
          </a:bodyPr>
          <a:lstStyle/>
          <a:p>
            <a:r>
              <a:rPr lang="en-US" dirty="0"/>
              <a:t>A spanning tree for 7 vertices </a:t>
            </a:r>
            <a:r>
              <a:rPr lang="en-US" u="sng" dirty="0"/>
              <a:t>must have</a:t>
            </a:r>
            <a:r>
              <a:rPr lang="en-US" dirty="0"/>
              <a:t> 6 edges.</a:t>
            </a:r>
          </a:p>
        </p:txBody>
      </p:sp>
      <p:sp>
        <p:nvSpPr>
          <p:cNvPr id="7" name="TextBox 6">
            <a:extLst>
              <a:ext uri="{FF2B5EF4-FFF2-40B4-BE49-F238E27FC236}">
                <a16:creationId xmlns:a16="http://schemas.microsoft.com/office/drawing/2014/main" id="{C8F68B0C-171A-4025-80B5-FD19BE3E1CF7}"/>
              </a:ext>
            </a:extLst>
          </p:cNvPr>
          <p:cNvSpPr txBox="1"/>
          <p:nvPr/>
        </p:nvSpPr>
        <p:spPr>
          <a:xfrm>
            <a:off x="5083880" y="2390487"/>
            <a:ext cx="4530471" cy="369332"/>
          </a:xfrm>
          <a:prstGeom prst="rect">
            <a:avLst/>
          </a:prstGeom>
          <a:solidFill>
            <a:srgbClr val="FFFF00"/>
          </a:solidFill>
        </p:spPr>
        <p:txBody>
          <a:bodyPr wrap="none" rtlCol="0">
            <a:spAutoFit/>
          </a:bodyPr>
          <a:lstStyle/>
          <a:p>
            <a:r>
              <a:rPr lang="en-US" dirty="0"/>
              <a:t>We must remove 1 edge and break the circuit.</a:t>
            </a:r>
          </a:p>
        </p:txBody>
      </p:sp>
      <p:pic>
        <p:nvPicPr>
          <p:cNvPr id="9" name="Picture 8">
            <a:extLst>
              <a:ext uri="{FF2B5EF4-FFF2-40B4-BE49-F238E27FC236}">
                <a16:creationId xmlns:a16="http://schemas.microsoft.com/office/drawing/2014/main" id="{8397D604-F527-4A8B-9DA4-5EE86E68819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8906" t="32635" r="8966" b="22857"/>
          <a:stretch/>
        </p:blipFill>
        <p:spPr>
          <a:xfrm>
            <a:off x="5505856" y="3095208"/>
            <a:ext cx="5943599" cy="3532230"/>
          </a:xfrm>
          <a:prstGeom prst="rect">
            <a:avLst/>
          </a:prstGeom>
        </p:spPr>
      </p:pic>
      <p:cxnSp>
        <p:nvCxnSpPr>
          <p:cNvPr id="11" name="Connector: Curved 10">
            <a:extLst>
              <a:ext uri="{FF2B5EF4-FFF2-40B4-BE49-F238E27FC236}">
                <a16:creationId xmlns:a16="http://schemas.microsoft.com/office/drawing/2014/main" id="{E70D3B44-6ABD-45EA-B021-89645DE4E99E}"/>
              </a:ext>
            </a:extLst>
          </p:cNvPr>
          <p:cNvCxnSpPr>
            <a:cxnSpLocks/>
          </p:cNvCxnSpPr>
          <p:nvPr/>
        </p:nvCxnSpPr>
        <p:spPr>
          <a:xfrm rot="16200000" flipH="1">
            <a:off x="2550608" y="3063473"/>
            <a:ext cx="1766114" cy="2241809"/>
          </a:xfrm>
          <a:prstGeom prst="curvedConnector2">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512654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025D6-5388-4A04-B138-19E861F3BBF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569" t="27517" r="63458" b="46241"/>
          <a:stretch/>
        </p:blipFill>
        <p:spPr>
          <a:xfrm>
            <a:off x="350196" y="1327826"/>
            <a:ext cx="3554959" cy="2101174"/>
          </a:xfrm>
          <a:prstGeom prst="rect">
            <a:avLst/>
          </a:prstGeom>
        </p:spPr>
      </p:pic>
      <p:sp>
        <p:nvSpPr>
          <p:cNvPr id="4" name="TextBox 3">
            <a:extLst>
              <a:ext uri="{FF2B5EF4-FFF2-40B4-BE49-F238E27FC236}">
                <a16:creationId xmlns:a16="http://schemas.microsoft.com/office/drawing/2014/main" id="{CCB66ED9-74D5-4BE8-B74C-BDAFB39DEF41}"/>
              </a:ext>
            </a:extLst>
          </p:cNvPr>
          <p:cNvSpPr txBox="1"/>
          <p:nvPr/>
        </p:nvSpPr>
        <p:spPr>
          <a:xfrm>
            <a:off x="3433665" y="380267"/>
            <a:ext cx="5480603" cy="400110"/>
          </a:xfrm>
          <a:prstGeom prst="rect">
            <a:avLst/>
          </a:prstGeom>
          <a:solidFill>
            <a:schemeClr val="bg2">
              <a:lumMod val="75000"/>
            </a:schemeClr>
          </a:solidFill>
        </p:spPr>
        <p:txBody>
          <a:bodyPr wrap="none" rtlCol="0">
            <a:spAutoFit/>
          </a:bodyPr>
          <a:lstStyle/>
          <a:p>
            <a:r>
              <a:rPr lang="en-US" sz="2000" dirty="0"/>
              <a:t>Find 3 different spanning trees for the graph below.</a:t>
            </a:r>
          </a:p>
        </p:txBody>
      </p:sp>
      <p:sp>
        <p:nvSpPr>
          <p:cNvPr id="5" name="TextBox 4">
            <a:extLst>
              <a:ext uri="{FF2B5EF4-FFF2-40B4-BE49-F238E27FC236}">
                <a16:creationId xmlns:a16="http://schemas.microsoft.com/office/drawing/2014/main" id="{479E57CE-3D37-48DD-9955-6CE2FBC53F26}"/>
              </a:ext>
            </a:extLst>
          </p:cNvPr>
          <p:cNvSpPr txBox="1"/>
          <p:nvPr/>
        </p:nvSpPr>
        <p:spPr>
          <a:xfrm>
            <a:off x="4133008" y="1419122"/>
            <a:ext cx="6050246" cy="369332"/>
          </a:xfrm>
          <a:prstGeom prst="rect">
            <a:avLst/>
          </a:prstGeom>
          <a:solidFill>
            <a:srgbClr val="CCECFF"/>
          </a:solidFill>
        </p:spPr>
        <p:txBody>
          <a:bodyPr wrap="none" rtlCol="0">
            <a:spAutoFit/>
          </a:bodyPr>
          <a:lstStyle/>
          <a:p>
            <a:r>
              <a:rPr lang="en-US" dirty="0"/>
              <a:t>This graph has 5 vertices, 7 edges, multiple overlapping circuits.</a:t>
            </a:r>
          </a:p>
        </p:txBody>
      </p:sp>
      <p:sp>
        <p:nvSpPr>
          <p:cNvPr id="6" name="TextBox 5">
            <a:extLst>
              <a:ext uri="{FF2B5EF4-FFF2-40B4-BE49-F238E27FC236}">
                <a16:creationId xmlns:a16="http://schemas.microsoft.com/office/drawing/2014/main" id="{5D663A4C-F1C9-4A72-AC12-3A7ED39CACD1}"/>
              </a:ext>
            </a:extLst>
          </p:cNvPr>
          <p:cNvSpPr txBox="1"/>
          <p:nvPr/>
        </p:nvSpPr>
        <p:spPr>
          <a:xfrm>
            <a:off x="5083880" y="1905973"/>
            <a:ext cx="4776244" cy="369332"/>
          </a:xfrm>
          <a:prstGeom prst="rect">
            <a:avLst/>
          </a:prstGeom>
          <a:solidFill>
            <a:srgbClr val="FFCCFF"/>
          </a:solidFill>
        </p:spPr>
        <p:txBody>
          <a:bodyPr wrap="none" rtlCol="0">
            <a:spAutoFit/>
          </a:bodyPr>
          <a:lstStyle/>
          <a:p>
            <a:r>
              <a:rPr lang="en-US" dirty="0"/>
              <a:t>A spanning tree for 5 vertices </a:t>
            </a:r>
            <a:r>
              <a:rPr lang="en-US" u="sng" dirty="0"/>
              <a:t>must have</a:t>
            </a:r>
            <a:r>
              <a:rPr lang="en-US" dirty="0"/>
              <a:t> 4 edges.</a:t>
            </a:r>
          </a:p>
        </p:txBody>
      </p:sp>
      <p:sp>
        <p:nvSpPr>
          <p:cNvPr id="7" name="TextBox 6">
            <a:extLst>
              <a:ext uri="{FF2B5EF4-FFF2-40B4-BE49-F238E27FC236}">
                <a16:creationId xmlns:a16="http://schemas.microsoft.com/office/drawing/2014/main" id="{4FDC6216-F3DF-45E7-9D61-FA44BE398845}"/>
              </a:ext>
            </a:extLst>
          </p:cNvPr>
          <p:cNvSpPr txBox="1"/>
          <p:nvPr/>
        </p:nvSpPr>
        <p:spPr>
          <a:xfrm>
            <a:off x="5083880" y="2390487"/>
            <a:ext cx="4706801" cy="369332"/>
          </a:xfrm>
          <a:prstGeom prst="rect">
            <a:avLst/>
          </a:prstGeom>
          <a:solidFill>
            <a:srgbClr val="FFFF00"/>
          </a:solidFill>
        </p:spPr>
        <p:txBody>
          <a:bodyPr wrap="none" rtlCol="0">
            <a:spAutoFit/>
          </a:bodyPr>
          <a:lstStyle/>
          <a:p>
            <a:r>
              <a:rPr lang="en-US" dirty="0"/>
              <a:t>We must remove 3 edges and break the circuits.</a:t>
            </a:r>
          </a:p>
        </p:txBody>
      </p:sp>
      <p:pic>
        <p:nvPicPr>
          <p:cNvPr id="9" name="Picture 8">
            <a:extLst>
              <a:ext uri="{FF2B5EF4-FFF2-40B4-BE49-F238E27FC236}">
                <a16:creationId xmlns:a16="http://schemas.microsoft.com/office/drawing/2014/main" id="{51F2F76D-6B36-41FE-9F4F-6D322FB1202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48511" t="39288" r="6968" b="9647"/>
          <a:stretch/>
        </p:blipFill>
        <p:spPr>
          <a:xfrm>
            <a:off x="4923415" y="3122578"/>
            <a:ext cx="5428034" cy="3501958"/>
          </a:xfrm>
          <a:prstGeom prst="rect">
            <a:avLst/>
          </a:prstGeom>
        </p:spPr>
      </p:pic>
      <p:cxnSp>
        <p:nvCxnSpPr>
          <p:cNvPr id="10" name="Connector: Curved 9">
            <a:extLst>
              <a:ext uri="{FF2B5EF4-FFF2-40B4-BE49-F238E27FC236}">
                <a16:creationId xmlns:a16="http://schemas.microsoft.com/office/drawing/2014/main" id="{6E17F8A9-9C6C-4832-8C55-88F74C7C7085}"/>
              </a:ext>
            </a:extLst>
          </p:cNvPr>
          <p:cNvCxnSpPr>
            <a:cxnSpLocks/>
          </p:cNvCxnSpPr>
          <p:nvPr/>
        </p:nvCxnSpPr>
        <p:spPr>
          <a:xfrm rot="16200000" flipH="1">
            <a:off x="2550608" y="3335849"/>
            <a:ext cx="1766114" cy="2241809"/>
          </a:xfrm>
          <a:prstGeom prst="curvedConnector2">
            <a:avLst/>
          </a:prstGeom>
          <a:ln>
            <a:tailEnd type="triangle"/>
          </a:ln>
        </p:spPr>
        <p:style>
          <a:lnRef idx="3">
            <a:schemeClr val="accent3"/>
          </a:lnRef>
          <a:fillRef idx="0">
            <a:schemeClr val="accent3"/>
          </a:fillRef>
          <a:effectRef idx="2">
            <a:schemeClr val="accent3"/>
          </a:effectRef>
          <a:fontRef idx="minor">
            <a:schemeClr val="tx1"/>
          </a:fontRef>
        </p:style>
      </p:cxnSp>
      <p:sp>
        <p:nvSpPr>
          <p:cNvPr id="12" name="TextBox 11">
            <a:extLst>
              <a:ext uri="{FF2B5EF4-FFF2-40B4-BE49-F238E27FC236}">
                <a16:creationId xmlns:a16="http://schemas.microsoft.com/office/drawing/2014/main" id="{E658EFE7-F78B-43F0-AB79-C58B59DCB88C}"/>
              </a:ext>
            </a:extLst>
          </p:cNvPr>
          <p:cNvSpPr txBox="1"/>
          <p:nvPr/>
        </p:nvSpPr>
        <p:spPr>
          <a:xfrm>
            <a:off x="7637432" y="4999517"/>
            <a:ext cx="2945049" cy="1477328"/>
          </a:xfrm>
          <a:prstGeom prst="rect">
            <a:avLst/>
          </a:prstGeom>
          <a:solidFill>
            <a:srgbClr val="A9DA74"/>
          </a:solidFill>
        </p:spPr>
        <p:txBody>
          <a:bodyPr wrap="square">
            <a:spAutoFit/>
          </a:bodyPr>
          <a:lstStyle/>
          <a:p>
            <a:r>
              <a:rPr lang="en-US" dirty="0"/>
              <a:t>All of these are subgraphs of the original graph, have no circuits, and include all the vertices. So, they are </a:t>
            </a:r>
            <a:r>
              <a:rPr lang="en-US" b="1" dirty="0"/>
              <a:t>spanning trees.</a:t>
            </a:r>
          </a:p>
        </p:txBody>
      </p:sp>
    </p:spTree>
    <p:extLst>
      <p:ext uri="{BB962C8B-B14F-4D97-AF65-F5344CB8AC3E}">
        <p14:creationId xmlns:p14="http://schemas.microsoft.com/office/powerpoint/2010/main" val="257511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35BE4-FBBB-49F2-8780-BB5616CA39EA}"/>
              </a:ext>
            </a:extLst>
          </p:cNvPr>
          <p:cNvSpPr>
            <a:spLocks noGrp="1"/>
          </p:cNvSpPr>
          <p:nvPr>
            <p:ph type="title"/>
          </p:nvPr>
        </p:nvSpPr>
        <p:spPr/>
        <p:txBody>
          <a:bodyPr/>
          <a:lstStyle/>
          <a:p>
            <a:r>
              <a:rPr lang="en-US" dirty="0"/>
              <a:t>Minimum spanning tree (</a:t>
            </a:r>
            <a:r>
              <a:rPr lang="en-US" dirty="0" err="1"/>
              <a:t>mst</a:t>
            </a:r>
            <a:r>
              <a:rPr lang="en-US" dirty="0"/>
              <a:t>)</a:t>
            </a:r>
          </a:p>
        </p:txBody>
      </p:sp>
      <p:sp>
        <p:nvSpPr>
          <p:cNvPr id="3" name="Content Placeholder 2">
            <a:extLst>
              <a:ext uri="{FF2B5EF4-FFF2-40B4-BE49-F238E27FC236}">
                <a16:creationId xmlns:a16="http://schemas.microsoft.com/office/drawing/2014/main" id="{BC3485A2-13F6-4AE6-8E5E-31BDC2C929D8}"/>
              </a:ext>
            </a:extLst>
          </p:cNvPr>
          <p:cNvSpPr>
            <a:spLocks noGrp="1"/>
          </p:cNvSpPr>
          <p:nvPr>
            <p:ph idx="1"/>
          </p:nvPr>
        </p:nvSpPr>
        <p:spPr/>
        <p:txBody>
          <a:bodyPr/>
          <a:lstStyle/>
          <a:p>
            <a:r>
              <a:rPr lang="en-US" dirty="0"/>
              <a:t>total / sum of weights of edges must be minimum.</a:t>
            </a:r>
          </a:p>
        </p:txBody>
      </p:sp>
      <p:pic>
        <p:nvPicPr>
          <p:cNvPr id="2052" name="Picture 4" descr="Introduction to Minimum Spanning Tree (MST) | TutorialHorizon">
            <a:extLst>
              <a:ext uri="{FF2B5EF4-FFF2-40B4-BE49-F238E27FC236}">
                <a16:creationId xmlns:a16="http://schemas.microsoft.com/office/drawing/2014/main" id="{FCD1FCDF-59F6-4773-9603-7AC6FEF6F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7537" y="3429000"/>
            <a:ext cx="7278385" cy="31325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AC8B67-7EB6-46EF-BB48-AEBECDB04761}"/>
              </a:ext>
            </a:extLst>
          </p:cNvPr>
          <p:cNvSpPr txBox="1"/>
          <p:nvPr/>
        </p:nvSpPr>
        <p:spPr>
          <a:xfrm>
            <a:off x="3891064" y="277631"/>
            <a:ext cx="3795976" cy="369332"/>
          </a:xfrm>
          <a:prstGeom prst="rect">
            <a:avLst/>
          </a:prstGeom>
          <a:solidFill>
            <a:srgbClr val="FFCCFF"/>
          </a:solidFill>
          <a:ln>
            <a:solidFill>
              <a:srgbClr val="FF3399"/>
            </a:solidFill>
          </a:ln>
        </p:spPr>
        <p:txBody>
          <a:bodyPr wrap="none" rtlCol="0">
            <a:spAutoFit/>
          </a:bodyPr>
          <a:lstStyle/>
          <a:p>
            <a:r>
              <a:rPr lang="en-US" dirty="0"/>
              <a:t>A weighted graph is called a </a:t>
            </a:r>
            <a:r>
              <a:rPr lang="en-US" b="1" dirty="0"/>
              <a:t>network</a:t>
            </a:r>
            <a:r>
              <a:rPr lang="en-US" dirty="0"/>
              <a:t>.</a:t>
            </a:r>
          </a:p>
        </p:txBody>
      </p:sp>
    </p:spTree>
    <p:extLst>
      <p:ext uri="{BB962C8B-B14F-4D97-AF65-F5344CB8AC3E}">
        <p14:creationId xmlns:p14="http://schemas.microsoft.com/office/powerpoint/2010/main" val="38169437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 crisp minimum spanning tree problem example | Download Scientific Diagram">
            <a:extLst>
              <a:ext uri="{FF2B5EF4-FFF2-40B4-BE49-F238E27FC236}">
                <a16:creationId xmlns:a16="http://schemas.microsoft.com/office/drawing/2014/main" id="{302020E6-AC7B-4AE1-A5B2-EB4EF626804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5865" t="7077" r="2309"/>
          <a:stretch/>
        </p:blipFill>
        <p:spPr bwMode="auto">
          <a:xfrm>
            <a:off x="7820793" y="3599235"/>
            <a:ext cx="3537624" cy="30724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risp minimum spanning tree problem example | Download Scientific Diagram">
            <a:extLst>
              <a:ext uri="{FF2B5EF4-FFF2-40B4-BE49-F238E27FC236}">
                <a16:creationId xmlns:a16="http://schemas.microsoft.com/office/drawing/2014/main" id="{00275E5C-7DE4-435F-A0E9-9B49568C6FB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089" r="48717"/>
          <a:stretch/>
        </p:blipFill>
        <p:spPr bwMode="auto">
          <a:xfrm>
            <a:off x="1148685" y="787893"/>
            <a:ext cx="3842927" cy="311720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or: Curved 3">
            <a:extLst>
              <a:ext uri="{FF2B5EF4-FFF2-40B4-BE49-F238E27FC236}">
                <a16:creationId xmlns:a16="http://schemas.microsoft.com/office/drawing/2014/main" id="{375F597C-7DEF-43A0-A1E0-F72A0CC187A8}"/>
              </a:ext>
            </a:extLst>
          </p:cNvPr>
          <p:cNvCxnSpPr>
            <a:cxnSpLocks/>
          </p:cNvCxnSpPr>
          <p:nvPr/>
        </p:nvCxnSpPr>
        <p:spPr>
          <a:xfrm rot="16200000" flipH="1">
            <a:off x="4722974" y="2714895"/>
            <a:ext cx="1907612" cy="4288027"/>
          </a:xfrm>
          <a:prstGeom prst="curvedConnector2">
            <a:avLst/>
          </a:prstGeom>
          <a:ln>
            <a:tailEnd type="triangle"/>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BA7BF934-DF30-4929-A5A3-2D44B787FB72}"/>
              </a:ext>
            </a:extLst>
          </p:cNvPr>
          <p:cNvSpPr txBox="1"/>
          <p:nvPr/>
        </p:nvSpPr>
        <p:spPr>
          <a:xfrm>
            <a:off x="5566458" y="239750"/>
            <a:ext cx="1906291" cy="523220"/>
          </a:xfrm>
          <a:prstGeom prst="rect">
            <a:avLst/>
          </a:prstGeom>
          <a:solidFill>
            <a:srgbClr val="A9DA74"/>
          </a:solidFill>
        </p:spPr>
        <p:txBody>
          <a:bodyPr wrap="none" rtlCol="0">
            <a:spAutoFit/>
          </a:bodyPr>
          <a:lstStyle/>
          <a:p>
            <a:r>
              <a:rPr lang="en-US" sz="2800" dirty="0"/>
              <a:t>Define MST</a:t>
            </a:r>
          </a:p>
        </p:txBody>
      </p:sp>
      <p:sp>
        <p:nvSpPr>
          <p:cNvPr id="6" name="TextBox 5">
            <a:extLst>
              <a:ext uri="{FF2B5EF4-FFF2-40B4-BE49-F238E27FC236}">
                <a16:creationId xmlns:a16="http://schemas.microsoft.com/office/drawing/2014/main" id="{5352B29A-B3EE-40A3-ACC6-0B4B8201743D}"/>
              </a:ext>
            </a:extLst>
          </p:cNvPr>
          <p:cNvSpPr txBox="1"/>
          <p:nvPr/>
        </p:nvSpPr>
        <p:spPr>
          <a:xfrm>
            <a:off x="1421042" y="326631"/>
            <a:ext cx="3298211" cy="369332"/>
          </a:xfrm>
          <a:prstGeom prst="rect">
            <a:avLst/>
          </a:prstGeom>
          <a:solidFill>
            <a:srgbClr val="CCECFF"/>
          </a:solidFill>
          <a:ln>
            <a:solidFill>
              <a:srgbClr val="00B0F0"/>
            </a:solidFill>
          </a:ln>
        </p:spPr>
        <p:txBody>
          <a:bodyPr wrap="none" rtlCol="0">
            <a:spAutoFit/>
          </a:bodyPr>
          <a:lstStyle/>
          <a:p>
            <a:r>
              <a:rPr lang="en-US" b="1" dirty="0"/>
              <a:t>Recall</a:t>
            </a:r>
            <a:r>
              <a:rPr lang="en-US" dirty="0"/>
              <a:t>: trees </a:t>
            </a:r>
            <a:r>
              <a:rPr lang="en-US" u="sng" dirty="0"/>
              <a:t>cannot</a:t>
            </a:r>
            <a:r>
              <a:rPr lang="en-US" dirty="0"/>
              <a:t> form a cycle</a:t>
            </a:r>
          </a:p>
        </p:txBody>
      </p:sp>
    </p:spTree>
    <p:extLst>
      <p:ext uri="{BB962C8B-B14F-4D97-AF65-F5344CB8AC3E}">
        <p14:creationId xmlns:p14="http://schemas.microsoft.com/office/powerpoint/2010/main" val="17432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8790-57F7-4FB7-8180-4793472D1299}"/>
              </a:ext>
            </a:extLst>
          </p:cNvPr>
          <p:cNvSpPr>
            <a:spLocks noGrp="1"/>
          </p:cNvSpPr>
          <p:nvPr>
            <p:ph type="title"/>
          </p:nvPr>
        </p:nvSpPr>
        <p:spPr/>
        <p:txBody>
          <a:bodyPr/>
          <a:lstStyle/>
          <a:p>
            <a:r>
              <a:rPr lang="en-US" dirty="0"/>
              <a:t>More terminology</a:t>
            </a:r>
          </a:p>
        </p:txBody>
      </p:sp>
    </p:spTree>
    <p:extLst>
      <p:ext uri="{BB962C8B-B14F-4D97-AF65-F5344CB8AC3E}">
        <p14:creationId xmlns:p14="http://schemas.microsoft.com/office/powerpoint/2010/main" val="9360531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screte Mathematics - Spanning Trees">
            <a:extLst>
              <a:ext uri="{FF2B5EF4-FFF2-40B4-BE49-F238E27FC236}">
                <a16:creationId xmlns:a16="http://schemas.microsoft.com/office/drawing/2014/main" id="{C89963EF-E932-480D-9BE6-CEC94343956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400" t="2468" r="53782" b="3534"/>
          <a:stretch/>
        </p:blipFill>
        <p:spPr bwMode="auto">
          <a:xfrm>
            <a:off x="695198" y="1747460"/>
            <a:ext cx="3448785" cy="30982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F9D516-5331-42BC-9220-F8496CA067CC}"/>
              </a:ext>
            </a:extLst>
          </p:cNvPr>
          <p:cNvSpPr txBox="1"/>
          <p:nvPr/>
        </p:nvSpPr>
        <p:spPr>
          <a:xfrm>
            <a:off x="4503907" y="466927"/>
            <a:ext cx="1906291" cy="523220"/>
          </a:xfrm>
          <a:prstGeom prst="rect">
            <a:avLst/>
          </a:prstGeom>
          <a:solidFill>
            <a:srgbClr val="A9DA74"/>
          </a:solidFill>
        </p:spPr>
        <p:txBody>
          <a:bodyPr wrap="none" rtlCol="0">
            <a:spAutoFit/>
          </a:bodyPr>
          <a:lstStyle/>
          <a:p>
            <a:r>
              <a:rPr lang="en-US" sz="2800" dirty="0"/>
              <a:t>Define MST</a:t>
            </a:r>
          </a:p>
        </p:txBody>
      </p:sp>
      <p:sp>
        <p:nvSpPr>
          <p:cNvPr id="4" name="TextBox 3">
            <a:extLst>
              <a:ext uri="{FF2B5EF4-FFF2-40B4-BE49-F238E27FC236}">
                <a16:creationId xmlns:a16="http://schemas.microsoft.com/office/drawing/2014/main" id="{52808664-E7CB-4623-9E49-62FF39326468}"/>
              </a:ext>
            </a:extLst>
          </p:cNvPr>
          <p:cNvSpPr txBox="1"/>
          <p:nvPr/>
        </p:nvSpPr>
        <p:spPr>
          <a:xfrm>
            <a:off x="4994824" y="2114575"/>
            <a:ext cx="4776244" cy="369332"/>
          </a:xfrm>
          <a:prstGeom prst="rect">
            <a:avLst/>
          </a:prstGeom>
          <a:solidFill>
            <a:srgbClr val="FFCCFF"/>
          </a:solidFill>
        </p:spPr>
        <p:txBody>
          <a:bodyPr wrap="none" rtlCol="0">
            <a:spAutoFit/>
          </a:bodyPr>
          <a:lstStyle/>
          <a:p>
            <a:r>
              <a:rPr lang="en-US" dirty="0"/>
              <a:t>A spanning tree for 5 vertices </a:t>
            </a:r>
            <a:r>
              <a:rPr lang="en-US" u="sng" dirty="0"/>
              <a:t>must have</a:t>
            </a:r>
            <a:r>
              <a:rPr lang="en-US" dirty="0"/>
              <a:t> 4 edges.</a:t>
            </a:r>
          </a:p>
        </p:txBody>
      </p:sp>
    </p:spTree>
    <p:extLst>
      <p:ext uri="{BB962C8B-B14F-4D97-AF65-F5344CB8AC3E}">
        <p14:creationId xmlns:p14="http://schemas.microsoft.com/office/powerpoint/2010/main" val="22406767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ATE | GATE-CS-2009 | Question 38 - GeeksforGeeks">
            <a:extLst>
              <a:ext uri="{FF2B5EF4-FFF2-40B4-BE49-F238E27FC236}">
                <a16:creationId xmlns:a16="http://schemas.microsoft.com/office/drawing/2014/main" id="{AC060629-A47D-4169-952C-0D2218E78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827" y="2840008"/>
            <a:ext cx="6016895" cy="3131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357CE42-08E0-4439-A183-F1629F40B00E}"/>
              </a:ext>
            </a:extLst>
          </p:cNvPr>
          <p:cNvSpPr>
            <a:spLocks noGrp="1"/>
          </p:cNvSpPr>
          <p:nvPr>
            <p:ph type="title"/>
          </p:nvPr>
        </p:nvSpPr>
        <p:spPr/>
        <p:txBody>
          <a:bodyPr/>
          <a:lstStyle/>
          <a:p>
            <a:r>
              <a:rPr lang="en-US" dirty="0"/>
              <a:t>Try it</a:t>
            </a:r>
          </a:p>
        </p:txBody>
      </p:sp>
    </p:spTree>
    <p:extLst>
      <p:ext uri="{BB962C8B-B14F-4D97-AF65-F5344CB8AC3E}">
        <p14:creationId xmlns:p14="http://schemas.microsoft.com/office/powerpoint/2010/main" val="16442624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77ECE6-4164-478D-A26A-2AAD5EFAD432}"/>
              </a:ext>
            </a:extLst>
          </p:cNvPr>
          <p:cNvSpPr>
            <a:spLocks noGrp="1"/>
          </p:cNvSpPr>
          <p:nvPr>
            <p:ph type="title"/>
          </p:nvPr>
        </p:nvSpPr>
        <p:spPr/>
        <p:txBody>
          <a:bodyPr/>
          <a:lstStyle/>
          <a:p>
            <a:r>
              <a:rPr lang="en-US" dirty="0"/>
              <a:t>If there are thousands of vertices and edges, how will it be solved?</a:t>
            </a:r>
          </a:p>
        </p:txBody>
      </p:sp>
      <p:sp>
        <p:nvSpPr>
          <p:cNvPr id="5" name="Picture Placeholder 4">
            <a:extLst>
              <a:ext uri="{FF2B5EF4-FFF2-40B4-BE49-F238E27FC236}">
                <a16:creationId xmlns:a16="http://schemas.microsoft.com/office/drawing/2014/main" id="{B110462A-BF4E-4723-905E-72AE2EDF0F65}"/>
              </a:ext>
            </a:extLst>
          </p:cNvPr>
          <p:cNvSpPr>
            <a:spLocks noGrp="1"/>
          </p:cNvSpPr>
          <p:nvPr>
            <p:ph type="pic" idx="1"/>
          </p:nvPr>
        </p:nvSpPr>
        <p:spPr/>
      </p:sp>
      <p:sp>
        <p:nvSpPr>
          <p:cNvPr id="6" name="Text Placeholder 5">
            <a:extLst>
              <a:ext uri="{FF2B5EF4-FFF2-40B4-BE49-F238E27FC236}">
                <a16:creationId xmlns:a16="http://schemas.microsoft.com/office/drawing/2014/main" id="{264DE1B9-F884-4106-891A-C1F800A0965D}"/>
              </a:ext>
            </a:extLst>
          </p:cNvPr>
          <p:cNvSpPr>
            <a:spLocks noGrp="1"/>
          </p:cNvSpPr>
          <p:nvPr>
            <p:ph type="body" sz="half" idx="2"/>
          </p:nvPr>
        </p:nvSpPr>
        <p:spPr>
          <a:xfrm>
            <a:off x="1066930" y="3734744"/>
            <a:ext cx="3794760" cy="2194037"/>
          </a:xfrm>
        </p:spPr>
        <p:txBody>
          <a:bodyPr>
            <a:normAutofit/>
          </a:bodyPr>
          <a:lstStyle/>
          <a:p>
            <a:r>
              <a:rPr lang="en-US" sz="2800" dirty="0"/>
              <a:t>Algorithms:</a:t>
            </a:r>
          </a:p>
          <a:p>
            <a:r>
              <a:rPr lang="en-US" sz="2800" dirty="0"/>
              <a:t>Prim’s Algorithm</a:t>
            </a:r>
          </a:p>
          <a:p>
            <a:r>
              <a:rPr lang="en-US" sz="2800" dirty="0"/>
              <a:t>Kruskal’s Algorithm</a:t>
            </a:r>
          </a:p>
        </p:txBody>
      </p:sp>
      <p:pic>
        <p:nvPicPr>
          <p:cNvPr id="7170" name="Picture 2" descr="Minimum Spanning Tree (MST) of Plectropomus leopardus haplotypes from... |  Download Scientific Diagram">
            <a:extLst>
              <a:ext uri="{FF2B5EF4-FFF2-40B4-BE49-F238E27FC236}">
                <a16:creationId xmlns:a16="http://schemas.microsoft.com/office/drawing/2014/main" id="{EB4B14E1-89A7-4A7E-9171-5AA88C4BE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0"/>
            <a:ext cx="61705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2886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A8019-B707-49C9-BA0F-12F366DEC06A}"/>
              </a:ext>
            </a:extLst>
          </p:cNvPr>
          <p:cNvSpPr>
            <a:spLocks noGrp="1"/>
          </p:cNvSpPr>
          <p:nvPr>
            <p:ph type="title"/>
          </p:nvPr>
        </p:nvSpPr>
        <p:spPr/>
        <p:txBody>
          <a:bodyPr/>
          <a:lstStyle/>
          <a:p>
            <a:r>
              <a:rPr lang="en-US" dirty="0"/>
              <a:t>Prim's Algorithm</a:t>
            </a:r>
          </a:p>
        </p:txBody>
      </p:sp>
      <p:sp>
        <p:nvSpPr>
          <p:cNvPr id="3" name="Content Placeholder 2">
            <a:extLst>
              <a:ext uri="{FF2B5EF4-FFF2-40B4-BE49-F238E27FC236}">
                <a16:creationId xmlns:a16="http://schemas.microsoft.com/office/drawing/2014/main" id="{45BAB496-0FAB-4E37-91A0-3956671C3048}"/>
              </a:ext>
            </a:extLst>
          </p:cNvPr>
          <p:cNvSpPr>
            <a:spLocks noGrp="1"/>
          </p:cNvSpPr>
          <p:nvPr>
            <p:ph idx="1"/>
          </p:nvPr>
        </p:nvSpPr>
        <p:spPr>
          <a:xfrm>
            <a:off x="2231136" y="2966936"/>
            <a:ext cx="7729728" cy="2773091"/>
          </a:xfrm>
        </p:spPr>
        <p:txBody>
          <a:bodyPr/>
          <a:lstStyle/>
          <a:p>
            <a:r>
              <a:rPr lang="en-US" dirty="0"/>
              <a:t>Basically, Prim’s algorithm is a modified version of Dijkstra’s algorithm. First, we choose a node to start from and add all its neighbors to a priority queue.</a:t>
            </a:r>
          </a:p>
        </p:txBody>
      </p:sp>
      <p:sp>
        <p:nvSpPr>
          <p:cNvPr id="4" name="TextBox 3">
            <a:extLst>
              <a:ext uri="{FF2B5EF4-FFF2-40B4-BE49-F238E27FC236}">
                <a16:creationId xmlns:a16="http://schemas.microsoft.com/office/drawing/2014/main" id="{AAD7D09F-BE72-4770-8D43-CFFBB61AA031}"/>
              </a:ext>
            </a:extLst>
          </p:cNvPr>
          <p:cNvSpPr txBox="1"/>
          <p:nvPr/>
        </p:nvSpPr>
        <p:spPr>
          <a:xfrm>
            <a:off x="2869278" y="2375508"/>
            <a:ext cx="6235811" cy="369332"/>
          </a:xfrm>
          <a:prstGeom prst="rect">
            <a:avLst/>
          </a:prstGeom>
          <a:solidFill>
            <a:srgbClr val="FFCCFF"/>
          </a:solidFill>
          <a:ln>
            <a:solidFill>
              <a:srgbClr val="FFCCFF"/>
            </a:solidFill>
          </a:ln>
        </p:spPr>
        <p:txBody>
          <a:bodyPr wrap="square" rtlCol="0">
            <a:spAutoFit/>
          </a:bodyPr>
          <a:lstStyle/>
          <a:p>
            <a:r>
              <a:rPr lang="en-US" dirty="0"/>
              <a:t>To find the MST we can use Prim’s Algorithm (</a:t>
            </a:r>
            <a:r>
              <a:rPr lang="en-US" u="sng" dirty="0"/>
              <a:t>Greedy</a:t>
            </a:r>
            <a:r>
              <a:rPr lang="en-US" dirty="0"/>
              <a:t> Algorithm)</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BCC515F1-C18E-4B01-B52C-7C5FB9B4D6D5}"/>
                  </a:ext>
                </a:extLst>
              </p:cNvPr>
              <p:cNvSpPr txBox="1">
                <a:spLocks/>
              </p:cNvSpPr>
              <p:nvPr/>
            </p:nvSpPr>
            <p:spPr>
              <a:xfrm>
                <a:off x="596890" y="3745149"/>
                <a:ext cx="7729728" cy="2886015"/>
              </a:xfrm>
              <a:prstGeom prst="rect">
                <a:avLst/>
              </a:prstGeom>
              <a:ln>
                <a:solidFill>
                  <a:srgbClr val="FF3399"/>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Step 1:</a:t>
                </a:r>
              </a:p>
              <a:p>
                <a:pPr marL="0" indent="0">
                  <a:buFont typeface="Arial" panose="020B0604020202020204" pitchFamily="34" charset="0"/>
                  <a:buNone/>
                </a:pPr>
                <a:r>
                  <a:rPr lang="en-US" dirty="0"/>
                  <a:t>Select any node to be the first of T.</a:t>
                </a:r>
              </a:p>
              <a:p>
                <a:r>
                  <a:rPr lang="en-US" dirty="0"/>
                  <a:t>Step 2:</a:t>
                </a:r>
              </a:p>
              <a:p>
                <a:pPr marL="0" indent="0">
                  <a:buFont typeface="Arial" panose="020B0604020202020204" pitchFamily="34" charset="0"/>
                  <a:buNone/>
                </a:pPr>
                <a:r>
                  <a:rPr lang="en-US" dirty="0"/>
                  <a:t>Consider which arcs connects nodes in T to nodes outside T. Pick </a:t>
                </a:r>
                <a14:m>
                  <m:oMath xmlns:m="http://schemas.openxmlformats.org/officeDocument/2006/math">
                    <m:r>
                      <a:rPr lang="en-US" i="1" dirty="0" smtClean="0">
                        <a:latin typeface="Cambria Math" panose="02040503050406030204" pitchFamily="18" charset="0"/>
                      </a:rPr>
                      <m:t>1</m:t>
                    </m:r>
                  </m:oMath>
                </a14:m>
                <a:r>
                  <a:rPr lang="en-US" dirty="0"/>
                  <a:t> with minimum weight (if more than </a:t>
                </a:r>
                <a14:m>
                  <m:oMath xmlns:m="http://schemas.openxmlformats.org/officeDocument/2006/math">
                    <m:r>
                      <a:rPr lang="en-US" i="1" dirty="0" smtClean="0">
                        <a:latin typeface="Cambria Math" panose="02040503050406030204" pitchFamily="18" charset="0"/>
                      </a:rPr>
                      <m:t>1</m:t>
                    </m:r>
                  </m:oMath>
                </a14:m>
                <a:r>
                  <a:rPr lang="en-US" dirty="0"/>
                  <a:t>, choose any). Add this arc and node to T.</a:t>
                </a:r>
              </a:p>
              <a:p>
                <a:r>
                  <a:rPr lang="en-US" dirty="0"/>
                  <a:t>Step 3:</a:t>
                </a:r>
              </a:p>
              <a:p>
                <a:pPr marL="0" indent="0">
                  <a:buFont typeface="Arial" panose="020B0604020202020204" pitchFamily="34" charset="0"/>
                  <a:buNone/>
                </a:pPr>
                <a:r>
                  <a:rPr lang="en-US" dirty="0"/>
                  <a:t>Repeat Step 2 until T contains every node of the graph.</a:t>
                </a:r>
              </a:p>
            </p:txBody>
          </p:sp>
        </mc:Choice>
        <mc:Fallback xmlns="">
          <p:sp>
            <p:nvSpPr>
              <p:cNvPr id="5" name="Content Placeholder 2">
                <a:extLst>
                  <a:ext uri="{FF2B5EF4-FFF2-40B4-BE49-F238E27FC236}">
                    <a16:creationId xmlns:a16="http://schemas.microsoft.com/office/drawing/2014/main" id="{BCC515F1-C18E-4B01-B52C-7C5FB9B4D6D5}"/>
                  </a:ext>
                </a:extLst>
              </p:cNvPr>
              <p:cNvSpPr txBox="1">
                <a:spLocks noRot="1" noChangeAspect="1" noMove="1" noResize="1" noEditPoints="1" noAdjustHandles="1" noChangeArrowheads="1" noChangeShapeType="1" noTextEdit="1"/>
              </p:cNvSpPr>
              <p:nvPr/>
            </p:nvSpPr>
            <p:spPr>
              <a:xfrm>
                <a:off x="596890" y="3745149"/>
                <a:ext cx="7729728" cy="2886015"/>
              </a:xfrm>
              <a:prstGeom prst="rect">
                <a:avLst/>
              </a:prstGeom>
              <a:blipFill>
                <a:blip r:embed="rId2"/>
                <a:stretch>
                  <a:fillRect l="-630" t="-840"/>
                </a:stretch>
              </a:blipFill>
              <a:ln>
                <a:solidFill>
                  <a:srgbClr val="FF3399"/>
                </a:solidFill>
              </a:ln>
            </p:spPr>
            <p:txBody>
              <a:bodyPr/>
              <a:lstStyle/>
              <a:p>
                <a:r>
                  <a:rPr lang="en-US">
                    <a:noFill/>
                  </a:rPr>
                  <a:t> </a:t>
                </a:r>
              </a:p>
            </p:txBody>
          </p:sp>
        </mc:Fallback>
      </mc:AlternateContent>
    </p:spTree>
    <p:extLst>
      <p:ext uri="{BB962C8B-B14F-4D97-AF65-F5344CB8AC3E}">
        <p14:creationId xmlns:p14="http://schemas.microsoft.com/office/powerpoint/2010/main" val="38771307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19773-B8AE-48A5-8C8B-26D01DB037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293" t="26099" r="56755" b="46951"/>
          <a:stretch/>
        </p:blipFill>
        <p:spPr>
          <a:xfrm>
            <a:off x="290703" y="233184"/>
            <a:ext cx="3316473" cy="3045317"/>
          </a:xfrm>
          <a:prstGeom prst="rect">
            <a:avLst/>
          </a:prstGeom>
          <a:ln>
            <a:solidFill>
              <a:srgbClr val="C00000"/>
            </a:solidFill>
          </a:ln>
        </p:spPr>
      </p:pic>
      <p:sp>
        <p:nvSpPr>
          <p:cNvPr id="3" name="Oval 2">
            <a:extLst>
              <a:ext uri="{FF2B5EF4-FFF2-40B4-BE49-F238E27FC236}">
                <a16:creationId xmlns:a16="http://schemas.microsoft.com/office/drawing/2014/main" id="{1836E168-D333-4C8D-8D05-B4FA2F3E8BF4}"/>
              </a:ext>
            </a:extLst>
          </p:cNvPr>
          <p:cNvSpPr/>
          <p:nvPr/>
        </p:nvSpPr>
        <p:spPr>
          <a:xfrm>
            <a:off x="1953178" y="486383"/>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E2C87BB-5D85-4A0C-AB6F-BD8DF8B2667F}"/>
              </a:ext>
            </a:extLst>
          </p:cNvPr>
          <p:cNvSpPr/>
          <p:nvPr/>
        </p:nvSpPr>
        <p:spPr>
          <a:xfrm>
            <a:off x="1053700" y="749030"/>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72C1EB8-4E75-4745-A284-F53BCA2AE1E1}"/>
              </a:ext>
            </a:extLst>
          </p:cNvPr>
          <p:cNvSpPr/>
          <p:nvPr/>
        </p:nvSpPr>
        <p:spPr>
          <a:xfrm>
            <a:off x="1504414" y="901430"/>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0982700-7271-4EA1-AA91-8F67E6A4AC87}"/>
              </a:ext>
            </a:extLst>
          </p:cNvPr>
          <p:cNvSpPr/>
          <p:nvPr/>
        </p:nvSpPr>
        <p:spPr>
          <a:xfrm>
            <a:off x="2181779" y="901430"/>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459AA62-3A97-4614-AF8C-C32AF9CBF00A}"/>
              </a:ext>
            </a:extLst>
          </p:cNvPr>
          <p:cNvSpPr/>
          <p:nvPr/>
        </p:nvSpPr>
        <p:spPr>
          <a:xfrm>
            <a:off x="2595040" y="726332"/>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43C8159-6396-4C6D-8B20-87C09BD3F415}"/>
              </a:ext>
            </a:extLst>
          </p:cNvPr>
          <p:cNvSpPr/>
          <p:nvPr/>
        </p:nvSpPr>
        <p:spPr>
          <a:xfrm rot="19631062">
            <a:off x="641744" y="963140"/>
            <a:ext cx="1473773" cy="661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B40212C-37B6-479D-B194-6AE2DA51C263}"/>
              </a:ext>
            </a:extLst>
          </p:cNvPr>
          <p:cNvSpPr/>
          <p:nvPr/>
        </p:nvSpPr>
        <p:spPr>
          <a:xfrm>
            <a:off x="966151" y="671209"/>
            <a:ext cx="500809"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152D690-6807-44F2-90DA-75B3DE94FE7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293" t="26099" r="56755" b="46951"/>
          <a:stretch/>
        </p:blipFill>
        <p:spPr>
          <a:xfrm>
            <a:off x="4183799" y="233184"/>
            <a:ext cx="3316473" cy="3045317"/>
          </a:xfrm>
          <a:prstGeom prst="rect">
            <a:avLst/>
          </a:prstGeom>
          <a:ln>
            <a:solidFill>
              <a:srgbClr val="C00000"/>
            </a:solidFill>
          </a:ln>
        </p:spPr>
      </p:pic>
      <p:sp>
        <p:nvSpPr>
          <p:cNvPr id="11" name="Oval 10">
            <a:extLst>
              <a:ext uri="{FF2B5EF4-FFF2-40B4-BE49-F238E27FC236}">
                <a16:creationId xmlns:a16="http://schemas.microsoft.com/office/drawing/2014/main" id="{815F5FE7-D891-4606-B37A-34A230B15C4E}"/>
              </a:ext>
            </a:extLst>
          </p:cNvPr>
          <p:cNvSpPr/>
          <p:nvPr/>
        </p:nvSpPr>
        <p:spPr>
          <a:xfrm>
            <a:off x="5846274" y="476655"/>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6BF2F29-BC01-4C22-AA70-26B5B8A16B54}"/>
              </a:ext>
            </a:extLst>
          </p:cNvPr>
          <p:cNvSpPr/>
          <p:nvPr/>
        </p:nvSpPr>
        <p:spPr>
          <a:xfrm>
            <a:off x="5397510" y="901430"/>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5C2ED43-4B5A-4E31-8ECC-5E9064D63DBF}"/>
              </a:ext>
            </a:extLst>
          </p:cNvPr>
          <p:cNvSpPr/>
          <p:nvPr/>
        </p:nvSpPr>
        <p:spPr>
          <a:xfrm>
            <a:off x="6074875" y="901430"/>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219C773-7216-4C8D-A652-EDD276181727}"/>
              </a:ext>
            </a:extLst>
          </p:cNvPr>
          <p:cNvSpPr/>
          <p:nvPr/>
        </p:nvSpPr>
        <p:spPr>
          <a:xfrm>
            <a:off x="6488136" y="726332"/>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C4AF67B-CD4C-4DBD-8F6D-CC07F97B4823}"/>
              </a:ext>
            </a:extLst>
          </p:cNvPr>
          <p:cNvSpPr/>
          <p:nvPr/>
        </p:nvSpPr>
        <p:spPr>
          <a:xfrm rot="19631062">
            <a:off x="4513508" y="974382"/>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2B4834-6FBA-4434-9FF3-158E127E3012}"/>
              </a:ext>
            </a:extLst>
          </p:cNvPr>
          <p:cNvSpPr/>
          <p:nvPr/>
        </p:nvSpPr>
        <p:spPr>
          <a:xfrm>
            <a:off x="4552512" y="1287945"/>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0AE08D1-C6C7-4966-B89E-1D6EF46B8284}"/>
              </a:ext>
            </a:extLst>
          </p:cNvPr>
          <p:cNvSpPr/>
          <p:nvPr/>
        </p:nvSpPr>
        <p:spPr>
          <a:xfrm>
            <a:off x="4897164" y="1736386"/>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9868D45-89F6-443B-A4B8-D6ABD6FE76F8}"/>
              </a:ext>
            </a:extLst>
          </p:cNvPr>
          <p:cNvSpPr/>
          <p:nvPr/>
        </p:nvSpPr>
        <p:spPr>
          <a:xfrm>
            <a:off x="5782356" y="1440829"/>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ED39224-46A2-4B33-A1B0-CCB4EAD90CC2}"/>
              </a:ext>
            </a:extLst>
          </p:cNvPr>
          <p:cNvSpPr/>
          <p:nvPr/>
        </p:nvSpPr>
        <p:spPr>
          <a:xfrm>
            <a:off x="4572296" y="2090311"/>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B2F9E60-ED76-485C-BB37-7B537AC3AFDA}"/>
              </a:ext>
            </a:extLst>
          </p:cNvPr>
          <p:cNvSpPr/>
          <p:nvPr/>
        </p:nvSpPr>
        <p:spPr>
          <a:xfrm rot="4177599">
            <a:off x="5188094" y="1699510"/>
            <a:ext cx="2265572" cy="531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0FD8B34-6994-41C3-80C2-943E74C2DA78}"/>
              </a:ext>
            </a:extLst>
          </p:cNvPr>
          <p:cNvSpPr/>
          <p:nvPr/>
        </p:nvSpPr>
        <p:spPr>
          <a:xfrm>
            <a:off x="5982293" y="799290"/>
            <a:ext cx="500809"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8D6163C-5B48-401E-B38D-CF6A917093D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293" t="26099" r="56755" b="46951"/>
          <a:stretch/>
        </p:blipFill>
        <p:spPr>
          <a:xfrm>
            <a:off x="8088380" y="233184"/>
            <a:ext cx="3316473" cy="3045317"/>
          </a:xfrm>
          <a:prstGeom prst="rect">
            <a:avLst/>
          </a:prstGeom>
          <a:ln>
            <a:solidFill>
              <a:srgbClr val="C00000"/>
            </a:solidFill>
          </a:ln>
        </p:spPr>
      </p:pic>
      <p:sp>
        <p:nvSpPr>
          <p:cNvPr id="26" name="Oval 25">
            <a:extLst>
              <a:ext uri="{FF2B5EF4-FFF2-40B4-BE49-F238E27FC236}">
                <a16:creationId xmlns:a16="http://schemas.microsoft.com/office/drawing/2014/main" id="{2ECC30DC-389A-495F-BC35-4D70693EF132}"/>
              </a:ext>
            </a:extLst>
          </p:cNvPr>
          <p:cNvSpPr/>
          <p:nvPr/>
        </p:nvSpPr>
        <p:spPr>
          <a:xfrm>
            <a:off x="9750855" y="476655"/>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6D7A8916-0A4B-4685-8DAC-9CECA963ACA3}"/>
              </a:ext>
            </a:extLst>
          </p:cNvPr>
          <p:cNvSpPr/>
          <p:nvPr/>
        </p:nvSpPr>
        <p:spPr>
          <a:xfrm>
            <a:off x="9302091" y="901430"/>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7F61A365-9391-4718-A9E0-FC83675AE3CE}"/>
              </a:ext>
            </a:extLst>
          </p:cNvPr>
          <p:cNvSpPr/>
          <p:nvPr/>
        </p:nvSpPr>
        <p:spPr>
          <a:xfrm>
            <a:off x="10392717" y="726332"/>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0300F5BF-E2D7-49DB-A6DE-066E4B0DD290}"/>
              </a:ext>
            </a:extLst>
          </p:cNvPr>
          <p:cNvSpPr/>
          <p:nvPr/>
        </p:nvSpPr>
        <p:spPr>
          <a:xfrm rot="19631062">
            <a:off x="8418089" y="974382"/>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6E7A4F8-6975-40AD-A9A5-6FAF8479DFCE}"/>
              </a:ext>
            </a:extLst>
          </p:cNvPr>
          <p:cNvSpPr/>
          <p:nvPr/>
        </p:nvSpPr>
        <p:spPr>
          <a:xfrm>
            <a:off x="8457093" y="1287945"/>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FFDE146C-1115-4B5A-B9A8-A7CE801B8243}"/>
              </a:ext>
            </a:extLst>
          </p:cNvPr>
          <p:cNvSpPr/>
          <p:nvPr/>
        </p:nvSpPr>
        <p:spPr>
          <a:xfrm>
            <a:off x="9686937" y="1440829"/>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9A32300-B0D4-4049-9291-52E7DA6A43CA}"/>
              </a:ext>
            </a:extLst>
          </p:cNvPr>
          <p:cNvSpPr/>
          <p:nvPr/>
        </p:nvSpPr>
        <p:spPr>
          <a:xfrm>
            <a:off x="8476877" y="2090311"/>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07777D22-B808-4746-80DA-329FA391EFE5}"/>
              </a:ext>
            </a:extLst>
          </p:cNvPr>
          <p:cNvSpPr/>
          <p:nvPr/>
        </p:nvSpPr>
        <p:spPr>
          <a:xfrm rot="4177599">
            <a:off x="9092675" y="1699510"/>
            <a:ext cx="2265572" cy="531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1DFFF73-B2F0-4D18-B1EF-14A62B8E55ED}"/>
              </a:ext>
            </a:extLst>
          </p:cNvPr>
          <p:cNvSpPr/>
          <p:nvPr/>
        </p:nvSpPr>
        <p:spPr>
          <a:xfrm>
            <a:off x="6619130" y="2726745"/>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9DF273D-54FD-40B7-996A-8D87799C55BB}"/>
              </a:ext>
            </a:extLst>
          </p:cNvPr>
          <p:cNvSpPr/>
          <p:nvPr/>
        </p:nvSpPr>
        <p:spPr>
          <a:xfrm>
            <a:off x="10523711" y="2760647"/>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72FC10DD-EDDD-4FDD-8732-07A410B92C71}"/>
              </a:ext>
            </a:extLst>
          </p:cNvPr>
          <p:cNvSpPr/>
          <p:nvPr/>
        </p:nvSpPr>
        <p:spPr>
          <a:xfrm>
            <a:off x="9673302" y="2917444"/>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8346FD23-8078-4860-BC67-CD880D3E5C98}"/>
              </a:ext>
            </a:extLst>
          </p:cNvPr>
          <p:cNvSpPr/>
          <p:nvPr/>
        </p:nvSpPr>
        <p:spPr>
          <a:xfrm>
            <a:off x="10867320" y="2032514"/>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710C5C4-FA2D-4B9C-B532-70B9BD3E9302}"/>
              </a:ext>
            </a:extLst>
          </p:cNvPr>
          <p:cNvSpPr txBox="1"/>
          <p:nvPr/>
        </p:nvSpPr>
        <p:spPr>
          <a:xfrm>
            <a:off x="8928879" y="1681349"/>
            <a:ext cx="369651" cy="276999"/>
          </a:xfrm>
          <a:prstGeom prst="rect">
            <a:avLst/>
          </a:prstGeom>
          <a:noFill/>
        </p:spPr>
        <p:txBody>
          <a:bodyPr wrap="square">
            <a:spAutoFit/>
          </a:bodyPr>
          <a:lstStyle/>
          <a:p>
            <a:r>
              <a:rPr lang="en-US" sz="1200" dirty="0"/>
              <a:t>❌</a:t>
            </a:r>
          </a:p>
        </p:txBody>
      </p:sp>
      <p:sp>
        <p:nvSpPr>
          <p:cNvPr id="42" name="Oval 41">
            <a:extLst>
              <a:ext uri="{FF2B5EF4-FFF2-40B4-BE49-F238E27FC236}">
                <a16:creationId xmlns:a16="http://schemas.microsoft.com/office/drawing/2014/main" id="{FE2E5FC9-3B0B-43C0-8BEE-C1CB155CB6F9}"/>
              </a:ext>
            </a:extLst>
          </p:cNvPr>
          <p:cNvSpPr/>
          <p:nvPr/>
        </p:nvSpPr>
        <p:spPr>
          <a:xfrm>
            <a:off x="10776648" y="1934669"/>
            <a:ext cx="500809"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093B8867-6520-4DC0-B224-8FE0E8CAB2AA}"/>
              </a:ext>
            </a:extLst>
          </p:cNvPr>
          <p:cNvSpPr/>
          <p:nvPr/>
        </p:nvSpPr>
        <p:spPr>
          <a:xfrm rot="17202906">
            <a:off x="10088820" y="2116987"/>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6535E21-C412-457A-A883-2044EC795851}"/>
              </a:ext>
            </a:extLst>
          </p:cNvPr>
          <p:cNvSpPr/>
          <p:nvPr/>
        </p:nvSpPr>
        <p:spPr>
          <a:xfrm>
            <a:off x="10962493" y="1299365"/>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5532229E-98CF-465B-A595-9008D80E279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293" t="26099" r="56755" b="46951"/>
          <a:stretch/>
        </p:blipFill>
        <p:spPr>
          <a:xfrm>
            <a:off x="284551" y="3448735"/>
            <a:ext cx="3316473" cy="3045317"/>
          </a:xfrm>
          <a:prstGeom prst="rect">
            <a:avLst/>
          </a:prstGeom>
          <a:ln>
            <a:solidFill>
              <a:srgbClr val="C00000"/>
            </a:solidFill>
          </a:ln>
        </p:spPr>
      </p:pic>
      <p:sp>
        <p:nvSpPr>
          <p:cNvPr id="46" name="Oval 45">
            <a:extLst>
              <a:ext uri="{FF2B5EF4-FFF2-40B4-BE49-F238E27FC236}">
                <a16:creationId xmlns:a16="http://schemas.microsoft.com/office/drawing/2014/main" id="{6DC43483-AC33-4607-ACD9-6B3A56BBD7A8}"/>
              </a:ext>
            </a:extLst>
          </p:cNvPr>
          <p:cNvSpPr/>
          <p:nvPr/>
        </p:nvSpPr>
        <p:spPr>
          <a:xfrm>
            <a:off x="1947026" y="3692206"/>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29E923E8-6BF7-4F42-8728-7FE017D7069E}"/>
              </a:ext>
            </a:extLst>
          </p:cNvPr>
          <p:cNvSpPr/>
          <p:nvPr/>
        </p:nvSpPr>
        <p:spPr>
          <a:xfrm>
            <a:off x="1498262" y="4116981"/>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CF3861E5-A63B-47B2-9219-C031580417FE}"/>
              </a:ext>
            </a:extLst>
          </p:cNvPr>
          <p:cNvSpPr/>
          <p:nvPr/>
        </p:nvSpPr>
        <p:spPr>
          <a:xfrm rot="19631062">
            <a:off x="614260" y="4189933"/>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CEBE201-903D-4CB5-9001-2E2D84840458}"/>
              </a:ext>
            </a:extLst>
          </p:cNvPr>
          <p:cNvSpPr/>
          <p:nvPr/>
        </p:nvSpPr>
        <p:spPr>
          <a:xfrm>
            <a:off x="653264" y="4503496"/>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4CF23195-D193-472B-ADFC-7044922FA984}"/>
              </a:ext>
            </a:extLst>
          </p:cNvPr>
          <p:cNvSpPr/>
          <p:nvPr/>
        </p:nvSpPr>
        <p:spPr>
          <a:xfrm>
            <a:off x="673048" y="5305862"/>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C838BFD1-3911-485C-AD94-D1AFD67FC0AE}"/>
              </a:ext>
            </a:extLst>
          </p:cNvPr>
          <p:cNvSpPr/>
          <p:nvPr/>
        </p:nvSpPr>
        <p:spPr>
          <a:xfrm rot="4177599">
            <a:off x="1288846" y="4915061"/>
            <a:ext cx="2265572" cy="531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5CDB01A-2874-42F3-A12C-C67BA026E449}"/>
              </a:ext>
            </a:extLst>
          </p:cNvPr>
          <p:cNvSpPr/>
          <p:nvPr/>
        </p:nvSpPr>
        <p:spPr>
          <a:xfrm>
            <a:off x="2719882" y="5976198"/>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13E6FF92-980C-48B6-B6C5-BE7DF88BEC80}"/>
              </a:ext>
            </a:extLst>
          </p:cNvPr>
          <p:cNvSpPr/>
          <p:nvPr/>
        </p:nvSpPr>
        <p:spPr>
          <a:xfrm>
            <a:off x="1869473" y="6132995"/>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F32ED77-F295-4249-8D34-2DB6615FAECD}"/>
              </a:ext>
            </a:extLst>
          </p:cNvPr>
          <p:cNvSpPr txBox="1"/>
          <p:nvPr/>
        </p:nvSpPr>
        <p:spPr>
          <a:xfrm>
            <a:off x="1125050" y="4896900"/>
            <a:ext cx="369651" cy="276999"/>
          </a:xfrm>
          <a:prstGeom prst="rect">
            <a:avLst/>
          </a:prstGeom>
          <a:noFill/>
        </p:spPr>
        <p:txBody>
          <a:bodyPr wrap="square">
            <a:spAutoFit/>
          </a:bodyPr>
          <a:lstStyle/>
          <a:p>
            <a:r>
              <a:rPr lang="en-US" sz="1200" dirty="0"/>
              <a:t>❌</a:t>
            </a:r>
          </a:p>
        </p:txBody>
      </p:sp>
      <p:sp>
        <p:nvSpPr>
          <p:cNvPr id="61" name="Rectangle: Rounded Corners 60">
            <a:extLst>
              <a:ext uri="{FF2B5EF4-FFF2-40B4-BE49-F238E27FC236}">
                <a16:creationId xmlns:a16="http://schemas.microsoft.com/office/drawing/2014/main" id="{D9B8D7F6-A162-456B-919B-EABF4A47D890}"/>
              </a:ext>
            </a:extLst>
          </p:cNvPr>
          <p:cNvSpPr/>
          <p:nvPr/>
        </p:nvSpPr>
        <p:spPr>
          <a:xfrm rot="17202906">
            <a:off x="2284991" y="5332538"/>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53FB9AA-B62E-4958-ABA4-7D0FF461E761}"/>
              </a:ext>
            </a:extLst>
          </p:cNvPr>
          <p:cNvSpPr/>
          <p:nvPr/>
        </p:nvSpPr>
        <p:spPr>
          <a:xfrm>
            <a:off x="3158664" y="4514916"/>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DE8A904B-410D-41FF-AE8B-D96140AC3D1C}"/>
              </a:ext>
            </a:extLst>
          </p:cNvPr>
          <p:cNvSpPr txBox="1"/>
          <p:nvPr/>
        </p:nvSpPr>
        <p:spPr>
          <a:xfrm>
            <a:off x="2670689" y="3895580"/>
            <a:ext cx="369651" cy="276999"/>
          </a:xfrm>
          <a:prstGeom prst="rect">
            <a:avLst/>
          </a:prstGeom>
          <a:noFill/>
        </p:spPr>
        <p:txBody>
          <a:bodyPr wrap="square">
            <a:spAutoFit/>
          </a:bodyPr>
          <a:lstStyle/>
          <a:p>
            <a:r>
              <a:rPr lang="en-US" sz="1200" dirty="0"/>
              <a:t>❌</a:t>
            </a:r>
          </a:p>
        </p:txBody>
      </p:sp>
      <p:sp>
        <p:nvSpPr>
          <p:cNvPr id="64" name="TextBox 63">
            <a:extLst>
              <a:ext uri="{FF2B5EF4-FFF2-40B4-BE49-F238E27FC236}">
                <a16:creationId xmlns:a16="http://schemas.microsoft.com/office/drawing/2014/main" id="{245280FE-94F6-4309-A009-8CE4063680EE}"/>
              </a:ext>
            </a:extLst>
          </p:cNvPr>
          <p:cNvSpPr txBox="1"/>
          <p:nvPr/>
        </p:nvSpPr>
        <p:spPr>
          <a:xfrm>
            <a:off x="1956754" y="4708834"/>
            <a:ext cx="369651" cy="276999"/>
          </a:xfrm>
          <a:prstGeom prst="rect">
            <a:avLst/>
          </a:prstGeom>
          <a:noFill/>
        </p:spPr>
        <p:txBody>
          <a:bodyPr wrap="square">
            <a:spAutoFit/>
          </a:bodyPr>
          <a:lstStyle/>
          <a:p>
            <a:r>
              <a:rPr lang="en-US" sz="1200" dirty="0"/>
              <a:t>❌</a:t>
            </a:r>
          </a:p>
        </p:txBody>
      </p:sp>
      <p:sp>
        <p:nvSpPr>
          <p:cNvPr id="65" name="Rectangle: Rounded Corners 64">
            <a:extLst>
              <a:ext uri="{FF2B5EF4-FFF2-40B4-BE49-F238E27FC236}">
                <a16:creationId xmlns:a16="http://schemas.microsoft.com/office/drawing/2014/main" id="{2070FAA4-9C81-4845-9719-6DF139D38E31}"/>
              </a:ext>
            </a:extLst>
          </p:cNvPr>
          <p:cNvSpPr/>
          <p:nvPr/>
        </p:nvSpPr>
        <p:spPr>
          <a:xfrm>
            <a:off x="2690137" y="4920728"/>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E109F37-82CC-450C-B7F5-34DE3AE3DE3F}"/>
              </a:ext>
            </a:extLst>
          </p:cNvPr>
          <p:cNvSpPr/>
          <p:nvPr/>
        </p:nvSpPr>
        <p:spPr>
          <a:xfrm>
            <a:off x="552891" y="5222286"/>
            <a:ext cx="500809"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92D6C67E-6685-4B68-927B-4B570D29E08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293" t="26099" r="56755" b="46951"/>
          <a:stretch/>
        </p:blipFill>
        <p:spPr>
          <a:xfrm>
            <a:off x="4183799" y="3506423"/>
            <a:ext cx="3316473" cy="3045317"/>
          </a:xfrm>
          <a:prstGeom prst="rect">
            <a:avLst/>
          </a:prstGeom>
          <a:ln>
            <a:solidFill>
              <a:srgbClr val="002060"/>
            </a:solidFill>
          </a:ln>
        </p:spPr>
      </p:pic>
      <p:sp>
        <p:nvSpPr>
          <p:cNvPr id="68" name="Oval 67">
            <a:extLst>
              <a:ext uri="{FF2B5EF4-FFF2-40B4-BE49-F238E27FC236}">
                <a16:creationId xmlns:a16="http://schemas.microsoft.com/office/drawing/2014/main" id="{72D8F830-41FE-473F-91D2-25CD63BE6AF4}"/>
              </a:ext>
            </a:extLst>
          </p:cNvPr>
          <p:cNvSpPr/>
          <p:nvPr/>
        </p:nvSpPr>
        <p:spPr>
          <a:xfrm>
            <a:off x="5846274" y="3749894"/>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C6BFCE03-3A2E-4788-BC04-01710F113E7A}"/>
              </a:ext>
            </a:extLst>
          </p:cNvPr>
          <p:cNvSpPr/>
          <p:nvPr/>
        </p:nvSpPr>
        <p:spPr>
          <a:xfrm>
            <a:off x="5397510" y="4174669"/>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51BAF1C4-0C0B-427B-A035-B0224238E446}"/>
              </a:ext>
            </a:extLst>
          </p:cNvPr>
          <p:cNvSpPr/>
          <p:nvPr/>
        </p:nvSpPr>
        <p:spPr>
          <a:xfrm rot="19631062">
            <a:off x="4513508" y="4247621"/>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02B7B8-8226-4C04-B59F-7265403B11D6}"/>
              </a:ext>
            </a:extLst>
          </p:cNvPr>
          <p:cNvSpPr/>
          <p:nvPr/>
        </p:nvSpPr>
        <p:spPr>
          <a:xfrm>
            <a:off x="4552512" y="4561184"/>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718B726C-DE58-47EB-842F-E284279AF17F}"/>
              </a:ext>
            </a:extLst>
          </p:cNvPr>
          <p:cNvSpPr/>
          <p:nvPr/>
        </p:nvSpPr>
        <p:spPr>
          <a:xfrm rot="4177599">
            <a:off x="5188094" y="4972749"/>
            <a:ext cx="2265572" cy="531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F684CAA-10B2-4C4E-A89D-A728470623E3}"/>
              </a:ext>
            </a:extLst>
          </p:cNvPr>
          <p:cNvSpPr/>
          <p:nvPr/>
        </p:nvSpPr>
        <p:spPr>
          <a:xfrm>
            <a:off x="6619130" y="6033886"/>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2BAC56CD-292E-4D88-BCB6-FC257152B19C}"/>
              </a:ext>
            </a:extLst>
          </p:cNvPr>
          <p:cNvSpPr/>
          <p:nvPr/>
        </p:nvSpPr>
        <p:spPr>
          <a:xfrm>
            <a:off x="5768721" y="6190683"/>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CDEE6E83-611E-4040-8DD0-1F4CB5C76FBA}"/>
              </a:ext>
            </a:extLst>
          </p:cNvPr>
          <p:cNvSpPr txBox="1"/>
          <p:nvPr/>
        </p:nvSpPr>
        <p:spPr>
          <a:xfrm>
            <a:off x="5024298" y="4954588"/>
            <a:ext cx="369651" cy="276999"/>
          </a:xfrm>
          <a:prstGeom prst="rect">
            <a:avLst/>
          </a:prstGeom>
          <a:noFill/>
        </p:spPr>
        <p:txBody>
          <a:bodyPr wrap="square">
            <a:spAutoFit/>
          </a:bodyPr>
          <a:lstStyle/>
          <a:p>
            <a:r>
              <a:rPr lang="en-US" sz="1200" dirty="0"/>
              <a:t>❌</a:t>
            </a:r>
          </a:p>
        </p:txBody>
      </p:sp>
      <p:sp>
        <p:nvSpPr>
          <p:cNvPr id="77" name="Rectangle: Rounded Corners 76">
            <a:extLst>
              <a:ext uri="{FF2B5EF4-FFF2-40B4-BE49-F238E27FC236}">
                <a16:creationId xmlns:a16="http://schemas.microsoft.com/office/drawing/2014/main" id="{61B5AC24-C836-4F27-AC50-E9BFEC120446}"/>
              </a:ext>
            </a:extLst>
          </p:cNvPr>
          <p:cNvSpPr/>
          <p:nvPr/>
        </p:nvSpPr>
        <p:spPr>
          <a:xfrm rot="17202906">
            <a:off x="6184239" y="5390226"/>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E80BD94-201E-40F7-9342-4500FAEA10E8}"/>
              </a:ext>
            </a:extLst>
          </p:cNvPr>
          <p:cNvSpPr/>
          <p:nvPr/>
        </p:nvSpPr>
        <p:spPr>
          <a:xfrm>
            <a:off x="7057912" y="4572604"/>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C7AEEEA6-7B67-4551-AB5B-D3E856590A78}"/>
              </a:ext>
            </a:extLst>
          </p:cNvPr>
          <p:cNvSpPr txBox="1"/>
          <p:nvPr/>
        </p:nvSpPr>
        <p:spPr>
          <a:xfrm>
            <a:off x="6569937" y="3953268"/>
            <a:ext cx="369651" cy="276999"/>
          </a:xfrm>
          <a:prstGeom prst="rect">
            <a:avLst/>
          </a:prstGeom>
          <a:noFill/>
        </p:spPr>
        <p:txBody>
          <a:bodyPr wrap="square">
            <a:spAutoFit/>
          </a:bodyPr>
          <a:lstStyle/>
          <a:p>
            <a:r>
              <a:rPr lang="en-US" sz="1200" dirty="0"/>
              <a:t>❌</a:t>
            </a:r>
          </a:p>
        </p:txBody>
      </p:sp>
      <p:sp>
        <p:nvSpPr>
          <p:cNvPr id="80" name="TextBox 79">
            <a:extLst>
              <a:ext uri="{FF2B5EF4-FFF2-40B4-BE49-F238E27FC236}">
                <a16:creationId xmlns:a16="http://schemas.microsoft.com/office/drawing/2014/main" id="{CA8E91F9-0C01-4F8C-A887-892E6ABB459F}"/>
              </a:ext>
            </a:extLst>
          </p:cNvPr>
          <p:cNvSpPr txBox="1"/>
          <p:nvPr/>
        </p:nvSpPr>
        <p:spPr>
          <a:xfrm>
            <a:off x="5856002" y="4766522"/>
            <a:ext cx="369651" cy="276999"/>
          </a:xfrm>
          <a:prstGeom prst="rect">
            <a:avLst/>
          </a:prstGeom>
          <a:noFill/>
        </p:spPr>
        <p:txBody>
          <a:bodyPr wrap="square">
            <a:spAutoFit/>
          </a:bodyPr>
          <a:lstStyle/>
          <a:p>
            <a:r>
              <a:rPr lang="en-US" sz="1200" dirty="0"/>
              <a:t>❌</a:t>
            </a:r>
          </a:p>
        </p:txBody>
      </p:sp>
      <p:sp>
        <p:nvSpPr>
          <p:cNvPr id="81" name="Rectangle: Rounded Corners 80">
            <a:extLst>
              <a:ext uri="{FF2B5EF4-FFF2-40B4-BE49-F238E27FC236}">
                <a16:creationId xmlns:a16="http://schemas.microsoft.com/office/drawing/2014/main" id="{CF41A65A-FABA-4493-BAE4-60BEFECC936E}"/>
              </a:ext>
            </a:extLst>
          </p:cNvPr>
          <p:cNvSpPr/>
          <p:nvPr/>
        </p:nvSpPr>
        <p:spPr>
          <a:xfrm>
            <a:off x="6589385" y="4978416"/>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BD6EB76B-93CD-49F1-ACEA-82B5B3F9EF52}"/>
              </a:ext>
            </a:extLst>
          </p:cNvPr>
          <p:cNvSpPr/>
          <p:nvPr/>
        </p:nvSpPr>
        <p:spPr>
          <a:xfrm rot="15124980">
            <a:off x="4128538" y="5378383"/>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8305CF2C-D40D-47BF-9258-04B2EBED07E1}"/>
              </a:ext>
            </a:extLst>
          </p:cNvPr>
          <p:cNvSpPr/>
          <p:nvPr/>
        </p:nvSpPr>
        <p:spPr>
          <a:xfrm>
            <a:off x="4998730" y="6071570"/>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7276BF97-AA26-4D81-8228-8ED396CCAA58}"/>
                  </a:ext>
                </a:extLst>
              </p:cNvPr>
              <p:cNvSpPr txBox="1"/>
              <p:nvPr/>
            </p:nvSpPr>
            <p:spPr>
              <a:xfrm>
                <a:off x="8566049" y="4999332"/>
                <a:ext cx="2602828" cy="369332"/>
              </a:xfrm>
              <a:prstGeom prst="rect">
                <a:avLst/>
              </a:prstGeom>
              <a:solidFill>
                <a:srgbClr val="FFC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7+2+4+5=18</m:t>
                      </m:r>
                    </m:oMath>
                  </m:oMathPara>
                </a14:m>
                <a:endParaRPr lang="en-US" sz="2400" dirty="0"/>
              </a:p>
            </p:txBody>
          </p:sp>
        </mc:Choice>
        <mc:Fallback xmlns="">
          <p:sp>
            <p:nvSpPr>
              <p:cNvPr id="85" name="TextBox 84">
                <a:extLst>
                  <a:ext uri="{FF2B5EF4-FFF2-40B4-BE49-F238E27FC236}">
                    <a16:creationId xmlns:a16="http://schemas.microsoft.com/office/drawing/2014/main" id="{7276BF97-AA26-4D81-8228-8ED396CCAA58}"/>
                  </a:ext>
                </a:extLst>
              </p:cNvPr>
              <p:cNvSpPr txBox="1">
                <a:spLocks noRot="1" noChangeAspect="1" noMove="1" noResize="1" noEditPoints="1" noAdjustHandles="1" noChangeArrowheads="1" noChangeShapeType="1" noTextEdit="1"/>
              </p:cNvSpPr>
              <p:nvPr/>
            </p:nvSpPr>
            <p:spPr>
              <a:xfrm>
                <a:off x="8566049" y="4999332"/>
                <a:ext cx="2602828" cy="369332"/>
              </a:xfrm>
              <a:prstGeom prst="rect">
                <a:avLst/>
              </a:prstGeom>
              <a:blipFill>
                <a:blip r:embed="rId4"/>
                <a:stretch>
                  <a:fillRect l="-1874" r="-2342" b="-9836"/>
                </a:stretch>
              </a:blipFill>
            </p:spPr>
            <p:txBody>
              <a:bodyPr/>
              <a:lstStyle/>
              <a:p>
                <a:r>
                  <a:rPr lang="en-US">
                    <a:noFill/>
                  </a:rPr>
                  <a:t> </a:t>
                </a:r>
              </a:p>
            </p:txBody>
          </p:sp>
        </mc:Fallback>
      </mc:AlternateContent>
      <p:sp>
        <p:nvSpPr>
          <p:cNvPr id="86" name="TextBox 85">
            <a:extLst>
              <a:ext uri="{FF2B5EF4-FFF2-40B4-BE49-F238E27FC236}">
                <a16:creationId xmlns:a16="http://schemas.microsoft.com/office/drawing/2014/main" id="{70B5639C-49FA-431C-A7F1-BDA81B020150}"/>
              </a:ext>
            </a:extLst>
          </p:cNvPr>
          <p:cNvSpPr txBox="1"/>
          <p:nvPr/>
        </p:nvSpPr>
        <p:spPr>
          <a:xfrm>
            <a:off x="9113704" y="4503496"/>
            <a:ext cx="907749" cy="369332"/>
          </a:xfrm>
          <a:prstGeom prst="rect">
            <a:avLst/>
          </a:prstGeom>
          <a:solidFill>
            <a:srgbClr val="FFC000"/>
          </a:solidFill>
        </p:spPr>
        <p:txBody>
          <a:bodyPr wrap="none" rtlCol="0">
            <a:spAutoFit/>
          </a:bodyPr>
          <a:lstStyle/>
          <a:p>
            <a:r>
              <a:rPr lang="en-US" dirty="0"/>
              <a:t>Weight:</a:t>
            </a:r>
          </a:p>
        </p:txBody>
      </p:sp>
      <p:sp>
        <p:nvSpPr>
          <p:cNvPr id="12" name="Arrow: Right 11">
            <a:extLst>
              <a:ext uri="{FF2B5EF4-FFF2-40B4-BE49-F238E27FC236}">
                <a16:creationId xmlns:a16="http://schemas.microsoft.com/office/drawing/2014/main" id="{52C6D7A6-C893-4686-9C39-4E3B43CB02B3}"/>
              </a:ext>
            </a:extLst>
          </p:cNvPr>
          <p:cNvSpPr/>
          <p:nvPr/>
        </p:nvSpPr>
        <p:spPr>
          <a:xfrm>
            <a:off x="3710383" y="1716934"/>
            <a:ext cx="372956" cy="241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Right 81">
            <a:extLst>
              <a:ext uri="{FF2B5EF4-FFF2-40B4-BE49-F238E27FC236}">
                <a16:creationId xmlns:a16="http://schemas.microsoft.com/office/drawing/2014/main" id="{6BF59C9F-49D6-45AE-A746-165F065064C5}"/>
              </a:ext>
            </a:extLst>
          </p:cNvPr>
          <p:cNvSpPr/>
          <p:nvPr/>
        </p:nvSpPr>
        <p:spPr>
          <a:xfrm>
            <a:off x="7600803" y="1645751"/>
            <a:ext cx="372956" cy="241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Arrow: Right 86">
            <a:extLst>
              <a:ext uri="{FF2B5EF4-FFF2-40B4-BE49-F238E27FC236}">
                <a16:creationId xmlns:a16="http://schemas.microsoft.com/office/drawing/2014/main" id="{506E4F36-FF97-4FA0-96FC-46EFC9B1355C}"/>
              </a:ext>
            </a:extLst>
          </p:cNvPr>
          <p:cNvSpPr/>
          <p:nvPr/>
        </p:nvSpPr>
        <p:spPr>
          <a:xfrm>
            <a:off x="11672488" y="1560642"/>
            <a:ext cx="372956" cy="241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Arrow: Right 87">
            <a:extLst>
              <a:ext uri="{FF2B5EF4-FFF2-40B4-BE49-F238E27FC236}">
                <a16:creationId xmlns:a16="http://schemas.microsoft.com/office/drawing/2014/main" id="{CD324648-1B63-4F54-A149-B23C2BA59B43}"/>
              </a:ext>
            </a:extLst>
          </p:cNvPr>
          <p:cNvSpPr/>
          <p:nvPr/>
        </p:nvSpPr>
        <p:spPr>
          <a:xfrm>
            <a:off x="3693935" y="4824951"/>
            <a:ext cx="372956" cy="241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67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fade">
                                      <p:cBhvr>
                                        <p:cTn id="72" dur="500"/>
                                        <p:tgtEl>
                                          <p:spTgt spid="8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500"/>
                                        <p:tgtEl>
                                          <p:spTgt spid="6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fade">
                                      <p:cBhvr>
                                        <p:cTn id="87" dur="500"/>
                                        <p:tgtEl>
                                          <p:spTgt spid="6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3"/>
                                        </p:tgtEl>
                                        <p:attrNameLst>
                                          <p:attrName>style.visibility</p:attrName>
                                        </p:attrNameLst>
                                      </p:cBhvr>
                                      <p:to>
                                        <p:strVal val="visible"/>
                                      </p:to>
                                    </p:set>
                                    <p:animEffect transition="in" filter="fade">
                                      <p:cBhvr>
                                        <p:cTn id="92" dur="500"/>
                                        <p:tgtEl>
                                          <p:spTgt spid="8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84"/>
                                        </p:tgtEl>
                                        <p:attrNameLst>
                                          <p:attrName>style.visibility</p:attrName>
                                        </p:attrNameLst>
                                      </p:cBhvr>
                                      <p:to>
                                        <p:strVal val="visible"/>
                                      </p:to>
                                    </p:set>
                                    <p:animEffect transition="in" filter="fade">
                                      <p:cBhvr>
                                        <p:cTn id="95"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20" grpId="0" animBg="1"/>
      <p:bldP spid="21" grpId="0" animBg="1"/>
      <p:bldP spid="22" grpId="0" animBg="1"/>
      <p:bldP spid="23" grpId="0" animBg="1"/>
      <p:bldP spid="24" grpId="0" animBg="1"/>
      <p:bldP spid="37" grpId="0" animBg="1"/>
      <p:bldP spid="39" grpId="0" animBg="1"/>
      <p:bldP spid="40" grpId="0" animBg="1"/>
      <p:bldP spid="41" grpId="0"/>
      <p:bldP spid="42" grpId="0" animBg="1"/>
      <p:bldP spid="43" grpId="0" animBg="1"/>
      <p:bldP spid="44" grpId="0" animBg="1"/>
      <p:bldP spid="63" grpId="0"/>
      <p:bldP spid="64" grpId="0"/>
      <p:bldP spid="66" grpId="0" animBg="1"/>
      <p:bldP spid="83" grpId="0" animBg="1"/>
      <p:bldP spid="84" grpId="0" animBg="1"/>
      <p:bldP spid="12" grpId="0" animBg="1"/>
      <p:bldP spid="82" grpId="0" animBg="1"/>
      <p:bldP spid="8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74982-C67F-4136-9D54-82F53A07C11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1729" t="46809" r="71516" b="23404"/>
          <a:stretch/>
        </p:blipFill>
        <p:spPr>
          <a:xfrm>
            <a:off x="1130829" y="505838"/>
            <a:ext cx="3171217" cy="3171217"/>
          </a:xfrm>
          <a:prstGeom prst="rect">
            <a:avLst/>
          </a:prstGeom>
        </p:spPr>
      </p:pic>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56698111-302C-4F3A-9D8E-8E07F7AAACBE}"/>
                  </a:ext>
                </a:extLst>
              </p:cNvPr>
              <p:cNvGraphicFramePr>
                <a:graphicFrameLocks noGrp="1"/>
              </p:cNvGraphicFramePr>
              <p:nvPr>
                <p:extLst>
                  <p:ext uri="{D42A27DB-BD31-4B8C-83A1-F6EECF244321}">
                    <p14:modId xmlns:p14="http://schemas.microsoft.com/office/powerpoint/2010/main" val="2954768524"/>
                  </p:ext>
                </p:extLst>
              </p:nvPr>
            </p:nvGraphicFramePr>
            <p:xfrm>
              <a:off x="735519" y="4213373"/>
              <a:ext cx="4203432" cy="2377440"/>
            </p:xfrm>
            <a:graphic>
              <a:graphicData uri="http://schemas.openxmlformats.org/drawingml/2006/table">
                <a:tbl>
                  <a:tblPr firstRow="1" bandRow="1">
                    <a:tableStyleId>{5940675A-B579-460E-94D1-54222C63F5DA}</a:tableStyleId>
                  </a:tblPr>
                  <a:tblGrid>
                    <a:gridCol w="700572">
                      <a:extLst>
                        <a:ext uri="{9D8B030D-6E8A-4147-A177-3AD203B41FA5}">
                          <a16:colId xmlns:a16="http://schemas.microsoft.com/office/drawing/2014/main" val="583010565"/>
                        </a:ext>
                      </a:extLst>
                    </a:gridCol>
                    <a:gridCol w="700572">
                      <a:extLst>
                        <a:ext uri="{9D8B030D-6E8A-4147-A177-3AD203B41FA5}">
                          <a16:colId xmlns:a16="http://schemas.microsoft.com/office/drawing/2014/main" val="199208468"/>
                        </a:ext>
                      </a:extLst>
                    </a:gridCol>
                    <a:gridCol w="700572">
                      <a:extLst>
                        <a:ext uri="{9D8B030D-6E8A-4147-A177-3AD203B41FA5}">
                          <a16:colId xmlns:a16="http://schemas.microsoft.com/office/drawing/2014/main" val="909910094"/>
                        </a:ext>
                      </a:extLst>
                    </a:gridCol>
                    <a:gridCol w="700572">
                      <a:extLst>
                        <a:ext uri="{9D8B030D-6E8A-4147-A177-3AD203B41FA5}">
                          <a16:colId xmlns:a16="http://schemas.microsoft.com/office/drawing/2014/main" val="1799518575"/>
                        </a:ext>
                      </a:extLst>
                    </a:gridCol>
                    <a:gridCol w="700572">
                      <a:extLst>
                        <a:ext uri="{9D8B030D-6E8A-4147-A177-3AD203B41FA5}">
                          <a16:colId xmlns:a16="http://schemas.microsoft.com/office/drawing/2014/main" val="3400447715"/>
                        </a:ext>
                      </a:extLst>
                    </a:gridCol>
                    <a:gridCol w="700572">
                      <a:extLst>
                        <a:ext uri="{9D8B030D-6E8A-4147-A177-3AD203B41FA5}">
                          <a16:colId xmlns:a16="http://schemas.microsoft.com/office/drawing/2014/main" val="2721843402"/>
                        </a:ext>
                      </a:extLst>
                    </a:gridCol>
                  </a:tblGrid>
                  <a:tr h="370840">
                    <a:tc>
                      <a:txBody>
                        <a:bodyPr/>
                        <a:lstStyle/>
                        <a:p>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𝐴</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𝐵</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𝐶</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𝐷</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𝐸</m:t>
                                </m:r>
                              </m:oMath>
                            </m:oMathPara>
                          </a14:m>
                          <a:endParaRPr lang="en-US" sz="2000" dirty="0"/>
                        </a:p>
                      </a:txBody>
                      <a:tcPr/>
                    </a:tc>
                    <a:extLst>
                      <a:ext uri="{0D108BD9-81ED-4DB2-BD59-A6C34878D82A}">
                        <a16:rowId xmlns:a16="http://schemas.microsoft.com/office/drawing/2014/main" val="570103385"/>
                      </a:ext>
                    </a:extLst>
                  </a:tr>
                  <a:tr h="370840">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𝐴</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6</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4</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8</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2</m:t>
                                </m:r>
                              </m:oMath>
                            </m:oMathPara>
                          </a14:m>
                          <a:endParaRPr lang="en-US" sz="2000" dirty="0"/>
                        </a:p>
                      </a:txBody>
                      <a:tcPr/>
                    </a:tc>
                    <a:extLst>
                      <a:ext uri="{0D108BD9-81ED-4DB2-BD59-A6C34878D82A}">
                        <a16:rowId xmlns:a16="http://schemas.microsoft.com/office/drawing/2014/main" val="1697167143"/>
                      </a:ext>
                    </a:extLst>
                  </a:tr>
                  <a:tr h="370840">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𝐵</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6</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5</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8</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6</m:t>
                                </m:r>
                              </m:oMath>
                            </m:oMathPara>
                          </a14:m>
                          <a:endParaRPr lang="en-US" sz="2000" dirty="0"/>
                        </a:p>
                      </a:txBody>
                      <a:tcPr/>
                    </a:tc>
                    <a:extLst>
                      <a:ext uri="{0D108BD9-81ED-4DB2-BD59-A6C34878D82A}">
                        <a16:rowId xmlns:a16="http://schemas.microsoft.com/office/drawing/2014/main" val="1780411040"/>
                      </a:ext>
                    </a:extLst>
                  </a:tr>
                  <a:tr h="370840">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𝐶</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4</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5</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9</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4</m:t>
                                </m:r>
                              </m:oMath>
                            </m:oMathPara>
                          </a14:m>
                          <a:endParaRPr lang="en-US" sz="2000" dirty="0"/>
                        </a:p>
                      </a:txBody>
                      <a:tcPr/>
                    </a:tc>
                    <a:extLst>
                      <a:ext uri="{0D108BD9-81ED-4DB2-BD59-A6C34878D82A}">
                        <a16:rowId xmlns:a16="http://schemas.microsoft.com/office/drawing/2014/main" val="935328472"/>
                      </a:ext>
                    </a:extLst>
                  </a:tr>
                  <a:tr h="370840">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𝐷</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8</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8</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9</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7</m:t>
                                </m:r>
                              </m:oMath>
                            </m:oMathPara>
                          </a14:m>
                          <a:endParaRPr lang="en-US" sz="2000" dirty="0"/>
                        </a:p>
                      </a:txBody>
                      <a:tcPr/>
                    </a:tc>
                    <a:extLst>
                      <a:ext uri="{0D108BD9-81ED-4DB2-BD59-A6C34878D82A}">
                        <a16:rowId xmlns:a16="http://schemas.microsoft.com/office/drawing/2014/main" val="2657916726"/>
                      </a:ext>
                    </a:extLst>
                  </a:tr>
                  <a:tr h="370840">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𝐸</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2</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6</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4</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7</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m:t>
                                </m:r>
                              </m:oMath>
                            </m:oMathPara>
                          </a14:m>
                          <a:endParaRPr lang="en-US" sz="2000" dirty="0"/>
                        </a:p>
                      </a:txBody>
                      <a:tcPr/>
                    </a:tc>
                    <a:extLst>
                      <a:ext uri="{0D108BD9-81ED-4DB2-BD59-A6C34878D82A}">
                        <a16:rowId xmlns:a16="http://schemas.microsoft.com/office/drawing/2014/main" val="2865156218"/>
                      </a:ext>
                    </a:extLst>
                  </a:tr>
                </a:tbl>
              </a:graphicData>
            </a:graphic>
          </p:graphicFrame>
        </mc:Choice>
        <mc:Fallback xmlns="">
          <p:graphicFrame>
            <p:nvGraphicFramePr>
              <p:cNvPr id="4" name="Table 4">
                <a:extLst>
                  <a:ext uri="{FF2B5EF4-FFF2-40B4-BE49-F238E27FC236}">
                    <a16:creationId xmlns:a16="http://schemas.microsoft.com/office/drawing/2014/main" id="{56698111-302C-4F3A-9D8E-8E07F7AAACBE}"/>
                  </a:ext>
                </a:extLst>
              </p:cNvPr>
              <p:cNvGraphicFramePr>
                <a:graphicFrameLocks noGrp="1"/>
              </p:cNvGraphicFramePr>
              <p:nvPr>
                <p:extLst>
                  <p:ext uri="{D42A27DB-BD31-4B8C-83A1-F6EECF244321}">
                    <p14:modId xmlns:p14="http://schemas.microsoft.com/office/powerpoint/2010/main" val="2954768524"/>
                  </p:ext>
                </p:extLst>
              </p:nvPr>
            </p:nvGraphicFramePr>
            <p:xfrm>
              <a:off x="735519" y="4213373"/>
              <a:ext cx="4203432" cy="2377440"/>
            </p:xfrm>
            <a:graphic>
              <a:graphicData uri="http://schemas.openxmlformats.org/drawingml/2006/table">
                <a:tbl>
                  <a:tblPr firstRow="1" bandRow="1">
                    <a:tableStyleId>{5940675A-B579-460E-94D1-54222C63F5DA}</a:tableStyleId>
                  </a:tblPr>
                  <a:tblGrid>
                    <a:gridCol w="700572">
                      <a:extLst>
                        <a:ext uri="{9D8B030D-6E8A-4147-A177-3AD203B41FA5}">
                          <a16:colId xmlns:a16="http://schemas.microsoft.com/office/drawing/2014/main" val="583010565"/>
                        </a:ext>
                      </a:extLst>
                    </a:gridCol>
                    <a:gridCol w="700572">
                      <a:extLst>
                        <a:ext uri="{9D8B030D-6E8A-4147-A177-3AD203B41FA5}">
                          <a16:colId xmlns:a16="http://schemas.microsoft.com/office/drawing/2014/main" val="199208468"/>
                        </a:ext>
                      </a:extLst>
                    </a:gridCol>
                    <a:gridCol w="700572">
                      <a:extLst>
                        <a:ext uri="{9D8B030D-6E8A-4147-A177-3AD203B41FA5}">
                          <a16:colId xmlns:a16="http://schemas.microsoft.com/office/drawing/2014/main" val="909910094"/>
                        </a:ext>
                      </a:extLst>
                    </a:gridCol>
                    <a:gridCol w="700572">
                      <a:extLst>
                        <a:ext uri="{9D8B030D-6E8A-4147-A177-3AD203B41FA5}">
                          <a16:colId xmlns:a16="http://schemas.microsoft.com/office/drawing/2014/main" val="1799518575"/>
                        </a:ext>
                      </a:extLst>
                    </a:gridCol>
                    <a:gridCol w="700572">
                      <a:extLst>
                        <a:ext uri="{9D8B030D-6E8A-4147-A177-3AD203B41FA5}">
                          <a16:colId xmlns:a16="http://schemas.microsoft.com/office/drawing/2014/main" val="3400447715"/>
                        </a:ext>
                      </a:extLst>
                    </a:gridCol>
                    <a:gridCol w="700572">
                      <a:extLst>
                        <a:ext uri="{9D8B030D-6E8A-4147-A177-3AD203B41FA5}">
                          <a16:colId xmlns:a16="http://schemas.microsoft.com/office/drawing/2014/main" val="2721843402"/>
                        </a:ext>
                      </a:extLst>
                    </a:gridCol>
                  </a:tblGrid>
                  <a:tr h="396240">
                    <a:tc>
                      <a:txBody>
                        <a:bodyPr/>
                        <a:lstStyle/>
                        <a:p>
                          <a:endParaRPr lang="en-US" sz="2000" dirty="0"/>
                        </a:p>
                      </a:txBody>
                      <a:tcPr/>
                    </a:tc>
                    <a:tc>
                      <a:txBody>
                        <a:bodyPr/>
                        <a:lstStyle/>
                        <a:p>
                          <a:endParaRPr lang="en-US"/>
                        </a:p>
                      </a:txBody>
                      <a:tcPr>
                        <a:blipFill>
                          <a:blip r:embed="rId4"/>
                          <a:stretch>
                            <a:fillRect l="-100870" t="-1538" r="-402609" b="-504615"/>
                          </a:stretch>
                        </a:blipFill>
                      </a:tcPr>
                    </a:tc>
                    <a:tc>
                      <a:txBody>
                        <a:bodyPr/>
                        <a:lstStyle/>
                        <a:p>
                          <a:endParaRPr lang="en-US"/>
                        </a:p>
                      </a:txBody>
                      <a:tcPr>
                        <a:blipFill>
                          <a:blip r:embed="rId4"/>
                          <a:stretch>
                            <a:fillRect l="-199138" t="-1538" r="-299138" b="-504615"/>
                          </a:stretch>
                        </a:blipFill>
                      </a:tcPr>
                    </a:tc>
                    <a:tc>
                      <a:txBody>
                        <a:bodyPr/>
                        <a:lstStyle/>
                        <a:p>
                          <a:endParaRPr lang="en-US"/>
                        </a:p>
                      </a:txBody>
                      <a:tcPr>
                        <a:blipFill>
                          <a:blip r:embed="rId4"/>
                          <a:stretch>
                            <a:fillRect l="-301739" t="-1538" r="-201739" b="-504615"/>
                          </a:stretch>
                        </a:blipFill>
                      </a:tcPr>
                    </a:tc>
                    <a:tc>
                      <a:txBody>
                        <a:bodyPr/>
                        <a:lstStyle/>
                        <a:p>
                          <a:endParaRPr lang="en-US"/>
                        </a:p>
                      </a:txBody>
                      <a:tcPr>
                        <a:blipFill>
                          <a:blip r:embed="rId4"/>
                          <a:stretch>
                            <a:fillRect l="-401739" t="-1538" r="-101739" b="-504615"/>
                          </a:stretch>
                        </a:blipFill>
                      </a:tcPr>
                    </a:tc>
                    <a:tc>
                      <a:txBody>
                        <a:bodyPr/>
                        <a:lstStyle/>
                        <a:p>
                          <a:endParaRPr lang="en-US"/>
                        </a:p>
                      </a:txBody>
                      <a:tcPr>
                        <a:blipFill>
                          <a:blip r:embed="rId4"/>
                          <a:stretch>
                            <a:fillRect l="-501739" t="-1538" r="-1739" b="-504615"/>
                          </a:stretch>
                        </a:blipFill>
                      </a:tcPr>
                    </a:tc>
                    <a:extLst>
                      <a:ext uri="{0D108BD9-81ED-4DB2-BD59-A6C34878D82A}">
                        <a16:rowId xmlns:a16="http://schemas.microsoft.com/office/drawing/2014/main" val="570103385"/>
                      </a:ext>
                    </a:extLst>
                  </a:tr>
                  <a:tr h="396240">
                    <a:tc>
                      <a:txBody>
                        <a:bodyPr/>
                        <a:lstStyle/>
                        <a:p>
                          <a:endParaRPr lang="en-US"/>
                        </a:p>
                      </a:txBody>
                      <a:tcPr>
                        <a:blipFill>
                          <a:blip r:embed="rId4"/>
                          <a:stretch>
                            <a:fillRect l="-870" t="-101538" r="-502609" b="-404615"/>
                          </a:stretch>
                        </a:blipFill>
                      </a:tcPr>
                    </a:tc>
                    <a:tc>
                      <a:txBody>
                        <a:bodyPr/>
                        <a:lstStyle/>
                        <a:p>
                          <a:endParaRPr lang="en-US"/>
                        </a:p>
                      </a:txBody>
                      <a:tcPr>
                        <a:blipFill>
                          <a:blip r:embed="rId4"/>
                          <a:stretch>
                            <a:fillRect l="-100870" t="-101538" r="-402609" b="-404615"/>
                          </a:stretch>
                        </a:blipFill>
                      </a:tcPr>
                    </a:tc>
                    <a:tc>
                      <a:txBody>
                        <a:bodyPr/>
                        <a:lstStyle/>
                        <a:p>
                          <a:endParaRPr lang="en-US"/>
                        </a:p>
                      </a:txBody>
                      <a:tcPr>
                        <a:blipFill>
                          <a:blip r:embed="rId4"/>
                          <a:stretch>
                            <a:fillRect l="-199138" t="-101538" r="-299138" b="-404615"/>
                          </a:stretch>
                        </a:blipFill>
                      </a:tcPr>
                    </a:tc>
                    <a:tc>
                      <a:txBody>
                        <a:bodyPr/>
                        <a:lstStyle/>
                        <a:p>
                          <a:endParaRPr lang="en-US"/>
                        </a:p>
                      </a:txBody>
                      <a:tcPr>
                        <a:blipFill>
                          <a:blip r:embed="rId4"/>
                          <a:stretch>
                            <a:fillRect l="-301739" t="-101538" r="-201739" b="-404615"/>
                          </a:stretch>
                        </a:blipFill>
                      </a:tcPr>
                    </a:tc>
                    <a:tc>
                      <a:txBody>
                        <a:bodyPr/>
                        <a:lstStyle/>
                        <a:p>
                          <a:endParaRPr lang="en-US"/>
                        </a:p>
                      </a:txBody>
                      <a:tcPr>
                        <a:blipFill>
                          <a:blip r:embed="rId4"/>
                          <a:stretch>
                            <a:fillRect l="-401739" t="-101538" r="-101739" b="-404615"/>
                          </a:stretch>
                        </a:blipFill>
                      </a:tcPr>
                    </a:tc>
                    <a:tc>
                      <a:txBody>
                        <a:bodyPr/>
                        <a:lstStyle/>
                        <a:p>
                          <a:endParaRPr lang="en-US"/>
                        </a:p>
                      </a:txBody>
                      <a:tcPr>
                        <a:blipFill>
                          <a:blip r:embed="rId4"/>
                          <a:stretch>
                            <a:fillRect l="-501739" t="-101538" r="-1739" b="-404615"/>
                          </a:stretch>
                        </a:blipFill>
                      </a:tcPr>
                    </a:tc>
                    <a:extLst>
                      <a:ext uri="{0D108BD9-81ED-4DB2-BD59-A6C34878D82A}">
                        <a16:rowId xmlns:a16="http://schemas.microsoft.com/office/drawing/2014/main" val="1697167143"/>
                      </a:ext>
                    </a:extLst>
                  </a:tr>
                  <a:tr h="396240">
                    <a:tc>
                      <a:txBody>
                        <a:bodyPr/>
                        <a:lstStyle/>
                        <a:p>
                          <a:endParaRPr lang="en-US"/>
                        </a:p>
                      </a:txBody>
                      <a:tcPr>
                        <a:blipFill>
                          <a:blip r:embed="rId4"/>
                          <a:stretch>
                            <a:fillRect l="-870" t="-198485" r="-502609" b="-298485"/>
                          </a:stretch>
                        </a:blipFill>
                      </a:tcPr>
                    </a:tc>
                    <a:tc>
                      <a:txBody>
                        <a:bodyPr/>
                        <a:lstStyle/>
                        <a:p>
                          <a:endParaRPr lang="en-US"/>
                        </a:p>
                      </a:txBody>
                      <a:tcPr>
                        <a:blipFill>
                          <a:blip r:embed="rId4"/>
                          <a:stretch>
                            <a:fillRect l="-100870" t="-198485" r="-402609" b="-298485"/>
                          </a:stretch>
                        </a:blipFill>
                      </a:tcPr>
                    </a:tc>
                    <a:tc>
                      <a:txBody>
                        <a:bodyPr/>
                        <a:lstStyle/>
                        <a:p>
                          <a:endParaRPr lang="en-US"/>
                        </a:p>
                      </a:txBody>
                      <a:tcPr>
                        <a:blipFill>
                          <a:blip r:embed="rId4"/>
                          <a:stretch>
                            <a:fillRect l="-199138" t="-198485" r="-299138" b="-298485"/>
                          </a:stretch>
                        </a:blipFill>
                      </a:tcPr>
                    </a:tc>
                    <a:tc>
                      <a:txBody>
                        <a:bodyPr/>
                        <a:lstStyle/>
                        <a:p>
                          <a:endParaRPr lang="en-US"/>
                        </a:p>
                      </a:txBody>
                      <a:tcPr>
                        <a:blipFill>
                          <a:blip r:embed="rId4"/>
                          <a:stretch>
                            <a:fillRect l="-301739" t="-198485" r="-201739" b="-298485"/>
                          </a:stretch>
                        </a:blipFill>
                      </a:tcPr>
                    </a:tc>
                    <a:tc>
                      <a:txBody>
                        <a:bodyPr/>
                        <a:lstStyle/>
                        <a:p>
                          <a:endParaRPr lang="en-US"/>
                        </a:p>
                      </a:txBody>
                      <a:tcPr>
                        <a:blipFill>
                          <a:blip r:embed="rId4"/>
                          <a:stretch>
                            <a:fillRect l="-401739" t="-198485" r="-101739" b="-298485"/>
                          </a:stretch>
                        </a:blipFill>
                      </a:tcPr>
                    </a:tc>
                    <a:tc>
                      <a:txBody>
                        <a:bodyPr/>
                        <a:lstStyle/>
                        <a:p>
                          <a:endParaRPr lang="en-US"/>
                        </a:p>
                      </a:txBody>
                      <a:tcPr>
                        <a:blipFill>
                          <a:blip r:embed="rId4"/>
                          <a:stretch>
                            <a:fillRect l="-501739" t="-198485" r="-1739" b="-298485"/>
                          </a:stretch>
                        </a:blipFill>
                      </a:tcPr>
                    </a:tc>
                    <a:extLst>
                      <a:ext uri="{0D108BD9-81ED-4DB2-BD59-A6C34878D82A}">
                        <a16:rowId xmlns:a16="http://schemas.microsoft.com/office/drawing/2014/main" val="1780411040"/>
                      </a:ext>
                    </a:extLst>
                  </a:tr>
                  <a:tr h="396240">
                    <a:tc>
                      <a:txBody>
                        <a:bodyPr/>
                        <a:lstStyle/>
                        <a:p>
                          <a:endParaRPr lang="en-US"/>
                        </a:p>
                      </a:txBody>
                      <a:tcPr>
                        <a:blipFill>
                          <a:blip r:embed="rId4"/>
                          <a:stretch>
                            <a:fillRect l="-870" t="-303077" r="-502609" b="-203077"/>
                          </a:stretch>
                        </a:blipFill>
                      </a:tcPr>
                    </a:tc>
                    <a:tc>
                      <a:txBody>
                        <a:bodyPr/>
                        <a:lstStyle/>
                        <a:p>
                          <a:endParaRPr lang="en-US"/>
                        </a:p>
                      </a:txBody>
                      <a:tcPr>
                        <a:blipFill>
                          <a:blip r:embed="rId4"/>
                          <a:stretch>
                            <a:fillRect l="-100870" t="-303077" r="-402609" b="-203077"/>
                          </a:stretch>
                        </a:blipFill>
                      </a:tcPr>
                    </a:tc>
                    <a:tc>
                      <a:txBody>
                        <a:bodyPr/>
                        <a:lstStyle/>
                        <a:p>
                          <a:endParaRPr lang="en-US"/>
                        </a:p>
                      </a:txBody>
                      <a:tcPr>
                        <a:blipFill>
                          <a:blip r:embed="rId4"/>
                          <a:stretch>
                            <a:fillRect l="-199138" t="-303077" r="-299138" b="-203077"/>
                          </a:stretch>
                        </a:blipFill>
                      </a:tcPr>
                    </a:tc>
                    <a:tc>
                      <a:txBody>
                        <a:bodyPr/>
                        <a:lstStyle/>
                        <a:p>
                          <a:endParaRPr lang="en-US"/>
                        </a:p>
                      </a:txBody>
                      <a:tcPr>
                        <a:blipFill>
                          <a:blip r:embed="rId4"/>
                          <a:stretch>
                            <a:fillRect l="-301739" t="-303077" r="-201739" b="-203077"/>
                          </a:stretch>
                        </a:blipFill>
                      </a:tcPr>
                    </a:tc>
                    <a:tc>
                      <a:txBody>
                        <a:bodyPr/>
                        <a:lstStyle/>
                        <a:p>
                          <a:endParaRPr lang="en-US"/>
                        </a:p>
                      </a:txBody>
                      <a:tcPr>
                        <a:blipFill>
                          <a:blip r:embed="rId4"/>
                          <a:stretch>
                            <a:fillRect l="-401739" t="-303077" r="-101739" b="-203077"/>
                          </a:stretch>
                        </a:blipFill>
                      </a:tcPr>
                    </a:tc>
                    <a:tc>
                      <a:txBody>
                        <a:bodyPr/>
                        <a:lstStyle/>
                        <a:p>
                          <a:endParaRPr lang="en-US"/>
                        </a:p>
                      </a:txBody>
                      <a:tcPr>
                        <a:blipFill>
                          <a:blip r:embed="rId4"/>
                          <a:stretch>
                            <a:fillRect l="-501739" t="-303077" r="-1739" b="-203077"/>
                          </a:stretch>
                        </a:blipFill>
                      </a:tcPr>
                    </a:tc>
                    <a:extLst>
                      <a:ext uri="{0D108BD9-81ED-4DB2-BD59-A6C34878D82A}">
                        <a16:rowId xmlns:a16="http://schemas.microsoft.com/office/drawing/2014/main" val="935328472"/>
                      </a:ext>
                    </a:extLst>
                  </a:tr>
                  <a:tr h="396240">
                    <a:tc>
                      <a:txBody>
                        <a:bodyPr/>
                        <a:lstStyle/>
                        <a:p>
                          <a:endParaRPr lang="en-US"/>
                        </a:p>
                      </a:txBody>
                      <a:tcPr>
                        <a:blipFill>
                          <a:blip r:embed="rId4"/>
                          <a:stretch>
                            <a:fillRect l="-870" t="-403077" r="-502609" b="-103077"/>
                          </a:stretch>
                        </a:blipFill>
                      </a:tcPr>
                    </a:tc>
                    <a:tc>
                      <a:txBody>
                        <a:bodyPr/>
                        <a:lstStyle/>
                        <a:p>
                          <a:endParaRPr lang="en-US"/>
                        </a:p>
                      </a:txBody>
                      <a:tcPr>
                        <a:blipFill>
                          <a:blip r:embed="rId4"/>
                          <a:stretch>
                            <a:fillRect l="-100870" t="-403077" r="-402609" b="-103077"/>
                          </a:stretch>
                        </a:blipFill>
                      </a:tcPr>
                    </a:tc>
                    <a:tc>
                      <a:txBody>
                        <a:bodyPr/>
                        <a:lstStyle/>
                        <a:p>
                          <a:endParaRPr lang="en-US"/>
                        </a:p>
                      </a:txBody>
                      <a:tcPr>
                        <a:blipFill>
                          <a:blip r:embed="rId4"/>
                          <a:stretch>
                            <a:fillRect l="-199138" t="-403077" r="-299138" b="-103077"/>
                          </a:stretch>
                        </a:blipFill>
                      </a:tcPr>
                    </a:tc>
                    <a:tc>
                      <a:txBody>
                        <a:bodyPr/>
                        <a:lstStyle/>
                        <a:p>
                          <a:endParaRPr lang="en-US"/>
                        </a:p>
                      </a:txBody>
                      <a:tcPr>
                        <a:blipFill>
                          <a:blip r:embed="rId4"/>
                          <a:stretch>
                            <a:fillRect l="-301739" t="-403077" r="-201739" b="-103077"/>
                          </a:stretch>
                        </a:blipFill>
                      </a:tcPr>
                    </a:tc>
                    <a:tc>
                      <a:txBody>
                        <a:bodyPr/>
                        <a:lstStyle/>
                        <a:p>
                          <a:endParaRPr lang="en-US"/>
                        </a:p>
                      </a:txBody>
                      <a:tcPr>
                        <a:blipFill>
                          <a:blip r:embed="rId4"/>
                          <a:stretch>
                            <a:fillRect l="-401739" t="-403077" r="-101739" b="-103077"/>
                          </a:stretch>
                        </a:blipFill>
                      </a:tcPr>
                    </a:tc>
                    <a:tc>
                      <a:txBody>
                        <a:bodyPr/>
                        <a:lstStyle/>
                        <a:p>
                          <a:endParaRPr lang="en-US"/>
                        </a:p>
                      </a:txBody>
                      <a:tcPr>
                        <a:blipFill>
                          <a:blip r:embed="rId4"/>
                          <a:stretch>
                            <a:fillRect l="-501739" t="-403077" r="-1739" b="-103077"/>
                          </a:stretch>
                        </a:blipFill>
                      </a:tcPr>
                    </a:tc>
                    <a:extLst>
                      <a:ext uri="{0D108BD9-81ED-4DB2-BD59-A6C34878D82A}">
                        <a16:rowId xmlns:a16="http://schemas.microsoft.com/office/drawing/2014/main" val="2657916726"/>
                      </a:ext>
                    </a:extLst>
                  </a:tr>
                  <a:tr h="396240">
                    <a:tc>
                      <a:txBody>
                        <a:bodyPr/>
                        <a:lstStyle/>
                        <a:p>
                          <a:endParaRPr lang="en-US"/>
                        </a:p>
                      </a:txBody>
                      <a:tcPr>
                        <a:blipFill>
                          <a:blip r:embed="rId4"/>
                          <a:stretch>
                            <a:fillRect l="-870" t="-503077" r="-502609" b="-3077"/>
                          </a:stretch>
                        </a:blipFill>
                      </a:tcPr>
                    </a:tc>
                    <a:tc>
                      <a:txBody>
                        <a:bodyPr/>
                        <a:lstStyle/>
                        <a:p>
                          <a:endParaRPr lang="en-US"/>
                        </a:p>
                      </a:txBody>
                      <a:tcPr>
                        <a:blipFill>
                          <a:blip r:embed="rId4"/>
                          <a:stretch>
                            <a:fillRect l="-100870" t="-503077" r="-402609" b="-3077"/>
                          </a:stretch>
                        </a:blipFill>
                      </a:tcPr>
                    </a:tc>
                    <a:tc>
                      <a:txBody>
                        <a:bodyPr/>
                        <a:lstStyle/>
                        <a:p>
                          <a:endParaRPr lang="en-US"/>
                        </a:p>
                      </a:txBody>
                      <a:tcPr>
                        <a:blipFill>
                          <a:blip r:embed="rId4"/>
                          <a:stretch>
                            <a:fillRect l="-199138" t="-503077" r="-299138" b="-3077"/>
                          </a:stretch>
                        </a:blipFill>
                      </a:tcPr>
                    </a:tc>
                    <a:tc>
                      <a:txBody>
                        <a:bodyPr/>
                        <a:lstStyle/>
                        <a:p>
                          <a:endParaRPr lang="en-US"/>
                        </a:p>
                      </a:txBody>
                      <a:tcPr>
                        <a:blipFill>
                          <a:blip r:embed="rId4"/>
                          <a:stretch>
                            <a:fillRect l="-301739" t="-503077" r="-201739" b="-3077"/>
                          </a:stretch>
                        </a:blipFill>
                      </a:tcPr>
                    </a:tc>
                    <a:tc>
                      <a:txBody>
                        <a:bodyPr/>
                        <a:lstStyle/>
                        <a:p>
                          <a:endParaRPr lang="en-US"/>
                        </a:p>
                      </a:txBody>
                      <a:tcPr>
                        <a:blipFill>
                          <a:blip r:embed="rId4"/>
                          <a:stretch>
                            <a:fillRect l="-401739" t="-503077" r="-101739" b="-3077"/>
                          </a:stretch>
                        </a:blipFill>
                      </a:tcPr>
                    </a:tc>
                    <a:tc>
                      <a:txBody>
                        <a:bodyPr/>
                        <a:lstStyle/>
                        <a:p>
                          <a:endParaRPr lang="en-US"/>
                        </a:p>
                      </a:txBody>
                      <a:tcPr>
                        <a:blipFill>
                          <a:blip r:embed="rId4"/>
                          <a:stretch>
                            <a:fillRect l="-501739" t="-503077" r="-1739" b="-3077"/>
                          </a:stretch>
                        </a:blipFill>
                      </a:tcPr>
                    </a:tc>
                    <a:extLst>
                      <a:ext uri="{0D108BD9-81ED-4DB2-BD59-A6C34878D82A}">
                        <a16:rowId xmlns:a16="http://schemas.microsoft.com/office/drawing/2014/main" val="2865156218"/>
                      </a:ext>
                    </a:extLst>
                  </a:tr>
                </a:tbl>
              </a:graphicData>
            </a:graphic>
          </p:graphicFrame>
        </mc:Fallback>
      </mc:AlternateContent>
      <p:sp>
        <p:nvSpPr>
          <p:cNvPr id="5" name="TextBox 4">
            <a:extLst>
              <a:ext uri="{FF2B5EF4-FFF2-40B4-BE49-F238E27FC236}">
                <a16:creationId xmlns:a16="http://schemas.microsoft.com/office/drawing/2014/main" id="{9EC0D909-664D-4171-8A24-FECD168CCFB7}"/>
              </a:ext>
            </a:extLst>
          </p:cNvPr>
          <p:cNvSpPr txBox="1"/>
          <p:nvPr/>
        </p:nvSpPr>
        <p:spPr>
          <a:xfrm>
            <a:off x="5673646" y="505838"/>
            <a:ext cx="5148141" cy="461665"/>
          </a:xfrm>
          <a:prstGeom prst="rect">
            <a:avLst/>
          </a:prstGeom>
          <a:solidFill>
            <a:srgbClr val="C2E59B"/>
          </a:solidFill>
          <a:ln>
            <a:solidFill>
              <a:srgbClr val="00B050"/>
            </a:solidFill>
          </a:ln>
        </p:spPr>
        <p:txBody>
          <a:bodyPr wrap="none" rtlCol="0">
            <a:spAutoFit/>
          </a:bodyPr>
          <a:lstStyle/>
          <a:p>
            <a:r>
              <a:rPr lang="en-US" sz="2400" dirty="0"/>
              <a:t>Converting a network to </a:t>
            </a:r>
            <a:r>
              <a:rPr lang="en-US" sz="2400" b="1" dirty="0"/>
              <a:t>matrix form</a:t>
            </a:r>
          </a:p>
        </p:txBody>
      </p:sp>
      <p:sp>
        <p:nvSpPr>
          <p:cNvPr id="7" name="Content Placeholder 2">
            <a:extLst>
              <a:ext uri="{FF2B5EF4-FFF2-40B4-BE49-F238E27FC236}">
                <a16:creationId xmlns:a16="http://schemas.microsoft.com/office/drawing/2014/main" id="{42B51129-4263-4B87-9ED2-E5E2DEC103D8}"/>
              </a:ext>
            </a:extLst>
          </p:cNvPr>
          <p:cNvSpPr txBox="1">
            <a:spLocks/>
          </p:cNvSpPr>
          <p:nvPr/>
        </p:nvSpPr>
        <p:spPr>
          <a:xfrm>
            <a:off x="5365240" y="1395919"/>
            <a:ext cx="6380004" cy="2886015"/>
          </a:xfrm>
          <a:prstGeom prst="rect">
            <a:avLst/>
          </a:prstGeom>
          <a:ln>
            <a:solidFill>
              <a:srgbClr val="FF3399"/>
            </a:solidFill>
          </a:ln>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Step 1:</a:t>
            </a:r>
          </a:p>
          <a:p>
            <a:pPr marL="0" indent="0">
              <a:buFont typeface="Arial" panose="020B0604020202020204" pitchFamily="34" charset="0"/>
              <a:buNone/>
            </a:pPr>
            <a:r>
              <a:rPr lang="en-US" dirty="0"/>
              <a:t>Select any node to be the first of T.</a:t>
            </a:r>
          </a:p>
          <a:p>
            <a:r>
              <a:rPr lang="en-US" dirty="0"/>
              <a:t>Step 2:</a:t>
            </a:r>
          </a:p>
          <a:p>
            <a:pPr marL="0" indent="0">
              <a:buFont typeface="Arial" panose="020B0604020202020204" pitchFamily="34" charset="0"/>
              <a:buNone/>
            </a:pPr>
            <a:r>
              <a:rPr lang="en-US" dirty="0"/>
              <a:t>Circle the new node of T in the top row and cross out the row corresponding to this new node.</a:t>
            </a:r>
          </a:p>
          <a:p>
            <a:r>
              <a:rPr lang="en-US" dirty="0"/>
              <a:t>Step 3:</a:t>
            </a:r>
          </a:p>
          <a:p>
            <a:pPr marL="0" indent="0">
              <a:buFont typeface="Arial" panose="020B0604020202020204" pitchFamily="34" charset="0"/>
              <a:buNone/>
            </a:pPr>
            <a:r>
              <a:rPr lang="en-US" dirty="0"/>
              <a:t>Find the smallest weight left in the columns of the nodes of T. Circle this weight. Then choose the node whose row the weight is in to join T. If several choose any.</a:t>
            </a:r>
          </a:p>
          <a:p>
            <a:r>
              <a:rPr lang="en-US" dirty="0"/>
              <a:t>Step 4</a:t>
            </a:r>
          </a:p>
          <a:p>
            <a:pPr marL="0" indent="0">
              <a:buNone/>
            </a:pPr>
            <a:r>
              <a:rPr lang="en-US" dirty="0"/>
              <a:t>Repeat steps 2 and 3 until T contains every node.</a:t>
            </a:r>
          </a:p>
        </p:txBody>
      </p:sp>
      <p:sp>
        <p:nvSpPr>
          <p:cNvPr id="8" name="Oval 7">
            <a:extLst>
              <a:ext uri="{FF2B5EF4-FFF2-40B4-BE49-F238E27FC236}">
                <a16:creationId xmlns:a16="http://schemas.microsoft.com/office/drawing/2014/main" id="{DA49913C-2A2A-4EE7-834A-363278964577}"/>
              </a:ext>
            </a:extLst>
          </p:cNvPr>
          <p:cNvSpPr/>
          <p:nvPr/>
        </p:nvSpPr>
        <p:spPr>
          <a:xfrm>
            <a:off x="1624520" y="4232829"/>
            <a:ext cx="340468" cy="3586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1ACBBFB-A553-4966-A8A6-A2AC0AAAE018}"/>
              </a:ext>
            </a:extLst>
          </p:cNvPr>
          <p:cNvCxnSpPr/>
          <p:nvPr/>
        </p:nvCxnSpPr>
        <p:spPr>
          <a:xfrm>
            <a:off x="1624520" y="4805464"/>
            <a:ext cx="30933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0BF621F-4D63-4095-BB8C-D874BDD2BC05}"/>
              </a:ext>
            </a:extLst>
          </p:cNvPr>
          <p:cNvSpPr/>
          <p:nvPr/>
        </p:nvSpPr>
        <p:spPr>
          <a:xfrm>
            <a:off x="1614792" y="6203005"/>
            <a:ext cx="340468" cy="3586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193C5B6-B57E-4B9F-9051-D415710018BE}"/>
              </a:ext>
            </a:extLst>
          </p:cNvPr>
          <p:cNvSpPr/>
          <p:nvPr/>
        </p:nvSpPr>
        <p:spPr>
          <a:xfrm>
            <a:off x="4410631" y="4238666"/>
            <a:ext cx="340468" cy="3586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56C537C-F8FD-4C96-B46E-B99D7E918DDB}"/>
              </a:ext>
            </a:extLst>
          </p:cNvPr>
          <p:cNvCxnSpPr>
            <a:cxnSpLocks/>
          </p:cNvCxnSpPr>
          <p:nvPr/>
        </p:nvCxnSpPr>
        <p:spPr>
          <a:xfrm>
            <a:off x="2166026" y="6382318"/>
            <a:ext cx="258507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DCAC222-4662-48B0-9C0B-F8C1DF170FCC}"/>
              </a:ext>
            </a:extLst>
          </p:cNvPr>
          <p:cNvSpPr/>
          <p:nvPr/>
        </p:nvSpPr>
        <p:spPr>
          <a:xfrm>
            <a:off x="1478604" y="4980884"/>
            <a:ext cx="612843" cy="1144622"/>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5C4682-6F79-4680-809F-DA8707D4A362}"/>
              </a:ext>
            </a:extLst>
          </p:cNvPr>
          <p:cNvSpPr/>
          <p:nvPr/>
        </p:nvSpPr>
        <p:spPr>
          <a:xfrm>
            <a:off x="4274443" y="5019471"/>
            <a:ext cx="612843" cy="1144622"/>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DC8BF72-A40C-4F1E-AF87-685CE7CA40AD}"/>
              </a:ext>
            </a:extLst>
          </p:cNvPr>
          <p:cNvSpPr/>
          <p:nvPr/>
        </p:nvSpPr>
        <p:spPr>
          <a:xfrm>
            <a:off x="4410631" y="5412468"/>
            <a:ext cx="340468" cy="3586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36F217-2D89-492B-8745-266F90641E90}"/>
              </a:ext>
            </a:extLst>
          </p:cNvPr>
          <p:cNvSpPr/>
          <p:nvPr/>
        </p:nvSpPr>
        <p:spPr>
          <a:xfrm>
            <a:off x="3006226" y="4258445"/>
            <a:ext cx="329982" cy="3073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64D1411-293A-4401-99D5-14687B9E3BC7}"/>
              </a:ext>
            </a:extLst>
          </p:cNvPr>
          <p:cNvCxnSpPr>
            <a:cxnSpLocks/>
          </p:cNvCxnSpPr>
          <p:nvPr/>
        </p:nvCxnSpPr>
        <p:spPr>
          <a:xfrm>
            <a:off x="1544698" y="5591781"/>
            <a:ext cx="258507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9E56B13-3EEF-4B26-863A-8CF2630537E9}"/>
              </a:ext>
            </a:extLst>
          </p:cNvPr>
          <p:cNvSpPr/>
          <p:nvPr/>
        </p:nvSpPr>
        <p:spPr>
          <a:xfrm>
            <a:off x="2879281" y="5026281"/>
            <a:ext cx="612843" cy="1144622"/>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7E2D375-C4EC-4342-BA2E-78AE0050DAEC}"/>
              </a:ext>
            </a:extLst>
          </p:cNvPr>
          <p:cNvSpPr/>
          <p:nvPr/>
        </p:nvSpPr>
        <p:spPr>
          <a:xfrm>
            <a:off x="3029848" y="5051896"/>
            <a:ext cx="329982" cy="3073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CAB1C8-A6D4-4518-9464-CB057F467EEB}"/>
              </a:ext>
            </a:extLst>
          </p:cNvPr>
          <p:cNvSpPr/>
          <p:nvPr/>
        </p:nvSpPr>
        <p:spPr>
          <a:xfrm>
            <a:off x="2299540" y="4270605"/>
            <a:ext cx="329982" cy="3073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5A4F13A8-96CC-456B-A233-A577305FEBC7}"/>
              </a:ext>
            </a:extLst>
          </p:cNvPr>
          <p:cNvCxnSpPr>
            <a:cxnSpLocks/>
          </p:cNvCxnSpPr>
          <p:nvPr/>
        </p:nvCxnSpPr>
        <p:spPr>
          <a:xfrm>
            <a:off x="1689370" y="5205593"/>
            <a:ext cx="114786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CF30C8-0C30-4BF5-BB61-37B7169FDBB3}"/>
              </a:ext>
            </a:extLst>
          </p:cNvPr>
          <p:cNvCxnSpPr>
            <a:cxnSpLocks/>
          </p:cNvCxnSpPr>
          <p:nvPr/>
        </p:nvCxnSpPr>
        <p:spPr>
          <a:xfrm>
            <a:off x="3700511" y="5184190"/>
            <a:ext cx="114786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1178B58-65D7-4462-8779-EE530FE59868}"/>
              </a:ext>
            </a:extLst>
          </p:cNvPr>
          <p:cNvSpPr/>
          <p:nvPr/>
        </p:nvSpPr>
        <p:spPr>
          <a:xfrm>
            <a:off x="2198344" y="5824273"/>
            <a:ext cx="612843" cy="3330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4123B89-DA76-4301-BA73-4B6FA2373301}"/>
              </a:ext>
            </a:extLst>
          </p:cNvPr>
          <p:cNvSpPr/>
          <p:nvPr/>
        </p:nvSpPr>
        <p:spPr>
          <a:xfrm>
            <a:off x="4407389" y="5835623"/>
            <a:ext cx="329982" cy="3073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7AD3365-4353-46B3-9B8D-5AAF84972603}"/>
              </a:ext>
            </a:extLst>
          </p:cNvPr>
          <p:cNvSpPr/>
          <p:nvPr/>
        </p:nvSpPr>
        <p:spPr>
          <a:xfrm>
            <a:off x="3702701" y="4256499"/>
            <a:ext cx="329982" cy="3073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98CF64BE-F7B8-4189-AA46-2A6B4FD77497}"/>
              </a:ext>
            </a:extLst>
          </p:cNvPr>
          <p:cNvCxnSpPr>
            <a:cxnSpLocks/>
          </p:cNvCxnSpPr>
          <p:nvPr/>
        </p:nvCxnSpPr>
        <p:spPr>
          <a:xfrm>
            <a:off x="1595336" y="5989320"/>
            <a:ext cx="253443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1FD8FB3-7A84-41FF-8846-FA111B4432F7}"/>
                  </a:ext>
                </a:extLst>
              </p:cNvPr>
              <p:cNvSpPr txBox="1"/>
              <p:nvPr/>
            </p:nvSpPr>
            <p:spPr>
              <a:xfrm>
                <a:off x="7452543" y="5506551"/>
                <a:ext cx="2602828" cy="369332"/>
              </a:xfrm>
              <a:prstGeom prst="rect">
                <a:avLst/>
              </a:prstGeom>
              <a:solidFill>
                <a:srgbClr val="FFC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7+2+4+5=18</m:t>
                      </m:r>
                    </m:oMath>
                  </m:oMathPara>
                </a14:m>
                <a:endParaRPr lang="en-US" sz="2400" dirty="0"/>
              </a:p>
            </p:txBody>
          </p:sp>
        </mc:Choice>
        <mc:Fallback xmlns="">
          <p:sp>
            <p:nvSpPr>
              <p:cNvPr id="32" name="TextBox 31">
                <a:extLst>
                  <a:ext uri="{FF2B5EF4-FFF2-40B4-BE49-F238E27FC236}">
                    <a16:creationId xmlns:a16="http://schemas.microsoft.com/office/drawing/2014/main" id="{01FD8FB3-7A84-41FF-8846-FA111B4432F7}"/>
                  </a:ext>
                </a:extLst>
              </p:cNvPr>
              <p:cNvSpPr txBox="1">
                <a:spLocks noRot="1" noChangeAspect="1" noMove="1" noResize="1" noEditPoints="1" noAdjustHandles="1" noChangeArrowheads="1" noChangeShapeType="1" noTextEdit="1"/>
              </p:cNvSpPr>
              <p:nvPr/>
            </p:nvSpPr>
            <p:spPr>
              <a:xfrm>
                <a:off x="7452543" y="5506551"/>
                <a:ext cx="2602828" cy="369332"/>
              </a:xfrm>
              <a:prstGeom prst="rect">
                <a:avLst/>
              </a:prstGeom>
              <a:blipFill>
                <a:blip r:embed="rId5"/>
                <a:stretch>
                  <a:fillRect l="-2108" r="-2108" b="-9836"/>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1708D88E-BFFE-4A39-B17B-24DCB929A572}"/>
              </a:ext>
            </a:extLst>
          </p:cNvPr>
          <p:cNvSpPr txBox="1"/>
          <p:nvPr/>
        </p:nvSpPr>
        <p:spPr>
          <a:xfrm>
            <a:off x="8000198" y="5010715"/>
            <a:ext cx="907749" cy="369332"/>
          </a:xfrm>
          <a:prstGeom prst="rect">
            <a:avLst/>
          </a:prstGeom>
          <a:solidFill>
            <a:srgbClr val="FFC000"/>
          </a:solidFill>
        </p:spPr>
        <p:txBody>
          <a:bodyPr wrap="none" rtlCol="0">
            <a:spAutoFit/>
          </a:bodyPr>
          <a:lstStyle/>
          <a:p>
            <a:r>
              <a:rPr lang="en-US" dirty="0"/>
              <a:t>Weight:</a:t>
            </a:r>
          </a:p>
        </p:txBody>
      </p:sp>
      <p:sp>
        <p:nvSpPr>
          <p:cNvPr id="34" name="Rectangle: Rounded Corners 33">
            <a:extLst>
              <a:ext uri="{FF2B5EF4-FFF2-40B4-BE49-F238E27FC236}">
                <a16:creationId xmlns:a16="http://schemas.microsoft.com/office/drawing/2014/main" id="{AA226DC2-63D4-4D44-81B7-22B8F6DB39AB}"/>
              </a:ext>
            </a:extLst>
          </p:cNvPr>
          <p:cNvSpPr/>
          <p:nvPr/>
        </p:nvSpPr>
        <p:spPr>
          <a:xfrm rot="19504717">
            <a:off x="1383501" y="1252396"/>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24AAA60C-D077-40CF-880B-3793931F7125}"/>
              </a:ext>
            </a:extLst>
          </p:cNvPr>
          <p:cNvSpPr/>
          <p:nvPr/>
        </p:nvSpPr>
        <p:spPr>
          <a:xfrm rot="2247636">
            <a:off x="1257612" y="2394375"/>
            <a:ext cx="2511739" cy="4571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81AC16B4-526F-4F52-8D6B-8AFE3A6F669D}"/>
              </a:ext>
            </a:extLst>
          </p:cNvPr>
          <p:cNvSpPr/>
          <p:nvPr/>
        </p:nvSpPr>
        <p:spPr>
          <a:xfrm rot="17229006">
            <a:off x="3010571" y="2361324"/>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99D5DFD-2633-447C-9856-0F0A0512FD77}"/>
              </a:ext>
            </a:extLst>
          </p:cNvPr>
          <p:cNvSpPr/>
          <p:nvPr/>
        </p:nvSpPr>
        <p:spPr>
          <a:xfrm rot="15025520">
            <a:off x="1018156" y="2427874"/>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14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6" grpId="0" animBg="1"/>
      <p:bldP spid="17" grpId="0" animBg="1"/>
      <p:bldP spid="18" grpId="0" animBg="1"/>
      <p:bldP spid="19" grpId="0" animBg="1"/>
      <p:bldP spid="21" grpId="0" animBg="1"/>
      <p:bldP spid="22" grpId="0" animBg="1"/>
      <p:bldP spid="23" grpId="0" animBg="1"/>
      <p:bldP spid="27" grpId="0" animBg="1"/>
      <p:bldP spid="28" grpId="0" animBg="1"/>
      <p:bldP spid="2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 Introduction to Prim's Algorithm in Python | Medium">
            <a:extLst>
              <a:ext uri="{FF2B5EF4-FFF2-40B4-BE49-F238E27FC236}">
                <a16:creationId xmlns:a16="http://schemas.microsoft.com/office/drawing/2014/main" id="{3F051048-45ED-4E40-8C26-E73EE1652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2316232"/>
            <a:ext cx="10801350" cy="2914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FA22634-313A-4381-82E2-5D675A1092B3}"/>
              </a:ext>
            </a:extLst>
          </p:cNvPr>
          <p:cNvSpPr/>
          <p:nvPr/>
        </p:nvSpPr>
        <p:spPr>
          <a:xfrm rot="18683299">
            <a:off x="6944928" y="3533511"/>
            <a:ext cx="633666" cy="17658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2A711DC9-C5C2-439F-B231-85690D3F686E}"/>
              </a:ext>
            </a:extLst>
          </p:cNvPr>
          <p:cNvSpPr/>
          <p:nvPr/>
        </p:nvSpPr>
        <p:spPr>
          <a:xfrm>
            <a:off x="7487478" y="2902227"/>
            <a:ext cx="530087" cy="17496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40E34FB-28B7-40C0-92F4-65E9DEC73FCF}"/>
              </a:ext>
            </a:extLst>
          </p:cNvPr>
          <p:cNvSpPr/>
          <p:nvPr/>
        </p:nvSpPr>
        <p:spPr>
          <a:xfrm>
            <a:off x="7847860" y="3429000"/>
            <a:ext cx="938331" cy="10502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42B8D3B-3BC7-44C6-988A-65FB81DC427E}"/>
              </a:ext>
            </a:extLst>
          </p:cNvPr>
          <p:cNvSpPr/>
          <p:nvPr/>
        </p:nvSpPr>
        <p:spPr>
          <a:xfrm>
            <a:off x="8738181" y="3015089"/>
            <a:ext cx="696152" cy="1331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F1974A3-E03C-44E0-A722-B9ED253AEF94}"/>
              </a:ext>
            </a:extLst>
          </p:cNvPr>
          <p:cNvSpPr/>
          <p:nvPr/>
        </p:nvSpPr>
        <p:spPr>
          <a:xfrm>
            <a:off x="9434333" y="2902227"/>
            <a:ext cx="1366189" cy="6927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F17E01A-70DC-47CE-AF46-DDCB0F24D9EC}"/>
              </a:ext>
            </a:extLst>
          </p:cNvPr>
          <p:cNvSpPr/>
          <p:nvPr/>
        </p:nvSpPr>
        <p:spPr>
          <a:xfrm>
            <a:off x="7954392" y="4572000"/>
            <a:ext cx="1600425" cy="6588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EACC2E1-B39D-4E08-9754-42EC0125D04F}"/>
              </a:ext>
            </a:extLst>
          </p:cNvPr>
          <p:cNvSpPr/>
          <p:nvPr/>
        </p:nvSpPr>
        <p:spPr>
          <a:xfrm>
            <a:off x="10130485" y="3445567"/>
            <a:ext cx="670038" cy="17853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C5CE412-6EDB-4526-B4FB-8EAB8007DA9B}"/>
              </a:ext>
            </a:extLst>
          </p:cNvPr>
          <p:cNvSpPr/>
          <p:nvPr/>
        </p:nvSpPr>
        <p:spPr>
          <a:xfrm>
            <a:off x="10679837" y="3467964"/>
            <a:ext cx="816837" cy="16359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464 Try It Icon Illustrations &amp; Clip Art - iStock">
            <a:extLst>
              <a:ext uri="{FF2B5EF4-FFF2-40B4-BE49-F238E27FC236}">
                <a16:creationId xmlns:a16="http://schemas.microsoft.com/office/drawing/2014/main" id="{02C35D7A-AA26-42F1-B155-7F99379541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83" t="26716" r="22265" b="25490"/>
          <a:stretch/>
        </p:blipFill>
        <p:spPr bwMode="auto">
          <a:xfrm>
            <a:off x="4386469" y="210014"/>
            <a:ext cx="2975527" cy="1415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6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0" nodeType="clickEffect">
                                  <p:stCondLst>
                                    <p:cond delay="0"/>
                                  </p:stCondLst>
                                  <p:childTnLst>
                                    <p:animEffect transition="out" filter="diamond(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xit" presetSubtype="32" fill="hold" grpId="0" nodeType="clickEffect">
                                  <p:stCondLst>
                                    <p:cond delay="0"/>
                                  </p:stCondLst>
                                  <p:childTnLst>
                                    <p:animEffect transition="out" filter="diamond(out)">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xit" presetSubtype="32" fill="hold" grpId="0" nodeType="clickEffect">
                                  <p:stCondLst>
                                    <p:cond delay="0"/>
                                  </p:stCondLst>
                                  <p:childTnLst>
                                    <p:animEffect transition="out" filter="diamond(out)">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8" presetClass="exit" presetSubtype="32" fill="hold" grpId="0" nodeType="clickEffect">
                                  <p:stCondLst>
                                    <p:cond delay="0"/>
                                  </p:stCondLst>
                                  <p:childTnLst>
                                    <p:animEffect transition="out" filter="diamond(out)">
                                      <p:cBhvr>
                                        <p:cTn id="26" dur="2000"/>
                                        <p:tgtEl>
                                          <p:spTgt spid="8"/>
                                        </p:tgtEl>
                                      </p:cBhvr>
                                    </p:animEffect>
                                    <p:set>
                                      <p:cBhvr>
                                        <p:cTn id="27" dur="1" fill="hold">
                                          <p:stCondLst>
                                            <p:cond delay="19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8" presetClass="exit" presetSubtype="32" fill="hold" grpId="0" nodeType="clickEffect">
                                  <p:stCondLst>
                                    <p:cond delay="0"/>
                                  </p:stCondLst>
                                  <p:childTnLst>
                                    <p:animEffect transition="out" filter="diamond(out)">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xit" presetSubtype="32" fill="hold" grpId="0" nodeType="clickEffect">
                                  <p:stCondLst>
                                    <p:cond delay="0"/>
                                  </p:stCondLst>
                                  <p:childTnLst>
                                    <p:animEffect transition="out" filter="diamond(out)">
                                      <p:cBhvr>
                                        <p:cTn id="36" dur="2000"/>
                                        <p:tgtEl>
                                          <p:spTgt spid="9"/>
                                        </p:tgtEl>
                                      </p:cBhvr>
                                    </p:animEffect>
                                    <p:set>
                                      <p:cBhvr>
                                        <p:cTn id="37" dur="1" fill="hold">
                                          <p:stCondLst>
                                            <p:cond delay="19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grpId="0" nodeType="clickEffect">
                                  <p:stCondLst>
                                    <p:cond delay="0"/>
                                  </p:stCondLst>
                                  <p:childTnLst>
                                    <p:animEffect transition="out" filter="diamond(out)">
                                      <p:cBhvr>
                                        <p:cTn id="41" dur="2000"/>
                                        <p:tgtEl>
                                          <p:spTgt spid="10"/>
                                        </p:tgtEl>
                                      </p:cBhvr>
                                    </p:animEffect>
                                    <p:set>
                                      <p:cBhvr>
                                        <p:cTn id="4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9359E-3501-43DF-BE1F-947F8FB3C3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93031" y="2506057"/>
            <a:ext cx="4580580" cy="3101707"/>
          </a:xfrm>
          <a:prstGeom prst="rect">
            <a:avLst/>
          </a:prstGeom>
        </p:spPr>
      </p:pic>
      <p:sp>
        <p:nvSpPr>
          <p:cNvPr id="4" name="TextBox 3">
            <a:extLst>
              <a:ext uri="{FF2B5EF4-FFF2-40B4-BE49-F238E27FC236}">
                <a16:creationId xmlns:a16="http://schemas.microsoft.com/office/drawing/2014/main" id="{688682E7-E827-4084-8BED-25746133C565}"/>
              </a:ext>
            </a:extLst>
          </p:cNvPr>
          <p:cNvSpPr txBox="1"/>
          <p:nvPr/>
        </p:nvSpPr>
        <p:spPr>
          <a:xfrm>
            <a:off x="6944138" y="299184"/>
            <a:ext cx="4505740" cy="369332"/>
          </a:xfrm>
          <a:prstGeom prst="rect">
            <a:avLst/>
          </a:prstGeom>
          <a:solidFill>
            <a:srgbClr val="C2E59B"/>
          </a:solidFill>
          <a:ln>
            <a:solidFill>
              <a:srgbClr val="005426"/>
            </a:solidFill>
          </a:ln>
        </p:spPr>
        <p:txBody>
          <a:bodyPr wrap="square">
            <a:spAutoFit/>
          </a:bodyPr>
          <a:lstStyle/>
          <a:p>
            <a:pPr algn="l"/>
            <a:r>
              <a:rPr lang="en-US" b="0" i="0" dirty="0">
                <a:solidFill>
                  <a:srgbClr val="000000"/>
                </a:solidFill>
                <a:effectLst/>
                <a:latin typeface="+mj-lt"/>
                <a:cs typeface="Heebo" panose="020B0604020202020204" pitchFamily="2" charset="-79"/>
              </a:rPr>
              <a:t>Step 1 - Remove all loops and parallel edges</a:t>
            </a:r>
          </a:p>
        </p:txBody>
      </p:sp>
      <p:pic>
        <p:nvPicPr>
          <p:cNvPr id="10242" name="Picture 2" descr="MST Graph with loops">
            <a:extLst>
              <a:ext uri="{FF2B5EF4-FFF2-40B4-BE49-F238E27FC236}">
                <a16:creationId xmlns:a16="http://schemas.microsoft.com/office/drawing/2014/main" id="{5A6FE188-1CD1-4747-A282-E8494D7E30B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29010" y="923992"/>
            <a:ext cx="3333750" cy="22574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ST Prim's Algorithm">
            <a:extLst>
              <a:ext uri="{FF2B5EF4-FFF2-40B4-BE49-F238E27FC236}">
                <a16:creationId xmlns:a16="http://schemas.microsoft.com/office/drawing/2014/main" id="{B5D6AAF0-CFF1-4E89-AF18-130B2731051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27698" y="4979851"/>
            <a:ext cx="3333750" cy="1552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84CD79-76AE-4A61-8494-34A1EB8541EB}"/>
              </a:ext>
            </a:extLst>
          </p:cNvPr>
          <p:cNvSpPr txBox="1"/>
          <p:nvPr/>
        </p:nvSpPr>
        <p:spPr>
          <a:xfrm>
            <a:off x="6918390" y="3384581"/>
            <a:ext cx="4836288" cy="369332"/>
          </a:xfrm>
          <a:prstGeom prst="rect">
            <a:avLst/>
          </a:prstGeom>
          <a:solidFill>
            <a:srgbClr val="C2E59B"/>
          </a:solidFill>
          <a:ln>
            <a:solidFill>
              <a:srgbClr val="005426"/>
            </a:solidFill>
          </a:ln>
        </p:spPr>
        <p:txBody>
          <a:bodyPr wrap="square">
            <a:spAutoFit/>
          </a:bodyPr>
          <a:lstStyle/>
          <a:p>
            <a:r>
              <a:rPr lang="en-US" dirty="0"/>
              <a:t>Step 2 - Choose any arbitrary node as root node</a:t>
            </a:r>
          </a:p>
        </p:txBody>
      </p:sp>
      <p:sp>
        <p:nvSpPr>
          <p:cNvPr id="10" name="TextBox 9">
            <a:extLst>
              <a:ext uri="{FF2B5EF4-FFF2-40B4-BE49-F238E27FC236}">
                <a16:creationId xmlns:a16="http://schemas.microsoft.com/office/drawing/2014/main" id="{C074618F-DB1B-444A-8803-D094970AEE4F}"/>
              </a:ext>
            </a:extLst>
          </p:cNvPr>
          <p:cNvSpPr txBox="1"/>
          <p:nvPr/>
        </p:nvSpPr>
        <p:spPr>
          <a:xfrm>
            <a:off x="6918390" y="4056911"/>
            <a:ext cx="4836288" cy="646331"/>
          </a:xfrm>
          <a:prstGeom prst="rect">
            <a:avLst/>
          </a:prstGeom>
          <a:solidFill>
            <a:srgbClr val="C2E59B"/>
          </a:solidFill>
          <a:ln>
            <a:solidFill>
              <a:srgbClr val="005426"/>
            </a:solidFill>
          </a:ln>
        </p:spPr>
        <p:txBody>
          <a:bodyPr wrap="square">
            <a:spAutoFit/>
          </a:bodyPr>
          <a:lstStyle/>
          <a:p>
            <a:r>
              <a:rPr lang="en-US" dirty="0"/>
              <a:t>Step 3 - Check outgoing edges and select the one with less cost</a:t>
            </a:r>
          </a:p>
        </p:txBody>
      </p:sp>
      <p:pic>
        <p:nvPicPr>
          <p:cNvPr id="10246" name="Picture 6">
            <a:extLst>
              <a:ext uri="{FF2B5EF4-FFF2-40B4-BE49-F238E27FC236}">
                <a16:creationId xmlns:a16="http://schemas.microsoft.com/office/drawing/2014/main" id="{FDE0D3F1-A17F-406F-8374-DB4086471FD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b="12203"/>
          <a:stretch/>
        </p:blipFill>
        <p:spPr bwMode="auto">
          <a:xfrm>
            <a:off x="6693698" y="5268922"/>
            <a:ext cx="1027657" cy="974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8" name="Picture 8" descr="Thai Language Lessons and Examples - speak like a local">
            <a:extLst>
              <a:ext uri="{FF2B5EF4-FFF2-40B4-BE49-F238E27FC236}">
                <a16:creationId xmlns:a16="http://schemas.microsoft.com/office/drawing/2014/main" id="{57135F8D-1736-4A72-A970-0FBF25732A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503" y="143533"/>
            <a:ext cx="1758054" cy="173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6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randombar(horizontal)">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244"/>
                                        </p:tgtEl>
                                        <p:attrNameLst>
                                          <p:attrName>style.visibility</p:attrName>
                                        </p:attrNameLst>
                                      </p:cBhvr>
                                      <p:to>
                                        <p:strVal val="visible"/>
                                      </p:to>
                                    </p:set>
                                    <p:anim calcmode="lin" valueType="num">
                                      <p:cBhvr>
                                        <p:cTn id="27" dur="500" fill="hold"/>
                                        <p:tgtEl>
                                          <p:spTgt spid="10244"/>
                                        </p:tgtEl>
                                        <p:attrNameLst>
                                          <p:attrName>ppt_w</p:attrName>
                                        </p:attrNameLst>
                                      </p:cBhvr>
                                      <p:tavLst>
                                        <p:tav tm="0">
                                          <p:val>
                                            <p:fltVal val="0"/>
                                          </p:val>
                                        </p:tav>
                                        <p:tav tm="100000">
                                          <p:val>
                                            <p:strVal val="#ppt_w"/>
                                          </p:val>
                                        </p:tav>
                                      </p:tavLst>
                                    </p:anim>
                                    <p:anim calcmode="lin" valueType="num">
                                      <p:cBhvr>
                                        <p:cTn id="28" dur="500" fill="hold"/>
                                        <p:tgtEl>
                                          <p:spTgt spid="10244"/>
                                        </p:tgtEl>
                                        <p:attrNameLst>
                                          <p:attrName>ppt_h</p:attrName>
                                        </p:attrNameLst>
                                      </p:cBhvr>
                                      <p:tavLst>
                                        <p:tav tm="0">
                                          <p:val>
                                            <p:fltVal val="0"/>
                                          </p:val>
                                        </p:tav>
                                        <p:tav tm="100000">
                                          <p:val>
                                            <p:strVal val="#ppt_h"/>
                                          </p:val>
                                        </p:tav>
                                      </p:tavLst>
                                    </p:anim>
                                    <p:animEffect transition="in" filter="fade">
                                      <p:cBhvr>
                                        <p:cTn id="29" dur="500"/>
                                        <p:tgtEl>
                                          <p:spTgt spid="10244"/>
                                        </p:tgtEl>
                                      </p:cBhvr>
                                    </p:animEffect>
                                  </p:childTnLst>
                                </p:cTn>
                              </p:par>
                              <p:par>
                                <p:cTn id="30" presetID="45" presetClass="entr" presetSubtype="0" fill="hold" nodeType="withEffect">
                                  <p:stCondLst>
                                    <p:cond delay="0"/>
                                  </p:stCondLst>
                                  <p:childTnLst>
                                    <p:set>
                                      <p:cBhvr>
                                        <p:cTn id="31" dur="1" fill="hold">
                                          <p:stCondLst>
                                            <p:cond delay="0"/>
                                          </p:stCondLst>
                                        </p:cTn>
                                        <p:tgtEl>
                                          <p:spTgt spid="10246"/>
                                        </p:tgtEl>
                                        <p:attrNameLst>
                                          <p:attrName>style.visibility</p:attrName>
                                        </p:attrNameLst>
                                      </p:cBhvr>
                                      <p:to>
                                        <p:strVal val="visible"/>
                                      </p:to>
                                    </p:set>
                                    <p:animEffect transition="in" filter="fade">
                                      <p:cBhvr>
                                        <p:cTn id="32" dur="2000"/>
                                        <p:tgtEl>
                                          <p:spTgt spid="10246"/>
                                        </p:tgtEl>
                                      </p:cBhvr>
                                    </p:animEffect>
                                    <p:anim calcmode="lin" valueType="num">
                                      <p:cBhvr>
                                        <p:cTn id="33" dur="2000" fill="hold"/>
                                        <p:tgtEl>
                                          <p:spTgt spid="10246"/>
                                        </p:tgtEl>
                                        <p:attrNameLst>
                                          <p:attrName>ppt_w</p:attrName>
                                        </p:attrNameLst>
                                      </p:cBhvr>
                                      <p:tavLst>
                                        <p:tav tm="0" fmla="#ppt_w*sin(2.5*pi*$)">
                                          <p:val>
                                            <p:fltVal val="0"/>
                                          </p:val>
                                        </p:tav>
                                        <p:tav tm="100000">
                                          <p:val>
                                            <p:fltVal val="1"/>
                                          </p:val>
                                        </p:tav>
                                      </p:tavLst>
                                    </p:anim>
                                    <p:anim calcmode="lin" valueType="num">
                                      <p:cBhvr>
                                        <p:cTn id="34" dur="2000" fill="hold"/>
                                        <p:tgtEl>
                                          <p:spTgt spid="102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98ABB5-3C2F-4218-8430-3C96F9D48C0A}"/>
              </a:ext>
            </a:extLst>
          </p:cNvPr>
          <p:cNvSpPr/>
          <p:nvPr/>
        </p:nvSpPr>
        <p:spPr>
          <a:xfrm>
            <a:off x="175699" y="2124222"/>
            <a:ext cx="11824043" cy="457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rim's Algorithm Visually Explained | by Dino Cajic | Level Up Coding">
            <a:extLst>
              <a:ext uri="{FF2B5EF4-FFF2-40B4-BE49-F238E27FC236}">
                <a16:creationId xmlns:a16="http://schemas.microsoft.com/office/drawing/2014/main" id="{50CFEFA6-EB02-49B7-828F-F69F345E1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212" y="2729986"/>
            <a:ext cx="5385186" cy="33604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2EF37B-63B9-4F84-9F06-FB804A65C70C}"/>
              </a:ext>
            </a:extLst>
          </p:cNvPr>
          <p:cNvSpPr txBox="1"/>
          <p:nvPr/>
        </p:nvSpPr>
        <p:spPr>
          <a:xfrm>
            <a:off x="4291499" y="548096"/>
            <a:ext cx="3609001" cy="707886"/>
          </a:xfrm>
          <a:prstGeom prst="rect">
            <a:avLst/>
          </a:prstGeom>
          <a:noFill/>
        </p:spPr>
        <p:txBody>
          <a:bodyPr wrap="none" rtlCol="0">
            <a:spAutoFit/>
          </a:bodyPr>
          <a:lstStyle/>
          <a:p>
            <a:r>
              <a:rPr lang="en-US" sz="4000" dirty="0"/>
              <a:t>Prim’s Algorithm</a:t>
            </a:r>
          </a:p>
        </p:txBody>
      </p:sp>
      <p:pic>
        <p:nvPicPr>
          <p:cNvPr id="3076" name="Picture 4" descr="prim's algorithm">
            <a:extLst>
              <a:ext uri="{FF2B5EF4-FFF2-40B4-BE49-F238E27FC236}">
                <a16:creationId xmlns:a16="http://schemas.microsoft.com/office/drawing/2014/main" id="{EB95D7FB-4F53-4CC6-8A36-297766BAF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911" y="2391270"/>
            <a:ext cx="3472082" cy="40379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actice doesn't make perfect. It makes automatic.">
            <a:extLst>
              <a:ext uri="{FF2B5EF4-FFF2-40B4-BE49-F238E27FC236}">
                <a16:creationId xmlns:a16="http://schemas.microsoft.com/office/drawing/2014/main" id="{60EEBF73-9335-4812-855F-E3BF9C136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699" y="197911"/>
            <a:ext cx="2379932" cy="248160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09DDEB1-6109-4FFB-9CC3-660C354DBD2D}"/>
              </a:ext>
            </a:extLst>
          </p:cNvPr>
          <p:cNvCxnSpPr/>
          <p:nvPr/>
        </p:nvCxnSpPr>
        <p:spPr>
          <a:xfrm>
            <a:off x="7036905" y="2314439"/>
            <a:ext cx="0" cy="4191561"/>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7966206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701E0-C95D-406B-B66F-0D3BA0AF1C1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8910" t="25532" r="42473" b="17447"/>
          <a:stretch/>
        </p:blipFill>
        <p:spPr>
          <a:xfrm>
            <a:off x="856035" y="1410512"/>
            <a:ext cx="6078478" cy="5048654"/>
          </a:xfrm>
          <a:prstGeom prst="rect">
            <a:avLst/>
          </a:prstGeom>
        </p:spPr>
      </p:pic>
      <p:sp>
        <p:nvSpPr>
          <p:cNvPr id="5" name="TextBox 4">
            <a:extLst>
              <a:ext uri="{FF2B5EF4-FFF2-40B4-BE49-F238E27FC236}">
                <a16:creationId xmlns:a16="http://schemas.microsoft.com/office/drawing/2014/main" id="{57A15399-0509-4B45-8E94-BE767D427A1F}"/>
              </a:ext>
            </a:extLst>
          </p:cNvPr>
          <p:cNvSpPr txBox="1"/>
          <p:nvPr/>
        </p:nvSpPr>
        <p:spPr>
          <a:xfrm>
            <a:off x="2599717" y="583660"/>
            <a:ext cx="7205764" cy="461665"/>
          </a:xfrm>
          <a:prstGeom prst="rect">
            <a:avLst/>
          </a:prstGeom>
          <a:solidFill>
            <a:srgbClr val="CCECFF"/>
          </a:solidFill>
          <a:ln>
            <a:solidFill>
              <a:srgbClr val="00B0F0"/>
            </a:solidFill>
          </a:ln>
        </p:spPr>
        <p:txBody>
          <a:bodyPr wrap="square">
            <a:spAutoFit/>
          </a:bodyPr>
          <a:lstStyle/>
          <a:p>
            <a:r>
              <a:rPr lang="en-US" sz="2400" dirty="0"/>
              <a:t>Consider the following pseudocode for Prim’s algorithm.</a:t>
            </a:r>
          </a:p>
        </p:txBody>
      </p:sp>
    </p:spTree>
    <p:extLst>
      <p:ext uri="{BB962C8B-B14F-4D97-AF65-F5344CB8AC3E}">
        <p14:creationId xmlns:p14="http://schemas.microsoft.com/office/powerpoint/2010/main" val="1967895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E839-6957-4306-A006-C7599BC2C6B9}"/>
              </a:ext>
            </a:extLst>
          </p:cNvPr>
          <p:cNvSpPr>
            <a:spLocks noGrp="1"/>
          </p:cNvSpPr>
          <p:nvPr>
            <p:ph type="title"/>
          </p:nvPr>
        </p:nvSpPr>
        <p:spPr/>
        <p:txBody>
          <a:bodyPr/>
          <a:lstStyle/>
          <a:p>
            <a:r>
              <a:rPr lang="en-US" dirty="0"/>
              <a:t>For undirected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7EC2F6-476F-42B1-8819-7BA57E5B4A28}"/>
                  </a:ext>
                </a:extLst>
              </p:cNvPr>
              <p:cNvSpPr>
                <a:spLocks noGrp="1"/>
              </p:cNvSpPr>
              <p:nvPr>
                <p:ph sz="half" idx="1"/>
              </p:nvPr>
            </p:nvSpPr>
            <p:spPr>
              <a:xfrm>
                <a:off x="525312" y="2806447"/>
                <a:ext cx="4271771" cy="3101982"/>
              </a:xfrm>
            </p:spPr>
            <p:txBody>
              <a:bodyPr>
                <a:normAutofit fontScale="92500" lnSpcReduction="20000"/>
              </a:bodyPr>
              <a:lstStyle/>
              <a:p>
                <a:r>
                  <a:rPr lang="en-US" b="1" dirty="0"/>
                  <a:t>Adjacent</a:t>
                </a:r>
                <a:r>
                  <a:rPr lang="en-US" dirty="0"/>
                  <a:t> </a:t>
                </a:r>
                <a:r>
                  <a:rPr lang="en-US" b="1" dirty="0"/>
                  <a:t>vertices</a:t>
                </a:r>
                <a:r>
                  <a:rPr lang="en-US" dirty="0"/>
                  <a:t> (neighbors) - </a:t>
                </a:r>
                <a:r>
                  <a:rPr lang="en-US" dirty="0">
                    <a:solidFill>
                      <a:srgbClr val="00B050"/>
                    </a:solidFill>
                  </a:rPr>
                  <a:t>(a, b) </a:t>
                </a:r>
                <a:r>
                  <a:rPr lang="en-US" dirty="0">
                    <a:solidFill>
                      <a:srgbClr val="C00000"/>
                    </a:solidFill>
                  </a:rPr>
                  <a:t>but  (b, c)</a:t>
                </a:r>
              </a:p>
              <a:p>
                <a:r>
                  <a:rPr lang="en-US" b="1" dirty="0"/>
                  <a:t>Incident</a:t>
                </a:r>
                <a:r>
                  <a:rPr lang="en-US" dirty="0"/>
                  <a:t> – </a:t>
                </a:r>
                <a:r>
                  <a:rPr lang="en-US" dirty="0">
                    <a:solidFill>
                      <a:srgbClr val="7030A0"/>
                    </a:solidFill>
                  </a:rPr>
                  <a:t>edge B is incident with vertices e and b</a:t>
                </a:r>
              </a:p>
              <a:p>
                <a:r>
                  <a:rPr lang="en-US" b="1" dirty="0"/>
                  <a:t>Neighborhood</a:t>
                </a:r>
                <a:r>
                  <a:rPr lang="en-US" dirty="0"/>
                  <a:t>:   </a:t>
                </a:r>
                <a14:m>
                  <m:oMath xmlns:m="http://schemas.openxmlformats.org/officeDocument/2006/math">
                    <m:r>
                      <a:rPr lang="en-US" b="0" i="1" smtClean="0">
                        <a:latin typeface="Cambria Math" panose="02040503050406030204" pitchFamily="18" charset="0"/>
                      </a:rPr>
                      <m:t>𝑁</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oMath>
                </a14:m>
                <a:endParaRPr lang="en-US" dirty="0"/>
              </a:p>
              <a:p>
                <a:pPr marL="0" indent="0">
                  <a:buNone/>
                </a:pPr>
                <a:r>
                  <a:rPr lang="en-US" dirty="0">
                    <a:solidFill>
                      <a:srgbClr val="0070C0"/>
                    </a:solidFill>
                  </a:rPr>
                  <a:t>N(e)={a, b, c}</a:t>
                </a:r>
              </a:p>
              <a:p>
                <a:r>
                  <a:rPr lang="en-US" b="1" dirty="0"/>
                  <a:t>Degree</a:t>
                </a:r>
                <a:r>
                  <a:rPr lang="en-US" dirty="0"/>
                  <a:t>: sum of ins and outs</a:t>
                </a:r>
              </a:p>
              <a:p>
                <a:r>
                  <a:rPr lang="en-US" b="1" dirty="0"/>
                  <a:t>Isolated</a:t>
                </a:r>
                <a:r>
                  <a:rPr lang="en-US" dirty="0"/>
                  <a:t> </a:t>
                </a:r>
                <a:r>
                  <a:rPr lang="en-US" dirty="0">
                    <a:solidFill>
                      <a:srgbClr val="0070C0"/>
                    </a:solidFill>
                  </a:rPr>
                  <a:t>(d)</a:t>
                </a:r>
              </a:p>
              <a:p>
                <a:r>
                  <a:rPr lang="en-US" b="1" dirty="0">
                    <a:solidFill>
                      <a:schemeClr val="accent3">
                        <a:lumMod val="75000"/>
                      </a:schemeClr>
                    </a:solidFill>
                  </a:rPr>
                  <a:t>Pendant</a:t>
                </a:r>
                <a:r>
                  <a:rPr lang="en-US" dirty="0">
                    <a:solidFill>
                      <a:schemeClr val="accent3">
                        <a:lumMod val="75000"/>
                      </a:schemeClr>
                    </a:solidFill>
                  </a:rPr>
                  <a:t> (connected only once to another vertex)</a:t>
                </a:r>
                <a:r>
                  <a:rPr lang="en-US" dirty="0"/>
                  <a:t> (e)</a:t>
                </a:r>
              </a:p>
            </p:txBody>
          </p:sp>
        </mc:Choice>
        <mc:Fallback xmlns="">
          <p:sp>
            <p:nvSpPr>
              <p:cNvPr id="3" name="Content Placeholder 2">
                <a:extLst>
                  <a:ext uri="{FF2B5EF4-FFF2-40B4-BE49-F238E27FC236}">
                    <a16:creationId xmlns:a16="http://schemas.microsoft.com/office/drawing/2014/main" id="{F87EC2F6-476F-42B1-8819-7BA57E5B4A28}"/>
                  </a:ext>
                </a:extLst>
              </p:cNvPr>
              <p:cNvSpPr>
                <a:spLocks noGrp="1" noRot="1" noChangeAspect="1" noMove="1" noResize="1" noEditPoints="1" noAdjustHandles="1" noChangeArrowheads="1" noChangeShapeType="1" noTextEdit="1"/>
              </p:cNvSpPr>
              <p:nvPr>
                <p:ph sz="half" idx="1"/>
              </p:nvPr>
            </p:nvSpPr>
            <p:spPr>
              <a:xfrm>
                <a:off x="525312" y="2806447"/>
                <a:ext cx="4271771" cy="3101982"/>
              </a:xfrm>
              <a:blipFill>
                <a:blip r:embed="rId2"/>
                <a:stretch>
                  <a:fillRect l="-856" t="-2161" r="-1854"/>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2CA43553-DCE6-4553-ADAA-2DE8983287A8}"/>
              </a:ext>
            </a:extLst>
          </p:cNvPr>
          <p:cNvCxnSpPr/>
          <p:nvPr/>
        </p:nvCxnSpPr>
        <p:spPr>
          <a:xfrm>
            <a:off x="7118252" y="3291840"/>
            <a:ext cx="20538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EE2C731-4575-42FD-AC77-D811C5C516F3}"/>
              </a:ext>
            </a:extLst>
          </p:cNvPr>
          <p:cNvCxnSpPr/>
          <p:nvPr/>
        </p:nvCxnSpPr>
        <p:spPr>
          <a:xfrm>
            <a:off x="7118252" y="3291840"/>
            <a:ext cx="0" cy="1308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CB2995A-891D-4757-8ABE-749DE6BD0219}"/>
              </a:ext>
            </a:extLst>
          </p:cNvPr>
          <p:cNvCxnSpPr/>
          <p:nvPr/>
        </p:nvCxnSpPr>
        <p:spPr>
          <a:xfrm>
            <a:off x="7118252" y="4600135"/>
            <a:ext cx="20538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834F90-3AD6-40A3-9ED8-8F3D515736BD}"/>
              </a:ext>
            </a:extLst>
          </p:cNvPr>
          <p:cNvCxnSpPr/>
          <p:nvPr/>
        </p:nvCxnSpPr>
        <p:spPr>
          <a:xfrm flipV="1">
            <a:off x="7118252" y="3291840"/>
            <a:ext cx="2053883" cy="130829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Flowchart: Connector 13">
            <a:extLst>
              <a:ext uri="{FF2B5EF4-FFF2-40B4-BE49-F238E27FC236}">
                <a16:creationId xmlns:a16="http://schemas.microsoft.com/office/drawing/2014/main" id="{C0001DD6-43B8-4DBC-A84B-3DD3DB7906F4}"/>
              </a:ext>
            </a:extLst>
          </p:cNvPr>
          <p:cNvSpPr/>
          <p:nvPr/>
        </p:nvSpPr>
        <p:spPr>
          <a:xfrm>
            <a:off x="6766560" y="2877369"/>
            <a:ext cx="457200" cy="4572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547F4146-DDBB-4B83-996C-4EE4781C2F9C}"/>
              </a:ext>
            </a:extLst>
          </p:cNvPr>
          <p:cNvSpPr/>
          <p:nvPr/>
        </p:nvSpPr>
        <p:spPr>
          <a:xfrm>
            <a:off x="9003323" y="4600135"/>
            <a:ext cx="457200" cy="4572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1A7F775-5EB1-4567-BE4A-D10932F7EC90}"/>
              </a:ext>
            </a:extLst>
          </p:cNvPr>
          <p:cNvSpPr txBox="1"/>
          <p:nvPr/>
        </p:nvSpPr>
        <p:spPr>
          <a:xfrm>
            <a:off x="6766560" y="3276513"/>
            <a:ext cx="282450" cy="369332"/>
          </a:xfrm>
          <a:prstGeom prst="rect">
            <a:avLst/>
          </a:prstGeom>
          <a:noFill/>
        </p:spPr>
        <p:txBody>
          <a:bodyPr wrap="none" rtlCol="0">
            <a:spAutoFit/>
          </a:bodyPr>
          <a:lstStyle/>
          <a:p>
            <a:r>
              <a:rPr lang="en-US" dirty="0"/>
              <a:t>a</a:t>
            </a:r>
          </a:p>
        </p:txBody>
      </p:sp>
      <p:sp>
        <p:nvSpPr>
          <p:cNvPr id="17" name="TextBox 16">
            <a:extLst>
              <a:ext uri="{FF2B5EF4-FFF2-40B4-BE49-F238E27FC236}">
                <a16:creationId xmlns:a16="http://schemas.microsoft.com/office/drawing/2014/main" id="{15CBD3B6-88CB-4CE6-945E-58ED94CFA938}"/>
              </a:ext>
            </a:extLst>
          </p:cNvPr>
          <p:cNvSpPr txBox="1"/>
          <p:nvPr/>
        </p:nvSpPr>
        <p:spPr>
          <a:xfrm>
            <a:off x="9193237" y="3105969"/>
            <a:ext cx="300082" cy="369332"/>
          </a:xfrm>
          <a:prstGeom prst="rect">
            <a:avLst/>
          </a:prstGeom>
          <a:noFill/>
        </p:spPr>
        <p:txBody>
          <a:bodyPr wrap="none" rtlCol="0">
            <a:spAutoFit/>
          </a:bodyPr>
          <a:lstStyle/>
          <a:p>
            <a:r>
              <a:rPr lang="en-US" dirty="0"/>
              <a:t>b</a:t>
            </a:r>
          </a:p>
        </p:txBody>
      </p:sp>
      <p:sp>
        <p:nvSpPr>
          <p:cNvPr id="18" name="TextBox 17">
            <a:extLst>
              <a:ext uri="{FF2B5EF4-FFF2-40B4-BE49-F238E27FC236}">
                <a16:creationId xmlns:a16="http://schemas.microsoft.com/office/drawing/2014/main" id="{7574B9DB-B31C-47A9-BAE7-7F32A959BB4F}"/>
              </a:ext>
            </a:extLst>
          </p:cNvPr>
          <p:cNvSpPr txBox="1"/>
          <p:nvPr/>
        </p:nvSpPr>
        <p:spPr>
          <a:xfrm>
            <a:off x="6900750" y="4527482"/>
            <a:ext cx="295274" cy="369332"/>
          </a:xfrm>
          <a:prstGeom prst="rect">
            <a:avLst/>
          </a:prstGeom>
          <a:noFill/>
        </p:spPr>
        <p:txBody>
          <a:bodyPr wrap="none" rtlCol="0">
            <a:spAutoFit/>
          </a:bodyPr>
          <a:lstStyle/>
          <a:p>
            <a:r>
              <a:rPr lang="en-US" dirty="0"/>
              <a:t>e</a:t>
            </a:r>
          </a:p>
        </p:txBody>
      </p:sp>
      <p:sp>
        <p:nvSpPr>
          <p:cNvPr id="19" name="TextBox 18">
            <a:extLst>
              <a:ext uri="{FF2B5EF4-FFF2-40B4-BE49-F238E27FC236}">
                <a16:creationId xmlns:a16="http://schemas.microsoft.com/office/drawing/2014/main" id="{97C396CD-0FA1-4883-9618-CBAA57BE8A32}"/>
              </a:ext>
            </a:extLst>
          </p:cNvPr>
          <p:cNvSpPr txBox="1"/>
          <p:nvPr/>
        </p:nvSpPr>
        <p:spPr>
          <a:xfrm>
            <a:off x="9231923" y="4263028"/>
            <a:ext cx="285656" cy="369332"/>
          </a:xfrm>
          <a:prstGeom prst="rect">
            <a:avLst/>
          </a:prstGeom>
          <a:noFill/>
        </p:spPr>
        <p:txBody>
          <a:bodyPr wrap="none" rtlCol="0">
            <a:spAutoFit/>
          </a:bodyPr>
          <a:lstStyle/>
          <a:p>
            <a:r>
              <a:rPr lang="en-US" dirty="0"/>
              <a:t>c</a:t>
            </a:r>
          </a:p>
        </p:txBody>
      </p:sp>
      <p:sp>
        <p:nvSpPr>
          <p:cNvPr id="20" name="TextBox 19">
            <a:extLst>
              <a:ext uri="{FF2B5EF4-FFF2-40B4-BE49-F238E27FC236}">
                <a16:creationId xmlns:a16="http://schemas.microsoft.com/office/drawing/2014/main" id="{7D5CD3D3-C63E-4EDD-B0E5-A855C9B2FDAC}"/>
              </a:ext>
            </a:extLst>
          </p:cNvPr>
          <p:cNvSpPr txBox="1"/>
          <p:nvPr/>
        </p:nvSpPr>
        <p:spPr>
          <a:xfrm>
            <a:off x="8522677" y="5853937"/>
            <a:ext cx="301686" cy="369332"/>
          </a:xfrm>
          <a:prstGeom prst="rect">
            <a:avLst/>
          </a:prstGeom>
          <a:noFill/>
        </p:spPr>
        <p:txBody>
          <a:bodyPr wrap="none" rtlCol="0">
            <a:spAutoFit/>
          </a:bodyPr>
          <a:lstStyle/>
          <a:p>
            <a:r>
              <a:rPr lang="en-US" dirty="0"/>
              <a:t>d</a:t>
            </a:r>
          </a:p>
        </p:txBody>
      </p:sp>
      <p:sp>
        <p:nvSpPr>
          <p:cNvPr id="21" name="Flowchart: Connector 20">
            <a:extLst>
              <a:ext uri="{FF2B5EF4-FFF2-40B4-BE49-F238E27FC236}">
                <a16:creationId xmlns:a16="http://schemas.microsoft.com/office/drawing/2014/main" id="{9C943D54-5673-4E46-8F84-929F2F333969}"/>
              </a:ext>
            </a:extLst>
          </p:cNvPr>
          <p:cNvSpPr/>
          <p:nvPr/>
        </p:nvSpPr>
        <p:spPr>
          <a:xfrm>
            <a:off x="7084842" y="3276796"/>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8B9BCB61-7033-4AFF-AF44-346C1A9D9D8E}"/>
              </a:ext>
            </a:extLst>
          </p:cNvPr>
          <p:cNvSpPr/>
          <p:nvPr/>
        </p:nvSpPr>
        <p:spPr>
          <a:xfrm>
            <a:off x="9151033" y="3276513"/>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498375A2-A175-482B-91D2-8185A39E6505}"/>
              </a:ext>
            </a:extLst>
          </p:cNvPr>
          <p:cNvSpPr/>
          <p:nvPr/>
        </p:nvSpPr>
        <p:spPr>
          <a:xfrm>
            <a:off x="7097150" y="4586641"/>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267B8C4B-816A-4915-A9C7-9C4AA846B9E7}"/>
              </a:ext>
            </a:extLst>
          </p:cNvPr>
          <p:cNvSpPr/>
          <p:nvPr/>
        </p:nvSpPr>
        <p:spPr>
          <a:xfrm>
            <a:off x="9179170" y="4598402"/>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AB6A9937-71F1-4B8F-9B21-264E41B158A3}"/>
              </a:ext>
            </a:extLst>
          </p:cNvPr>
          <p:cNvSpPr/>
          <p:nvPr/>
        </p:nvSpPr>
        <p:spPr>
          <a:xfrm>
            <a:off x="8778644" y="5908429"/>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48D5F32-ACC9-4B29-8375-19019F5D7A5F}"/>
              </a:ext>
            </a:extLst>
          </p:cNvPr>
          <p:cNvSpPr txBox="1"/>
          <p:nvPr/>
        </p:nvSpPr>
        <p:spPr>
          <a:xfrm>
            <a:off x="7830683" y="3647575"/>
            <a:ext cx="314510" cy="369332"/>
          </a:xfrm>
          <a:prstGeom prst="rect">
            <a:avLst/>
          </a:prstGeom>
          <a:noFill/>
        </p:spPr>
        <p:txBody>
          <a:bodyPr wrap="none" rtlCol="0">
            <a:spAutoFit/>
          </a:bodyPr>
          <a:lstStyle/>
          <a:p>
            <a:r>
              <a:rPr lang="en-US" dirty="0">
                <a:solidFill>
                  <a:srgbClr val="7030A0"/>
                </a:solidFill>
              </a:rPr>
              <a:t>B</a:t>
            </a:r>
          </a:p>
        </p:txBody>
      </p:sp>
      <p:sp>
        <p:nvSpPr>
          <p:cNvPr id="28" name="TextBox 27">
            <a:extLst>
              <a:ext uri="{FF2B5EF4-FFF2-40B4-BE49-F238E27FC236}">
                <a16:creationId xmlns:a16="http://schemas.microsoft.com/office/drawing/2014/main" id="{490CA012-848A-482A-B577-A831F437C405}"/>
              </a:ext>
            </a:extLst>
          </p:cNvPr>
          <p:cNvSpPr txBox="1"/>
          <p:nvPr/>
        </p:nvSpPr>
        <p:spPr>
          <a:xfrm>
            <a:off x="6375427" y="2424149"/>
            <a:ext cx="1008609" cy="369332"/>
          </a:xfrm>
          <a:prstGeom prst="rect">
            <a:avLst/>
          </a:prstGeom>
          <a:noFill/>
        </p:spPr>
        <p:txBody>
          <a:bodyPr wrap="none" rtlCol="0">
            <a:spAutoFit/>
          </a:bodyPr>
          <a:lstStyle/>
          <a:p>
            <a:r>
              <a:rPr lang="en-US" dirty="0">
                <a:solidFill>
                  <a:srgbClr val="00B0F0"/>
                </a:solidFill>
              </a:rPr>
              <a:t>deg(a)=4</a:t>
            </a:r>
          </a:p>
        </p:txBody>
      </p:sp>
      <p:sp>
        <p:nvSpPr>
          <p:cNvPr id="29" name="TextBox 28">
            <a:extLst>
              <a:ext uri="{FF2B5EF4-FFF2-40B4-BE49-F238E27FC236}">
                <a16:creationId xmlns:a16="http://schemas.microsoft.com/office/drawing/2014/main" id="{F73ABC1F-A7D6-41A3-B1C5-BE52958F1170}"/>
              </a:ext>
            </a:extLst>
          </p:cNvPr>
          <p:cNvSpPr txBox="1"/>
          <p:nvPr/>
        </p:nvSpPr>
        <p:spPr>
          <a:xfrm>
            <a:off x="8956218" y="2763772"/>
            <a:ext cx="1026243" cy="369332"/>
          </a:xfrm>
          <a:prstGeom prst="rect">
            <a:avLst/>
          </a:prstGeom>
          <a:noFill/>
        </p:spPr>
        <p:txBody>
          <a:bodyPr wrap="none" rtlCol="0">
            <a:spAutoFit/>
          </a:bodyPr>
          <a:lstStyle/>
          <a:p>
            <a:r>
              <a:rPr lang="en-US" dirty="0">
                <a:solidFill>
                  <a:srgbClr val="00B0F0"/>
                </a:solidFill>
              </a:rPr>
              <a:t>deg(b)=2</a:t>
            </a:r>
          </a:p>
        </p:txBody>
      </p:sp>
      <p:sp>
        <p:nvSpPr>
          <p:cNvPr id="30" name="TextBox 29">
            <a:extLst>
              <a:ext uri="{FF2B5EF4-FFF2-40B4-BE49-F238E27FC236}">
                <a16:creationId xmlns:a16="http://schemas.microsoft.com/office/drawing/2014/main" id="{15BBB4B0-722B-4D5E-B459-F317A56F2532}"/>
              </a:ext>
            </a:extLst>
          </p:cNvPr>
          <p:cNvSpPr txBox="1"/>
          <p:nvPr/>
        </p:nvSpPr>
        <p:spPr>
          <a:xfrm>
            <a:off x="6535265" y="4784801"/>
            <a:ext cx="1026243" cy="369332"/>
          </a:xfrm>
          <a:prstGeom prst="rect">
            <a:avLst/>
          </a:prstGeom>
          <a:noFill/>
        </p:spPr>
        <p:txBody>
          <a:bodyPr wrap="none" rtlCol="0">
            <a:spAutoFit/>
          </a:bodyPr>
          <a:lstStyle/>
          <a:p>
            <a:r>
              <a:rPr lang="en-US" dirty="0">
                <a:solidFill>
                  <a:srgbClr val="00B0F0"/>
                </a:solidFill>
              </a:rPr>
              <a:t>deg(e)=3</a:t>
            </a:r>
          </a:p>
        </p:txBody>
      </p:sp>
      <p:sp>
        <p:nvSpPr>
          <p:cNvPr id="31" name="TextBox 30">
            <a:extLst>
              <a:ext uri="{FF2B5EF4-FFF2-40B4-BE49-F238E27FC236}">
                <a16:creationId xmlns:a16="http://schemas.microsoft.com/office/drawing/2014/main" id="{201695B3-C5D7-4987-B1EC-9D35FE1FF6CC}"/>
              </a:ext>
            </a:extLst>
          </p:cNvPr>
          <p:cNvSpPr txBox="1"/>
          <p:nvPr/>
        </p:nvSpPr>
        <p:spPr>
          <a:xfrm>
            <a:off x="9545053" y="4521191"/>
            <a:ext cx="1026243" cy="369332"/>
          </a:xfrm>
          <a:prstGeom prst="rect">
            <a:avLst/>
          </a:prstGeom>
          <a:noFill/>
        </p:spPr>
        <p:txBody>
          <a:bodyPr wrap="none" rtlCol="0">
            <a:spAutoFit/>
          </a:bodyPr>
          <a:lstStyle/>
          <a:p>
            <a:r>
              <a:rPr lang="en-US" dirty="0">
                <a:solidFill>
                  <a:srgbClr val="00B0F0"/>
                </a:solidFill>
              </a:rPr>
              <a:t>deg(c)=3</a:t>
            </a:r>
          </a:p>
        </p:txBody>
      </p:sp>
      <p:sp>
        <p:nvSpPr>
          <p:cNvPr id="32" name="TextBox 31">
            <a:extLst>
              <a:ext uri="{FF2B5EF4-FFF2-40B4-BE49-F238E27FC236}">
                <a16:creationId xmlns:a16="http://schemas.microsoft.com/office/drawing/2014/main" id="{D71BFB76-0D82-44D7-84A9-80BA513D448C}"/>
              </a:ext>
            </a:extLst>
          </p:cNvPr>
          <p:cNvSpPr txBox="1"/>
          <p:nvPr/>
        </p:nvSpPr>
        <p:spPr>
          <a:xfrm>
            <a:off x="8830156" y="6038603"/>
            <a:ext cx="1026243" cy="369332"/>
          </a:xfrm>
          <a:prstGeom prst="rect">
            <a:avLst/>
          </a:prstGeom>
          <a:noFill/>
        </p:spPr>
        <p:txBody>
          <a:bodyPr wrap="none" rtlCol="0">
            <a:spAutoFit/>
          </a:bodyPr>
          <a:lstStyle/>
          <a:p>
            <a:r>
              <a:rPr lang="en-US" dirty="0">
                <a:solidFill>
                  <a:srgbClr val="00B0F0"/>
                </a:solidFill>
              </a:rPr>
              <a:t>deg(d)=0</a:t>
            </a:r>
          </a:p>
        </p:txBody>
      </p:sp>
      <p:cxnSp>
        <p:nvCxnSpPr>
          <p:cNvPr id="34" name="Straight Connector 33">
            <a:extLst>
              <a:ext uri="{FF2B5EF4-FFF2-40B4-BE49-F238E27FC236}">
                <a16:creationId xmlns:a16="http://schemas.microsoft.com/office/drawing/2014/main" id="{0096F066-E572-475F-9580-3C59C5DB3B99}"/>
              </a:ext>
            </a:extLst>
          </p:cNvPr>
          <p:cNvCxnSpPr/>
          <p:nvPr/>
        </p:nvCxnSpPr>
        <p:spPr>
          <a:xfrm>
            <a:off x="2082018" y="5853937"/>
            <a:ext cx="0" cy="771946"/>
          </a:xfrm>
          <a:prstGeom prst="line">
            <a:avLst/>
          </a:prstGeom>
        </p:spPr>
        <p:style>
          <a:lnRef idx="3">
            <a:schemeClr val="accent3"/>
          </a:lnRef>
          <a:fillRef idx="0">
            <a:schemeClr val="accent3"/>
          </a:fillRef>
          <a:effectRef idx="2">
            <a:schemeClr val="accent3"/>
          </a:effectRef>
          <a:fontRef idx="minor">
            <a:schemeClr val="tx1"/>
          </a:fontRef>
        </p:style>
      </p:cxnSp>
      <p:cxnSp>
        <p:nvCxnSpPr>
          <p:cNvPr id="36" name="Straight Connector 35">
            <a:extLst>
              <a:ext uri="{FF2B5EF4-FFF2-40B4-BE49-F238E27FC236}">
                <a16:creationId xmlns:a16="http://schemas.microsoft.com/office/drawing/2014/main" id="{04A75FD5-AB6D-4559-8EE8-83BEACE6DF97}"/>
              </a:ext>
            </a:extLst>
          </p:cNvPr>
          <p:cNvCxnSpPr>
            <a:cxnSpLocks/>
          </p:cNvCxnSpPr>
          <p:nvPr/>
        </p:nvCxnSpPr>
        <p:spPr>
          <a:xfrm>
            <a:off x="2082017" y="5869742"/>
            <a:ext cx="872197"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8" name="Straight Connector 37">
            <a:extLst>
              <a:ext uri="{FF2B5EF4-FFF2-40B4-BE49-F238E27FC236}">
                <a16:creationId xmlns:a16="http://schemas.microsoft.com/office/drawing/2014/main" id="{134D7619-54C4-4D49-BB63-F2929F896CBF}"/>
              </a:ext>
            </a:extLst>
          </p:cNvPr>
          <p:cNvCxnSpPr>
            <a:cxnSpLocks/>
          </p:cNvCxnSpPr>
          <p:nvPr/>
        </p:nvCxnSpPr>
        <p:spPr>
          <a:xfrm>
            <a:off x="2100603" y="6625883"/>
            <a:ext cx="872197"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9" name="Straight Connector 38">
            <a:extLst>
              <a:ext uri="{FF2B5EF4-FFF2-40B4-BE49-F238E27FC236}">
                <a16:creationId xmlns:a16="http://schemas.microsoft.com/office/drawing/2014/main" id="{54F7FB9F-F67A-44F2-87E0-847516F5B154}"/>
              </a:ext>
            </a:extLst>
          </p:cNvPr>
          <p:cNvCxnSpPr/>
          <p:nvPr/>
        </p:nvCxnSpPr>
        <p:spPr>
          <a:xfrm>
            <a:off x="2988003" y="5869742"/>
            <a:ext cx="0" cy="771946"/>
          </a:xfrm>
          <a:prstGeom prst="line">
            <a:avLst/>
          </a:prstGeom>
        </p:spPr>
        <p:style>
          <a:lnRef idx="3">
            <a:schemeClr val="accent3"/>
          </a:lnRef>
          <a:fillRef idx="0">
            <a:schemeClr val="accent3"/>
          </a:fillRef>
          <a:effectRef idx="2">
            <a:schemeClr val="accent3"/>
          </a:effectRef>
          <a:fontRef idx="minor">
            <a:schemeClr val="tx1"/>
          </a:fontRef>
        </p:style>
      </p:cxnSp>
      <p:cxnSp>
        <p:nvCxnSpPr>
          <p:cNvPr id="40" name="Straight Connector 39">
            <a:extLst>
              <a:ext uri="{FF2B5EF4-FFF2-40B4-BE49-F238E27FC236}">
                <a16:creationId xmlns:a16="http://schemas.microsoft.com/office/drawing/2014/main" id="{475F66DD-3FF4-452B-BD26-131A60CFD175}"/>
              </a:ext>
            </a:extLst>
          </p:cNvPr>
          <p:cNvCxnSpPr>
            <a:cxnSpLocks/>
          </p:cNvCxnSpPr>
          <p:nvPr/>
        </p:nvCxnSpPr>
        <p:spPr>
          <a:xfrm>
            <a:off x="2988003" y="5880311"/>
            <a:ext cx="872197" cy="0"/>
          </a:xfrm>
          <a:prstGeom prst="line">
            <a:avLst/>
          </a:prstGeom>
        </p:spPr>
        <p:style>
          <a:lnRef idx="3">
            <a:schemeClr val="accent3"/>
          </a:lnRef>
          <a:fillRef idx="0">
            <a:schemeClr val="accent3"/>
          </a:fillRef>
          <a:effectRef idx="2">
            <a:schemeClr val="accent3"/>
          </a:effectRef>
          <a:fontRef idx="minor">
            <a:schemeClr val="tx1"/>
          </a:fontRef>
        </p:style>
      </p:cxnSp>
      <p:sp>
        <p:nvSpPr>
          <p:cNvPr id="41" name="Flowchart: Connector 40">
            <a:extLst>
              <a:ext uri="{FF2B5EF4-FFF2-40B4-BE49-F238E27FC236}">
                <a16:creationId xmlns:a16="http://schemas.microsoft.com/office/drawing/2014/main" id="{F014760E-3B9C-4B11-A196-64DA6DE6572C}"/>
              </a:ext>
            </a:extLst>
          </p:cNvPr>
          <p:cNvSpPr/>
          <p:nvPr/>
        </p:nvSpPr>
        <p:spPr>
          <a:xfrm>
            <a:off x="2058717" y="5832816"/>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4C423271-2E11-4604-925B-9C09B3DEC1E3}"/>
              </a:ext>
            </a:extLst>
          </p:cNvPr>
          <p:cNvSpPr/>
          <p:nvPr/>
        </p:nvSpPr>
        <p:spPr>
          <a:xfrm>
            <a:off x="2958698" y="5846884"/>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B42B0F2F-EEF1-4F8F-9274-9AC61D3140A6}"/>
              </a:ext>
            </a:extLst>
          </p:cNvPr>
          <p:cNvSpPr/>
          <p:nvPr/>
        </p:nvSpPr>
        <p:spPr>
          <a:xfrm rot="6878348">
            <a:off x="2047435" y="6593836"/>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476ABB5F-BE5C-4455-8DBF-05AF2F938ADF}"/>
              </a:ext>
            </a:extLst>
          </p:cNvPr>
          <p:cNvSpPr/>
          <p:nvPr/>
        </p:nvSpPr>
        <p:spPr>
          <a:xfrm rot="6457751">
            <a:off x="2983365" y="6592237"/>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F50ECA06-F059-42B0-BF88-60F31E108452}"/>
              </a:ext>
            </a:extLst>
          </p:cNvPr>
          <p:cNvSpPr/>
          <p:nvPr/>
        </p:nvSpPr>
        <p:spPr>
          <a:xfrm>
            <a:off x="3827688" y="5846883"/>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F7A70F24-D5CD-4B20-8749-6B10AE252573}"/>
              </a:ext>
            </a:extLst>
          </p:cNvPr>
          <p:cNvCxnSpPr/>
          <p:nvPr/>
        </p:nvCxnSpPr>
        <p:spPr>
          <a:xfrm flipH="1" flipV="1">
            <a:off x="3399274" y="5977924"/>
            <a:ext cx="177228" cy="587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BF60AC4-CBBE-4CE4-ACE1-703464A9DC86}"/>
              </a:ext>
            </a:extLst>
          </p:cNvPr>
          <p:cNvSpPr txBox="1"/>
          <p:nvPr/>
        </p:nvSpPr>
        <p:spPr>
          <a:xfrm>
            <a:off x="1729337" y="5685076"/>
            <a:ext cx="282450" cy="369332"/>
          </a:xfrm>
          <a:prstGeom prst="rect">
            <a:avLst/>
          </a:prstGeom>
          <a:noFill/>
        </p:spPr>
        <p:txBody>
          <a:bodyPr wrap="none" rtlCol="0">
            <a:spAutoFit/>
          </a:bodyPr>
          <a:lstStyle/>
          <a:p>
            <a:r>
              <a:rPr lang="en-US" dirty="0"/>
              <a:t>a</a:t>
            </a:r>
          </a:p>
        </p:txBody>
      </p:sp>
      <p:sp>
        <p:nvSpPr>
          <p:cNvPr id="49" name="TextBox 48">
            <a:extLst>
              <a:ext uri="{FF2B5EF4-FFF2-40B4-BE49-F238E27FC236}">
                <a16:creationId xmlns:a16="http://schemas.microsoft.com/office/drawing/2014/main" id="{00158FB3-778A-4016-91A9-33766D533B08}"/>
              </a:ext>
            </a:extLst>
          </p:cNvPr>
          <p:cNvSpPr txBox="1"/>
          <p:nvPr/>
        </p:nvSpPr>
        <p:spPr>
          <a:xfrm>
            <a:off x="3004417" y="5832835"/>
            <a:ext cx="300082" cy="369332"/>
          </a:xfrm>
          <a:prstGeom prst="rect">
            <a:avLst/>
          </a:prstGeom>
          <a:noFill/>
        </p:spPr>
        <p:txBody>
          <a:bodyPr wrap="none" rtlCol="0">
            <a:spAutoFit/>
          </a:bodyPr>
          <a:lstStyle/>
          <a:p>
            <a:r>
              <a:rPr lang="en-US" dirty="0"/>
              <a:t>b</a:t>
            </a:r>
          </a:p>
        </p:txBody>
      </p:sp>
      <p:sp>
        <p:nvSpPr>
          <p:cNvPr id="50" name="TextBox 49">
            <a:extLst>
              <a:ext uri="{FF2B5EF4-FFF2-40B4-BE49-F238E27FC236}">
                <a16:creationId xmlns:a16="http://schemas.microsoft.com/office/drawing/2014/main" id="{8A6E74A6-9C8C-46A4-98AD-C233F9FCE606}"/>
              </a:ext>
            </a:extLst>
          </p:cNvPr>
          <p:cNvSpPr txBox="1"/>
          <p:nvPr/>
        </p:nvSpPr>
        <p:spPr>
          <a:xfrm>
            <a:off x="1728582" y="6441217"/>
            <a:ext cx="301686" cy="369332"/>
          </a:xfrm>
          <a:prstGeom prst="rect">
            <a:avLst/>
          </a:prstGeom>
          <a:noFill/>
        </p:spPr>
        <p:txBody>
          <a:bodyPr wrap="none" rtlCol="0">
            <a:spAutoFit/>
          </a:bodyPr>
          <a:lstStyle/>
          <a:p>
            <a:r>
              <a:rPr lang="en-US" dirty="0"/>
              <a:t>d</a:t>
            </a:r>
          </a:p>
        </p:txBody>
      </p:sp>
      <p:sp>
        <p:nvSpPr>
          <p:cNvPr id="51" name="TextBox 50">
            <a:extLst>
              <a:ext uri="{FF2B5EF4-FFF2-40B4-BE49-F238E27FC236}">
                <a16:creationId xmlns:a16="http://schemas.microsoft.com/office/drawing/2014/main" id="{04E9D29F-8BE9-4472-9A68-C1DCA2D295B3}"/>
              </a:ext>
            </a:extLst>
          </p:cNvPr>
          <p:cNvSpPr txBox="1"/>
          <p:nvPr/>
        </p:nvSpPr>
        <p:spPr>
          <a:xfrm>
            <a:off x="3006331" y="6550103"/>
            <a:ext cx="285656" cy="369332"/>
          </a:xfrm>
          <a:prstGeom prst="rect">
            <a:avLst/>
          </a:prstGeom>
          <a:noFill/>
        </p:spPr>
        <p:txBody>
          <a:bodyPr wrap="none" rtlCol="0">
            <a:spAutoFit/>
          </a:bodyPr>
          <a:lstStyle/>
          <a:p>
            <a:r>
              <a:rPr lang="en-US" dirty="0"/>
              <a:t>c</a:t>
            </a:r>
          </a:p>
        </p:txBody>
      </p:sp>
      <p:sp>
        <p:nvSpPr>
          <p:cNvPr id="52" name="TextBox 51">
            <a:extLst>
              <a:ext uri="{FF2B5EF4-FFF2-40B4-BE49-F238E27FC236}">
                <a16:creationId xmlns:a16="http://schemas.microsoft.com/office/drawing/2014/main" id="{0D8C2D5F-73D9-47BA-8D8A-A8958C6485AA}"/>
              </a:ext>
            </a:extLst>
          </p:cNvPr>
          <p:cNvSpPr txBox="1"/>
          <p:nvPr/>
        </p:nvSpPr>
        <p:spPr>
          <a:xfrm>
            <a:off x="3850547" y="5746622"/>
            <a:ext cx="301686" cy="369332"/>
          </a:xfrm>
          <a:prstGeom prst="rect">
            <a:avLst/>
          </a:prstGeom>
          <a:noFill/>
        </p:spPr>
        <p:txBody>
          <a:bodyPr wrap="none" rtlCol="0">
            <a:spAutoFit/>
          </a:bodyPr>
          <a:lstStyle/>
          <a:p>
            <a:r>
              <a:rPr lang="en-US" dirty="0"/>
              <a:t>e</a:t>
            </a:r>
          </a:p>
        </p:txBody>
      </p:sp>
      <p:cxnSp>
        <p:nvCxnSpPr>
          <p:cNvPr id="37" name="Straight Connector 36">
            <a:extLst>
              <a:ext uri="{FF2B5EF4-FFF2-40B4-BE49-F238E27FC236}">
                <a16:creationId xmlns:a16="http://schemas.microsoft.com/office/drawing/2014/main" id="{EF923F3A-0FEB-40E6-B01B-28092FB856AA}"/>
              </a:ext>
            </a:extLst>
          </p:cNvPr>
          <p:cNvCxnSpPr>
            <a:cxnSpLocks/>
          </p:cNvCxnSpPr>
          <p:nvPr/>
        </p:nvCxnSpPr>
        <p:spPr>
          <a:xfrm>
            <a:off x="7164835" y="3098975"/>
            <a:ext cx="156815" cy="111802"/>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206FF039-CA63-4C50-856E-2622F47170E1}"/>
              </a:ext>
            </a:extLst>
          </p:cNvPr>
          <p:cNvCxnSpPr/>
          <p:nvPr/>
        </p:nvCxnSpPr>
        <p:spPr>
          <a:xfrm>
            <a:off x="6967419" y="3246621"/>
            <a:ext cx="0" cy="151221"/>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5356B87A-CA9C-4730-9799-3771B5CA51EC}"/>
              </a:ext>
            </a:extLst>
          </p:cNvPr>
          <p:cNvCxnSpPr>
            <a:cxnSpLocks/>
          </p:cNvCxnSpPr>
          <p:nvPr/>
        </p:nvCxnSpPr>
        <p:spPr>
          <a:xfrm>
            <a:off x="7478466" y="3228376"/>
            <a:ext cx="0" cy="141991"/>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F0E93684-3B16-41FA-BD2A-01F3BFB075EB}"/>
              </a:ext>
            </a:extLst>
          </p:cNvPr>
          <p:cNvCxnSpPr/>
          <p:nvPr/>
        </p:nvCxnSpPr>
        <p:spPr>
          <a:xfrm>
            <a:off x="7039055" y="3505888"/>
            <a:ext cx="14763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74360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A9D8C-B63A-4A3C-8A62-7B3345AE868D}"/>
              </a:ext>
            </a:extLst>
          </p:cNvPr>
          <p:cNvSpPr>
            <a:spLocks noGrp="1"/>
          </p:cNvSpPr>
          <p:nvPr>
            <p:ph type="title"/>
          </p:nvPr>
        </p:nvSpPr>
        <p:spPr/>
        <p:txBody>
          <a:bodyPr/>
          <a:lstStyle/>
          <a:p>
            <a:r>
              <a:rPr lang="en-US" dirty="0"/>
              <a:t>Kruskal's Algorithm</a:t>
            </a:r>
          </a:p>
        </p:txBody>
      </p:sp>
      <p:sp>
        <p:nvSpPr>
          <p:cNvPr id="3" name="Content Placeholder 2">
            <a:extLst>
              <a:ext uri="{FF2B5EF4-FFF2-40B4-BE49-F238E27FC236}">
                <a16:creationId xmlns:a16="http://schemas.microsoft.com/office/drawing/2014/main" id="{C281C363-C059-43B6-87DD-72F658E66F51}"/>
              </a:ext>
            </a:extLst>
          </p:cNvPr>
          <p:cNvSpPr>
            <a:spLocks noGrp="1"/>
          </p:cNvSpPr>
          <p:nvPr>
            <p:ph idx="1"/>
          </p:nvPr>
        </p:nvSpPr>
        <p:spPr>
          <a:xfrm>
            <a:off x="2231136" y="3249956"/>
            <a:ext cx="7729728" cy="2909265"/>
          </a:xfrm>
          <a:ln>
            <a:solidFill>
              <a:srgbClr val="FF3399"/>
            </a:solidFill>
          </a:ln>
        </p:spPr>
        <p:txBody>
          <a:bodyPr/>
          <a:lstStyle/>
          <a:p>
            <a:r>
              <a:rPr lang="en-US" dirty="0"/>
              <a:t>Step 1:</a:t>
            </a:r>
          </a:p>
          <a:p>
            <a:pPr marL="0" indent="0">
              <a:buNone/>
            </a:pPr>
            <a:r>
              <a:rPr lang="en-US" dirty="0"/>
              <a:t>Choose the arc of least weight.</a:t>
            </a:r>
          </a:p>
          <a:p>
            <a:r>
              <a:rPr lang="en-US" dirty="0"/>
              <a:t>Step 2:</a:t>
            </a:r>
          </a:p>
          <a:p>
            <a:pPr marL="0" indent="0">
              <a:buNone/>
            </a:pPr>
            <a:r>
              <a:rPr lang="en-US" dirty="0"/>
              <a:t>Choose from those arcs remaining the arc of least weight which do not form a cycle. (if more than 1, choose any)</a:t>
            </a:r>
          </a:p>
          <a:p>
            <a:r>
              <a:rPr lang="en-US" dirty="0"/>
              <a:t>Step 3:</a:t>
            </a:r>
          </a:p>
          <a:p>
            <a:pPr marL="0" indent="0">
              <a:buNone/>
            </a:pPr>
            <a:r>
              <a:rPr lang="en-US" dirty="0"/>
              <a:t>Repeat Step 2 until (n-1) arcs have been chosen.</a:t>
            </a:r>
          </a:p>
        </p:txBody>
      </p:sp>
      <p:sp>
        <p:nvSpPr>
          <p:cNvPr id="4" name="TextBox 3">
            <a:extLst>
              <a:ext uri="{FF2B5EF4-FFF2-40B4-BE49-F238E27FC236}">
                <a16:creationId xmlns:a16="http://schemas.microsoft.com/office/drawing/2014/main" id="{EA79A3AA-2608-4554-B811-D3770EDB9550}"/>
              </a:ext>
            </a:extLst>
          </p:cNvPr>
          <p:cNvSpPr txBox="1"/>
          <p:nvPr/>
        </p:nvSpPr>
        <p:spPr>
          <a:xfrm>
            <a:off x="4124146" y="2415343"/>
            <a:ext cx="3943708" cy="369332"/>
          </a:xfrm>
          <a:prstGeom prst="rect">
            <a:avLst/>
          </a:prstGeom>
          <a:solidFill>
            <a:srgbClr val="FFCCFF"/>
          </a:solidFill>
          <a:ln>
            <a:solidFill>
              <a:srgbClr val="FFCCFF"/>
            </a:solidFill>
          </a:ln>
        </p:spPr>
        <p:txBody>
          <a:bodyPr wrap="none" rtlCol="0">
            <a:spAutoFit/>
          </a:bodyPr>
          <a:lstStyle/>
          <a:p>
            <a:r>
              <a:rPr lang="en-US" dirty="0"/>
              <a:t>To find the MST of a graph with n nodes</a:t>
            </a:r>
          </a:p>
        </p:txBody>
      </p:sp>
    </p:spTree>
    <p:extLst>
      <p:ext uri="{BB962C8B-B14F-4D97-AF65-F5344CB8AC3E}">
        <p14:creationId xmlns:p14="http://schemas.microsoft.com/office/powerpoint/2010/main" val="29153695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39AC06-2366-4446-97FB-4795BE69BD0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293" t="26099" r="56755" b="46951"/>
          <a:stretch/>
        </p:blipFill>
        <p:spPr>
          <a:xfrm>
            <a:off x="2068498" y="1794129"/>
            <a:ext cx="3093395" cy="2840478"/>
          </a:xfrm>
          <a:prstGeom prst="rect">
            <a:avLst/>
          </a:prstGeom>
        </p:spPr>
      </p:pic>
      <p:sp>
        <p:nvSpPr>
          <p:cNvPr id="7" name="Oval 6">
            <a:extLst>
              <a:ext uri="{FF2B5EF4-FFF2-40B4-BE49-F238E27FC236}">
                <a16:creationId xmlns:a16="http://schemas.microsoft.com/office/drawing/2014/main" id="{2476C913-B191-40D0-967F-1344096809A5}"/>
              </a:ext>
            </a:extLst>
          </p:cNvPr>
          <p:cNvSpPr/>
          <p:nvPr/>
        </p:nvSpPr>
        <p:spPr>
          <a:xfrm>
            <a:off x="2739706" y="2222147"/>
            <a:ext cx="369651" cy="359923"/>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42D0BD3-46D8-4F02-A113-BF185FE1AC22}"/>
              </a:ext>
            </a:extLst>
          </p:cNvPr>
          <p:cNvSpPr/>
          <p:nvPr/>
        </p:nvSpPr>
        <p:spPr>
          <a:xfrm>
            <a:off x="2681340" y="3131684"/>
            <a:ext cx="369651" cy="359923"/>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59E696F-B28B-486E-8B92-1BF7D2C405C3}"/>
              </a:ext>
            </a:extLst>
          </p:cNvPr>
          <p:cNvSpPr txBox="1"/>
          <p:nvPr/>
        </p:nvSpPr>
        <p:spPr>
          <a:xfrm>
            <a:off x="3898513" y="2443570"/>
            <a:ext cx="369651" cy="276999"/>
          </a:xfrm>
          <a:prstGeom prst="rect">
            <a:avLst/>
          </a:prstGeom>
          <a:noFill/>
        </p:spPr>
        <p:txBody>
          <a:bodyPr wrap="square">
            <a:spAutoFit/>
          </a:bodyPr>
          <a:lstStyle/>
          <a:p>
            <a:r>
              <a:rPr lang="en-US" sz="1200" dirty="0"/>
              <a:t>❌</a:t>
            </a:r>
          </a:p>
        </p:txBody>
      </p:sp>
      <p:sp>
        <p:nvSpPr>
          <p:cNvPr id="11" name="Oval 10">
            <a:extLst>
              <a:ext uri="{FF2B5EF4-FFF2-40B4-BE49-F238E27FC236}">
                <a16:creationId xmlns:a16="http://schemas.microsoft.com/office/drawing/2014/main" id="{68CF1941-6F27-4353-AE9F-7D9F393C1C7B}"/>
              </a:ext>
            </a:extLst>
          </p:cNvPr>
          <p:cNvSpPr/>
          <p:nvPr/>
        </p:nvSpPr>
        <p:spPr>
          <a:xfrm>
            <a:off x="4594447" y="3452695"/>
            <a:ext cx="369651" cy="359923"/>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82D4E9A-E865-4D88-B573-0C3ABC4BD7E8}"/>
              </a:ext>
            </a:extLst>
          </p:cNvPr>
          <p:cNvSpPr txBox="1"/>
          <p:nvPr/>
        </p:nvSpPr>
        <p:spPr>
          <a:xfrm>
            <a:off x="4345377" y="2285377"/>
            <a:ext cx="369651" cy="276999"/>
          </a:xfrm>
          <a:prstGeom prst="rect">
            <a:avLst/>
          </a:prstGeom>
          <a:noFill/>
        </p:spPr>
        <p:txBody>
          <a:bodyPr wrap="square">
            <a:spAutoFit/>
          </a:bodyPr>
          <a:lstStyle/>
          <a:p>
            <a:r>
              <a:rPr lang="en-US" sz="1200" dirty="0"/>
              <a:t>❌</a:t>
            </a:r>
          </a:p>
        </p:txBody>
      </p:sp>
      <p:sp>
        <p:nvSpPr>
          <p:cNvPr id="13" name="TextBox 12">
            <a:extLst>
              <a:ext uri="{FF2B5EF4-FFF2-40B4-BE49-F238E27FC236}">
                <a16:creationId xmlns:a16="http://schemas.microsoft.com/office/drawing/2014/main" id="{65F0D761-E469-407C-B175-E2D0438C5A70}"/>
              </a:ext>
            </a:extLst>
          </p:cNvPr>
          <p:cNvSpPr txBox="1"/>
          <p:nvPr/>
        </p:nvSpPr>
        <p:spPr>
          <a:xfrm>
            <a:off x="3663833" y="2937369"/>
            <a:ext cx="369651" cy="276999"/>
          </a:xfrm>
          <a:prstGeom prst="rect">
            <a:avLst/>
          </a:prstGeom>
          <a:noFill/>
        </p:spPr>
        <p:txBody>
          <a:bodyPr wrap="square">
            <a:spAutoFit/>
          </a:bodyPr>
          <a:lstStyle/>
          <a:p>
            <a:r>
              <a:rPr lang="en-US" sz="1200" dirty="0"/>
              <a:t>❌</a:t>
            </a:r>
          </a:p>
        </p:txBody>
      </p:sp>
      <p:sp>
        <p:nvSpPr>
          <p:cNvPr id="14" name="Oval 13">
            <a:extLst>
              <a:ext uri="{FF2B5EF4-FFF2-40B4-BE49-F238E27FC236}">
                <a16:creationId xmlns:a16="http://schemas.microsoft.com/office/drawing/2014/main" id="{4D939F7E-5131-4DC3-84A8-E79B97B27662}"/>
              </a:ext>
            </a:extLst>
          </p:cNvPr>
          <p:cNvSpPr/>
          <p:nvPr/>
        </p:nvSpPr>
        <p:spPr>
          <a:xfrm>
            <a:off x="2379783" y="3486743"/>
            <a:ext cx="369651" cy="359923"/>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F1F8DCE-D7BD-4AE2-B616-796431968788}"/>
                  </a:ext>
                </a:extLst>
              </p:cNvPr>
              <p:cNvSpPr txBox="1"/>
              <p:nvPr/>
            </p:nvSpPr>
            <p:spPr>
              <a:xfrm>
                <a:off x="6496852" y="3454284"/>
                <a:ext cx="105503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𝐴𝐸</m:t>
                      </m:r>
                      <m:r>
                        <a:rPr lang="en-US" sz="2400" b="0" i="1" smtClean="0">
                          <a:latin typeface="Cambria Math" panose="02040503050406030204" pitchFamily="18" charset="0"/>
                        </a:rPr>
                        <m:t>=2</m:t>
                      </m:r>
                    </m:oMath>
                  </m:oMathPara>
                </a14:m>
                <a:endParaRPr lang="en-US" sz="2400" dirty="0"/>
              </a:p>
            </p:txBody>
          </p:sp>
        </mc:Choice>
        <mc:Fallback xmlns="">
          <p:sp>
            <p:nvSpPr>
              <p:cNvPr id="15" name="TextBox 14">
                <a:extLst>
                  <a:ext uri="{FF2B5EF4-FFF2-40B4-BE49-F238E27FC236}">
                    <a16:creationId xmlns:a16="http://schemas.microsoft.com/office/drawing/2014/main" id="{BF1F8DCE-D7BD-4AE2-B616-796431968788}"/>
                  </a:ext>
                </a:extLst>
              </p:cNvPr>
              <p:cNvSpPr txBox="1">
                <a:spLocks noRot="1" noChangeAspect="1" noMove="1" noResize="1" noEditPoints="1" noAdjustHandles="1" noChangeArrowheads="1" noChangeShapeType="1" noTextEdit="1"/>
              </p:cNvSpPr>
              <p:nvPr/>
            </p:nvSpPr>
            <p:spPr>
              <a:xfrm>
                <a:off x="6496852" y="3454284"/>
                <a:ext cx="1055032" cy="369332"/>
              </a:xfrm>
              <a:prstGeom prst="rect">
                <a:avLst/>
              </a:prstGeom>
              <a:blipFill>
                <a:blip r:embed="rId4"/>
                <a:stretch>
                  <a:fillRect l="-5780" r="-5780"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EABAA17-DFC1-4196-9BC3-5AEAA08646EB}"/>
                  </a:ext>
                </a:extLst>
              </p:cNvPr>
              <p:cNvSpPr txBox="1"/>
              <p:nvPr/>
            </p:nvSpPr>
            <p:spPr>
              <a:xfrm>
                <a:off x="6471759" y="3896893"/>
                <a:ext cx="10452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𝐸𝐶</m:t>
                      </m:r>
                      <m:r>
                        <a:rPr lang="en-US" sz="2400" b="0" i="1" smtClean="0">
                          <a:latin typeface="Cambria Math" panose="02040503050406030204" pitchFamily="18" charset="0"/>
                        </a:rPr>
                        <m:t>=4</m:t>
                      </m:r>
                    </m:oMath>
                  </m:oMathPara>
                </a14:m>
                <a:endParaRPr lang="en-US" sz="2400" dirty="0"/>
              </a:p>
            </p:txBody>
          </p:sp>
        </mc:Choice>
        <mc:Fallback xmlns="">
          <p:sp>
            <p:nvSpPr>
              <p:cNvPr id="16" name="TextBox 15">
                <a:extLst>
                  <a:ext uri="{FF2B5EF4-FFF2-40B4-BE49-F238E27FC236}">
                    <a16:creationId xmlns:a16="http://schemas.microsoft.com/office/drawing/2014/main" id="{BEABAA17-DFC1-4196-9BC3-5AEAA08646EB}"/>
                  </a:ext>
                </a:extLst>
              </p:cNvPr>
              <p:cNvSpPr txBox="1">
                <a:spLocks noRot="1" noChangeAspect="1" noMove="1" noResize="1" noEditPoints="1" noAdjustHandles="1" noChangeArrowheads="1" noChangeShapeType="1" noTextEdit="1"/>
              </p:cNvSpPr>
              <p:nvPr/>
            </p:nvSpPr>
            <p:spPr>
              <a:xfrm>
                <a:off x="6471759" y="3896893"/>
                <a:ext cx="1045286" cy="369332"/>
              </a:xfrm>
              <a:prstGeom prst="rect">
                <a:avLst/>
              </a:prstGeom>
              <a:blipFill>
                <a:blip r:embed="rId5"/>
                <a:stretch>
                  <a:fillRect l="-5848" r="-5848"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C479329-A2B3-43B7-9CEA-17CC659CAA0E}"/>
                  </a:ext>
                </a:extLst>
              </p:cNvPr>
              <p:cNvSpPr txBox="1"/>
              <p:nvPr/>
            </p:nvSpPr>
            <p:spPr>
              <a:xfrm>
                <a:off x="6471759" y="4363580"/>
                <a:ext cx="106965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𝐸𝐷</m:t>
                      </m:r>
                      <m:r>
                        <a:rPr lang="en-US" sz="2400" b="0" i="1" smtClean="0">
                          <a:latin typeface="Cambria Math" panose="02040503050406030204" pitchFamily="18" charset="0"/>
                        </a:rPr>
                        <m:t>=7</m:t>
                      </m:r>
                    </m:oMath>
                  </m:oMathPara>
                </a14:m>
                <a:endParaRPr lang="en-US" sz="2400" dirty="0"/>
              </a:p>
            </p:txBody>
          </p:sp>
        </mc:Choice>
        <mc:Fallback xmlns="">
          <p:sp>
            <p:nvSpPr>
              <p:cNvPr id="17" name="TextBox 16">
                <a:extLst>
                  <a:ext uri="{FF2B5EF4-FFF2-40B4-BE49-F238E27FC236}">
                    <a16:creationId xmlns:a16="http://schemas.microsoft.com/office/drawing/2014/main" id="{AC479329-A2B3-43B7-9CEA-17CC659CAA0E}"/>
                  </a:ext>
                </a:extLst>
              </p:cNvPr>
              <p:cNvSpPr txBox="1">
                <a:spLocks noRot="1" noChangeAspect="1" noMove="1" noResize="1" noEditPoints="1" noAdjustHandles="1" noChangeArrowheads="1" noChangeShapeType="1" noTextEdit="1"/>
              </p:cNvSpPr>
              <p:nvPr/>
            </p:nvSpPr>
            <p:spPr>
              <a:xfrm>
                <a:off x="6471759" y="4363580"/>
                <a:ext cx="1069652" cy="369332"/>
              </a:xfrm>
              <a:prstGeom prst="rect">
                <a:avLst/>
              </a:prstGeom>
              <a:blipFill>
                <a:blip r:embed="rId6"/>
                <a:stretch>
                  <a:fillRect l="-5714" r="-5714"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0E012B7-7E61-4CEC-8F8D-09D0D62A1282}"/>
                  </a:ext>
                </a:extLst>
              </p:cNvPr>
              <p:cNvSpPr txBox="1"/>
              <p:nvPr/>
            </p:nvSpPr>
            <p:spPr>
              <a:xfrm>
                <a:off x="6496852" y="4823334"/>
                <a:ext cx="10549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𝐵𝐶</m:t>
                      </m:r>
                      <m:r>
                        <a:rPr lang="en-US" sz="2400" b="0" i="1" smtClean="0">
                          <a:latin typeface="Cambria Math" panose="02040503050406030204" pitchFamily="18" charset="0"/>
                        </a:rPr>
                        <m:t>=5</m:t>
                      </m:r>
                    </m:oMath>
                  </m:oMathPara>
                </a14:m>
                <a:endParaRPr lang="en-US" sz="2400" dirty="0"/>
              </a:p>
            </p:txBody>
          </p:sp>
        </mc:Choice>
        <mc:Fallback xmlns="">
          <p:sp>
            <p:nvSpPr>
              <p:cNvPr id="18" name="TextBox 17">
                <a:extLst>
                  <a:ext uri="{FF2B5EF4-FFF2-40B4-BE49-F238E27FC236}">
                    <a16:creationId xmlns:a16="http://schemas.microsoft.com/office/drawing/2014/main" id="{60E012B7-7E61-4CEC-8F8D-09D0D62A1282}"/>
                  </a:ext>
                </a:extLst>
              </p:cNvPr>
              <p:cNvSpPr txBox="1">
                <a:spLocks noRot="1" noChangeAspect="1" noMove="1" noResize="1" noEditPoints="1" noAdjustHandles="1" noChangeArrowheads="1" noChangeShapeType="1" noTextEdit="1"/>
              </p:cNvSpPr>
              <p:nvPr/>
            </p:nvSpPr>
            <p:spPr>
              <a:xfrm>
                <a:off x="6496852" y="4823334"/>
                <a:ext cx="1054904" cy="369332"/>
              </a:xfrm>
              <a:prstGeom prst="rect">
                <a:avLst/>
              </a:prstGeom>
              <a:blipFill>
                <a:blip r:embed="rId7"/>
                <a:stretch>
                  <a:fillRect l="-5780" r="-6358" b="-9836"/>
                </a:stretch>
              </a:blipFill>
            </p:spPr>
            <p:txBody>
              <a:bodyPr/>
              <a:lstStyle/>
              <a:p>
                <a:r>
                  <a:rPr lang="en-US">
                    <a:noFill/>
                  </a:rPr>
                  <a:t> </a:t>
                </a:r>
              </a:p>
            </p:txBody>
          </p:sp>
        </mc:Fallback>
      </mc:AlternateContent>
      <p:sp>
        <p:nvSpPr>
          <p:cNvPr id="19" name="Right Brace 18">
            <a:extLst>
              <a:ext uri="{FF2B5EF4-FFF2-40B4-BE49-F238E27FC236}">
                <a16:creationId xmlns:a16="http://schemas.microsoft.com/office/drawing/2014/main" id="{82A01CD8-E347-44EF-8D35-A664C00A4EA7}"/>
              </a:ext>
            </a:extLst>
          </p:cNvPr>
          <p:cNvSpPr/>
          <p:nvPr/>
        </p:nvSpPr>
        <p:spPr>
          <a:xfrm>
            <a:off x="7680624" y="3538962"/>
            <a:ext cx="690664" cy="1546698"/>
          </a:xfrm>
          <a:prstGeom prst="rightBrace">
            <a:avLst>
              <a:gd name="adj1" fmla="val 18192"/>
              <a:gd name="adj2" fmla="val 50000"/>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80B9D4B-76D2-4ED5-9579-BEB7768C0EB4}"/>
                  </a:ext>
                </a:extLst>
              </p:cNvPr>
              <p:cNvSpPr txBox="1"/>
              <p:nvPr/>
            </p:nvSpPr>
            <p:spPr>
              <a:xfrm>
                <a:off x="8500028" y="4132110"/>
                <a:ext cx="7394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=18</m:t>
                      </m:r>
                    </m:oMath>
                  </m:oMathPara>
                </a14:m>
                <a:endParaRPr lang="en-US" sz="2400" dirty="0"/>
              </a:p>
            </p:txBody>
          </p:sp>
        </mc:Choice>
        <mc:Fallback xmlns="">
          <p:sp>
            <p:nvSpPr>
              <p:cNvPr id="20" name="TextBox 19">
                <a:extLst>
                  <a:ext uri="{FF2B5EF4-FFF2-40B4-BE49-F238E27FC236}">
                    <a16:creationId xmlns:a16="http://schemas.microsoft.com/office/drawing/2014/main" id="{080B9D4B-76D2-4ED5-9579-BEB7768C0EB4}"/>
                  </a:ext>
                </a:extLst>
              </p:cNvPr>
              <p:cNvSpPr txBox="1">
                <a:spLocks noRot="1" noChangeAspect="1" noMove="1" noResize="1" noEditPoints="1" noAdjustHandles="1" noChangeArrowheads="1" noChangeShapeType="1" noTextEdit="1"/>
              </p:cNvSpPr>
              <p:nvPr/>
            </p:nvSpPr>
            <p:spPr>
              <a:xfrm>
                <a:off x="8500028" y="4132110"/>
                <a:ext cx="739498" cy="369332"/>
              </a:xfrm>
              <a:prstGeom prst="rect">
                <a:avLst/>
              </a:prstGeom>
              <a:blipFill>
                <a:blip r:embed="rId8"/>
                <a:stretch>
                  <a:fillRect l="-3279" r="-9016" b="-8333"/>
                </a:stretch>
              </a:blipFill>
            </p:spPr>
            <p:txBody>
              <a:bodyPr/>
              <a:lstStyle/>
              <a:p>
                <a:r>
                  <a:rPr lang="en-US">
                    <a:noFill/>
                  </a:rPr>
                  <a:t> </a:t>
                </a:r>
              </a:p>
            </p:txBody>
          </p:sp>
        </mc:Fallback>
      </mc:AlternateContent>
      <p:pic>
        <p:nvPicPr>
          <p:cNvPr id="1028" name="Picture 4" descr="LinkedIn creates PASS to tailor graph neural networks for social media |  VentureBeat">
            <a:extLst>
              <a:ext uri="{FF2B5EF4-FFF2-40B4-BE49-F238E27FC236}">
                <a16:creationId xmlns:a16="http://schemas.microsoft.com/office/drawing/2014/main" id="{FE2D02D8-9779-4F8A-AE47-DB86E6A61C1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788464" y="368849"/>
            <a:ext cx="4403536" cy="2201768"/>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61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1" grpId="0" animBg="1"/>
      <p:bldP spid="12" grpId="0"/>
      <p:bldP spid="13" grpId="0"/>
      <p:bldP spid="14" grpId="0" animBg="1"/>
      <p:bldP spid="15" grpId="0"/>
      <p:bldP spid="16" grpId="0"/>
      <p:bldP spid="17" grpId="0"/>
      <p:bldP spid="18" grpId="0"/>
      <p:bldP spid="19" grpId="0" animBg="1"/>
      <p:bldP spid="20"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Using Krushkal’s algorithm on the graph the generated minimum spanning tree">
            <a:extLst>
              <a:ext uri="{FF2B5EF4-FFF2-40B4-BE49-F238E27FC236}">
                <a16:creationId xmlns:a16="http://schemas.microsoft.com/office/drawing/2014/main" id="{CA4CDC91-6E4A-4035-9862-198C89708F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27929" y="1567945"/>
            <a:ext cx="9936142" cy="37221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E196A91-50CD-4319-8BB6-56A8DDC9F8AF}"/>
              </a:ext>
            </a:extLst>
          </p:cNvPr>
          <p:cNvSpPr/>
          <p:nvPr/>
        </p:nvSpPr>
        <p:spPr>
          <a:xfrm>
            <a:off x="5094514" y="1059543"/>
            <a:ext cx="6110515" cy="47461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Question Between Figures | Great PowerPoint ClipArt for Presentations -  PresenterMedia.com">
            <a:extLst>
              <a:ext uri="{FF2B5EF4-FFF2-40B4-BE49-F238E27FC236}">
                <a16:creationId xmlns:a16="http://schemas.microsoft.com/office/drawing/2014/main" id="{B2A7718B-646D-43D2-A6A7-8C451C499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831" y="4456248"/>
            <a:ext cx="1312416" cy="1499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16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678BEC-AC16-42E4-9E2A-800477CC7D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98099" y="1545784"/>
            <a:ext cx="7388329" cy="4397815"/>
          </a:xfrm>
          <a:prstGeom prst="rect">
            <a:avLst/>
          </a:prstGeom>
        </p:spPr>
      </p:pic>
      <p:sp>
        <p:nvSpPr>
          <p:cNvPr id="6" name="TextBox 5">
            <a:extLst>
              <a:ext uri="{FF2B5EF4-FFF2-40B4-BE49-F238E27FC236}">
                <a16:creationId xmlns:a16="http://schemas.microsoft.com/office/drawing/2014/main" id="{B22E7D51-86E6-42EE-B167-FCE51AE6B841}"/>
              </a:ext>
            </a:extLst>
          </p:cNvPr>
          <p:cNvSpPr txBox="1"/>
          <p:nvPr/>
        </p:nvSpPr>
        <p:spPr>
          <a:xfrm>
            <a:off x="2859932" y="597613"/>
            <a:ext cx="6264664" cy="400110"/>
          </a:xfrm>
          <a:prstGeom prst="rect">
            <a:avLst/>
          </a:prstGeom>
          <a:solidFill>
            <a:srgbClr val="CCECFF"/>
          </a:solidFill>
        </p:spPr>
        <p:txBody>
          <a:bodyPr wrap="none" rtlCol="0">
            <a:spAutoFit/>
          </a:bodyPr>
          <a:lstStyle/>
          <a:p>
            <a:r>
              <a:rPr lang="en-US" sz="2000" dirty="0"/>
              <a:t>Find the Minimum Spanning Tree using Kruskal’s Algorithm:</a:t>
            </a:r>
          </a:p>
        </p:txBody>
      </p:sp>
      <p:pic>
        <p:nvPicPr>
          <p:cNvPr id="2054" name="Picture 6" descr="The complete beginner's guide to graph theory - Stack Overflow Blog">
            <a:extLst>
              <a:ext uri="{FF2B5EF4-FFF2-40B4-BE49-F238E27FC236}">
                <a16:creationId xmlns:a16="http://schemas.microsoft.com/office/drawing/2014/main" id="{38A7FF0E-C1E4-4F38-B978-75A6BB096AC7}"/>
              </a:ext>
            </a:extLst>
          </p:cNvPr>
          <p:cNvPicPr>
            <a:picLocks noChangeAspect="1" noChangeArrowheads="1"/>
          </p:cNvPicPr>
          <p:nvPr/>
        </p:nvPicPr>
        <p:blipFill>
          <a:blip r:embed="rId4">
            <a:alphaModFix amt="5000"/>
            <a:extLst>
              <a:ext uri="{28A0092B-C50C-407E-A947-70E740481C1C}">
                <a14:useLocalDpi xmlns:a14="http://schemas.microsoft.com/office/drawing/2010/main" val="0"/>
              </a:ext>
            </a:extLst>
          </a:blip>
          <a:srcRect/>
          <a:stretch>
            <a:fillRect/>
          </a:stretch>
        </p:blipFill>
        <p:spPr bwMode="auto">
          <a:xfrm>
            <a:off x="0" y="228600"/>
            <a:ext cx="12192000" cy="6400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ike Panda">
            <a:extLst>
              <a:ext uri="{FF2B5EF4-FFF2-40B4-BE49-F238E27FC236}">
                <a16:creationId xmlns:a16="http://schemas.microsoft.com/office/drawing/2014/main" id="{5F183855-E427-475F-8D92-E1010D3C7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8095" y="81344"/>
            <a:ext cx="1464440" cy="1464440"/>
          </a:xfrm>
          <a:prstGeom prst="rect">
            <a:avLst/>
          </a:prstGeom>
        </p:spPr>
      </p:pic>
    </p:spTree>
    <p:extLst>
      <p:ext uri="{BB962C8B-B14F-4D97-AF65-F5344CB8AC3E}">
        <p14:creationId xmlns:p14="http://schemas.microsoft.com/office/powerpoint/2010/main" val="13571937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6D44ED-C3E2-49A3-A6B6-ECDE1B609DF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88766" y="2003795"/>
            <a:ext cx="6927608" cy="4522326"/>
          </a:xfrm>
          <a:prstGeom prst="rect">
            <a:avLst/>
          </a:prstGeom>
        </p:spPr>
      </p:pic>
      <p:sp>
        <p:nvSpPr>
          <p:cNvPr id="6" name="TextBox 5">
            <a:extLst>
              <a:ext uri="{FF2B5EF4-FFF2-40B4-BE49-F238E27FC236}">
                <a16:creationId xmlns:a16="http://schemas.microsoft.com/office/drawing/2014/main" id="{44942BDE-8042-4541-9917-043708F990DD}"/>
              </a:ext>
            </a:extLst>
          </p:cNvPr>
          <p:cNvSpPr txBox="1"/>
          <p:nvPr/>
        </p:nvSpPr>
        <p:spPr>
          <a:xfrm>
            <a:off x="2820238" y="1443400"/>
            <a:ext cx="6264664" cy="400110"/>
          </a:xfrm>
          <a:prstGeom prst="rect">
            <a:avLst/>
          </a:prstGeom>
          <a:solidFill>
            <a:srgbClr val="CCECFF"/>
          </a:solidFill>
        </p:spPr>
        <p:txBody>
          <a:bodyPr wrap="none" rtlCol="0">
            <a:spAutoFit/>
          </a:bodyPr>
          <a:lstStyle/>
          <a:p>
            <a:r>
              <a:rPr lang="en-US" sz="2000" dirty="0"/>
              <a:t>Find the Minimum Spanning Tree using Kruskal’s Algorithm:</a:t>
            </a:r>
          </a:p>
        </p:txBody>
      </p:sp>
      <p:sp>
        <p:nvSpPr>
          <p:cNvPr id="7" name="TextBox 6">
            <a:extLst>
              <a:ext uri="{FF2B5EF4-FFF2-40B4-BE49-F238E27FC236}">
                <a16:creationId xmlns:a16="http://schemas.microsoft.com/office/drawing/2014/main" id="{988F9799-A38C-41CC-B856-D2AD662C8E57}"/>
              </a:ext>
            </a:extLst>
          </p:cNvPr>
          <p:cNvSpPr txBox="1"/>
          <p:nvPr/>
        </p:nvSpPr>
        <p:spPr>
          <a:xfrm>
            <a:off x="5363780" y="246029"/>
            <a:ext cx="1464440" cy="584775"/>
          </a:xfrm>
          <a:prstGeom prst="rect">
            <a:avLst/>
          </a:prstGeom>
          <a:solidFill>
            <a:srgbClr val="92D050"/>
          </a:solidFill>
          <a:ln>
            <a:solidFill>
              <a:srgbClr val="00B050"/>
            </a:solidFill>
          </a:ln>
        </p:spPr>
        <p:txBody>
          <a:bodyPr wrap="none" rtlCol="0">
            <a:spAutoFit/>
          </a:bodyPr>
          <a:lstStyle/>
          <a:p>
            <a:r>
              <a:rPr lang="en-US" sz="3200" dirty="0"/>
              <a:t>Answer</a:t>
            </a:r>
          </a:p>
        </p:txBody>
      </p:sp>
      <p:pic>
        <p:nvPicPr>
          <p:cNvPr id="3" name="Picture 2" descr="Cartoon bee with megaphone">
            <a:extLst>
              <a:ext uri="{FF2B5EF4-FFF2-40B4-BE49-F238E27FC236}">
                <a16:creationId xmlns:a16="http://schemas.microsoft.com/office/drawing/2014/main" id="{D3BDB263-505A-4D69-944A-D0730169E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2491">
            <a:off x="371874" y="118146"/>
            <a:ext cx="1741414" cy="1680192"/>
          </a:xfrm>
          <a:prstGeom prst="rect">
            <a:avLst/>
          </a:prstGeom>
        </p:spPr>
      </p:pic>
    </p:spTree>
    <p:extLst>
      <p:ext uri="{BB962C8B-B14F-4D97-AF65-F5344CB8AC3E}">
        <p14:creationId xmlns:p14="http://schemas.microsoft.com/office/powerpoint/2010/main" val="16211813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B10A68-3D8C-4751-B81C-6E870508008A}"/>
              </a:ext>
            </a:extLst>
          </p:cNvPr>
          <p:cNvSpPr txBox="1"/>
          <p:nvPr/>
        </p:nvSpPr>
        <p:spPr>
          <a:xfrm>
            <a:off x="2979095" y="578957"/>
            <a:ext cx="6952845" cy="461665"/>
          </a:xfrm>
          <a:prstGeom prst="rect">
            <a:avLst/>
          </a:prstGeom>
          <a:solidFill>
            <a:srgbClr val="CCECFF"/>
          </a:solidFill>
          <a:ln>
            <a:solidFill>
              <a:srgbClr val="00B0F0"/>
            </a:solidFill>
          </a:ln>
        </p:spPr>
        <p:txBody>
          <a:bodyPr wrap="square">
            <a:spAutoFit/>
          </a:bodyPr>
          <a:lstStyle/>
          <a:p>
            <a:r>
              <a:rPr lang="en-US" sz="2400" b="0" i="0" dirty="0">
                <a:solidFill>
                  <a:srgbClr val="000000"/>
                </a:solidFill>
                <a:effectLst/>
                <a:latin typeface="+mj-lt"/>
              </a:rPr>
              <a:t>Take a look at the pseudocode for Kruskal’s algorithm.</a:t>
            </a:r>
            <a:endParaRPr lang="en-US" sz="2400" dirty="0">
              <a:latin typeface="+mj-lt"/>
            </a:endParaRPr>
          </a:p>
        </p:txBody>
      </p:sp>
      <p:pic>
        <p:nvPicPr>
          <p:cNvPr id="5" name="Picture 4">
            <a:extLst>
              <a:ext uri="{FF2B5EF4-FFF2-40B4-BE49-F238E27FC236}">
                <a16:creationId xmlns:a16="http://schemas.microsoft.com/office/drawing/2014/main" id="{95B9AC35-7BF3-4CEF-9A6B-57F6296834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7713" t="34752" r="41915" b="27801"/>
          <a:stretch/>
        </p:blipFill>
        <p:spPr>
          <a:xfrm>
            <a:off x="1491070" y="1834040"/>
            <a:ext cx="8082468" cy="4216941"/>
          </a:xfrm>
          <a:prstGeom prst="rect">
            <a:avLst/>
          </a:prstGeom>
        </p:spPr>
      </p:pic>
    </p:spTree>
    <p:extLst>
      <p:ext uri="{BB962C8B-B14F-4D97-AF65-F5344CB8AC3E}">
        <p14:creationId xmlns:p14="http://schemas.microsoft.com/office/powerpoint/2010/main" val="24832756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FF5AA-2F7F-4B8B-814C-7B2E76DFC748}"/>
              </a:ext>
            </a:extLst>
          </p:cNvPr>
          <p:cNvSpPr txBox="1"/>
          <p:nvPr/>
        </p:nvSpPr>
        <p:spPr>
          <a:xfrm>
            <a:off x="595818" y="2403657"/>
            <a:ext cx="6583193" cy="3046988"/>
          </a:xfrm>
          <a:prstGeom prst="rect">
            <a:avLst/>
          </a:prstGeom>
          <a:noFill/>
        </p:spPr>
        <p:txBody>
          <a:bodyPr wrap="square">
            <a:spAutoFit/>
          </a:bodyPr>
          <a:lstStyle/>
          <a:p>
            <a:pPr marL="285750" indent="-285750">
              <a:buFont typeface="Wingdings" panose="05000000000000000000" pitchFamily="2" charset="2"/>
              <a:buChar char="Ø"/>
            </a:pPr>
            <a:r>
              <a:rPr lang="en-US" sz="2400" dirty="0"/>
              <a:t>Prim's Algorithm grows a solution </a:t>
            </a:r>
            <a:r>
              <a:rPr lang="en-US" sz="2400" b="1" dirty="0"/>
              <a:t>from a random vertex</a:t>
            </a:r>
            <a:r>
              <a:rPr lang="en-US" sz="2400" dirty="0"/>
              <a:t> by adding the next cheapest vertex to the existing tree. </a:t>
            </a:r>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2400" dirty="0"/>
              <a:t>Kruskal's Algorithm grows a solution </a:t>
            </a:r>
            <a:r>
              <a:rPr lang="en-US" sz="2400" b="1" dirty="0"/>
              <a:t>from the cheapest</a:t>
            </a:r>
            <a:r>
              <a:rPr lang="en-US" sz="2400" dirty="0"/>
              <a:t> edge by adding the next cheapest edge to the existing tree / forest.</a:t>
            </a:r>
          </a:p>
        </p:txBody>
      </p:sp>
      <p:sp>
        <p:nvSpPr>
          <p:cNvPr id="5" name="TextBox 4">
            <a:extLst>
              <a:ext uri="{FF2B5EF4-FFF2-40B4-BE49-F238E27FC236}">
                <a16:creationId xmlns:a16="http://schemas.microsoft.com/office/drawing/2014/main" id="{887AA978-2E81-4DB8-A029-74087E5A5073}"/>
              </a:ext>
            </a:extLst>
          </p:cNvPr>
          <p:cNvSpPr txBox="1"/>
          <p:nvPr/>
        </p:nvSpPr>
        <p:spPr>
          <a:xfrm>
            <a:off x="2434751" y="617868"/>
            <a:ext cx="7322497" cy="461665"/>
          </a:xfrm>
          <a:prstGeom prst="rect">
            <a:avLst/>
          </a:prstGeom>
          <a:solidFill>
            <a:srgbClr val="FFCCFF"/>
          </a:solidFill>
          <a:ln>
            <a:solidFill>
              <a:srgbClr val="FF3399"/>
            </a:solidFill>
          </a:ln>
        </p:spPr>
        <p:txBody>
          <a:bodyPr wrap="square">
            <a:spAutoFit/>
          </a:bodyPr>
          <a:lstStyle/>
          <a:p>
            <a:r>
              <a:rPr lang="en-US" sz="2400" dirty="0"/>
              <a:t>What is difference between Prims and Kruskal algorithm?</a:t>
            </a:r>
          </a:p>
        </p:txBody>
      </p:sp>
      <p:pic>
        <p:nvPicPr>
          <p:cNvPr id="8194" name="Picture 2" descr="Difference Between Prim&amp;#39;s and Kruskal&amp;#39;s Algorithm | Gate Vidyalay">
            <a:extLst>
              <a:ext uri="{FF2B5EF4-FFF2-40B4-BE49-F238E27FC236}">
                <a16:creationId xmlns:a16="http://schemas.microsoft.com/office/drawing/2014/main" id="{9366FA33-5F12-42D0-BBB3-605B59076D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282469" y="1890001"/>
            <a:ext cx="4618815" cy="4350131"/>
          </a:xfrm>
          <a:prstGeom prst="rect">
            <a:avLst/>
          </a:prstGeom>
          <a:noFill/>
          <a:ln>
            <a:solidFill>
              <a:srgbClr val="FF339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3060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CE007-382D-4D29-AD32-67292CE76CB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8590" t="43971" r="42553" b="38865"/>
          <a:stretch/>
        </p:blipFill>
        <p:spPr>
          <a:xfrm>
            <a:off x="1663429" y="2042808"/>
            <a:ext cx="8339338" cy="2071992"/>
          </a:xfrm>
          <a:prstGeom prst="rect">
            <a:avLst/>
          </a:prstGeom>
          <a:ln>
            <a:solidFill>
              <a:srgbClr val="00B0F0"/>
            </a:solidFill>
          </a:ln>
        </p:spPr>
      </p:pic>
      <p:sp>
        <p:nvSpPr>
          <p:cNvPr id="5" name="TextBox 4">
            <a:extLst>
              <a:ext uri="{FF2B5EF4-FFF2-40B4-BE49-F238E27FC236}">
                <a16:creationId xmlns:a16="http://schemas.microsoft.com/office/drawing/2014/main" id="{64A1FDF0-7362-496C-8CEB-4CAFC180A56F}"/>
              </a:ext>
            </a:extLst>
          </p:cNvPr>
          <p:cNvSpPr txBox="1"/>
          <p:nvPr/>
        </p:nvSpPr>
        <p:spPr>
          <a:xfrm>
            <a:off x="2740918" y="693376"/>
            <a:ext cx="6184360" cy="369332"/>
          </a:xfrm>
          <a:prstGeom prst="rect">
            <a:avLst/>
          </a:prstGeom>
          <a:solidFill>
            <a:srgbClr val="A9DA74"/>
          </a:solidFill>
          <a:ln>
            <a:solidFill>
              <a:srgbClr val="00B050"/>
            </a:solidFill>
          </a:ln>
        </p:spPr>
        <p:txBody>
          <a:bodyPr wrap="square">
            <a:spAutoFit/>
          </a:bodyPr>
          <a:lstStyle/>
          <a:p>
            <a:r>
              <a:rPr lang="en-US" dirty="0"/>
              <a:t>Let’s highlight some key differences between the two algorithms.</a:t>
            </a:r>
          </a:p>
        </p:txBody>
      </p:sp>
      <p:sp>
        <p:nvSpPr>
          <p:cNvPr id="9" name="TextBox 8">
            <a:extLst>
              <a:ext uri="{FF2B5EF4-FFF2-40B4-BE49-F238E27FC236}">
                <a16:creationId xmlns:a16="http://schemas.microsoft.com/office/drawing/2014/main" id="{38E46B57-005B-4963-9AC8-EC630AFE7640}"/>
              </a:ext>
            </a:extLst>
          </p:cNvPr>
          <p:cNvSpPr txBox="1"/>
          <p:nvPr/>
        </p:nvSpPr>
        <p:spPr>
          <a:xfrm>
            <a:off x="1771649" y="4803551"/>
            <a:ext cx="8122898" cy="923330"/>
          </a:xfrm>
          <a:prstGeom prst="rect">
            <a:avLst/>
          </a:prstGeom>
          <a:solidFill>
            <a:srgbClr val="CCECFF"/>
          </a:solidFill>
          <a:ln>
            <a:solidFill>
              <a:srgbClr val="00B0F0"/>
            </a:solidFill>
          </a:ln>
        </p:spPr>
        <p:txBody>
          <a:bodyPr wrap="square">
            <a:spAutoFit/>
          </a:bodyPr>
          <a:lstStyle/>
          <a:p>
            <a:pPr algn="just"/>
            <a:r>
              <a:rPr lang="en-US" dirty="0"/>
              <a:t>As we can see, </a:t>
            </a:r>
            <a:r>
              <a:rPr lang="en-US" b="1" dirty="0"/>
              <a:t>the Kruskal algorithm is better to use regarding the easier implementation and the best control over the resulting MST</a:t>
            </a:r>
            <a:r>
              <a:rPr lang="en-US" dirty="0"/>
              <a:t>. However, </a:t>
            </a:r>
            <a:r>
              <a:rPr lang="en-US" b="1" dirty="0"/>
              <a:t>Prim’s algorithm offers better complexity.</a:t>
            </a:r>
          </a:p>
        </p:txBody>
      </p:sp>
    </p:spTree>
    <p:extLst>
      <p:ext uri="{BB962C8B-B14F-4D97-AF65-F5344CB8AC3E}">
        <p14:creationId xmlns:p14="http://schemas.microsoft.com/office/powerpoint/2010/main" val="36173617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32C0A-FC16-4F3E-81F1-E6FB21253D45}"/>
              </a:ext>
            </a:extLst>
          </p:cNvPr>
          <p:cNvSpPr>
            <a:spLocks noGrp="1"/>
          </p:cNvSpPr>
          <p:nvPr>
            <p:ph type="title"/>
          </p:nvPr>
        </p:nvSpPr>
        <p:spPr/>
        <p:txBody>
          <a:bodyPr/>
          <a:lstStyle/>
          <a:p>
            <a:r>
              <a:rPr lang="en-US" dirty="0"/>
              <a:t>Prim’s &amp; Kruskal’s algorithms in real life</a:t>
            </a:r>
          </a:p>
        </p:txBody>
      </p:sp>
      <p:pic>
        <p:nvPicPr>
          <p:cNvPr id="9218" name="Picture 2" descr="Comparative applications of Prim&amp;#39;s and Kruskal&amp;#39;s algorithm in real-life  scenarios | by Mitanshupbhoot | Medium">
            <a:extLst>
              <a:ext uri="{FF2B5EF4-FFF2-40B4-BE49-F238E27FC236}">
                <a16:creationId xmlns:a16="http://schemas.microsoft.com/office/drawing/2014/main" id="{16DBE568-5E7F-4FD9-9341-C31D7E518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78" y="2604646"/>
            <a:ext cx="4739072" cy="282186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ruskal&amp;#39;s and Prim&amp;#39;s algorithm - DEV Community">
            <a:extLst>
              <a:ext uri="{FF2B5EF4-FFF2-40B4-BE49-F238E27FC236}">
                <a16:creationId xmlns:a16="http://schemas.microsoft.com/office/drawing/2014/main" id="{B489A5AE-B97B-465F-99E4-A3DCF1947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745" y="2385485"/>
            <a:ext cx="5429046" cy="426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6581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4F753E-F85D-4574-80B5-69A8D25DAEBB}"/>
              </a:ext>
            </a:extLst>
          </p:cNvPr>
          <p:cNvSpPr>
            <a:spLocks noGrp="1"/>
          </p:cNvSpPr>
          <p:nvPr>
            <p:ph type="body" idx="1"/>
          </p:nvPr>
        </p:nvSpPr>
        <p:spPr/>
        <p:txBody>
          <a:bodyPr/>
          <a:lstStyle/>
          <a:p>
            <a:r>
              <a:rPr lang="en-US" dirty="0"/>
              <a:t>Applications where Kruskal’s algorithm is generally used:</a:t>
            </a:r>
          </a:p>
        </p:txBody>
      </p:sp>
      <p:sp>
        <p:nvSpPr>
          <p:cNvPr id="3" name="Content Placeholder 2">
            <a:extLst>
              <a:ext uri="{FF2B5EF4-FFF2-40B4-BE49-F238E27FC236}">
                <a16:creationId xmlns:a16="http://schemas.microsoft.com/office/drawing/2014/main" id="{907B7EA6-F9FA-4259-B6EB-AD1A04483D26}"/>
              </a:ext>
            </a:extLst>
          </p:cNvPr>
          <p:cNvSpPr>
            <a:spLocks noGrp="1"/>
          </p:cNvSpPr>
          <p:nvPr>
            <p:ph sz="half" idx="2"/>
          </p:nvPr>
        </p:nvSpPr>
        <p:spPr/>
        <p:txBody>
          <a:bodyPr>
            <a:normAutofit fontScale="77500" lnSpcReduction="20000"/>
          </a:bodyPr>
          <a:lstStyle/>
          <a:p>
            <a:r>
              <a:rPr lang="en-US" dirty="0"/>
              <a:t>1. Landing cables</a:t>
            </a:r>
          </a:p>
          <a:p>
            <a:r>
              <a:rPr lang="en-US" dirty="0"/>
              <a:t>2. TV Network</a:t>
            </a:r>
          </a:p>
          <a:p>
            <a:r>
              <a:rPr lang="en-US" dirty="0"/>
              <a:t>3. Tour Operations</a:t>
            </a:r>
          </a:p>
          <a:p>
            <a:r>
              <a:rPr lang="en-US" dirty="0"/>
              <a:t>4. LAN Networks</a:t>
            </a:r>
          </a:p>
          <a:p>
            <a:r>
              <a:rPr lang="en-US" dirty="0"/>
              <a:t>5. A network of pipes for drinking water or natural gas.</a:t>
            </a:r>
          </a:p>
          <a:p>
            <a:r>
              <a:rPr lang="en-US" dirty="0"/>
              <a:t>6. An electric grid</a:t>
            </a:r>
          </a:p>
          <a:p>
            <a:r>
              <a:rPr lang="en-US" dirty="0"/>
              <a:t>7. Single-link Cluster</a:t>
            </a:r>
          </a:p>
        </p:txBody>
      </p:sp>
      <p:sp>
        <p:nvSpPr>
          <p:cNvPr id="4" name="Content Placeholder 3">
            <a:extLst>
              <a:ext uri="{FF2B5EF4-FFF2-40B4-BE49-F238E27FC236}">
                <a16:creationId xmlns:a16="http://schemas.microsoft.com/office/drawing/2014/main" id="{4F05E814-A265-4BBD-977B-8B514482940B}"/>
              </a:ext>
            </a:extLst>
          </p:cNvPr>
          <p:cNvSpPr>
            <a:spLocks noGrp="1"/>
          </p:cNvSpPr>
          <p:nvPr>
            <p:ph sz="quarter" idx="4"/>
          </p:nvPr>
        </p:nvSpPr>
        <p:spPr>
          <a:xfrm>
            <a:off x="6338316" y="3143249"/>
            <a:ext cx="4352382" cy="3461831"/>
          </a:xfrm>
        </p:spPr>
        <p:txBody>
          <a:bodyPr>
            <a:normAutofit fontScale="77500" lnSpcReduction="20000"/>
          </a:bodyPr>
          <a:lstStyle/>
          <a:p>
            <a:r>
              <a:rPr lang="en-US" dirty="0"/>
              <a:t>1. All the applications stated in the Kruskal’s algorithm’s applications can be resolved using Prim’s algorithm (use in case of a dense graph).</a:t>
            </a:r>
          </a:p>
          <a:p>
            <a:r>
              <a:rPr lang="en-US" dirty="0"/>
              <a:t>2. Network for roads and Rail tracks connecting all the cities.</a:t>
            </a:r>
          </a:p>
          <a:p>
            <a:r>
              <a:rPr lang="en-US" dirty="0"/>
              <a:t>3. Irrigation channels and placing microwave towers</a:t>
            </a:r>
          </a:p>
          <a:p>
            <a:r>
              <a:rPr lang="en-US" dirty="0"/>
              <a:t>4. Designing a fiber-optic grid or ICs.</a:t>
            </a:r>
          </a:p>
          <a:p>
            <a:r>
              <a:rPr lang="en-US" dirty="0"/>
              <a:t>5. Travelling Salesman Problem.</a:t>
            </a:r>
          </a:p>
          <a:p>
            <a:r>
              <a:rPr lang="en-US" dirty="0"/>
              <a:t>6. Cluster analysis.</a:t>
            </a:r>
          </a:p>
          <a:p>
            <a:r>
              <a:rPr lang="en-US" dirty="0"/>
              <a:t>7. Pathfinding algorithms used in AI(Artificial Intelligence).</a:t>
            </a:r>
          </a:p>
          <a:p>
            <a:r>
              <a:rPr lang="en-US" dirty="0"/>
              <a:t>8. Game Development</a:t>
            </a:r>
          </a:p>
          <a:p>
            <a:r>
              <a:rPr lang="en-US" dirty="0"/>
              <a:t>9. Cognitive Science</a:t>
            </a:r>
          </a:p>
        </p:txBody>
      </p:sp>
      <p:sp>
        <p:nvSpPr>
          <p:cNvPr id="5" name="Text Placeholder 4">
            <a:extLst>
              <a:ext uri="{FF2B5EF4-FFF2-40B4-BE49-F238E27FC236}">
                <a16:creationId xmlns:a16="http://schemas.microsoft.com/office/drawing/2014/main" id="{128ED13C-BEF5-4977-B1CF-7B2179E9209C}"/>
              </a:ext>
            </a:extLst>
          </p:cNvPr>
          <p:cNvSpPr>
            <a:spLocks noGrp="1"/>
          </p:cNvSpPr>
          <p:nvPr>
            <p:ph type="body" sz="quarter" idx="13"/>
          </p:nvPr>
        </p:nvSpPr>
        <p:spPr/>
        <p:txBody>
          <a:bodyPr/>
          <a:lstStyle/>
          <a:p>
            <a:r>
              <a:rPr lang="en-US" dirty="0"/>
              <a:t>Applications where Prim’s algorithm is generally used:</a:t>
            </a:r>
          </a:p>
        </p:txBody>
      </p:sp>
      <p:sp>
        <p:nvSpPr>
          <p:cNvPr id="6" name="Title 5">
            <a:extLst>
              <a:ext uri="{FF2B5EF4-FFF2-40B4-BE49-F238E27FC236}">
                <a16:creationId xmlns:a16="http://schemas.microsoft.com/office/drawing/2014/main" id="{0F325CAD-7E4C-4E1F-B09F-1D69CB816C91}"/>
              </a:ext>
            </a:extLst>
          </p:cNvPr>
          <p:cNvSpPr>
            <a:spLocks noGrp="1"/>
          </p:cNvSpPr>
          <p:nvPr>
            <p:ph type="title"/>
          </p:nvPr>
        </p:nvSpPr>
        <p:spPr/>
        <p:txBody>
          <a:bodyPr/>
          <a:lstStyle/>
          <a:p>
            <a:r>
              <a:rPr lang="en-US" dirty="0"/>
              <a:t>Applications</a:t>
            </a:r>
          </a:p>
        </p:txBody>
      </p:sp>
    </p:spTree>
    <p:extLst>
      <p:ext uri="{BB962C8B-B14F-4D97-AF65-F5344CB8AC3E}">
        <p14:creationId xmlns:p14="http://schemas.microsoft.com/office/powerpoint/2010/main" val="4120031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B110A-B74D-4A7B-A923-CC8A22E9185B}"/>
              </a:ext>
            </a:extLst>
          </p:cNvPr>
          <p:cNvSpPr>
            <a:spLocks noGrp="1"/>
          </p:cNvSpPr>
          <p:nvPr>
            <p:ph type="title"/>
          </p:nvPr>
        </p:nvSpPr>
        <p:spPr/>
        <p:txBody>
          <a:bodyPr/>
          <a:lstStyle/>
          <a:p>
            <a:r>
              <a:rPr lang="en-US" dirty="0"/>
              <a:t>The hand-shaking theorem</a:t>
            </a:r>
          </a:p>
        </p:txBody>
      </p:sp>
      <p:pic>
        <p:nvPicPr>
          <p:cNvPr id="3074" name="Picture 2" descr="Complete graph - Wikiwand">
            <a:extLst>
              <a:ext uri="{FF2B5EF4-FFF2-40B4-BE49-F238E27FC236}">
                <a16:creationId xmlns:a16="http://schemas.microsoft.com/office/drawing/2014/main" id="{FFD6F221-A3C5-435C-BCAA-43B6EAD56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1522" y="3638353"/>
            <a:ext cx="2460058" cy="2152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8C6447-4284-43E4-8731-56BFB6A869C7}"/>
              </a:ext>
            </a:extLst>
          </p:cNvPr>
          <p:cNvSpPr txBox="1"/>
          <p:nvPr/>
        </p:nvSpPr>
        <p:spPr>
          <a:xfrm>
            <a:off x="9702157" y="3429000"/>
            <a:ext cx="293670" cy="338554"/>
          </a:xfrm>
          <a:prstGeom prst="rect">
            <a:avLst/>
          </a:prstGeom>
          <a:noFill/>
        </p:spPr>
        <p:txBody>
          <a:bodyPr wrap="none" rtlCol="0">
            <a:spAutoFit/>
          </a:bodyPr>
          <a:lstStyle/>
          <a:p>
            <a:r>
              <a:rPr lang="en-US" sz="1600" b="1" dirty="0">
                <a:solidFill>
                  <a:srgbClr val="00B050"/>
                </a:solidFill>
              </a:rPr>
              <a:t>a</a:t>
            </a:r>
          </a:p>
        </p:txBody>
      </p:sp>
      <p:sp>
        <p:nvSpPr>
          <p:cNvPr id="5" name="TextBox 4">
            <a:extLst>
              <a:ext uri="{FF2B5EF4-FFF2-40B4-BE49-F238E27FC236}">
                <a16:creationId xmlns:a16="http://schemas.microsoft.com/office/drawing/2014/main" id="{57446296-271F-4681-8EA8-E869FF906B08}"/>
              </a:ext>
            </a:extLst>
          </p:cNvPr>
          <p:cNvSpPr txBox="1"/>
          <p:nvPr/>
        </p:nvSpPr>
        <p:spPr>
          <a:xfrm>
            <a:off x="11119027" y="3429000"/>
            <a:ext cx="362600" cy="338554"/>
          </a:xfrm>
          <a:prstGeom prst="rect">
            <a:avLst/>
          </a:prstGeom>
          <a:noFill/>
        </p:spPr>
        <p:txBody>
          <a:bodyPr wrap="none" rtlCol="0">
            <a:spAutoFit/>
          </a:bodyPr>
          <a:lstStyle/>
          <a:p>
            <a:r>
              <a:rPr lang="en-US" sz="1600" b="1" dirty="0">
                <a:solidFill>
                  <a:srgbClr val="00B050"/>
                </a:solidFill>
              </a:rPr>
              <a:t>b </a:t>
            </a:r>
          </a:p>
        </p:txBody>
      </p:sp>
      <p:sp>
        <p:nvSpPr>
          <p:cNvPr id="6" name="TextBox 5">
            <a:extLst>
              <a:ext uri="{FF2B5EF4-FFF2-40B4-BE49-F238E27FC236}">
                <a16:creationId xmlns:a16="http://schemas.microsoft.com/office/drawing/2014/main" id="{3FA4DD88-45FA-425B-890A-1218FDB7AB4A}"/>
              </a:ext>
            </a:extLst>
          </p:cNvPr>
          <p:cNvSpPr txBox="1"/>
          <p:nvPr/>
        </p:nvSpPr>
        <p:spPr>
          <a:xfrm>
            <a:off x="11706957" y="4522147"/>
            <a:ext cx="287258" cy="338554"/>
          </a:xfrm>
          <a:prstGeom prst="rect">
            <a:avLst/>
          </a:prstGeom>
          <a:noFill/>
        </p:spPr>
        <p:txBody>
          <a:bodyPr wrap="none" rtlCol="0">
            <a:spAutoFit/>
          </a:bodyPr>
          <a:lstStyle/>
          <a:p>
            <a:r>
              <a:rPr lang="en-US" sz="1600" b="1" dirty="0">
                <a:solidFill>
                  <a:srgbClr val="00B050"/>
                </a:solidFill>
              </a:rPr>
              <a:t>c</a:t>
            </a:r>
          </a:p>
        </p:txBody>
      </p:sp>
      <p:sp>
        <p:nvSpPr>
          <p:cNvPr id="7" name="TextBox 6">
            <a:extLst>
              <a:ext uri="{FF2B5EF4-FFF2-40B4-BE49-F238E27FC236}">
                <a16:creationId xmlns:a16="http://schemas.microsoft.com/office/drawing/2014/main" id="{AFFFB8F1-A3BF-4E36-9467-E26B8E90F677}"/>
              </a:ext>
            </a:extLst>
          </p:cNvPr>
          <p:cNvSpPr txBox="1"/>
          <p:nvPr/>
        </p:nvSpPr>
        <p:spPr>
          <a:xfrm>
            <a:off x="11094592" y="5669360"/>
            <a:ext cx="304892" cy="338554"/>
          </a:xfrm>
          <a:prstGeom prst="rect">
            <a:avLst/>
          </a:prstGeom>
          <a:noFill/>
        </p:spPr>
        <p:txBody>
          <a:bodyPr wrap="none" rtlCol="0">
            <a:spAutoFit/>
          </a:bodyPr>
          <a:lstStyle/>
          <a:p>
            <a:r>
              <a:rPr lang="en-US" sz="1600" b="1" dirty="0">
                <a:solidFill>
                  <a:srgbClr val="00B050"/>
                </a:solidFill>
              </a:rPr>
              <a:t>d</a:t>
            </a:r>
          </a:p>
        </p:txBody>
      </p:sp>
      <p:sp>
        <p:nvSpPr>
          <p:cNvPr id="8" name="TextBox 7">
            <a:extLst>
              <a:ext uri="{FF2B5EF4-FFF2-40B4-BE49-F238E27FC236}">
                <a16:creationId xmlns:a16="http://schemas.microsoft.com/office/drawing/2014/main" id="{D2BCBEE7-E0AF-41E5-94E5-8006B97659E1}"/>
              </a:ext>
            </a:extLst>
          </p:cNvPr>
          <p:cNvSpPr txBox="1"/>
          <p:nvPr/>
        </p:nvSpPr>
        <p:spPr>
          <a:xfrm>
            <a:off x="9807470" y="5669360"/>
            <a:ext cx="298480" cy="338554"/>
          </a:xfrm>
          <a:prstGeom prst="rect">
            <a:avLst/>
          </a:prstGeom>
          <a:noFill/>
        </p:spPr>
        <p:txBody>
          <a:bodyPr wrap="none" rtlCol="0">
            <a:spAutoFit/>
          </a:bodyPr>
          <a:lstStyle/>
          <a:p>
            <a:r>
              <a:rPr lang="en-US" sz="1600" b="1" dirty="0">
                <a:solidFill>
                  <a:srgbClr val="00B050"/>
                </a:solidFill>
              </a:rPr>
              <a:t>e</a:t>
            </a:r>
          </a:p>
        </p:txBody>
      </p:sp>
      <p:sp>
        <p:nvSpPr>
          <p:cNvPr id="9" name="TextBox 8">
            <a:extLst>
              <a:ext uri="{FF2B5EF4-FFF2-40B4-BE49-F238E27FC236}">
                <a16:creationId xmlns:a16="http://schemas.microsoft.com/office/drawing/2014/main" id="{AD82BD07-1B7D-47C0-A2A0-E03DCDB15D85}"/>
              </a:ext>
            </a:extLst>
          </p:cNvPr>
          <p:cNvSpPr txBox="1"/>
          <p:nvPr/>
        </p:nvSpPr>
        <p:spPr>
          <a:xfrm>
            <a:off x="9203862" y="4477421"/>
            <a:ext cx="247184" cy="338554"/>
          </a:xfrm>
          <a:prstGeom prst="rect">
            <a:avLst/>
          </a:prstGeom>
          <a:noFill/>
        </p:spPr>
        <p:txBody>
          <a:bodyPr wrap="none" rtlCol="0">
            <a:spAutoFit/>
          </a:bodyPr>
          <a:lstStyle/>
          <a:p>
            <a:r>
              <a:rPr lang="en-US" sz="1600" b="1" dirty="0">
                <a:solidFill>
                  <a:srgbClr val="00B050"/>
                </a:solidFill>
              </a:rPr>
              <a:t>f</a:t>
            </a:r>
          </a:p>
        </p:txBody>
      </p:sp>
      <p:sp>
        <p:nvSpPr>
          <p:cNvPr id="3" name="TextBox 2">
            <a:extLst>
              <a:ext uri="{FF2B5EF4-FFF2-40B4-BE49-F238E27FC236}">
                <a16:creationId xmlns:a16="http://schemas.microsoft.com/office/drawing/2014/main" id="{50D5B2A3-FDBF-4639-BCDF-80BA5A509A32}"/>
              </a:ext>
            </a:extLst>
          </p:cNvPr>
          <p:cNvSpPr txBox="1"/>
          <p:nvPr/>
        </p:nvSpPr>
        <p:spPr>
          <a:xfrm>
            <a:off x="641750" y="2632529"/>
            <a:ext cx="10908499" cy="369332"/>
          </a:xfrm>
          <a:prstGeom prst="rect">
            <a:avLst/>
          </a:prstGeom>
          <a:noFill/>
        </p:spPr>
        <p:txBody>
          <a:bodyPr wrap="none" rtlCol="0">
            <a:spAutoFit/>
          </a:bodyPr>
          <a:lstStyle/>
          <a:p>
            <a:r>
              <a:rPr lang="en-US" dirty="0"/>
              <a:t>Suppose there are 6 people in a room, and each must shake hands with every other person. How many handshakes?</a:t>
            </a:r>
          </a:p>
        </p:txBody>
      </p:sp>
      <p:sp>
        <p:nvSpPr>
          <p:cNvPr id="10" name="TextBox 9">
            <a:extLst>
              <a:ext uri="{FF2B5EF4-FFF2-40B4-BE49-F238E27FC236}">
                <a16:creationId xmlns:a16="http://schemas.microsoft.com/office/drawing/2014/main" id="{ECBA4B74-0DFD-4064-A58B-ED0A1E3DF45A}"/>
              </a:ext>
            </a:extLst>
          </p:cNvPr>
          <p:cNvSpPr txBox="1"/>
          <p:nvPr/>
        </p:nvSpPr>
        <p:spPr>
          <a:xfrm>
            <a:off x="211538" y="6233621"/>
            <a:ext cx="6569171" cy="369332"/>
          </a:xfrm>
          <a:prstGeom prst="rect">
            <a:avLst/>
          </a:prstGeom>
          <a:noFill/>
        </p:spPr>
        <p:txBody>
          <a:bodyPr wrap="none" rtlCol="0">
            <a:spAutoFit/>
          </a:bodyPr>
          <a:lstStyle/>
          <a:p>
            <a:r>
              <a:rPr lang="en-US" dirty="0"/>
              <a:t>How many edges are there if you have 10 vertices, each of degree 6?</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B812AB6-38A3-4906-9E01-E53956CFAD4C}"/>
                  </a:ext>
                </a:extLst>
              </p:cNvPr>
              <p:cNvSpPr txBox="1"/>
              <p:nvPr/>
            </p:nvSpPr>
            <p:spPr>
              <a:xfrm>
                <a:off x="566048" y="3559683"/>
                <a:ext cx="818750" cy="14773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=5</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=4</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=3</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=2</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rPr>
                        <m:t>=1</m:t>
                      </m:r>
                    </m:oMath>
                  </m:oMathPara>
                </a14:m>
                <a:endParaRPr lang="en-US" dirty="0"/>
              </a:p>
            </p:txBody>
          </p:sp>
        </mc:Choice>
        <mc:Fallback xmlns="">
          <p:sp>
            <p:nvSpPr>
              <p:cNvPr id="11" name="TextBox 10">
                <a:extLst>
                  <a:ext uri="{FF2B5EF4-FFF2-40B4-BE49-F238E27FC236}">
                    <a16:creationId xmlns:a16="http://schemas.microsoft.com/office/drawing/2014/main" id="{9B812AB6-38A3-4906-9E01-E53956CFAD4C}"/>
                  </a:ext>
                </a:extLst>
              </p:cNvPr>
              <p:cNvSpPr txBox="1">
                <a:spLocks noRot="1" noChangeAspect="1" noMove="1" noResize="1" noEditPoints="1" noAdjustHandles="1" noChangeArrowheads="1" noChangeShapeType="1" noTextEdit="1"/>
              </p:cNvSpPr>
              <p:nvPr/>
            </p:nvSpPr>
            <p:spPr>
              <a:xfrm>
                <a:off x="566048" y="3559683"/>
                <a:ext cx="818750" cy="1477328"/>
              </a:xfrm>
              <a:prstGeom prst="rect">
                <a:avLst/>
              </a:prstGeom>
              <a:blipFill>
                <a:blip r:embed="rId4"/>
                <a:stretch>
                  <a:fillRect/>
                </a:stretch>
              </a:blipFill>
            </p:spPr>
            <p:txBody>
              <a:bodyPr/>
              <a:lstStyle/>
              <a:p>
                <a:r>
                  <a:rPr lang="en-US">
                    <a:noFill/>
                  </a:rPr>
                  <a:t> </a:t>
                </a:r>
              </a:p>
            </p:txBody>
          </p:sp>
        </mc:Fallback>
      </mc:AlternateContent>
      <p:sp>
        <p:nvSpPr>
          <p:cNvPr id="12" name="Right Brace 11">
            <a:extLst>
              <a:ext uri="{FF2B5EF4-FFF2-40B4-BE49-F238E27FC236}">
                <a16:creationId xmlns:a16="http://schemas.microsoft.com/office/drawing/2014/main" id="{321073AB-BBE5-4ACB-AC74-CF7A8BEA4406}"/>
              </a:ext>
            </a:extLst>
          </p:cNvPr>
          <p:cNvSpPr/>
          <p:nvPr/>
        </p:nvSpPr>
        <p:spPr>
          <a:xfrm>
            <a:off x="1532665" y="3720877"/>
            <a:ext cx="464234" cy="1270111"/>
          </a:xfrm>
          <a:prstGeom prst="rightBrace">
            <a:avLst>
              <a:gd name="adj1" fmla="val 32576"/>
              <a:gd name="adj2" fmla="val 50000"/>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25CB8DA-D4F2-4902-B6DD-C41CB8CE2D4E}"/>
                  </a:ext>
                </a:extLst>
              </p:cNvPr>
              <p:cNvSpPr txBox="1"/>
              <p:nvPr/>
            </p:nvSpPr>
            <p:spPr>
              <a:xfrm>
                <a:off x="2144766" y="4198471"/>
                <a:ext cx="5578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=15</m:t>
                      </m:r>
                    </m:oMath>
                  </m:oMathPara>
                </a14:m>
                <a:endParaRPr lang="en-US" dirty="0"/>
              </a:p>
            </p:txBody>
          </p:sp>
        </mc:Choice>
        <mc:Fallback xmlns="">
          <p:sp>
            <p:nvSpPr>
              <p:cNvPr id="13" name="TextBox 12">
                <a:extLst>
                  <a:ext uri="{FF2B5EF4-FFF2-40B4-BE49-F238E27FC236}">
                    <a16:creationId xmlns:a16="http://schemas.microsoft.com/office/drawing/2014/main" id="{725CB8DA-D4F2-4902-B6DD-C41CB8CE2D4E}"/>
                  </a:ext>
                </a:extLst>
              </p:cNvPr>
              <p:cNvSpPr txBox="1">
                <a:spLocks noRot="1" noChangeAspect="1" noMove="1" noResize="1" noEditPoints="1" noAdjustHandles="1" noChangeArrowheads="1" noChangeShapeType="1" noTextEdit="1"/>
              </p:cNvSpPr>
              <p:nvPr/>
            </p:nvSpPr>
            <p:spPr>
              <a:xfrm>
                <a:off x="2144766" y="4198471"/>
                <a:ext cx="557845" cy="276999"/>
              </a:xfrm>
              <a:prstGeom prst="rect">
                <a:avLst/>
              </a:prstGeom>
              <a:blipFill>
                <a:blip r:embed="rId5"/>
                <a:stretch>
                  <a:fillRect l="-3297" r="-9890" b="-11111"/>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CCC5B305-0FD8-4B66-9940-6C2FD4C0C6E0}"/>
              </a:ext>
            </a:extLst>
          </p:cNvPr>
          <p:cNvSpPr txBox="1"/>
          <p:nvPr/>
        </p:nvSpPr>
        <p:spPr>
          <a:xfrm>
            <a:off x="2850478" y="4152304"/>
            <a:ext cx="1755802" cy="369332"/>
          </a:xfrm>
          <a:prstGeom prst="rect">
            <a:avLst/>
          </a:prstGeom>
          <a:noFill/>
        </p:spPr>
        <p:txBody>
          <a:bodyPr wrap="none" rtlCol="0">
            <a:spAutoFit/>
          </a:bodyPr>
          <a:lstStyle/>
          <a:p>
            <a:r>
              <a:rPr lang="en-US" dirty="0"/>
              <a:t>total handshakes</a:t>
            </a:r>
          </a:p>
        </p:txBody>
      </p:sp>
      <p:sp>
        <p:nvSpPr>
          <p:cNvPr id="15" name="TextBox 14">
            <a:extLst>
              <a:ext uri="{FF2B5EF4-FFF2-40B4-BE49-F238E27FC236}">
                <a16:creationId xmlns:a16="http://schemas.microsoft.com/office/drawing/2014/main" id="{4599497B-238F-47E3-A11C-DF9F9E4192E7}"/>
              </a:ext>
            </a:extLst>
          </p:cNvPr>
          <p:cNvSpPr txBox="1"/>
          <p:nvPr/>
        </p:nvSpPr>
        <p:spPr>
          <a:xfrm>
            <a:off x="5697415" y="3413611"/>
            <a:ext cx="1388393" cy="369332"/>
          </a:xfrm>
          <a:prstGeom prst="rect">
            <a:avLst/>
          </a:prstGeom>
          <a:noFill/>
        </p:spPr>
        <p:txBody>
          <a:bodyPr wrap="none" rtlCol="0">
            <a:spAutoFit/>
          </a:bodyPr>
          <a:lstStyle/>
          <a:p>
            <a:r>
              <a:rPr lang="en-US" dirty="0"/>
              <a:t>Why not 30?</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E3F8C8D-8156-4215-9A96-AFF676D646D3}"/>
                  </a:ext>
                </a:extLst>
              </p:cNvPr>
              <p:cNvSpPr txBox="1"/>
              <p:nvPr/>
            </p:nvSpPr>
            <p:spPr>
              <a:xfrm>
                <a:off x="5377711" y="3946430"/>
                <a:ext cx="22361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𝐺</m:t>
                      </m:r>
                      <m:d>
                        <m:dPr>
                          <m:ctrlPr>
                            <a:rPr lang="en-US" b="0" i="1" smtClean="0">
                              <a:latin typeface="Cambria Math" panose="02040503050406030204" pitchFamily="18" charset="0"/>
                            </a:rPr>
                          </m:ctrlPr>
                        </m:dPr>
                        <m:e>
                          <m:r>
                            <a:rPr lang="en-US" b="0" i="1" smtClean="0">
                              <a:latin typeface="Cambria Math" panose="02040503050406030204" pitchFamily="18" charset="0"/>
                            </a:rPr>
                            <m:t>𝑉</m:t>
                          </m:r>
                          <m:r>
                            <a:rPr lang="en-US" b="0" i="1" smtClean="0">
                              <a:latin typeface="Cambria Math" panose="02040503050406030204" pitchFamily="18" charset="0"/>
                            </a:rPr>
                            <m:t>, </m:t>
                          </m:r>
                          <m:r>
                            <a:rPr lang="en-US" b="0" i="1" smtClean="0">
                              <a:latin typeface="Cambria Math" panose="02040503050406030204" pitchFamily="18" charset="0"/>
                            </a:rPr>
                            <m:t>𝐸</m:t>
                          </m:r>
                        </m:e>
                      </m:d>
                      <m:r>
                        <a:rPr lang="en-US" b="0" i="1" smtClean="0">
                          <a:latin typeface="Cambria Math" panose="02040503050406030204" pitchFamily="18" charset="0"/>
                        </a:rPr>
                        <m:t> </m:t>
                      </m:r>
                      <m:r>
                        <a:rPr lang="en-US" b="0" i="1" smtClean="0">
                          <a:latin typeface="Cambria Math" panose="02040503050406030204" pitchFamily="18" charset="0"/>
                        </a:rPr>
                        <m:t>𝑤𝑖𝑡h</m:t>
                      </m:r>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 </m:t>
                      </m:r>
                      <m:r>
                        <a:rPr lang="en-US" b="0" i="1" smtClean="0">
                          <a:latin typeface="Cambria Math" panose="02040503050406030204" pitchFamily="18" charset="0"/>
                        </a:rPr>
                        <m:t>𝑒𝑑𝑔𝑒𝑠</m:t>
                      </m:r>
                    </m:oMath>
                  </m:oMathPara>
                </a14:m>
                <a:endParaRPr lang="en-US" dirty="0"/>
              </a:p>
            </p:txBody>
          </p:sp>
        </mc:Choice>
        <mc:Fallback xmlns="">
          <p:sp>
            <p:nvSpPr>
              <p:cNvPr id="16" name="TextBox 15">
                <a:extLst>
                  <a:ext uri="{FF2B5EF4-FFF2-40B4-BE49-F238E27FC236}">
                    <a16:creationId xmlns:a16="http://schemas.microsoft.com/office/drawing/2014/main" id="{EE3F8C8D-8156-4215-9A96-AFF676D646D3}"/>
                  </a:ext>
                </a:extLst>
              </p:cNvPr>
              <p:cNvSpPr txBox="1">
                <a:spLocks noRot="1" noChangeAspect="1" noMove="1" noResize="1" noEditPoints="1" noAdjustHandles="1" noChangeArrowheads="1" noChangeShapeType="1" noTextEdit="1"/>
              </p:cNvSpPr>
              <p:nvPr/>
            </p:nvSpPr>
            <p:spPr>
              <a:xfrm>
                <a:off x="5377711" y="3946430"/>
                <a:ext cx="2236125" cy="276999"/>
              </a:xfrm>
              <a:prstGeom prst="rect">
                <a:avLst/>
              </a:prstGeom>
              <a:blipFill>
                <a:blip r:embed="rId6"/>
                <a:stretch>
                  <a:fillRect l="-1635" r="-2997"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8F68182-5BDE-4804-8DA6-B89EEC1CAA86}"/>
                  </a:ext>
                </a:extLst>
              </p:cNvPr>
              <p:cNvSpPr txBox="1"/>
              <p:nvPr/>
            </p:nvSpPr>
            <p:spPr>
              <a:xfrm>
                <a:off x="5449383" y="4404982"/>
                <a:ext cx="1714508" cy="672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𝑚</m:t>
                      </m:r>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sub>
                        <m:sup/>
                        <m:e>
                          <m:r>
                            <m:rPr>
                              <m:sty m:val="p"/>
                            </m:rPr>
                            <a:rPr lang="en-US" b="0" i="0" smtClean="0">
                              <a:latin typeface="Cambria Math" panose="02040503050406030204" pitchFamily="18" charset="0"/>
                            </a:rPr>
                            <m:t>deg</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e>
                      </m:nary>
                    </m:oMath>
                  </m:oMathPara>
                </a14:m>
                <a:endParaRPr lang="en-US" dirty="0"/>
              </a:p>
            </p:txBody>
          </p:sp>
        </mc:Choice>
        <mc:Fallback xmlns="">
          <p:sp>
            <p:nvSpPr>
              <p:cNvPr id="17" name="TextBox 16">
                <a:extLst>
                  <a:ext uri="{FF2B5EF4-FFF2-40B4-BE49-F238E27FC236}">
                    <a16:creationId xmlns:a16="http://schemas.microsoft.com/office/drawing/2014/main" id="{68F68182-5BDE-4804-8DA6-B89EEC1CAA86}"/>
                  </a:ext>
                </a:extLst>
              </p:cNvPr>
              <p:cNvSpPr txBox="1">
                <a:spLocks noRot="1" noChangeAspect="1" noMove="1" noResize="1" noEditPoints="1" noAdjustHandles="1" noChangeArrowheads="1" noChangeShapeType="1" noTextEdit="1"/>
              </p:cNvSpPr>
              <p:nvPr/>
            </p:nvSpPr>
            <p:spPr>
              <a:xfrm>
                <a:off x="5449383" y="4404982"/>
                <a:ext cx="1714508" cy="67210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F1E2FA6-4A3F-476E-9373-E7B8450EF003}"/>
                  </a:ext>
                </a:extLst>
              </p:cNvPr>
              <p:cNvSpPr txBox="1"/>
              <p:nvPr/>
            </p:nvSpPr>
            <p:spPr>
              <a:xfrm>
                <a:off x="5832564" y="5354627"/>
                <a:ext cx="9481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𝑚</m:t>
                      </m:r>
                      <m:r>
                        <a:rPr lang="en-US" b="0" i="1" smtClean="0">
                          <a:latin typeface="Cambria Math" panose="02040503050406030204" pitchFamily="18" charset="0"/>
                        </a:rPr>
                        <m:t>=30</m:t>
                      </m:r>
                    </m:oMath>
                  </m:oMathPara>
                </a14:m>
                <a:endParaRPr lang="en-US" dirty="0"/>
              </a:p>
            </p:txBody>
          </p:sp>
        </mc:Choice>
        <mc:Fallback xmlns="">
          <p:sp>
            <p:nvSpPr>
              <p:cNvPr id="18" name="TextBox 17">
                <a:extLst>
                  <a:ext uri="{FF2B5EF4-FFF2-40B4-BE49-F238E27FC236}">
                    <a16:creationId xmlns:a16="http://schemas.microsoft.com/office/drawing/2014/main" id="{2F1E2FA6-4A3F-476E-9373-E7B8450EF003}"/>
                  </a:ext>
                </a:extLst>
              </p:cNvPr>
              <p:cNvSpPr txBox="1">
                <a:spLocks noRot="1" noChangeAspect="1" noMove="1" noResize="1" noEditPoints="1" noAdjustHandles="1" noChangeArrowheads="1" noChangeShapeType="1" noTextEdit="1"/>
              </p:cNvSpPr>
              <p:nvPr/>
            </p:nvSpPr>
            <p:spPr>
              <a:xfrm>
                <a:off x="5832564" y="5354627"/>
                <a:ext cx="948145" cy="276999"/>
              </a:xfrm>
              <a:prstGeom prst="rect">
                <a:avLst/>
              </a:prstGeom>
              <a:blipFill>
                <a:blip r:embed="rId8"/>
                <a:stretch>
                  <a:fillRect l="-5161" r="-516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30E426F-89D9-49B4-8F16-01FC729F2C78}"/>
                  </a:ext>
                </a:extLst>
              </p:cNvPr>
              <p:cNvSpPr txBox="1"/>
              <p:nvPr/>
            </p:nvSpPr>
            <p:spPr>
              <a:xfrm>
                <a:off x="5907591" y="5737945"/>
                <a:ext cx="8199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=15</m:t>
                      </m:r>
                    </m:oMath>
                  </m:oMathPara>
                </a14:m>
                <a:endParaRPr lang="en-US" dirty="0"/>
              </a:p>
            </p:txBody>
          </p:sp>
        </mc:Choice>
        <mc:Fallback xmlns="">
          <p:sp>
            <p:nvSpPr>
              <p:cNvPr id="20" name="TextBox 19">
                <a:extLst>
                  <a:ext uri="{FF2B5EF4-FFF2-40B4-BE49-F238E27FC236}">
                    <a16:creationId xmlns:a16="http://schemas.microsoft.com/office/drawing/2014/main" id="{930E426F-89D9-49B4-8F16-01FC729F2C78}"/>
                  </a:ext>
                </a:extLst>
              </p:cNvPr>
              <p:cNvSpPr txBox="1">
                <a:spLocks noRot="1" noChangeAspect="1" noMove="1" noResize="1" noEditPoints="1" noAdjustHandles="1" noChangeArrowheads="1" noChangeShapeType="1" noTextEdit="1"/>
              </p:cNvSpPr>
              <p:nvPr/>
            </p:nvSpPr>
            <p:spPr>
              <a:xfrm>
                <a:off x="5907591" y="5737945"/>
                <a:ext cx="819904" cy="276999"/>
              </a:xfrm>
              <a:prstGeom prst="rect">
                <a:avLst/>
              </a:prstGeom>
              <a:blipFill>
                <a:blip r:embed="rId9"/>
                <a:stretch>
                  <a:fillRect l="-2963" r="-5926"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7792EC3-A3F3-486D-800D-993E6D58B650}"/>
                  </a:ext>
                </a:extLst>
              </p:cNvPr>
              <p:cNvSpPr txBox="1"/>
              <p:nvPr/>
            </p:nvSpPr>
            <p:spPr>
              <a:xfrm>
                <a:off x="6921304" y="6279787"/>
                <a:ext cx="9962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𝑚</m:t>
                      </m:r>
                      <m:r>
                        <a:rPr lang="en-US" b="0" i="1" smtClean="0">
                          <a:latin typeface="Cambria Math" panose="02040503050406030204" pitchFamily="18" charset="0"/>
                        </a:rPr>
                        <m:t>=60,</m:t>
                      </m:r>
                    </m:oMath>
                  </m:oMathPara>
                </a14:m>
                <a:endParaRPr lang="en-US" dirty="0"/>
              </a:p>
            </p:txBody>
          </p:sp>
        </mc:Choice>
        <mc:Fallback xmlns="">
          <p:sp>
            <p:nvSpPr>
              <p:cNvPr id="19" name="TextBox 18">
                <a:extLst>
                  <a:ext uri="{FF2B5EF4-FFF2-40B4-BE49-F238E27FC236}">
                    <a16:creationId xmlns:a16="http://schemas.microsoft.com/office/drawing/2014/main" id="{37792EC3-A3F3-486D-800D-993E6D58B650}"/>
                  </a:ext>
                </a:extLst>
              </p:cNvPr>
              <p:cNvSpPr txBox="1">
                <a:spLocks noRot="1" noChangeAspect="1" noMove="1" noResize="1" noEditPoints="1" noAdjustHandles="1" noChangeArrowheads="1" noChangeShapeType="1" noTextEdit="1"/>
              </p:cNvSpPr>
              <p:nvPr/>
            </p:nvSpPr>
            <p:spPr>
              <a:xfrm>
                <a:off x="6921304" y="6279787"/>
                <a:ext cx="996235" cy="276999"/>
              </a:xfrm>
              <a:prstGeom prst="rect">
                <a:avLst/>
              </a:prstGeom>
              <a:blipFill>
                <a:blip r:embed="rId10"/>
                <a:stretch>
                  <a:fillRect l="-426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BAFF0B6-6C14-46F2-82F0-0AA5265D8A7E}"/>
                  </a:ext>
                </a:extLst>
              </p:cNvPr>
              <p:cNvSpPr txBox="1"/>
              <p:nvPr/>
            </p:nvSpPr>
            <p:spPr>
              <a:xfrm>
                <a:off x="8011193" y="6253468"/>
                <a:ext cx="8199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=30</m:t>
                      </m:r>
                    </m:oMath>
                  </m:oMathPara>
                </a14:m>
                <a:endParaRPr lang="en-US" dirty="0"/>
              </a:p>
            </p:txBody>
          </p:sp>
        </mc:Choice>
        <mc:Fallback xmlns="">
          <p:sp>
            <p:nvSpPr>
              <p:cNvPr id="22" name="TextBox 21">
                <a:extLst>
                  <a:ext uri="{FF2B5EF4-FFF2-40B4-BE49-F238E27FC236}">
                    <a16:creationId xmlns:a16="http://schemas.microsoft.com/office/drawing/2014/main" id="{7BAFF0B6-6C14-46F2-82F0-0AA5265D8A7E}"/>
                  </a:ext>
                </a:extLst>
              </p:cNvPr>
              <p:cNvSpPr txBox="1">
                <a:spLocks noRot="1" noChangeAspect="1" noMove="1" noResize="1" noEditPoints="1" noAdjustHandles="1" noChangeArrowheads="1" noChangeShapeType="1" noTextEdit="1"/>
              </p:cNvSpPr>
              <p:nvPr/>
            </p:nvSpPr>
            <p:spPr>
              <a:xfrm>
                <a:off x="8011193" y="6253468"/>
                <a:ext cx="819904" cy="276999"/>
              </a:xfrm>
              <a:prstGeom prst="rect">
                <a:avLst/>
              </a:prstGeom>
              <a:blipFill>
                <a:blip r:embed="rId11"/>
                <a:stretch>
                  <a:fillRect l="-2963" r="-5926" b="-8889"/>
                </a:stretch>
              </a:blipFill>
            </p:spPr>
            <p:txBody>
              <a:bodyPr/>
              <a:lstStyle/>
              <a:p>
                <a:r>
                  <a:rPr lang="en-US">
                    <a:noFill/>
                  </a:rPr>
                  <a:t> </a:t>
                </a:r>
              </a:p>
            </p:txBody>
          </p:sp>
        </mc:Fallback>
      </mc:AlternateContent>
    </p:spTree>
    <p:extLst>
      <p:ext uri="{BB962C8B-B14F-4D97-AF65-F5344CB8AC3E}">
        <p14:creationId xmlns:p14="http://schemas.microsoft.com/office/powerpoint/2010/main" val="398693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p:bldP spid="14" grpId="0"/>
      <p:bldP spid="15" grpId="0"/>
      <p:bldP spid="16" grpId="0"/>
      <p:bldP spid="17" grpId="0"/>
      <p:bldP spid="18" grpId="0"/>
      <p:bldP spid="20" grpId="0"/>
      <p:bldP spid="19" grpId="0"/>
      <p:bldP spid="2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Animated person using laptop">
            <a:hlinkClick r:id="" action="ppaction://media"/>
            <a:extLst>
              <a:ext uri="{FF2B5EF4-FFF2-40B4-BE49-F238E27FC236}">
                <a16:creationId xmlns:a16="http://schemas.microsoft.com/office/drawing/2014/main" id="{4DFA61F2-776C-4816-A732-DE6BEEE2C1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4591"/>
            <a:ext cx="12192000" cy="6858000"/>
          </a:xfrm>
          <a:prstGeom prst="rect">
            <a:avLst/>
          </a:prstGeom>
        </p:spPr>
      </p:pic>
      <p:sp>
        <p:nvSpPr>
          <p:cNvPr id="10" name="TextBox 9">
            <a:extLst>
              <a:ext uri="{FF2B5EF4-FFF2-40B4-BE49-F238E27FC236}">
                <a16:creationId xmlns:a16="http://schemas.microsoft.com/office/drawing/2014/main" id="{A83A0D63-4A4B-4C29-9A1B-3779D7A1499F}"/>
              </a:ext>
            </a:extLst>
          </p:cNvPr>
          <p:cNvSpPr txBox="1"/>
          <p:nvPr/>
        </p:nvSpPr>
        <p:spPr>
          <a:xfrm>
            <a:off x="2329951" y="3643952"/>
            <a:ext cx="7805919" cy="1200329"/>
          </a:xfrm>
          <a:prstGeom prst="rect">
            <a:avLst/>
          </a:prstGeom>
          <a:noFill/>
        </p:spPr>
        <p:txBody>
          <a:bodyPr wrap="none" rtlCol="0">
            <a:spAutoFit/>
          </a:bodyPr>
          <a:lstStyle/>
          <a:p>
            <a:r>
              <a:rPr lang="en-US" sz="7200" b="1" dirty="0">
                <a:solidFill>
                  <a:schemeClr val="bg1"/>
                </a:solidFill>
              </a:rPr>
              <a:t>Time for Practice</a:t>
            </a:r>
          </a:p>
        </p:txBody>
      </p:sp>
    </p:spTree>
    <p:extLst>
      <p:ext uri="{BB962C8B-B14F-4D97-AF65-F5344CB8AC3E}">
        <p14:creationId xmlns:p14="http://schemas.microsoft.com/office/powerpoint/2010/main" val="101942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repeatCount="indefinite"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childTnLst>
        </p:cTn>
      </p:par>
    </p:tnLst>
    <p:bldLst>
      <p:bldP spid="1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ifference Between Prim's and Kruskal's Algorithm | Gate Vidyalay">
            <a:extLst>
              <a:ext uri="{FF2B5EF4-FFF2-40B4-BE49-F238E27FC236}">
                <a16:creationId xmlns:a16="http://schemas.microsoft.com/office/drawing/2014/main" id="{55F653BE-68F1-42A7-BEE3-DCB3ABE62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529" y="149461"/>
            <a:ext cx="6964196" cy="65590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D9895E-4A91-4916-ACCD-054FDC227FD4}"/>
              </a:ext>
            </a:extLst>
          </p:cNvPr>
          <p:cNvSpPr txBox="1"/>
          <p:nvPr/>
        </p:nvSpPr>
        <p:spPr>
          <a:xfrm>
            <a:off x="450377" y="2736501"/>
            <a:ext cx="3445880" cy="1384995"/>
          </a:xfrm>
          <a:prstGeom prst="rect">
            <a:avLst/>
          </a:prstGeom>
          <a:noFill/>
        </p:spPr>
        <p:txBody>
          <a:bodyPr wrap="none" rtlCol="0">
            <a:spAutoFit/>
          </a:bodyPr>
          <a:lstStyle/>
          <a:p>
            <a:r>
              <a:rPr lang="en-US" sz="2800" dirty="0"/>
              <a:t>Find MST using:</a:t>
            </a:r>
          </a:p>
          <a:p>
            <a:pPr marL="342900" indent="-342900">
              <a:buAutoNum type="alphaLcParenR"/>
            </a:pPr>
            <a:r>
              <a:rPr lang="en-US" sz="2800" dirty="0"/>
              <a:t>Prim’s Algorithm</a:t>
            </a:r>
          </a:p>
          <a:p>
            <a:pPr marL="342900" indent="-342900">
              <a:buAutoNum type="alphaLcParenR"/>
            </a:pPr>
            <a:r>
              <a:rPr lang="en-US" sz="2800" dirty="0"/>
              <a:t>Kruskal’s Algorithm </a:t>
            </a:r>
          </a:p>
        </p:txBody>
      </p:sp>
      <p:sp>
        <p:nvSpPr>
          <p:cNvPr id="3" name="Rectangle: Rounded Corners 2">
            <a:extLst>
              <a:ext uri="{FF2B5EF4-FFF2-40B4-BE49-F238E27FC236}">
                <a16:creationId xmlns:a16="http://schemas.microsoft.com/office/drawing/2014/main" id="{ABCF1095-AA5D-497C-A4E9-707D3E1B7090}"/>
              </a:ext>
            </a:extLst>
          </p:cNvPr>
          <p:cNvSpPr/>
          <p:nvPr/>
        </p:nvSpPr>
        <p:spPr>
          <a:xfrm>
            <a:off x="8420669" y="149461"/>
            <a:ext cx="3007056" cy="21297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CB2CF13-A603-4FB8-8FDD-37779BF0B694}"/>
              </a:ext>
            </a:extLst>
          </p:cNvPr>
          <p:cNvSpPr/>
          <p:nvPr/>
        </p:nvSpPr>
        <p:spPr>
          <a:xfrm>
            <a:off x="8639033" y="2279176"/>
            <a:ext cx="2788692" cy="8871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8C83E9E-3BA5-4273-9FFE-A439DABAB694}"/>
              </a:ext>
            </a:extLst>
          </p:cNvPr>
          <p:cNvSpPr/>
          <p:nvPr/>
        </p:nvSpPr>
        <p:spPr>
          <a:xfrm>
            <a:off x="8420669" y="3684896"/>
            <a:ext cx="3007056" cy="23201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61E27F5-4800-45C6-9D72-8F540535E610}"/>
              </a:ext>
            </a:extLst>
          </p:cNvPr>
          <p:cNvSpPr/>
          <p:nvPr/>
        </p:nvSpPr>
        <p:spPr>
          <a:xfrm>
            <a:off x="8639033" y="6005015"/>
            <a:ext cx="2788692" cy="812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artoon bee with pencil">
            <a:extLst>
              <a:ext uri="{FF2B5EF4-FFF2-40B4-BE49-F238E27FC236}">
                <a16:creationId xmlns:a16="http://schemas.microsoft.com/office/drawing/2014/main" id="{F038E003-7D84-438D-943E-64B60F663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800" y="299917"/>
            <a:ext cx="1703785" cy="1828801"/>
          </a:xfrm>
          <a:prstGeom prst="rect">
            <a:avLst/>
          </a:prstGeom>
        </p:spPr>
      </p:pic>
    </p:spTree>
    <p:extLst>
      <p:ext uri="{BB962C8B-B14F-4D97-AF65-F5344CB8AC3E}">
        <p14:creationId xmlns:p14="http://schemas.microsoft.com/office/powerpoint/2010/main" val="34162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9" presetClass="exit" presetSubtype="0" accel="100000" fill="hold" grpId="0"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 calcmode="lin" valueType="num">
                                      <p:cBhvr>
                                        <p:cTn id="13" dur="500"/>
                                        <p:tgtEl>
                                          <p:spTgt spid="4"/>
                                        </p:tgtEl>
                                        <p:attrNameLst>
                                          <p:attrName>style.rotation</p:attrName>
                                        </p:attrNameLst>
                                      </p:cBhvr>
                                      <p:tavLst>
                                        <p:tav tm="0">
                                          <p:val>
                                            <p:fltVal val="0"/>
                                          </p:val>
                                        </p:tav>
                                        <p:tav tm="100000">
                                          <p:val>
                                            <p:fltVal val="360"/>
                                          </p:val>
                                        </p:tav>
                                      </p:tavLst>
                                    </p:anim>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0" nodeType="clickEffect">
                                  <p:stCondLst>
                                    <p:cond delay="0"/>
                                  </p:stCondLst>
                                  <p:childTnLst>
                                    <p:animEffect transition="out" filter="randombar(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9" presetClass="exit" presetSubtype="0" accel="100000" fill="hold" grpId="0" nodeType="clickEffect">
                                  <p:stCondLst>
                                    <p:cond delay="0"/>
                                  </p:stCondLst>
                                  <p:childTnLst>
                                    <p:anim calcmode="lin" valueType="num">
                                      <p:cBhvr>
                                        <p:cTn id="24" dur="500"/>
                                        <p:tgtEl>
                                          <p:spTgt spid="6"/>
                                        </p:tgtEl>
                                        <p:attrNameLst>
                                          <p:attrName>ppt_w</p:attrName>
                                        </p:attrNameLst>
                                      </p:cBhvr>
                                      <p:tavLst>
                                        <p:tav tm="0">
                                          <p:val>
                                            <p:strVal val="ppt_w"/>
                                          </p:val>
                                        </p:tav>
                                        <p:tav tm="100000">
                                          <p:val>
                                            <p:fltVal val="0"/>
                                          </p:val>
                                        </p:tav>
                                      </p:tavLst>
                                    </p:anim>
                                    <p:anim calcmode="lin" valueType="num">
                                      <p:cBhvr>
                                        <p:cTn id="25" dur="500"/>
                                        <p:tgtEl>
                                          <p:spTgt spid="6"/>
                                        </p:tgtEl>
                                        <p:attrNameLst>
                                          <p:attrName>ppt_h</p:attrName>
                                        </p:attrNameLst>
                                      </p:cBhvr>
                                      <p:tavLst>
                                        <p:tav tm="0">
                                          <p:val>
                                            <p:strVal val="ppt_h"/>
                                          </p:val>
                                        </p:tav>
                                        <p:tav tm="100000">
                                          <p:val>
                                            <p:fltVal val="0"/>
                                          </p:val>
                                        </p:tav>
                                      </p:tavLst>
                                    </p:anim>
                                    <p:anim calcmode="lin" valueType="num">
                                      <p:cBhvr>
                                        <p:cTn id="26" dur="500"/>
                                        <p:tgtEl>
                                          <p:spTgt spid="6"/>
                                        </p:tgtEl>
                                        <p:attrNameLst>
                                          <p:attrName>style.rotation</p:attrName>
                                        </p:attrNameLst>
                                      </p:cBhvr>
                                      <p:tavLst>
                                        <p:tav tm="0">
                                          <p:val>
                                            <p:fltVal val="0"/>
                                          </p:val>
                                        </p:tav>
                                        <p:tav tm="100000">
                                          <p:val>
                                            <p:fltVal val="36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allenge 10: Minimum Spanning Tree">
            <a:extLst>
              <a:ext uri="{FF2B5EF4-FFF2-40B4-BE49-F238E27FC236}">
                <a16:creationId xmlns:a16="http://schemas.microsoft.com/office/drawing/2014/main" id="{4AB9BABB-821F-41F9-9429-4C1588A4D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299" y="180975"/>
            <a:ext cx="7686675" cy="6677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 Don't Know Panda">
            <a:extLst>
              <a:ext uri="{FF2B5EF4-FFF2-40B4-BE49-F238E27FC236}">
                <a16:creationId xmlns:a16="http://schemas.microsoft.com/office/drawing/2014/main" id="{D8EDB13B-2336-4280-99EE-F74C1502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07" y="2693797"/>
            <a:ext cx="1651379" cy="1651379"/>
          </a:xfrm>
          <a:prstGeom prst="rect">
            <a:avLst/>
          </a:prstGeom>
        </p:spPr>
      </p:pic>
      <p:pic>
        <p:nvPicPr>
          <p:cNvPr id="5" name="Picture 4" descr="I Don't Know Panda">
            <a:extLst>
              <a:ext uri="{FF2B5EF4-FFF2-40B4-BE49-F238E27FC236}">
                <a16:creationId xmlns:a16="http://schemas.microsoft.com/office/drawing/2014/main" id="{BFD61C1A-A85C-4181-9353-A799306B3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2435" y="2693797"/>
            <a:ext cx="1651379" cy="1651379"/>
          </a:xfrm>
          <a:prstGeom prst="rect">
            <a:avLst/>
          </a:prstGeom>
        </p:spPr>
      </p:pic>
    </p:spTree>
    <p:extLst>
      <p:ext uri="{BB962C8B-B14F-4D97-AF65-F5344CB8AC3E}">
        <p14:creationId xmlns:p14="http://schemas.microsoft.com/office/powerpoint/2010/main" val="26577518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ims and Kruskal Algorithm PDF | Gate Vidyalay">
            <a:extLst>
              <a:ext uri="{FF2B5EF4-FFF2-40B4-BE49-F238E27FC236}">
                <a16:creationId xmlns:a16="http://schemas.microsoft.com/office/drawing/2014/main" id="{135BF540-BB2A-467B-835C-6C9190033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858" y="1689336"/>
            <a:ext cx="9750284" cy="3728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04369D12-3DE6-4A3D-8386-214A6D2F9B63}"/>
              </a:ext>
            </a:extLst>
          </p:cNvPr>
          <p:cNvSpPr/>
          <p:nvPr/>
        </p:nvSpPr>
        <p:spPr>
          <a:xfrm>
            <a:off x="5595582" y="2647666"/>
            <a:ext cx="1023582" cy="78133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365BB3B-4B8D-4411-900F-01ADD93EAE6A}"/>
              </a:ext>
            </a:extLst>
          </p:cNvPr>
          <p:cNvSpPr/>
          <p:nvPr/>
        </p:nvSpPr>
        <p:spPr>
          <a:xfrm>
            <a:off x="6509982" y="1689336"/>
            <a:ext cx="4461160" cy="30054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5F6F9B-327A-49C5-A52E-F7374B53B260}"/>
              </a:ext>
            </a:extLst>
          </p:cNvPr>
          <p:cNvSpPr/>
          <p:nvPr/>
        </p:nvSpPr>
        <p:spPr>
          <a:xfrm>
            <a:off x="6864824" y="4694830"/>
            <a:ext cx="3712191" cy="7233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Reading cartoon bee">
            <a:extLst>
              <a:ext uri="{FF2B5EF4-FFF2-40B4-BE49-F238E27FC236}">
                <a16:creationId xmlns:a16="http://schemas.microsoft.com/office/drawing/2014/main" id="{996B2E9D-549E-40FA-8142-DD8D4A41E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435" y="0"/>
            <a:ext cx="1312619" cy="1745613"/>
          </a:xfrm>
          <a:prstGeom prst="rect">
            <a:avLst/>
          </a:prstGeom>
        </p:spPr>
      </p:pic>
    </p:spTree>
    <p:extLst>
      <p:ext uri="{BB962C8B-B14F-4D97-AF65-F5344CB8AC3E}">
        <p14:creationId xmlns:p14="http://schemas.microsoft.com/office/powerpoint/2010/main" val="407530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3" presetClass="exit" presetSubtype="32" fill="hold" grpId="0"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5" presetClass="exit" presetSubtype="0" fill="hold" grpId="0" nodeType="clickEffect">
                                  <p:stCondLst>
                                    <p:cond delay="0"/>
                                  </p:stCondLst>
                                  <p:childTnLst>
                                    <p:animEffect transition="out" filter="fade">
                                      <p:cBhvr>
                                        <p:cTn id="17" dur="2000"/>
                                        <p:tgtEl>
                                          <p:spTgt spid="6"/>
                                        </p:tgtEl>
                                      </p:cBhvr>
                                    </p:animEffect>
                                    <p:anim calcmode="lin" valueType="num">
                                      <p:cBhvr>
                                        <p:cTn id="18"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 dur="2000"/>
                                        <p:tgtEl>
                                          <p:spTgt spid="6"/>
                                        </p:tgtEl>
                                        <p:attrNameLst>
                                          <p:attrName>ppt_h</p:attrName>
                                        </p:attrNameLst>
                                      </p:cBhvr>
                                      <p:tavLst>
                                        <p:tav tm="0">
                                          <p:val>
                                            <p:strVal val="ppt_h"/>
                                          </p:val>
                                        </p:tav>
                                        <p:tav tm="100000">
                                          <p:val>
                                            <p:strVal val="ppt_h"/>
                                          </p:val>
                                        </p:tav>
                                      </p:tavLst>
                                    </p:anim>
                                    <p:set>
                                      <p:cBhvr>
                                        <p:cTn id="20"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AE81D68-C383-45C1-9245-6CFA632EAAF4}"/>
              </a:ext>
            </a:extLst>
          </p:cNvPr>
          <p:cNvSpPr/>
          <p:nvPr/>
        </p:nvSpPr>
        <p:spPr>
          <a:xfrm>
            <a:off x="2321168" y="613323"/>
            <a:ext cx="3774831" cy="147249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rim's Minimum Spanning Tree (MST) | Greedy Algo-5 - GeeksforGeeks">
            <a:extLst>
              <a:ext uri="{FF2B5EF4-FFF2-40B4-BE49-F238E27FC236}">
                <a16:creationId xmlns:a16="http://schemas.microsoft.com/office/drawing/2014/main" id="{F5E94C3F-5F76-47A3-A9B7-2B31311CE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3516469"/>
            <a:ext cx="5975547" cy="278691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 name="Picture 8" descr="Prim's Algorithm | Prim's Algorithm Example | Problems | Gate Vidyalay">
            <a:extLst>
              <a:ext uri="{FF2B5EF4-FFF2-40B4-BE49-F238E27FC236}">
                <a16:creationId xmlns:a16="http://schemas.microsoft.com/office/drawing/2014/main" id="{2A959949-4BE7-4D8A-92F8-4DF429CB5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899" y="309602"/>
            <a:ext cx="4665971" cy="278691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 name="Picture 6" descr="Prim's Algorithm | Prim's Algorithm Example | Problems | Gate Vidyalay">
            <a:extLst>
              <a:ext uri="{FF2B5EF4-FFF2-40B4-BE49-F238E27FC236}">
                <a16:creationId xmlns:a16="http://schemas.microsoft.com/office/drawing/2014/main" id="{6114E3E3-ABB6-440D-9F6A-44F1045B4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043" y="3516470"/>
            <a:ext cx="4991674" cy="278691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19F71A-9CD8-4074-B519-6265B789D68A}"/>
              </a:ext>
            </a:extLst>
          </p:cNvPr>
          <p:cNvSpPr txBox="1"/>
          <p:nvPr/>
        </p:nvSpPr>
        <p:spPr>
          <a:xfrm>
            <a:off x="2761905" y="980066"/>
            <a:ext cx="2893356" cy="707886"/>
          </a:xfrm>
          <a:prstGeom prst="rect">
            <a:avLst/>
          </a:prstGeom>
          <a:noFill/>
        </p:spPr>
        <p:txBody>
          <a:bodyPr wrap="none" rtlCol="0">
            <a:spAutoFit/>
          </a:bodyPr>
          <a:lstStyle/>
          <a:p>
            <a:r>
              <a:rPr lang="en-US" sz="4000" b="1" dirty="0"/>
              <a:t>Homework</a:t>
            </a:r>
          </a:p>
        </p:txBody>
      </p:sp>
      <p:pic>
        <p:nvPicPr>
          <p:cNvPr id="7" name="Picture 6" descr="Cartoon bee with pencil">
            <a:extLst>
              <a:ext uri="{FF2B5EF4-FFF2-40B4-BE49-F238E27FC236}">
                <a16:creationId xmlns:a16="http://schemas.microsoft.com/office/drawing/2014/main" id="{E741E81A-611D-4F36-9F5B-D56B112EC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130" y="322854"/>
            <a:ext cx="1514117" cy="1625216"/>
          </a:xfrm>
          <a:prstGeom prst="rect">
            <a:avLst/>
          </a:prstGeom>
        </p:spPr>
      </p:pic>
      <p:pic>
        <p:nvPicPr>
          <p:cNvPr id="1026" name="Picture 2" descr="Number 1 One - Free image on Pixabay">
            <a:extLst>
              <a:ext uri="{FF2B5EF4-FFF2-40B4-BE49-F238E27FC236}">
                <a16:creationId xmlns:a16="http://schemas.microsoft.com/office/drawing/2014/main" id="{E7B6CB89-664C-4FE9-B8F4-CCF4F91287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6766" y="14721"/>
            <a:ext cx="616265" cy="616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on Two 2 - Free image on Pixabay">
            <a:extLst>
              <a:ext uri="{FF2B5EF4-FFF2-40B4-BE49-F238E27FC236}">
                <a16:creationId xmlns:a16="http://schemas.microsoft.com/office/drawing/2014/main" id="{B2EB57A4-8FF1-450D-A5D1-225C220F24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07956"/>
            <a:ext cx="642086" cy="6420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tton 3 Three - Free image on Pixabay">
            <a:extLst>
              <a:ext uri="{FF2B5EF4-FFF2-40B4-BE49-F238E27FC236}">
                <a16:creationId xmlns:a16="http://schemas.microsoft.com/office/drawing/2014/main" id="{73060041-2C3D-40B5-9D9D-EFFF470978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4956" y="3107956"/>
            <a:ext cx="642086" cy="64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819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0202-B410-4E89-BAD6-9490ADDE18BF}"/>
              </a:ext>
            </a:extLst>
          </p:cNvPr>
          <p:cNvSpPr>
            <a:spLocks noGrp="1"/>
          </p:cNvSpPr>
          <p:nvPr>
            <p:ph type="title"/>
          </p:nvPr>
        </p:nvSpPr>
        <p:spPr/>
        <p:txBody>
          <a:bodyPr/>
          <a:lstStyle/>
          <a:p>
            <a:r>
              <a:rPr lang="en-US" dirty="0"/>
              <a:t>Important </a:t>
            </a:r>
          </a:p>
        </p:txBody>
      </p:sp>
      <p:sp>
        <p:nvSpPr>
          <p:cNvPr id="3" name="Content Placeholder 2">
            <a:extLst>
              <a:ext uri="{FF2B5EF4-FFF2-40B4-BE49-F238E27FC236}">
                <a16:creationId xmlns:a16="http://schemas.microsoft.com/office/drawing/2014/main" id="{DAE8BA62-3C56-4483-87E9-9D0FBCFA0A46}"/>
              </a:ext>
            </a:extLst>
          </p:cNvPr>
          <p:cNvSpPr>
            <a:spLocks noGrp="1"/>
          </p:cNvSpPr>
          <p:nvPr>
            <p:ph idx="1"/>
          </p:nvPr>
        </p:nvSpPr>
        <p:spPr/>
        <p:txBody>
          <a:bodyPr/>
          <a:lstStyle/>
          <a:p>
            <a:r>
              <a:rPr lang="en-US" dirty="0"/>
              <a:t>The following </a:t>
            </a:r>
            <a:r>
              <a:rPr lang="en-US" u="sng" dirty="0"/>
              <a:t>conclusions</a:t>
            </a:r>
            <a:r>
              <a:rPr lang="en-US" dirty="0"/>
              <a:t> may be drawn from the Handshaking Theorem.</a:t>
            </a:r>
          </a:p>
          <a:p>
            <a:pPr marL="0" indent="0">
              <a:buNone/>
            </a:pPr>
            <a:endParaRPr lang="en-US" dirty="0"/>
          </a:p>
          <a:p>
            <a:pPr marL="0" indent="0">
              <a:buNone/>
            </a:pPr>
            <a:r>
              <a:rPr lang="en-US" dirty="0"/>
              <a:t>In any graph,</a:t>
            </a:r>
          </a:p>
          <a:p>
            <a:endParaRPr lang="en-US" dirty="0"/>
          </a:p>
          <a:p>
            <a:pPr>
              <a:buFont typeface="Wingdings" panose="05000000000000000000" pitchFamily="2" charset="2"/>
              <a:buChar char="ü"/>
            </a:pPr>
            <a:r>
              <a:rPr lang="en-US" dirty="0"/>
              <a:t>The sum of degree of all the vertices is always </a:t>
            </a:r>
            <a:r>
              <a:rPr lang="en-US" b="1" dirty="0"/>
              <a:t>even</a:t>
            </a:r>
            <a:r>
              <a:rPr lang="en-US" dirty="0"/>
              <a:t>.</a:t>
            </a:r>
          </a:p>
          <a:p>
            <a:pPr>
              <a:buFont typeface="Wingdings" panose="05000000000000000000" pitchFamily="2" charset="2"/>
              <a:buChar char="ü"/>
            </a:pPr>
            <a:r>
              <a:rPr lang="en-US" dirty="0"/>
              <a:t>The sum of degree of all the vertices with odd degree is always </a:t>
            </a:r>
            <a:r>
              <a:rPr lang="en-US" b="1" dirty="0"/>
              <a:t>even</a:t>
            </a:r>
            <a:r>
              <a:rPr lang="en-US" dirty="0"/>
              <a:t>.</a:t>
            </a:r>
          </a:p>
          <a:p>
            <a:pPr>
              <a:buFont typeface="Wingdings" panose="05000000000000000000" pitchFamily="2" charset="2"/>
              <a:buChar char="ü"/>
            </a:pPr>
            <a:r>
              <a:rPr lang="en-US" dirty="0"/>
              <a:t>The number of vertices with odd degree are always </a:t>
            </a:r>
            <a:r>
              <a:rPr lang="en-US" b="1" dirty="0"/>
              <a:t>even</a:t>
            </a:r>
            <a:r>
              <a:rPr lang="en-US" dirty="0"/>
              <a:t>.</a:t>
            </a:r>
          </a:p>
        </p:txBody>
      </p:sp>
    </p:spTree>
    <p:extLst>
      <p:ext uri="{BB962C8B-B14F-4D97-AF65-F5344CB8AC3E}">
        <p14:creationId xmlns:p14="http://schemas.microsoft.com/office/powerpoint/2010/main" val="3336266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A1C1-7496-4201-96E3-E0F04DECF893}"/>
              </a:ext>
            </a:extLst>
          </p:cNvPr>
          <p:cNvSpPr>
            <a:spLocks noGrp="1"/>
          </p:cNvSpPr>
          <p:nvPr>
            <p:ph type="title"/>
          </p:nvPr>
        </p:nvSpPr>
        <p:spPr/>
        <p:txBody>
          <a:bodyPr/>
          <a:lstStyle/>
          <a:p>
            <a:r>
              <a:rPr lang="en-US" dirty="0"/>
              <a:t>For directed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4D69799-E826-429A-B464-30787115A495}"/>
                  </a:ext>
                </a:extLst>
              </p:cNvPr>
              <p:cNvSpPr>
                <a:spLocks noGrp="1"/>
              </p:cNvSpPr>
              <p:nvPr>
                <p:ph idx="1"/>
              </p:nvPr>
            </p:nvSpPr>
            <p:spPr>
              <a:xfrm>
                <a:off x="810822" y="2858547"/>
                <a:ext cx="4044349" cy="3490529"/>
              </a:xfrm>
            </p:spPr>
            <p:txBody>
              <a:bodyPr>
                <a:normAutofit/>
              </a:bodyPr>
              <a:lstStyle/>
              <a:p>
                <a:r>
                  <a:rPr lang="en-US" dirty="0"/>
                  <a:t>Adjacent to </a:t>
                </a:r>
                <a:r>
                  <a:rPr lang="en-US" dirty="0">
                    <a:solidFill>
                      <a:srgbClr val="0070C0"/>
                    </a:solidFill>
                  </a:rPr>
                  <a:t>a is adjacent to b</a:t>
                </a:r>
              </a:p>
              <a:p>
                <a:r>
                  <a:rPr lang="en-US" dirty="0"/>
                  <a:t>Adjacent from </a:t>
                </a:r>
                <a:r>
                  <a:rPr lang="en-US" dirty="0">
                    <a:solidFill>
                      <a:srgbClr val="0070C0"/>
                    </a:solidFill>
                  </a:rPr>
                  <a:t>b is adjacent from a</a:t>
                </a:r>
              </a:p>
              <a:p>
                <a:r>
                  <a:rPr lang="en-US" dirty="0"/>
                  <a:t>Initial vertex </a:t>
                </a:r>
                <a:r>
                  <a:rPr lang="en-US" dirty="0">
                    <a:solidFill>
                      <a:srgbClr val="0070C0"/>
                    </a:solidFill>
                  </a:rPr>
                  <a:t>a</a:t>
                </a:r>
              </a:p>
              <a:p>
                <a:r>
                  <a:rPr lang="en-US" dirty="0"/>
                  <a:t>Terminal / end vertex </a:t>
                </a:r>
                <a:r>
                  <a:rPr lang="en-US" dirty="0">
                    <a:solidFill>
                      <a:srgbClr val="0070C0"/>
                    </a:solidFill>
                  </a:rPr>
                  <a:t>b</a:t>
                </a:r>
              </a:p>
              <a:p>
                <a:r>
                  <a:rPr lang="en-US" dirty="0"/>
                  <a:t>In-degree of vertex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𝑑𝑒𝑔</m:t>
                        </m:r>
                      </m:e>
                      <m:sup>
                        <m:r>
                          <a:rPr lang="en-US" b="0" i="1" smtClean="0">
                            <a:latin typeface="Cambria Math" panose="02040503050406030204" pitchFamily="18" charset="0"/>
                          </a:rPr>
                          <m:t>−</m:t>
                        </m:r>
                      </m:sup>
                    </m:sSup>
                    <m:r>
                      <a:rPr lang="en-US" i="1" dirty="0" smtClean="0">
                        <a:latin typeface="Cambria Math" panose="02040503050406030204" pitchFamily="18" charset="0"/>
                      </a:rPr>
                      <m:t>(</m:t>
                    </m:r>
                    <m:r>
                      <a:rPr lang="en-US" i="1" dirty="0" smtClean="0">
                        <a:latin typeface="Cambria Math" panose="02040503050406030204" pitchFamily="18" charset="0"/>
                      </a:rPr>
                      <m:t>𝑣</m:t>
                    </m:r>
                    <m:r>
                      <a:rPr lang="en-US" i="1" dirty="0" smtClean="0">
                        <a:latin typeface="Cambria Math" panose="02040503050406030204" pitchFamily="18" charset="0"/>
                      </a:rPr>
                      <m:t>)  </m:t>
                    </m:r>
                    <m:r>
                      <a:rPr lang="en-US" b="0" i="0" dirty="0" smtClean="0">
                        <a:latin typeface="Cambria Math" panose="02040503050406030204" pitchFamily="18" charset="0"/>
                      </a:rPr>
                      <m:t> </m:t>
                    </m:r>
                  </m:oMath>
                </a14:m>
                <a:r>
                  <a:rPr lang="en-US" dirty="0"/>
                  <a:t>    b: </a:t>
                </a:r>
                <a14:m>
                  <m:oMath xmlns:m="http://schemas.openxmlformats.org/officeDocument/2006/math">
                    <m:r>
                      <a:rPr lang="en-US" i="1" dirty="0" smtClean="0">
                        <a:latin typeface="Cambria Math" panose="02040503050406030204" pitchFamily="18" charset="0"/>
                      </a:rPr>
                      <m:t>𝑣</m:t>
                    </m:r>
                    <m:r>
                      <a:rPr lang="en-US" i="1" dirty="0" smtClean="0">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𝑑𝑒𝑔</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𝑏</m:t>
                        </m:r>
                      </m:e>
                    </m:d>
                    <m:r>
                      <a:rPr lang="en-US" b="0" i="1" smtClean="0">
                        <a:latin typeface="Cambria Math" panose="02040503050406030204" pitchFamily="18" charset="0"/>
                      </a:rPr>
                      <m:t>=2</m:t>
                    </m:r>
                  </m:oMath>
                </a14:m>
                <a:endParaRPr lang="en-US" dirty="0"/>
              </a:p>
              <a:p>
                <a:r>
                  <a:rPr lang="en-US" dirty="0"/>
                  <a:t>Out-degree of vertex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𝑑𝑒𝑔</m:t>
                        </m:r>
                      </m:e>
                      <m:sup>
                        <m:r>
                          <a:rPr lang="en-US" b="0" i="1" smtClean="0">
                            <a:latin typeface="Cambria Math" panose="02040503050406030204" pitchFamily="18" charset="0"/>
                          </a:rPr>
                          <m:t>+</m:t>
                        </m:r>
                      </m:sup>
                    </m:sSup>
                    <m:r>
                      <a:rPr lang="en-US" i="1" dirty="0" smtClean="0">
                        <a:latin typeface="Cambria Math" panose="02040503050406030204" pitchFamily="18" charset="0"/>
                      </a:rPr>
                      <m:t>(</m:t>
                    </m:r>
                    <m:r>
                      <a:rPr lang="en-US" i="1" dirty="0" smtClean="0">
                        <a:latin typeface="Cambria Math" panose="02040503050406030204" pitchFamily="18" charset="0"/>
                      </a:rPr>
                      <m:t>𝑣</m:t>
                    </m:r>
                    <m:r>
                      <a:rPr lang="en-US" i="1" dirty="0" smtClean="0">
                        <a:latin typeface="Cambria Math" panose="02040503050406030204" pitchFamily="18" charset="0"/>
                      </a:rPr>
                      <m:t>) </m:t>
                    </m:r>
                  </m:oMath>
                </a14:m>
                <a:r>
                  <a:rPr lang="en-US" dirty="0"/>
                  <a:t>  b: </a:t>
                </a:r>
                <a14:m>
                  <m:oMath xmlns:m="http://schemas.openxmlformats.org/officeDocument/2006/math">
                    <m:r>
                      <a:rPr lang="en-US" i="1" dirty="0" smtClean="0">
                        <a:latin typeface="Cambria Math" panose="02040503050406030204" pitchFamily="18" charset="0"/>
                      </a:rPr>
                      <m:t>𝑣</m:t>
                    </m:r>
                    <m:r>
                      <a:rPr lang="en-US" i="1" dirty="0"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𝑑𝑒𝑔</m:t>
                        </m:r>
                      </m:e>
                      <m:sup>
                        <m:r>
                          <a:rPr lang="en-US" b="0" i="1" smtClean="0">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𝑏</m:t>
                        </m:r>
                      </m:e>
                    </m:d>
                    <m:r>
                      <a:rPr lang="en-US" i="1">
                        <a:latin typeface="Cambria Math" panose="02040503050406030204" pitchFamily="18" charset="0"/>
                      </a:rPr>
                      <m:t>=</m:t>
                    </m:r>
                    <m:r>
                      <a:rPr lang="en-US" b="0" i="1" smtClean="0">
                        <a:latin typeface="Cambria Math" panose="02040503050406030204" pitchFamily="18" charset="0"/>
                      </a:rPr>
                      <m:t>1</m:t>
                    </m:r>
                  </m:oMath>
                </a14:m>
                <a:endParaRPr lang="en-US" dirty="0"/>
              </a:p>
              <a:p>
                <a14:m>
                  <m:oMath xmlns:m="http://schemas.openxmlformats.org/officeDocument/2006/math">
                    <m:nary>
                      <m:naryPr>
                        <m:chr m:val="∑"/>
                        <m:supHide m:val="on"/>
                        <m:ctrlPr>
                          <a:rPr lang="en-US" i="1" smtClean="0">
                            <a:solidFill>
                              <a:srgbClr val="7030A0"/>
                            </a:solidFill>
                            <a:latin typeface="Cambria Math" panose="02040503050406030204" pitchFamily="18" charset="0"/>
                          </a:rPr>
                        </m:ctrlPr>
                      </m:naryPr>
                      <m:sub>
                        <m:r>
                          <m:rPr>
                            <m:brk m:alnAt="7"/>
                          </m:rPr>
                          <a:rPr lang="en-US" b="0" i="1" smtClean="0">
                            <a:solidFill>
                              <a:srgbClr val="7030A0"/>
                            </a:solidFill>
                            <a:latin typeface="Cambria Math" panose="02040503050406030204" pitchFamily="18" charset="0"/>
                          </a:rPr>
                          <m:t>𝑣</m:t>
                        </m:r>
                        <m:r>
                          <a:rPr lang="en-US" b="0" i="1" smtClean="0">
                            <a:solidFill>
                              <a:srgbClr val="7030A0"/>
                            </a:solidFill>
                            <a:latin typeface="Cambria Math" panose="02040503050406030204" pitchFamily="18" charset="0"/>
                            <a:ea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𝑣</m:t>
                        </m:r>
                      </m:sub>
                      <m:sup/>
                      <m:e>
                        <m:sSup>
                          <m:sSupPr>
                            <m:ctrlPr>
                              <a:rPr lang="en-US"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𝑑𝑒𝑔</m:t>
                            </m:r>
                          </m:e>
                          <m:sup>
                            <m:r>
                              <a:rPr lang="en-US" b="0" i="1" smtClean="0">
                                <a:solidFill>
                                  <a:srgbClr val="7030A0"/>
                                </a:solidFill>
                                <a:latin typeface="Cambria Math" panose="02040503050406030204" pitchFamily="18" charset="0"/>
                              </a:rPr>
                              <m:t>−</m:t>
                            </m:r>
                          </m:sup>
                        </m:sSup>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𝑣</m:t>
                            </m:r>
                          </m:e>
                        </m:d>
                        <m:r>
                          <a:rPr lang="en-US" b="0" i="1" smtClean="0">
                            <a:solidFill>
                              <a:srgbClr val="7030A0"/>
                            </a:solidFill>
                            <a:latin typeface="Cambria Math" panose="02040503050406030204" pitchFamily="18" charset="0"/>
                          </a:rPr>
                          <m:t>=</m:t>
                        </m:r>
                      </m:e>
                    </m:nary>
                    <m:nary>
                      <m:naryPr>
                        <m:chr m:val="∑"/>
                        <m:supHide m:val="on"/>
                        <m:ctrlPr>
                          <a:rPr lang="en-US" i="1" smtClean="0">
                            <a:solidFill>
                              <a:srgbClr val="7030A0"/>
                            </a:solidFill>
                            <a:latin typeface="Cambria Math" panose="02040503050406030204" pitchFamily="18" charset="0"/>
                          </a:rPr>
                        </m:ctrlPr>
                      </m:naryPr>
                      <m:sub>
                        <m:r>
                          <m:rPr>
                            <m:brk m:alnAt="7"/>
                          </m:rPr>
                          <a:rPr lang="en-US" b="0" i="1" smtClean="0">
                            <a:solidFill>
                              <a:srgbClr val="7030A0"/>
                            </a:solidFill>
                            <a:latin typeface="Cambria Math" panose="02040503050406030204" pitchFamily="18" charset="0"/>
                          </a:rPr>
                          <m:t>𝑣</m:t>
                        </m:r>
                        <m:r>
                          <a:rPr lang="en-US" b="0" i="1" smtClean="0">
                            <a:solidFill>
                              <a:srgbClr val="7030A0"/>
                            </a:solidFill>
                            <a:latin typeface="Cambria Math" panose="02040503050406030204" pitchFamily="18" charset="0"/>
                            <a:ea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𝑣</m:t>
                        </m:r>
                      </m:sub>
                      <m:sup/>
                      <m:e>
                        <m:sSup>
                          <m:sSupPr>
                            <m:ctrlPr>
                              <a:rPr lang="en-US"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𝑑𝑒𝑔</m:t>
                            </m:r>
                          </m:e>
                          <m:sup>
                            <m:r>
                              <a:rPr lang="en-US" b="0" i="1" smtClean="0">
                                <a:solidFill>
                                  <a:srgbClr val="7030A0"/>
                                </a:solidFill>
                                <a:latin typeface="Cambria Math" panose="02040503050406030204" pitchFamily="18" charset="0"/>
                              </a:rPr>
                              <m:t>+</m:t>
                            </m:r>
                          </m:sup>
                        </m:sSup>
                      </m:e>
                    </m:nary>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𝑣</m:t>
                        </m:r>
                      </m:e>
                    </m:d>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rPr>
                      <m:t>|</m:t>
                    </m:r>
                  </m:oMath>
                </a14:m>
                <a:endParaRPr lang="en-US" dirty="0">
                  <a:solidFill>
                    <a:srgbClr val="7030A0"/>
                  </a:solidFill>
                </a:endParaRPr>
              </a:p>
              <a:p>
                <a:endParaRPr lang="en-US" dirty="0"/>
              </a:p>
            </p:txBody>
          </p:sp>
        </mc:Choice>
        <mc:Fallback xmlns="">
          <p:sp>
            <p:nvSpPr>
              <p:cNvPr id="3" name="Content Placeholder 2">
                <a:extLst>
                  <a:ext uri="{FF2B5EF4-FFF2-40B4-BE49-F238E27FC236}">
                    <a16:creationId xmlns:a16="http://schemas.microsoft.com/office/drawing/2014/main" id="{34D69799-E826-429A-B464-30787115A495}"/>
                  </a:ext>
                </a:extLst>
              </p:cNvPr>
              <p:cNvSpPr>
                <a:spLocks noGrp="1" noRot="1" noChangeAspect="1" noMove="1" noResize="1" noEditPoints="1" noAdjustHandles="1" noChangeArrowheads="1" noChangeShapeType="1" noTextEdit="1"/>
              </p:cNvSpPr>
              <p:nvPr>
                <p:ph idx="1"/>
              </p:nvPr>
            </p:nvSpPr>
            <p:spPr>
              <a:xfrm>
                <a:off x="810822" y="2858547"/>
                <a:ext cx="4044349" cy="3490529"/>
              </a:xfrm>
              <a:blipFill>
                <a:blip r:embed="rId2"/>
                <a:stretch>
                  <a:fillRect l="-2564" t="-1047" b="-15009"/>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6B45B786-8AE9-4B04-8313-31B46AA9B38E}"/>
              </a:ext>
            </a:extLst>
          </p:cNvPr>
          <p:cNvCxnSpPr/>
          <p:nvPr/>
        </p:nvCxnSpPr>
        <p:spPr>
          <a:xfrm>
            <a:off x="7244862" y="3235571"/>
            <a:ext cx="20538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747CF39-6D04-41A5-BE9B-BEC6A67C51F7}"/>
              </a:ext>
            </a:extLst>
          </p:cNvPr>
          <p:cNvCxnSpPr/>
          <p:nvPr/>
        </p:nvCxnSpPr>
        <p:spPr>
          <a:xfrm>
            <a:off x="7244862" y="3235571"/>
            <a:ext cx="0" cy="1308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7F6AF4-3E6C-4D74-8177-F93EFF596B7D}"/>
              </a:ext>
            </a:extLst>
          </p:cNvPr>
          <p:cNvCxnSpPr/>
          <p:nvPr/>
        </p:nvCxnSpPr>
        <p:spPr>
          <a:xfrm>
            <a:off x="7244862" y="4543866"/>
            <a:ext cx="20538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D97B34-C580-4D6D-8240-0474B6AF7E87}"/>
              </a:ext>
            </a:extLst>
          </p:cNvPr>
          <p:cNvCxnSpPr/>
          <p:nvPr/>
        </p:nvCxnSpPr>
        <p:spPr>
          <a:xfrm flipV="1">
            <a:off x="7244862" y="3235571"/>
            <a:ext cx="2053883" cy="1308295"/>
          </a:xfrm>
          <a:prstGeom prst="line">
            <a:avLst/>
          </a:prstGeom>
        </p:spPr>
        <p:style>
          <a:lnRef idx="1">
            <a:schemeClr val="accent1"/>
          </a:lnRef>
          <a:fillRef idx="0">
            <a:schemeClr val="accent1"/>
          </a:fillRef>
          <a:effectRef idx="0">
            <a:schemeClr val="accent1"/>
          </a:effectRef>
          <a:fontRef idx="minor">
            <a:schemeClr val="tx1"/>
          </a:fontRef>
        </p:style>
      </p:cxnSp>
      <p:sp>
        <p:nvSpPr>
          <p:cNvPr id="8" name="Flowchart: Connector 7">
            <a:extLst>
              <a:ext uri="{FF2B5EF4-FFF2-40B4-BE49-F238E27FC236}">
                <a16:creationId xmlns:a16="http://schemas.microsoft.com/office/drawing/2014/main" id="{DD2C5440-F986-4C4C-869A-2D42C6072C02}"/>
              </a:ext>
            </a:extLst>
          </p:cNvPr>
          <p:cNvSpPr/>
          <p:nvPr/>
        </p:nvSpPr>
        <p:spPr>
          <a:xfrm>
            <a:off x="6893170" y="2821100"/>
            <a:ext cx="457200" cy="4572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B54C6DF6-1334-4529-B473-4DE4A0A48131}"/>
              </a:ext>
            </a:extLst>
          </p:cNvPr>
          <p:cNvSpPr/>
          <p:nvPr/>
        </p:nvSpPr>
        <p:spPr>
          <a:xfrm>
            <a:off x="9129933" y="4543866"/>
            <a:ext cx="457200" cy="4572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D097EA3-0CA4-4889-94B9-21F7165D6A54}"/>
              </a:ext>
            </a:extLst>
          </p:cNvPr>
          <p:cNvSpPr txBox="1"/>
          <p:nvPr/>
        </p:nvSpPr>
        <p:spPr>
          <a:xfrm>
            <a:off x="6893170" y="3220244"/>
            <a:ext cx="282450" cy="369332"/>
          </a:xfrm>
          <a:prstGeom prst="rect">
            <a:avLst/>
          </a:prstGeom>
          <a:noFill/>
        </p:spPr>
        <p:txBody>
          <a:bodyPr wrap="none" rtlCol="0">
            <a:spAutoFit/>
          </a:bodyPr>
          <a:lstStyle/>
          <a:p>
            <a:r>
              <a:rPr lang="en-US" dirty="0"/>
              <a:t>a</a:t>
            </a:r>
          </a:p>
        </p:txBody>
      </p:sp>
      <p:sp>
        <p:nvSpPr>
          <p:cNvPr id="11" name="TextBox 10">
            <a:extLst>
              <a:ext uri="{FF2B5EF4-FFF2-40B4-BE49-F238E27FC236}">
                <a16:creationId xmlns:a16="http://schemas.microsoft.com/office/drawing/2014/main" id="{D50AA593-2E65-45FE-83B5-97ABED1E58DE}"/>
              </a:ext>
            </a:extLst>
          </p:cNvPr>
          <p:cNvSpPr txBox="1"/>
          <p:nvPr/>
        </p:nvSpPr>
        <p:spPr>
          <a:xfrm>
            <a:off x="9319847" y="3049700"/>
            <a:ext cx="300082" cy="369332"/>
          </a:xfrm>
          <a:prstGeom prst="rect">
            <a:avLst/>
          </a:prstGeom>
          <a:noFill/>
        </p:spPr>
        <p:txBody>
          <a:bodyPr wrap="none" rtlCol="0">
            <a:spAutoFit/>
          </a:bodyPr>
          <a:lstStyle/>
          <a:p>
            <a:r>
              <a:rPr lang="en-US" dirty="0"/>
              <a:t>b</a:t>
            </a:r>
          </a:p>
        </p:txBody>
      </p:sp>
      <p:sp>
        <p:nvSpPr>
          <p:cNvPr id="12" name="TextBox 11">
            <a:extLst>
              <a:ext uri="{FF2B5EF4-FFF2-40B4-BE49-F238E27FC236}">
                <a16:creationId xmlns:a16="http://schemas.microsoft.com/office/drawing/2014/main" id="{64B972BD-F6F2-47EE-A1E8-2820B7350AF0}"/>
              </a:ext>
            </a:extLst>
          </p:cNvPr>
          <p:cNvSpPr txBox="1"/>
          <p:nvPr/>
        </p:nvSpPr>
        <p:spPr>
          <a:xfrm>
            <a:off x="7027360" y="4471213"/>
            <a:ext cx="295274" cy="369332"/>
          </a:xfrm>
          <a:prstGeom prst="rect">
            <a:avLst/>
          </a:prstGeom>
          <a:noFill/>
        </p:spPr>
        <p:txBody>
          <a:bodyPr wrap="none" rtlCol="0">
            <a:spAutoFit/>
          </a:bodyPr>
          <a:lstStyle/>
          <a:p>
            <a:r>
              <a:rPr lang="en-US" dirty="0"/>
              <a:t>e</a:t>
            </a:r>
          </a:p>
        </p:txBody>
      </p:sp>
      <p:sp>
        <p:nvSpPr>
          <p:cNvPr id="13" name="TextBox 12">
            <a:extLst>
              <a:ext uri="{FF2B5EF4-FFF2-40B4-BE49-F238E27FC236}">
                <a16:creationId xmlns:a16="http://schemas.microsoft.com/office/drawing/2014/main" id="{8D596374-2C83-48C4-B3EA-83E89EFEBFC1}"/>
              </a:ext>
            </a:extLst>
          </p:cNvPr>
          <p:cNvSpPr txBox="1"/>
          <p:nvPr/>
        </p:nvSpPr>
        <p:spPr>
          <a:xfrm>
            <a:off x="9358533" y="4206759"/>
            <a:ext cx="285656" cy="369332"/>
          </a:xfrm>
          <a:prstGeom prst="rect">
            <a:avLst/>
          </a:prstGeom>
          <a:noFill/>
        </p:spPr>
        <p:txBody>
          <a:bodyPr wrap="none" rtlCol="0">
            <a:spAutoFit/>
          </a:bodyPr>
          <a:lstStyle/>
          <a:p>
            <a:r>
              <a:rPr lang="en-US" dirty="0"/>
              <a:t>c</a:t>
            </a:r>
          </a:p>
        </p:txBody>
      </p:sp>
      <p:sp>
        <p:nvSpPr>
          <p:cNvPr id="14" name="TextBox 13">
            <a:extLst>
              <a:ext uri="{FF2B5EF4-FFF2-40B4-BE49-F238E27FC236}">
                <a16:creationId xmlns:a16="http://schemas.microsoft.com/office/drawing/2014/main" id="{D6FED87F-F547-4A23-A943-5A4697610ADE}"/>
              </a:ext>
            </a:extLst>
          </p:cNvPr>
          <p:cNvSpPr txBox="1"/>
          <p:nvPr/>
        </p:nvSpPr>
        <p:spPr>
          <a:xfrm>
            <a:off x="8649287" y="5797668"/>
            <a:ext cx="301686" cy="369332"/>
          </a:xfrm>
          <a:prstGeom prst="rect">
            <a:avLst/>
          </a:prstGeom>
          <a:noFill/>
        </p:spPr>
        <p:txBody>
          <a:bodyPr wrap="none" rtlCol="0">
            <a:spAutoFit/>
          </a:bodyPr>
          <a:lstStyle/>
          <a:p>
            <a:r>
              <a:rPr lang="en-US" dirty="0"/>
              <a:t>d</a:t>
            </a:r>
          </a:p>
        </p:txBody>
      </p:sp>
      <p:sp>
        <p:nvSpPr>
          <p:cNvPr id="15" name="Flowchart: Connector 14">
            <a:extLst>
              <a:ext uri="{FF2B5EF4-FFF2-40B4-BE49-F238E27FC236}">
                <a16:creationId xmlns:a16="http://schemas.microsoft.com/office/drawing/2014/main" id="{330DCA0A-E097-494C-B0BF-50A55F6CC8FB}"/>
              </a:ext>
            </a:extLst>
          </p:cNvPr>
          <p:cNvSpPr/>
          <p:nvPr/>
        </p:nvSpPr>
        <p:spPr>
          <a:xfrm>
            <a:off x="7211452" y="3220527"/>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17E643E4-4882-476E-80E0-BDC5D447494F}"/>
              </a:ext>
            </a:extLst>
          </p:cNvPr>
          <p:cNvSpPr/>
          <p:nvPr/>
        </p:nvSpPr>
        <p:spPr>
          <a:xfrm>
            <a:off x="9277643" y="3220244"/>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26C900DB-6D3D-4F35-B041-93D2299BE952}"/>
              </a:ext>
            </a:extLst>
          </p:cNvPr>
          <p:cNvSpPr/>
          <p:nvPr/>
        </p:nvSpPr>
        <p:spPr>
          <a:xfrm>
            <a:off x="7223760" y="4530372"/>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376E8151-E03C-41DC-9B5A-1F87CE591574}"/>
              </a:ext>
            </a:extLst>
          </p:cNvPr>
          <p:cNvSpPr/>
          <p:nvPr/>
        </p:nvSpPr>
        <p:spPr>
          <a:xfrm>
            <a:off x="9305780" y="4542133"/>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957593D9-EDCB-47CD-B5B9-44DDCB1FA80E}"/>
              </a:ext>
            </a:extLst>
          </p:cNvPr>
          <p:cNvSpPr/>
          <p:nvPr/>
        </p:nvSpPr>
        <p:spPr>
          <a:xfrm>
            <a:off x="8905254" y="5852160"/>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A3F2819-752E-4AFC-AE51-8957C1DAEB63}"/>
              </a:ext>
            </a:extLst>
          </p:cNvPr>
          <p:cNvSpPr txBox="1"/>
          <p:nvPr/>
        </p:nvSpPr>
        <p:spPr>
          <a:xfrm>
            <a:off x="7957293" y="3591306"/>
            <a:ext cx="314510" cy="369332"/>
          </a:xfrm>
          <a:prstGeom prst="rect">
            <a:avLst/>
          </a:prstGeom>
          <a:noFill/>
        </p:spPr>
        <p:txBody>
          <a:bodyPr wrap="none" rtlCol="0">
            <a:spAutoFit/>
          </a:bodyPr>
          <a:lstStyle/>
          <a:p>
            <a:r>
              <a:rPr lang="en-US" dirty="0">
                <a:solidFill>
                  <a:srgbClr val="005426"/>
                </a:solidFill>
              </a:rPr>
              <a:t>B</a:t>
            </a:r>
          </a:p>
        </p:txBody>
      </p:sp>
      <p:cxnSp>
        <p:nvCxnSpPr>
          <p:cNvPr id="27" name="Straight Arrow Connector 26">
            <a:extLst>
              <a:ext uri="{FF2B5EF4-FFF2-40B4-BE49-F238E27FC236}">
                <a16:creationId xmlns:a16="http://schemas.microsoft.com/office/drawing/2014/main" id="{4A291229-B5B4-44B2-9570-06525CE3C1CB}"/>
              </a:ext>
            </a:extLst>
          </p:cNvPr>
          <p:cNvCxnSpPr>
            <a:cxnSpLocks/>
          </p:cNvCxnSpPr>
          <p:nvPr/>
        </p:nvCxnSpPr>
        <p:spPr>
          <a:xfrm>
            <a:off x="7244862" y="2858547"/>
            <a:ext cx="112541" cy="140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2F7557D-9070-4DA6-9066-679B71B0DF0E}"/>
              </a:ext>
            </a:extLst>
          </p:cNvPr>
          <p:cNvCxnSpPr>
            <a:cxnSpLocks/>
          </p:cNvCxnSpPr>
          <p:nvPr/>
        </p:nvCxnSpPr>
        <p:spPr>
          <a:xfrm>
            <a:off x="8114548" y="3234312"/>
            <a:ext cx="3936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28B87B2-E6C4-4C69-8F3F-4F96FBD50F59}"/>
              </a:ext>
            </a:extLst>
          </p:cNvPr>
          <p:cNvCxnSpPr>
            <a:cxnSpLocks/>
          </p:cNvCxnSpPr>
          <p:nvPr/>
        </p:nvCxnSpPr>
        <p:spPr>
          <a:xfrm flipH="1" flipV="1">
            <a:off x="7243103" y="3775972"/>
            <a:ext cx="1758" cy="356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7FFD45D-9B60-420C-9DDD-EBD32AFA847A}"/>
              </a:ext>
            </a:extLst>
          </p:cNvPr>
          <p:cNvCxnSpPr>
            <a:cxnSpLocks/>
            <a:stCxn id="9" idx="6"/>
            <a:endCxn id="9" idx="5"/>
          </p:cNvCxnSpPr>
          <p:nvPr/>
        </p:nvCxnSpPr>
        <p:spPr>
          <a:xfrm flipH="1">
            <a:off x="9520178" y="4772466"/>
            <a:ext cx="66955" cy="161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DED2542-D804-4FF4-853A-C23C10D1BCB4}"/>
              </a:ext>
            </a:extLst>
          </p:cNvPr>
          <p:cNvCxnSpPr/>
          <p:nvPr/>
        </p:nvCxnSpPr>
        <p:spPr>
          <a:xfrm>
            <a:off x="8114548" y="4542133"/>
            <a:ext cx="196805" cy="11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Arc 63">
            <a:extLst>
              <a:ext uri="{FF2B5EF4-FFF2-40B4-BE49-F238E27FC236}">
                <a16:creationId xmlns:a16="http://schemas.microsoft.com/office/drawing/2014/main" id="{B2382E56-0C66-46BE-A453-1F11A751B99D}"/>
              </a:ext>
            </a:extLst>
          </p:cNvPr>
          <p:cNvSpPr/>
          <p:nvPr/>
        </p:nvSpPr>
        <p:spPr>
          <a:xfrm flipV="1">
            <a:off x="5588391" y="1927277"/>
            <a:ext cx="3689252" cy="261485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6" name="Straight Arrow Connector 65">
            <a:extLst>
              <a:ext uri="{FF2B5EF4-FFF2-40B4-BE49-F238E27FC236}">
                <a16:creationId xmlns:a16="http://schemas.microsoft.com/office/drawing/2014/main" id="{87DAED20-0997-4865-B90C-E17E7EEF926B}"/>
              </a:ext>
            </a:extLst>
          </p:cNvPr>
          <p:cNvCxnSpPr>
            <a:cxnSpLocks/>
          </p:cNvCxnSpPr>
          <p:nvPr/>
        </p:nvCxnSpPr>
        <p:spPr>
          <a:xfrm flipV="1">
            <a:off x="8508158" y="3589577"/>
            <a:ext cx="227721" cy="149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14C04AD8-3AA6-4149-923B-733DF2A5D5F5}"/>
              </a:ext>
            </a:extLst>
          </p:cNvPr>
          <p:cNvCxnSpPr>
            <a:cxnSpLocks/>
          </p:cNvCxnSpPr>
          <p:nvPr/>
        </p:nvCxnSpPr>
        <p:spPr>
          <a:xfrm flipH="1">
            <a:off x="8595090" y="4033396"/>
            <a:ext cx="275530" cy="247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448798B8-9544-4693-8CE2-9C8E5B47A5EC}"/>
                  </a:ext>
                </a:extLst>
              </p:cNvPr>
              <p:cNvSpPr txBox="1"/>
              <p:nvPr/>
            </p:nvSpPr>
            <p:spPr>
              <a:xfrm>
                <a:off x="2832996" y="2379050"/>
                <a:ext cx="670248" cy="307777"/>
              </a:xfrm>
              <a:prstGeom prst="rect">
                <a:avLst/>
              </a:prstGeom>
              <a:noFill/>
              <a:ln>
                <a:solidFill>
                  <a:srgbClr val="00206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𝑎</m:t>
                      </m:r>
                      <m:r>
                        <a:rPr lang="en-US" sz="2000" b="0" i="1" smtClean="0">
                          <a:latin typeface="Cambria Math" panose="02040503050406030204" pitchFamily="18" charset="0"/>
                        </a:rPr>
                        <m:t>, </m:t>
                      </m:r>
                      <m:r>
                        <a:rPr lang="en-US" sz="2000" b="0" i="1" smtClean="0">
                          <a:latin typeface="Cambria Math" panose="02040503050406030204" pitchFamily="18" charset="0"/>
                        </a:rPr>
                        <m:t>𝑏</m:t>
                      </m:r>
                      <m:r>
                        <a:rPr lang="en-US" sz="2000" b="0" i="1" smtClean="0">
                          <a:latin typeface="Cambria Math" panose="02040503050406030204" pitchFamily="18" charset="0"/>
                        </a:rPr>
                        <m:t>)</m:t>
                      </m:r>
                    </m:oMath>
                  </m:oMathPara>
                </a14:m>
                <a:endParaRPr lang="en-US" sz="2000" dirty="0"/>
              </a:p>
            </p:txBody>
          </p:sp>
        </mc:Choice>
        <mc:Fallback xmlns="">
          <p:sp>
            <p:nvSpPr>
              <p:cNvPr id="80" name="TextBox 79">
                <a:extLst>
                  <a:ext uri="{FF2B5EF4-FFF2-40B4-BE49-F238E27FC236}">
                    <a16:creationId xmlns:a16="http://schemas.microsoft.com/office/drawing/2014/main" id="{448798B8-9544-4693-8CE2-9C8E5B47A5EC}"/>
                  </a:ext>
                </a:extLst>
              </p:cNvPr>
              <p:cNvSpPr txBox="1">
                <a:spLocks noRot="1" noChangeAspect="1" noMove="1" noResize="1" noEditPoints="1" noAdjustHandles="1" noChangeArrowheads="1" noChangeShapeType="1" noTextEdit="1"/>
              </p:cNvSpPr>
              <p:nvPr/>
            </p:nvSpPr>
            <p:spPr>
              <a:xfrm>
                <a:off x="2832996" y="2379050"/>
                <a:ext cx="670248" cy="307777"/>
              </a:xfrm>
              <a:prstGeom prst="rect">
                <a:avLst/>
              </a:prstGeom>
              <a:blipFill>
                <a:blip r:embed="rId3"/>
                <a:stretch>
                  <a:fillRect l="-11607" r="-10714" b="-32075"/>
                </a:stretch>
              </a:blipFill>
              <a:ln>
                <a:solidFill>
                  <a:srgbClr val="002060"/>
                </a:solidFill>
              </a:ln>
            </p:spPr>
            <p:txBody>
              <a:bodyPr/>
              <a:lstStyle/>
              <a:p>
                <a:r>
                  <a:rPr lang="en-US">
                    <a:noFill/>
                  </a:rPr>
                  <a:t> </a:t>
                </a:r>
              </a:p>
            </p:txBody>
          </p:sp>
        </mc:Fallback>
      </mc:AlternateContent>
      <p:cxnSp>
        <p:nvCxnSpPr>
          <p:cNvPr id="82" name="Straight Arrow Connector 81">
            <a:extLst>
              <a:ext uri="{FF2B5EF4-FFF2-40B4-BE49-F238E27FC236}">
                <a16:creationId xmlns:a16="http://schemas.microsoft.com/office/drawing/2014/main" id="{4B48E5A3-C378-4D37-9F5F-41ADD84B511D}"/>
              </a:ext>
            </a:extLst>
          </p:cNvPr>
          <p:cNvCxnSpPr>
            <a:cxnSpLocks/>
          </p:cNvCxnSpPr>
          <p:nvPr/>
        </p:nvCxnSpPr>
        <p:spPr>
          <a:xfrm flipH="1" flipV="1">
            <a:off x="4600135" y="6178180"/>
            <a:ext cx="98474" cy="262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8AA8F943-6893-484B-807D-EA1BA10EADB3}"/>
              </a:ext>
            </a:extLst>
          </p:cNvPr>
          <p:cNvSpPr txBox="1"/>
          <p:nvPr/>
        </p:nvSpPr>
        <p:spPr>
          <a:xfrm>
            <a:off x="4037479" y="6374675"/>
            <a:ext cx="1635384" cy="338554"/>
          </a:xfrm>
          <a:prstGeom prst="rect">
            <a:avLst/>
          </a:prstGeom>
          <a:noFill/>
        </p:spPr>
        <p:txBody>
          <a:bodyPr wrap="none" rtlCol="0">
            <a:spAutoFit/>
          </a:bodyPr>
          <a:lstStyle/>
          <a:p>
            <a:r>
              <a:rPr lang="en-US" sz="1600" dirty="0"/>
              <a:t>Number of edges</a:t>
            </a:r>
          </a:p>
        </p:txBody>
      </p:sp>
      <p:sp>
        <p:nvSpPr>
          <p:cNvPr id="86" name="Arc 85">
            <a:extLst>
              <a:ext uri="{FF2B5EF4-FFF2-40B4-BE49-F238E27FC236}">
                <a16:creationId xmlns:a16="http://schemas.microsoft.com/office/drawing/2014/main" id="{F3A925C1-E24B-410F-B5CE-1B5C78A967ED}"/>
              </a:ext>
            </a:extLst>
          </p:cNvPr>
          <p:cNvSpPr/>
          <p:nvPr/>
        </p:nvSpPr>
        <p:spPr>
          <a:xfrm>
            <a:off x="9194741" y="3306190"/>
            <a:ext cx="300082" cy="1198612"/>
          </a:xfrm>
          <a:prstGeom prst="arc">
            <a:avLst>
              <a:gd name="adj1" fmla="val 16200000"/>
              <a:gd name="adj2" fmla="val 5280679"/>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cxnSp>
        <p:nvCxnSpPr>
          <p:cNvPr id="88" name="Straight Arrow Connector 87">
            <a:extLst>
              <a:ext uri="{FF2B5EF4-FFF2-40B4-BE49-F238E27FC236}">
                <a16:creationId xmlns:a16="http://schemas.microsoft.com/office/drawing/2014/main" id="{AA887D4D-0BBB-4C5C-AEC0-C11BAD5F3E6D}"/>
              </a:ext>
            </a:extLst>
          </p:cNvPr>
          <p:cNvCxnSpPr/>
          <p:nvPr/>
        </p:nvCxnSpPr>
        <p:spPr>
          <a:xfrm>
            <a:off x="9488109" y="3739574"/>
            <a:ext cx="0" cy="2147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0" name="Connector: Curved 89">
            <a:extLst>
              <a:ext uri="{FF2B5EF4-FFF2-40B4-BE49-F238E27FC236}">
                <a16:creationId xmlns:a16="http://schemas.microsoft.com/office/drawing/2014/main" id="{A4417189-BC19-4686-8663-24D9FB53C0D9}"/>
              </a:ext>
            </a:extLst>
          </p:cNvPr>
          <p:cNvCxnSpPr/>
          <p:nvPr/>
        </p:nvCxnSpPr>
        <p:spPr>
          <a:xfrm flipV="1">
            <a:off x="6377188" y="3889718"/>
            <a:ext cx="3474720" cy="2654234"/>
          </a:xfrm>
          <a:prstGeom prst="curvedConnector3">
            <a:avLst>
              <a:gd name="adj1" fmla="val 149595"/>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01196A9-14DA-49F1-91F9-5D3037CA1D6F}"/>
                  </a:ext>
                </a:extLst>
              </p:cNvPr>
              <p:cNvSpPr txBox="1"/>
              <p:nvPr/>
            </p:nvSpPr>
            <p:spPr>
              <a:xfrm>
                <a:off x="1463039" y="6326486"/>
                <a:ext cx="365485"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21" name="TextBox 20">
                <a:extLst>
                  <a:ext uri="{FF2B5EF4-FFF2-40B4-BE49-F238E27FC236}">
                    <a16:creationId xmlns:a16="http://schemas.microsoft.com/office/drawing/2014/main" id="{001196A9-14DA-49F1-91F9-5D3037CA1D6F}"/>
                  </a:ext>
                </a:extLst>
              </p:cNvPr>
              <p:cNvSpPr txBox="1">
                <a:spLocks noRot="1" noChangeAspect="1" noMove="1" noResize="1" noEditPoints="1" noAdjustHandles="1" noChangeArrowheads="1" noChangeShapeType="1" noTextEdit="1"/>
              </p:cNvSpPr>
              <p:nvPr/>
            </p:nvSpPr>
            <p:spPr>
              <a:xfrm>
                <a:off x="1463039" y="6326486"/>
                <a:ext cx="365485" cy="276999"/>
              </a:xfrm>
              <a:prstGeom prst="rect">
                <a:avLst/>
              </a:prstGeom>
              <a:blipFill>
                <a:blip r:embed="rId4"/>
                <a:stretch>
                  <a:fillRect l="-11667" r="-13333"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B3C2878-05EA-4738-B4CC-F2A68D78D0E4}"/>
                  </a:ext>
                </a:extLst>
              </p:cNvPr>
              <p:cNvSpPr txBox="1"/>
              <p:nvPr/>
            </p:nvSpPr>
            <p:spPr>
              <a:xfrm>
                <a:off x="3078118" y="6349076"/>
                <a:ext cx="365485"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36" name="TextBox 35">
                <a:extLst>
                  <a:ext uri="{FF2B5EF4-FFF2-40B4-BE49-F238E27FC236}">
                    <a16:creationId xmlns:a16="http://schemas.microsoft.com/office/drawing/2014/main" id="{6B3C2878-05EA-4738-B4CC-F2A68D78D0E4}"/>
                  </a:ext>
                </a:extLst>
              </p:cNvPr>
              <p:cNvSpPr txBox="1">
                <a:spLocks noRot="1" noChangeAspect="1" noMove="1" noResize="1" noEditPoints="1" noAdjustHandles="1" noChangeArrowheads="1" noChangeShapeType="1" noTextEdit="1"/>
              </p:cNvSpPr>
              <p:nvPr/>
            </p:nvSpPr>
            <p:spPr>
              <a:xfrm>
                <a:off x="3078118" y="6349076"/>
                <a:ext cx="365485" cy="276999"/>
              </a:xfrm>
              <a:prstGeom prst="rect">
                <a:avLst/>
              </a:prstGeom>
              <a:blipFill>
                <a:blip r:embed="rId5"/>
                <a:stretch>
                  <a:fillRect l="-13333" r="-13333"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720DD45-D8F5-4221-9C38-F50A1866E377}"/>
                  </a:ext>
                </a:extLst>
              </p:cNvPr>
              <p:cNvSpPr txBox="1"/>
              <p:nvPr/>
            </p:nvSpPr>
            <p:spPr>
              <a:xfrm>
                <a:off x="4855171" y="6028500"/>
                <a:ext cx="365485"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37" name="TextBox 36">
                <a:extLst>
                  <a:ext uri="{FF2B5EF4-FFF2-40B4-BE49-F238E27FC236}">
                    <a16:creationId xmlns:a16="http://schemas.microsoft.com/office/drawing/2014/main" id="{4720DD45-D8F5-4221-9C38-F50A1866E377}"/>
                  </a:ext>
                </a:extLst>
              </p:cNvPr>
              <p:cNvSpPr txBox="1">
                <a:spLocks noRot="1" noChangeAspect="1" noMove="1" noResize="1" noEditPoints="1" noAdjustHandles="1" noChangeArrowheads="1" noChangeShapeType="1" noTextEdit="1"/>
              </p:cNvSpPr>
              <p:nvPr/>
            </p:nvSpPr>
            <p:spPr>
              <a:xfrm>
                <a:off x="4855171" y="6028500"/>
                <a:ext cx="365485" cy="276999"/>
              </a:xfrm>
              <a:prstGeom prst="rect">
                <a:avLst/>
              </a:prstGeom>
              <a:blipFill>
                <a:blip r:embed="rId6"/>
                <a:stretch>
                  <a:fillRect l="-11667" r="-15000" b="-8889"/>
                </a:stretch>
              </a:blipFill>
            </p:spPr>
            <p:txBody>
              <a:bodyPr/>
              <a:lstStyle/>
              <a:p>
                <a:r>
                  <a:rPr lang="en-US">
                    <a:noFill/>
                  </a:rPr>
                  <a:t> </a:t>
                </a:r>
              </a:p>
            </p:txBody>
          </p:sp>
        </mc:Fallback>
      </mc:AlternateContent>
    </p:spTree>
    <p:extLst>
      <p:ext uri="{BB962C8B-B14F-4D97-AF65-F5344CB8AC3E}">
        <p14:creationId xmlns:p14="http://schemas.microsoft.com/office/powerpoint/2010/main" val="384487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21"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1331-411D-486E-A783-72AF1E3BDFCE}"/>
              </a:ext>
            </a:extLst>
          </p:cNvPr>
          <p:cNvSpPr>
            <a:spLocks noGrp="1"/>
          </p:cNvSpPr>
          <p:nvPr>
            <p:ph type="title"/>
          </p:nvPr>
        </p:nvSpPr>
        <p:spPr/>
        <p:txBody>
          <a:bodyPr/>
          <a:lstStyle/>
          <a:p>
            <a:r>
              <a:rPr lang="en-US"/>
              <a:t>Representing graphs with matrices</a:t>
            </a:r>
            <a:endParaRPr lang="en-US" dirty="0"/>
          </a:p>
        </p:txBody>
      </p:sp>
      <p:sp>
        <p:nvSpPr>
          <p:cNvPr id="3" name="Content Placeholder 2">
            <a:extLst>
              <a:ext uri="{FF2B5EF4-FFF2-40B4-BE49-F238E27FC236}">
                <a16:creationId xmlns:a16="http://schemas.microsoft.com/office/drawing/2014/main" id="{C70AE66E-8EFE-4C28-9353-63097AD0A549}"/>
              </a:ext>
            </a:extLst>
          </p:cNvPr>
          <p:cNvSpPr>
            <a:spLocks noGrp="1"/>
          </p:cNvSpPr>
          <p:nvPr>
            <p:ph idx="1"/>
          </p:nvPr>
        </p:nvSpPr>
        <p:spPr/>
        <p:txBody>
          <a:bodyPr/>
          <a:lstStyle/>
          <a:p>
            <a:r>
              <a:rPr lang="en-US" dirty="0"/>
              <a:t>Reference:</a:t>
            </a:r>
          </a:p>
          <a:p>
            <a:pPr marL="0" indent="0">
              <a:buNone/>
            </a:pPr>
            <a:r>
              <a:rPr lang="en-US" dirty="0">
                <a:hlinkClick r:id="rId2"/>
              </a:rPr>
              <a:t>https://www.simplilearn.com/tutorials/data-structure-tutorial/graphs-in-data-structure</a:t>
            </a:r>
            <a:r>
              <a:rPr lang="en-US" dirty="0"/>
              <a:t> </a:t>
            </a:r>
          </a:p>
        </p:txBody>
      </p:sp>
      <p:pic>
        <p:nvPicPr>
          <p:cNvPr id="11266" name="Picture 2" descr="Data Structures 101: Graphs — A Visual Introduction for Beginners">
            <a:extLst>
              <a:ext uri="{FF2B5EF4-FFF2-40B4-BE49-F238E27FC236}">
                <a16:creationId xmlns:a16="http://schemas.microsoft.com/office/drawing/2014/main" id="{C12CF28C-3B66-48F0-8ABE-4E40ADF3F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6518" y="3972007"/>
            <a:ext cx="4714407" cy="23454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lick, ctr, cursor, globe, grid, pointer, website icon - Download on  Iconfinder">
            <a:extLst>
              <a:ext uri="{FF2B5EF4-FFF2-40B4-BE49-F238E27FC236}">
                <a16:creationId xmlns:a16="http://schemas.microsoft.com/office/drawing/2014/main" id="{E1147E2C-184B-4192-A4A5-074BA1662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860" y="3046978"/>
            <a:ext cx="408528" cy="40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27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va Graph Tutorial - How To Implement Graph Data Structure In Java">
            <a:extLst>
              <a:ext uri="{FF2B5EF4-FFF2-40B4-BE49-F238E27FC236}">
                <a16:creationId xmlns:a16="http://schemas.microsoft.com/office/drawing/2014/main" id="{C324C4CB-13B3-4C30-A72E-27B9ED14F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950" y="2595750"/>
            <a:ext cx="9222100" cy="386106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CE3A509-3F02-42C3-8DE8-8DD8571FCDD4}"/>
              </a:ext>
            </a:extLst>
          </p:cNvPr>
          <p:cNvSpPr>
            <a:spLocks noGrp="1"/>
          </p:cNvSpPr>
          <p:nvPr>
            <p:ph type="title"/>
          </p:nvPr>
        </p:nvSpPr>
        <p:spPr/>
        <p:txBody>
          <a:bodyPr/>
          <a:lstStyle/>
          <a:p>
            <a:r>
              <a:rPr lang="en-US" dirty="0"/>
              <a:t>Directed graph</a:t>
            </a:r>
          </a:p>
        </p:txBody>
      </p:sp>
      <p:sp>
        <p:nvSpPr>
          <p:cNvPr id="5" name="TextBox 4">
            <a:extLst>
              <a:ext uri="{FF2B5EF4-FFF2-40B4-BE49-F238E27FC236}">
                <a16:creationId xmlns:a16="http://schemas.microsoft.com/office/drawing/2014/main" id="{1377F0C6-2081-401F-B1D0-E4AA0B8D9454}"/>
              </a:ext>
            </a:extLst>
          </p:cNvPr>
          <p:cNvSpPr txBox="1"/>
          <p:nvPr/>
        </p:nvSpPr>
        <p:spPr>
          <a:xfrm>
            <a:off x="180975" y="220303"/>
            <a:ext cx="5448300"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rPr>
              <a:t>Adjacency matrix </a:t>
            </a:r>
            <a:r>
              <a:rPr lang="en-US" sz="2800" b="1" i="0" dirty="0">
                <a:solidFill>
                  <a:srgbClr val="000000"/>
                </a:solidFill>
                <a:effectLst/>
                <a:latin typeface="Times New Roman" panose="02020603050405020304" pitchFamily="18" charset="0"/>
              </a:rPr>
              <a:t>(vertex matrix)</a:t>
            </a:r>
          </a:p>
        </p:txBody>
      </p:sp>
    </p:spTree>
    <p:extLst>
      <p:ext uri="{BB962C8B-B14F-4D97-AF65-F5344CB8AC3E}">
        <p14:creationId xmlns:p14="http://schemas.microsoft.com/office/powerpoint/2010/main" val="3881297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S 360: Lecture 15: Graph Theory">
            <a:extLst>
              <a:ext uri="{FF2B5EF4-FFF2-40B4-BE49-F238E27FC236}">
                <a16:creationId xmlns:a16="http://schemas.microsoft.com/office/drawing/2014/main" id="{4E08BE5D-DA30-4B55-BFC1-50D4762E5A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978"/>
          <a:stretch/>
        </p:blipFill>
        <p:spPr bwMode="auto">
          <a:xfrm>
            <a:off x="371575" y="2120425"/>
            <a:ext cx="5131956" cy="36116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S 360: Lecture 15: Graph Theory">
            <a:extLst>
              <a:ext uri="{FF2B5EF4-FFF2-40B4-BE49-F238E27FC236}">
                <a16:creationId xmlns:a16="http://schemas.microsoft.com/office/drawing/2014/main" id="{C0420752-4A43-4CBD-A899-C59696F43B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255"/>
          <a:stretch/>
        </p:blipFill>
        <p:spPr bwMode="auto">
          <a:xfrm>
            <a:off x="7495761" y="2120425"/>
            <a:ext cx="4185493" cy="38117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DE46F5CF-EF4B-452C-A9ED-B8F56C51E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468" y="3529090"/>
            <a:ext cx="1306355" cy="9944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ry it now stock vector. Illustration of commerce, icon - 123519647">
            <a:extLst>
              <a:ext uri="{FF2B5EF4-FFF2-40B4-BE49-F238E27FC236}">
                <a16:creationId xmlns:a16="http://schemas.microsoft.com/office/drawing/2014/main" id="{74790CC3-5A86-41DB-8EAF-451A58B1B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3530" y="128195"/>
            <a:ext cx="1992230" cy="19922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0C32EA-394A-4715-81E1-671C5F24DFF2}"/>
              </a:ext>
            </a:extLst>
          </p:cNvPr>
          <p:cNvSpPr txBox="1"/>
          <p:nvPr/>
        </p:nvSpPr>
        <p:spPr>
          <a:xfrm>
            <a:off x="249789" y="431813"/>
            <a:ext cx="4783521" cy="461665"/>
          </a:xfrm>
          <a:prstGeom prst="rect">
            <a:avLst/>
          </a:prstGeom>
          <a:noFill/>
        </p:spPr>
        <p:txBody>
          <a:bodyPr wrap="square">
            <a:spAutoFit/>
          </a:bodyPr>
          <a:lstStyle/>
          <a:p>
            <a:pPr algn="l"/>
            <a:r>
              <a:rPr lang="en-US" sz="2400" b="1" i="0" dirty="0">
                <a:solidFill>
                  <a:srgbClr val="0070C0"/>
                </a:solidFill>
                <a:effectLst/>
                <a:latin typeface="Times New Roman" panose="02020603050405020304" pitchFamily="18" charset="0"/>
              </a:rPr>
              <a:t>Adjacency matrix </a:t>
            </a:r>
            <a:r>
              <a:rPr lang="en-US" sz="2400" b="1" i="0" dirty="0">
                <a:solidFill>
                  <a:srgbClr val="000000"/>
                </a:solidFill>
                <a:effectLst/>
                <a:latin typeface="Times New Roman" panose="02020603050405020304" pitchFamily="18" charset="0"/>
              </a:rPr>
              <a:t>(vertex matrix)</a:t>
            </a:r>
          </a:p>
        </p:txBody>
      </p:sp>
    </p:spTree>
    <p:extLst>
      <p:ext uri="{BB962C8B-B14F-4D97-AF65-F5344CB8AC3E}">
        <p14:creationId xmlns:p14="http://schemas.microsoft.com/office/powerpoint/2010/main" val="102379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BB97D7-9637-48AB-9DE2-C8E777265687}"/>
              </a:ext>
            </a:extLst>
          </p:cNvPr>
          <p:cNvSpPr txBox="1"/>
          <p:nvPr/>
        </p:nvSpPr>
        <p:spPr>
          <a:xfrm>
            <a:off x="523663" y="578358"/>
            <a:ext cx="5696161"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rPr>
              <a:t>Adjacency matrix</a:t>
            </a:r>
            <a:r>
              <a:rPr lang="en-US" sz="2800" b="1" i="0" dirty="0">
                <a:solidFill>
                  <a:srgbClr val="000000"/>
                </a:solidFill>
                <a:effectLst/>
                <a:latin typeface="Times New Roman" panose="02020603050405020304" pitchFamily="18" charset="0"/>
              </a:rPr>
              <a:t> (vertex matrix)</a:t>
            </a:r>
          </a:p>
        </p:txBody>
      </p:sp>
      <p:pic>
        <p:nvPicPr>
          <p:cNvPr id="6146" name="Picture 2" descr="Representation of Graphs: Adjacency Matrix and Adjacency List">
            <a:extLst>
              <a:ext uri="{FF2B5EF4-FFF2-40B4-BE49-F238E27FC236}">
                <a16:creationId xmlns:a16="http://schemas.microsoft.com/office/drawing/2014/main" id="{704C0FA4-C5BB-4B4C-BD0A-BC2059110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925" y="1942869"/>
            <a:ext cx="6440149" cy="3667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844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083F9-8083-4D60-BD8D-C486CD47EC0E}"/>
              </a:ext>
            </a:extLst>
          </p:cNvPr>
          <p:cNvSpPr>
            <a:spLocks noGrp="1"/>
          </p:cNvSpPr>
          <p:nvPr>
            <p:ph type="title"/>
          </p:nvPr>
        </p:nvSpPr>
        <p:spPr/>
        <p:txBody>
          <a:bodyPr/>
          <a:lstStyle/>
          <a:p>
            <a:r>
              <a:rPr lang="en-US" dirty="0"/>
              <a:t>Graph Theory in everyday life</a:t>
            </a:r>
          </a:p>
        </p:txBody>
      </p:sp>
      <p:pic>
        <p:nvPicPr>
          <p:cNvPr id="1026" name="Picture 2" descr="Graphs in Everyday Life – Graphs and Networks – Mathigon">
            <a:extLst>
              <a:ext uri="{FF2B5EF4-FFF2-40B4-BE49-F238E27FC236}">
                <a16:creationId xmlns:a16="http://schemas.microsoft.com/office/drawing/2014/main" id="{432B5AC7-8113-4404-AB0A-81962C3EF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886" y="2576907"/>
            <a:ext cx="5628693" cy="37524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ECD936-595F-416C-9AF5-96A10B2BF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030" y="2663216"/>
            <a:ext cx="3579845" cy="357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133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DE4E24-422E-4C07-BFFA-69AA06CCD79D}"/>
              </a:ext>
            </a:extLst>
          </p:cNvPr>
          <p:cNvPicPr>
            <a:picLocks noChangeAspect="1"/>
          </p:cNvPicPr>
          <p:nvPr/>
        </p:nvPicPr>
        <p:blipFill>
          <a:blip r:embed="rId2"/>
          <a:stretch>
            <a:fillRect/>
          </a:stretch>
        </p:blipFill>
        <p:spPr>
          <a:xfrm>
            <a:off x="383803" y="2692367"/>
            <a:ext cx="5712197" cy="3793761"/>
          </a:xfrm>
          <a:prstGeom prst="rect">
            <a:avLst/>
          </a:prstGeom>
        </p:spPr>
      </p:pic>
      <p:pic>
        <p:nvPicPr>
          <p:cNvPr id="5124" name="Picture 4" descr="Representation of Graphs: Adjacency Matrix and Adjacency List - Data  Structure/Dev | codevelop.art">
            <a:extLst>
              <a:ext uri="{FF2B5EF4-FFF2-40B4-BE49-F238E27FC236}">
                <a16:creationId xmlns:a16="http://schemas.microsoft.com/office/drawing/2014/main" id="{0C4D190E-C8B6-4D51-A15D-A29E6667F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563" y="2989827"/>
            <a:ext cx="5613447" cy="31988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4CEFA1-4F1F-4D27-86FF-95EC361274E3}"/>
              </a:ext>
            </a:extLst>
          </p:cNvPr>
          <p:cNvSpPr>
            <a:spLocks noGrp="1"/>
          </p:cNvSpPr>
          <p:nvPr>
            <p:ph type="title"/>
          </p:nvPr>
        </p:nvSpPr>
        <p:spPr/>
        <p:txBody>
          <a:bodyPr/>
          <a:lstStyle/>
          <a:p>
            <a:r>
              <a:rPr lang="en-US" dirty="0"/>
              <a:t>undirected graph</a:t>
            </a:r>
          </a:p>
        </p:txBody>
      </p:sp>
      <p:sp>
        <p:nvSpPr>
          <p:cNvPr id="5" name="TextBox 4">
            <a:extLst>
              <a:ext uri="{FF2B5EF4-FFF2-40B4-BE49-F238E27FC236}">
                <a16:creationId xmlns:a16="http://schemas.microsoft.com/office/drawing/2014/main" id="{7B6AB82C-7A1A-4C04-80FA-DCA7E68D0F2F}"/>
              </a:ext>
            </a:extLst>
          </p:cNvPr>
          <p:cNvSpPr txBox="1"/>
          <p:nvPr/>
        </p:nvSpPr>
        <p:spPr>
          <a:xfrm>
            <a:off x="278364" y="171995"/>
            <a:ext cx="5303286"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rPr>
              <a:t>Adjacency matrix </a:t>
            </a:r>
            <a:r>
              <a:rPr lang="en-US" sz="2800" b="1" i="0" dirty="0">
                <a:solidFill>
                  <a:srgbClr val="000000"/>
                </a:solidFill>
                <a:effectLst/>
                <a:latin typeface="Times New Roman" panose="02020603050405020304" pitchFamily="18" charset="0"/>
              </a:rPr>
              <a:t>(vertex matrix)</a:t>
            </a:r>
          </a:p>
        </p:txBody>
      </p:sp>
    </p:spTree>
    <p:extLst>
      <p:ext uri="{BB962C8B-B14F-4D97-AF65-F5344CB8AC3E}">
        <p14:creationId xmlns:p14="http://schemas.microsoft.com/office/powerpoint/2010/main" val="3464054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231D18-8745-4B29-B6AF-483AADCC39FF}"/>
              </a:ext>
            </a:extLst>
          </p:cNvPr>
          <p:cNvPicPr>
            <a:picLocks noChangeAspect="1"/>
          </p:cNvPicPr>
          <p:nvPr/>
        </p:nvPicPr>
        <p:blipFill>
          <a:blip r:embed="rId2"/>
          <a:stretch>
            <a:fillRect/>
          </a:stretch>
        </p:blipFill>
        <p:spPr>
          <a:xfrm>
            <a:off x="1950003" y="1096876"/>
            <a:ext cx="8291994" cy="4664247"/>
          </a:xfrm>
          <a:prstGeom prst="rect">
            <a:avLst/>
          </a:prstGeom>
        </p:spPr>
      </p:pic>
      <p:sp>
        <p:nvSpPr>
          <p:cNvPr id="3" name="TextBox 2">
            <a:extLst>
              <a:ext uri="{FF2B5EF4-FFF2-40B4-BE49-F238E27FC236}">
                <a16:creationId xmlns:a16="http://schemas.microsoft.com/office/drawing/2014/main" id="{63FCBE08-384C-476A-AAD4-CCEC744E0044}"/>
              </a:ext>
            </a:extLst>
          </p:cNvPr>
          <p:cNvSpPr txBox="1"/>
          <p:nvPr/>
        </p:nvSpPr>
        <p:spPr>
          <a:xfrm>
            <a:off x="221214" y="327038"/>
            <a:ext cx="4783521" cy="461665"/>
          </a:xfrm>
          <a:prstGeom prst="rect">
            <a:avLst/>
          </a:prstGeom>
          <a:noFill/>
        </p:spPr>
        <p:txBody>
          <a:bodyPr wrap="square">
            <a:spAutoFit/>
          </a:bodyPr>
          <a:lstStyle/>
          <a:p>
            <a:pPr algn="l"/>
            <a:r>
              <a:rPr lang="en-US" sz="2400" b="1" i="0" dirty="0">
                <a:solidFill>
                  <a:srgbClr val="0070C0"/>
                </a:solidFill>
                <a:effectLst/>
                <a:latin typeface="Times New Roman" panose="02020603050405020304" pitchFamily="18" charset="0"/>
              </a:rPr>
              <a:t>Adjacency matrix </a:t>
            </a:r>
            <a:r>
              <a:rPr lang="en-US" sz="2400" b="1" i="0" dirty="0">
                <a:solidFill>
                  <a:srgbClr val="000000"/>
                </a:solidFill>
                <a:effectLst/>
                <a:latin typeface="Times New Roman" panose="02020603050405020304" pitchFamily="18" charset="0"/>
              </a:rPr>
              <a:t>(vertex matrix)</a:t>
            </a:r>
          </a:p>
        </p:txBody>
      </p:sp>
      <p:sp>
        <p:nvSpPr>
          <p:cNvPr id="4" name="TextBox 3">
            <a:extLst>
              <a:ext uri="{FF2B5EF4-FFF2-40B4-BE49-F238E27FC236}">
                <a16:creationId xmlns:a16="http://schemas.microsoft.com/office/drawing/2014/main" id="{BD39D4C6-E9EF-4FB8-8349-A8A9A05214DA}"/>
              </a:ext>
            </a:extLst>
          </p:cNvPr>
          <p:cNvSpPr txBox="1"/>
          <p:nvPr/>
        </p:nvSpPr>
        <p:spPr>
          <a:xfrm>
            <a:off x="5004735" y="6069296"/>
            <a:ext cx="1737463" cy="369332"/>
          </a:xfrm>
          <a:prstGeom prst="rect">
            <a:avLst/>
          </a:prstGeom>
          <a:solidFill>
            <a:srgbClr val="C2E59B"/>
          </a:solidFill>
          <a:ln>
            <a:solidFill>
              <a:srgbClr val="00B050"/>
            </a:solidFill>
          </a:ln>
        </p:spPr>
        <p:txBody>
          <a:bodyPr wrap="none" rtlCol="0">
            <a:spAutoFit/>
          </a:bodyPr>
          <a:lstStyle/>
          <a:p>
            <a:r>
              <a:rPr lang="en-US" dirty="0"/>
              <a:t>Weighted Graph</a:t>
            </a:r>
          </a:p>
        </p:txBody>
      </p:sp>
    </p:spTree>
    <p:extLst>
      <p:ext uri="{BB962C8B-B14F-4D97-AF65-F5344CB8AC3E}">
        <p14:creationId xmlns:p14="http://schemas.microsoft.com/office/powerpoint/2010/main" val="1472062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ogle Maps–it's just one big graph : Networks Course blog for INFO 2040/CS  2850/Econ 2040/SOC 2090">
            <a:extLst>
              <a:ext uri="{FF2B5EF4-FFF2-40B4-BE49-F238E27FC236}">
                <a16:creationId xmlns:a16="http://schemas.microsoft.com/office/drawing/2014/main" id="{CB315056-2CC4-40A6-836F-DA1C1012C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247" y="1699076"/>
            <a:ext cx="7147505" cy="4810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y It Now Banner Try It Now Speech Bubble Try It Now Sign Stock  Illustration - Download Image Now - iStock">
            <a:extLst>
              <a:ext uri="{FF2B5EF4-FFF2-40B4-BE49-F238E27FC236}">
                <a16:creationId xmlns:a16="http://schemas.microsoft.com/office/drawing/2014/main" id="{636EF925-F609-452A-8AFB-695301397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13227">
            <a:off x="240985" y="608163"/>
            <a:ext cx="4224901" cy="19605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32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334" y="804334"/>
            <a:ext cx="10583332"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AC2793B-F021-4B07-A66D-47FF8983E2A0}"/>
              </a:ext>
            </a:extLst>
          </p:cNvPr>
          <p:cNvGrpSpPr/>
          <p:nvPr/>
        </p:nvGrpSpPr>
        <p:grpSpPr>
          <a:xfrm>
            <a:off x="1163096" y="1612126"/>
            <a:ext cx="4745912" cy="3633748"/>
            <a:chOff x="1628384" y="2024931"/>
            <a:chExt cx="4096553" cy="3212177"/>
          </a:xfrm>
        </p:grpSpPr>
        <p:pic>
          <p:nvPicPr>
            <p:cNvPr id="5" name="Picture 4">
              <a:extLst>
                <a:ext uri="{FF2B5EF4-FFF2-40B4-BE49-F238E27FC236}">
                  <a16:creationId xmlns:a16="http://schemas.microsoft.com/office/drawing/2014/main" id="{FFFD4D43-60EA-4B17-9AAE-552AF894F7F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0577" t="42702" r="48261" b="27784"/>
            <a:stretch/>
          </p:blipFill>
          <p:spPr>
            <a:xfrm>
              <a:off x="1628384" y="2024931"/>
              <a:ext cx="4096553" cy="321217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317538-0637-40D6-AA41-C7714ADB6716}"/>
                    </a:ext>
                  </a:extLst>
                </p:cNvPr>
                <p:cNvSpPr txBox="1"/>
                <p:nvPr/>
              </p:nvSpPr>
              <p:spPr>
                <a:xfrm rot="19434211">
                  <a:off x="2385392" y="2594776"/>
                  <a:ext cx="610360"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1</m:t>
                            </m:r>
                          </m:sub>
                        </m:sSub>
                      </m:oMath>
                    </m:oMathPara>
                  </a14:m>
                  <a:endParaRPr lang="en-US" sz="2800" dirty="0"/>
                </a:p>
              </p:txBody>
            </p:sp>
          </mc:Choice>
          <mc:Fallback xmlns="">
            <p:sp>
              <p:nvSpPr>
                <p:cNvPr id="6" name="TextBox 5">
                  <a:extLst>
                    <a:ext uri="{FF2B5EF4-FFF2-40B4-BE49-F238E27FC236}">
                      <a16:creationId xmlns:a16="http://schemas.microsoft.com/office/drawing/2014/main" id="{69317538-0637-40D6-AA41-C7714ADB6716}"/>
                    </a:ext>
                  </a:extLst>
                </p:cNvPr>
                <p:cNvSpPr txBox="1">
                  <a:spLocks noRot="1" noChangeAspect="1" noMove="1" noResize="1" noEditPoints="1" noAdjustHandles="1" noChangeArrowheads="1" noChangeShapeType="1" noTextEdit="1"/>
                </p:cNvSpPr>
                <p:nvPr/>
              </p:nvSpPr>
              <p:spPr>
                <a:xfrm rot="19434211">
                  <a:off x="2385392" y="2594776"/>
                  <a:ext cx="610360"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C7A913F-CA13-4BBC-BF00-AF973FBB67C9}"/>
                    </a:ext>
                  </a:extLst>
                </p:cNvPr>
                <p:cNvSpPr txBox="1"/>
                <p:nvPr/>
              </p:nvSpPr>
              <p:spPr>
                <a:xfrm rot="562981">
                  <a:off x="4599027" y="3961603"/>
                  <a:ext cx="61863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4</m:t>
                            </m:r>
                          </m:sub>
                        </m:sSub>
                      </m:oMath>
                    </m:oMathPara>
                  </a14:m>
                  <a:endParaRPr lang="en-US" sz="2800" dirty="0"/>
                </a:p>
              </p:txBody>
            </p:sp>
          </mc:Choice>
          <mc:Fallback xmlns="">
            <p:sp>
              <p:nvSpPr>
                <p:cNvPr id="7" name="TextBox 6">
                  <a:extLst>
                    <a:ext uri="{FF2B5EF4-FFF2-40B4-BE49-F238E27FC236}">
                      <a16:creationId xmlns:a16="http://schemas.microsoft.com/office/drawing/2014/main" id="{5C7A913F-CA13-4BBC-BF00-AF973FBB67C9}"/>
                    </a:ext>
                  </a:extLst>
                </p:cNvPr>
                <p:cNvSpPr txBox="1">
                  <a:spLocks noRot="1" noChangeAspect="1" noMove="1" noResize="1" noEditPoints="1" noAdjustHandles="1" noChangeArrowheads="1" noChangeShapeType="1" noTextEdit="1"/>
                </p:cNvSpPr>
                <p:nvPr/>
              </p:nvSpPr>
              <p:spPr>
                <a:xfrm rot="562981">
                  <a:off x="4599027" y="3961603"/>
                  <a:ext cx="618631"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E14B0D1-2CFB-4A12-B4B3-0D0545C7767A}"/>
                    </a:ext>
                  </a:extLst>
                </p:cNvPr>
                <p:cNvSpPr txBox="1"/>
                <p:nvPr/>
              </p:nvSpPr>
              <p:spPr>
                <a:xfrm rot="21346902">
                  <a:off x="3262098" y="3369409"/>
                  <a:ext cx="61863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3</m:t>
                            </m:r>
                          </m:sub>
                        </m:sSub>
                      </m:oMath>
                    </m:oMathPara>
                  </a14:m>
                  <a:endParaRPr lang="en-US" sz="2800" dirty="0"/>
                </a:p>
              </p:txBody>
            </p:sp>
          </mc:Choice>
          <mc:Fallback xmlns="">
            <p:sp>
              <p:nvSpPr>
                <p:cNvPr id="9" name="TextBox 8">
                  <a:extLst>
                    <a:ext uri="{FF2B5EF4-FFF2-40B4-BE49-F238E27FC236}">
                      <a16:creationId xmlns:a16="http://schemas.microsoft.com/office/drawing/2014/main" id="{CE14B0D1-2CFB-4A12-B4B3-0D0545C7767A}"/>
                    </a:ext>
                  </a:extLst>
                </p:cNvPr>
                <p:cNvSpPr txBox="1">
                  <a:spLocks noRot="1" noChangeAspect="1" noMove="1" noResize="1" noEditPoints="1" noAdjustHandles="1" noChangeArrowheads="1" noChangeShapeType="1" noTextEdit="1"/>
                </p:cNvSpPr>
                <p:nvPr/>
              </p:nvSpPr>
              <p:spPr>
                <a:xfrm rot="21346902">
                  <a:off x="3262098" y="3369409"/>
                  <a:ext cx="618631"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C2ED917-5212-4932-848B-7460B766A08F}"/>
                    </a:ext>
                  </a:extLst>
                </p:cNvPr>
                <p:cNvSpPr txBox="1"/>
                <p:nvPr/>
              </p:nvSpPr>
              <p:spPr>
                <a:xfrm rot="1818474">
                  <a:off x="4251199" y="2508392"/>
                  <a:ext cx="61863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2</m:t>
                            </m:r>
                          </m:sub>
                        </m:sSub>
                      </m:oMath>
                    </m:oMathPara>
                  </a14:m>
                  <a:endParaRPr lang="en-US" sz="2800" dirty="0"/>
                </a:p>
              </p:txBody>
            </p:sp>
          </mc:Choice>
          <mc:Fallback xmlns="">
            <p:sp>
              <p:nvSpPr>
                <p:cNvPr id="10" name="TextBox 9">
                  <a:extLst>
                    <a:ext uri="{FF2B5EF4-FFF2-40B4-BE49-F238E27FC236}">
                      <a16:creationId xmlns:a16="http://schemas.microsoft.com/office/drawing/2014/main" id="{1C2ED917-5212-4932-848B-7460B766A08F}"/>
                    </a:ext>
                  </a:extLst>
                </p:cNvPr>
                <p:cNvSpPr txBox="1">
                  <a:spLocks noRot="1" noChangeAspect="1" noMove="1" noResize="1" noEditPoints="1" noAdjustHandles="1" noChangeArrowheads="1" noChangeShapeType="1" noTextEdit="1"/>
                </p:cNvSpPr>
                <p:nvPr/>
              </p:nvSpPr>
              <p:spPr>
                <a:xfrm rot="1818474">
                  <a:off x="4251199" y="2508392"/>
                  <a:ext cx="618631" cy="523220"/>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11" name="Table 9">
                <a:extLst>
                  <a:ext uri="{FF2B5EF4-FFF2-40B4-BE49-F238E27FC236}">
                    <a16:creationId xmlns:a16="http://schemas.microsoft.com/office/drawing/2014/main" id="{D5733FD1-0924-4EE7-AE74-75BDEE523023}"/>
                  </a:ext>
                </a:extLst>
              </p:cNvPr>
              <p:cNvGraphicFramePr>
                <a:graphicFrameLocks noGrp="1"/>
              </p:cNvGraphicFramePr>
              <p:nvPr>
                <p:extLst>
                  <p:ext uri="{D42A27DB-BD31-4B8C-83A1-F6EECF244321}">
                    <p14:modId xmlns:p14="http://schemas.microsoft.com/office/powerpoint/2010/main" val="626009870"/>
                  </p:ext>
                </p:extLst>
              </p:nvPr>
            </p:nvGraphicFramePr>
            <p:xfrm>
              <a:off x="7923312" y="3000129"/>
              <a:ext cx="2559948" cy="1483360"/>
            </p:xfrm>
            <a:graphic>
              <a:graphicData uri="http://schemas.openxmlformats.org/drawingml/2006/table">
                <a:tbl>
                  <a:tblPr firstRow="1" bandRow="1">
                    <a:tableStyleId>{5940675A-B579-460E-94D1-54222C63F5DA}</a:tableStyleId>
                  </a:tblPr>
                  <a:tblGrid>
                    <a:gridCol w="639987">
                      <a:extLst>
                        <a:ext uri="{9D8B030D-6E8A-4147-A177-3AD203B41FA5}">
                          <a16:colId xmlns:a16="http://schemas.microsoft.com/office/drawing/2014/main" val="1260462435"/>
                        </a:ext>
                      </a:extLst>
                    </a:gridCol>
                    <a:gridCol w="639987">
                      <a:extLst>
                        <a:ext uri="{9D8B030D-6E8A-4147-A177-3AD203B41FA5}">
                          <a16:colId xmlns:a16="http://schemas.microsoft.com/office/drawing/2014/main" val="2325325992"/>
                        </a:ext>
                      </a:extLst>
                    </a:gridCol>
                    <a:gridCol w="639987">
                      <a:extLst>
                        <a:ext uri="{9D8B030D-6E8A-4147-A177-3AD203B41FA5}">
                          <a16:colId xmlns:a16="http://schemas.microsoft.com/office/drawing/2014/main" val="3500256251"/>
                        </a:ext>
                      </a:extLst>
                    </a:gridCol>
                    <a:gridCol w="639987">
                      <a:extLst>
                        <a:ext uri="{9D8B030D-6E8A-4147-A177-3AD203B41FA5}">
                          <a16:colId xmlns:a16="http://schemas.microsoft.com/office/drawing/2014/main" val="2905761004"/>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extLst>
                      <a:ext uri="{0D108BD9-81ED-4DB2-BD59-A6C34878D82A}">
                        <a16:rowId xmlns:a16="http://schemas.microsoft.com/office/drawing/2014/main" val="3610627219"/>
                      </a:ext>
                    </a:extLst>
                  </a:tr>
                  <a:tr h="370840">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extLst>
                      <a:ext uri="{0D108BD9-81ED-4DB2-BD59-A6C34878D82A}">
                        <a16:rowId xmlns:a16="http://schemas.microsoft.com/office/drawing/2014/main" val="154657068"/>
                      </a:ext>
                    </a:extLst>
                  </a:tr>
                  <a:tr h="370840">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2162110117"/>
                      </a:ext>
                    </a:extLst>
                  </a:tr>
                  <a:tr h="370840">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1597820489"/>
                      </a:ext>
                    </a:extLst>
                  </a:tr>
                </a:tbl>
              </a:graphicData>
            </a:graphic>
          </p:graphicFrame>
        </mc:Choice>
        <mc:Fallback xmlns="">
          <p:graphicFrame>
            <p:nvGraphicFramePr>
              <p:cNvPr id="11" name="Table 9">
                <a:extLst>
                  <a:ext uri="{FF2B5EF4-FFF2-40B4-BE49-F238E27FC236}">
                    <a16:creationId xmlns:a16="http://schemas.microsoft.com/office/drawing/2014/main" id="{D5733FD1-0924-4EE7-AE74-75BDEE523023}"/>
                  </a:ext>
                </a:extLst>
              </p:cNvPr>
              <p:cNvGraphicFramePr>
                <a:graphicFrameLocks noGrp="1"/>
              </p:cNvGraphicFramePr>
              <p:nvPr>
                <p:extLst>
                  <p:ext uri="{D42A27DB-BD31-4B8C-83A1-F6EECF244321}">
                    <p14:modId xmlns:p14="http://schemas.microsoft.com/office/powerpoint/2010/main" val="626009870"/>
                  </p:ext>
                </p:extLst>
              </p:nvPr>
            </p:nvGraphicFramePr>
            <p:xfrm>
              <a:off x="7923312" y="3000129"/>
              <a:ext cx="2559948" cy="1483360"/>
            </p:xfrm>
            <a:graphic>
              <a:graphicData uri="http://schemas.openxmlformats.org/drawingml/2006/table">
                <a:tbl>
                  <a:tblPr firstRow="1" bandRow="1">
                    <a:tableStyleId>{5940675A-B579-460E-94D1-54222C63F5DA}</a:tableStyleId>
                  </a:tblPr>
                  <a:tblGrid>
                    <a:gridCol w="639987">
                      <a:extLst>
                        <a:ext uri="{9D8B030D-6E8A-4147-A177-3AD203B41FA5}">
                          <a16:colId xmlns:a16="http://schemas.microsoft.com/office/drawing/2014/main" val="1260462435"/>
                        </a:ext>
                      </a:extLst>
                    </a:gridCol>
                    <a:gridCol w="639987">
                      <a:extLst>
                        <a:ext uri="{9D8B030D-6E8A-4147-A177-3AD203B41FA5}">
                          <a16:colId xmlns:a16="http://schemas.microsoft.com/office/drawing/2014/main" val="2325325992"/>
                        </a:ext>
                      </a:extLst>
                    </a:gridCol>
                    <a:gridCol w="639987">
                      <a:extLst>
                        <a:ext uri="{9D8B030D-6E8A-4147-A177-3AD203B41FA5}">
                          <a16:colId xmlns:a16="http://schemas.microsoft.com/office/drawing/2014/main" val="3500256251"/>
                        </a:ext>
                      </a:extLst>
                    </a:gridCol>
                    <a:gridCol w="639987">
                      <a:extLst>
                        <a:ext uri="{9D8B030D-6E8A-4147-A177-3AD203B41FA5}">
                          <a16:colId xmlns:a16="http://schemas.microsoft.com/office/drawing/2014/main" val="2905761004"/>
                        </a:ext>
                      </a:extLst>
                    </a:gridCol>
                  </a:tblGrid>
                  <a:tr h="370840">
                    <a:tc>
                      <a:txBody>
                        <a:bodyPr/>
                        <a:lstStyle/>
                        <a:p>
                          <a:endParaRPr lang="en-US"/>
                        </a:p>
                      </a:txBody>
                      <a:tcPr>
                        <a:blipFill>
                          <a:blip r:embed="rId8"/>
                          <a:stretch>
                            <a:fillRect l="-952" t="-1639" r="-302857" b="-303279"/>
                          </a:stretch>
                        </a:blipFill>
                      </a:tcPr>
                    </a:tc>
                    <a:tc>
                      <a:txBody>
                        <a:bodyPr/>
                        <a:lstStyle/>
                        <a:p>
                          <a:endParaRPr lang="en-US"/>
                        </a:p>
                      </a:txBody>
                      <a:tcPr>
                        <a:blipFill>
                          <a:blip r:embed="rId8"/>
                          <a:stretch>
                            <a:fillRect l="-100000" t="-1639" r="-200000" b="-303279"/>
                          </a:stretch>
                        </a:blipFill>
                      </a:tcPr>
                    </a:tc>
                    <a:tc>
                      <a:txBody>
                        <a:bodyPr/>
                        <a:lstStyle/>
                        <a:p>
                          <a:endParaRPr lang="en-US"/>
                        </a:p>
                      </a:txBody>
                      <a:tcPr>
                        <a:blipFill>
                          <a:blip r:embed="rId8"/>
                          <a:stretch>
                            <a:fillRect l="-201905" t="-1639" r="-101905" b="-303279"/>
                          </a:stretch>
                        </a:blipFill>
                      </a:tcPr>
                    </a:tc>
                    <a:tc>
                      <a:txBody>
                        <a:bodyPr/>
                        <a:lstStyle/>
                        <a:p>
                          <a:endParaRPr lang="en-US"/>
                        </a:p>
                      </a:txBody>
                      <a:tcPr>
                        <a:blipFill>
                          <a:blip r:embed="rId8"/>
                          <a:stretch>
                            <a:fillRect l="-301905" t="-1639" r="-1905" b="-303279"/>
                          </a:stretch>
                        </a:blipFill>
                      </a:tcPr>
                    </a:tc>
                    <a:extLst>
                      <a:ext uri="{0D108BD9-81ED-4DB2-BD59-A6C34878D82A}">
                        <a16:rowId xmlns:a16="http://schemas.microsoft.com/office/drawing/2014/main" val="3610627219"/>
                      </a:ext>
                    </a:extLst>
                  </a:tr>
                  <a:tr h="370840">
                    <a:tc>
                      <a:txBody>
                        <a:bodyPr/>
                        <a:lstStyle/>
                        <a:p>
                          <a:endParaRPr lang="en-US"/>
                        </a:p>
                      </a:txBody>
                      <a:tcPr>
                        <a:blipFill>
                          <a:blip r:embed="rId8"/>
                          <a:stretch>
                            <a:fillRect l="-952" t="-101639" r="-302857" b="-203279"/>
                          </a:stretch>
                        </a:blipFill>
                      </a:tcPr>
                    </a:tc>
                    <a:tc>
                      <a:txBody>
                        <a:bodyPr/>
                        <a:lstStyle/>
                        <a:p>
                          <a:endParaRPr lang="en-US"/>
                        </a:p>
                      </a:txBody>
                      <a:tcPr>
                        <a:blipFill>
                          <a:blip r:embed="rId8"/>
                          <a:stretch>
                            <a:fillRect l="-100000" t="-101639" r="-200000" b="-203279"/>
                          </a:stretch>
                        </a:blipFill>
                      </a:tcPr>
                    </a:tc>
                    <a:tc>
                      <a:txBody>
                        <a:bodyPr/>
                        <a:lstStyle/>
                        <a:p>
                          <a:endParaRPr lang="en-US"/>
                        </a:p>
                      </a:txBody>
                      <a:tcPr>
                        <a:blipFill>
                          <a:blip r:embed="rId8"/>
                          <a:stretch>
                            <a:fillRect l="-201905" t="-101639" r="-101905" b="-203279"/>
                          </a:stretch>
                        </a:blipFill>
                      </a:tcPr>
                    </a:tc>
                    <a:tc>
                      <a:txBody>
                        <a:bodyPr/>
                        <a:lstStyle/>
                        <a:p>
                          <a:endParaRPr lang="en-US"/>
                        </a:p>
                      </a:txBody>
                      <a:tcPr>
                        <a:blipFill>
                          <a:blip r:embed="rId8"/>
                          <a:stretch>
                            <a:fillRect l="-301905" t="-101639" r="-1905" b="-203279"/>
                          </a:stretch>
                        </a:blipFill>
                      </a:tcPr>
                    </a:tc>
                    <a:extLst>
                      <a:ext uri="{0D108BD9-81ED-4DB2-BD59-A6C34878D82A}">
                        <a16:rowId xmlns:a16="http://schemas.microsoft.com/office/drawing/2014/main" val="154657068"/>
                      </a:ext>
                    </a:extLst>
                  </a:tr>
                  <a:tr h="370840">
                    <a:tc>
                      <a:txBody>
                        <a:bodyPr/>
                        <a:lstStyle/>
                        <a:p>
                          <a:endParaRPr lang="en-US"/>
                        </a:p>
                      </a:txBody>
                      <a:tcPr>
                        <a:blipFill>
                          <a:blip r:embed="rId8"/>
                          <a:stretch>
                            <a:fillRect l="-952" t="-201639" r="-302857" b="-103279"/>
                          </a:stretch>
                        </a:blipFill>
                      </a:tcPr>
                    </a:tc>
                    <a:tc>
                      <a:txBody>
                        <a:bodyPr/>
                        <a:lstStyle/>
                        <a:p>
                          <a:endParaRPr lang="en-US"/>
                        </a:p>
                      </a:txBody>
                      <a:tcPr>
                        <a:blipFill>
                          <a:blip r:embed="rId8"/>
                          <a:stretch>
                            <a:fillRect l="-100000" t="-201639" r="-200000" b="-103279"/>
                          </a:stretch>
                        </a:blipFill>
                      </a:tcPr>
                    </a:tc>
                    <a:tc>
                      <a:txBody>
                        <a:bodyPr/>
                        <a:lstStyle/>
                        <a:p>
                          <a:endParaRPr lang="en-US"/>
                        </a:p>
                      </a:txBody>
                      <a:tcPr>
                        <a:blipFill>
                          <a:blip r:embed="rId8"/>
                          <a:stretch>
                            <a:fillRect l="-201905" t="-201639" r="-101905" b="-103279"/>
                          </a:stretch>
                        </a:blipFill>
                      </a:tcPr>
                    </a:tc>
                    <a:tc>
                      <a:txBody>
                        <a:bodyPr/>
                        <a:lstStyle/>
                        <a:p>
                          <a:endParaRPr lang="en-US"/>
                        </a:p>
                      </a:txBody>
                      <a:tcPr>
                        <a:blipFill>
                          <a:blip r:embed="rId8"/>
                          <a:stretch>
                            <a:fillRect l="-301905" t="-201639" r="-1905" b="-103279"/>
                          </a:stretch>
                        </a:blipFill>
                      </a:tcPr>
                    </a:tc>
                    <a:extLst>
                      <a:ext uri="{0D108BD9-81ED-4DB2-BD59-A6C34878D82A}">
                        <a16:rowId xmlns:a16="http://schemas.microsoft.com/office/drawing/2014/main" val="2162110117"/>
                      </a:ext>
                    </a:extLst>
                  </a:tr>
                  <a:tr h="370840">
                    <a:tc>
                      <a:txBody>
                        <a:bodyPr/>
                        <a:lstStyle/>
                        <a:p>
                          <a:endParaRPr lang="en-US"/>
                        </a:p>
                      </a:txBody>
                      <a:tcPr>
                        <a:blipFill>
                          <a:blip r:embed="rId8"/>
                          <a:stretch>
                            <a:fillRect l="-952" t="-301639" r="-302857" b="-3279"/>
                          </a:stretch>
                        </a:blipFill>
                      </a:tcPr>
                    </a:tc>
                    <a:tc>
                      <a:txBody>
                        <a:bodyPr/>
                        <a:lstStyle/>
                        <a:p>
                          <a:endParaRPr lang="en-US"/>
                        </a:p>
                      </a:txBody>
                      <a:tcPr>
                        <a:blipFill>
                          <a:blip r:embed="rId8"/>
                          <a:stretch>
                            <a:fillRect l="-100000" t="-301639" r="-200000" b="-3279"/>
                          </a:stretch>
                        </a:blipFill>
                      </a:tcPr>
                    </a:tc>
                    <a:tc>
                      <a:txBody>
                        <a:bodyPr/>
                        <a:lstStyle/>
                        <a:p>
                          <a:endParaRPr lang="en-US"/>
                        </a:p>
                      </a:txBody>
                      <a:tcPr>
                        <a:blipFill>
                          <a:blip r:embed="rId8"/>
                          <a:stretch>
                            <a:fillRect l="-201905" t="-301639" r="-101905" b="-3279"/>
                          </a:stretch>
                        </a:blipFill>
                      </a:tcPr>
                    </a:tc>
                    <a:tc>
                      <a:txBody>
                        <a:bodyPr/>
                        <a:lstStyle/>
                        <a:p>
                          <a:endParaRPr lang="en-US"/>
                        </a:p>
                      </a:txBody>
                      <a:tcPr>
                        <a:blipFill>
                          <a:blip r:embed="rId8"/>
                          <a:stretch>
                            <a:fillRect l="-301905" t="-301639" r="-1905" b="-3279"/>
                          </a:stretch>
                        </a:blipFill>
                      </a:tcPr>
                    </a:tc>
                    <a:extLst>
                      <a:ext uri="{0D108BD9-81ED-4DB2-BD59-A6C34878D82A}">
                        <a16:rowId xmlns:a16="http://schemas.microsoft.com/office/drawing/2014/main" val="1597820489"/>
                      </a:ext>
                    </a:extLst>
                  </a:tr>
                </a:tbl>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7DA4955-8915-4F09-BD5A-4A7FFE09127F}"/>
                  </a:ext>
                </a:extLst>
              </p:cNvPr>
              <p:cNvSpPr txBox="1"/>
              <p:nvPr/>
            </p:nvSpPr>
            <p:spPr>
              <a:xfrm>
                <a:off x="8070545" y="2511460"/>
                <a:ext cx="3636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1</m:t>
                          </m:r>
                        </m:sub>
                      </m:sSub>
                    </m:oMath>
                  </m:oMathPara>
                </a14:m>
                <a:endParaRPr lang="en-US" sz="2400" dirty="0"/>
              </a:p>
            </p:txBody>
          </p:sp>
        </mc:Choice>
        <mc:Fallback xmlns="">
          <p:sp>
            <p:nvSpPr>
              <p:cNvPr id="12" name="TextBox 11">
                <a:extLst>
                  <a:ext uri="{FF2B5EF4-FFF2-40B4-BE49-F238E27FC236}">
                    <a16:creationId xmlns:a16="http://schemas.microsoft.com/office/drawing/2014/main" id="{77DA4955-8915-4F09-BD5A-4A7FFE09127F}"/>
                  </a:ext>
                </a:extLst>
              </p:cNvPr>
              <p:cNvSpPr txBox="1">
                <a:spLocks noRot="1" noChangeAspect="1" noMove="1" noResize="1" noEditPoints="1" noAdjustHandles="1" noChangeArrowheads="1" noChangeShapeType="1" noTextEdit="1"/>
              </p:cNvSpPr>
              <p:nvPr/>
            </p:nvSpPr>
            <p:spPr>
              <a:xfrm>
                <a:off x="8070545" y="2511460"/>
                <a:ext cx="363689" cy="369332"/>
              </a:xfrm>
              <a:prstGeom prst="rect">
                <a:avLst/>
              </a:prstGeom>
              <a:blipFill>
                <a:blip r:embed="rId9"/>
                <a:stretch>
                  <a:fillRect l="-10000" r="-5000"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4C57C93-FEEC-4A52-9BC3-8957A5E20ACE}"/>
                  </a:ext>
                </a:extLst>
              </p:cNvPr>
              <p:cNvSpPr txBox="1"/>
              <p:nvPr/>
            </p:nvSpPr>
            <p:spPr>
              <a:xfrm>
                <a:off x="8711077" y="2506418"/>
                <a:ext cx="3708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2</m:t>
                          </m:r>
                        </m:sub>
                      </m:sSub>
                    </m:oMath>
                  </m:oMathPara>
                </a14:m>
                <a:endParaRPr lang="en-US" sz="2400" dirty="0"/>
              </a:p>
            </p:txBody>
          </p:sp>
        </mc:Choice>
        <mc:Fallback xmlns="">
          <p:sp>
            <p:nvSpPr>
              <p:cNvPr id="13" name="TextBox 12">
                <a:extLst>
                  <a:ext uri="{FF2B5EF4-FFF2-40B4-BE49-F238E27FC236}">
                    <a16:creationId xmlns:a16="http://schemas.microsoft.com/office/drawing/2014/main" id="{14C57C93-FEEC-4A52-9BC3-8957A5E20ACE}"/>
                  </a:ext>
                </a:extLst>
              </p:cNvPr>
              <p:cNvSpPr txBox="1">
                <a:spLocks noRot="1" noChangeAspect="1" noMove="1" noResize="1" noEditPoints="1" noAdjustHandles="1" noChangeArrowheads="1" noChangeShapeType="1" noTextEdit="1"/>
              </p:cNvSpPr>
              <p:nvPr/>
            </p:nvSpPr>
            <p:spPr>
              <a:xfrm>
                <a:off x="8711077" y="2506418"/>
                <a:ext cx="370807" cy="369332"/>
              </a:xfrm>
              <a:prstGeom prst="rect">
                <a:avLst/>
              </a:prstGeom>
              <a:blipFill>
                <a:blip r:embed="rId10"/>
                <a:stretch>
                  <a:fillRect l="-9836" r="-4918"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DD1C9DF-9E37-436E-A321-B678F39E59DF}"/>
                  </a:ext>
                </a:extLst>
              </p:cNvPr>
              <p:cNvSpPr txBox="1"/>
              <p:nvPr/>
            </p:nvSpPr>
            <p:spPr>
              <a:xfrm>
                <a:off x="9330955" y="2514235"/>
                <a:ext cx="3708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3</m:t>
                          </m:r>
                        </m:sub>
                      </m:sSub>
                    </m:oMath>
                  </m:oMathPara>
                </a14:m>
                <a:endParaRPr lang="en-US" sz="2400" dirty="0"/>
              </a:p>
            </p:txBody>
          </p:sp>
        </mc:Choice>
        <mc:Fallback xmlns="">
          <p:sp>
            <p:nvSpPr>
              <p:cNvPr id="14" name="TextBox 13">
                <a:extLst>
                  <a:ext uri="{FF2B5EF4-FFF2-40B4-BE49-F238E27FC236}">
                    <a16:creationId xmlns:a16="http://schemas.microsoft.com/office/drawing/2014/main" id="{BDD1C9DF-9E37-436E-A321-B678F39E59DF}"/>
                  </a:ext>
                </a:extLst>
              </p:cNvPr>
              <p:cNvSpPr txBox="1">
                <a:spLocks noRot="1" noChangeAspect="1" noMove="1" noResize="1" noEditPoints="1" noAdjustHandles="1" noChangeArrowheads="1" noChangeShapeType="1" noTextEdit="1"/>
              </p:cNvSpPr>
              <p:nvPr/>
            </p:nvSpPr>
            <p:spPr>
              <a:xfrm>
                <a:off x="9330955" y="2514235"/>
                <a:ext cx="370807" cy="369332"/>
              </a:xfrm>
              <a:prstGeom prst="rect">
                <a:avLst/>
              </a:prstGeom>
              <a:blipFill>
                <a:blip r:embed="rId11"/>
                <a:stretch>
                  <a:fillRect l="-10000" r="-6667"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FBA7C1D-6ABC-4271-9D10-66E50130A328}"/>
                  </a:ext>
                </a:extLst>
              </p:cNvPr>
              <p:cNvSpPr txBox="1"/>
              <p:nvPr/>
            </p:nvSpPr>
            <p:spPr>
              <a:xfrm>
                <a:off x="9985486" y="2514235"/>
                <a:ext cx="3708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4</m:t>
                          </m:r>
                        </m:sub>
                      </m:sSub>
                    </m:oMath>
                  </m:oMathPara>
                </a14:m>
                <a:endParaRPr lang="en-US" sz="2400" dirty="0"/>
              </a:p>
            </p:txBody>
          </p:sp>
        </mc:Choice>
        <mc:Fallback xmlns="">
          <p:sp>
            <p:nvSpPr>
              <p:cNvPr id="15" name="TextBox 14">
                <a:extLst>
                  <a:ext uri="{FF2B5EF4-FFF2-40B4-BE49-F238E27FC236}">
                    <a16:creationId xmlns:a16="http://schemas.microsoft.com/office/drawing/2014/main" id="{5FBA7C1D-6ABC-4271-9D10-66E50130A328}"/>
                  </a:ext>
                </a:extLst>
              </p:cNvPr>
              <p:cNvSpPr txBox="1">
                <a:spLocks noRot="1" noChangeAspect="1" noMove="1" noResize="1" noEditPoints="1" noAdjustHandles="1" noChangeArrowheads="1" noChangeShapeType="1" noTextEdit="1"/>
              </p:cNvSpPr>
              <p:nvPr/>
            </p:nvSpPr>
            <p:spPr>
              <a:xfrm>
                <a:off x="9985486" y="2514235"/>
                <a:ext cx="370807" cy="369332"/>
              </a:xfrm>
              <a:prstGeom prst="rect">
                <a:avLst/>
              </a:prstGeom>
              <a:blipFill>
                <a:blip r:embed="rId12"/>
                <a:stretch>
                  <a:fillRect l="-8197" r="-4918"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84E9774-350D-44C5-9270-41A19AC1B95C}"/>
                  </a:ext>
                </a:extLst>
              </p:cNvPr>
              <p:cNvSpPr txBox="1"/>
              <p:nvPr/>
            </p:nvSpPr>
            <p:spPr>
              <a:xfrm>
                <a:off x="7440901" y="3050583"/>
                <a:ext cx="31047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1</m:t>
                          </m:r>
                        </m:sub>
                      </m:sSub>
                    </m:oMath>
                  </m:oMathPara>
                </a14:m>
                <a:endParaRPr lang="en-US" sz="2000" dirty="0"/>
              </a:p>
            </p:txBody>
          </p:sp>
        </mc:Choice>
        <mc:Fallback xmlns="">
          <p:sp>
            <p:nvSpPr>
              <p:cNvPr id="16" name="TextBox 15">
                <a:extLst>
                  <a:ext uri="{FF2B5EF4-FFF2-40B4-BE49-F238E27FC236}">
                    <a16:creationId xmlns:a16="http://schemas.microsoft.com/office/drawing/2014/main" id="{084E9774-350D-44C5-9270-41A19AC1B95C}"/>
                  </a:ext>
                </a:extLst>
              </p:cNvPr>
              <p:cNvSpPr txBox="1">
                <a:spLocks noRot="1" noChangeAspect="1" noMove="1" noResize="1" noEditPoints="1" noAdjustHandles="1" noChangeArrowheads="1" noChangeShapeType="1" noTextEdit="1"/>
              </p:cNvSpPr>
              <p:nvPr/>
            </p:nvSpPr>
            <p:spPr>
              <a:xfrm>
                <a:off x="7440901" y="3050583"/>
                <a:ext cx="310470" cy="307777"/>
              </a:xfrm>
              <a:prstGeom prst="rect">
                <a:avLst/>
              </a:prstGeom>
              <a:blipFill>
                <a:blip r:embed="rId13"/>
                <a:stretch>
                  <a:fillRect l="-17647" r="-3922"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09EC1AE-ED5D-4FFB-85D3-277CA815AC29}"/>
                  </a:ext>
                </a:extLst>
              </p:cNvPr>
              <p:cNvSpPr txBox="1"/>
              <p:nvPr/>
            </p:nvSpPr>
            <p:spPr>
              <a:xfrm>
                <a:off x="7440901" y="3435325"/>
                <a:ext cx="31643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2</m:t>
                          </m:r>
                        </m:sub>
                      </m:sSub>
                    </m:oMath>
                  </m:oMathPara>
                </a14:m>
                <a:endParaRPr lang="en-US" sz="2000" dirty="0"/>
              </a:p>
            </p:txBody>
          </p:sp>
        </mc:Choice>
        <mc:Fallback xmlns="">
          <p:sp>
            <p:nvSpPr>
              <p:cNvPr id="17" name="TextBox 16">
                <a:extLst>
                  <a:ext uri="{FF2B5EF4-FFF2-40B4-BE49-F238E27FC236}">
                    <a16:creationId xmlns:a16="http://schemas.microsoft.com/office/drawing/2014/main" id="{D09EC1AE-ED5D-4FFB-85D3-277CA815AC29}"/>
                  </a:ext>
                </a:extLst>
              </p:cNvPr>
              <p:cNvSpPr txBox="1">
                <a:spLocks noRot="1" noChangeAspect="1" noMove="1" noResize="1" noEditPoints="1" noAdjustHandles="1" noChangeArrowheads="1" noChangeShapeType="1" noTextEdit="1"/>
              </p:cNvSpPr>
              <p:nvPr/>
            </p:nvSpPr>
            <p:spPr>
              <a:xfrm>
                <a:off x="7440901" y="3435325"/>
                <a:ext cx="316432" cy="307777"/>
              </a:xfrm>
              <a:prstGeom prst="rect">
                <a:avLst/>
              </a:prstGeom>
              <a:blipFill>
                <a:blip r:embed="rId14"/>
                <a:stretch>
                  <a:fillRect l="-17308" r="-3846"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C943D43-75FB-40D5-A1BA-68448E23D1F5}"/>
                  </a:ext>
                </a:extLst>
              </p:cNvPr>
              <p:cNvSpPr txBox="1"/>
              <p:nvPr/>
            </p:nvSpPr>
            <p:spPr>
              <a:xfrm>
                <a:off x="7426847" y="3817645"/>
                <a:ext cx="31643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3</m:t>
                          </m:r>
                        </m:sub>
                      </m:sSub>
                    </m:oMath>
                  </m:oMathPara>
                </a14:m>
                <a:endParaRPr lang="en-US" sz="2000" dirty="0"/>
              </a:p>
            </p:txBody>
          </p:sp>
        </mc:Choice>
        <mc:Fallback xmlns="">
          <p:sp>
            <p:nvSpPr>
              <p:cNvPr id="18" name="TextBox 17">
                <a:extLst>
                  <a:ext uri="{FF2B5EF4-FFF2-40B4-BE49-F238E27FC236}">
                    <a16:creationId xmlns:a16="http://schemas.microsoft.com/office/drawing/2014/main" id="{0C943D43-75FB-40D5-A1BA-68448E23D1F5}"/>
                  </a:ext>
                </a:extLst>
              </p:cNvPr>
              <p:cNvSpPr txBox="1">
                <a:spLocks noRot="1" noChangeAspect="1" noMove="1" noResize="1" noEditPoints="1" noAdjustHandles="1" noChangeArrowheads="1" noChangeShapeType="1" noTextEdit="1"/>
              </p:cNvSpPr>
              <p:nvPr/>
            </p:nvSpPr>
            <p:spPr>
              <a:xfrm>
                <a:off x="7426847" y="3817645"/>
                <a:ext cx="316432" cy="307777"/>
              </a:xfrm>
              <a:prstGeom prst="rect">
                <a:avLst/>
              </a:prstGeom>
              <a:blipFill>
                <a:blip r:embed="rId15"/>
                <a:stretch>
                  <a:fillRect l="-15385" r="-5769"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7385787-69D4-4489-804D-11980795217E}"/>
                  </a:ext>
                </a:extLst>
              </p:cNvPr>
              <p:cNvSpPr txBox="1"/>
              <p:nvPr/>
            </p:nvSpPr>
            <p:spPr>
              <a:xfrm>
                <a:off x="7454324" y="4180114"/>
                <a:ext cx="3054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4</m:t>
                          </m:r>
                        </m:sub>
                      </m:sSub>
                    </m:oMath>
                  </m:oMathPara>
                </a14:m>
                <a:endParaRPr lang="en-US" sz="2000" dirty="0"/>
              </a:p>
            </p:txBody>
          </p:sp>
        </mc:Choice>
        <mc:Fallback xmlns="">
          <p:sp>
            <p:nvSpPr>
              <p:cNvPr id="19" name="TextBox 18">
                <a:extLst>
                  <a:ext uri="{FF2B5EF4-FFF2-40B4-BE49-F238E27FC236}">
                    <a16:creationId xmlns:a16="http://schemas.microsoft.com/office/drawing/2014/main" id="{A7385787-69D4-4489-804D-11980795217E}"/>
                  </a:ext>
                </a:extLst>
              </p:cNvPr>
              <p:cNvSpPr txBox="1">
                <a:spLocks noRot="1" noChangeAspect="1" noMove="1" noResize="1" noEditPoints="1" noAdjustHandles="1" noChangeArrowheads="1" noChangeShapeType="1" noTextEdit="1"/>
              </p:cNvSpPr>
              <p:nvPr/>
            </p:nvSpPr>
            <p:spPr>
              <a:xfrm>
                <a:off x="7454324" y="4180114"/>
                <a:ext cx="305468" cy="307777"/>
              </a:xfrm>
              <a:prstGeom prst="rect">
                <a:avLst/>
              </a:prstGeom>
              <a:blipFill>
                <a:blip r:embed="rId16"/>
                <a:stretch>
                  <a:fillRect l="-18000" r="-4000" b="-18000"/>
                </a:stretch>
              </a:blipFill>
            </p:spPr>
            <p:txBody>
              <a:bodyPr/>
              <a:lstStyle/>
              <a:p>
                <a:r>
                  <a:rPr lang="en-US">
                    <a:noFill/>
                  </a:rPr>
                  <a:t> </a:t>
                </a:r>
              </a:p>
            </p:txBody>
          </p:sp>
        </mc:Fallback>
      </mc:AlternateContent>
      <p:pic>
        <p:nvPicPr>
          <p:cNvPr id="1026" name="Picture 2" descr="Arrow Point Sticker - Arrow Point There - Discover &amp; Share GIFs">
            <a:extLst>
              <a:ext uri="{FF2B5EF4-FFF2-40B4-BE49-F238E27FC236}">
                <a16:creationId xmlns:a16="http://schemas.microsoft.com/office/drawing/2014/main" id="{081B3293-B82D-4165-8590-DB2F0BBC8C1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97810" flipH="1">
            <a:off x="5508219" y="1249397"/>
            <a:ext cx="1730141" cy="17607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4CF3E36-68AB-4D61-BBA3-34EE23EA51AF}"/>
              </a:ext>
            </a:extLst>
          </p:cNvPr>
          <p:cNvSpPr txBox="1"/>
          <p:nvPr/>
        </p:nvSpPr>
        <p:spPr>
          <a:xfrm>
            <a:off x="2861008" y="152726"/>
            <a:ext cx="6096000" cy="523220"/>
          </a:xfrm>
          <a:prstGeom prst="rect">
            <a:avLst/>
          </a:prstGeom>
          <a:noFill/>
        </p:spPr>
        <p:txBody>
          <a:bodyPr wrap="square">
            <a:spAutoFit/>
          </a:bodyPr>
          <a:lstStyle/>
          <a:p>
            <a:pPr algn="ctr"/>
            <a:r>
              <a:rPr lang="en-US" sz="2800" b="1" i="0" dirty="0">
                <a:solidFill>
                  <a:srgbClr val="003300"/>
                </a:solidFill>
                <a:effectLst/>
                <a:latin typeface="Times New Roman" panose="02020603050405020304" pitchFamily="18" charset="0"/>
              </a:rPr>
              <a:t>The Vertex-Edge </a:t>
            </a:r>
            <a:r>
              <a:rPr lang="en-US" sz="2800" b="1" i="0" dirty="0">
                <a:solidFill>
                  <a:srgbClr val="0070C0"/>
                </a:solidFill>
                <a:effectLst/>
                <a:latin typeface="Times New Roman" panose="02020603050405020304" pitchFamily="18" charset="0"/>
              </a:rPr>
              <a:t>Incidence Matrix</a:t>
            </a:r>
          </a:p>
        </p:txBody>
      </p:sp>
    </p:spTree>
    <p:extLst>
      <p:ext uri="{BB962C8B-B14F-4D97-AF65-F5344CB8AC3E}">
        <p14:creationId xmlns:p14="http://schemas.microsoft.com/office/powerpoint/2010/main" val="65326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51929D4-7FFF-4913-BA35-E6658502D46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1115" t="8032" b="31954"/>
          <a:stretch/>
        </p:blipFill>
        <p:spPr bwMode="auto">
          <a:xfrm>
            <a:off x="4851655" y="3924767"/>
            <a:ext cx="3293373" cy="2722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C4F145A-7FD8-4388-A158-030EB8C38E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667" r="41846" b="6318"/>
          <a:stretch/>
        </p:blipFill>
        <p:spPr bwMode="auto">
          <a:xfrm>
            <a:off x="6326779" y="454342"/>
            <a:ext cx="5149934" cy="28470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and Tool Vector Icons free download in SVG, PNG Format">
            <a:extLst>
              <a:ext uri="{FF2B5EF4-FFF2-40B4-BE49-F238E27FC236}">
                <a16:creationId xmlns:a16="http://schemas.microsoft.com/office/drawing/2014/main" id="{D0649A5F-B58A-4740-A4DB-BBB0DB180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087249" y="4640627"/>
            <a:ext cx="1699591" cy="16995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3804AE-17D1-4BE0-82B0-65CD6B243B1B}"/>
              </a:ext>
            </a:extLst>
          </p:cNvPr>
          <p:cNvSpPr txBox="1"/>
          <p:nvPr/>
        </p:nvSpPr>
        <p:spPr>
          <a:xfrm>
            <a:off x="8280801" y="4963065"/>
            <a:ext cx="3911199" cy="646331"/>
          </a:xfrm>
          <a:prstGeom prst="rect">
            <a:avLst/>
          </a:prstGeom>
          <a:noFill/>
        </p:spPr>
        <p:txBody>
          <a:bodyPr wrap="none" rtlCol="0">
            <a:spAutoFit/>
          </a:bodyPr>
          <a:lstStyle/>
          <a:p>
            <a:pPr marL="342900" indent="-342900">
              <a:buAutoNum type="alphaLcParenR"/>
            </a:pPr>
            <a:r>
              <a:rPr lang="en-US" dirty="0"/>
              <a:t>Create a matrix considering arrows.</a:t>
            </a:r>
          </a:p>
          <a:p>
            <a:pPr marL="342900" indent="-342900">
              <a:buAutoNum type="alphaLcParenR"/>
            </a:pPr>
            <a:r>
              <a:rPr lang="en-US" dirty="0"/>
              <a:t>Create a matrix without arrows.</a:t>
            </a:r>
          </a:p>
        </p:txBody>
      </p:sp>
      <p:pic>
        <p:nvPicPr>
          <p:cNvPr id="8" name="Picture 4">
            <a:extLst>
              <a:ext uri="{FF2B5EF4-FFF2-40B4-BE49-F238E27FC236}">
                <a16:creationId xmlns:a16="http://schemas.microsoft.com/office/drawing/2014/main" id="{E5A7561E-181B-4EDB-AE1B-ABC36B79E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328" y="330200"/>
            <a:ext cx="5695606" cy="297120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547C025-B56E-41F6-B601-CAB0CF9DE3D1}"/>
              </a:ext>
            </a:extLst>
          </p:cNvPr>
          <p:cNvCxnSpPr>
            <a:cxnSpLocks/>
          </p:cNvCxnSpPr>
          <p:nvPr/>
        </p:nvCxnSpPr>
        <p:spPr>
          <a:xfrm>
            <a:off x="6078389" y="207193"/>
            <a:ext cx="0" cy="3325621"/>
          </a:xfrm>
          <a:prstGeom prst="line">
            <a:avLst/>
          </a:prstGeom>
        </p:spPr>
        <p:style>
          <a:lnRef idx="3">
            <a:schemeClr val="accent2"/>
          </a:lnRef>
          <a:fillRef idx="0">
            <a:schemeClr val="accent2"/>
          </a:fillRef>
          <a:effectRef idx="2">
            <a:schemeClr val="accent2"/>
          </a:effectRef>
          <a:fontRef idx="minor">
            <a:schemeClr val="tx1"/>
          </a:fontRef>
        </p:style>
      </p:cxnSp>
      <p:pic>
        <p:nvPicPr>
          <p:cNvPr id="1026" name="Picture 2" descr="Your Turn - A GMTK Game Jam 2019 entry by Jowent, ChumasGames">
            <a:extLst>
              <a:ext uri="{FF2B5EF4-FFF2-40B4-BE49-F238E27FC236}">
                <a16:creationId xmlns:a16="http://schemas.microsoft.com/office/drawing/2014/main" id="{4E163946-D435-42FE-A6E3-0A0DD74B2E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328" y="4524450"/>
            <a:ext cx="2602907" cy="1523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6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
                                        <p:tgtEl>
                                          <p:spTgt spid="4100"/>
                                        </p:tgtEl>
                                      </p:cBhvr>
                                    </p:animEffect>
                                    <p:anim calcmode="lin" valueType="num">
                                      <p:cBhvr>
                                        <p:cTn id="13" dur="400" fill="hold"/>
                                        <p:tgtEl>
                                          <p:spTgt spid="4100"/>
                                        </p:tgtEl>
                                        <p:attrNameLst>
                                          <p:attrName>ppt_x</p:attrName>
                                        </p:attrNameLst>
                                      </p:cBhvr>
                                      <p:tavLst>
                                        <p:tav tm="0">
                                          <p:val>
                                            <p:strVal val="#ppt_x"/>
                                          </p:val>
                                        </p:tav>
                                        <p:tav tm="100000">
                                          <p:val>
                                            <p:strVal val="#ppt_x"/>
                                          </p:val>
                                        </p:tav>
                                      </p:tavLst>
                                    </p:anim>
                                    <p:anim calcmode="lin" valueType="num">
                                      <p:cBhvr>
                                        <p:cTn id="14" dur="400" fill="hold"/>
                                        <p:tgtEl>
                                          <p:spTgt spid="4100"/>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410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410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334" y="804334"/>
            <a:ext cx="10583332"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17F72E68-9C92-40C7-9E47-D709C8A7AD2F}"/>
              </a:ext>
            </a:extLst>
          </p:cNvPr>
          <p:cNvSpPr/>
          <p:nvPr/>
        </p:nvSpPr>
        <p:spPr>
          <a:xfrm>
            <a:off x="5117046" y="3486369"/>
            <a:ext cx="1038084" cy="420013"/>
          </a:xfrm>
          <a:prstGeom prst="rightArrow">
            <a:avLst/>
          </a:prstGeom>
          <a:solidFill>
            <a:srgbClr val="CCECFF"/>
          </a:solidFill>
          <a:ln>
            <a:solidFill>
              <a:srgbClr val="00B0F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pic>
        <p:nvPicPr>
          <p:cNvPr id="6" name="Picture 4" descr="Try It Now Banner Try It Now Speech Bubble Try It Now Sign Stock  Illustration - Download Image Now - iStock">
            <a:extLst>
              <a:ext uri="{FF2B5EF4-FFF2-40B4-BE49-F238E27FC236}">
                <a16:creationId xmlns:a16="http://schemas.microsoft.com/office/drawing/2014/main" id="{356970B2-E342-43F6-B688-DF80898D7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13227">
            <a:off x="168674" y="512695"/>
            <a:ext cx="3561687" cy="16528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5488D9C-4B41-4211-8A47-ACC9A1C0630C}"/>
              </a:ext>
            </a:extLst>
          </p:cNvPr>
          <p:cNvGrpSpPr/>
          <p:nvPr/>
        </p:nvGrpSpPr>
        <p:grpSpPr>
          <a:xfrm>
            <a:off x="1063351" y="2580600"/>
            <a:ext cx="3879992" cy="2515823"/>
            <a:chOff x="1963564" y="2036298"/>
            <a:chExt cx="4628686" cy="2785403"/>
          </a:xfrm>
        </p:grpSpPr>
        <p:pic>
          <p:nvPicPr>
            <p:cNvPr id="8" name="Picture 7">
              <a:extLst>
                <a:ext uri="{FF2B5EF4-FFF2-40B4-BE49-F238E27FC236}">
                  <a16:creationId xmlns:a16="http://schemas.microsoft.com/office/drawing/2014/main" id="{355F95F3-7D43-48F2-B190-54700B38C12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7346" t="42868" r="46577" b="29220"/>
            <a:stretch/>
          </p:blipFill>
          <p:spPr>
            <a:xfrm>
              <a:off x="1963564" y="2036298"/>
              <a:ext cx="4628686" cy="278540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524610C-AED0-4CA5-AC61-3761428A9B6D}"/>
                    </a:ext>
                  </a:extLst>
                </p:cNvPr>
                <p:cNvSpPr txBox="1"/>
                <p:nvPr/>
              </p:nvSpPr>
              <p:spPr>
                <a:xfrm>
                  <a:off x="3187148" y="2100471"/>
                  <a:ext cx="2548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m:t>
                        </m:r>
                      </m:oMath>
                    </m:oMathPara>
                  </a14:m>
                  <a:endParaRPr lang="en-US" sz="2400" dirty="0"/>
                </a:p>
              </p:txBody>
            </p:sp>
          </mc:Choice>
          <mc:Fallback xmlns="">
            <p:sp>
              <p:nvSpPr>
                <p:cNvPr id="9" name="TextBox 8">
                  <a:extLst>
                    <a:ext uri="{FF2B5EF4-FFF2-40B4-BE49-F238E27FC236}">
                      <a16:creationId xmlns:a16="http://schemas.microsoft.com/office/drawing/2014/main" id="{6524610C-AED0-4CA5-AC61-3761428A9B6D}"/>
                    </a:ext>
                  </a:extLst>
                </p:cNvPr>
                <p:cNvSpPr txBox="1">
                  <a:spLocks noRot="1" noChangeAspect="1" noMove="1" noResize="1" noEditPoints="1" noAdjustHandles="1" noChangeArrowheads="1" noChangeShapeType="1" noTextEdit="1"/>
                </p:cNvSpPr>
                <p:nvPr/>
              </p:nvSpPr>
              <p:spPr>
                <a:xfrm>
                  <a:off x="3187148" y="2100471"/>
                  <a:ext cx="254878" cy="369332"/>
                </a:xfrm>
                <a:prstGeom prst="rect">
                  <a:avLst/>
                </a:prstGeom>
                <a:blipFill>
                  <a:blip r:embed="rId5"/>
                  <a:stretch>
                    <a:fillRect l="-40000" r="-40000"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17D341C-E134-4793-B677-F7830FBD5C6F}"/>
                    </a:ext>
                  </a:extLst>
                </p:cNvPr>
                <p:cNvSpPr txBox="1"/>
                <p:nvPr/>
              </p:nvSpPr>
              <p:spPr>
                <a:xfrm>
                  <a:off x="4996070" y="2100471"/>
                  <a:ext cx="2548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oMath>
                    </m:oMathPara>
                  </a14:m>
                  <a:endParaRPr lang="en-US" sz="2400" dirty="0"/>
                </a:p>
              </p:txBody>
            </p:sp>
          </mc:Choice>
          <mc:Fallback xmlns="">
            <p:sp>
              <p:nvSpPr>
                <p:cNvPr id="10" name="TextBox 9">
                  <a:extLst>
                    <a:ext uri="{FF2B5EF4-FFF2-40B4-BE49-F238E27FC236}">
                      <a16:creationId xmlns:a16="http://schemas.microsoft.com/office/drawing/2014/main" id="{A17D341C-E134-4793-B677-F7830FBD5C6F}"/>
                    </a:ext>
                  </a:extLst>
                </p:cNvPr>
                <p:cNvSpPr txBox="1">
                  <a:spLocks noRot="1" noChangeAspect="1" noMove="1" noResize="1" noEditPoints="1" noAdjustHandles="1" noChangeArrowheads="1" noChangeShapeType="1" noTextEdit="1"/>
                </p:cNvSpPr>
                <p:nvPr/>
              </p:nvSpPr>
              <p:spPr>
                <a:xfrm>
                  <a:off x="4996070" y="2100471"/>
                  <a:ext cx="254878" cy="369332"/>
                </a:xfrm>
                <a:prstGeom prst="rect">
                  <a:avLst/>
                </a:prstGeom>
                <a:blipFill>
                  <a:blip r:embed="rId6"/>
                  <a:stretch>
                    <a:fillRect l="-37143" r="-42857"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27C7A60-64A5-4169-8F11-0F4CB0CD7FDF}"/>
                    </a:ext>
                  </a:extLst>
                </p:cNvPr>
                <p:cNvSpPr txBox="1"/>
                <p:nvPr/>
              </p:nvSpPr>
              <p:spPr>
                <a:xfrm>
                  <a:off x="5394950" y="3346252"/>
                  <a:ext cx="2548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m:t>
                        </m:r>
                      </m:oMath>
                    </m:oMathPara>
                  </a14:m>
                  <a:endParaRPr lang="en-US" sz="2400" dirty="0"/>
                </a:p>
              </p:txBody>
            </p:sp>
          </mc:Choice>
          <mc:Fallback xmlns="">
            <p:sp>
              <p:nvSpPr>
                <p:cNvPr id="11" name="TextBox 10">
                  <a:extLst>
                    <a:ext uri="{FF2B5EF4-FFF2-40B4-BE49-F238E27FC236}">
                      <a16:creationId xmlns:a16="http://schemas.microsoft.com/office/drawing/2014/main" id="{A27C7A60-64A5-4169-8F11-0F4CB0CD7FDF}"/>
                    </a:ext>
                  </a:extLst>
                </p:cNvPr>
                <p:cNvSpPr txBox="1">
                  <a:spLocks noRot="1" noChangeAspect="1" noMove="1" noResize="1" noEditPoints="1" noAdjustHandles="1" noChangeArrowheads="1" noChangeShapeType="1" noTextEdit="1"/>
                </p:cNvSpPr>
                <p:nvPr/>
              </p:nvSpPr>
              <p:spPr>
                <a:xfrm>
                  <a:off x="5394950" y="3346252"/>
                  <a:ext cx="254878" cy="369332"/>
                </a:xfrm>
                <a:prstGeom prst="rect">
                  <a:avLst/>
                </a:prstGeom>
                <a:blipFill>
                  <a:blip r:embed="rId7"/>
                  <a:stretch>
                    <a:fillRect l="-37143" r="-4285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21EC646-BF69-460E-BFAF-B8BF2E5E0B96}"/>
                    </a:ext>
                  </a:extLst>
                </p:cNvPr>
                <p:cNvSpPr txBox="1"/>
                <p:nvPr/>
              </p:nvSpPr>
              <p:spPr>
                <a:xfrm>
                  <a:off x="2965401" y="3346252"/>
                  <a:ext cx="2548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5</m:t>
                        </m:r>
                      </m:oMath>
                    </m:oMathPara>
                  </a14:m>
                  <a:endParaRPr lang="en-US" sz="2400" dirty="0"/>
                </a:p>
              </p:txBody>
            </p:sp>
          </mc:Choice>
          <mc:Fallback xmlns="">
            <p:sp>
              <p:nvSpPr>
                <p:cNvPr id="12" name="TextBox 11">
                  <a:extLst>
                    <a:ext uri="{FF2B5EF4-FFF2-40B4-BE49-F238E27FC236}">
                      <a16:creationId xmlns:a16="http://schemas.microsoft.com/office/drawing/2014/main" id="{D21EC646-BF69-460E-BFAF-B8BF2E5E0B96}"/>
                    </a:ext>
                  </a:extLst>
                </p:cNvPr>
                <p:cNvSpPr txBox="1">
                  <a:spLocks noRot="1" noChangeAspect="1" noMove="1" noResize="1" noEditPoints="1" noAdjustHandles="1" noChangeArrowheads="1" noChangeShapeType="1" noTextEdit="1"/>
                </p:cNvSpPr>
                <p:nvPr/>
              </p:nvSpPr>
              <p:spPr>
                <a:xfrm>
                  <a:off x="2965401" y="3346252"/>
                  <a:ext cx="254878" cy="369332"/>
                </a:xfrm>
                <a:prstGeom prst="rect">
                  <a:avLst/>
                </a:prstGeom>
                <a:blipFill>
                  <a:blip r:embed="rId8"/>
                  <a:stretch>
                    <a:fillRect l="-40000" r="-45714"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02CF040-C335-4001-9652-D96A96A43FD1}"/>
                    </a:ext>
                  </a:extLst>
                </p:cNvPr>
                <p:cNvSpPr txBox="1"/>
                <p:nvPr/>
              </p:nvSpPr>
              <p:spPr>
                <a:xfrm>
                  <a:off x="4426024" y="3086968"/>
                  <a:ext cx="2548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m:t>
                        </m:r>
                      </m:oMath>
                    </m:oMathPara>
                  </a14:m>
                  <a:endParaRPr lang="en-US" sz="2400" dirty="0"/>
                </a:p>
              </p:txBody>
            </p:sp>
          </mc:Choice>
          <mc:Fallback xmlns="">
            <p:sp>
              <p:nvSpPr>
                <p:cNvPr id="13" name="TextBox 12">
                  <a:extLst>
                    <a:ext uri="{FF2B5EF4-FFF2-40B4-BE49-F238E27FC236}">
                      <a16:creationId xmlns:a16="http://schemas.microsoft.com/office/drawing/2014/main" id="{E02CF040-C335-4001-9652-D96A96A43FD1}"/>
                    </a:ext>
                  </a:extLst>
                </p:cNvPr>
                <p:cNvSpPr txBox="1">
                  <a:spLocks noRot="1" noChangeAspect="1" noMove="1" noResize="1" noEditPoints="1" noAdjustHandles="1" noChangeArrowheads="1" noChangeShapeType="1" noTextEdit="1"/>
                </p:cNvSpPr>
                <p:nvPr/>
              </p:nvSpPr>
              <p:spPr>
                <a:xfrm>
                  <a:off x="4426024" y="3086968"/>
                  <a:ext cx="254878" cy="369332"/>
                </a:xfrm>
                <a:prstGeom prst="rect">
                  <a:avLst/>
                </a:prstGeom>
                <a:blipFill>
                  <a:blip r:embed="rId9"/>
                  <a:stretch>
                    <a:fillRect l="-37143" r="-42857" b="-18182"/>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D493041B-A602-4443-BE65-7D67FB2A4CC3}"/>
              </a:ext>
            </a:extLst>
          </p:cNvPr>
          <p:cNvGrpSpPr/>
          <p:nvPr/>
        </p:nvGrpSpPr>
        <p:grpSpPr>
          <a:xfrm>
            <a:off x="6322786" y="2350122"/>
            <a:ext cx="4897224" cy="2358921"/>
            <a:chOff x="5846547" y="779668"/>
            <a:chExt cx="4897224" cy="2358921"/>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5B8AFF1-8E44-4A8A-A2E4-804739811174}"/>
                    </a:ext>
                  </a:extLst>
                </p:cNvPr>
                <p:cNvSpPr txBox="1"/>
                <p:nvPr/>
              </p:nvSpPr>
              <p:spPr>
                <a:xfrm>
                  <a:off x="6573078" y="1551167"/>
                  <a:ext cx="4170693" cy="15874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smtClean="0">
                                <a:latin typeface="Cambria Math" panose="02040503050406030204" pitchFamily="18" charset="0"/>
                              </a:rPr>
                            </m:ctrlPr>
                          </m:dPr>
                          <m:e>
                            <m:m>
                              <m:mPr>
                                <m:mcs>
                                  <m:mc>
                                    <m:mcPr>
                                      <m:count m:val="5"/>
                                      <m:mcJc m:val="center"/>
                                    </m:mcPr>
                                  </m:mc>
                                </m:mcs>
                                <m:ctrlPr>
                                  <a:rPr lang="en-US" sz="2800" i="1" smtClean="0">
                                    <a:latin typeface="Cambria Math" panose="02040503050406030204" pitchFamily="18" charset="0"/>
                                  </a:rPr>
                                </m:ctrlPr>
                              </m:mPr>
                              <m:mr>
                                <m:e>
                                  <m:r>
                                    <m:rPr>
                                      <m:brk m:alnAt="7"/>
                                    </m:rP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e>
                                  <m:r>
                                    <a:rPr lang="en-US" sz="2800" b="0" i="1" smtClean="0">
                                      <a:latin typeface="Cambria Math" panose="02040503050406030204" pitchFamily="18" charset="0"/>
                                    </a:rPr>
                                    <m:t>−1</m:t>
                                  </m:r>
                                </m:e>
                                <m:e>
                                  <m:r>
                                    <a:rPr lang="en-US" sz="2800" b="0" i="1" smtClean="0">
                                      <a:latin typeface="Cambria Math" panose="02040503050406030204" pitchFamily="18" charset="0"/>
                                    </a:rPr>
                                    <m:t>−1</m:t>
                                  </m:r>
                                </m:e>
                              </m:mr>
                            </m:m>
                          </m:e>
                        </m:d>
                      </m:oMath>
                    </m:oMathPara>
                  </a14:m>
                  <a:endParaRPr lang="en-US" sz="2800" dirty="0"/>
                </a:p>
              </p:txBody>
            </p:sp>
          </mc:Choice>
          <mc:Fallback xmlns="">
            <p:sp>
              <p:nvSpPr>
                <p:cNvPr id="14" name="TextBox 13">
                  <a:extLst>
                    <a:ext uri="{FF2B5EF4-FFF2-40B4-BE49-F238E27FC236}">
                      <a16:creationId xmlns:a16="http://schemas.microsoft.com/office/drawing/2014/main" id="{F5B8AFF1-8E44-4A8A-A2E4-804739811174}"/>
                    </a:ext>
                  </a:extLst>
                </p:cNvPr>
                <p:cNvSpPr txBox="1">
                  <a:spLocks noRot="1" noChangeAspect="1" noMove="1" noResize="1" noEditPoints="1" noAdjustHandles="1" noChangeArrowheads="1" noChangeShapeType="1" noTextEdit="1"/>
                </p:cNvSpPr>
                <p:nvPr/>
              </p:nvSpPr>
              <p:spPr>
                <a:xfrm>
                  <a:off x="6573078" y="1551167"/>
                  <a:ext cx="4170693" cy="1587422"/>
                </a:xfrm>
                <a:prstGeom prst="rect">
                  <a:avLst/>
                </a:prstGeom>
                <a:blipFill>
                  <a:blip r:embed="rId10"/>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0B53BD96-A18A-4574-ABC6-BE76F2A66BD7}"/>
                </a:ext>
              </a:extLst>
            </p:cNvPr>
            <p:cNvSpPr txBox="1"/>
            <p:nvPr/>
          </p:nvSpPr>
          <p:spPr>
            <a:xfrm>
              <a:off x="5846547" y="1172624"/>
              <a:ext cx="806631" cy="369332"/>
            </a:xfrm>
            <a:prstGeom prst="rect">
              <a:avLst/>
            </a:prstGeom>
            <a:noFill/>
          </p:spPr>
          <p:txBody>
            <a:bodyPr wrap="none" rtlCol="0">
              <a:spAutoFit/>
            </a:bodyPr>
            <a:lstStyle/>
            <a:p>
              <a:r>
                <a:rPr lang="en-US" dirty="0">
                  <a:solidFill>
                    <a:srgbClr val="0070C0"/>
                  </a:solidFill>
                </a:rPr>
                <a:t>Nodes</a:t>
              </a:r>
            </a:p>
          </p:txBody>
        </p:sp>
        <p:sp>
          <p:nvSpPr>
            <p:cNvPr id="18" name="TextBox 17">
              <a:extLst>
                <a:ext uri="{FF2B5EF4-FFF2-40B4-BE49-F238E27FC236}">
                  <a16:creationId xmlns:a16="http://schemas.microsoft.com/office/drawing/2014/main" id="{CBD7F9F5-CF1D-48A3-8F74-26C402DF38C3}"/>
                </a:ext>
              </a:extLst>
            </p:cNvPr>
            <p:cNvSpPr txBox="1"/>
            <p:nvPr/>
          </p:nvSpPr>
          <p:spPr>
            <a:xfrm>
              <a:off x="7404778" y="779668"/>
              <a:ext cx="1034257" cy="369332"/>
            </a:xfrm>
            <a:prstGeom prst="rect">
              <a:avLst/>
            </a:prstGeom>
            <a:noFill/>
          </p:spPr>
          <p:txBody>
            <a:bodyPr wrap="none" rtlCol="0">
              <a:spAutoFit/>
            </a:bodyPr>
            <a:lstStyle/>
            <a:p>
              <a:r>
                <a:rPr lang="en-US" dirty="0">
                  <a:solidFill>
                    <a:srgbClr val="FFC000"/>
                  </a:solidFill>
                </a:rPr>
                <a:t>Branches</a:t>
              </a:r>
            </a:p>
          </p:txBody>
        </p:sp>
        <mc:AlternateContent xmlns:mc="http://schemas.openxmlformats.org/markup-compatibility/2006" xmlns:a14="http://schemas.microsoft.com/office/drawing/2010/main">
          <mc:Choice Requires="a14">
            <p:sp>
              <p:nvSpPr>
                <p:cNvPr id="16" name="Flowchart: Connector 15">
                  <a:extLst>
                    <a:ext uri="{FF2B5EF4-FFF2-40B4-BE49-F238E27FC236}">
                      <a16:creationId xmlns:a16="http://schemas.microsoft.com/office/drawing/2014/main" id="{EF563ACB-3639-4C9A-B230-EACD35905E26}"/>
                    </a:ext>
                  </a:extLst>
                </p:cNvPr>
                <p:cNvSpPr/>
                <p:nvPr/>
              </p:nvSpPr>
              <p:spPr>
                <a:xfrm>
                  <a:off x="6178058" y="1572867"/>
                  <a:ext cx="274000" cy="289088"/>
                </a:xfrm>
                <a:prstGeom prst="flowChartConnector">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 </m:t>
                        </m:r>
                        <m:r>
                          <a:rPr lang="en-US" i="1" dirty="0" smtClean="0">
                            <a:latin typeface="Cambria Math" panose="02040503050406030204" pitchFamily="18" charset="0"/>
                          </a:rPr>
                          <m:t>1</m:t>
                        </m:r>
                      </m:oMath>
                    </m:oMathPara>
                  </a14:m>
                  <a:endParaRPr lang="en-US" dirty="0"/>
                </a:p>
              </p:txBody>
            </p:sp>
          </mc:Choice>
          <mc:Fallback xmlns="">
            <p:sp>
              <p:nvSpPr>
                <p:cNvPr id="16" name="Flowchart: Connector 15">
                  <a:extLst>
                    <a:ext uri="{FF2B5EF4-FFF2-40B4-BE49-F238E27FC236}">
                      <a16:creationId xmlns:a16="http://schemas.microsoft.com/office/drawing/2014/main" id="{EF563ACB-3639-4C9A-B230-EACD35905E26}"/>
                    </a:ext>
                  </a:extLst>
                </p:cNvPr>
                <p:cNvSpPr>
                  <a:spLocks noRot="1" noChangeAspect="1" noMove="1" noResize="1" noEditPoints="1" noAdjustHandles="1" noChangeArrowheads="1" noChangeShapeType="1" noTextEdit="1"/>
                </p:cNvSpPr>
                <p:nvPr/>
              </p:nvSpPr>
              <p:spPr>
                <a:xfrm>
                  <a:off x="6178058" y="1572867"/>
                  <a:ext cx="274000" cy="289088"/>
                </a:xfrm>
                <a:prstGeom prst="flowChartConnector">
                  <a:avLst/>
                </a:prstGeom>
                <a:blipFill>
                  <a:blip r:embed="rId11"/>
                  <a:stretch>
                    <a:fillRect l="-2128" b="-4082"/>
                  </a:stretch>
                </a:blipFill>
                <a:ln w="9525" cap="flat" cmpd="sng" algn="ctr">
                  <a:solidFill>
                    <a:schemeClr val="dk1"/>
                  </a:solidFill>
                  <a:prstDash val="solid"/>
                  <a:round/>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Flowchart: Connector 19">
                  <a:extLst>
                    <a:ext uri="{FF2B5EF4-FFF2-40B4-BE49-F238E27FC236}">
                      <a16:creationId xmlns:a16="http://schemas.microsoft.com/office/drawing/2014/main" id="{F8950340-242F-407D-BF75-995D6B6D1872}"/>
                    </a:ext>
                  </a:extLst>
                </p:cNvPr>
                <p:cNvSpPr/>
                <p:nvPr/>
              </p:nvSpPr>
              <p:spPr>
                <a:xfrm>
                  <a:off x="6177768" y="1990433"/>
                  <a:ext cx="274000" cy="289088"/>
                </a:xfrm>
                <a:prstGeom prst="flowChartConnector">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 2</m:t>
                        </m:r>
                      </m:oMath>
                    </m:oMathPara>
                  </a14:m>
                  <a:endParaRPr lang="en-US" dirty="0"/>
                </a:p>
              </p:txBody>
            </p:sp>
          </mc:Choice>
          <mc:Fallback xmlns="">
            <p:sp>
              <p:nvSpPr>
                <p:cNvPr id="20" name="Flowchart: Connector 19">
                  <a:extLst>
                    <a:ext uri="{FF2B5EF4-FFF2-40B4-BE49-F238E27FC236}">
                      <a16:creationId xmlns:a16="http://schemas.microsoft.com/office/drawing/2014/main" id="{F8950340-242F-407D-BF75-995D6B6D1872}"/>
                    </a:ext>
                  </a:extLst>
                </p:cNvPr>
                <p:cNvSpPr>
                  <a:spLocks noRot="1" noChangeAspect="1" noMove="1" noResize="1" noEditPoints="1" noAdjustHandles="1" noChangeArrowheads="1" noChangeShapeType="1" noTextEdit="1"/>
                </p:cNvSpPr>
                <p:nvPr/>
              </p:nvSpPr>
              <p:spPr>
                <a:xfrm>
                  <a:off x="6177768" y="1990433"/>
                  <a:ext cx="274000" cy="289088"/>
                </a:xfrm>
                <a:prstGeom prst="flowChartConnector">
                  <a:avLst/>
                </a:prstGeom>
                <a:blipFill>
                  <a:blip r:embed="rId12"/>
                  <a:stretch>
                    <a:fillRect l="-4255" b="-4000"/>
                  </a:stretch>
                </a:blipFill>
                <a:ln w="9525" cap="flat" cmpd="sng" algn="ctr">
                  <a:solidFill>
                    <a:schemeClr val="dk1"/>
                  </a:solidFill>
                  <a:prstDash val="solid"/>
                  <a:round/>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Flowchart: Connector 20">
                  <a:extLst>
                    <a:ext uri="{FF2B5EF4-FFF2-40B4-BE49-F238E27FC236}">
                      <a16:creationId xmlns:a16="http://schemas.microsoft.com/office/drawing/2014/main" id="{55BDE62B-BE1B-4CC8-AAFC-B11E04B1B74A}"/>
                    </a:ext>
                  </a:extLst>
                </p:cNvPr>
                <p:cNvSpPr/>
                <p:nvPr/>
              </p:nvSpPr>
              <p:spPr>
                <a:xfrm>
                  <a:off x="6177768" y="2407999"/>
                  <a:ext cx="274000" cy="289088"/>
                </a:xfrm>
                <a:prstGeom prst="flowChartConnector">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 3</m:t>
                        </m:r>
                      </m:oMath>
                    </m:oMathPara>
                  </a14:m>
                  <a:endParaRPr lang="en-US" dirty="0"/>
                </a:p>
              </p:txBody>
            </p:sp>
          </mc:Choice>
          <mc:Fallback xmlns="">
            <p:sp>
              <p:nvSpPr>
                <p:cNvPr id="21" name="Flowchart: Connector 20">
                  <a:extLst>
                    <a:ext uri="{FF2B5EF4-FFF2-40B4-BE49-F238E27FC236}">
                      <a16:creationId xmlns:a16="http://schemas.microsoft.com/office/drawing/2014/main" id="{55BDE62B-BE1B-4CC8-AAFC-B11E04B1B74A}"/>
                    </a:ext>
                  </a:extLst>
                </p:cNvPr>
                <p:cNvSpPr>
                  <a:spLocks noRot="1" noChangeAspect="1" noMove="1" noResize="1" noEditPoints="1" noAdjustHandles="1" noChangeArrowheads="1" noChangeShapeType="1" noTextEdit="1"/>
                </p:cNvSpPr>
                <p:nvPr/>
              </p:nvSpPr>
              <p:spPr>
                <a:xfrm>
                  <a:off x="6177768" y="2407999"/>
                  <a:ext cx="274000" cy="289088"/>
                </a:xfrm>
                <a:prstGeom prst="flowChartConnector">
                  <a:avLst/>
                </a:prstGeom>
                <a:blipFill>
                  <a:blip r:embed="rId13"/>
                  <a:stretch>
                    <a:fillRect l="-4255" b="-4082"/>
                  </a:stretch>
                </a:blipFill>
                <a:ln w="9525" cap="flat" cmpd="sng" algn="ctr">
                  <a:solidFill>
                    <a:schemeClr val="dk1"/>
                  </a:solidFill>
                  <a:prstDash val="solid"/>
                  <a:round/>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Flowchart: Connector 21">
                  <a:extLst>
                    <a:ext uri="{FF2B5EF4-FFF2-40B4-BE49-F238E27FC236}">
                      <a16:creationId xmlns:a16="http://schemas.microsoft.com/office/drawing/2014/main" id="{B57A027C-C663-4DCF-93B7-C9328307D85C}"/>
                    </a:ext>
                  </a:extLst>
                </p:cNvPr>
                <p:cNvSpPr/>
                <p:nvPr/>
              </p:nvSpPr>
              <p:spPr>
                <a:xfrm>
                  <a:off x="6177768" y="2816402"/>
                  <a:ext cx="274000" cy="289088"/>
                </a:xfrm>
                <a:prstGeom prst="flowChartConnector">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 4</m:t>
                        </m:r>
                      </m:oMath>
                    </m:oMathPara>
                  </a14:m>
                  <a:endParaRPr lang="en-US" dirty="0"/>
                </a:p>
              </p:txBody>
            </p:sp>
          </mc:Choice>
          <mc:Fallback xmlns="">
            <p:sp>
              <p:nvSpPr>
                <p:cNvPr id="22" name="Flowchart: Connector 21">
                  <a:extLst>
                    <a:ext uri="{FF2B5EF4-FFF2-40B4-BE49-F238E27FC236}">
                      <a16:creationId xmlns:a16="http://schemas.microsoft.com/office/drawing/2014/main" id="{B57A027C-C663-4DCF-93B7-C9328307D85C}"/>
                    </a:ext>
                  </a:extLst>
                </p:cNvPr>
                <p:cNvSpPr>
                  <a:spLocks noRot="1" noChangeAspect="1" noMove="1" noResize="1" noEditPoints="1" noAdjustHandles="1" noChangeArrowheads="1" noChangeShapeType="1" noTextEdit="1"/>
                </p:cNvSpPr>
                <p:nvPr/>
              </p:nvSpPr>
              <p:spPr>
                <a:xfrm>
                  <a:off x="6177768" y="2816402"/>
                  <a:ext cx="274000" cy="289088"/>
                </a:xfrm>
                <a:prstGeom prst="flowChartConnector">
                  <a:avLst/>
                </a:prstGeom>
                <a:blipFill>
                  <a:blip r:embed="rId14"/>
                  <a:stretch>
                    <a:fillRect l="-4255" b="-4082"/>
                  </a:stretch>
                </a:blipFill>
                <a:ln w="9525" cap="flat" cmpd="sng" algn="ctr">
                  <a:solidFill>
                    <a:schemeClr val="dk1"/>
                  </a:solidFill>
                  <a:prstDash val="solid"/>
                  <a:round/>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0B9B28F-677F-48F3-A991-08C521F2E955}"/>
                    </a:ext>
                  </a:extLst>
                </p:cNvPr>
                <p:cNvSpPr txBox="1"/>
                <p:nvPr/>
              </p:nvSpPr>
              <p:spPr>
                <a:xfrm>
                  <a:off x="6922425" y="1234324"/>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𝟏</m:t>
                        </m:r>
                      </m:oMath>
                    </m:oMathPara>
                  </a14:m>
                  <a:endParaRPr lang="en-US" b="1" dirty="0"/>
                </a:p>
              </p:txBody>
            </p:sp>
          </mc:Choice>
          <mc:Fallback xmlns="">
            <p:sp>
              <p:nvSpPr>
                <p:cNvPr id="17" name="TextBox 16">
                  <a:extLst>
                    <a:ext uri="{FF2B5EF4-FFF2-40B4-BE49-F238E27FC236}">
                      <a16:creationId xmlns:a16="http://schemas.microsoft.com/office/drawing/2014/main" id="{B0B9B28F-677F-48F3-A991-08C521F2E955}"/>
                    </a:ext>
                  </a:extLst>
                </p:cNvPr>
                <p:cNvSpPr txBox="1">
                  <a:spLocks noRot="1" noChangeAspect="1" noMove="1" noResize="1" noEditPoints="1" noAdjustHandles="1" noChangeArrowheads="1" noChangeShapeType="1" noTextEdit="1"/>
                </p:cNvSpPr>
                <p:nvPr/>
              </p:nvSpPr>
              <p:spPr>
                <a:xfrm>
                  <a:off x="6922425" y="1234324"/>
                  <a:ext cx="201978" cy="276999"/>
                </a:xfrm>
                <a:prstGeom prst="rect">
                  <a:avLst/>
                </a:prstGeom>
                <a:blipFill>
                  <a:blip r:embed="rId15"/>
                  <a:stretch>
                    <a:fillRect l="-27273" r="-2424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7D70B92-57E0-42FE-B4A5-34983EA4CAF5}"/>
                    </a:ext>
                  </a:extLst>
                </p:cNvPr>
                <p:cNvSpPr txBox="1"/>
                <p:nvPr/>
              </p:nvSpPr>
              <p:spPr>
                <a:xfrm>
                  <a:off x="7726758" y="1259780"/>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oMath>
                    </m:oMathPara>
                  </a14:m>
                  <a:endParaRPr lang="en-US" b="1" dirty="0"/>
                </a:p>
              </p:txBody>
            </p:sp>
          </mc:Choice>
          <mc:Fallback xmlns="">
            <p:sp>
              <p:nvSpPr>
                <p:cNvPr id="24" name="TextBox 23">
                  <a:extLst>
                    <a:ext uri="{FF2B5EF4-FFF2-40B4-BE49-F238E27FC236}">
                      <a16:creationId xmlns:a16="http://schemas.microsoft.com/office/drawing/2014/main" id="{C7D70B92-57E0-42FE-B4A5-34983EA4CAF5}"/>
                    </a:ext>
                  </a:extLst>
                </p:cNvPr>
                <p:cNvSpPr txBox="1">
                  <a:spLocks noRot="1" noChangeAspect="1" noMove="1" noResize="1" noEditPoints="1" noAdjustHandles="1" noChangeArrowheads="1" noChangeShapeType="1" noTextEdit="1"/>
                </p:cNvSpPr>
                <p:nvPr/>
              </p:nvSpPr>
              <p:spPr>
                <a:xfrm>
                  <a:off x="7726758" y="1259780"/>
                  <a:ext cx="201978" cy="276999"/>
                </a:xfrm>
                <a:prstGeom prst="rect">
                  <a:avLst/>
                </a:prstGeom>
                <a:blipFill>
                  <a:blip r:embed="rId16"/>
                  <a:stretch>
                    <a:fillRect l="-27273" r="-2424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5FB2CBF-4C3D-4047-ADE2-F641F46D54A6}"/>
                    </a:ext>
                  </a:extLst>
                </p:cNvPr>
                <p:cNvSpPr txBox="1"/>
                <p:nvPr/>
              </p:nvSpPr>
              <p:spPr>
                <a:xfrm>
                  <a:off x="8557435" y="1252521"/>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𝟑</m:t>
                        </m:r>
                      </m:oMath>
                    </m:oMathPara>
                  </a14:m>
                  <a:endParaRPr lang="en-US" b="1" dirty="0"/>
                </a:p>
              </p:txBody>
            </p:sp>
          </mc:Choice>
          <mc:Fallback xmlns="">
            <p:sp>
              <p:nvSpPr>
                <p:cNvPr id="25" name="TextBox 24">
                  <a:extLst>
                    <a:ext uri="{FF2B5EF4-FFF2-40B4-BE49-F238E27FC236}">
                      <a16:creationId xmlns:a16="http://schemas.microsoft.com/office/drawing/2014/main" id="{55FB2CBF-4C3D-4047-ADE2-F641F46D54A6}"/>
                    </a:ext>
                  </a:extLst>
                </p:cNvPr>
                <p:cNvSpPr txBox="1">
                  <a:spLocks noRot="1" noChangeAspect="1" noMove="1" noResize="1" noEditPoints="1" noAdjustHandles="1" noChangeArrowheads="1" noChangeShapeType="1" noTextEdit="1"/>
                </p:cNvSpPr>
                <p:nvPr/>
              </p:nvSpPr>
              <p:spPr>
                <a:xfrm>
                  <a:off x="8557435" y="1252521"/>
                  <a:ext cx="201978" cy="276999"/>
                </a:xfrm>
                <a:prstGeom prst="rect">
                  <a:avLst/>
                </a:prstGeom>
                <a:blipFill>
                  <a:blip r:embed="rId17"/>
                  <a:stretch>
                    <a:fillRect l="-27273" r="-2424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1D43732-45E4-4C99-B609-9E7A9A4D25E4}"/>
                    </a:ext>
                  </a:extLst>
                </p:cNvPr>
                <p:cNvSpPr txBox="1"/>
                <p:nvPr/>
              </p:nvSpPr>
              <p:spPr>
                <a:xfrm>
                  <a:off x="9351184" y="1252522"/>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𝟒</m:t>
                        </m:r>
                      </m:oMath>
                    </m:oMathPara>
                  </a14:m>
                  <a:endParaRPr lang="en-US" b="1" dirty="0"/>
                </a:p>
              </p:txBody>
            </p:sp>
          </mc:Choice>
          <mc:Fallback xmlns="">
            <p:sp>
              <p:nvSpPr>
                <p:cNvPr id="26" name="TextBox 25">
                  <a:extLst>
                    <a:ext uri="{FF2B5EF4-FFF2-40B4-BE49-F238E27FC236}">
                      <a16:creationId xmlns:a16="http://schemas.microsoft.com/office/drawing/2014/main" id="{61D43732-45E4-4C99-B609-9E7A9A4D25E4}"/>
                    </a:ext>
                  </a:extLst>
                </p:cNvPr>
                <p:cNvSpPr txBox="1">
                  <a:spLocks noRot="1" noChangeAspect="1" noMove="1" noResize="1" noEditPoints="1" noAdjustHandles="1" noChangeArrowheads="1" noChangeShapeType="1" noTextEdit="1"/>
                </p:cNvSpPr>
                <p:nvPr/>
              </p:nvSpPr>
              <p:spPr>
                <a:xfrm>
                  <a:off x="9351184" y="1252522"/>
                  <a:ext cx="201978" cy="276999"/>
                </a:xfrm>
                <a:prstGeom prst="rect">
                  <a:avLst/>
                </a:prstGeom>
                <a:blipFill>
                  <a:blip r:embed="rId18"/>
                  <a:stretch>
                    <a:fillRect l="-24242" r="-2727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C2B0FD2-2A37-4F0D-B7B5-5B1307C57C11}"/>
                    </a:ext>
                  </a:extLst>
                </p:cNvPr>
                <p:cNvSpPr txBox="1"/>
                <p:nvPr/>
              </p:nvSpPr>
              <p:spPr>
                <a:xfrm>
                  <a:off x="10185658" y="1254246"/>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𝟓</m:t>
                        </m:r>
                      </m:oMath>
                    </m:oMathPara>
                  </a14:m>
                  <a:endParaRPr lang="en-US" b="1" dirty="0"/>
                </a:p>
              </p:txBody>
            </p:sp>
          </mc:Choice>
          <mc:Fallback xmlns="">
            <p:sp>
              <p:nvSpPr>
                <p:cNvPr id="27" name="TextBox 26">
                  <a:extLst>
                    <a:ext uri="{FF2B5EF4-FFF2-40B4-BE49-F238E27FC236}">
                      <a16:creationId xmlns:a16="http://schemas.microsoft.com/office/drawing/2014/main" id="{4C2B0FD2-2A37-4F0D-B7B5-5B1307C57C11}"/>
                    </a:ext>
                  </a:extLst>
                </p:cNvPr>
                <p:cNvSpPr txBox="1">
                  <a:spLocks noRot="1" noChangeAspect="1" noMove="1" noResize="1" noEditPoints="1" noAdjustHandles="1" noChangeArrowheads="1" noChangeShapeType="1" noTextEdit="1"/>
                </p:cNvSpPr>
                <p:nvPr/>
              </p:nvSpPr>
              <p:spPr>
                <a:xfrm>
                  <a:off x="10185658" y="1254246"/>
                  <a:ext cx="201978" cy="276999"/>
                </a:xfrm>
                <a:prstGeom prst="rect">
                  <a:avLst/>
                </a:prstGeom>
                <a:blipFill>
                  <a:blip r:embed="rId19"/>
                  <a:stretch>
                    <a:fillRect l="-27273" r="-27273" b="-8696"/>
                  </a:stretch>
                </a:blipFill>
              </p:spPr>
              <p:txBody>
                <a:bodyPr/>
                <a:lstStyle/>
                <a:p>
                  <a:r>
                    <a:rPr lang="en-US">
                      <a:noFill/>
                    </a:rPr>
                    <a:t> </a:t>
                  </a:r>
                </a:p>
              </p:txBody>
            </p:sp>
          </mc:Fallback>
        </mc:AlternateContent>
      </p:grpSp>
    </p:spTree>
    <p:extLst>
      <p:ext uri="{BB962C8B-B14F-4D97-AF65-F5344CB8AC3E}">
        <p14:creationId xmlns:p14="http://schemas.microsoft.com/office/powerpoint/2010/main" val="296457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7ACED-31E4-4A05-A50C-30EFF96E63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283"/>
          <a:stretch/>
        </p:blipFill>
        <p:spPr bwMode="auto">
          <a:xfrm>
            <a:off x="236765" y="2910716"/>
            <a:ext cx="4004103" cy="29649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actice Clip Art at Clker.com - vector clip art online, royalty free &amp;  public domain">
            <a:extLst>
              <a:ext uri="{FF2B5EF4-FFF2-40B4-BE49-F238E27FC236}">
                <a16:creationId xmlns:a16="http://schemas.microsoft.com/office/drawing/2014/main" id="{778F59F2-3830-4EFC-B709-E0BC332C9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978" y="92668"/>
            <a:ext cx="2434323" cy="249288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F496E40-8F60-4CB2-A1F5-2855D66A1CF8}"/>
              </a:ext>
            </a:extLst>
          </p:cNvPr>
          <p:cNvGrpSpPr/>
          <p:nvPr/>
        </p:nvGrpSpPr>
        <p:grpSpPr>
          <a:xfrm>
            <a:off x="7059619" y="3528089"/>
            <a:ext cx="4482260" cy="1907805"/>
            <a:chOff x="7431444" y="3546568"/>
            <a:chExt cx="4482260" cy="1907805"/>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EB71C38-5431-459F-A250-528CC085B530}"/>
                    </a:ext>
                  </a:extLst>
                </p:cNvPr>
                <p:cNvSpPr txBox="1"/>
                <p:nvPr/>
              </p:nvSpPr>
              <p:spPr>
                <a:xfrm>
                  <a:off x="7615439" y="4036730"/>
                  <a:ext cx="4298265" cy="14151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latin typeface="Cambria Math" panose="02040503050406030204" pitchFamily="18" charset="0"/>
                              </a:rPr>
                            </m:ctrlPr>
                          </m:dPr>
                          <m:e>
                            <m:m>
                              <m:mPr>
                                <m:mcs>
                                  <m:mc>
                                    <m:mcPr>
                                      <m:count m:val="7"/>
                                      <m:mcJc m:val="center"/>
                                    </m:mcPr>
                                  </m:mc>
                                </m:mcs>
                                <m:ctrlPr>
                                  <a:rPr lang="en-US" sz="2000" i="1" smtClean="0">
                                    <a:latin typeface="Cambria Math" panose="02040503050406030204" pitchFamily="18" charset="0"/>
                                  </a:rPr>
                                </m:ctrlPr>
                              </m:mPr>
                              <m:mr>
                                <m:e>
                                  <m:r>
                                    <m:rPr>
                                      <m:brk m:alnAt="7"/>
                                    </m:rP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−1</m:t>
                                  </m:r>
                                </m:e>
                              </m:mr>
                              <m:mr>
                                <m:e>
                                  <m:r>
                                    <a:rPr lang="en-US" sz="2000" b="0" i="1" smtClean="0">
                                      <a:latin typeface="Cambria Math" panose="02040503050406030204" pitchFamily="18" charset="0"/>
                                    </a:rPr>
                                    <m:t>−1</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mr>
                              <m:mr>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mr>
                              <m:mr>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mr>
                              <m:mr>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mr>
                            </m:m>
                          </m:e>
                        </m:d>
                      </m:oMath>
                    </m:oMathPara>
                  </a14:m>
                  <a:endParaRPr lang="en-US" sz="2000" dirty="0"/>
                </a:p>
              </p:txBody>
            </p:sp>
          </mc:Choice>
          <mc:Fallback xmlns="">
            <p:sp>
              <p:nvSpPr>
                <p:cNvPr id="2" name="TextBox 1">
                  <a:extLst>
                    <a:ext uri="{FF2B5EF4-FFF2-40B4-BE49-F238E27FC236}">
                      <a16:creationId xmlns:a16="http://schemas.microsoft.com/office/drawing/2014/main" id="{AEB71C38-5431-459F-A250-528CC085B530}"/>
                    </a:ext>
                  </a:extLst>
                </p:cNvPr>
                <p:cNvSpPr txBox="1">
                  <a:spLocks noRot="1" noChangeAspect="1" noMove="1" noResize="1" noEditPoints="1" noAdjustHandles="1" noChangeArrowheads="1" noChangeShapeType="1" noTextEdit="1"/>
                </p:cNvSpPr>
                <p:nvPr/>
              </p:nvSpPr>
              <p:spPr>
                <a:xfrm>
                  <a:off x="7615439" y="4036730"/>
                  <a:ext cx="4298265" cy="141519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C259ED3-5FCF-4440-B629-B751CA1AB684}"/>
                    </a:ext>
                  </a:extLst>
                </p:cNvPr>
                <p:cNvSpPr txBox="1"/>
                <p:nvPr/>
              </p:nvSpPr>
              <p:spPr>
                <a:xfrm>
                  <a:off x="7899388" y="3548199"/>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𝟏</m:t>
                            </m:r>
                          </m:sub>
                        </m:sSub>
                      </m:oMath>
                    </m:oMathPara>
                  </a14:m>
                  <a:endParaRPr lang="en-US" b="1" dirty="0"/>
                </a:p>
              </p:txBody>
            </p:sp>
          </mc:Choice>
          <mc:Fallback xmlns="">
            <p:sp>
              <p:nvSpPr>
                <p:cNvPr id="4" name="TextBox 3">
                  <a:extLst>
                    <a:ext uri="{FF2B5EF4-FFF2-40B4-BE49-F238E27FC236}">
                      <a16:creationId xmlns:a16="http://schemas.microsoft.com/office/drawing/2014/main" id="{1C259ED3-5FCF-4440-B629-B751CA1AB684}"/>
                    </a:ext>
                  </a:extLst>
                </p:cNvPr>
                <p:cNvSpPr txBox="1">
                  <a:spLocks noRot="1" noChangeAspect="1" noMove="1" noResize="1" noEditPoints="1" noAdjustHandles="1" noChangeArrowheads="1" noChangeShapeType="1" noTextEdit="1"/>
                </p:cNvSpPr>
                <p:nvPr/>
              </p:nvSpPr>
              <p:spPr>
                <a:xfrm>
                  <a:off x="7899388" y="3548199"/>
                  <a:ext cx="301300" cy="276999"/>
                </a:xfrm>
                <a:prstGeom prst="rect">
                  <a:avLst/>
                </a:prstGeom>
                <a:blipFill>
                  <a:blip r:embed="rId5"/>
                  <a:stretch>
                    <a:fillRect l="-10204" r="-816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BBBFEC1-2C3C-411A-A112-8DFD2A9B4683}"/>
                    </a:ext>
                  </a:extLst>
                </p:cNvPr>
                <p:cNvSpPr txBox="1"/>
                <p:nvPr/>
              </p:nvSpPr>
              <p:spPr>
                <a:xfrm>
                  <a:off x="8478200" y="3560304"/>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𝟐</m:t>
                            </m:r>
                          </m:sub>
                        </m:sSub>
                      </m:oMath>
                    </m:oMathPara>
                  </a14:m>
                  <a:endParaRPr lang="en-US" b="1" dirty="0"/>
                </a:p>
              </p:txBody>
            </p:sp>
          </mc:Choice>
          <mc:Fallback xmlns="">
            <p:sp>
              <p:nvSpPr>
                <p:cNvPr id="9" name="TextBox 8">
                  <a:extLst>
                    <a:ext uri="{FF2B5EF4-FFF2-40B4-BE49-F238E27FC236}">
                      <a16:creationId xmlns:a16="http://schemas.microsoft.com/office/drawing/2014/main" id="{8BBBFEC1-2C3C-411A-A112-8DFD2A9B4683}"/>
                    </a:ext>
                  </a:extLst>
                </p:cNvPr>
                <p:cNvSpPr txBox="1">
                  <a:spLocks noRot="1" noChangeAspect="1" noMove="1" noResize="1" noEditPoints="1" noAdjustHandles="1" noChangeArrowheads="1" noChangeShapeType="1" noTextEdit="1"/>
                </p:cNvSpPr>
                <p:nvPr/>
              </p:nvSpPr>
              <p:spPr>
                <a:xfrm>
                  <a:off x="8478200" y="3560304"/>
                  <a:ext cx="301300" cy="276999"/>
                </a:xfrm>
                <a:prstGeom prst="rect">
                  <a:avLst/>
                </a:prstGeom>
                <a:blipFill>
                  <a:blip r:embed="rId6"/>
                  <a:stretch>
                    <a:fillRect l="-10204" r="-816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C272E60-50E5-486F-AE1E-1FC988B31214}"/>
                    </a:ext>
                  </a:extLst>
                </p:cNvPr>
                <p:cNvSpPr txBox="1"/>
                <p:nvPr/>
              </p:nvSpPr>
              <p:spPr>
                <a:xfrm>
                  <a:off x="9035109" y="3546568"/>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𝟑</m:t>
                            </m:r>
                          </m:sub>
                        </m:sSub>
                      </m:oMath>
                    </m:oMathPara>
                  </a14:m>
                  <a:endParaRPr lang="en-US" b="1" dirty="0"/>
                </a:p>
              </p:txBody>
            </p:sp>
          </mc:Choice>
          <mc:Fallback xmlns="">
            <p:sp>
              <p:nvSpPr>
                <p:cNvPr id="10" name="TextBox 9">
                  <a:extLst>
                    <a:ext uri="{FF2B5EF4-FFF2-40B4-BE49-F238E27FC236}">
                      <a16:creationId xmlns:a16="http://schemas.microsoft.com/office/drawing/2014/main" id="{1C272E60-50E5-486F-AE1E-1FC988B31214}"/>
                    </a:ext>
                  </a:extLst>
                </p:cNvPr>
                <p:cNvSpPr txBox="1">
                  <a:spLocks noRot="1" noChangeAspect="1" noMove="1" noResize="1" noEditPoints="1" noAdjustHandles="1" noChangeArrowheads="1" noChangeShapeType="1" noTextEdit="1"/>
                </p:cNvSpPr>
                <p:nvPr/>
              </p:nvSpPr>
              <p:spPr>
                <a:xfrm>
                  <a:off x="9035109" y="3546568"/>
                  <a:ext cx="301300" cy="276999"/>
                </a:xfrm>
                <a:prstGeom prst="rect">
                  <a:avLst/>
                </a:prstGeom>
                <a:blipFill>
                  <a:blip r:embed="rId7"/>
                  <a:stretch>
                    <a:fillRect l="-10000" r="-6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F41EDA4-6DF0-48D9-8094-FE937F96DD5E}"/>
                    </a:ext>
                  </a:extLst>
                </p:cNvPr>
                <p:cNvSpPr txBox="1"/>
                <p:nvPr/>
              </p:nvSpPr>
              <p:spPr>
                <a:xfrm>
                  <a:off x="9613921" y="3557079"/>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𝟒</m:t>
                            </m:r>
                          </m:sub>
                        </m:sSub>
                      </m:oMath>
                    </m:oMathPara>
                  </a14:m>
                  <a:endParaRPr lang="en-US" b="1" dirty="0"/>
                </a:p>
              </p:txBody>
            </p:sp>
          </mc:Choice>
          <mc:Fallback xmlns="">
            <p:sp>
              <p:nvSpPr>
                <p:cNvPr id="11" name="TextBox 10">
                  <a:extLst>
                    <a:ext uri="{FF2B5EF4-FFF2-40B4-BE49-F238E27FC236}">
                      <a16:creationId xmlns:a16="http://schemas.microsoft.com/office/drawing/2014/main" id="{FF41EDA4-6DF0-48D9-8094-FE937F96DD5E}"/>
                    </a:ext>
                  </a:extLst>
                </p:cNvPr>
                <p:cNvSpPr txBox="1">
                  <a:spLocks noRot="1" noChangeAspect="1" noMove="1" noResize="1" noEditPoints="1" noAdjustHandles="1" noChangeArrowheads="1" noChangeShapeType="1" noTextEdit="1"/>
                </p:cNvSpPr>
                <p:nvPr/>
              </p:nvSpPr>
              <p:spPr>
                <a:xfrm>
                  <a:off x="9613921" y="3557079"/>
                  <a:ext cx="301300" cy="276999"/>
                </a:xfrm>
                <a:prstGeom prst="rect">
                  <a:avLst/>
                </a:prstGeom>
                <a:blipFill>
                  <a:blip r:embed="rId8"/>
                  <a:stretch>
                    <a:fillRect l="-10000" r="-6000"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63DA8FA-1574-4C37-80CF-ABD9FFEA0A0E}"/>
                    </a:ext>
                  </a:extLst>
                </p:cNvPr>
                <p:cNvSpPr txBox="1"/>
                <p:nvPr/>
              </p:nvSpPr>
              <p:spPr>
                <a:xfrm>
                  <a:off x="10172642" y="3556883"/>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𝟓</m:t>
                            </m:r>
                          </m:sub>
                        </m:sSub>
                      </m:oMath>
                    </m:oMathPara>
                  </a14:m>
                  <a:endParaRPr lang="en-US" b="1" dirty="0"/>
                </a:p>
              </p:txBody>
            </p:sp>
          </mc:Choice>
          <mc:Fallback xmlns="">
            <p:sp>
              <p:nvSpPr>
                <p:cNvPr id="12" name="TextBox 11">
                  <a:extLst>
                    <a:ext uri="{FF2B5EF4-FFF2-40B4-BE49-F238E27FC236}">
                      <a16:creationId xmlns:a16="http://schemas.microsoft.com/office/drawing/2014/main" id="{C63DA8FA-1574-4C37-80CF-ABD9FFEA0A0E}"/>
                    </a:ext>
                  </a:extLst>
                </p:cNvPr>
                <p:cNvSpPr txBox="1">
                  <a:spLocks noRot="1" noChangeAspect="1" noMove="1" noResize="1" noEditPoints="1" noAdjustHandles="1" noChangeArrowheads="1" noChangeShapeType="1" noTextEdit="1"/>
                </p:cNvSpPr>
                <p:nvPr/>
              </p:nvSpPr>
              <p:spPr>
                <a:xfrm>
                  <a:off x="10172642" y="3556883"/>
                  <a:ext cx="301300" cy="276999"/>
                </a:xfrm>
                <a:prstGeom prst="rect">
                  <a:avLst/>
                </a:prstGeom>
                <a:blipFill>
                  <a:blip r:embed="rId9"/>
                  <a:stretch>
                    <a:fillRect l="-10204" r="-8163" b="-195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A529E80-F349-4925-A1C3-3CD9EB54E37B}"/>
                    </a:ext>
                  </a:extLst>
                </p:cNvPr>
                <p:cNvSpPr txBox="1"/>
                <p:nvPr/>
              </p:nvSpPr>
              <p:spPr>
                <a:xfrm>
                  <a:off x="10730967" y="3546568"/>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𝟔</m:t>
                            </m:r>
                          </m:sub>
                        </m:sSub>
                      </m:oMath>
                    </m:oMathPara>
                  </a14:m>
                  <a:endParaRPr lang="en-US" b="1" dirty="0"/>
                </a:p>
              </p:txBody>
            </p:sp>
          </mc:Choice>
          <mc:Fallback xmlns="">
            <p:sp>
              <p:nvSpPr>
                <p:cNvPr id="13" name="TextBox 12">
                  <a:extLst>
                    <a:ext uri="{FF2B5EF4-FFF2-40B4-BE49-F238E27FC236}">
                      <a16:creationId xmlns:a16="http://schemas.microsoft.com/office/drawing/2014/main" id="{BA529E80-F349-4925-A1C3-3CD9EB54E37B}"/>
                    </a:ext>
                  </a:extLst>
                </p:cNvPr>
                <p:cNvSpPr txBox="1">
                  <a:spLocks noRot="1" noChangeAspect="1" noMove="1" noResize="1" noEditPoints="1" noAdjustHandles="1" noChangeArrowheads="1" noChangeShapeType="1" noTextEdit="1"/>
                </p:cNvSpPr>
                <p:nvPr/>
              </p:nvSpPr>
              <p:spPr>
                <a:xfrm>
                  <a:off x="10730967" y="3546568"/>
                  <a:ext cx="301300" cy="276999"/>
                </a:xfrm>
                <a:prstGeom prst="rect">
                  <a:avLst/>
                </a:prstGeom>
                <a:blipFill>
                  <a:blip r:embed="rId10"/>
                  <a:stretch>
                    <a:fillRect l="-10000" r="-6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35D1ECB-4516-4090-82AA-7F424BF0ABA1}"/>
                    </a:ext>
                  </a:extLst>
                </p:cNvPr>
                <p:cNvSpPr txBox="1"/>
                <p:nvPr/>
              </p:nvSpPr>
              <p:spPr>
                <a:xfrm>
                  <a:off x="11393891" y="3546568"/>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𝟕</m:t>
                            </m:r>
                          </m:sub>
                        </m:sSub>
                      </m:oMath>
                    </m:oMathPara>
                  </a14:m>
                  <a:endParaRPr lang="en-US" b="1" dirty="0"/>
                </a:p>
              </p:txBody>
            </p:sp>
          </mc:Choice>
          <mc:Fallback xmlns="">
            <p:sp>
              <p:nvSpPr>
                <p:cNvPr id="14" name="TextBox 13">
                  <a:extLst>
                    <a:ext uri="{FF2B5EF4-FFF2-40B4-BE49-F238E27FC236}">
                      <a16:creationId xmlns:a16="http://schemas.microsoft.com/office/drawing/2014/main" id="{035D1ECB-4516-4090-82AA-7F424BF0ABA1}"/>
                    </a:ext>
                  </a:extLst>
                </p:cNvPr>
                <p:cNvSpPr txBox="1">
                  <a:spLocks noRot="1" noChangeAspect="1" noMove="1" noResize="1" noEditPoints="1" noAdjustHandles="1" noChangeArrowheads="1" noChangeShapeType="1" noTextEdit="1"/>
                </p:cNvSpPr>
                <p:nvPr/>
              </p:nvSpPr>
              <p:spPr>
                <a:xfrm>
                  <a:off x="11393891" y="3546568"/>
                  <a:ext cx="301300" cy="276999"/>
                </a:xfrm>
                <a:prstGeom prst="rect">
                  <a:avLst/>
                </a:prstGeom>
                <a:blipFill>
                  <a:blip r:embed="rId11"/>
                  <a:stretch>
                    <a:fillRect l="-10000" r="-6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EEBC54-D8B1-4BAA-A6EC-A1BD55AA8F25}"/>
                    </a:ext>
                  </a:extLst>
                </p:cNvPr>
                <p:cNvSpPr txBox="1"/>
                <p:nvPr/>
              </p:nvSpPr>
              <p:spPr>
                <a:xfrm>
                  <a:off x="7431444" y="4034212"/>
                  <a:ext cx="21666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1</m:t>
                            </m:r>
                          </m:sub>
                        </m:sSub>
                      </m:oMath>
                    </m:oMathPara>
                  </a14:m>
                  <a:endParaRPr lang="en-US" sz="1400" dirty="0"/>
                </a:p>
              </p:txBody>
            </p:sp>
          </mc:Choice>
          <mc:Fallback xmlns="">
            <p:sp>
              <p:nvSpPr>
                <p:cNvPr id="5" name="TextBox 4">
                  <a:extLst>
                    <a:ext uri="{FF2B5EF4-FFF2-40B4-BE49-F238E27FC236}">
                      <a16:creationId xmlns:a16="http://schemas.microsoft.com/office/drawing/2014/main" id="{95EEBC54-D8B1-4BAA-A6EC-A1BD55AA8F25}"/>
                    </a:ext>
                  </a:extLst>
                </p:cNvPr>
                <p:cNvSpPr txBox="1">
                  <a:spLocks noRot="1" noChangeAspect="1" noMove="1" noResize="1" noEditPoints="1" noAdjustHandles="1" noChangeArrowheads="1" noChangeShapeType="1" noTextEdit="1"/>
                </p:cNvSpPr>
                <p:nvPr/>
              </p:nvSpPr>
              <p:spPr>
                <a:xfrm>
                  <a:off x="7431444" y="4034212"/>
                  <a:ext cx="216662" cy="215444"/>
                </a:xfrm>
                <a:prstGeom prst="rect">
                  <a:avLst/>
                </a:prstGeom>
                <a:blipFill>
                  <a:blip r:embed="rId12"/>
                  <a:stretch>
                    <a:fillRect l="-16667" b="-1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18F2F34-342E-4983-A762-83DC3E1B757A}"/>
                    </a:ext>
                  </a:extLst>
                </p:cNvPr>
                <p:cNvSpPr txBox="1"/>
                <p:nvPr/>
              </p:nvSpPr>
              <p:spPr>
                <a:xfrm>
                  <a:off x="7432055" y="4348821"/>
                  <a:ext cx="22083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2</m:t>
                            </m:r>
                          </m:sub>
                        </m:sSub>
                      </m:oMath>
                    </m:oMathPara>
                  </a14:m>
                  <a:endParaRPr lang="en-US" sz="1400" dirty="0"/>
                </a:p>
              </p:txBody>
            </p:sp>
          </mc:Choice>
          <mc:Fallback xmlns="">
            <p:sp>
              <p:nvSpPr>
                <p:cNvPr id="16" name="TextBox 15">
                  <a:extLst>
                    <a:ext uri="{FF2B5EF4-FFF2-40B4-BE49-F238E27FC236}">
                      <a16:creationId xmlns:a16="http://schemas.microsoft.com/office/drawing/2014/main" id="{018F2F34-342E-4983-A762-83DC3E1B757A}"/>
                    </a:ext>
                  </a:extLst>
                </p:cNvPr>
                <p:cNvSpPr txBox="1">
                  <a:spLocks noRot="1" noChangeAspect="1" noMove="1" noResize="1" noEditPoints="1" noAdjustHandles="1" noChangeArrowheads="1" noChangeShapeType="1" noTextEdit="1"/>
                </p:cNvSpPr>
                <p:nvPr/>
              </p:nvSpPr>
              <p:spPr>
                <a:xfrm>
                  <a:off x="7432055" y="4348821"/>
                  <a:ext cx="220830" cy="215444"/>
                </a:xfrm>
                <a:prstGeom prst="rect">
                  <a:avLst/>
                </a:prstGeom>
                <a:blipFill>
                  <a:blip r:embed="rId13"/>
                  <a:stretch>
                    <a:fillRect l="-16667" r="-2778" b="-13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2A69621-FEBA-44FB-99FD-0BAD977DA8D6}"/>
                    </a:ext>
                  </a:extLst>
                </p:cNvPr>
                <p:cNvSpPr txBox="1"/>
                <p:nvPr/>
              </p:nvSpPr>
              <p:spPr>
                <a:xfrm>
                  <a:off x="7431444" y="4660059"/>
                  <a:ext cx="22083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3</m:t>
                            </m:r>
                          </m:sub>
                        </m:sSub>
                      </m:oMath>
                    </m:oMathPara>
                  </a14:m>
                  <a:endParaRPr lang="en-US" sz="1400" dirty="0"/>
                </a:p>
              </p:txBody>
            </p:sp>
          </mc:Choice>
          <mc:Fallback xmlns="">
            <p:sp>
              <p:nvSpPr>
                <p:cNvPr id="17" name="TextBox 16">
                  <a:extLst>
                    <a:ext uri="{FF2B5EF4-FFF2-40B4-BE49-F238E27FC236}">
                      <a16:creationId xmlns:a16="http://schemas.microsoft.com/office/drawing/2014/main" id="{12A69621-FEBA-44FB-99FD-0BAD977DA8D6}"/>
                    </a:ext>
                  </a:extLst>
                </p:cNvPr>
                <p:cNvSpPr txBox="1">
                  <a:spLocks noRot="1" noChangeAspect="1" noMove="1" noResize="1" noEditPoints="1" noAdjustHandles="1" noChangeArrowheads="1" noChangeShapeType="1" noTextEdit="1"/>
                </p:cNvSpPr>
                <p:nvPr/>
              </p:nvSpPr>
              <p:spPr>
                <a:xfrm>
                  <a:off x="7431444" y="4660059"/>
                  <a:ext cx="220830" cy="215444"/>
                </a:xfrm>
                <a:prstGeom prst="rect">
                  <a:avLst/>
                </a:prstGeom>
                <a:blipFill>
                  <a:blip r:embed="rId14"/>
                  <a:stretch>
                    <a:fillRect l="-16667" r="-2778" b="-13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19DB25D-25EA-4876-845A-8DC3D2006B42}"/>
                    </a:ext>
                  </a:extLst>
                </p:cNvPr>
                <p:cNvSpPr txBox="1"/>
                <p:nvPr/>
              </p:nvSpPr>
              <p:spPr>
                <a:xfrm>
                  <a:off x="7436300" y="4929718"/>
                  <a:ext cx="21313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4</m:t>
                            </m:r>
                          </m:sub>
                        </m:sSub>
                      </m:oMath>
                    </m:oMathPara>
                  </a14:m>
                  <a:endParaRPr lang="en-US" sz="1400" dirty="0"/>
                </a:p>
              </p:txBody>
            </p:sp>
          </mc:Choice>
          <mc:Fallback xmlns="">
            <p:sp>
              <p:nvSpPr>
                <p:cNvPr id="18" name="TextBox 17">
                  <a:extLst>
                    <a:ext uri="{FF2B5EF4-FFF2-40B4-BE49-F238E27FC236}">
                      <a16:creationId xmlns:a16="http://schemas.microsoft.com/office/drawing/2014/main" id="{719DB25D-25EA-4876-845A-8DC3D2006B42}"/>
                    </a:ext>
                  </a:extLst>
                </p:cNvPr>
                <p:cNvSpPr txBox="1">
                  <a:spLocks noRot="1" noChangeAspect="1" noMove="1" noResize="1" noEditPoints="1" noAdjustHandles="1" noChangeArrowheads="1" noChangeShapeType="1" noTextEdit="1"/>
                </p:cNvSpPr>
                <p:nvPr/>
              </p:nvSpPr>
              <p:spPr>
                <a:xfrm>
                  <a:off x="7436300" y="4929718"/>
                  <a:ext cx="213135" cy="215444"/>
                </a:xfrm>
                <a:prstGeom prst="rect">
                  <a:avLst/>
                </a:prstGeom>
                <a:blipFill>
                  <a:blip r:embed="rId15"/>
                  <a:stretch>
                    <a:fillRect l="-17143" r="-2857" b="-1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E4F7F32-9255-4263-B413-12C1A9331C10}"/>
                    </a:ext>
                  </a:extLst>
                </p:cNvPr>
                <p:cNvSpPr txBox="1"/>
                <p:nvPr/>
              </p:nvSpPr>
              <p:spPr>
                <a:xfrm>
                  <a:off x="7431444" y="5238929"/>
                  <a:ext cx="22083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5</m:t>
                            </m:r>
                          </m:sub>
                        </m:sSub>
                      </m:oMath>
                    </m:oMathPara>
                  </a14:m>
                  <a:endParaRPr lang="en-US" sz="1400" dirty="0"/>
                </a:p>
              </p:txBody>
            </p:sp>
          </mc:Choice>
          <mc:Fallback xmlns="">
            <p:sp>
              <p:nvSpPr>
                <p:cNvPr id="19" name="TextBox 18">
                  <a:extLst>
                    <a:ext uri="{FF2B5EF4-FFF2-40B4-BE49-F238E27FC236}">
                      <a16:creationId xmlns:a16="http://schemas.microsoft.com/office/drawing/2014/main" id="{CE4F7F32-9255-4263-B413-12C1A9331C10}"/>
                    </a:ext>
                  </a:extLst>
                </p:cNvPr>
                <p:cNvSpPr txBox="1">
                  <a:spLocks noRot="1" noChangeAspect="1" noMove="1" noResize="1" noEditPoints="1" noAdjustHandles="1" noChangeArrowheads="1" noChangeShapeType="1" noTextEdit="1"/>
                </p:cNvSpPr>
                <p:nvPr/>
              </p:nvSpPr>
              <p:spPr>
                <a:xfrm>
                  <a:off x="7431444" y="5238929"/>
                  <a:ext cx="220830" cy="215444"/>
                </a:xfrm>
                <a:prstGeom prst="rect">
                  <a:avLst/>
                </a:prstGeom>
                <a:blipFill>
                  <a:blip r:embed="rId16"/>
                  <a:stretch>
                    <a:fillRect l="-16667" r="-5556" b="-16667"/>
                  </a:stretch>
                </a:blipFill>
              </p:spPr>
              <p:txBody>
                <a:bodyPr/>
                <a:lstStyle/>
                <a:p>
                  <a:r>
                    <a:rPr lang="en-US">
                      <a:noFill/>
                    </a:rPr>
                    <a:t> </a:t>
                  </a:r>
                </a:p>
              </p:txBody>
            </p:sp>
          </mc:Fallback>
        </mc:AlternateContent>
      </p:grpSp>
      <p:pic>
        <p:nvPicPr>
          <p:cNvPr id="3076" name="Picture 4" descr="Arrow Solution Conflict Resolution - Free image on Pixabay">
            <a:extLst>
              <a:ext uri="{FF2B5EF4-FFF2-40B4-BE49-F238E27FC236}">
                <a16:creationId xmlns:a16="http://schemas.microsoft.com/office/drawing/2014/main" id="{9892B644-E6A0-4994-9D4E-0BD173415FC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78568" y="4374373"/>
            <a:ext cx="2092735" cy="59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43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style.rotation</p:attrName>
                                        </p:attrNameLst>
                                      </p:cBhvr>
                                      <p:tavLst>
                                        <p:tav tm="0">
                                          <p:val>
                                            <p:fltVal val="90"/>
                                          </p:val>
                                        </p:tav>
                                        <p:tav tm="100000">
                                          <p:val>
                                            <p:fltVal val="0"/>
                                          </p:val>
                                        </p:tav>
                                      </p:tavLst>
                                    </p:anim>
                                    <p:animEffect transition="in" filter="fade">
                                      <p:cBhvr>
                                        <p:cTn id="10" dur="10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248CFC9-EE9A-4C78-BA19-142D2A3DB07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8819" y="2170495"/>
            <a:ext cx="3101451" cy="3171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08F98F-4228-4926-A459-263835D2B850}"/>
              </a:ext>
            </a:extLst>
          </p:cNvPr>
          <p:cNvSpPr txBox="1"/>
          <p:nvPr/>
        </p:nvSpPr>
        <p:spPr>
          <a:xfrm>
            <a:off x="517864" y="458764"/>
            <a:ext cx="3393878" cy="584775"/>
          </a:xfrm>
          <a:prstGeom prst="rect">
            <a:avLst/>
          </a:prstGeom>
          <a:noFill/>
        </p:spPr>
        <p:txBody>
          <a:bodyPr wrap="none" rtlCol="0">
            <a:spAutoFit/>
          </a:bodyPr>
          <a:lstStyle/>
          <a:p>
            <a:r>
              <a:rPr lang="en-US" sz="3200" b="1" dirty="0">
                <a:solidFill>
                  <a:srgbClr val="0070C0"/>
                </a:solidFill>
              </a:rPr>
              <a:t>Incidence Matrix</a:t>
            </a:r>
          </a:p>
        </p:txBody>
      </p:sp>
      <p:pic>
        <p:nvPicPr>
          <p:cNvPr id="2" name="Picture 1">
            <a:extLst>
              <a:ext uri="{FF2B5EF4-FFF2-40B4-BE49-F238E27FC236}">
                <a16:creationId xmlns:a16="http://schemas.microsoft.com/office/drawing/2014/main" id="{F670FC24-E3EA-49D5-A7E0-CEC0C5CA0F90}"/>
              </a:ext>
            </a:extLst>
          </p:cNvPr>
          <p:cNvPicPr>
            <a:picLocks noChangeAspect="1"/>
          </p:cNvPicPr>
          <p:nvPr/>
        </p:nvPicPr>
        <p:blipFill>
          <a:blip r:embed="rId4"/>
          <a:stretch>
            <a:fillRect/>
          </a:stretch>
        </p:blipFill>
        <p:spPr>
          <a:xfrm>
            <a:off x="8882062" y="3024187"/>
            <a:ext cx="1986132" cy="1547813"/>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CAE754C3-B7DA-4D64-9FA7-CE1AB8DFC263}"/>
                  </a:ext>
                </a:extLst>
              </p:cNvPr>
              <p:cNvGraphicFramePr>
                <a:graphicFrameLocks noGrp="1"/>
              </p:cNvGraphicFramePr>
              <p:nvPr>
                <p:extLst>
                  <p:ext uri="{D42A27DB-BD31-4B8C-83A1-F6EECF244321}">
                    <p14:modId xmlns:p14="http://schemas.microsoft.com/office/powerpoint/2010/main" val="518436491"/>
                  </p:ext>
                </p:extLst>
              </p:nvPr>
            </p:nvGraphicFramePr>
            <p:xfrm>
              <a:off x="5488544" y="2230918"/>
              <a:ext cx="2581260" cy="2377440"/>
            </p:xfrm>
            <a:graphic>
              <a:graphicData uri="http://schemas.openxmlformats.org/drawingml/2006/table">
                <a:tbl>
                  <a:tblPr>
                    <a:tableStyleId>{2D5ABB26-0587-4C30-8999-92F81FD0307C}</a:tableStyleId>
                  </a:tblPr>
                  <a:tblGrid>
                    <a:gridCol w="516252">
                      <a:extLst>
                        <a:ext uri="{9D8B030D-6E8A-4147-A177-3AD203B41FA5}">
                          <a16:colId xmlns:a16="http://schemas.microsoft.com/office/drawing/2014/main" val="3774839022"/>
                        </a:ext>
                      </a:extLst>
                    </a:gridCol>
                    <a:gridCol w="516252">
                      <a:extLst>
                        <a:ext uri="{9D8B030D-6E8A-4147-A177-3AD203B41FA5}">
                          <a16:colId xmlns:a16="http://schemas.microsoft.com/office/drawing/2014/main" val="2215691513"/>
                        </a:ext>
                      </a:extLst>
                    </a:gridCol>
                    <a:gridCol w="516252">
                      <a:extLst>
                        <a:ext uri="{9D8B030D-6E8A-4147-A177-3AD203B41FA5}">
                          <a16:colId xmlns:a16="http://schemas.microsoft.com/office/drawing/2014/main" val="655528587"/>
                        </a:ext>
                      </a:extLst>
                    </a:gridCol>
                    <a:gridCol w="516252">
                      <a:extLst>
                        <a:ext uri="{9D8B030D-6E8A-4147-A177-3AD203B41FA5}">
                          <a16:colId xmlns:a16="http://schemas.microsoft.com/office/drawing/2014/main" val="1121062107"/>
                        </a:ext>
                      </a:extLst>
                    </a:gridCol>
                    <a:gridCol w="516252">
                      <a:extLst>
                        <a:ext uri="{9D8B030D-6E8A-4147-A177-3AD203B41FA5}">
                          <a16:colId xmlns:a16="http://schemas.microsoft.com/office/drawing/2014/main" val="2183933359"/>
                        </a:ext>
                      </a:extLst>
                    </a:gridCol>
                  </a:tblGrid>
                  <a:tr h="595892">
                    <a:tc>
                      <a:txBody>
                        <a:bodyPr/>
                        <a:lstStyle/>
                        <a:p>
                          <a:pPr algn="ctr"/>
                          <a:br>
                            <a:rPr lang="en-US" dirty="0">
                              <a:effectLst/>
                            </a:rPr>
                          </a:br>
                          <a:endParaRPr lang="en-US" dirty="0">
                            <a:effectLst/>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𝑒</m:t>
                                </m:r>
                                <m:r>
                                  <a:rPr lang="en-US" i="1" baseline="-25000" dirty="0" smtClean="0">
                                    <a:effectLst/>
                                    <a:latin typeface="Cambria Math" panose="02040503050406030204" pitchFamily="18" charset="0"/>
                                  </a:rPr>
                                  <m:t>1</m:t>
                                </m:r>
                              </m:oMath>
                            </m:oMathPara>
                          </a14:m>
                          <a:endParaRPr lang="en-US" dirty="0">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𝑒</m:t>
                                </m:r>
                                <m:r>
                                  <a:rPr lang="en-US" i="1" baseline="-25000" dirty="0" smtClean="0">
                                    <a:effectLst/>
                                    <a:latin typeface="Cambria Math" panose="02040503050406030204" pitchFamily="18" charset="0"/>
                                  </a:rPr>
                                  <m:t>2</m:t>
                                </m:r>
                              </m:oMath>
                            </m:oMathPara>
                          </a14:m>
                          <a:endParaRPr lang="en-US" dirty="0">
                            <a:effectLst/>
                          </a:endParaRPr>
                        </a:p>
                        <a:p>
                          <a:pPr algn="ctr"/>
                          <a:endParaRPr lang="en-US" dirty="0">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𝑒</m:t>
                                </m:r>
                                <m:r>
                                  <a:rPr lang="en-US" i="1" baseline="-25000" dirty="0" smtClean="0">
                                    <a:effectLst/>
                                    <a:latin typeface="Cambria Math" panose="02040503050406030204" pitchFamily="18" charset="0"/>
                                  </a:rPr>
                                  <m:t>3</m:t>
                                </m:r>
                              </m:oMath>
                            </m:oMathPara>
                          </a14:m>
                          <a:endParaRPr lang="en-US" dirty="0">
                            <a:effectLst/>
                          </a:endParaRPr>
                        </a:p>
                        <a:p>
                          <a:pPr algn="ctr"/>
                          <a:endParaRPr lang="en-US" dirty="0">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𝑒</m:t>
                                </m:r>
                                <m:r>
                                  <a:rPr lang="en-US" i="1" baseline="-25000" dirty="0" smtClean="0">
                                    <a:effectLst/>
                                    <a:latin typeface="Cambria Math" panose="02040503050406030204" pitchFamily="18" charset="0"/>
                                  </a:rPr>
                                  <m:t>4</m:t>
                                </m:r>
                              </m:oMath>
                            </m:oMathPara>
                          </a14:m>
                          <a:endParaRPr lang="en-US" dirty="0">
                            <a:effectLst/>
                          </a:endParaRPr>
                        </a:p>
                        <a:p>
                          <a:pPr algn="ctr"/>
                          <a:endParaRPr lang="en-US" dirty="0"/>
                        </a:p>
                      </a:txBody>
                      <a:tcPr/>
                    </a:tc>
                    <a:extLst>
                      <a:ext uri="{0D108BD9-81ED-4DB2-BD59-A6C34878D82A}">
                        <a16:rowId xmlns:a16="http://schemas.microsoft.com/office/drawing/2014/main" val="2239858491"/>
                      </a:ext>
                    </a:extLst>
                  </a:tr>
                  <a:tr h="340510">
                    <a:tc>
                      <a:txBody>
                        <a:bodyPr/>
                        <a:lstStyle/>
                        <a:p>
                          <a:pPr algn="ctr"/>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1</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2</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1</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5</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0</m:t>
                                </m:r>
                              </m:oMath>
                            </m:oMathPara>
                          </a14:m>
                          <a:endParaRPr lang="en-US">
                            <a:effectLst/>
                          </a:endParaRPr>
                        </a:p>
                      </a:txBody>
                      <a:tcPr anchor="ctr"/>
                    </a:tc>
                    <a:extLst>
                      <a:ext uri="{0D108BD9-81ED-4DB2-BD59-A6C34878D82A}">
                        <a16:rowId xmlns:a16="http://schemas.microsoft.com/office/drawing/2014/main" val="1402379355"/>
                      </a:ext>
                    </a:extLst>
                  </a:tr>
                  <a:tr h="340510">
                    <a:tc>
                      <a:txBody>
                        <a:bodyPr/>
                        <a:lstStyle/>
                        <a:p>
                          <a:pPr algn="ctr"/>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2</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2</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0</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0</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0</m:t>
                                </m:r>
                              </m:oMath>
                            </m:oMathPara>
                          </a14:m>
                          <a:endParaRPr lang="en-US">
                            <a:effectLst/>
                          </a:endParaRPr>
                        </a:p>
                      </a:txBody>
                      <a:tcPr anchor="ctr"/>
                    </a:tc>
                    <a:extLst>
                      <a:ext uri="{0D108BD9-81ED-4DB2-BD59-A6C34878D82A}">
                        <a16:rowId xmlns:a16="http://schemas.microsoft.com/office/drawing/2014/main" val="3491995587"/>
                      </a:ext>
                    </a:extLst>
                  </a:tr>
                  <a:tr h="340510">
                    <a:tc>
                      <a:txBody>
                        <a:bodyPr/>
                        <a:lstStyle/>
                        <a:p>
                          <a:pPr algn="ctr"/>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3</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0</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1</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0</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6</m:t>
                                </m:r>
                              </m:oMath>
                            </m:oMathPara>
                          </a14:m>
                          <a:endParaRPr lang="en-US" dirty="0">
                            <a:effectLst/>
                          </a:endParaRPr>
                        </a:p>
                      </a:txBody>
                      <a:tcPr anchor="ctr"/>
                    </a:tc>
                    <a:extLst>
                      <a:ext uri="{0D108BD9-81ED-4DB2-BD59-A6C34878D82A}">
                        <a16:rowId xmlns:a16="http://schemas.microsoft.com/office/drawing/2014/main" val="1489452281"/>
                      </a:ext>
                    </a:extLst>
                  </a:tr>
                  <a:tr h="340510">
                    <a:tc>
                      <a:txBody>
                        <a:bodyPr/>
                        <a:lstStyle/>
                        <a:p>
                          <a:pPr algn="ctr"/>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4</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0</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0</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5</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6</m:t>
                                </m:r>
                              </m:oMath>
                            </m:oMathPara>
                          </a14:m>
                          <a:endParaRPr lang="en-US" dirty="0">
                            <a:effectLst/>
                          </a:endParaRPr>
                        </a:p>
                      </a:txBody>
                      <a:tcPr anchor="ctr"/>
                    </a:tc>
                    <a:extLst>
                      <a:ext uri="{0D108BD9-81ED-4DB2-BD59-A6C34878D82A}">
                        <a16:rowId xmlns:a16="http://schemas.microsoft.com/office/drawing/2014/main" val="309792304"/>
                      </a:ext>
                    </a:extLst>
                  </a:tr>
                </a:tbl>
              </a:graphicData>
            </a:graphic>
          </p:graphicFrame>
        </mc:Choice>
        <mc:Fallback xmlns="">
          <p:graphicFrame>
            <p:nvGraphicFramePr>
              <p:cNvPr id="4" name="Table 3">
                <a:extLst>
                  <a:ext uri="{FF2B5EF4-FFF2-40B4-BE49-F238E27FC236}">
                    <a16:creationId xmlns:a16="http://schemas.microsoft.com/office/drawing/2014/main" id="{CAE754C3-B7DA-4D64-9FA7-CE1AB8DFC263}"/>
                  </a:ext>
                </a:extLst>
              </p:cNvPr>
              <p:cNvGraphicFramePr>
                <a:graphicFrameLocks noGrp="1"/>
              </p:cNvGraphicFramePr>
              <p:nvPr>
                <p:extLst>
                  <p:ext uri="{D42A27DB-BD31-4B8C-83A1-F6EECF244321}">
                    <p14:modId xmlns:p14="http://schemas.microsoft.com/office/powerpoint/2010/main" val="518436491"/>
                  </p:ext>
                </p:extLst>
              </p:nvPr>
            </p:nvGraphicFramePr>
            <p:xfrm>
              <a:off x="5488544" y="2230918"/>
              <a:ext cx="2581260" cy="2377440"/>
            </p:xfrm>
            <a:graphic>
              <a:graphicData uri="http://schemas.openxmlformats.org/drawingml/2006/table">
                <a:tbl>
                  <a:tblPr>
                    <a:tableStyleId>{2D5ABB26-0587-4C30-8999-92F81FD0307C}</a:tableStyleId>
                  </a:tblPr>
                  <a:tblGrid>
                    <a:gridCol w="516252">
                      <a:extLst>
                        <a:ext uri="{9D8B030D-6E8A-4147-A177-3AD203B41FA5}">
                          <a16:colId xmlns:a16="http://schemas.microsoft.com/office/drawing/2014/main" val="3774839022"/>
                        </a:ext>
                      </a:extLst>
                    </a:gridCol>
                    <a:gridCol w="516252">
                      <a:extLst>
                        <a:ext uri="{9D8B030D-6E8A-4147-A177-3AD203B41FA5}">
                          <a16:colId xmlns:a16="http://schemas.microsoft.com/office/drawing/2014/main" val="2215691513"/>
                        </a:ext>
                      </a:extLst>
                    </a:gridCol>
                    <a:gridCol w="516252">
                      <a:extLst>
                        <a:ext uri="{9D8B030D-6E8A-4147-A177-3AD203B41FA5}">
                          <a16:colId xmlns:a16="http://schemas.microsoft.com/office/drawing/2014/main" val="655528587"/>
                        </a:ext>
                      </a:extLst>
                    </a:gridCol>
                    <a:gridCol w="516252">
                      <a:extLst>
                        <a:ext uri="{9D8B030D-6E8A-4147-A177-3AD203B41FA5}">
                          <a16:colId xmlns:a16="http://schemas.microsoft.com/office/drawing/2014/main" val="1121062107"/>
                        </a:ext>
                      </a:extLst>
                    </a:gridCol>
                    <a:gridCol w="516252">
                      <a:extLst>
                        <a:ext uri="{9D8B030D-6E8A-4147-A177-3AD203B41FA5}">
                          <a16:colId xmlns:a16="http://schemas.microsoft.com/office/drawing/2014/main" val="2183933359"/>
                        </a:ext>
                      </a:extLst>
                    </a:gridCol>
                  </a:tblGrid>
                  <a:tr h="914400">
                    <a:tc>
                      <a:txBody>
                        <a:bodyPr/>
                        <a:lstStyle/>
                        <a:p>
                          <a:pPr algn="ctr"/>
                          <a:br>
                            <a:rPr lang="en-US" dirty="0">
                              <a:effectLst/>
                            </a:rPr>
                          </a:br>
                          <a:endParaRPr lang="en-US" dirty="0">
                            <a:effectLst/>
                          </a:endParaRPr>
                        </a:p>
                      </a:txBody>
                      <a:tcPr anchor="ctr"/>
                    </a:tc>
                    <a:tc>
                      <a:txBody>
                        <a:bodyPr/>
                        <a:lstStyle/>
                        <a:p>
                          <a:endParaRPr lang="en-US"/>
                        </a:p>
                      </a:txBody>
                      <a:tcPr anchor="ctr">
                        <a:blipFill>
                          <a:blip r:embed="rId5"/>
                          <a:stretch>
                            <a:fillRect l="-100000" r="-298824" b="-160667"/>
                          </a:stretch>
                        </a:blipFill>
                      </a:tcPr>
                    </a:tc>
                    <a:tc>
                      <a:txBody>
                        <a:bodyPr/>
                        <a:lstStyle/>
                        <a:p>
                          <a:endParaRPr lang="en-US"/>
                        </a:p>
                      </a:txBody>
                      <a:tcPr anchor="ctr">
                        <a:blipFill>
                          <a:blip r:embed="rId5"/>
                          <a:stretch>
                            <a:fillRect l="-202381" r="-202381" b="-160667"/>
                          </a:stretch>
                        </a:blipFill>
                      </a:tcPr>
                    </a:tc>
                    <a:tc>
                      <a:txBody>
                        <a:bodyPr/>
                        <a:lstStyle/>
                        <a:p>
                          <a:endParaRPr lang="en-US"/>
                        </a:p>
                      </a:txBody>
                      <a:tcPr anchor="ctr">
                        <a:blipFill>
                          <a:blip r:embed="rId5"/>
                          <a:stretch>
                            <a:fillRect l="-298824" r="-100000" b="-160667"/>
                          </a:stretch>
                        </a:blipFill>
                      </a:tcPr>
                    </a:tc>
                    <a:tc>
                      <a:txBody>
                        <a:bodyPr/>
                        <a:lstStyle/>
                        <a:p>
                          <a:endParaRPr lang="en-US"/>
                        </a:p>
                      </a:txBody>
                      <a:tcPr>
                        <a:blipFill>
                          <a:blip r:embed="rId5"/>
                          <a:stretch>
                            <a:fillRect l="-398824" b="-160667"/>
                          </a:stretch>
                        </a:blipFill>
                      </a:tcPr>
                    </a:tc>
                    <a:extLst>
                      <a:ext uri="{0D108BD9-81ED-4DB2-BD59-A6C34878D82A}">
                        <a16:rowId xmlns:a16="http://schemas.microsoft.com/office/drawing/2014/main" val="2239858491"/>
                      </a:ext>
                    </a:extLst>
                  </a:tr>
                  <a:tr h="365760">
                    <a:tc>
                      <a:txBody>
                        <a:bodyPr/>
                        <a:lstStyle/>
                        <a:p>
                          <a:endParaRPr lang="en-US"/>
                        </a:p>
                      </a:txBody>
                      <a:tcPr anchor="ctr">
                        <a:blipFill>
                          <a:blip r:embed="rId5"/>
                          <a:stretch>
                            <a:fillRect t="-245902" r="-398824" b="-295082"/>
                          </a:stretch>
                        </a:blipFill>
                      </a:tcPr>
                    </a:tc>
                    <a:tc>
                      <a:txBody>
                        <a:bodyPr/>
                        <a:lstStyle/>
                        <a:p>
                          <a:endParaRPr lang="en-US"/>
                        </a:p>
                      </a:txBody>
                      <a:tcPr anchor="ctr">
                        <a:blipFill>
                          <a:blip r:embed="rId5"/>
                          <a:stretch>
                            <a:fillRect l="-100000" t="-245902" r="-298824" b="-295082"/>
                          </a:stretch>
                        </a:blipFill>
                      </a:tcPr>
                    </a:tc>
                    <a:tc>
                      <a:txBody>
                        <a:bodyPr/>
                        <a:lstStyle/>
                        <a:p>
                          <a:endParaRPr lang="en-US"/>
                        </a:p>
                      </a:txBody>
                      <a:tcPr anchor="ctr">
                        <a:blipFill>
                          <a:blip r:embed="rId5"/>
                          <a:stretch>
                            <a:fillRect l="-202381" t="-245902" r="-202381" b="-295082"/>
                          </a:stretch>
                        </a:blipFill>
                      </a:tcPr>
                    </a:tc>
                    <a:tc>
                      <a:txBody>
                        <a:bodyPr/>
                        <a:lstStyle/>
                        <a:p>
                          <a:endParaRPr lang="en-US"/>
                        </a:p>
                      </a:txBody>
                      <a:tcPr anchor="ctr">
                        <a:blipFill>
                          <a:blip r:embed="rId5"/>
                          <a:stretch>
                            <a:fillRect l="-298824" t="-245902" r="-100000" b="-295082"/>
                          </a:stretch>
                        </a:blipFill>
                      </a:tcPr>
                    </a:tc>
                    <a:tc>
                      <a:txBody>
                        <a:bodyPr/>
                        <a:lstStyle/>
                        <a:p>
                          <a:endParaRPr lang="en-US"/>
                        </a:p>
                      </a:txBody>
                      <a:tcPr anchor="ctr">
                        <a:blipFill>
                          <a:blip r:embed="rId5"/>
                          <a:stretch>
                            <a:fillRect l="-398824" t="-245902" b="-295082"/>
                          </a:stretch>
                        </a:blipFill>
                      </a:tcPr>
                    </a:tc>
                    <a:extLst>
                      <a:ext uri="{0D108BD9-81ED-4DB2-BD59-A6C34878D82A}">
                        <a16:rowId xmlns:a16="http://schemas.microsoft.com/office/drawing/2014/main" val="1402379355"/>
                      </a:ext>
                    </a:extLst>
                  </a:tr>
                  <a:tr h="365760">
                    <a:tc>
                      <a:txBody>
                        <a:bodyPr/>
                        <a:lstStyle/>
                        <a:p>
                          <a:endParaRPr lang="en-US"/>
                        </a:p>
                      </a:txBody>
                      <a:tcPr anchor="ctr">
                        <a:blipFill>
                          <a:blip r:embed="rId5"/>
                          <a:stretch>
                            <a:fillRect t="-351667" r="-398824" b="-200000"/>
                          </a:stretch>
                        </a:blipFill>
                      </a:tcPr>
                    </a:tc>
                    <a:tc>
                      <a:txBody>
                        <a:bodyPr/>
                        <a:lstStyle/>
                        <a:p>
                          <a:endParaRPr lang="en-US"/>
                        </a:p>
                      </a:txBody>
                      <a:tcPr anchor="ctr">
                        <a:blipFill>
                          <a:blip r:embed="rId5"/>
                          <a:stretch>
                            <a:fillRect l="-100000" t="-351667" r="-298824" b="-200000"/>
                          </a:stretch>
                        </a:blipFill>
                      </a:tcPr>
                    </a:tc>
                    <a:tc>
                      <a:txBody>
                        <a:bodyPr/>
                        <a:lstStyle/>
                        <a:p>
                          <a:endParaRPr lang="en-US"/>
                        </a:p>
                      </a:txBody>
                      <a:tcPr anchor="ctr">
                        <a:blipFill>
                          <a:blip r:embed="rId5"/>
                          <a:stretch>
                            <a:fillRect l="-202381" t="-351667" r="-202381" b="-200000"/>
                          </a:stretch>
                        </a:blipFill>
                      </a:tcPr>
                    </a:tc>
                    <a:tc>
                      <a:txBody>
                        <a:bodyPr/>
                        <a:lstStyle/>
                        <a:p>
                          <a:endParaRPr lang="en-US"/>
                        </a:p>
                      </a:txBody>
                      <a:tcPr anchor="ctr">
                        <a:blipFill>
                          <a:blip r:embed="rId5"/>
                          <a:stretch>
                            <a:fillRect l="-298824" t="-351667" r="-100000" b="-200000"/>
                          </a:stretch>
                        </a:blipFill>
                      </a:tcPr>
                    </a:tc>
                    <a:tc>
                      <a:txBody>
                        <a:bodyPr/>
                        <a:lstStyle/>
                        <a:p>
                          <a:endParaRPr lang="en-US"/>
                        </a:p>
                      </a:txBody>
                      <a:tcPr anchor="ctr">
                        <a:blipFill>
                          <a:blip r:embed="rId5"/>
                          <a:stretch>
                            <a:fillRect l="-398824" t="-351667" b="-200000"/>
                          </a:stretch>
                        </a:blipFill>
                      </a:tcPr>
                    </a:tc>
                    <a:extLst>
                      <a:ext uri="{0D108BD9-81ED-4DB2-BD59-A6C34878D82A}">
                        <a16:rowId xmlns:a16="http://schemas.microsoft.com/office/drawing/2014/main" val="3491995587"/>
                      </a:ext>
                    </a:extLst>
                  </a:tr>
                  <a:tr h="365760">
                    <a:tc>
                      <a:txBody>
                        <a:bodyPr/>
                        <a:lstStyle/>
                        <a:p>
                          <a:endParaRPr lang="en-US"/>
                        </a:p>
                      </a:txBody>
                      <a:tcPr anchor="ctr">
                        <a:blipFill>
                          <a:blip r:embed="rId5"/>
                          <a:stretch>
                            <a:fillRect t="-451667" r="-398824" b="-100000"/>
                          </a:stretch>
                        </a:blipFill>
                      </a:tcPr>
                    </a:tc>
                    <a:tc>
                      <a:txBody>
                        <a:bodyPr/>
                        <a:lstStyle/>
                        <a:p>
                          <a:endParaRPr lang="en-US"/>
                        </a:p>
                      </a:txBody>
                      <a:tcPr anchor="ctr">
                        <a:blipFill>
                          <a:blip r:embed="rId5"/>
                          <a:stretch>
                            <a:fillRect l="-100000" t="-451667" r="-298824" b="-100000"/>
                          </a:stretch>
                        </a:blipFill>
                      </a:tcPr>
                    </a:tc>
                    <a:tc>
                      <a:txBody>
                        <a:bodyPr/>
                        <a:lstStyle/>
                        <a:p>
                          <a:endParaRPr lang="en-US"/>
                        </a:p>
                      </a:txBody>
                      <a:tcPr anchor="ctr">
                        <a:blipFill>
                          <a:blip r:embed="rId5"/>
                          <a:stretch>
                            <a:fillRect l="-202381" t="-451667" r="-202381" b="-100000"/>
                          </a:stretch>
                        </a:blipFill>
                      </a:tcPr>
                    </a:tc>
                    <a:tc>
                      <a:txBody>
                        <a:bodyPr/>
                        <a:lstStyle/>
                        <a:p>
                          <a:endParaRPr lang="en-US"/>
                        </a:p>
                      </a:txBody>
                      <a:tcPr anchor="ctr">
                        <a:blipFill>
                          <a:blip r:embed="rId5"/>
                          <a:stretch>
                            <a:fillRect l="-298824" t="-451667" r="-100000" b="-100000"/>
                          </a:stretch>
                        </a:blipFill>
                      </a:tcPr>
                    </a:tc>
                    <a:tc>
                      <a:txBody>
                        <a:bodyPr/>
                        <a:lstStyle/>
                        <a:p>
                          <a:endParaRPr lang="en-US"/>
                        </a:p>
                      </a:txBody>
                      <a:tcPr anchor="ctr">
                        <a:blipFill>
                          <a:blip r:embed="rId5"/>
                          <a:stretch>
                            <a:fillRect l="-398824" t="-451667" b="-100000"/>
                          </a:stretch>
                        </a:blipFill>
                      </a:tcPr>
                    </a:tc>
                    <a:extLst>
                      <a:ext uri="{0D108BD9-81ED-4DB2-BD59-A6C34878D82A}">
                        <a16:rowId xmlns:a16="http://schemas.microsoft.com/office/drawing/2014/main" val="1489452281"/>
                      </a:ext>
                    </a:extLst>
                  </a:tr>
                  <a:tr h="365760">
                    <a:tc>
                      <a:txBody>
                        <a:bodyPr/>
                        <a:lstStyle/>
                        <a:p>
                          <a:endParaRPr lang="en-US"/>
                        </a:p>
                      </a:txBody>
                      <a:tcPr anchor="ctr">
                        <a:blipFill>
                          <a:blip r:embed="rId5"/>
                          <a:stretch>
                            <a:fillRect t="-551667" r="-398824"/>
                          </a:stretch>
                        </a:blipFill>
                      </a:tcPr>
                    </a:tc>
                    <a:tc>
                      <a:txBody>
                        <a:bodyPr/>
                        <a:lstStyle/>
                        <a:p>
                          <a:endParaRPr lang="en-US"/>
                        </a:p>
                      </a:txBody>
                      <a:tcPr anchor="ctr">
                        <a:blipFill>
                          <a:blip r:embed="rId5"/>
                          <a:stretch>
                            <a:fillRect l="-100000" t="-551667" r="-298824"/>
                          </a:stretch>
                        </a:blipFill>
                      </a:tcPr>
                    </a:tc>
                    <a:tc>
                      <a:txBody>
                        <a:bodyPr/>
                        <a:lstStyle/>
                        <a:p>
                          <a:endParaRPr lang="en-US"/>
                        </a:p>
                      </a:txBody>
                      <a:tcPr anchor="ctr">
                        <a:blipFill>
                          <a:blip r:embed="rId5"/>
                          <a:stretch>
                            <a:fillRect l="-202381" t="-551667" r="-202381"/>
                          </a:stretch>
                        </a:blipFill>
                      </a:tcPr>
                    </a:tc>
                    <a:tc>
                      <a:txBody>
                        <a:bodyPr/>
                        <a:lstStyle/>
                        <a:p>
                          <a:endParaRPr lang="en-US"/>
                        </a:p>
                      </a:txBody>
                      <a:tcPr anchor="ctr">
                        <a:blipFill>
                          <a:blip r:embed="rId5"/>
                          <a:stretch>
                            <a:fillRect l="-298824" t="-551667" r="-100000"/>
                          </a:stretch>
                        </a:blipFill>
                      </a:tcPr>
                    </a:tc>
                    <a:tc>
                      <a:txBody>
                        <a:bodyPr/>
                        <a:lstStyle/>
                        <a:p>
                          <a:endParaRPr lang="en-US"/>
                        </a:p>
                      </a:txBody>
                      <a:tcPr anchor="ctr">
                        <a:blipFill>
                          <a:blip r:embed="rId5"/>
                          <a:stretch>
                            <a:fillRect l="-398824" t="-551667"/>
                          </a:stretch>
                        </a:blipFill>
                      </a:tcPr>
                    </a:tc>
                    <a:extLst>
                      <a:ext uri="{0D108BD9-81ED-4DB2-BD59-A6C34878D82A}">
                        <a16:rowId xmlns:a16="http://schemas.microsoft.com/office/drawing/2014/main" val="309792304"/>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ED91A19-B093-4BD2-9E30-1A73D6C485C7}"/>
                  </a:ext>
                </a:extLst>
              </p:cNvPr>
              <p:cNvSpPr txBox="1"/>
              <p:nvPr/>
            </p:nvSpPr>
            <p:spPr>
              <a:xfrm>
                <a:off x="8332155" y="3739220"/>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effectLst>
                            <a:outerShdw blurRad="38100" dist="38100" dir="2700000" algn="tl">
                              <a:srgbClr val="000000">
                                <a:alpha val="43137"/>
                              </a:srgbClr>
                            </a:outerShdw>
                          </a:effectLst>
                          <a:latin typeface="Cambria Math" panose="02040503050406030204" pitchFamily="18" charset="0"/>
                        </a:rPr>
                        <m:t>=</m:t>
                      </m:r>
                    </m:oMath>
                  </m:oMathPara>
                </a14:m>
                <a:endParaRPr lang="en-US" sz="2400" b="1" dirty="0">
                  <a:effectLst>
                    <a:outerShdw blurRad="38100" dist="38100" dir="2700000" algn="tl">
                      <a:srgbClr val="000000">
                        <a:alpha val="43137"/>
                      </a:srgbClr>
                    </a:outerShdw>
                  </a:effectLst>
                </a:endParaRPr>
              </a:p>
            </p:txBody>
          </p:sp>
        </mc:Choice>
        <mc:Fallback xmlns="">
          <p:sp>
            <p:nvSpPr>
              <p:cNvPr id="5" name="TextBox 4">
                <a:extLst>
                  <a:ext uri="{FF2B5EF4-FFF2-40B4-BE49-F238E27FC236}">
                    <a16:creationId xmlns:a16="http://schemas.microsoft.com/office/drawing/2014/main" id="{0ED91A19-B093-4BD2-9E30-1A73D6C485C7}"/>
                  </a:ext>
                </a:extLst>
              </p:cNvPr>
              <p:cNvSpPr txBox="1">
                <a:spLocks noRot="1" noChangeAspect="1" noMove="1" noResize="1" noEditPoints="1" noAdjustHandles="1" noChangeArrowheads="1" noChangeShapeType="1" noTextEdit="1"/>
              </p:cNvSpPr>
              <p:nvPr/>
            </p:nvSpPr>
            <p:spPr>
              <a:xfrm>
                <a:off x="8332155" y="3739220"/>
                <a:ext cx="314189" cy="369332"/>
              </a:xfrm>
              <a:prstGeom prst="rect">
                <a:avLst/>
              </a:prstGeom>
              <a:blipFill>
                <a:blip r:embed="rId6"/>
                <a:stretch>
                  <a:fillRect l="-9804" r="-17647" b="-6557"/>
                </a:stretch>
              </a:blipFill>
            </p:spPr>
            <p:txBody>
              <a:bodyPr/>
              <a:lstStyle/>
              <a:p>
                <a:r>
                  <a:rPr lang="en-US">
                    <a:noFill/>
                  </a:rPr>
                  <a:t> </a:t>
                </a:r>
              </a:p>
            </p:txBody>
          </p:sp>
        </mc:Fallback>
      </mc:AlternateContent>
      <p:sp>
        <p:nvSpPr>
          <p:cNvPr id="6" name="Double Bracket 5">
            <a:extLst>
              <a:ext uri="{FF2B5EF4-FFF2-40B4-BE49-F238E27FC236}">
                <a16:creationId xmlns:a16="http://schemas.microsoft.com/office/drawing/2014/main" id="{15AAC4D9-471F-4D75-861B-6A68B730E7A0}"/>
              </a:ext>
            </a:extLst>
          </p:cNvPr>
          <p:cNvSpPr/>
          <p:nvPr/>
        </p:nvSpPr>
        <p:spPr>
          <a:xfrm>
            <a:off x="5977124" y="3050545"/>
            <a:ext cx="2210539" cy="1746682"/>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BD2B64A2-0C0B-4FF3-A100-4B16C0956BFC}"/>
              </a:ext>
            </a:extLst>
          </p:cNvPr>
          <p:cNvSpPr txBox="1"/>
          <p:nvPr/>
        </p:nvSpPr>
        <p:spPr>
          <a:xfrm>
            <a:off x="1760611" y="5948038"/>
            <a:ext cx="1737463" cy="369332"/>
          </a:xfrm>
          <a:prstGeom prst="rect">
            <a:avLst/>
          </a:prstGeom>
          <a:solidFill>
            <a:srgbClr val="C2E59B"/>
          </a:solidFill>
          <a:ln>
            <a:solidFill>
              <a:srgbClr val="00B050"/>
            </a:solidFill>
          </a:ln>
        </p:spPr>
        <p:txBody>
          <a:bodyPr wrap="none" rtlCol="0">
            <a:spAutoFit/>
          </a:bodyPr>
          <a:lstStyle/>
          <a:p>
            <a:r>
              <a:rPr lang="en-US" dirty="0"/>
              <a:t>Weighted Graph</a:t>
            </a:r>
          </a:p>
        </p:txBody>
      </p:sp>
    </p:spTree>
    <p:extLst>
      <p:ext uri="{BB962C8B-B14F-4D97-AF65-F5344CB8AC3E}">
        <p14:creationId xmlns:p14="http://schemas.microsoft.com/office/powerpoint/2010/main" val="124570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3C23565-BD3A-482B-A336-9E91EEB88604}"/>
              </a:ext>
            </a:extLst>
          </p:cNvPr>
          <p:cNvGrpSpPr/>
          <p:nvPr/>
        </p:nvGrpSpPr>
        <p:grpSpPr>
          <a:xfrm>
            <a:off x="2830352" y="1594544"/>
            <a:ext cx="6325693" cy="4505574"/>
            <a:chOff x="3078927" y="742288"/>
            <a:chExt cx="6325693" cy="4505574"/>
          </a:xfrm>
        </p:grpSpPr>
        <p:pic>
          <p:nvPicPr>
            <p:cNvPr id="10242" name="Picture 2">
              <a:extLst>
                <a:ext uri="{FF2B5EF4-FFF2-40B4-BE49-F238E27FC236}">
                  <a16:creationId xmlns:a16="http://schemas.microsoft.com/office/drawing/2014/main" id="{6DD7FD9D-E1DE-43FD-AEA0-485459192A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340"/>
            <a:stretch/>
          </p:blipFill>
          <p:spPr bwMode="auto">
            <a:xfrm>
              <a:off x="3078927" y="742288"/>
              <a:ext cx="6325693" cy="450557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C82E0E2-0E93-42CC-92D0-3D98736618D4}"/>
                    </a:ext>
                  </a:extLst>
                </p:cNvPr>
                <p:cNvSpPr txBox="1"/>
                <p:nvPr/>
              </p:nvSpPr>
              <p:spPr>
                <a:xfrm>
                  <a:off x="7666382" y="1610139"/>
                  <a:ext cx="323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effectLst>
                                  <a:outerShdw blurRad="38100" dist="38100" dir="2700000" algn="tl">
                                    <a:srgbClr val="000000">
                                      <a:alpha val="43137"/>
                                    </a:srgbClr>
                                  </a:outerShdw>
                                </a:effectLst>
                                <a:latin typeface="Cambria Math" panose="02040503050406030204" pitchFamily="18" charset="0"/>
                              </a:rPr>
                            </m:ctrlPr>
                          </m:sSubPr>
                          <m:e>
                            <m:r>
                              <a:rPr lang="en-US" b="1" i="1" smtClean="0">
                                <a:effectLst>
                                  <a:outerShdw blurRad="38100" dist="38100" dir="2700000" algn="tl">
                                    <a:srgbClr val="000000">
                                      <a:alpha val="43137"/>
                                    </a:srgbClr>
                                  </a:outerShdw>
                                </a:effectLst>
                                <a:latin typeface="Cambria Math" panose="02040503050406030204" pitchFamily="18" charset="0"/>
                              </a:rPr>
                              <m:t>𝑽</m:t>
                            </m:r>
                          </m:e>
                          <m:sub>
                            <m:r>
                              <a:rPr lang="en-US" b="1" i="1" smtClean="0">
                                <a:effectLst>
                                  <a:outerShdw blurRad="38100" dist="38100" dir="2700000" algn="tl">
                                    <a:srgbClr val="000000">
                                      <a:alpha val="43137"/>
                                    </a:srgbClr>
                                  </a:outerShdw>
                                </a:effectLst>
                                <a:latin typeface="Cambria Math" panose="02040503050406030204" pitchFamily="18" charset="0"/>
                              </a:rPr>
                              <m:t>𝟏</m:t>
                            </m:r>
                          </m:sub>
                        </m:sSub>
                      </m:oMath>
                    </m:oMathPara>
                  </a14:m>
                  <a:endParaRPr lang="en-US" b="1" dirty="0">
                    <a:effectLst>
                      <a:outerShdw blurRad="38100" dist="38100" dir="2700000" algn="tl">
                        <a:srgbClr val="000000">
                          <a:alpha val="43137"/>
                        </a:srgbClr>
                      </a:outerShdw>
                    </a:effectLst>
                  </a:endParaRPr>
                </a:p>
              </p:txBody>
            </p:sp>
          </mc:Choice>
          <mc:Fallback xmlns="">
            <p:sp>
              <p:nvSpPr>
                <p:cNvPr id="2" name="TextBox 1">
                  <a:extLst>
                    <a:ext uri="{FF2B5EF4-FFF2-40B4-BE49-F238E27FC236}">
                      <a16:creationId xmlns:a16="http://schemas.microsoft.com/office/drawing/2014/main" id="{3C82E0E2-0E93-42CC-92D0-3D98736618D4}"/>
                    </a:ext>
                  </a:extLst>
                </p:cNvPr>
                <p:cNvSpPr txBox="1">
                  <a:spLocks noRot="1" noChangeAspect="1" noMove="1" noResize="1" noEditPoints="1" noAdjustHandles="1" noChangeArrowheads="1" noChangeShapeType="1" noTextEdit="1"/>
                </p:cNvSpPr>
                <p:nvPr/>
              </p:nvSpPr>
              <p:spPr>
                <a:xfrm>
                  <a:off x="7666382" y="1610139"/>
                  <a:ext cx="323742" cy="276999"/>
                </a:xfrm>
                <a:prstGeom prst="rect">
                  <a:avLst/>
                </a:prstGeom>
                <a:blipFill>
                  <a:blip r:embed="rId3"/>
                  <a:stretch>
                    <a:fillRect l="-18868" r="-1509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F3B201-CC6F-4AE3-AF54-CA819264F0A1}"/>
                    </a:ext>
                  </a:extLst>
                </p:cNvPr>
                <p:cNvSpPr txBox="1"/>
                <p:nvPr/>
              </p:nvSpPr>
              <p:spPr>
                <a:xfrm>
                  <a:off x="5918031" y="3617843"/>
                  <a:ext cx="323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effectLst>
                                  <a:outerShdw blurRad="38100" dist="38100" dir="2700000" algn="tl">
                                    <a:srgbClr val="000000">
                                      <a:alpha val="43137"/>
                                    </a:srgbClr>
                                  </a:outerShdw>
                                </a:effectLst>
                                <a:latin typeface="Cambria Math" panose="02040503050406030204" pitchFamily="18" charset="0"/>
                              </a:rPr>
                            </m:ctrlPr>
                          </m:sSubPr>
                          <m:e>
                            <m:r>
                              <a:rPr lang="en-US" b="1" i="1" smtClean="0">
                                <a:effectLst>
                                  <a:outerShdw blurRad="38100" dist="38100" dir="2700000" algn="tl">
                                    <a:srgbClr val="000000">
                                      <a:alpha val="43137"/>
                                    </a:srgbClr>
                                  </a:outerShdw>
                                </a:effectLst>
                                <a:latin typeface="Cambria Math" panose="02040503050406030204" pitchFamily="18" charset="0"/>
                              </a:rPr>
                              <m:t>𝑽</m:t>
                            </m:r>
                          </m:e>
                          <m:sub>
                            <m:r>
                              <a:rPr lang="en-US" b="1" i="1" smtClean="0">
                                <a:effectLst>
                                  <a:outerShdw blurRad="38100" dist="38100" dir="2700000" algn="tl">
                                    <a:srgbClr val="000000">
                                      <a:alpha val="43137"/>
                                    </a:srgbClr>
                                  </a:outerShdw>
                                </a:effectLst>
                                <a:latin typeface="Cambria Math" panose="02040503050406030204" pitchFamily="18" charset="0"/>
                              </a:rPr>
                              <m:t>𝟐</m:t>
                            </m:r>
                          </m:sub>
                        </m:sSub>
                      </m:oMath>
                    </m:oMathPara>
                  </a14:m>
                  <a:endParaRPr lang="en-US" b="1" dirty="0">
                    <a:effectLst>
                      <a:outerShdw blurRad="38100" dist="38100" dir="2700000" algn="tl">
                        <a:srgbClr val="000000">
                          <a:alpha val="43137"/>
                        </a:srgbClr>
                      </a:outerShdw>
                    </a:effectLst>
                  </a:endParaRPr>
                </a:p>
              </p:txBody>
            </p:sp>
          </mc:Choice>
          <mc:Fallback xmlns="">
            <p:sp>
              <p:nvSpPr>
                <p:cNvPr id="4" name="TextBox 3">
                  <a:extLst>
                    <a:ext uri="{FF2B5EF4-FFF2-40B4-BE49-F238E27FC236}">
                      <a16:creationId xmlns:a16="http://schemas.microsoft.com/office/drawing/2014/main" id="{4CF3B201-CC6F-4AE3-AF54-CA819264F0A1}"/>
                    </a:ext>
                  </a:extLst>
                </p:cNvPr>
                <p:cNvSpPr txBox="1">
                  <a:spLocks noRot="1" noChangeAspect="1" noMove="1" noResize="1" noEditPoints="1" noAdjustHandles="1" noChangeArrowheads="1" noChangeShapeType="1" noTextEdit="1"/>
                </p:cNvSpPr>
                <p:nvPr/>
              </p:nvSpPr>
              <p:spPr>
                <a:xfrm>
                  <a:off x="5918031" y="3617843"/>
                  <a:ext cx="323742" cy="276999"/>
                </a:xfrm>
                <a:prstGeom prst="rect">
                  <a:avLst/>
                </a:prstGeom>
                <a:blipFill>
                  <a:blip r:embed="rId4"/>
                  <a:stretch>
                    <a:fillRect l="-16981" r="-15094" b="-282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8AF84E7-BA56-44E5-B990-9F6876164744}"/>
                    </a:ext>
                  </a:extLst>
                </p:cNvPr>
                <p:cNvSpPr txBox="1"/>
                <p:nvPr/>
              </p:nvSpPr>
              <p:spPr>
                <a:xfrm>
                  <a:off x="8812695" y="4412973"/>
                  <a:ext cx="323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effectLst>
                                  <a:outerShdw blurRad="38100" dist="38100" dir="2700000" algn="tl">
                                    <a:srgbClr val="000000">
                                      <a:alpha val="43137"/>
                                    </a:srgbClr>
                                  </a:outerShdw>
                                </a:effectLst>
                                <a:latin typeface="Cambria Math" panose="02040503050406030204" pitchFamily="18" charset="0"/>
                              </a:rPr>
                            </m:ctrlPr>
                          </m:sSubPr>
                          <m:e>
                            <m:r>
                              <a:rPr lang="en-US" b="1" i="1" smtClean="0">
                                <a:effectLst>
                                  <a:outerShdw blurRad="38100" dist="38100" dir="2700000" algn="tl">
                                    <a:srgbClr val="000000">
                                      <a:alpha val="43137"/>
                                    </a:srgbClr>
                                  </a:outerShdw>
                                </a:effectLst>
                                <a:latin typeface="Cambria Math" panose="02040503050406030204" pitchFamily="18" charset="0"/>
                              </a:rPr>
                              <m:t>𝑽</m:t>
                            </m:r>
                          </m:e>
                          <m:sub>
                            <m:r>
                              <a:rPr lang="en-US" b="1" i="1" smtClean="0">
                                <a:effectLst>
                                  <a:outerShdw blurRad="38100" dist="38100" dir="2700000" algn="tl">
                                    <a:srgbClr val="000000">
                                      <a:alpha val="43137"/>
                                    </a:srgbClr>
                                  </a:outerShdw>
                                </a:effectLst>
                                <a:latin typeface="Cambria Math" panose="02040503050406030204" pitchFamily="18" charset="0"/>
                              </a:rPr>
                              <m:t>𝟑</m:t>
                            </m:r>
                          </m:sub>
                        </m:sSub>
                      </m:oMath>
                    </m:oMathPara>
                  </a14:m>
                  <a:endParaRPr lang="en-US" b="1" dirty="0">
                    <a:effectLst>
                      <a:outerShdw blurRad="38100" dist="38100" dir="2700000" algn="tl">
                        <a:srgbClr val="000000">
                          <a:alpha val="43137"/>
                        </a:srgbClr>
                      </a:outerShdw>
                    </a:effectLst>
                  </a:endParaRPr>
                </a:p>
              </p:txBody>
            </p:sp>
          </mc:Choice>
          <mc:Fallback xmlns="">
            <p:sp>
              <p:nvSpPr>
                <p:cNvPr id="5" name="TextBox 4">
                  <a:extLst>
                    <a:ext uri="{FF2B5EF4-FFF2-40B4-BE49-F238E27FC236}">
                      <a16:creationId xmlns:a16="http://schemas.microsoft.com/office/drawing/2014/main" id="{68AF84E7-BA56-44E5-B990-9F6876164744}"/>
                    </a:ext>
                  </a:extLst>
                </p:cNvPr>
                <p:cNvSpPr txBox="1">
                  <a:spLocks noRot="1" noChangeAspect="1" noMove="1" noResize="1" noEditPoints="1" noAdjustHandles="1" noChangeArrowheads="1" noChangeShapeType="1" noTextEdit="1"/>
                </p:cNvSpPr>
                <p:nvPr/>
              </p:nvSpPr>
              <p:spPr>
                <a:xfrm>
                  <a:off x="8812695" y="4412973"/>
                  <a:ext cx="323742" cy="276999"/>
                </a:xfrm>
                <a:prstGeom prst="rect">
                  <a:avLst/>
                </a:prstGeom>
                <a:blipFill>
                  <a:blip r:embed="rId5"/>
                  <a:stretch>
                    <a:fillRect l="-18868" r="-15094" b="-28889"/>
                  </a:stretch>
                </a:blipFill>
              </p:spPr>
              <p:txBody>
                <a:bodyPr/>
                <a:lstStyle/>
                <a:p>
                  <a:r>
                    <a:rPr lang="en-US">
                      <a:noFill/>
                    </a:rPr>
                    <a:t> </a:t>
                  </a:r>
                </a:p>
              </p:txBody>
            </p:sp>
          </mc:Fallback>
        </mc:AlternateContent>
      </p:grpSp>
      <p:sp>
        <p:nvSpPr>
          <p:cNvPr id="6" name="TextBox 5">
            <a:extLst>
              <a:ext uri="{FF2B5EF4-FFF2-40B4-BE49-F238E27FC236}">
                <a16:creationId xmlns:a16="http://schemas.microsoft.com/office/drawing/2014/main" id="{9351D8DD-3116-46BE-BF19-233DA02CA6D0}"/>
              </a:ext>
            </a:extLst>
          </p:cNvPr>
          <p:cNvSpPr txBox="1"/>
          <p:nvPr/>
        </p:nvSpPr>
        <p:spPr>
          <a:xfrm>
            <a:off x="419846" y="465494"/>
            <a:ext cx="3541354" cy="584775"/>
          </a:xfrm>
          <a:prstGeom prst="rect">
            <a:avLst/>
          </a:prstGeom>
          <a:noFill/>
        </p:spPr>
        <p:txBody>
          <a:bodyPr wrap="none" rtlCol="0">
            <a:spAutoFit/>
          </a:bodyPr>
          <a:lstStyle/>
          <a:p>
            <a:r>
              <a:rPr lang="en-US" sz="3200" b="1" dirty="0">
                <a:solidFill>
                  <a:srgbClr val="0070C0"/>
                </a:solidFill>
              </a:rPr>
              <a:t>Adjacency Matrix</a:t>
            </a:r>
          </a:p>
        </p:txBody>
      </p:sp>
      <p:sp>
        <p:nvSpPr>
          <p:cNvPr id="7" name="Rectangle: Rounded Corners 6">
            <a:extLst>
              <a:ext uri="{FF2B5EF4-FFF2-40B4-BE49-F238E27FC236}">
                <a16:creationId xmlns:a16="http://schemas.microsoft.com/office/drawing/2014/main" id="{6B9269D7-8D5F-4110-9A93-2BE43A592E87}"/>
              </a:ext>
            </a:extLst>
          </p:cNvPr>
          <p:cNvSpPr/>
          <p:nvPr/>
        </p:nvSpPr>
        <p:spPr>
          <a:xfrm>
            <a:off x="2830351" y="3621960"/>
            <a:ext cx="2261699" cy="18022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ont Forget Icon Stock Illustrations – 346 Dont Forget Icon Stock  Illustrations, Vectors &amp; Clipart - Dreamstime">
            <a:extLst>
              <a:ext uri="{FF2B5EF4-FFF2-40B4-BE49-F238E27FC236}">
                <a16:creationId xmlns:a16="http://schemas.microsoft.com/office/drawing/2014/main" id="{45945221-9261-4302-9B4E-BAB0314F10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7623" y="148464"/>
            <a:ext cx="1947231" cy="18036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F6A9C70-4627-40BB-A1B5-FCA782BE1DB5}"/>
              </a:ext>
            </a:extLst>
          </p:cNvPr>
          <p:cNvSpPr txBox="1"/>
          <p:nvPr/>
        </p:nvSpPr>
        <p:spPr>
          <a:xfrm>
            <a:off x="4962595" y="6280600"/>
            <a:ext cx="1737463" cy="369332"/>
          </a:xfrm>
          <a:prstGeom prst="rect">
            <a:avLst/>
          </a:prstGeom>
          <a:solidFill>
            <a:srgbClr val="C2E59B"/>
          </a:solidFill>
          <a:ln>
            <a:solidFill>
              <a:srgbClr val="00B050"/>
            </a:solidFill>
          </a:ln>
        </p:spPr>
        <p:txBody>
          <a:bodyPr wrap="none" rtlCol="0">
            <a:spAutoFit/>
          </a:bodyPr>
          <a:lstStyle/>
          <a:p>
            <a:r>
              <a:rPr lang="en-US" dirty="0"/>
              <a:t>Weighted Graph</a:t>
            </a:r>
          </a:p>
        </p:txBody>
      </p:sp>
    </p:spTree>
    <p:extLst>
      <p:ext uri="{BB962C8B-B14F-4D97-AF65-F5344CB8AC3E}">
        <p14:creationId xmlns:p14="http://schemas.microsoft.com/office/powerpoint/2010/main" val="335132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7"/>
                                        </p:tgtEl>
                                        <p:attrNameLst>
                                          <p:attrName>ppt_w</p:attrName>
                                        </p:attrNameLst>
                                      </p:cBhvr>
                                      <p:tavLst>
                                        <p:tav tm="0">
                                          <p:val>
                                            <p:strVal val="ppt_w"/>
                                          </p:val>
                                        </p:tav>
                                        <p:tav tm="100000">
                                          <p:val>
                                            <p:strVal val="ppt_w+.3"/>
                                          </p:val>
                                        </p:tav>
                                      </p:tavLst>
                                    </p:anim>
                                    <p:anim calcmode="lin" valueType="num">
                                      <p:cBhvr>
                                        <p:cTn id="7" dur="1000"/>
                                        <p:tgtEl>
                                          <p:spTgt spid="7"/>
                                        </p:tgtEl>
                                        <p:attrNameLst>
                                          <p:attrName>ppt_h</p:attrName>
                                        </p:attrNameLst>
                                      </p:cBhvr>
                                      <p:tavLst>
                                        <p:tav tm="0">
                                          <p:val>
                                            <p:strVal val="ppt_h"/>
                                          </p:val>
                                        </p:tav>
                                        <p:tav tm="100000">
                                          <p:val>
                                            <p:strVal val="ppt_h"/>
                                          </p:val>
                                        </p:tav>
                                      </p:tavLst>
                                    </p:anim>
                                    <p:animEffect transition="out" filter="fade">
                                      <p:cBhvr>
                                        <p:cTn id="8" dur="1000"/>
                                        <p:tgtEl>
                                          <p:spTgt spid="7"/>
                                        </p:tgtEl>
                                      </p:cBhvr>
                                    </p:animEffect>
                                    <p:set>
                                      <p:cBhvr>
                                        <p:cTn id="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F54F75B-2F63-421C-A4BC-6B9B19540A71}"/>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Homework</a:t>
            </a:r>
          </a:p>
        </p:txBody>
      </p:sp>
      <p:pic>
        <p:nvPicPr>
          <p:cNvPr id="2" name="Picture 1">
            <a:extLst>
              <a:ext uri="{FF2B5EF4-FFF2-40B4-BE49-F238E27FC236}">
                <a16:creationId xmlns:a16="http://schemas.microsoft.com/office/drawing/2014/main" id="{CD802CA1-B3F6-4582-878A-631C08A88F56}"/>
              </a:ext>
            </a:extLst>
          </p:cNvPr>
          <p:cNvPicPr>
            <a:picLocks noChangeAspect="1"/>
          </p:cNvPicPr>
          <p:nvPr/>
        </p:nvPicPr>
        <p:blipFill>
          <a:blip r:embed="rId2"/>
          <a:stretch>
            <a:fillRect/>
          </a:stretch>
        </p:blipFill>
        <p:spPr>
          <a:xfrm>
            <a:off x="5090457" y="861667"/>
            <a:ext cx="6540976" cy="5134665"/>
          </a:xfrm>
          <a:prstGeom prst="rect">
            <a:avLst/>
          </a:prstGeom>
        </p:spPr>
      </p:pic>
    </p:spTree>
    <p:extLst>
      <p:ext uri="{BB962C8B-B14F-4D97-AF65-F5344CB8AC3E}">
        <p14:creationId xmlns:p14="http://schemas.microsoft.com/office/powerpoint/2010/main" val="3325433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38D76C-82A9-416A-822D-350834512526}"/>
              </a:ext>
            </a:extLst>
          </p:cNvPr>
          <p:cNvSpPr txBox="1"/>
          <p:nvPr/>
        </p:nvSpPr>
        <p:spPr>
          <a:xfrm>
            <a:off x="921398" y="560084"/>
            <a:ext cx="8080560" cy="646331"/>
          </a:xfrm>
          <a:prstGeom prst="rect">
            <a:avLst/>
          </a:prstGeom>
          <a:noFill/>
        </p:spPr>
        <p:txBody>
          <a:bodyPr wrap="square">
            <a:spAutoFit/>
          </a:bodyPr>
          <a:lstStyle/>
          <a:p>
            <a:r>
              <a:rPr lang="en-US" b="0" i="0" dirty="0">
                <a:solidFill>
                  <a:srgbClr val="333333"/>
                </a:solidFill>
                <a:effectLst/>
                <a:latin typeface="+mj-lt"/>
              </a:rPr>
              <a:t>Graph theory is used in </a:t>
            </a:r>
            <a:r>
              <a:rPr lang="en-US" b="1" i="0" dirty="0">
                <a:solidFill>
                  <a:srgbClr val="333333"/>
                </a:solidFill>
                <a:effectLst/>
                <a:latin typeface="+mj-lt"/>
              </a:rPr>
              <a:t>cybersecurity</a:t>
            </a:r>
            <a:r>
              <a:rPr lang="en-US" b="0" i="0" dirty="0">
                <a:solidFill>
                  <a:srgbClr val="333333"/>
                </a:solidFill>
                <a:effectLst/>
                <a:latin typeface="+mj-lt"/>
              </a:rPr>
              <a:t> to </a:t>
            </a:r>
            <a:r>
              <a:rPr lang="en-US" b="0" i="0" u="none" strike="noStrike" dirty="0">
                <a:effectLst/>
                <a:latin typeface="+mj-lt"/>
                <a:hlinkClick r:id="rId3">
                  <a:extLst>
                    <a:ext uri="{A12FA001-AC4F-418D-AE19-62706E023703}">
                      <ahyp:hlinkClr xmlns:ahyp="http://schemas.microsoft.com/office/drawing/2018/hyperlinkcolor" val="tx"/>
                    </a:ext>
                  </a:extLst>
                </a:hlinkClick>
              </a:rPr>
              <a:t>identify hacked or criminal servers</a:t>
            </a:r>
            <a:r>
              <a:rPr lang="en-US" b="0" i="0" dirty="0">
                <a:effectLst/>
                <a:latin typeface="+mj-lt"/>
              </a:rPr>
              <a:t> </a:t>
            </a:r>
            <a:r>
              <a:rPr lang="en-US" b="0" i="0" dirty="0">
                <a:solidFill>
                  <a:srgbClr val="333333"/>
                </a:solidFill>
                <a:effectLst/>
                <a:latin typeface="+mj-lt"/>
              </a:rPr>
              <a:t>and generally for </a:t>
            </a:r>
            <a:r>
              <a:rPr lang="en-US" b="0" i="0" u="none" strike="noStrike" dirty="0">
                <a:effectLst/>
                <a:latin typeface="+mj-lt"/>
                <a:hlinkClick r:id="rId4">
                  <a:extLst>
                    <a:ext uri="{A12FA001-AC4F-418D-AE19-62706E023703}">
                      <ahyp:hlinkClr xmlns:ahyp="http://schemas.microsoft.com/office/drawing/2018/hyperlinkcolor" val="tx"/>
                    </a:ext>
                  </a:extLst>
                </a:hlinkClick>
              </a:rPr>
              <a:t>network security</a:t>
            </a:r>
            <a:r>
              <a:rPr lang="en-US" b="0" i="0" dirty="0">
                <a:solidFill>
                  <a:srgbClr val="333333"/>
                </a:solidFill>
                <a:effectLst/>
                <a:latin typeface="+mj-lt"/>
              </a:rPr>
              <a:t>.</a:t>
            </a:r>
            <a:endParaRPr lang="en-US" dirty="0">
              <a:latin typeface="+mj-lt"/>
            </a:endParaRPr>
          </a:p>
        </p:txBody>
      </p:sp>
      <p:sp>
        <p:nvSpPr>
          <p:cNvPr id="5" name="TextBox 4">
            <a:extLst>
              <a:ext uri="{FF2B5EF4-FFF2-40B4-BE49-F238E27FC236}">
                <a16:creationId xmlns:a16="http://schemas.microsoft.com/office/drawing/2014/main" id="{56DC498A-6CFD-4331-8813-6DA7B06E6E4B}"/>
              </a:ext>
            </a:extLst>
          </p:cNvPr>
          <p:cNvSpPr txBox="1"/>
          <p:nvPr/>
        </p:nvSpPr>
        <p:spPr>
          <a:xfrm>
            <a:off x="921397" y="1620767"/>
            <a:ext cx="7041873" cy="646331"/>
          </a:xfrm>
          <a:prstGeom prst="rect">
            <a:avLst/>
          </a:prstGeom>
          <a:noFill/>
        </p:spPr>
        <p:txBody>
          <a:bodyPr wrap="square">
            <a:spAutoFit/>
          </a:bodyPr>
          <a:lstStyle/>
          <a:p>
            <a:r>
              <a:rPr lang="en-US" b="0" i="0" dirty="0">
                <a:solidFill>
                  <a:srgbClr val="333333"/>
                </a:solidFill>
                <a:effectLst/>
                <a:latin typeface="+mj-lt"/>
              </a:rPr>
              <a:t>Graph theory, and in particular rooted tree diagrams of a genome, is used in </a:t>
            </a:r>
            <a:r>
              <a:rPr lang="en-US" b="1" i="0" u="none" strike="noStrike" dirty="0">
                <a:effectLst/>
                <a:latin typeface="+mj-lt"/>
                <a:hlinkClick r:id="rId5">
                  <a:extLst>
                    <a:ext uri="{A12FA001-AC4F-418D-AE19-62706E023703}">
                      <ahyp:hlinkClr xmlns:ahyp="http://schemas.microsoft.com/office/drawing/2018/hyperlinkcolor" val="tx"/>
                    </a:ext>
                  </a:extLst>
                </a:hlinkClick>
              </a:rPr>
              <a:t>the evolution of SARS-CoV-2</a:t>
            </a:r>
            <a:r>
              <a:rPr lang="en-US" b="0" i="0" dirty="0">
                <a:solidFill>
                  <a:srgbClr val="333333"/>
                </a:solidFill>
                <a:effectLst/>
                <a:latin typeface="+mj-lt"/>
              </a:rPr>
              <a:t>.</a:t>
            </a:r>
            <a:endParaRPr lang="en-US" dirty="0">
              <a:latin typeface="+mj-lt"/>
            </a:endParaRPr>
          </a:p>
        </p:txBody>
      </p:sp>
      <p:sp>
        <p:nvSpPr>
          <p:cNvPr id="9" name="TextBox 8">
            <a:extLst>
              <a:ext uri="{FF2B5EF4-FFF2-40B4-BE49-F238E27FC236}">
                <a16:creationId xmlns:a16="http://schemas.microsoft.com/office/drawing/2014/main" id="{AC950FFE-3C8A-4007-A013-F5B05307CC6A}"/>
              </a:ext>
            </a:extLst>
          </p:cNvPr>
          <p:cNvSpPr txBox="1"/>
          <p:nvPr/>
        </p:nvSpPr>
        <p:spPr>
          <a:xfrm>
            <a:off x="921397" y="4812782"/>
            <a:ext cx="6097554" cy="369332"/>
          </a:xfrm>
          <a:prstGeom prst="rect">
            <a:avLst/>
          </a:prstGeom>
          <a:noFill/>
        </p:spPr>
        <p:txBody>
          <a:bodyPr wrap="square">
            <a:spAutoFit/>
          </a:bodyPr>
          <a:lstStyle/>
          <a:p>
            <a:r>
              <a:rPr lang="en-US" i="0" strike="noStrike" dirty="0">
                <a:effectLst/>
                <a:latin typeface="+mj-lt"/>
                <a:hlinkClick r:id="rId6">
                  <a:extLst>
                    <a:ext uri="{A12FA001-AC4F-418D-AE19-62706E023703}">
                      <ahyp:hlinkClr xmlns:ahyp="http://schemas.microsoft.com/office/drawing/2018/hyperlinkcolor" val="tx"/>
                    </a:ext>
                  </a:extLst>
                </a:hlinkClick>
              </a:rPr>
              <a:t>Graph theory is used in </a:t>
            </a:r>
            <a:r>
              <a:rPr lang="en-US" b="1" i="0" strike="noStrike" dirty="0">
                <a:effectLst/>
                <a:latin typeface="+mj-lt"/>
                <a:hlinkClick r:id="rId6">
                  <a:extLst>
                    <a:ext uri="{A12FA001-AC4F-418D-AE19-62706E023703}">
                      <ahyp:hlinkClr xmlns:ahyp="http://schemas.microsoft.com/office/drawing/2018/hyperlinkcolor" val="tx"/>
                    </a:ext>
                  </a:extLst>
                </a:hlinkClick>
              </a:rPr>
              <a:t>DNA sequencing</a:t>
            </a:r>
            <a:r>
              <a:rPr lang="en-US" b="0" i="0" dirty="0">
                <a:solidFill>
                  <a:srgbClr val="333333"/>
                </a:solidFill>
                <a:effectLst/>
                <a:latin typeface="+mj-lt"/>
              </a:rPr>
              <a:t>.</a:t>
            </a:r>
            <a:endParaRPr lang="en-US" dirty="0">
              <a:latin typeface="+mj-lt"/>
            </a:endParaRPr>
          </a:p>
        </p:txBody>
      </p:sp>
      <p:sp>
        <p:nvSpPr>
          <p:cNvPr id="11" name="TextBox 10">
            <a:extLst>
              <a:ext uri="{FF2B5EF4-FFF2-40B4-BE49-F238E27FC236}">
                <a16:creationId xmlns:a16="http://schemas.microsoft.com/office/drawing/2014/main" id="{C871729A-28F6-496C-ACF8-488D9A901320}"/>
              </a:ext>
            </a:extLst>
          </p:cNvPr>
          <p:cNvSpPr txBox="1"/>
          <p:nvPr/>
        </p:nvSpPr>
        <p:spPr>
          <a:xfrm>
            <a:off x="828756" y="5768408"/>
            <a:ext cx="8435878" cy="369332"/>
          </a:xfrm>
          <a:prstGeom prst="rect">
            <a:avLst/>
          </a:prstGeom>
          <a:noFill/>
        </p:spPr>
        <p:txBody>
          <a:bodyPr wrap="square">
            <a:spAutoFit/>
          </a:bodyPr>
          <a:lstStyle/>
          <a:p>
            <a:r>
              <a:rPr lang="en-US" b="1" i="0" dirty="0">
                <a:solidFill>
                  <a:srgbClr val="333333"/>
                </a:solidFill>
                <a:effectLst/>
                <a:latin typeface="+mj-lt"/>
              </a:rPr>
              <a:t>Design of radar and sonar systems</a:t>
            </a:r>
            <a:r>
              <a:rPr lang="en-US" b="0" i="0" dirty="0">
                <a:solidFill>
                  <a:srgbClr val="333333"/>
                </a:solidFill>
                <a:effectLst/>
                <a:latin typeface="+mj-lt"/>
              </a:rPr>
              <a:t> uses graph theory via</a:t>
            </a:r>
            <a:r>
              <a:rPr lang="en-US" b="0" i="0" dirty="0">
                <a:effectLst/>
                <a:latin typeface="+mj-lt"/>
              </a:rPr>
              <a:t> </a:t>
            </a:r>
            <a:r>
              <a:rPr lang="en-US" b="0" i="0" u="none" strike="noStrike" dirty="0" err="1">
                <a:effectLst/>
                <a:latin typeface="+mj-lt"/>
                <a:hlinkClick r:id="rId7">
                  <a:extLst>
                    <a:ext uri="{A12FA001-AC4F-418D-AE19-62706E023703}">
                      <ahyp:hlinkClr xmlns:ahyp="http://schemas.microsoft.com/office/drawing/2018/hyperlinkcolor" val="tx"/>
                    </a:ext>
                  </a:extLst>
                </a:hlinkClick>
              </a:rPr>
              <a:t>Golomb</a:t>
            </a:r>
            <a:r>
              <a:rPr lang="en-US" b="0" i="0" u="none" strike="noStrike" dirty="0">
                <a:effectLst/>
                <a:latin typeface="+mj-lt"/>
                <a:hlinkClick r:id="rId7">
                  <a:extLst>
                    <a:ext uri="{A12FA001-AC4F-418D-AE19-62706E023703}">
                      <ahyp:hlinkClr xmlns:ahyp="http://schemas.microsoft.com/office/drawing/2018/hyperlinkcolor" val="tx"/>
                    </a:ext>
                  </a:extLst>
                </a:hlinkClick>
              </a:rPr>
              <a:t> rulers</a:t>
            </a:r>
            <a:r>
              <a:rPr lang="en-US" b="0" i="0" dirty="0">
                <a:solidFill>
                  <a:srgbClr val="333333"/>
                </a:solidFill>
                <a:effectLst/>
                <a:latin typeface="+mj-lt"/>
              </a:rPr>
              <a:t>.</a:t>
            </a:r>
            <a:endParaRPr lang="en-US" dirty="0">
              <a:latin typeface="+mj-lt"/>
            </a:endParaRPr>
          </a:p>
        </p:txBody>
      </p:sp>
      <p:sp>
        <p:nvSpPr>
          <p:cNvPr id="13" name="TextBox 12">
            <a:extLst>
              <a:ext uri="{FF2B5EF4-FFF2-40B4-BE49-F238E27FC236}">
                <a16:creationId xmlns:a16="http://schemas.microsoft.com/office/drawing/2014/main" id="{EAE705E1-E552-4E1C-A492-220DFB8527B2}"/>
              </a:ext>
            </a:extLst>
          </p:cNvPr>
          <p:cNvSpPr txBox="1"/>
          <p:nvPr/>
        </p:nvSpPr>
        <p:spPr>
          <a:xfrm>
            <a:off x="903401" y="3820593"/>
            <a:ext cx="8530512" cy="369332"/>
          </a:xfrm>
          <a:prstGeom prst="rect">
            <a:avLst/>
          </a:prstGeom>
          <a:noFill/>
        </p:spPr>
        <p:txBody>
          <a:bodyPr wrap="square">
            <a:spAutoFit/>
          </a:bodyPr>
          <a:lstStyle/>
          <a:p>
            <a:r>
              <a:rPr lang="en-US" b="0" i="0" dirty="0">
                <a:solidFill>
                  <a:srgbClr val="333333"/>
                </a:solidFill>
                <a:effectLst/>
                <a:latin typeface="+mj-lt"/>
              </a:rPr>
              <a:t>Graph theory is used in </a:t>
            </a:r>
            <a:r>
              <a:rPr lang="en-US" b="1" i="0" dirty="0">
                <a:solidFill>
                  <a:srgbClr val="333333"/>
                </a:solidFill>
                <a:effectLst/>
                <a:latin typeface="+mj-lt"/>
              </a:rPr>
              <a:t>neuroscience</a:t>
            </a:r>
            <a:r>
              <a:rPr lang="en-US" b="0" i="0" dirty="0">
                <a:solidFill>
                  <a:srgbClr val="333333"/>
                </a:solidFill>
                <a:effectLst/>
                <a:latin typeface="+mj-lt"/>
              </a:rPr>
              <a:t> to study brain network organization</a:t>
            </a:r>
            <a:endParaRPr lang="en-US" dirty="0">
              <a:latin typeface="+mj-lt"/>
            </a:endParaRPr>
          </a:p>
        </p:txBody>
      </p:sp>
      <p:pic>
        <p:nvPicPr>
          <p:cNvPr id="1030" name="Picture 6" descr="Blue, bullet, point icon - Download on Iconfinder">
            <a:extLst>
              <a:ext uri="{FF2B5EF4-FFF2-40B4-BE49-F238E27FC236}">
                <a16:creationId xmlns:a16="http://schemas.microsoft.com/office/drawing/2014/main" id="{18BD5DFF-3B84-4675-B488-ADA865BF22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388" y="393143"/>
            <a:ext cx="763480" cy="7634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lue, bullet, point icon - Download on Iconfinder">
            <a:extLst>
              <a:ext uri="{FF2B5EF4-FFF2-40B4-BE49-F238E27FC236}">
                <a16:creationId xmlns:a16="http://schemas.microsoft.com/office/drawing/2014/main" id="{DA7878DC-A190-40FA-99C4-D1D52831D3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388" y="1415025"/>
            <a:ext cx="763480" cy="7634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Blue, bullet, point icon - Download on Iconfinder">
            <a:extLst>
              <a:ext uri="{FF2B5EF4-FFF2-40B4-BE49-F238E27FC236}">
                <a16:creationId xmlns:a16="http://schemas.microsoft.com/office/drawing/2014/main" id="{99E911CD-8534-4DAA-9E08-413869B0F6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391" y="3559884"/>
            <a:ext cx="763480" cy="7634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lue, bullet, point icon - Download on Iconfinder">
            <a:extLst>
              <a:ext uri="{FF2B5EF4-FFF2-40B4-BE49-F238E27FC236}">
                <a16:creationId xmlns:a16="http://schemas.microsoft.com/office/drawing/2014/main" id="{DD5ECDC4-1767-4286-B9A1-842751F0DD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352" y="4597426"/>
            <a:ext cx="763480" cy="7634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Blue, bullet, point icon - Download on Iconfinder">
            <a:extLst>
              <a:ext uri="{FF2B5EF4-FFF2-40B4-BE49-F238E27FC236}">
                <a16:creationId xmlns:a16="http://schemas.microsoft.com/office/drawing/2014/main" id="{70425E97-504B-424F-A703-1884C42941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975" y="5603600"/>
            <a:ext cx="763480" cy="7634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xplainer: Mother Nature's answer to our DNA's infidelity and the discovery  of DNA repair">
            <a:extLst>
              <a:ext uri="{FF2B5EF4-FFF2-40B4-BE49-F238E27FC236}">
                <a16:creationId xmlns:a16="http://schemas.microsoft.com/office/drawing/2014/main" id="{C35C39F0-61C2-41CE-9307-D2034694E6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0331" y="4283532"/>
            <a:ext cx="1412670" cy="14126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Sonar Systems 101: Technology and Application">
            <a:extLst>
              <a:ext uri="{FF2B5EF4-FFF2-40B4-BE49-F238E27FC236}">
                <a16:creationId xmlns:a16="http://schemas.microsoft.com/office/drawing/2014/main" id="{ED5EBA41-BF1D-44F9-882F-7C15E05FAE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2816" y="4924007"/>
            <a:ext cx="2317658" cy="15443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What You Should Know Before Moving to a Multi-Cloud Environment">
            <a:extLst>
              <a:ext uri="{FF2B5EF4-FFF2-40B4-BE49-F238E27FC236}">
                <a16:creationId xmlns:a16="http://schemas.microsoft.com/office/drawing/2014/main" id="{E358E45A-B3F0-4699-A691-8B6F2FDAB5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63967" y="56959"/>
            <a:ext cx="2796507" cy="1864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229285D-EC27-43ED-BA93-005DB931EBC5}"/>
              </a:ext>
            </a:extLst>
          </p:cNvPr>
          <p:cNvSpPr txBox="1"/>
          <p:nvPr/>
        </p:nvSpPr>
        <p:spPr>
          <a:xfrm>
            <a:off x="921397" y="2698302"/>
            <a:ext cx="7308203" cy="646331"/>
          </a:xfrm>
          <a:prstGeom prst="rect">
            <a:avLst/>
          </a:prstGeom>
          <a:noFill/>
        </p:spPr>
        <p:txBody>
          <a:bodyPr wrap="square">
            <a:spAutoFit/>
          </a:bodyPr>
          <a:lstStyle/>
          <a:p>
            <a:r>
              <a:rPr lang="en-US" i="0" dirty="0">
                <a:solidFill>
                  <a:srgbClr val="333333"/>
                </a:solidFill>
                <a:effectLst/>
                <a:latin typeface="+mj-lt"/>
              </a:rPr>
              <a:t>Determining how best to add streets to congested areas of cities </a:t>
            </a:r>
            <a:r>
              <a:rPr lang="en-US" i="0" u="none" strike="noStrike" dirty="0">
                <a:effectLst/>
                <a:latin typeface="+mj-lt"/>
                <a:hlinkClick r:id="rId12">
                  <a:extLst>
                    <a:ext uri="{A12FA001-AC4F-418D-AE19-62706E023703}">
                      <ahyp:hlinkClr xmlns:ahyp="http://schemas.microsoft.com/office/drawing/2018/hyperlinkcolor" val="tx"/>
                    </a:ext>
                  </a:extLst>
                </a:hlinkClick>
              </a:rPr>
              <a:t>uses graph theory</a:t>
            </a:r>
            <a:r>
              <a:rPr lang="en-US" i="0" u="none" strike="noStrike" dirty="0">
                <a:effectLst/>
                <a:latin typeface="+mj-lt"/>
              </a:rPr>
              <a:t>.</a:t>
            </a:r>
            <a:r>
              <a:rPr lang="en-US" i="0" dirty="0">
                <a:effectLst/>
                <a:latin typeface="+mj-lt"/>
              </a:rPr>
              <a:t> </a:t>
            </a:r>
            <a:endParaRPr lang="en-US" dirty="0">
              <a:latin typeface="+mj-lt"/>
            </a:endParaRPr>
          </a:p>
        </p:txBody>
      </p:sp>
      <p:pic>
        <p:nvPicPr>
          <p:cNvPr id="25" name="Picture 6" descr="Blue, bullet, point icon - Download on Iconfinder">
            <a:extLst>
              <a:ext uri="{FF2B5EF4-FFF2-40B4-BE49-F238E27FC236}">
                <a16:creationId xmlns:a16="http://schemas.microsoft.com/office/drawing/2014/main" id="{D568D001-CE06-4B09-B04D-3A35547212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388" y="2513902"/>
            <a:ext cx="763480" cy="7634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Cities With the Worst Traffic in the World: LIST">
            <a:extLst>
              <a:ext uri="{FF2B5EF4-FFF2-40B4-BE49-F238E27FC236}">
                <a16:creationId xmlns:a16="http://schemas.microsoft.com/office/drawing/2014/main" id="{DABC0CDD-303B-412B-A43C-F1298E0E12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23455" y="2121568"/>
            <a:ext cx="2796507" cy="20973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653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AB038F-BB4B-45FC-AC34-68FBDACBF969}"/>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Homework</a:t>
            </a:r>
          </a:p>
        </p:txBody>
      </p:sp>
      <p:pic>
        <p:nvPicPr>
          <p:cNvPr id="12290" name="Picture 2">
            <a:extLst>
              <a:ext uri="{FF2B5EF4-FFF2-40B4-BE49-F238E27FC236}">
                <a16:creationId xmlns:a16="http://schemas.microsoft.com/office/drawing/2014/main" id="{8938E199-F800-4C95-89CC-A66DBF02AF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28942" y="576775"/>
            <a:ext cx="5504792" cy="570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613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28CB-FDD8-4DFE-B680-B25FBD39B22D}"/>
              </a:ext>
            </a:extLst>
          </p:cNvPr>
          <p:cNvSpPr>
            <a:spLocks noGrp="1"/>
          </p:cNvSpPr>
          <p:nvPr>
            <p:ph type="title"/>
          </p:nvPr>
        </p:nvSpPr>
        <p:spPr/>
        <p:txBody>
          <a:bodyPr/>
          <a:lstStyle/>
          <a:p>
            <a:r>
              <a:rPr lang="en-US" dirty="0"/>
              <a:t>summary</a:t>
            </a:r>
          </a:p>
        </p:txBody>
      </p:sp>
      <p:pic>
        <p:nvPicPr>
          <p:cNvPr id="4098" name="Picture 2">
            <a:extLst>
              <a:ext uri="{FF2B5EF4-FFF2-40B4-BE49-F238E27FC236}">
                <a16:creationId xmlns:a16="http://schemas.microsoft.com/office/drawing/2014/main" id="{8B646721-4B28-4636-B58E-DA3D295E1CF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1137" y="2644825"/>
            <a:ext cx="7729727" cy="378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263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F7BE7-5B6E-48CC-B564-5D1A49CAE742}"/>
              </a:ext>
            </a:extLst>
          </p:cNvPr>
          <p:cNvSpPr>
            <a:spLocks noGrp="1"/>
          </p:cNvSpPr>
          <p:nvPr>
            <p:ph type="title"/>
          </p:nvPr>
        </p:nvSpPr>
        <p:spPr/>
        <p:txBody>
          <a:bodyPr/>
          <a:lstStyle/>
          <a:p>
            <a:r>
              <a:rPr lang="en-US" dirty="0"/>
              <a:t>summary</a:t>
            </a:r>
          </a:p>
        </p:txBody>
      </p:sp>
      <p:sp>
        <p:nvSpPr>
          <p:cNvPr id="4" name="TextBox 3">
            <a:extLst>
              <a:ext uri="{FF2B5EF4-FFF2-40B4-BE49-F238E27FC236}">
                <a16:creationId xmlns:a16="http://schemas.microsoft.com/office/drawing/2014/main" id="{77817C17-DEC3-4A41-B208-34863748F7E8}"/>
              </a:ext>
            </a:extLst>
          </p:cNvPr>
          <p:cNvSpPr txBox="1"/>
          <p:nvPr/>
        </p:nvSpPr>
        <p:spPr>
          <a:xfrm>
            <a:off x="2231136" y="2501694"/>
            <a:ext cx="5682710" cy="369332"/>
          </a:xfrm>
          <a:prstGeom prst="rect">
            <a:avLst/>
          </a:prstGeom>
          <a:noFill/>
        </p:spPr>
        <p:txBody>
          <a:bodyPr wrap="none" rtlCol="0">
            <a:spAutoFit/>
          </a:bodyPr>
          <a:lstStyle/>
          <a:p>
            <a:r>
              <a:rPr lang="en-US" b="1" dirty="0"/>
              <a:t>Adjacency Matrix: </a:t>
            </a:r>
            <a:r>
              <a:rPr lang="en-US" dirty="0"/>
              <a:t>rows and columns represent vertices.</a:t>
            </a:r>
          </a:p>
        </p:txBody>
      </p:sp>
      <p:pic>
        <p:nvPicPr>
          <p:cNvPr id="1026" name="Picture 2" descr="Representation of Graphs">
            <a:extLst>
              <a:ext uri="{FF2B5EF4-FFF2-40B4-BE49-F238E27FC236}">
                <a16:creationId xmlns:a16="http://schemas.microsoft.com/office/drawing/2014/main" id="{39A226F0-ED94-483B-9B75-ACCD96F21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99" y="4097215"/>
            <a:ext cx="3037742" cy="22612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presentation of Graphs">
            <a:extLst>
              <a:ext uri="{FF2B5EF4-FFF2-40B4-BE49-F238E27FC236}">
                <a16:creationId xmlns:a16="http://schemas.microsoft.com/office/drawing/2014/main" id="{71D7E2C6-113D-4478-BA4C-741349678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355" y="4565847"/>
            <a:ext cx="1943100" cy="16002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D669B875-2880-4B74-96B7-8133CD1B33CF}"/>
              </a:ext>
            </a:extLst>
          </p:cNvPr>
          <p:cNvCxnSpPr>
            <a:cxnSpLocks/>
          </p:cNvCxnSpPr>
          <p:nvPr/>
        </p:nvCxnSpPr>
        <p:spPr>
          <a:xfrm>
            <a:off x="6696666" y="3332323"/>
            <a:ext cx="0" cy="3380430"/>
          </a:xfrm>
          <a:prstGeom prst="line">
            <a:avLst/>
          </a:prstGeom>
        </p:spPr>
        <p:style>
          <a:lnRef idx="3">
            <a:schemeClr val="accent2"/>
          </a:lnRef>
          <a:fillRef idx="0">
            <a:schemeClr val="accent2"/>
          </a:fillRef>
          <a:effectRef idx="2">
            <a:schemeClr val="accent2"/>
          </a:effectRef>
          <a:fontRef idx="minor">
            <a:schemeClr val="tx1"/>
          </a:fontRef>
        </p:style>
      </p:cxnSp>
      <p:pic>
        <p:nvPicPr>
          <p:cNvPr id="1030" name="Picture 6" descr="Representation of Graphs">
            <a:extLst>
              <a:ext uri="{FF2B5EF4-FFF2-40B4-BE49-F238E27FC236}">
                <a16:creationId xmlns:a16="http://schemas.microsoft.com/office/drawing/2014/main" id="{296C83E0-A360-440B-9451-4A37C2DC7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876" y="3970727"/>
            <a:ext cx="2297206" cy="24207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presentation of Graphs">
            <a:extLst>
              <a:ext uri="{FF2B5EF4-FFF2-40B4-BE49-F238E27FC236}">
                <a16:creationId xmlns:a16="http://schemas.microsoft.com/office/drawing/2014/main" id="{CB18033C-2033-49C7-8B02-27E7D0614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7076" y="4427734"/>
            <a:ext cx="2028825" cy="18764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AB44E98-B7EB-42C2-8776-F2D99A34EDA1}"/>
              </a:ext>
            </a:extLst>
          </p:cNvPr>
          <p:cNvSpPr txBox="1"/>
          <p:nvPr/>
        </p:nvSpPr>
        <p:spPr>
          <a:xfrm>
            <a:off x="8788186" y="3332323"/>
            <a:ext cx="1599388" cy="369332"/>
          </a:xfrm>
          <a:prstGeom prst="rect">
            <a:avLst/>
          </a:prstGeom>
          <a:solidFill>
            <a:schemeClr val="accent1">
              <a:lumMod val="40000"/>
              <a:lumOff val="60000"/>
            </a:schemeClr>
          </a:solidFill>
          <a:ln>
            <a:solidFill>
              <a:schemeClr val="tx1"/>
            </a:solidFill>
          </a:ln>
        </p:spPr>
        <p:txBody>
          <a:bodyPr wrap="square">
            <a:spAutoFit/>
          </a:bodyPr>
          <a:lstStyle/>
          <a:p>
            <a:r>
              <a:rPr lang="en-US" dirty="0"/>
              <a:t>directed graph</a:t>
            </a:r>
          </a:p>
        </p:txBody>
      </p:sp>
      <p:sp>
        <p:nvSpPr>
          <p:cNvPr id="20" name="TextBox 19">
            <a:extLst>
              <a:ext uri="{FF2B5EF4-FFF2-40B4-BE49-F238E27FC236}">
                <a16:creationId xmlns:a16="http://schemas.microsoft.com/office/drawing/2014/main" id="{E2A264F7-745B-4E7C-9006-6ADC6DDE3E3F}"/>
              </a:ext>
            </a:extLst>
          </p:cNvPr>
          <p:cNvSpPr txBox="1"/>
          <p:nvPr/>
        </p:nvSpPr>
        <p:spPr>
          <a:xfrm>
            <a:off x="2961867" y="3332323"/>
            <a:ext cx="1796976" cy="369332"/>
          </a:xfrm>
          <a:prstGeom prst="rect">
            <a:avLst/>
          </a:prstGeom>
          <a:solidFill>
            <a:srgbClr val="FFCCFF"/>
          </a:solidFill>
          <a:ln>
            <a:solidFill>
              <a:schemeClr val="tx1"/>
            </a:solidFill>
          </a:ln>
        </p:spPr>
        <p:txBody>
          <a:bodyPr wrap="square">
            <a:spAutoFit/>
          </a:bodyPr>
          <a:lstStyle/>
          <a:p>
            <a:r>
              <a:rPr lang="en-US" dirty="0"/>
              <a:t>undirected graph</a:t>
            </a:r>
          </a:p>
        </p:txBody>
      </p:sp>
    </p:spTree>
    <p:extLst>
      <p:ext uri="{BB962C8B-B14F-4D97-AF65-F5344CB8AC3E}">
        <p14:creationId xmlns:p14="http://schemas.microsoft.com/office/powerpoint/2010/main" val="2196672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39D6-9299-4DEF-B1CE-B9EED7DFE037}"/>
              </a:ext>
            </a:extLst>
          </p:cNvPr>
          <p:cNvSpPr>
            <a:spLocks noGrp="1"/>
          </p:cNvSpPr>
          <p:nvPr>
            <p:ph type="title"/>
          </p:nvPr>
        </p:nvSpPr>
        <p:spPr/>
        <p:txBody>
          <a:bodyPr/>
          <a:lstStyle/>
          <a:p>
            <a:r>
              <a:rPr lang="en-US" dirty="0"/>
              <a:t>summary</a:t>
            </a:r>
          </a:p>
        </p:txBody>
      </p:sp>
      <p:sp>
        <p:nvSpPr>
          <p:cNvPr id="3" name="TextBox 2">
            <a:extLst>
              <a:ext uri="{FF2B5EF4-FFF2-40B4-BE49-F238E27FC236}">
                <a16:creationId xmlns:a16="http://schemas.microsoft.com/office/drawing/2014/main" id="{473D0C75-9DB8-4BD9-9236-EFE664DE3208}"/>
              </a:ext>
            </a:extLst>
          </p:cNvPr>
          <p:cNvSpPr txBox="1"/>
          <p:nvPr/>
        </p:nvSpPr>
        <p:spPr>
          <a:xfrm>
            <a:off x="2231136" y="2474577"/>
            <a:ext cx="7867303" cy="369332"/>
          </a:xfrm>
          <a:prstGeom prst="rect">
            <a:avLst/>
          </a:prstGeom>
          <a:noFill/>
        </p:spPr>
        <p:txBody>
          <a:bodyPr wrap="square" rtlCol="0">
            <a:spAutoFit/>
          </a:bodyPr>
          <a:lstStyle/>
          <a:p>
            <a:r>
              <a:rPr lang="en-US" b="1" dirty="0"/>
              <a:t>Incidence Matrix: </a:t>
            </a:r>
            <a:r>
              <a:rPr lang="en-US" dirty="0"/>
              <a:t>rows represent vertices and columns represent edges.</a:t>
            </a:r>
          </a:p>
        </p:txBody>
      </p:sp>
      <p:pic>
        <p:nvPicPr>
          <p:cNvPr id="2050" name="Picture 2" descr="Representation of Graphs">
            <a:extLst>
              <a:ext uri="{FF2B5EF4-FFF2-40B4-BE49-F238E27FC236}">
                <a16:creationId xmlns:a16="http://schemas.microsoft.com/office/drawing/2014/main" id="{DDB3FFE8-E40C-4E46-8ACA-61FA73F8C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659" y="3962400"/>
            <a:ext cx="2928954" cy="25758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presentation of Graphs">
            <a:extLst>
              <a:ext uri="{FF2B5EF4-FFF2-40B4-BE49-F238E27FC236}">
                <a16:creationId xmlns:a16="http://schemas.microsoft.com/office/drawing/2014/main" id="{89D71062-905E-4B7D-BF89-0A89E36E3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984" y="4666545"/>
            <a:ext cx="2266950" cy="1704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9B48B60-FC14-4EEC-861C-6DA071E844E9}"/>
              </a:ext>
            </a:extLst>
          </p:cNvPr>
          <p:cNvSpPr txBox="1"/>
          <p:nvPr/>
        </p:nvSpPr>
        <p:spPr>
          <a:xfrm>
            <a:off x="2969773" y="3324574"/>
            <a:ext cx="1945298" cy="369332"/>
          </a:xfrm>
          <a:prstGeom prst="rect">
            <a:avLst/>
          </a:prstGeom>
          <a:solidFill>
            <a:srgbClr val="CCECFF"/>
          </a:solidFill>
          <a:ln>
            <a:solidFill>
              <a:srgbClr val="004620"/>
            </a:solidFill>
          </a:ln>
        </p:spPr>
        <p:txBody>
          <a:bodyPr wrap="square">
            <a:spAutoFit/>
          </a:bodyPr>
          <a:lstStyle/>
          <a:p>
            <a:r>
              <a:rPr lang="en-US" dirty="0"/>
              <a:t>undirected graph</a:t>
            </a:r>
          </a:p>
        </p:txBody>
      </p:sp>
      <p:pic>
        <p:nvPicPr>
          <p:cNvPr id="2054" name="Picture 6" descr="Representation of Graphs">
            <a:extLst>
              <a:ext uri="{FF2B5EF4-FFF2-40B4-BE49-F238E27FC236}">
                <a16:creationId xmlns:a16="http://schemas.microsoft.com/office/drawing/2014/main" id="{1538E35B-3020-4378-816C-86BFD18E3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7046" y="4386858"/>
            <a:ext cx="2176463" cy="13634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E6B2D8C-0D14-46E0-A24D-17AE936BCE52}"/>
              </a:ext>
            </a:extLst>
          </p:cNvPr>
          <p:cNvSpPr txBox="1"/>
          <p:nvPr/>
        </p:nvSpPr>
        <p:spPr>
          <a:xfrm>
            <a:off x="8832388" y="3324574"/>
            <a:ext cx="1538608" cy="369332"/>
          </a:xfrm>
          <a:prstGeom prst="rect">
            <a:avLst/>
          </a:prstGeom>
          <a:solidFill>
            <a:schemeClr val="accent1">
              <a:lumMod val="20000"/>
              <a:lumOff val="80000"/>
            </a:schemeClr>
          </a:solidFill>
          <a:ln>
            <a:solidFill>
              <a:srgbClr val="004620"/>
            </a:solidFill>
          </a:ln>
        </p:spPr>
        <p:txBody>
          <a:bodyPr wrap="square">
            <a:spAutoFit/>
          </a:bodyPr>
          <a:lstStyle/>
          <a:p>
            <a:r>
              <a:rPr lang="en-US" dirty="0"/>
              <a:t>directed graph</a:t>
            </a:r>
          </a:p>
        </p:txBody>
      </p:sp>
      <p:cxnSp>
        <p:nvCxnSpPr>
          <p:cNvPr id="10" name="Straight Connector 9">
            <a:extLst>
              <a:ext uri="{FF2B5EF4-FFF2-40B4-BE49-F238E27FC236}">
                <a16:creationId xmlns:a16="http://schemas.microsoft.com/office/drawing/2014/main" id="{AAD58BFC-0767-4052-AC66-F42344D83ADA}"/>
              </a:ext>
            </a:extLst>
          </p:cNvPr>
          <p:cNvCxnSpPr/>
          <p:nvPr/>
        </p:nvCxnSpPr>
        <p:spPr>
          <a:xfrm>
            <a:off x="6613865" y="3151573"/>
            <a:ext cx="0" cy="3488924"/>
          </a:xfrm>
          <a:prstGeom prst="line">
            <a:avLst/>
          </a:prstGeom>
        </p:spPr>
        <p:style>
          <a:lnRef idx="3">
            <a:schemeClr val="accent1"/>
          </a:lnRef>
          <a:fillRef idx="0">
            <a:schemeClr val="accent1"/>
          </a:fillRef>
          <a:effectRef idx="2">
            <a:schemeClr val="accent1"/>
          </a:effectRef>
          <a:fontRef idx="minor">
            <a:schemeClr val="tx1"/>
          </a:fontRef>
        </p:style>
      </p:cxnSp>
      <p:grpSp>
        <p:nvGrpSpPr>
          <p:cNvPr id="35" name="Group 34">
            <a:extLst>
              <a:ext uri="{FF2B5EF4-FFF2-40B4-BE49-F238E27FC236}">
                <a16:creationId xmlns:a16="http://schemas.microsoft.com/office/drawing/2014/main" id="{46EB8670-74D8-4922-A55C-6324A13A56BE}"/>
              </a:ext>
            </a:extLst>
          </p:cNvPr>
          <p:cNvGrpSpPr/>
          <p:nvPr/>
        </p:nvGrpSpPr>
        <p:grpSpPr>
          <a:xfrm>
            <a:off x="6900863" y="3961695"/>
            <a:ext cx="2771775" cy="2409825"/>
            <a:chOff x="6900863" y="3961695"/>
            <a:chExt cx="2771775" cy="2409825"/>
          </a:xfrm>
        </p:grpSpPr>
        <p:pic>
          <p:nvPicPr>
            <p:cNvPr id="6" name="Picture 5">
              <a:extLst>
                <a:ext uri="{FF2B5EF4-FFF2-40B4-BE49-F238E27FC236}">
                  <a16:creationId xmlns:a16="http://schemas.microsoft.com/office/drawing/2014/main" id="{91A0AA93-9DF9-4DFA-AC7A-A4125E83B3C6}"/>
                </a:ext>
              </a:extLst>
            </p:cNvPr>
            <p:cNvPicPr>
              <a:picLocks noChangeAspect="1"/>
            </p:cNvPicPr>
            <p:nvPr/>
          </p:nvPicPr>
          <p:blipFill>
            <a:blip r:embed="rId5"/>
            <a:stretch>
              <a:fillRect/>
            </a:stretch>
          </p:blipFill>
          <p:spPr>
            <a:xfrm>
              <a:off x="6900863" y="3961695"/>
              <a:ext cx="2771775" cy="2409825"/>
            </a:xfrm>
            <a:prstGeom prst="rect">
              <a:avLst/>
            </a:prstGeom>
          </p:spPr>
        </p:pic>
        <p:cxnSp>
          <p:nvCxnSpPr>
            <p:cNvPr id="5" name="Straight Arrow Connector 4">
              <a:extLst>
                <a:ext uri="{FF2B5EF4-FFF2-40B4-BE49-F238E27FC236}">
                  <a16:creationId xmlns:a16="http://schemas.microsoft.com/office/drawing/2014/main" id="{5F9E97F2-E849-41E2-8228-72D3415CA2A5}"/>
                </a:ext>
              </a:extLst>
            </p:cNvPr>
            <p:cNvCxnSpPr>
              <a:cxnSpLocks/>
            </p:cNvCxnSpPr>
            <p:nvPr/>
          </p:nvCxnSpPr>
          <p:spPr>
            <a:xfrm flipH="1">
              <a:off x="7653130" y="6105939"/>
              <a:ext cx="2650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AF3406D9-C058-44FA-80D5-74E8F23993DB}"/>
                </a:ext>
              </a:extLst>
            </p:cNvPr>
            <p:cNvCxnSpPr>
              <a:cxnSpLocks/>
            </p:cNvCxnSpPr>
            <p:nvPr/>
          </p:nvCxnSpPr>
          <p:spPr>
            <a:xfrm flipH="1">
              <a:off x="7527235" y="5217894"/>
              <a:ext cx="182217" cy="3011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35ECD8A-F2D1-4976-8A14-6438B733720C}"/>
                </a:ext>
              </a:extLst>
            </p:cNvPr>
            <p:cNvCxnSpPr>
              <a:cxnSpLocks/>
            </p:cNvCxnSpPr>
            <p:nvPr/>
          </p:nvCxnSpPr>
          <p:spPr>
            <a:xfrm>
              <a:off x="8660110" y="6105939"/>
              <a:ext cx="38845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D9DF1839-48BE-4E58-A7CA-D90443F3A7D6}"/>
                </a:ext>
              </a:extLst>
            </p:cNvPr>
            <p:cNvCxnSpPr>
              <a:cxnSpLocks/>
            </p:cNvCxnSpPr>
            <p:nvPr/>
          </p:nvCxnSpPr>
          <p:spPr>
            <a:xfrm flipH="1" flipV="1">
              <a:off x="8965532" y="5331210"/>
              <a:ext cx="195033" cy="303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CBD27E8B-CBB4-4225-8B4F-CEAE0BFED06F}"/>
                </a:ext>
              </a:extLst>
            </p:cNvPr>
            <p:cNvCxnSpPr>
              <a:cxnSpLocks/>
            </p:cNvCxnSpPr>
            <p:nvPr/>
          </p:nvCxnSpPr>
          <p:spPr>
            <a:xfrm>
              <a:off x="8435008" y="5519032"/>
              <a:ext cx="0" cy="2312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72919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0CD14-3493-4DCA-B2EE-6F669A7F0198}"/>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compare</a:t>
            </a:r>
          </a:p>
        </p:txBody>
      </p:sp>
      <p:pic>
        <p:nvPicPr>
          <p:cNvPr id="3074" name="Picture 2" descr="How to Use Graph Theory to Build a More Sustainable World">
            <a:extLst>
              <a:ext uri="{FF2B5EF4-FFF2-40B4-BE49-F238E27FC236}">
                <a16:creationId xmlns:a16="http://schemas.microsoft.com/office/drawing/2014/main" id="{D12AA6A6-959A-42F2-AC57-ED762CC1B0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3401" y="1063843"/>
            <a:ext cx="6828126" cy="4984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464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2C30-10EA-48EE-AD48-413589721091}"/>
              </a:ext>
            </a:extLst>
          </p:cNvPr>
          <p:cNvSpPr>
            <a:spLocks noGrp="1"/>
          </p:cNvSpPr>
          <p:nvPr>
            <p:ph type="title"/>
          </p:nvPr>
        </p:nvSpPr>
        <p:spPr/>
        <p:txBody>
          <a:bodyPr/>
          <a:lstStyle/>
          <a:p>
            <a:r>
              <a:rPr lang="en-US" dirty="0"/>
              <a:t>reading</a:t>
            </a:r>
          </a:p>
        </p:txBody>
      </p:sp>
      <p:sp>
        <p:nvSpPr>
          <p:cNvPr id="4" name="TextBox 3">
            <a:extLst>
              <a:ext uri="{FF2B5EF4-FFF2-40B4-BE49-F238E27FC236}">
                <a16:creationId xmlns:a16="http://schemas.microsoft.com/office/drawing/2014/main" id="{B0DA5A6E-475A-4C94-B6F1-58A1F776609D}"/>
              </a:ext>
            </a:extLst>
          </p:cNvPr>
          <p:cNvSpPr txBox="1"/>
          <p:nvPr/>
        </p:nvSpPr>
        <p:spPr>
          <a:xfrm>
            <a:off x="2862468" y="3015734"/>
            <a:ext cx="6096000" cy="369332"/>
          </a:xfrm>
          <a:prstGeom prst="rect">
            <a:avLst/>
          </a:prstGeom>
          <a:noFill/>
        </p:spPr>
        <p:txBody>
          <a:bodyPr wrap="square">
            <a:spAutoFit/>
          </a:bodyPr>
          <a:lstStyle/>
          <a:p>
            <a:r>
              <a:rPr lang="en-US" dirty="0">
                <a:hlinkClick r:id="rId2"/>
              </a:rPr>
              <a:t>https://sitn.hms.harvard.edu/flash/2021/graph-theory-101/</a:t>
            </a:r>
            <a:r>
              <a:rPr lang="en-US" dirty="0"/>
              <a:t> </a:t>
            </a:r>
          </a:p>
        </p:txBody>
      </p:sp>
      <p:sp>
        <p:nvSpPr>
          <p:cNvPr id="6" name="TextBox 5">
            <a:extLst>
              <a:ext uri="{FF2B5EF4-FFF2-40B4-BE49-F238E27FC236}">
                <a16:creationId xmlns:a16="http://schemas.microsoft.com/office/drawing/2014/main" id="{CE7755D0-69FB-4BA6-A467-58035981D261}"/>
              </a:ext>
            </a:extLst>
          </p:cNvPr>
          <p:cNvSpPr txBox="1"/>
          <p:nvPr/>
        </p:nvSpPr>
        <p:spPr>
          <a:xfrm>
            <a:off x="2862468" y="3619423"/>
            <a:ext cx="6096000" cy="646331"/>
          </a:xfrm>
          <a:prstGeom prst="rect">
            <a:avLst/>
          </a:prstGeom>
          <a:noFill/>
        </p:spPr>
        <p:txBody>
          <a:bodyPr wrap="square">
            <a:spAutoFit/>
          </a:bodyPr>
          <a:lstStyle/>
          <a:p>
            <a:r>
              <a:rPr lang="en-US" dirty="0">
                <a:hlinkClick r:id="rId3"/>
              </a:rPr>
              <a:t>https://towardsdatascience.com/what-is-graph-theory-and-why-should-you-care-28d6a715a5c2</a:t>
            </a:r>
            <a:r>
              <a:rPr lang="en-US" dirty="0"/>
              <a:t> </a:t>
            </a:r>
          </a:p>
        </p:txBody>
      </p:sp>
      <p:sp>
        <p:nvSpPr>
          <p:cNvPr id="8" name="TextBox 7">
            <a:extLst>
              <a:ext uri="{FF2B5EF4-FFF2-40B4-BE49-F238E27FC236}">
                <a16:creationId xmlns:a16="http://schemas.microsoft.com/office/drawing/2014/main" id="{E00F52E0-A7FD-4285-AB94-EA2E2E4177AE}"/>
              </a:ext>
            </a:extLst>
          </p:cNvPr>
          <p:cNvSpPr txBox="1"/>
          <p:nvPr/>
        </p:nvSpPr>
        <p:spPr>
          <a:xfrm>
            <a:off x="2862468" y="4500111"/>
            <a:ext cx="6096000" cy="646331"/>
          </a:xfrm>
          <a:prstGeom prst="rect">
            <a:avLst/>
          </a:prstGeom>
          <a:noFill/>
        </p:spPr>
        <p:txBody>
          <a:bodyPr wrap="square">
            <a:spAutoFit/>
          </a:bodyPr>
          <a:lstStyle/>
          <a:p>
            <a:r>
              <a:rPr lang="en-US" dirty="0">
                <a:hlinkClick r:id="rId4"/>
              </a:rPr>
              <a:t>https://www.xomnia.com/post/graph-theory-and-its-uses-with-examples-of-real-life-problems/</a:t>
            </a:r>
            <a:r>
              <a:rPr lang="en-US" dirty="0"/>
              <a:t> </a:t>
            </a:r>
          </a:p>
        </p:txBody>
      </p:sp>
      <p:pic>
        <p:nvPicPr>
          <p:cNvPr id="5122" name="Picture 2" descr="Open book - Free education icons">
            <a:extLst>
              <a:ext uri="{FF2B5EF4-FFF2-40B4-BE49-F238E27FC236}">
                <a16:creationId xmlns:a16="http://schemas.microsoft.com/office/drawing/2014/main" id="{E2672815-6052-4C57-B3DD-E02B61804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645" y="110185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ck Icon in Icon Park">
            <a:extLst>
              <a:ext uri="{FF2B5EF4-FFF2-40B4-BE49-F238E27FC236}">
                <a16:creationId xmlns:a16="http://schemas.microsoft.com/office/drawing/2014/main" id="{1E72B6D2-7E7C-4CA7-9AC4-A53ECC3215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231136" y="3059668"/>
            <a:ext cx="420513" cy="4033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lick Icon in Icon Park">
            <a:extLst>
              <a:ext uri="{FF2B5EF4-FFF2-40B4-BE49-F238E27FC236}">
                <a16:creationId xmlns:a16="http://schemas.microsoft.com/office/drawing/2014/main" id="{40D2DDC8-CC1D-4269-80FF-319135AD7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231136" y="3802857"/>
            <a:ext cx="420513" cy="4033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lick Icon in Icon Park">
            <a:extLst>
              <a:ext uri="{FF2B5EF4-FFF2-40B4-BE49-F238E27FC236}">
                <a16:creationId xmlns:a16="http://schemas.microsoft.com/office/drawing/2014/main" id="{CEFE8AC2-3094-4ED1-B2C8-C1A89080E7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231136" y="4621612"/>
            <a:ext cx="420513" cy="40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337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8790-57F7-4FB7-8180-4793472D1299}"/>
              </a:ext>
            </a:extLst>
          </p:cNvPr>
          <p:cNvSpPr>
            <a:spLocks noGrp="1"/>
          </p:cNvSpPr>
          <p:nvPr>
            <p:ph type="title"/>
          </p:nvPr>
        </p:nvSpPr>
        <p:spPr>
          <a:xfrm>
            <a:off x="1600200" y="1053419"/>
            <a:ext cx="8991600" cy="1645920"/>
          </a:xfrm>
        </p:spPr>
        <p:txBody>
          <a:bodyPr/>
          <a:lstStyle/>
          <a:p>
            <a:r>
              <a:rPr lang="en-US" dirty="0"/>
              <a:t>Special types of graphs</a:t>
            </a:r>
          </a:p>
        </p:txBody>
      </p:sp>
      <p:sp>
        <p:nvSpPr>
          <p:cNvPr id="4" name="TextBox 3">
            <a:extLst>
              <a:ext uri="{FF2B5EF4-FFF2-40B4-BE49-F238E27FC236}">
                <a16:creationId xmlns:a16="http://schemas.microsoft.com/office/drawing/2014/main" id="{4397B4C8-FA9A-4837-901F-D4FC175A61B8}"/>
              </a:ext>
            </a:extLst>
          </p:cNvPr>
          <p:cNvSpPr txBox="1"/>
          <p:nvPr/>
        </p:nvSpPr>
        <p:spPr>
          <a:xfrm>
            <a:off x="1600200" y="3281499"/>
            <a:ext cx="8037444" cy="2031325"/>
          </a:xfrm>
          <a:prstGeom prst="rect">
            <a:avLst/>
          </a:prstGeom>
          <a:noFill/>
        </p:spPr>
        <p:txBody>
          <a:bodyPr wrap="square">
            <a:spAutoFit/>
          </a:bodyPr>
          <a:lstStyle/>
          <a:p>
            <a:pPr algn="just"/>
            <a:r>
              <a:rPr lang="en-US" b="0" i="0" dirty="0">
                <a:solidFill>
                  <a:schemeClr val="bg1"/>
                </a:solidFill>
                <a:effectLst/>
                <a:latin typeface="+mj-lt"/>
              </a:rPr>
              <a:t>Importance of different graphs in our life:</a:t>
            </a:r>
          </a:p>
          <a:p>
            <a:pPr algn="just"/>
            <a:endParaRPr lang="en-US" b="0" i="0" dirty="0">
              <a:solidFill>
                <a:schemeClr val="bg1"/>
              </a:solidFill>
              <a:effectLst/>
              <a:latin typeface="+mj-lt"/>
            </a:endParaRPr>
          </a:p>
          <a:p>
            <a:pPr marL="285750" indent="-285750" algn="just">
              <a:buFont typeface="Arial" panose="020B0604020202020204" pitchFamily="34" charset="0"/>
              <a:buChar char="•"/>
            </a:pPr>
            <a:r>
              <a:rPr lang="en-US" b="1" i="0" dirty="0">
                <a:solidFill>
                  <a:schemeClr val="bg1"/>
                </a:solidFill>
                <a:effectLst/>
                <a:latin typeface="+mj-lt"/>
              </a:rPr>
              <a:t>Visual presentation of data makes it easier to understand large amounts of data, trends, and relationships</a:t>
            </a:r>
            <a:r>
              <a:rPr lang="en-US" b="0" i="0" dirty="0">
                <a:solidFill>
                  <a:schemeClr val="bg1"/>
                </a:solidFill>
                <a:effectLst/>
                <a:latin typeface="+mj-lt"/>
              </a:rPr>
              <a:t>. </a:t>
            </a:r>
          </a:p>
          <a:p>
            <a:pPr marL="285750" indent="-285750" algn="just">
              <a:buFont typeface="Arial" panose="020B0604020202020204" pitchFamily="34" charset="0"/>
              <a:buChar char="•"/>
            </a:pPr>
            <a:r>
              <a:rPr lang="en-US" b="0" i="0" dirty="0">
                <a:solidFill>
                  <a:schemeClr val="bg1"/>
                </a:solidFill>
                <a:effectLst/>
                <a:latin typeface="+mj-lt"/>
              </a:rPr>
              <a:t>The use of graphs in daily life also helps in </a:t>
            </a:r>
            <a:r>
              <a:rPr lang="en-US" b="1" i="0" dirty="0">
                <a:solidFill>
                  <a:schemeClr val="bg1"/>
                </a:solidFill>
                <a:effectLst/>
                <a:latin typeface="+mj-lt"/>
              </a:rPr>
              <a:t>making an analysis</a:t>
            </a:r>
            <a:r>
              <a:rPr lang="en-US" b="0" i="0" dirty="0">
                <a:solidFill>
                  <a:schemeClr val="bg1"/>
                </a:solidFill>
                <a:effectLst/>
                <a:latin typeface="+mj-lt"/>
              </a:rPr>
              <a:t>. For example, it provides structure in assessing performances, sales, and even deadlines. </a:t>
            </a:r>
          </a:p>
          <a:p>
            <a:pPr marL="285750" indent="-285750" algn="just">
              <a:buFont typeface="Arial" panose="020B0604020202020204" pitchFamily="34" charset="0"/>
              <a:buChar char="•"/>
            </a:pPr>
            <a:r>
              <a:rPr lang="en-US" b="0" i="0" dirty="0">
                <a:solidFill>
                  <a:schemeClr val="bg1"/>
                </a:solidFill>
                <a:effectLst/>
                <a:latin typeface="+mj-lt"/>
              </a:rPr>
              <a:t>Also, it helps making </a:t>
            </a:r>
            <a:r>
              <a:rPr lang="en-US" b="1" i="0" dirty="0">
                <a:solidFill>
                  <a:schemeClr val="bg1"/>
                </a:solidFill>
                <a:effectLst/>
                <a:latin typeface="+mj-lt"/>
              </a:rPr>
              <a:t>calculations easier</a:t>
            </a:r>
            <a:r>
              <a:rPr lang="en-US" b="0" i="0" dirty="0">
                <a:solidFill>
                  <a:schemeClr val="bg1"/>
                </a:solidFill>
                <a:effectLst/>
                <a:latin typeface="+mj-lt"/>
              </a:rPr>
              <a:t>.</a:t>
            </a:r>
            <a:endParaRPr lang="en-US" dirty="0">
              <a:solidFill>
                <a:schemeClr val="bg1"/>
              </a:solidFill>
              <a:latin typeface="+mj-lt"/>
            </a:endParaRPr>
          </a:p>
        </p:txBody>
      </p:sp>
    </p:spTree>
    <p:extLst>
      <p:ext uri="{BB962C8B-B14F-4D97-AF65-F5344CB8AC3E}">
        <p14:creationId xmlns:p14="http://schemas.microsoft.com/office/powerpoint/2010/main" val="874392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9E9197-7B50-4D87-8E83-1BFB0F059B8B}"/>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en-US" dirty="0"/>
              <a:t>Complete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0DA740-4FBF-450A-8C44-AA7883DE0AB5}"/>
                  </a:ext>
                </a:extLst>
              </p:cNvPr>
              <p:cNvSpPr>
                <a:spLocks noGrp="1"/>
              </p:cNvSpPr>
              <p:nvPr>
                <p:ph idx="1"/>
              </p:nvPr>
            </p:nvSpPr>
            <p:spPr>
              <a:xfrm>
                <a:off x="804672" y="2858703"/>
                <a:ext cx="4475892" cy="3042547"/>
              </a:xfrm>
            </p:spPr>
            <p:txBody>
              <a:bodyPr>
                <a:normAutofit/>
              </a:bodyPr>
              <a:lstStyle/>
              <a:p>
                <a:r>
                  <a:rPr lang="en-US">
                    <a:solidFill>
                      <a:srgbClr val="FFFFFF"/>
                    </a:solidFill>
                  </a:rPr>
                  <a:t>A complete graph, denoted </a:t>
                </a:r>
                <a14:m>
                  <m:oMath xmlns:m="http://schemas.openxmlformats.org/officeDocument/2006/math">
                    <m:sSub>
                      <m:sSubPr>
                        <m:ctrlPr>
                          <a:rPr lang="en-US" i="1">
                            <a:solidFill>
                              <a:srgbClr val="FFFFFF"/>
                            </a:solidFill>
                            <a:latin typeface="Cambria Math" panose="02040503050406030204" pitchFamily="18" charset="0"/>
                          </a:rPr>
                        </m:ctrlPr>
                      </m:sSubPr>
                      <m:e>
                        <m:r>
                          <a:rPr lang="en-US" b="0" i="1">
                            <a:solidFill>
                              <a:srgbClr val="FFFFFF"/>
                            </a:solidFill>
                            <a:latin typeface="Cambria Math" panose="02040503050406030204" pitchFamily="18" charset="0"/>
                          </a:rPr>
                          <m:t>𝐾</m:t>
                        </m:r>
                      </m:e>
                      <m:sub>
                        <m:r>
                          <a:rPr lang="en-US" b="0" i="1">
                            <a:solidFill>
                              <a:srgbClr val="FFFFFF"/>
                            </a:solidFill>
                            <a:latin typeface="Cambria Math" panose="02040503050406030204" pitchFamily="18" charset="0"/>
                          </a:rPr>
                          <m:t>𝑛</m:t>
                        </m:r>
                      </m:sub>
                    </m:sSub>
                  </m:oMath>
                </a14:m>
                <a:r>
                  <a:rPr lang="en-US">
                    <a:solidFill>
                      <a:srgbClr val="FFFFFF"/>
                    </a:solidFill>
                  </a:rPr>
                  <a:t>, is a simple graph that contains exactly one edge between each pair of </a:t>
                </a:r>
                <a14:m>
                  <m:oMath xmlns:m="http://schemas.openxmlformats.org/officeDocument/2006/math">
                    <m:r>
                      <a:rPr lang="en-US" b="0" i="1">
                        <a:solidFill>
                          <a:srgbClr val="FFFFFF"/>
                        </a:solidFill>
                        <a:latin typeface="Cambria Math" panose="02040503050406030204" pitchFamily="18" charset="0"/>
                      </a:rPr>
                      <m:t>𝑛</m:t>
                    </m:r>
                  </m:oMath>
                </a14:m>
                <a:r>
                  <a:rPr lang="en-US">
                    <a:solidFill>
                      <a:srgbClr val="FFFFFF"/>
                    </a:solidFill>
                  </a:rPr>
                  <a:t> distinct vertices. </a:t>
                </a:r>
              </a:p>
            </p:txBody>
          </p:sp>
        </mc:Choice>
        <mc:Fallback xmlns="">
          <p:sp>
            <p:nvSpPr>
              <p:cNvPr id="3" name="Content Placeholder 2">
                <a:extLst>
                  <a:ext uri="{FF2B5EF4-FFF2-40B4-BE49-F238E27FC236}">
                    <a16:creationId xmlns:a16="http://schemas.microsoft.com/office/drawing/2014/main" id="{D30DA740-4FBF-450A-8C44-AA7883DE0AB5}"/>
                  </a:ext>
                </a:extLst>
              </p:cNvPr>
              <p:cNvSpPr>
                <a:spLocks noGrp="1" noRot="1" noChangeAspect="1" noMove="1" noResize="1" noEditPoints="1" noAdjustHandles="1" noChangeArrowheads="1" noChangeShapeType="1" noTextEdit="1"/>
              </p:cNvSpPr>
              <p:nvPr>
                <p:ph idx="1"/>
              </p:nvPr>
            </p:nvSpPr>
            <p:spPr>
              <a:xfrm>
                <a:off x="804672" y="2858703"/>
                <a:ext cx="4475892" cy="3042547"/>
              </a:xfrm>
              <a:blipFill>
                <a:blip r:embed="rId2"/>
                <a:stretch>
                  <a:fillRect l="-817" t="-1202"/>
                </a:stretch>
              </a:blipFill>
            </p:spPr>
            <p:txBody>
              <a:bodyPr/>
              <a:lstStyle/>
              <a:p>
                <a:r>
                  <a:rPr lang="en-US">
                    <a:noFill/>
                  </a:rPr>
                  <a:t> </a:t>
                </a:r>
              </a:p>
            </p:txBody>
          </p:sp>
        </mc:Fallback>
      </mc:AlternateContent>
      <p:sp>
        <p:nvSpPr>
          <p:cNvPr id="79" name="Rectangle 78">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Complete Graph -- from Wolfram MathWorld">
            <a:extLst>
              <a:ext uri="{FF2B5EF4-FFF2-40B4-BE49-F238E27FC236}">
                <a16:creationId xmlns:a16="http://schemas.microsoft.com/office/drawing/2014/main" id="{D26F8CB9-8BFA-4983-B3A9-A3CB041F0E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2692" y="1829944"/>
            <a:ext cx="4159568" cy="3198110"/>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Connector 3">
            <a:extLst>
              <a:ext uri="{FF2B5EF4-FFF2-40B4-BE49-F238E27FC236}">
                <a16:creationId xmlns:a16="http://schemas.microsoft.com/office/drawing/2014/main" id="{A36633D0-82E4-46F1-AF6F-0542D88B5A3B}"/>
              </a:ext>
            </a:extLst>
          </p:cNvPr>
          <p:cNvSpPr/>
          <p:nvPr/>
        </p:nvSpPr>
        <p:spPr>
          <a:xfrm>
            <a:off x="7385538" y="1069145"/>
            <a:ext cx="56271" cy="5388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886CCB-D5FB-42F3-8F02-4128262869DF}"/>
                  </a:ext>
                </a:extLst>
              </p:cNvPr>
              <p:cNvSpPr txBox="1"/>
              <p:nvPr/>
            </p:nvSpPr>
            <p:spPr>
              <a:xfrm>
                <a:off x="7792354" y="930645"/>
                <a:ext cx="3095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1</m:t>
                          </m:r>
                        </m:sub>
                      </m:sSub>
                    </m:oMath>
                  </m:oMathPara>
                </a14:m>
                <a:endParaRPr lang="en-US" dirty="0"/>
              </a:p>
            </p:txBody>
          </p:sp>
        </mc:Choice>
        <mc:Fallback xmlns="">
          <p:sp>
            <p:nvSpPr>
              <p:cNvPr id="5" name="TextBox 4">
                <a:extLst>
                  <a:ext uri="{FF2B5EF4-FFF2-40B4-BE49-F238E27FC236}">
                    <a16:creationId xmlns:a16="http://schemas.microsoft.com/office/drawing/2014/main" id="{87886CCB-D5FB-42F3-8F02-4128262869DF}"/>
                  </a:ext>
                </a:extLst>
              </p:cNvPr>
              <p:cNvSpPr txBox="1">
                <a:spLocks noRot="1" noChangeAspect="1" noMove="1" noResize="1" noEditPoints="1" noAdjustHandles="1" noChangeArrowheads="1" noChangeShapeType="1" noTextEdit="1"/>
              </p:cNvSpPr>
              <p:nvPr/>
            </p:nvSpPr>
            <p:spPr>
              <a:xfrm>
                <a:off x="7792354" y="930645"/>
                <a:ext cx="309572" cy="276999"/>
              </a:xfrm>
              <a:prstGeom prst="rect">
                <a:avLst/>
              </a:prstGeom>
              <a:blipFill>
                <a:blip r:embed="rId4"/>
                <a:stretch>
                  <a:fillRect l="-15686" r="-5882" b="-17778"/>
                </a:stretch>
              </a:blipFill>
            </p:spPr>
            <p:txBody>
              <a:bodyPr/>
              <a:lstStyle/>
              <a:p>
                <a:r>
                  <a:rPr lang="en-US">
                    <a:noFill/>
                  </a:rPr>
                  <a:t> </a:t>
                </a:r>
              </a:p>
            </p:txBody>
          </p:sp>
        </mc:Fallback>
      </mc:AlternateContent>
      <p:pic>
        <p:nvPicPr>
          <p:cNvPr id="7170" name="Picture 2" descr="Graph Theory: Networking">
            <a:extLst>
              <a:ext uri="{FF2B5EF4-FFF2-40B4-BE49-F238E27FC236}">
                <a16:creationId xmlns:a16="http://schemas.microsoft.com/office/drawing/2014/main" id="{3BE64166-C11E-4AC0-89A4-0F1436354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076" y="4186912"/>
            <a:ext cx="2387064" cy="2289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547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4BE4-2986-4515-941E-70B771ACE04F}"/>
              </a:ext>
            </a:extLst>
          </p:cNvPr>
          <p:cNvSpPr>
            <a:spLocks noGrp="1"/>
          </p:cNvSpPr>
          <p:nvPr>
            <p:ph type="title"/>
          </p:nvPr>
        </p:nvSpPr>
        <p:spPr>
          <a:xfrm>
            <a:off x="3445564" y="536165"/>
            <a:ext cx="5693665" cy="1188720"/>
          </a:xfrm>
        </p:spPr>
        <p:txBody>
          <a:bodyPr/>
          <a:lstStyle/>
          <a:p>
            <a:r>
              <a:rPr lang="en-US" dirty="0"/>
              <a:t>Cycles and wheels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B2CA920-8AE8-47E4-9F6A-2D19531C0F93}"/>
                  </a:ext>
                </a:extLst>
              </p:cNvPr>
              <p:cNvSpPr>
                <a:spLocks noGrp="1"/>
              </p:cNvSpPr>
              <p:nvPr>
                <p:ph sz="half" idx="1"/>
              </p:nvPr>
            </p:nvSpPr>
            <p:spPr>
              <a:xfrm>
                <a:off x="484632" y="2791326"/>
                <a:ext cx="4271771" cy="3101982"/>
              </a:xfrm>
            </p:spPr>
            <p:txBody>
              <a:bodyPr/>
              <a:lstStyle/>
              <a:p>
                <a:r>
                  <a:rPr lang="en-US" dirty="0"/>
                  <a:t>A cycle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𝑛</m:t>
                        </m:r>
                      </m:sub>
                    </m:sSub>
                  </m:oMath>
                </a14:m>
                <a:r>
                  <a:rPr lang="en-US" dirty="0"/>
                  <a:t>,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≥3</m:t>
                    </m:r>
                  </m:oMath>
                </a14:m>
                <a:r>
                  <a:rPr lang="en-US" dirty="0"/>
                  <a:t>, consists of vertices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𝑛</m:t>
                        </m:r>
                      </m:sub>
                    </m:sSub>
                  </m:oMath>
                </a14:m>
                <a:r>
                  <a:rPr lang="en-US" dirty="0"/>
                  <a:t> and edges </a:t>
                </a:r>
                <a14:m>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e>
                    </m:d>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3</m:t>
                            </m:r>
                          </m:sub>
                        </m:sSub>
                      </m:e>
                    </m:d>
                    <m:r>
                      <a:rPr lang="en-US" b="0" i="1" smtClean="0">
                        <a:latin typeface="Cambria Math" panose="02040503050406030204" pitchFamily="18" charset="0"/>
                      </a:rPr>
                      <m:t>, .., </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𝑛</m:t>
                            </m:r>
                          </m:sub>
                        </m:sSub>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𝑛</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a:t>
                </a:r>
              </a:p>
            </p:txBody>
          </p:sp>
        </mc:Choice>
        <mc:Fallback xmlns="">
          <p:sp>
            <p:nvSpPr>
              <p:cNvPr id="3" name="Content Placeholder 2">
                <a:extLst>
                  <a:ext uri="{FF2B5EF4-FFF2-40B4-BE49-F238E27FC236}">
                    <a16:creationId xmlns:a16="http://schemas.microsoft.com/office/drawing/2014/main" id="{9B2CA920-8AE8-47E4-9F6A-2D19531C0F93}"/>
                  </a:ext>
                </a:extLst>
              </p:cNvPr>
              <p:cNvSpPr>
                <a:spLocks noGrp="1" noRot="1" noChangeAspect="1" noMove="1" noResize="1" noEditPoints="1" noAdjustHandles="1" noChangeArrowheads="1" noChangeShapeType="1" noTextEdit="1"/>
              </p:cNvSpPr>
              <p:nvPr>
                <p:ph sz="half" idx="1"/>
              </p:nvPr>
            </p:nvSpPr>
            <p:spPr>
              <a:xfrm>
                <a:off x="484632" y="2791326"/>
                <a:ext cx="4271771" cy="3101982"/>
              </a:xfrm>
              <a:blipFill>
                <a:blip r:embed="rId3"/>
                <a:stretch>
                  <a:fillRect l="-1000" t="-11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9B0E225C-D6F9-4FA5-9644-7598664A4A47}"/>
                  </a:ext>
                </a:extLst>
              </p:cNvPr>
              <p:cNvSpPr>
                <a:spLocks noGrp="1"/>
              </p:cNvSpPr>
              <p:nvPr>
                <p:ph sz="half" idx="2"/>
              </p:nvPr>
            </p:nvSpPr>
            <p:spPr/>
            <p:txBody>
              <a:bodyPr/>
              <a:lstStyle/>
              <a:p>
                <a:r>
                  <a:rPr lang="en-US" dirty="0"/>
                  <a:t>A wheel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𝑛</m:t>
                        </m:r>
                      </m:sub>
                    </m:sSub>
                  </m:oMath>
                </a14:m>
                <a:r>
                  <a:rPr lang="en-US" dirty="0"/>
                  <a:t> is obtained when we add an additional vertex to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𝑛</m:t>
                        </m:r>
                      </m:sub>
                    </m:sSub>
                  </m:oMath>
                </a14:m>
                <a:r>
                  <a:rPr lang="en-US" dirty="0"/>
                  <a:t>, and connect that vertex to each existing vertex.</a:t>
                </a:r>
              </a:p>
            </p:txBody>
          </p:sp>
        </mc:Choice>
        <mc:Fallback xmlns="">
          <p:sp>
            <p:nvSpPr>
              <p:cNvPr id="4" name="Content Placeholder 3">
                <a:extLst>
                  <a:ext uri="{FF2B5EF4-FFF2-40B4-BE49-F238E27FC236}">
                    <a16:creationId xmlns:a16="http://schemas.microsoft.com/office/drawing/2014/main" id="{9B0E225C-D6F9-4FA5-9644-7598664A4A47}"/>
                  </a:ext>
                </a:extLst>
              </p:cNvPr>
              <p:cNvSpPr>
                <a:spLocks noGrp="1" noRot="1" noChangeAspect="1" noMove="1" noResize="1" noEditPoints="1" noAdjustHandles="1" noChangeArrowheads="1" noChangeShapeType="1" noTextEdit="1"/>
              </p:cNvSpPr>
              <p:nvPr>
                <p:ph sz="half" idx="2"/>
              </p:nvPr>
            </p:nvSpPr>
            <p:spPr>
              <a:blipFill>
                <a:blip r:embed="rId4"/>
                <a:stretch>
                  <a:fillRect l="-1000" t="-1179" r="-857"/>
                </a:stretch>
              </a:blipFill>
            </p:spPr>
            <p:txBody>
              <a:bodyPr/>
              <a:lstStyle/>
              <a:p>
                <a:r>
                  <a:rPr lang="en-US">
                    <a:noFill/>
                  </a:rPr>
                  <a:t> </a:t>
                </a:r>
              </a:p>
            </p:txBody>
          </p:sp>
        </mc:Fallback>
      </mc:AlternateContent>
      <p:pic>
        <p:nvPicPr>
          <p:cNvPr id="5122" name="Picture 2">
            <a:extLst>
              <a:ext uri="{FF2B5EF4-FFF2-40B4-BE49-F238E27FC236}">
                <a16:creationId xmlns:a16="http://schemas.microsoft.com/office/drawing/2014/main" id="{1BC50458-5376-4060-A038-B261094F2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545" y="4551138"/>
            <a:ext cx="4861219" cy="11887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eel Graph -- from Wolfram MathWorld">
            <a:extLst>
              <a:ext uri="{FF2B5EF4-FFF2-40B4-BE49-F238E27FC236}">
                <a16:creationId xmlns:a16="http://schemas.microsoft.com/office/drawing/2014/main" id="{D3188B0D-E93D-4151-9A0C-82F61E557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8315" y="3969160"/>
            <a:ext cx="4829175" cy="23526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What is a wheel graph in graph theory? - Quora">
            <a:extLst>
              <a:ext uri="{FF2B5EF4-FFF2-40B4-BE49-F238E27FC236}">
                <a16:creationId xmlns:a16="http://schemas.microsoft.com/office/drawing/2014/main" id="{44231BEA-898A-4F38-9E31-3D565DBFDE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4206" y="121550"/>
            <a:ext cx="183476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nnected Graph vs. Complete Graph - Video &amp; Lesson Transcript | Study.com">
            <a:extLst>
              <a:ext uri="{FF2B5EF4-FFF2-40B4-BE49-F238E27FC236}">
                <a16:creationId xmlns:a16="http://schemas.microsoft.com/office/drawing/2014/main" id="{05B47776-ABF3-425D-A95E-6688F30485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774" y="198012"/>
            <a:ext cx="2687199" cy="217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742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0337-38C9-4C4C-A2F4-BF9002E58048}"/>
              </a:ext>
            </a:extLst>
          </p:cNvPr>
          <p:cNvSpPr>
            <a:spLocks noGrp="1"/>
          </p:cNvSpPr>
          <p:nvPr>
            <p:ph type="title"/>
          </p:nvPr>
        </p:nvSpPr>
        <p:spPr>
          <a:xfrm>
            <a:off x="804672" y="964692"/>
            <a:ext cx="3066937" cy="1188720"/>
          </a:xfrm>
        </p:spPr>
        <p:txBody>
          <a:bodyPr>
            <a:normAutofit/>
          </a:bodyPr>
          <a:lstStyle/>
          <a:p>
            <a:r>
              <a:rPr lang="en-US" dirty="0"/>
              <a:t>N-cubes or hypercubes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B51C52-F1F3-422A-AAEF-505A32E9BF59}"/>
                  </a:ext>
                </a:extLst>
              </p:cNvPr>
              <p:cNvSpPr>
                <a:spLocks noGrp="1"/>
              </p:cNvSpPr>
              <p:nvPr>
                <p:ph idx="1"/>
              </p:nvPr>
            </p:nvSpPr>
            <p:spPr>
              <a:xfrm>
                <a:off x="803244" y="2638044"/>
                <a:ext cx="3238669" cy="3263206"/>
              </a:xfrm>
            </p:spPr>
            <p:txBody>
              <a:bodyPr>
                <a:normAutofit/>
              </a:bodyPr>
              <a:lstStyle/>
              <a:p>
                <a:pPr algn="just"/>
                <a:r>
                  <a:rPr lang="en-US" dirty="0"/>
                  <a:t>An n-dimensional hypercube, or n-cube, denoted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𝑛</m:t>
                        </m:r>
                      </m:sub>
                    </m:sSub>
                  </m:oMath>
                </a14:m>
                <a:r>
                  <a:rPr lang="en-US" dirty="0"/>
                  <a:t>, is a graph with vertices representing the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oMath>
                </a14:m>
                <a:r>
                  <a:rPr lang="en-US" dirty="0"/>
                  <a:t> bit strings of length </a:t>
                </a:r>
                <a14:m>
                  <m:oMath xmlns:m="http://schemas.openxmlformats.org/officeDocument/2006/math">
                    <m:r>
                      <a:rPr lang="en-US" i="1" dirty="0" smtClean="0">
                        <a:latin typeface="Cambria Math" panose="02040503050406030204" pitchFamily="18" charset="0"/>
                      </a:rPr>
                      <m:t>𝑛</m:t>
                    </m:r>
                  </m:oMath>
                </a14:m>
                <a:r>
                  <a:rPr lang="en-US" dirty="0"/>
                  <a:t>. Adjacent vertices differ by exactly one bit-position.</a:t>
                </a:r>
              </a:p>
            </p:txBody>
          </p:sp>
        </mc:Choice>
        <mc:Fallback xmlns="">
          <p:sp>
            <p:nvSpPr>
              <p:cNvPr id="3" name="Content Placeholder 2">
                <a:extLst>
                  <a:ext uri="{FF2B5EF4-FFF2-40B4-BE49-F238E27FC236}">
                    <a16:creationId xmlns:a16="http://schemas.microsoft.com/office/drawing/2014/main" id="{8FB51C52-F1F3-422A-AAEF-505A32E9BF59}"/>
                  </a:ext>
                </a:extLst>
              </p:cNvPr>
              <p:cNvSpPr>
                <a:spLocks noGrp="1" noRot="1" noChangeAspect="1" noMove="1" noResize="1" noEditPoints="1" noAdjustHandles="1" noChangeArrowheads="1" noChangeShapeType="1" noTextEdit="1"/>
              </p:cNvSpPr>
              <p:nvPr>
                <p:ph idx="1"/>
              </p:nvPr>
            </p:nvSpPr>
            <p:spPr>
              <a:xfrm>
                <a:off x="803244" y="2638044"/>
                <a:ext cx="3238669" cy="3263206"/>
              </a:xfrm>
              <a:blipFill>
                <a:blip r:embed="rId3"/>
                <a:stretch>
                  <a:fillRect l="-1318" t="-1121" r="-1507"/>
                </a:stretch>
              </a:blipFill>
            </p:spPr>
            <p:txBody>
              <a:bodyPr/>
              <a:lstStyle/>
              <a:p>
                <a:r>
                  <a:rPr lang="en-US">
                    <a:noFill/>
                  </a:rPr>
                  <a:t> </a:t>
                </a:r>
              </a:p>
            </p:txBody>
          </p:sp>
        </mc:Fallback>
      </mc:AlternateContent>
      <p:sp>
        <p:nvSpPr>
          <p:cNvPr id="73" name="Rectangle 72">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Some Special Simple Graphs">
            <a:extLst>
              <a:ext uri="{FF2B5EF4-FFF2-40B4-BE49-F238E27FC236}">
                <a16:creationId xmlns:a16="http://schemas.microsoft.com/office/drawing/2014/main" id="{1679883C-13AD-4B58-8EFF-027642ACC13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23366" y="1820918"/>
            <a:ext cx="6227064" cy="32241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DC252AA-B934-40CD-91CA-98485574B09C}"/>
                  </a:ext>
                </a:extLst>
              </p:cNvPr>
              <p:cNvSpPr txBox="1"/>
              <p:nvPr/>
            </p:nvSpPr>
            <p:spPr>
              <a:xfrm>
                <a:off x="1913933" y="4703083"/>
                <a:ext cx="12861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0</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0</m:t>
                          </m:r>
                        </m:sup>
                      </m:sSup>
                      <m:r>
                        <a:rPr lang="en-US" b="0" i="1" smtClean="0">
                          <a:latin typeface="Cambria Math" panose="02040503050406030204" pitchFamily="18" charset="0"/>
                        </a:rPr>
                        <m:t>=1</m:t>
                      </m:r>
                    </m:oMath>
                  </m:oMathPara>
                </a14:m>
                <a:endParaRPr lang="en-US" dirty="0"/>
              </a:p>
            </p:txBody>
          </p:sp>
        </mc:Choice>
        <mc:Fallback xmlns="">
          <p:sp>
            <p:nvSpPr>
              <p:cNvPr id="4" name="TextBox 3">
                <a:extLst>
                  <a:ext uri="{FF2B5EF4-FFF2-40B4-BE49-F238E27FC236}">
                    <a16:creationId xmlns:a16="http://schemas.microsoft.com/office/drawing/2014/main" id="{ADC252AA-B934-40CD-91CA-98485574B09C}"/>
                  </a:ext>
                </a:extLst>
              </p:cNvPr>
              <p:cNvSpPr txBox="1">
                <a:spLocks noRot="1" noChangeAspect="1" noMove="1" noResize="1" noEditPoints="1" noAdjustHandles="1" noChangeArrowheads="1" noChangeShapeType="1" noTextEdit="1"/>
              </p:cNvSpPr>
              <p:nvPr/>
            </p:nvSpPr>
            <p:spPr>
              <a:xfrm>
                <a:off x="1913933" y="4703083"/>
                <a:ext cx="1286186" cy="276999"/>
              </a:xfrm>
              <a:prstGeom prst="rect">
                <a:avLst/>
              </a:prstGeom>
              <a:blipFill>
                <a:blip r:embed="rId5"/>
                <a:stretch>
                  <a:fillRect l="-5213" t="-2222" r="-3318"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0CEF78F-5FCF-4924-9E7A-29254DC4D0BC}"/>
                  </a:ext>
                </a:extLst>
              </p:cNvPr>
              <p:cNvSpPr txBox="1"/>
              <p:nvPr/>
            </p:nvSpPr>
            <p:spPr>
              <a:xfrm>
                <a:off x="4957163" y="2499544"/>
                <a:ext cx="1286186" cy="276999"/>
              </a:xfrm>
              <a:prstGeom prst="rect">
                <a:avLst/>
              </a:prstGeom>
              <a:noFill/>
              <a:ln>
                <a:solidFill>
                  <a:srgbClr val="00B0F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1</m:t>
                          </m:r>
                        </m:sup>
                      </m:sSup>
                      <m:r>
                        <a:rPr lang="en-US" b="0" i="1" smtClean="0">
                          <a:latin typeface="Cambria Math" panose="02040503050406030204" pitchFamily="18" charset="0"/>
                        </a:rPr>
                        <m:t>=2</m:t>
                      </m:r>
                    </m:oMath>
                  </m:oMathPara>
                </a14:m>
                <a:endParaRPr lang="en-US" dirty="0"/>
              </a:p>
            </p:txBody>
          </p:sp>
        </mc:Choice>
        <mc:Fallback xmlns="">
          <p:sp>
            <p:nvSpPr>
              <p:cNvPr id="8" name="TextBox 7">
                <a:extLst>
                  <a:ext uri="{FF2B5EF4-FFF2-40B4-BE49-F238E27FC236}">
                    <a16:creationId xmlns:a16="http://schemas.microsoft.com/office/drawing/2014/main" id="{80CEF78F-5FCF-4924-9E7A-29254DC4D0BC}"/>
                  </a:ext>
                </a:extLst>
              </p:cNvPr>
              <p:cNvSpPr txBox="1">
                <a:spLocks noRot="1" noChangeAspect="1" noMove="1" noResize="1" noEditPoints="1" noAdjustHandles="1" noChangeArrowheads="1" noChangeShapeType="1" noTextEdit="1"/>
              </p:cNvSpPr>
              <p:nvPr/>
            </p:nvSpPr>
            <p:spPr>
              <a:xfrm>
                <a:off x="4957163" y="2499544"/>
                <a:ext cx="1286186" cy="276999"/>
              </a:xfrm>
              <a:prstGeom prst="rect">
                <a:avLst/>
              </a:prstGeom>
              <a:blipFill>
                <a:blip r:embed="rId6"/>
                <a:stretch>
                  <a:fillRect l="-4225" r="-2817" b="-29787"/>
                </a:stretch>
              </a:blipFill>
              <a:ln>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D7A2677-5AD1-4476-A1B4-C1AE1A173D58}"/>
                  </a:ext>
                </a:extLst>
              </p:cNvPr>
              <p:cNvSpPr txBox="1"/>
              <p:nvPr/>
            </p:nvSpPr>
            <p:spPr>
              <a:xfrm>
                <a:off x="6840809" y="1876413"/>
                <a:ext cx="1286186" cy="276999"/>
              </a:xfrm>
              <a:prstGeom prst="rect">
                <a:avLst/>
              </a:prstGeom>
              <a:noFill/>
              <a:ln>
                <a:solidFill>
                  <a:srgbClr val="00B0F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2</m:t>
                          </m:r>
                        </m:sup>
                      </m:sSup>
                      <m:r>
                        <a:rPr lang="en-US" b="0" i="1" smtClean="0">
                          <a:latin typeface="Cambria Math" panose="02040503050406030204" pitchFamily="18" charset="0"/>
                        </a:rPr>
                        <m:t>=4</m:t>
                      </m:r>
                    </m:oMath>
                  </m:oMathPara>
                </a14:m>
                <a:endParaRPr lang="en-US" dirty="0"/>
              </a:p>
            </p:txBody>
          </p:sp>
        </mc:Choice>
        <mc:Fallback xmlns="">
          <p:sp>
            <p:nvSpPr>
              <p:cNvPr id="9" name="TextBox 8">
                <a:extLst>
                  <a:ext uri="{FF2B5EF4-FFF2-40B4-BE49-F238E27FC236}">
                    <a16:creationId xmlns:a16="http://schemas.microsoft.com/office/drawing/2014/main" id="{DD7A2677-5AD1-4476-A1B4-C1AE1A173D58}"/>
                  </a:ext>
                </a:extLst>
              </p:cNvPr>
              <p:cNvSpPr txBox="1">
                <a:spLocks noRot="1" noChangeAspect="1" noMove="1" noResize="1" noEditPoints="1" noAdjustHandles="1" noChangeArrowheads="1" noChangeShapeType="1" noTextEdit="1"/>
              </p:cNvSpPr>
              <p:nvPr/>
            </p:nvSpPr>
            <p:spPr>
              <a:xfrm>
                <a:off x="6840809" y="1876413"/>
                <a:ext cx="1286186" cy="276999"/>
              </a:xfrm>
              <a:prstGeom prst="rect">
                <a:avLst/>
              </a:prstGeom>
              <a:blipFill>
                <a:blip r:embed="rId7"/>
                <a:stretch>
                  <a:fillRect l="-4695" r="-3286" b="-29787"/>
                </a:stretch>
              </a:blipFill>
              <a:ln>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58CB49E-0D0B-4651-85AF-CD4A7FE783BE}"/>
                  </a:ext>
                </a:extLst>
              </p:cNvPr>
              <p:cNvSpPr txBox="1"/>
              <p:nvPr/>
            </p:nvSpPr>
            <p:spPr>
              <a:xfrm>
                <a:off x="9368525" y="1379677"/>
                <a:ext cx="1286186" cy="276999"/>
              </a:xfrm>
              <a:prstGeom prst="rect">
                <a:avLst/>
              </a:prstGeom>
              <a:noFill/>
              <a:ln>
                <a:solidFill>
                  <a:srgbClr val="00B0F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3</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3</m:t>
                          </m:r>
                        </m:sup>
                      </m:sSup>
                      <m:r>
                        <a:rPr lang="en-US" b="0" i="1" smtClean="0">
                          <a:latin typeface="Cambria Math" panose="02040503050406030204" pitchFamily="18" charset="0"/>
                        </a:rPr>
                        <m:t>=8</m:t>
                      </m:r>
                    </m:oMath>
                  </m:oMathPara>
                </a14:m>
                <a:endParaRPr lang="en-US" dirty="0"/>
              </a:p>
            </p:txBody>
          </p:sp>
        </mc:Choice>
        <mc:Fallback xmlns="">
          <p:sp>
            <p:nvSpPr>
              <p:cNvPr id="10" name="TextBox 9">
                <a:extLst>
                  <a:ext uri="{FF2B5EF4-FFF2-40B4-BE49-F238E27FC236}">
                    <a16:creationId xmlns:a16="http://schemas.microsoft.com/office/drawing/2014/main" id="{B58CB49E-0D0B-4651-85AF-CD4A7FE783BE}"/>
                  </a:ext>
                </a:extLst>
              </p:cNvPr>
              <p:cNvSpPr txBox="1">
                <a:spLocks noRot="1" noChangeAspect="1" noMove="1" noResize="1" noEditPoints="1" noAdjustHandles="1" noChangeArrowheads="1" noChangeShapeType="1" noTextEdit="1"/>
              </p:cNvSpPr>
              <p:nvPr/>
            </p:nvSpPr>
            <p:spPr>
              <a:xfrm>
                <a:off x="9368525" y="1379677"/>
                <a:ext cx="1286186" cy="276999"/>
              </a:xfrm>
              <a:prstGeom prst="rect">
                <a:avLst/>
              </a:prstGeom>
              <a:blipFill>
                <a:blip r:embed="rId8"/>
                <a:stretch>
                  <a:fillRect l="-4695" r="-2817" b="-27083"/>
                </a:stretch>
              </a:blipFill>
              <a:ln>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1F9E62C-DFA4-4610-B7C1-DC9B7561D252}"/>
                  </a:ext>
                </a:extLst>
              </p:cNvPr>
              <p:cNvSpPr txBox="1"/>
              <p:nvPr/>
            </p:nvSpPr>
            <p:spPr>
              <a:xfrm>
                <a:off x="5410172" y="6121498"/>
                <a:ext cx="5263942" cy="369332"/>
              </a:xfrm>
              <a:prstGeom prst="rect">
                <a:avLst/>
              </a:prstGeom>
              <a:solidFill>
                <a:srgbClr val="FFCCFF"/>
              </a:solidFill>
            </p:spPr>
            <p:txBody>
              <a:bodyPr wrap="none" rtlCol="0">
                <a:spAutoFit/>
              </a:bodyPr>
              <a:lstStyle/>
              <a:p>
                <a:r>
                  <a:rPr lang="en-US" dirty="0"/>
                  <a:t>Vertices differ in exactly </a:t>
                </a:r>
                <a14:m>
                  <m:oMath xmlns:m="http://schemas.openxmlformats.org/officeDocument/2006/math">
                    <m:r>
                      <a:rPr lang="en-US" i="1" dirty="0" smtClean="0">
                        <a:latin typeface="Cambria Math" panose="02040503050406030204" pitchFamily="18" charset="0"/>
                      </a:rPr>
                      <m:t>1</m:t>
                    </m:r>
                  </m:oMath>
                </a14:m>
                <a:r>
                  <a:rPr lang="en-US" dirty="0"/>
                  <a:t> bit. They get joined by edge.</a:t>
                </a:r>
              </a:p>
            </p:txBody>
          </p:sp>
        </mc:Choice>
        <mc:Fallback xmlns="">
          <p:sp>
            <p:nvSpPr>
              <p:cNvPr id="5" name="TextBox 4">
                <a:extLst>
                  <a:ext uri="{FF2B5EF4-FFF2-40B4-BE49-F238E27FC236}">
                    <a16:creationId xmlns:a16="http://schemas.microsoft.com/office/drawing/2014/main" id="{E1F9E62C-DFA4-4610-B7C1-DC9B7561D252}"/>
                  </a:ext>
                </a:extLst>
              </p:cNvPr>
              <p:cNvSpPr txBox="1">
                <a:spLocks noRot="1" noChangeAspect="1" noMove="1" noResize="1" noEditPoints="1" noAdjustHandles="1" noChangeArrowheads="1" noChangeShapeType="1" noTextEdit="1"/>
              </p:cNvSpPr>
              <p:nvPr/>
            </p:nvSpPr>
            <p:spPr>
              <a:xfrm>
                <a:off x="5410172" y="6121498"/>
                <a:ext cx="5263942" cy="369332"/>
              </a:xfrm>
              <a:prstGeom prst="rect">
                <a:avLst/>
              </a:prstGeom>
              <a:blipFill>
                <a:blip r:embed="rId9"/>
                <a:stretch>
                  <a:fillRect l="-926" t="-8197" r="-231" b="-24590"/>
                </a:stretch>
              </a:blipFill>
            </p:spPr>
            <p:txBody>
              <a:bodyPr/>
              <a:lstStyle/>
              <a:p>
                <a:r>
                  <a:rPr lang="en-US">
                    <a:noFill/>
                  </a:rPr>
                  <a:t> </a:t>
                </a:r>
              </a:p>
            </p:txBody>
          </p:sp>
        </mc:Fallback>
      </mc:AlternateContent>
      <p:pic>
        <p:nvPicPr>
          <p:cNvPr id="8198" name="Picture 6" descr="Bejeweled Stars">
            <a:extLst>
              <a:ext uri="{FF2B5EF4-FFF2-40B4-BE49-F238E27FC236}">
                <a16:creationId xmlns:a16="http://schemas.microsoft.com/office/drawing/2014/main" id="{8C386CC5-683A-48CD-941D-5EBC4F9760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42645" y="5228166"/>
            <a:ext cx="1421830" cy="13461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6B7C21B-73E7-4358-8681-665A54B4E948}"/>
              </a:ext>
            </a:extLst>
          </p:cNvPr>
          <p:cNvPicPr>
            <a:picLocks noChangeAspect="1"/>
          </p:cNvPicPr>
          <p:nvPr/>
        </p:nvPicPr>
        <p:blipFill>
          <a:blip r:embed="rId11"/>
          <a:stretch>
            <a:fillRect/>
          </a:stretch>
        </p:blipFill>
        <p:spPr>
          <a:xfrm>
            <a:off x="5956541" y="48522"/>
            <a:ext cx="4067175" cy="914400"/>
          </a:xfrm>
          <a:prstGeom prst="rect">
            <a:avLst/>
          </a:prstGeom>
        </p:spPr>
      </p:pic>
    </p:spTree>
    <p:extLst>
      <p:ext uri="{BB962C8B-B14F-4D97-AF65-F5344CB8AC3E}">
        <p14:creationId xmlns:p14="http://schemas.microsoft.com/office/powerpoint/2010/main" val="2647803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raph Theory 101 - Science in the News">
            <a:extLst>
              <a:ext uri="{FF2B5EF4-FFF2-40B4-BE49-F238E27FC236}">
                <a16:creationId xmlns:a16="http://schemas.microsoft.com/office/drawing/2014/main" id="{D08E10F2-C144-47D2-90E8-ECDA50FA8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65" y="393732"/>
            <a:ext cx="6858000" cy="6219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3D Substructure Searching&#10;O&#10;O N&#10;a&#10;b&#10;c&#10;a = 8.62 0.58 Angstroms&#10;b = 7.08 0.56 Angstroms&#10;c = 3.35 0.65 Angstroms+-&#10;+-&#10;+-&#10;O&#10;O&#10;...">
            <a:extLst>
              <a:ext uri="{FF2B5EF4-FFF2-40B4-BE49-F238E27FC236}">
                <a16:creationId xmlns:a16="http://schemas.microsoft.com/office/drawing/2014/main" id="{58E3DD45-CBBB-4176-B8E5-12F39CD7DF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9" t="20303" r="7828" b="1780"/>
          <a:stretch/>
        </p:blipFill>
        <p:spPr bwMode="auto">
          <a:xfrm>
            <a:off x="7312761" y="2082769"/>
            <a:ext cx="4677074" cy="326367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0458D5-D025-45A1-B8F2-F4BEE99AFA09}"/>
              </a:ext>
            </a:extLst>
          </p:cNvPr>
          <p:cNvSpPr txBox="1"/>
          <p:nvPr/>
        </p:nvSpPr>
        <p:spPr>
          <a:xfrm>
            <a:off x="8134946" y="1370555"/>
            <a:ext cx="3295054" cy="369332"/>
          </a:xfrm>
          <a:prstGeom prst="rect">
            <a:avLst/>
          </a:prstGeom>
          <a:noFill/>
        </p:spPr>
        <p:txBody>
          <a:bodyPr wrap="square" rtlCol="0">
            <a:spAutoFit/>
          </a:bodyPr>
          <a:lstStyle/>
          <a:p>
            <a:r>
              <a:rPr lang="en-US" dirty="0"/>
              <a:t>Graph Theory in Drug Design</a:t>
            </a:r>
          </a:p>
        </p:txBody>
      </p:sp>
    </p:spTree>
    <p:extLst>
      <p:ext uri="{BB962C8B-B14F-4D97-AF65-F5344CB8AC3E}">
        <p14:creationId xmlns:p14="http://schemas.microsoft.com/office/powerpoint/2010/main" val="1516135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DECF-BF33-4668-8538-B0443A8CC7B6}"/>
              </a:ext>
            </a:extLst>
          </p:cNvPr>
          <p:cNvSpPr>
            <a:spLocks noGrp="1"/>
          </p:cNvSpPr>
          <p:nvPr>
            <p:ph type="title"/>
          </p:nvPr>
        </p:nvSpPr>
        <p:spPr>
          <a:xfrm>
            <a:off x="2231136" y="595360"/>
            <a:ext cx="7729728" cy="1188720"/>
          </a:xfrm>
        </p:spPr>
        <p:txBody>
          <a:bodyPr/>
          <a:lstStyle/>
          <a:p>
            <a:r>
              <a:rPr lang="en-US" dirty="0"/>
              <a:t>hypercubes applications</a:t>
            </a:r>
          </a:p>
        </p:txBody>
      </p:sp>
      <p:pic>
        <p:nvPicPr>
          <p:cNvPr id="3" name="Picture 4" descr="PDF] The Hypercube Graph and the Inhibitory Hypercube Network | Semantic  Scholar">
            <a:extLst>
              <a:ext uri="{FF2B5EF4-FFF2-40B4-BE49-F238E27FC236}">
                <a16:creationId xmlns:a16="http://schemas.microsoft.com/office/drawing/2014/main" id="{AB07DF06-DB76-4C3E-B902-6DD3D85962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40"/>
          <a:stretch/>
        </p:blipFill>
        <p:spPr bwMode="auto">
          <a:xfrm>
            <a:off x="346880" y="2875428"/>
            <a:ext cx="3802358" cy="37905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19DBAF-7AA9-4208-B0C3-B558932F705E}"/>
              </a:ext>
            </a:extLst>
          </p:cNvPr>
          <p:cNvSpPr txBox="1"/>
          <p:nvPr/>
        </p:nvSpPr>
        <p:spPr>
          <a:xfrm>
            <a:off x="1133878" y="2178113"/>
            <a:ext cx="2228361" cy="369332"/>
          </a:xfrm>
          <a:prstGeom prst="rect">
            <a:avLst/>
          </a:prstGeom>
          <a:solidFill>
            <a:srgbClr val="FFCCFF"/>
          </a:solidFill>
          <a:ln>
            <a:solidFill>
              <a:schemeClr val="tx1"/>
            </a:solidFill>
          </a:ln>
        </p:spPr>
        <p:txBody>
          <a:bodyPr wrap="square">
            <a:spAutoFit/>
          </a:bodyPr>
          <a:lstStyle/>
          <a:p>
            <a:r>
              <a:rPr lang="en-US" dirty="0"/>
              <a:t>Hypercube Network</a:t>
            </a:r>
          </a:p>
        </p:txBody>
      </p:sp>
      <p:pic>
        <p:nvPicPr>
          <p:cNvPr id="6" name="Picture 8">
            <a:extLst>
              <a:ext uri="{FF2B5EF4-FFF2-40B4-BE49-F238E27FC236}">
                <a16:creationId xmlns:a16="http://schemas.microsoft.com/office/drawing/2014/main" id="{108CC443-829A-4AB1-9A5B-3C4CB8F7C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803" y="2722221"/>
            <a:ext cx="5744610" cy="2351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703CB4-E6C6-4F91-AEDF-D61107BB76AA}"/>
              </a:ext>
            </a:extLst>
          </p:cNvPr>
          <p:cNvSpPr txBox="1"/>
          <p:nvPr/>
        </p:nvSpPr>
        <p:spPr>
          <a:xfrm>
            <a:off x="7774830" y="2178113"/>
            <a:ext cx="2109865" cy="369332"/>
          </a:xfrm>
          <a:prstGeom prst="rect">
            <a:avLst/>
          </a:prstGeom>
          <a:solidFill>
            <a:srgbClr val="FFCCFF"/>
          </a:solidFill>
          <a:ln>
            <a:solidFill>
              <a:schemeClr val="tx1"/>
            </a:solidFill>
          </a:ln>
        </p:spPr>
        <p:txBody>
          <a:bodyPr wrap="square">
            <a:spAutoFit/>
          </a:bodyPr>
          <a:lstStyle/>
          <a:p>
            <a:r>
              <a:rPr lang="en-US" dirty="0"/>
              <a:t>Mutations in Biology</a:t>
            </a:r>
          </a:p>
        </p:txBody>
      </p:sp>
      <p:pic>
        <p:nvPicPr>
          <p:cNvPr id="1026" name="Picture 2" descr="A 4D-hypercube (left), water tetramer or (Cl2O)4 (right). The 8 white... |  Download Scientific Diagram">
            <a:extLst>
              <a:ext uri="{FF2B5EF4-FFF2-40B4-BE49-F238E27FC236}">
                <a16:creationId xmlns:a16="http://schemas.microsoft.com/office/drawing/2014/main" id="{0B21A43F-1923-41A1-9F42-538FF6448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314546"/>
            <a:ext cx="3425459" cy="14556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A324734-0BF5-46DC-8995-1CCEA8A9DF6C}"/>
              </a:ext>
            </a:extLst>
          </p:cNvPr>
          <p:cNvSpPr txBox="1"/>
          <p:nvPr/>
        </p:nvSpPr>
        <p:spPr>
          <a:xfrm>
            <a:off x="4820933" y="5824888"/>
            <a:ext cx="886511" cy="369332"/>
          </a:xfrm>
          <a:prstGeom prst="rect">
            <a:avLst/>
          </a:prstGeom>
          <a:solidFill>
            <a:srgbClr val="FFCCFF"/>
          </a:solidFill>
          <a:ln>
            <a:solidFill>
              <a:schemeClr val="tx1"/>
            </a:solidFill>
          </a:ln>
        </p:spPr>
        <p:txBody>
          <a:bodyPr wrap="square">
            <a:spAutoFit/>
          </a:bodyPr>
          <a:lstStyle/>
          <a:p>
            <a:r>
              <a:rPr lang="en-US" dirty="0"/>
              <a:t>Science</a:t>
            </a:r>
          </a:p>
        </p:txBody>
      </p:sp>
    </p:spTree>
    <p:extLst>
      <p:ext uri="{BB962C8B-B14F-4D97-AF65-F5344CB8AC3E}">
        <p14:creationId xmlns:p14="http://schemas.microsoft.com/office/powerpoint/2010/main" val="4279457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7178E-3D37-42D9-819C-0C2B7FE76229}"/>
              </a:ext>
            </a:extLst>
          </p:cNvPr>
          <p:cNvSpPr>
            <a:spLocks noGrp="1"/>
          </p:cNvSpPr>
          <p:nvPr>
            <p:ph type="title"/>
          </p:nvPr>
        </p:nvSpPr>
        <p:spPr>
          <a:xfrm>
            <a:off x="804672" y="964692"/>
            <a:ext cx="3066937" cy="1188720"/>
          </a:xfrm>
        </p:spPr>
        <p:txBody>
          <a:bodyPr>
            <a:normAutofit/>
          </a:bodyPr>
          <a:lstStyle/>
          <a:p>
            <a:r>
              <a:rPr lang="en-US" dirty="0"/>
              <a:t>Bipartite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4DED013-A834-4402-834D-BB036DF1B631}"/>
                  </a:ext>
                </a:extLst>
              </p:cNvPr>
              <p:cNvSpPr>
                <a:spLocks noGrp="1"/>
              </p:cNvSpPr>
              <p:nvPr>
                <p:ph idx="1"/>
              </p:nvPr>
            </p:nvSpPr>
            <p:spPr>
              <a:xfrm>
                <a:off x="803244" y="2638044"/>
                <a:ext cx="3063765" cy="3263206"/>
              </a:xfrm>
            </p:spPr>
            <p:txBody>
              <a:bodyPr>
                <a:normAutofit/>
              </a:bodyPr>
              <a:lstStyle/>
              <a:p>
                <a:r>
                  <a:rPr lang="en-US" dirty="0"/>
                  <a:t>A simple graph is a called bipartite if its vertex set, </a:t>
                </a:r>
                <a14:m>
                  <m:oMath xmlns:m="http://schemas.openxmlformats.org/officeDocument/2006/math">
                    <m:r>
                      <a:rPr lang="en-US" b="0" i="1" smtClean="0">
                        <a:latin typeface="Cambria Math" panose="02040503050406030204" pitchFamily="18" charset="0"/>
                      </a:rPr>
                      <m:t>𝑉</m:t>
                    </m:r>
                  </m:oMath>
                </a14:m>
                <a:r>
                  <a:rPr lang="en-US" dirty="0"/>
                  <a:t>, can be partitioned into two disjoint subsets such that each edge connects a vertex from one subset to a vertex of the other.</a:t>
                </a:r>
              </a:p>
            </p:txBody>
          </p:sp>
        </mc:Choice>
        <mc:Fallback xmlns="">
          <p:sp>
            <p:nvSpPr>
              <p:cNvPr id="3" name="Content Placeholder 2">
                <a:extLst>
                  <a:ext uri="{FF2B5EF4-FFF2-40B4-BE49-F238E27FC236}">
                    <a16:creationId xmlns:a16="http://schemas.microsoft.com/office/drawing/2014/main" id="{54DED013-A834-4402-834D-BB036DF1B631}"/>
                  </a:ext>
                </a:extLst>
              </p:cNvPr>
              <p:cNvSpPr>
                <a:spLocks noGrp="1" noRot="1" noChangeAspect="1" noMove="1" noResize="1" noEditPoints="1" noAdjustHandles="1" noChangeArrowheads="1" noChangeShapeType="1" noTextEdit="1"/>
              </p:cNvSpPr>
              <p:nvPr>
                <p:ph idx="1"/>
              </p:nvPr>
            </p:nvSpPr>
            <p:spPr>
              <a:xfrm>
                <a:off x="803244" y="2638044"/>
                <a:ext cx="3063765" cy="3263206"/>
              </a:xfrm>
              <a:blipFill>
                <a:blip r:embed="rId2"/>
                <a:stretch>
                  <a:fillRect l="-1394" t="-1121" r="-3187"/>
                </a:stretch>
              </a:blipFill>
            </p:spPr>
            <p:txBody>
              <a:bodyPr/>
              <a:lstStyle/>
              <a:p>
                <a:r>
                  <a:rPr lang="en-US">
                    <a:noFill/>
                  </a:rPr>
                  <a:t> </a:t>
                </a:r>
              </a:p>
            </p:txBody>
          </p:sp>
        </mc:Fallback>
      </mc:AlternateContent>
      <p:sp>
        <p:nvSpPr>
          <p:cNvPr id="71" name="Rectangle 7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PDF] Properties of a projected network of a bipartite network | Semantic  Scholar">
            <a:extLst>
              <a:ext uri="{FF2B5EF4-FFF2-40B4-BE49-F238E27FC236}">
                <a16:creationId xmlns:a16="http://schemas.microsoft.com/office/drawing/2014/main" id="{F6F51EEF-1623-4550-B4D1-24AEC0181E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1289304"/>
            <a:ext cx="3423512" cy="42793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ventions | Free Full-Text | Graph Theory: A Comprehensive Survey about Graph  Theory Applications in Computer Science and Social Networks | HTML">
            <a:extLst>
              <a:ext uri="{FF2B5EF4-FFF2-40B4-BE49-F238E27FC236}">
                <a16:creationId xmlns:a16="http://schemas.microsoft.com/office/drawing/2014/main" id="{D9A35F5A-17D7-449F-839B-0417BF56D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02" y="4981333"/>
            <a:ext cx="3999660" cy="1511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288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0158-D12B-4D8C-BE71-C6C056F5C617}"/>
              </a:ext>
            </a:extLst>
          </p:cNvPr>
          <p:cNvSpPr>
            <a:spLocks noGrp="1"/>
          </p:cNvSpPr>
          <p:nvPr>
            <p:ph type="title"/>
          </p:nvPr>
        </p:nvSpPr>
        <p:spPr>
          <a:xfrm>
            <a:off x="2407655" y="168772"/>
            <a:ext cx="7376690" cy="1011347"/>
          </a:xfrm>
        </p:spPr>
        <p:txBody>
          <a:bodyPr>
            <a:normAutofit/>
          </a:bodyPr>
          <a:lstStyle/>
          <a:p>
            <a:r>
              <a:rPr lang="en-US" sz="2400" dirty="0"/>
              <a:t>bipartite graph applications</a:t>
            </a:r>
          </a:p>
        </p:txBody>
      </p:sp>
      <p:pic>
        <p:nvPicPr>
          <p:cNvPr id="3" name="Picture 6" descr="Gas Water Electricity - Thinkingames">
            <a:extLst>
              <a:ext uri="{FF2B5EF4-FFF2-40B4-BE49-F238E27FC236}">
                <a16:creationId xmlns:a16="http://schemas.microsoft.com/office/drawing/2014/main" id="{64EFBD71-871B-42EA-BF51-3BA6E788F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7" y="2718560"/>
            <a:ext cx="2583014" cy="31989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ipartite Graph: Definition, Applications &amp; Examples - Video &amp; Lesson  Transcript | Study.com">
            <a:extLst>
              <a:ext uri="{FF2B5EF4-FFF2-40B4-BE49-F238E27FC236}">
                <a16:creationId xmlns:a16="http://schemas.microsoft.com/office/drawing/2014/main" id="{4CD5B215-B6AA-43B7-8691-6E5FCFA9B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153" y="1577856"/>
            <a:ext cx="2677989" cy="3198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owards efficient solutions of bitruss decomposition for large-scale bipartite  graphs | SpringerLink">
            <a:extLst>
              <a:ext uri="{FF2B5EF4-FFF2-40B4-BE49-F238E27FC236}">
                <a16:creationId xmlns:a16="http://schemas.microsoft.com/office/drawing/2014/main" id="{7692EA93-44EA-4BBB-8C5C-E91E84904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907" y="4842383"/>
            <a:ext cx="2591207" cy="18459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reating a Bipartite Graph for a User-Item Dataset - Manning">
            <a:extLst>
              <a:ext uri="{FF2B5EF4-FFF2-40B4-BE49-F238E27FC236}">
                <a16:creationId xmlns:a16="http://schemas.microsoft.com/office/drawing/2014/main" id="{F7AFB968-B6B5-4C6A-B1EF-93F2588BC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3049" y="2135367"/>
            <a:ext cx="2635559" cy="4126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ocabulary Quiz by Texas Reading Teacher | Teachers Pay Teachers">
            <a:extLst>
              <a:ext uri="{FF2B5EF4-FFF2-40B4-BE49-F238E27FC236}">
                <a16:creationId xmlns:a16="http://schemas.microsoft.com/office/drawing/2014/main" id="{BF676CA9-3B50-4C3C-9AC5-EC23426E75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088" y="1377506"/>
            <a:ext cx="2571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90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48EB-9CB8-47C6-990A-CA740F051CC5}"/>
              </a:ext>
            </a:extLst>
          </p:cNvPr>
          <p:cNvSpPr>
            <a:spLocks noGrp="1"/>
          </p:cNvSpPr>
          <p:nvPr>
            <p:ph type="title"/>
          </p:nvPr>
        </p:nvSpPr>
        <p:spPr/>
        <p:txBody>
          <a:bodyPr/>
          <a:lstStyle/>
          <a:p>
            <a:r>
              <a:rPr lang="en-US" dirty="0"/>
              <a:t>Graph Coloring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6E1D6E-1FA1-4002-9F69-C3E9653D4CEF}"/>
                  </a:ext>
                </a:extLst>
              </p:cNvPr>
              <p:cNvSpPr>
                <a:spLocks noGrp="1"/>
              </p:cNvSpPr>
              <p:nvPr>
                <p:ph idx="1"/>
              </p:nvPr>
            </p:nvSpPr>
            <p:spPr/>
            <p:txBody>
              <a:bodyPr/>
              <a:lstStyle/>
              <a:p>
                <a:r>
                  <a:rPr lang="en-US" dirty="0"/>
                  <a:t>Determine if graphs </a:t>
                </a:r>
                <a14:m>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 </m:t>
                    </m:r>
                  </m:oMath>
                </a14:m>
                <a:r>
                  <a:rPr lang="en-US" dirty="0"/>
                  <a:t>or </a:t>
                </a:r>
                <a14:m>
                  <m:oMath xmlns:m="http://schemas.openxmlformats.org/officeDocument/2006/math">
                    <m:r>
                      <a:rPr lang="en-US" b="0" i="1" smtClean="0">
                        <a:latin typeface="Cambria Math" panose="02040503050406030204" pitchFamily="18" charset="0"/>
                      </a:rPr>
                      <m:t>𝐻</m:t>
                    </m:r>
                  </m:oMath>
                </a14:m>
                <a:r>
                  <a:rPr lang="en-US" dirty="0"/>
                  <a:t> are bipartite. Try the </a:t>
                </a:r>
                <a:r>
                  <a:rPr lang="en-US" dirty="0">
                    <a:solidFill>
                      <a:srgbClr val="7030A0"/>
                    </a:solidFill>
                  </a:rPr>
                  <a:t>g</a:t>
                </a:r>
                <a:r>
                  <a:rPr lang="en-US" dirty="0">
                    <a:solidFill>
                      <a:srgbClr val="00B050"/>
                    </a:solidFill>
                  </a:rPr>
                  <a:t>r</a:t>
                </a:r>
                <a:r>
                  <a:rPr lang="en-US" dirty="0">
                    <a:solidFill>
                      <a:srgbClr val="FFC000"/>
                    </a:solidFill>
                  </a:rPr>
                  <a:t>a</a:t>
                </a:r>
                <a:r>
                  <a:rPr lang="en-US" dirty="0">
                    <a:solidFill>
                      <a:schemeClr val="accent3"/>
                    </a:solidFill>
                  </a:rPr>
                  <a:t>p</a:t>
                </a:r>
                <a:r>
                  <a:rPr lang="en-US" dirty="0">
                    <a:solidFill>
                      <a:srgbClr val="00B0F0"/>
                    </a:solidFill>
                  </a:rPr>
                  <a:t>h</a:t>
                </a:r>
                <a:r>
                  <a:rPr lang="en-US" dirty="0"/>
                  <a:t> </a:t>
                </a:r>
                <a:r>
                  <a:rPr lang="en-US" dirty="0">
                    <a:solidFill>
                      <a:srgbClr val="002060"/>
                    </a:solidFill>
                  </a:rPr>
                  <a:t>c</a:t>
                </a:r>
                <a:r>
                  <a:rPr lang="en-US" dirty="0">
                    <a:solidFill>
                      <a:srgbClr val="00B050"/>
                    </a:solidFill>
                  </a:rPr>
                  <a:t>o</a:t>
                </a:r>
                <a:r>
                  <a:rPr lang="en-US" dirty="0">
                    <a:solidFill>
                      <a:srgbClr val="C00000"/>
                    </a:solidFill>
                  </a:rPr>
                  <a:t>l</a:t>
                </a:r>
                <a:r>
                  <a:rPr lang="en-US" dirty="0">
                    <a:solidFill>
                      <a:srgbClr val="FFC000"/>
                    </a:solidFill>
                  </a:rPr>
                  <a:t>o</a:t>
                </a:r>
                <a:r>
                  <a:rPr lang="en-US" dirty="0">
                    <a:solidFill>
                      <a:srgbClr val="7030A0"/>
                    </a:solidFill>
                  </a:rPr>
                  <a:t>r</a:t>
                </a:r>
                <a:r>
                  <a:rPr lang="en-US" dirty="0">
                    <a:solidFill>
                      <a:schemeClr val="accent3">
                        <a:lumMod val="75000"/>
                      </a:schemeClr>
                    </a:solidFill>
                  </a:rPr>
                  <a:t>in</a:t>
                </a:r>
                <a:r>
                  <a:rPr lang="en-US" dirty="0">
                    <a:solidFill>
                      <a:srgbClr val="00B0F0"/>
                    </a:solidFill>
                  </a:rPr>
                  <a:t>g</a:t>
                </a:r>
                <a:r>
                  <a:rPr lang="en-US" dirty="0"/>
                  <a:t> technique!</a:t>
                </a:r>
              </a:p>
            </p:txBody>
          </p:sp>
        </mc:Choice>
        <mc:Fallback xmlns="">
          <p:sp>
            <p:nvSpPr>
              <p:cNvPr id="3" name="Content Placeholder 2">
                <a:extLst>
                  <a:ext uri="{FF2B5EF4-FFF2-40B4-BE49-F238E27FC236}">
                    <a16:creationId xmlns:a16="http://schemas.microsoft.com/office/drawing/2014/main" id="{496E1D6E-1FA1-4002-9F69-C3E9653D4CEF}"/>
                  </a:ext>
                </a:extLst>
              </p:cNvPr>
              <p:cNvSpPr>
                <a:spLocks noGrp="1" noRot="1" noChangeAspect="1" noMove="1" noResize="1" noEditPoints="1" noAdjustHandles="1" noChangeArrowheads="1" noChangeShapeType="1" noTextEdit="1"/>
              </p:cNvSpPr>
              <p:nvPr>
                <p:ph idx="1"/>
              </p:nvPr>
            </p:nvSpPr>
            <p:spPr>
              <a:blipFill>
                <a:blip r:embed="rId2"/>
                <a:stretch>
                  <a:fillRect l="-473" t="-117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2411B42-9962-4968-99F8-ECEF8A5A2D3D}"/>
              </a:ext>
            </a:extLst>
          </p:cNvPr>
          <p:cNvPicPr>
            <a:picLocks noChangeAspect="1"/>
          </p:cNvPicPr>
          <p:nvPr/>
        </p:nvPicPr>
        <p:blipFill rotWithShape="1">
          <a:blip r:embed="rId3"/>
          <a:srcRect l="40731" t="31391" r="16923" b="29631"/>
          <a:stretch/>
        </p:blipFill>
        <p:spPr>
          <a:xfrm>
            <a:off x="2797125" y="3224092"/>
            <a:ext cx="6597749" cy="3414380"/>
          </a:xfrm>
          <a:prstGeom prst="rect">
            <a:avLst/>
          </a:prstGeom>
        </p:spPr>
      </p:pic>
    </p:spTree>
    <p:extLst>
      <p:ext uri="{BB962C8B-B14F-4D97-AF65-F5344CB8AC3E}">
        <p14:creationId xmlns:p14="http://schemas.microsoft.com/office/powerpoint/2010/main" val="1834469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FBEB467F-9CFE-4837-827E-52EECB71C683}"/>
              </a:ext>
            </a:extLst>
          </p:cNvPr>
          <p:cNvSpPr/>
          <p:nvPr/>
        </p:nvSpPr>
        <p:spPr>
          <a:xfrm>
            <a:off x="7167834" y="2021198"/>
            <a:ext cx="1167619" cy="2548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a:p>
            <a:pPr algn="ctr"/>
            <a:r>
              <a:rPr lang="en-US" dirty="0">
                <a:solidFill>
                  <a:srgbClr val="00B050"/>
                </a:solidFill>
              </a:rPr>
              <a:t>a</a:t>
            </a:r>
          </a:p>
          <a:p>
            <a:pPr algn="ctr"/>
            <a:r>
              <a:rPr lang="en-US" dirty="0">
                <a:solidFill>
                  <a:srgbClr val="00B050"/>
                </a:solidFill>
              </a:rPr>
              <a:t>d</a:t>
            </a:r>
          </a:p>
          <a:p>
            <a:pPr algn="ctr"/>
            <a:r>
              <a:rPr lang="en-US" dirty="0">
                <a:solidFill>
                  <a:srgbClr val="00B050"/>
                </a:solidFill>
              </a:rPr>
              <a:t>b</a:t>
            </a:r>
          </a:p>
        </p:txBody>
      </p:sp>
      <p:sp>
        <p:nvSpPr>
          <p:cNvPr id="19" name="Oval 18">
            <a:extLst>
              <a:ext uri="{FF2B5EF4-FFF2-40B4-BE49-F238E27FC236}">
                <a16:creationId xmlns:a16="http://schemas.microsoft.com/office/drawing/2014/main" id="{40980567-61F3-4B34-80F8-77E15221984B}"/>
              </a:ext>
            </a:extLst>
          </p:cNvPr>
          <p:cNvSpPr/>
          <p:nvPr/>
        </p:nvSpPr>
        <p:spPr>
          <a:xfrm>
            <a:off x="9146689" y="2037679"/>
            <a:ext cx="1167619" cy="2548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a:p>
            <a:pPr algn="ctr"/>
            <a:r>
              <a:rPr lang="en-US" dirty="0"/>
              <a:t>f</a:t>
            </a:r>
          </a:p>
          <a:p>
            <a:pPr algn="ctr"/>
            <a:r>
              <a:rPr lang="en-US" dirty="0"/>
              <a:t>e</a:t>
            </a:r>
          </a:p>
          <a:p>
            <a:pPr algn="ctr"/>
            <a:r>
              <a:rPr lang="en-US" dirty="0"/>
              <a:t>c</a:t>
            </a:r>
          </a:p>
        </p:txBody>
      </p:sp>
      <p:cxnSp>
        <p:nvCxnSpPr>
          <p:cNvPr id="21" name="Straight Connector 20">
            <a:extLst>
              <a:ext uri="{FF2B5EF4-FFF2-40B4-BE49-F238E27FC236}">
                <a16:creationId xmlns:a16="http://schemas.microsoft.com/office/drawing/2014/main" id="{1D660792-4FFD-4388-8E22-F2D8E4688524}"/>
              </a:ext>
            </a:extLst>
          </p:cNvPr>
          <p:cNvCxnSpPr/>
          <p:nvPr/>
        </p:nvCxnSpPr>
        <p:spPr>
          <a:xfrm flipV="1">
            <a:off x="7899354" y="2870450"/>
            <a:ext cx="1674056" cy="425081"/>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5EEC2CC6-60A0-4354-8438-EA443E1F474A}"/>
              </a:ext>
            </a:extLst>
          </p:cNvPr>
          <p:cNvCxnSpPr>
            <a:cxnSpLocks/>
          </p:cNvCxnSpPr>
          <p:nvPr/>
        </p:nvCxnSpPr>
        <p:spPr>
          <a:xfrm flipV="1">
            <a:off x="7904043" y="3222279"/>
            <a:ext cx="1669367" cy="89734"/>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F4C59683-BAF4-4474-A362-A50BA4E1BD78}"/>
              </a:ext>
            </a:extLst>
          </p:cNvPr>
          <p:cNvCxnSpPr>
            <a:cxnSpLocks/>
          </p:cNvCxnSpPr>
          <p:nvPr/>
        </p:nvCxnSpPr>
        <p:spPr>
          <a:xfrm>
            <a:off x="7904043" y="3312012"/>
            <a:ext cx="1669367" cy="165569"/>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FD70B973-258C-44EF-B6D4-5973FF548C51}"/>
              </a:ext>
            </a:extLst>
          </p:cNvPr>
          <p:cNvCxnSpPr/>
          <p:nvPr/>
        </p:nvCxnSpPr>
        <p:spPr>
          <a:xfrm>
            <a:off x="7899354" y="3312012"/>
            <a:ext cx="1674056" cy="399723"/>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01278F2C-7039-43AD-8844-70E0B4984FF1}"/>
              </a:ext>
            </a:extLst>
          </p:cNvPr>
          <p:cNvCxnSpPr/>
          <p:nvPr/>
        </p:nvCxnSpPr>
        <p:spPr>
          <a:xfrm flipV="1">
            <a:off x="7899354" y="3002212"/>
            <a:ext cx="1674056" cy="46685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E3BB44-34CB-47E9-BE9C-2F24CF720719}"/>
              </a:ext>
            </a:extLst>
          </p:cNvPr>
          <p:cNvCxnSpPr>
            <a:cxnSpLocks/>
          </p:cNvCxnSpPr>
          <p:nvPr/>
        </p:nvCxnSpPr>
        <p:spPr>
          <a:xfrm flipV="1">
            <a:off x="7899354" y="3222278"/>
            <a:ext cx="1674056" cy="2467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C57F359-79EF-4A6F-811E-820A985B2D85}"/>
              </a:ext>
            </a:extLst>
          </p:cNvPr>
          <p:cNvCxnSpPr/>
          <p:nvPr/>
        </p:nvCxnSpPr>
        <p:spPr>
          <a:xfrm>
            <a:off x="7899354" y="3469066"/>
            <a:ext cx="1674056" cy="4280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AB3DF8F-59CD-432A-AC44-BB3F4A95ECA8}"/>
              </a:ext>
            </a:extLst>
          </p:cNvPr>
          <p:cNvCxnSpPr/>
          <p:nvPr/>
        </p:nvCxnSpPr>
        <p:spPr>
          <a:xfrm>
            <a:off x="7899354" y="3490469"/>
            <a:ext cx="1674056" cy="22126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E64392B-8C58-493D-994B-F571434233B2}"/>
              </a:ext>
            </a:extLst>
          </p:cNvPr>
          <p:cNvGrpSpPr/>
          <p:nvPr/>
        </p:nvGrpSpPr>
        <p:grpSpPr>
          <a:xfrm>
            <a:off x="1022132" y="1774993"/>
            <a:ext cx="3770673" cy="3398830"/>
            <a:chOff x="435567" y="1243509"/>
            <a:chExt cx="3770673" cy="3398830"/>
          </a:xfrm>
        </p:grpSpPr>
        <p:pic>
          <p:nvPicPr>
            <p:cNvPr id="2" name="Picture 1">
              <a:extLst>
                <a:ext uri="{FF2B5EF4-FFF2-40B4-BE49-F238E27FC236}">
                  <a16:creationId xmlns:a16="http://schemas.microsoft.com/office/drawing/2014/main" id="{B425F4DC-7149-482D-8778-E0A464D7EBB4}"/>
                </a:ext>
              </a:extLst>
            </p:cNvPr>
            <p:cNvPicPr>
              <a:picLocks noChangeAspect="1"/>
            </p:cNvPicPr>
            <p:nvPr/>
          </p:nvPicPr>
          <p:blipFill rotWithShape="1">
            <a:blip r:embed="rId2"/>
            <a:srcRect l="42187" t="29527" r="38219" b="39060"/>
            <a:stretch/>
          </p:blipFill>
          <p:spPr>
            <a:xfrm>
              <a:off x="435567" y="1243509"/>
              <a:ext cx="3770673" cy="3398830"/>
            </a:xfrm>
            <a:prstGeom prst="rect">
              <a:avLst/>
            </a:prstGeom>
          </p:spPr>
        </p:pic>
        <p:sp>
          <p:nvSpPr>
            <p:cNvPr id="3" name="Flowchart: Connector 2">
              <a:extLst>
                <a:ext uri="{FF2B5EF4-FFF2-40B4-BE49-F238E27FC236}">
                  <a16:creationId xmlns:a16="http://schemas.microsoft.com/office/drawing/2014/main" id="{04986ACF-A996-4280-99FD-224FBBCF638E}"/>
                </a:ext>
              </a:extLst>
            </p:cNvPr>
            <p:cNvSpPr/>
            <p:nvPr/>
          </p:nvSpPr>
          <p:spPr>
            <a:xfrm>
              <a:off x="1716258" y="1997612"/>
              <a:ext cx="117231" cy="11254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49F5BC82-59BA-442A-B297-4BEAFEB88A4F}"/>
                </a:ext>
              </a:extLst>
            </p:cNvPr>
            <p:cNvCxnSpPr/>
            <p:nvPr/>
          </p:nvCxnSpPr>
          <p:spPr>
            <a:xfrm flipH="1">
              <a:off x="942535" y="2053882"/>
              <a:ext cx="773723" cy="436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15BB4E1-BE0A-444B-9F5C-83F23520A4D2}"/>
                </a:ext>
              </a:extLst>
            </p:cNvPr>
            <p:cNvCxnSpPr>
              <a:stCxn id="3" idx="3"/>
            </p:cNvCxnSpPr>
            <p:nvPr/>
          </p:nvCxnSpPr>
          <p:spPr>
            <a:xfrm flipH="1">
              <a:off x="942535" y="2093672"/>
              <a:ext cx="790891" cy="1015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99C20-828D-4DCB-AC1A-F4B333AEFFE1}"/>
                </a:ext>
              </a:extLst>
            </p:cNvPr>
            <p:cNvCxnSpPr/>
            <p:nvPr/>
          </p:nvCxnSpPr>
          <p:spPr>
            <a:xfrm>
              <a:off x="1774873" y="2166423"/>
              <a:ext cx="0" cy="12625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9C2339-38BB-4ACF-924A-92D64E7ABD09}"/>
                </a:ext>
              </a:extLst>
            </p:cNvPr>
            <p:cNvCxnSpPr>
              <a:cxnSpLocks/>
            </p:cNvCxnSpPr>
            <p:nvPr/>
          </p:nvCxnSpPr>
          <p:spPr>
            <a:xfrm>
              <a:off x="1874936" y="2093672"/>
              <a:ext cx="2120289" cy="507644"/>
            </a:xfrm>
            <a:prstGeom prst="line">
              <a:avLst/>
            </a:prstGeom>
          </p:spPr>
          <p:style>
            <a:lnRef idx="1">
              <a:schemeClr val="accent1"/>
            </a:lnRef>
            <a:fillRef idx="0">
              <a:schemeClr val="accent1"/>
            </a:fillRef>
            <a:effectRef idx="0">
              <a:schemeClr val="accent1"/>
            </a:effectRef>
            <a:fontRef idx="minor">
              <a:schemeClr val="tx1"/>
            </a:fontRef>
          </p:style>
        </p:cxnSp>
        <p:sp>
          <p:nvSpPr>
            <p:cNvPr id="13" name="Flowchart: Connector 12">
              <a:extLst>
                <a:ext uri="{FF2B5EF4-FFF2-40B4-BE49-F238E27FC236}">
                  <a16:creationId xmlns:a16="http://schemas.microsoft.com/office/drawing/2014/main" id="{C251AC4B-FCE5-4D9C-8442-DD885913AB8A}"/>
                </a:ext>
              </a:extLst>
            </p:cNvPr>
            <p:cNvSpPr/>
            <p:nvPr/>
          </p:nvSpPr>
          <p:spPr>
            <a:xfrm>
              <a:off x="828482" y="2473501"/>
              <a:ext cx="117231" cy="112541"/>
            </a:xfrm>
            <a:prstGeom prst="flowChartConnector">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29ABA731-B0A3-49DD-A7DC-37A23622659D}"/>
                </a:ext>
              </a:extLst>
            </p:cNvPr>
            <p:cNvSpPr/>
            <p:nvPr/>
          </p:nvSpPr>
          <p:spPr>
            <a:xfrm>
              <a:off x="826893" y="3108960"/>
              <a:ext cx="117231" cy="112541"/>
            </a:xfrm>
            <a:prstGeom prst="flowChartConnector">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4A82C273-0FD6-42A1-A2AB-E56085546ACC}"/>
                </a:ext>
              </a:extLst>
            </p:cNvPr>
            <p:cNvSpPr/>
            <p:nvPr/>
          </p:nvSpPr>
          <p:spPr>
            <a:xfrm>
              <a:off x="1715502" y="3437514"/>
              <a:ext cx="117231" cy="112541"/>
            </a:xfrm>
            <a:prstGeom prst="flowChartConnector">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111B459C-E08C-447E-BB29-1191E8476B1D}"/>
                </a:ext>
              </a:extLst>
            </p:cNvPr>
            <p:cNvSpPr/>
            <p:nvPr/>
          </p:nvSpPr>
          <p:spPr>
            <a:xfrm>
              <a:off x="3995225" y="2586042"/>
              <a:ext cx="117231" cy="112541"/>
            </a:xfrm>
            <a:prstGeom prst="flowChartConnector">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C61DC51-CD00-4393-87A9-C2A2F17CB673}"/>
                </a:ext>
              </a:extLst>
            </p:cNvPr>
            <p:cNvCxnSpPr>
              <a:cxnSpLocks/>
            </p:cNvCxnSpPr>
            <p:nvPr/>
          </p:nvCxnSpPr>
          <p:spPr>
            <a:xfrm>
              <a:off x="1043355" y="2594556"/>
              <a:ext cx="2150011" cy="89922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8B052B-3BB6-49D1-A55F-2CC67210D0E2}"/>
                </a:ext>
              </a:extLst>
            </p:cNvPr>
            <p:cNvCxnSpPr>
              <a:cxnSpLocks/>
              <a:stCxn id="42" idx="7"/>
              <a:endCxn id="16" idx="3"/>
            </p:cNvCxnSpPr>
            <p:nvPr/>
          </p:nvCxnSpPr>
          <p:spPr>
            <a:xfrm flipV="1">
              <a:off x="3249559" y="2682102"/>
              <a:ext cx="762834" cy="76337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E7FC45-0752-4181-A5C5-FF27B1B06D46}"/>
                </a:ext>
              </a:extLst>
            </p:cNvPr>
            <p:cNvCxnSpPr>
              <a:cxnSpLocks/>
            </p:cNvCxnSpPr>
            <p:nvPr/>
          </p:nvCxnSpPr>
          <p:spPr>
            <a:xfrm flipH="1" flipV="1">
              <a:off x="1847479" y="3493784"/>
              <a:ext cx="1265189" cy="1487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7BFCBBC-BD5F-404E-9FCC-3A967E2F3495}"/>
                </a:ext>
              </a:extLst>
            </p:cNvPr>
            <p:cNvCxnSpPr>
              <a:cxnSpLocks/>
              <a:endCxn id="14" idx="6"/>
            </p:cNvCxnSpPr>
            <p:nvPr/>
          </p:nvCxnSpPr>
          <p:spPr>
            <a:xfrm flipH="1" flipV="1">
              <a:off x="944124" y="3165231"/>
              <a:ext cx="2249242" cy="32003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2" name="Flowchart: Connector 41">
              <a:extLst>
                <a:ext uri="{FF2B5EF4-FFF2-40B4-BE49-F238E27FC236}">
                  <a16:creationId xmlns:a16="http://schemas.microsoft.com/office/drawing/2014/main" id="{2B002734-F091-4F6E-BD07-A78315AC819D}"/>
                </a:ext>
              </a:extLst>
            </p:cNvPr>
            <p:cNvSpPr/>
            <p:nvPr/>
          </p:nvSpPr>
          <p:spPr>
            <a:xfrm>
              <a:off x="3149496" y="3428999"/>
              <a:ext cx="117231" cy="11254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41565E4F-2E48-4A70-91E6-CCF9B7FBB859}"/>
                </a:ext>
              </a:extLst>
            </p:cNvPr>
            <p:cNvSpPr/>
            <p:nvPr/>
          </p:nvSpPr>
          <p:spPr>
            <a:xfrm>
              <a:off x="3149495" y="1997009"/>
              <a:ext cx="117231" cy="11254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55FBCB12-D876-4CBD-8E11-66639D944455}"/>
                </a:ext>
              </a:extLst>
            </p:cNvPr>
            <p:cNvCxnSpPr>
              <a:cxnSpLocks/>
              <a:stCxn id="52" idx="3"/>
            </p:cNvCxnSpPr>
            <p:nvPr/>
          </p:nvCxnSpPr>
          <p:spPr>
            <a:xfrm flipH="1">
              <a:off x="942535" y="2093069"/>
              <a:ext cx="2224128" cy="10623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F81D719-C16D-4391-A40B-ED268A5A364D}"/>
                </a:ext>
              </a:extLst>
            </p:cNvPr>
            <p:cNvCxnSpPr>
              <a:cxnSpLocks/>
              <a:endCxn id="15" idx="7"/>
            </p:cNvCxnSpPr>
            <p:nvPr/>
          </p:nvCxnSpPr>
          <p:spPr>
            <a:xfrm flipH="1">
              <a:off x="1815565" y="2151545"/>
              <a:ext cx="1333930" cy="130245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036087F-8956-43D1-98C1-5BD86EE03FE8}"/>
                </a:ext>
              </a:extLst>
            </p:cNvPr>
            <p:cNvCxnSpPr>
              <a:stCxn id="52" idx="2"/>
              <a:endCxn id="16" idx="1"/>
            </p:cNvCxnSpPr>
            <p:nvPr/>
          </p:nvCxnSpPr>
          <p:spPr>
            <a:xfrm>
              <a:off x="3149495" y="2053280"/>
              <a:ext cx="862898" cy="54924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61" name="Straight Connector 60">
            <a:extLst>
              <a:ext uri="{FF2B5EF4-FFF2-40B4-BE49-F238E27FC236}">
                <a16:creationId xmlns:a16="http://schemas.microsoft.com/office/drawing/2014/main" id="{DFFBFB1F-D9BC-4C2D-9F17-ADABC4634AB9}"/>
              </a:ext>
            </a:extLst>
          </p:cNvPr>
          <p:cNvCxnSpPr>
            <a:cxnSpLocks/>
          </p:cNvCxnSpPr>
          <p:nvPr/>
        </p:nvCxnSpPr>
        <p:spPr>
          <a:xfrm flipV="1">
            <a:off x="7899354" y="3267146"/>
            <a:ext cx="1674056" cy="31519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C67E176-9E4C-43E6-8BFE-0A07286801C9}"/>
              </a:ext>
            </a:extLst>
          </p:cNvPr>
          <p:cNvCxnSpPr>
            <a:cxnSpLocks/>
          </p:cNvCxnSpPr>
          <p:nvPr/>
        </p:nvCxnSpPr>
        <p:spPr>
          <a:xfrm flipV="1">
            <a:off x="7904043" y="3511873"/>
            <a:ext cx="1669367" cy="833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7076EF9-2D07-42D7-99B4-E81447DDCB62}"/>
              </a:ext>
            </a:extLst>
          </p:cNvPr>
          <p:cNvCxnSpPr>
            <a:cxnSpLocks/>
          </p:cNvCxnSpPr>
          <p:nvPr/>
        </p:nvCxnSpPr>
        <p:spPr>
          <a:xfrm>
            <a:off x="7899354" y="3616632"/>
            <a:ext cx="1674056" cy="1406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23ABFE2E-6575-4D8F-883B-134715F8FA4E}"/>
              </a:ext>
            </a:extLst>
          </p:cNvPr>
          <p:cNvSpPr txBox="1"/>
          <p:nvPr/>
        </p:nvSpPr>
        <p:spPr>
          <a:xfrm>
            <a:off x="4907194" y="5611577"/>
            <a:ext cx="2598340" cy="461665"/>
          </a:xfrm>
          <a:prstGeom prst="rect">
            <a:avLst/>
          </a:prstGeom>
          <a:noFill/>
        </p:spPr>
        <p:txBody>
          <a:bodyPr wrap="none" rtlCol="0">
            <a:spAutoFit/>
          </a:bodyPr>
          <a:lstStyle/>
          <a:p>
            <a:r>
              <a:rPr lang="en-US" sz="2400" dirty="0"/>
              <a:t>Yes, it is a bipartite!</a:t>
            </a:r>
          </a:p>
        </p:txBody>
      </p:sp>
      <p:sp>
        <p:nvSpPr>
          <p:cNvPr id="37" name="TextBox 36">
            <a:extLst>
              <a:ext uri="{FF2B5EF4-FFF2-40B4-BE49-F238E27FC236}">
                <a16:creationId xmlns:a16="http://schemas.microsoft.com/office/drawing/2014/main" id="{C0819510-C31C-4D68-B5EE-5273682CC393}"/>
              </a:ext>
            </a:extLst>
          </p:cNvPr>
          <p:cNvSpPr txBox="1"/>
          <p:nvPr/>
        </p:nvSpPr>
        <p:spPr>
          <a:xfrm>
            <a:off x="4640405" y="518951"/>
            <a:ext cx="2334987" cy="584775"/>
          </a:xfrm>
          <a:prstGeom prst="rect">
            <a:avLst/>
          </a:prstGeom>
          <a:solidFill>
            <a:srgbClr val="FFCCFF"/>
          </a:solidFill>
          <a:ln>
            <a:solidFill>
              <a:srgbClr val="7030A0"/>
            </a:solidFill>
          </a:ln>
        </p:spPr>
        <p:txBody>
          <a:bodyPr wrap="square">
            <a:spAutoFit/>
          </a:bodyPr>
          <a:lstStyle/>
          <a:p>
            <a:r>
              <a:rPr lang="en-US" altLang="en-US" sz="3200" dirty="0"/>
              <a:t>Isomorphism</a:t>
            </a:r>
            <a:endParaRPr lang="en-US" sz="32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0DF7321-A6AE-49C4-B298-3BF01C784058}"/>
                  </a:ext>
                </a:extLst>
              </p:cNvPr>
              <p:cNvSpPr txBox="1"/>
              <p:nvPr/>
            </p:nvSpPr>
            <p:spPr>
              <a:xfrm>
                <a:off x="5565015" y="2892582"/>
                <a:ext cx="889684" cy="9233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6000" i="1" smtClean="0">
                          <a:solidFill>
                            <a:srgbClr val="005426"/>
                          </a:solidFill>
                          <a:latin typeface="Cambria Math" panose="02040503050406030204" pitchFamily="18" charset="0"/>
                          <a:ea typeface="Cambria Math" panose="02040503050406030204" pitchFamily="18" charset="0"/>
                        </a:rPr>
                        <m:t>⟺</m:t>
                      </m:r>
                    </m:oMath>
                  </m:oMathPara>
                </a14:m>
                <a:endParaRPr lang="en-US" sz="6000" dirty="0">
                  <a:solidFill>
                    <a:srgbClr val="005426"/>
                  </a:solidFill>
                </a:endParaRPr>
              </a:p>
            </p:txBody>
          </p:sp>
        </mc:Choice>
        <mc:Fallback xmlns="">
          <p:sp>
            <p:nvSpPr>
              <p:cNvPr id="6" name="TextBox 5">
                <a:extLst>
                  <a:ext uri="{FF2B5EF4-FFF2-40B4-BE49-F238E27FC236}">
                    <a16:creationId xmlns:a16="http://schemas.microsoft.com/office/drawing/2014/main" id="{40DF7321-A6AE-49C4-B298-3BF01C784058}"/>
                  </a:ext>
                </a:extLst>
              </p:cNvPr>
              <p:cNvSpPr txBox="1">
                <a:spLocks noRot="1" noChangeAspect="1" noMove="1" noResize="1" noEditPoints="1" noAdjustHandles="1" noChangeArrowheads="1" noChangeShapeType="1" noTextEdit="1"/>
              </p:cNvSpPr>
              <p:nvPr/>
            </p:nvSpPr>
            <p:spPr>
              <a:xfrm>
                <a:off x="5565015" y="2892582"/>
                <a:ext cx="889684" cy="92333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54371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B271C8-0250-4210-9224-9D49857F335B}"/>
              </a:ext>
            </a:extLst>
          </p:cNvPr>
          <p:cNvPicPr>
            <a:picLocks noChangeAspect="1"/>
          </p:cNvPicPr>
          <p:nvPr/>
        </p:nvPicPr>
        <p:blipFill rotWithShape="1">
          <a:blip r:embed="rId2"/>
          <a:srcRect l="62596" t="31391" r="16923" b="39123"/>
          <a:stretch/>
        </p:blipFill>
        <p:spPr>
          <a:xfrm>
            <a:off x="1260038" y="1994396"/>
            <a:ext cx="3955731" cy="3201882"/>
          </a:xfrm>
          <a:prstGeom prst="rect">
            <a:avLst/>
          </a:prstGeom>
        </p:spPr>
      </p:pic>
      <p:sp>
        <p:nvSpPr>
          <p:cNvPr id="3" name="Flowchart: Connector 2">
            <a:extLst>
              <a:ext uri="{FF2B5EF4-FFF2-40B4-BE49-F238E27FC236}">
                <a16:creationId xmlns:a16="http://schemas.microsoft.com/office/drawing/2014/main" id="{95BF19D3-E40B-4E36-B151-C1DE200F57E7}"/>
              </a:ext>
            </a:extLst>
          </p:cNvPr>
          <p:cNvSpPr/>
          <p:nvPr/>
        </p:nvSpPr>
        <p:spPr>
          <a:xfrm>
            <a:off x="2357318" y="2551552"/>
            <a:ext cx="140677" cy="11254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8C4015C-4A3B-4085-ABA1-C5E0B50B69F6}"/>
              </a:ext>
            </a:extLst>
          </p:cNvPr>
          <p:cNvSpPr/>
          <p:nvPr/>
        </p:nvSpPr>
        <p:spPr>
          <a:xfrm>
            <a:off x="1510912" y="3266659"/>
            <a:ext cx="140677" cy="11254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 name="Flowchart: Connector 4">
            <a:extLst>
              <a:ext uri="{FF2B5EF4-FFF2-40B4-BE49-F238E27FC236}">
                <a16:creationId xmlns:a16="http://schemas.microsoft.com/office/drawing/2014/main" id="{88037BDB-8AD7-4324-A4A5-88A57CADA49B}"/>
              </a:ext>
            </a:extLst>
          </p:cNvPr>
          <p:cNvSpPr/>
          <p:nvPr/>
        </p:nvSpPr>
        <p:spPr>
          <a:xfrm>
            <a:off x="2354973" y="3995835"/>
            <a:ext cx="140677" cy="11254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 name="Flowchart: Connector 5">
            <a:extLst>
              <a:ext uri="{FF2B5EF4-FFF2-40B4-BE49-F238E27FC236}">
                <a16:creationId xmlns:a16="http://schemas.microsoft.com/office/drawing/2014/main" id="{7B10127F-7CF2-4972-A275-70354D0B5E79}"/>
              </a:ext>
            </a:extLst>
          </p:cNvPr>
          <p:cNvSpPr/>
          <p:nvPr/>
        </p:nvSpPr>
        <p:spPr>
          <a:xfrm>
            <a:off x="3786543" y="2551552"/>
            <a:ext cx="140677" cy="11254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8" name="Straight Connector 7">
            <a:extLst>
              <a:ext uri="{FF2B5EF4-FFF2-40B4-BE49-F238E27FC236}">
                <a16:creationId xmlns:a16="http://schemas.microsoft.com/office/drawing/2014/main" id="{9E307F31-C744-43A4-9207-65E68CDE6034}"/>
              </a:ext>
            </a:extLst>
          </p:cNvPr>
          <p:cNvCxnSpPr>
            <a:stCxn id="6" idx="3"/>
          </p:cNvCxnSpPr>
          <p:nvPr/>
        </p:nvCxnSpPr>
        <p:spPr>
          <a:xfrm flipH="1">
            <a:off x="1651589" y="2647612"/>
            <a:ext cx="2155556" cy="67531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40EC30-03AC-4383-A004-BC6548A972F5}"/>
              </a:ext>
            </a:extLst>
          </p:cNvPr>
          <p:cNvCxnSpPr>
            <a:endCxn id="5" idx="7"/>
          </p:cNvCxnSpPr>
          <p:nvPr/>
        </p:nvCxnSpPr>
        <p:spPr>
          <a:xfrm flipH="1">
            <a:off x="2475048" y="2664093"/>
            <a:ext cx="1311495" cy="134822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5F5E67A-338F-46DA-9588-03D0A56BF923}"/>
              </a:ext>
            </a:extLst>
          </p:cNvPr>
          <p:cNvCxnSpPr>
            <a:cxnSpLocks/>
            <a:endCxn id="5" idx="1"/>
          </p:cNvCxnSpPr>
          <p:nvPr/>
        </p:nvCxnSpPr>
        <p:spPr>
          <a:xfrm>
            <a:off x="1651589" y="3379200"/>
            <a:ext cx="723986" cy="63311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02B3706-57CB-422A-8D92-CCFD8244F47E}"/>
              </a:ext>
            </a:extLst>
          </p:cNvPr>
          <p:cNvSpPr txBox="1"/>
          <p:nvPr/>
        </p:nvSpPr>
        <p:spPr>
          <a:xfrm>
            <a:off x="5824025" y="3179145"/>
            <a:ext cx="5107937" cy="400110"/>
          </a:xfrm>
          <a:prstGeom prst="rect">
            <a:avLst/>
          </a:prstGeom>
          <a:noFill/>
        </p:spPr>
        <p:txBody>
          <a:bodyPr wrap="none" rtlCol="0">
            <a:spAutoFit/>
          </a:bodyPr>
          <a:lstStyle/>
          <a:p>
            <a:r>
              <a:rPr lang="en-US" sz="2000" dirty="0"/>
              <a:t>No need to continue, it is not a bipartite graph!</a:t>
            </a:r>
          </a:p>
        </p:txBody>
      </p:sp>
    </p:spTree>
    <p:extLst>
      <p:ext uri="{BB962C8B-B14F-4D97-AF65-F5344CB8AC3E}">
        <p14:creationId xmlns:p14="http://schemas.microsoft.com/office/powerpoint/2010/main" val="2587007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25EAE-1722-41A6-B881-6AEFE96B1FB3}"/>
              </a:ext>
            </a:extLst>
          </p:cNvPr>
          <p:cNvSpPr>
            <a:spLocks noGrp="1"/>
          </p:cNvSpPr>
          <p:nvPr>
            <p:ph type="title"/>
          </p:nvPr>
        </p:nvSpPr>
        <p:spPr/>
        <p:txBody>
          <a:bodyPr/>
          <a:lstStyle/>
          <a:p>
            <a:r>
              <a:rPr lang="en-US" dirty="0"/>
              <a:t>Complete bipartite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C1CAE78-2A0C-43B0-BBE9-08663995FFEF}"/>
                  </a:ext>
                </a:extLst>
              </p:cNvPr>
              <p:cNvSpPr>
                <a:spLocks noGrp="1"/>
              </p:cNvSpPr>
              <p:nvPr>
                <p:ph idx="1"/>
              </p:nvPr>
            </p:nvSpPr>
            <p:spPr/>
            <p:txBody>
              <a:bodyPr/>
              <a:lstStyle/>
              <a:p>
                <a:r>
                  <a:rPr lang="en-US" dirty="0"/>
                  <a:t>A complete bipartite graph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𝑛</m:t>
                        </m:r>
                      </m:sub>
                    </m:sSub>
                  </m:oMath>
                </a14:m>
                <a:r>
                  <a:rPr lang="en-US" dirty="0"/>
                  <a:t> is a bipartite graph with subsets of m and n vertices, respectively with an edge between each pair of vertices from opposite subsets. </a:t>
                </a:r>
              </a:p>
            </p:txBody>
          </p:sp>
        </mc:Choice>
        <mc:Fallback xmlns="">
          <p:sp>
            <p:nvSpPr>
              <p:cNvPr id="3" name="Content Placeholder 2">
                <a:extLst>
                  <a:ext uri="{FF2B5EF4-FFF2-40B4-BE49-F238E27FC236}">
                    <a16:creationId xmlns:a16="http://schemas.microsoft.com/office/drawing/2014/main" id="{5C1CAE78-2A0C-43B0-BBE9-08663995FFEF}"/>
                  </a:ext>
                </a:extLst>
              </p:cNvPr>
              <p:cNvSpPr>
                <a:spLocks noGrp="1" noRot="1" noChangeAspect="1" noMove="1" noResize="1" noEditPoints="1" noAdjustHandles="1" noChangeArrowheads="1" noChangeShapeType="1" noTextEdit="1"/>
              </p:cNvSpPr>
              <p:nvPr>
                <p:ph idx="1"/>
              </p:nvPr>
            </p:nvSpPr>
            <p:spPr>
              <a:blipFill>
                <a:blip r:embed="rId2"/>
                <a:stretch>
                  <a:fillRect l="-473" t="-1179" r="-126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E8786C4-7475-4FC3-85EE-03F1D0AA7CD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6692" t="35891" r="19577" b="31391"/>
          <a:stretch/>
        </p:blipFill>
        <p:spPr>
          <a:xfrm>
            <a:off x="2806280" y="3711638"/>
            <a:ext cx="6889263" cy="2897945"/>
          </a:xfrm>
          <a:prstGeom prst="rect">
            <a:avLst/>
          </a:prstGeom>
        </p:spPr>
      </p:pic>
    </p:spTree>
    <p:extLst>
      <p:ext uri="{BB962C8B-B14F-4D97-AF65-F5344CB8AC3E}">
        <p14:creationId xmlns:p14="http://schemas.microsoft.com/office/powerpoint/2010/main" val="1795042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FA605E6-1AEC-4DAE-AB42-6BD4DD6A2A02}"/>
              </a:ext>
            </a:extLst>
          </p:cNvPr>
          <p:cNvSpPr/>
          <p:nvPr/>
        </p:nvSpPr>
        <p:spPr>
          <a:xfrm>
            <a:off x="1963120" y="262117"/>
            <a:ext cx="7675402" cy="124095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F9B25510-B0F9-4178-BC6F-6B3CFA094A6A}"/>
              </a:ext>
            </a:extLst>
          </p:cNvPr>
          <p:cNvSpPr/>
          <p:nvPr/>
        </p:nvSpPr>
        <p:spPr>
          <a:xfrm>
            <a:off x="1963120" y="3289115"/>
            <a:ext cx="1167619" cy="2548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A</a:t>
            </a:r>
          </a:p>
          <a:p>
            <a:pPr algn="ctr"/>
            <a:r>
              <a:rPr lang="en-US" dirty="0">
                <a:solidFill>
                  <a:srgbClr val="00B050"/>
                </a:solidFill>
              </a:rPr>
              <a:t>B</a:t>
            </a:r>
          </a:p>
          <a:p>
            <a:pPr algn="ctr"/>
            <a:r>
              <a:rPr lang="en-US" dirty="0">
                <a:solidFill>
                  <a:srgbClr val="00B050"/>
                </a:solidFill>
              </a:rPr>
              <a:t>C</a:t>
            </a:r>
          </a:p>
          <a:p>
            <a:pPr algn="ctr"/>
            <a:r>
              <a:rPr lang="en-US" dirty="0">
                <a:solidFill>
                  <a:srgbClr val="00B050"/>
                </a:solidFill>
              </a:rPr>
              <a:t>D</a:t>
            </a:r>
          </a:p>
          <a:p>
            <a:pPr algn="ctr"/>
            <a:r>
              <a:rPr lang="en-US" dirty="0">
                <a:solidFill>
                  <a:srgbClr val="00B050"/>
                </a:solidFill>
              </a:rPr>
              <a:t>E</a:t>
            </a:r>
          </a:p>
        </p:txBody>
      </p:sp>
      <p:sp>
        <p:nvSpPr>
          <p:cNvPr id="3" name="Oval 2">
            <a:extLst>
              <a:ext uri="{FF2B5EF4-FFF2-40B4-BE49-F238E27FC236}">
                <a16:creationId xmlns:a16="http://schemas.microsoft.com/office/drawing/2014/main" id="{62FCE703-E0BC-4595-9033-1D05AAF78190}"/>
              </a:ext>
            </a:extLst>
          </p:cNvPr>
          <p:cNvSpPr/>
          <p:nvPr/>
        </p:nvSpPr>
        <p:spPr>
          <a:xfrm>
            <a:off x="3941975" y="3305596"/>
            <a:ext cx="1167619" cy="2548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a:p>
            <a:pPr algn="ctr"/>
            <a:r>
              <a:rPr lang="en-US" dirty="0"/>
              <a:t>2</a:t>
            </a:r>
          </a:p>
          <a:p>
            <a:pPr algn="ctr"/>
            <a:r>
              <a:rPr lang="en-US" dirty="0"/>
              <a:t>3</a:t>
            </a:r>
          </a:p>
          <a:p>
            <a:pPr algn="ctr"/>
            <a:r>
              <a:rPr lang="en-US" dirty="0"/>
              <a:t>4</a:t>
            </a:r>
          </a:p>
          <a:p>
            <a:pPr algn="ctr"/>
            <a:r>
              <a:rPr lang="en-US" dirty="0"/>
              <a:t>5</a:t>
            </a:r>
          </a:p>
        </p:txBody>
      </p:sp>
      <p:sp>
        <p:nvSpPr>
          <p:cNvPr id="15" name="Content Placeholder 2">
            <a:extLst>
              <a:ext uri="{FF2B5EF4-FFF2-40B4-BE49-F238E27FC236}">
                <a16:creationId xmlns:a16="http://schemas.microsoft.com/office/drawing/2014/main" id="{281F9A44-B913-4975-9266-BF41B55385A1}"/>
              </a:ext>
            </a:extLst>
          </p:cNvPr>
          <p:cNvSpPr txBox="1">
            <a:spLocks/>
          </p:cNvSpPr>
          <p:nvPr/>
        </p:nvSpPr>
        <p:spPr>
          <a:xfrm>
            <a:off x="1963120" y="282382"/>
            <a:ext cx="7729728" cy="3101983"/>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dirty="0"/>
              <a:t>Suppose Adam, Ben, Chris, David and Eric are training for tasks at work. Adam and Chris are training for task 1, Ben, Chris and Eric are training for Task 2, David is training for task 3, Chris and Eric are training for task 4 and Eric is training for task 5. Create a graph to model this, then determine if a </a:t>
            </a:r>
            <a:r>
              <a:rPr lang="en-US" b="1" dirty="0"/>
              <a:t>matching</a:t>
            </a:r>
            <a:r>
              <a:rPr lang="en-US" dirty="0"/>
              <a:t> is possible.</a:t>
            </a:r>
          </a:p>
        </p:txBody>
      </p:sp>
      <p:cxnSp>
        <p:nvCxnSpPr>
          <p:cNvPr id="17" name="Straight Connector 16">
            <a:extLst>
              <a:ext uri="{FF2B5EF4-FFF2-40B4-BE49-F238E27FC236}">
                <a16:creationId xmlns:a16="http://schemas.microsoft.com/office/drawing/2014/main" id="{0C9011FA-6B0E-4578-A434-07706B7F7690}"/>
              </a:ext>
            </a:extLst>
          </p:cNvPr>
          <p:cNvCxnSpPr/>
          <p:nvPr/>
        </p:nvCxnSpPr>
        <p:spPr>
          <a:xfrm>
            <a:off x="2726789" y="4017411"/>
            <a:ext cx="170219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F2D2AD-A636-4789-8EA6-482414714798}"/>
              </a:ext>
            </a:extLst>
          </p:cNvPr>
          <p:cNvCxnSpPr>
            <a:cxnSpLocks/>
          </p:cNvCxnSpPr>
          <p:nvPr/>
        </p:nvCxnSpPr>
        <p:spPr>
          <a:xfrm flipV="1">
            <a:off x="2726789" y="4017412"/>
            <a:ext cx="1688123" cy="526453"/>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C9B2097-5552-426F-A86C-2472D3A2EDE7}"/>
              </a:ext>
            </a:extLst>
          </p:cNvPr>
          <p:cNvCxnSpPr/>
          <p:nvPr/>
        </p:nvCxnSpPr>
        <p:spPr>
          <a:xfrm>
            <a:off x="2726789" y="4290647"/>
            <a:ext cx="1688123"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BCCF55-2AC7-4329-9639-288E38F3FC6E}"/>
              </a:ext>
            </a:extLst>
          </p:cNvPr>
          <p:cNvCxnSpPr>
            <a:cxnSpLocks/>
          </p:cNvCxnSpPr>
          <p:nvPr/>
        </p:nvCxnSpPr>
        <p:spPr>
          <a:xfrm flipV="1">
            <a:off x="2726789" y="4290647"/>
            <a:ext cx="1702190" cy="25321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157C35-2F84-4860-89FF-0E5120636A79}"/>
              </a:ext>
            </a:extLst>
          </p:cNvPr>
          <p:cNvCxnSpPr/>
          <p:nvPr/>
        </p:nvCxnSpPr>
        <p:spPr>
          <a:xfrm flipV="1">
            <a:off x="2726789" y="4290647"/>
            <a:ext cx="1688123" cy="87219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B347E84-41DC-48AA-A935-FD14A3D11688}"/>
              </a:ext>
            </a:extLst>
          </p:cNvPr>
          <p:cNvCxnSpPr/>
          <p:nvPr/>
        </p:nvCxnSpPr>
        <p:spPr>
          <a:xfrm flipV="1">
            <a:off x="2726789" y="4543865"/>
            <a:ext cx="1702190" cy="281354"/>
          </a:xfrm>
          <a:prstGeom prst="line">
            <a:avLst/>
          </a:prstGeom>
          <a:ln>
            <a:solidFill>
              <a:srgbClr val="C00000"/>
            </a:solidFill>
          </a:ln>
        </p:spPr>
        <p:style>
          <a:lnRef idx="3">
            <a:schemeClr val="accent3"/>
          </a:lnRef>
          <a:fillRef idx="0">
            <a:schemeClr val="accent3"/>
          </a:fillRef>
          <a:effectRef idx="2">
            <a:schemeClr val="accent3"/>
          </a:effectRef>
          <a:fontRef idx="minor">
            <a:schemeClr val="tx1"/>
          </a:fontRef>
        </p:style>
      </p:cxnSp>
      <p:cxnSp>
        <p:nvCxnSpPr>
          <p:cNvPr id="31" name="Straight Connector 30">
            <a:extLst>
              <a:ext uri="{FF2B5EF4-FFF2-40B4-BE49-F238E27FC236}">
                <a16:creationId xmlns:a16="http://schemas.microsoft.com/office/drawing/2014/main" id="{97C245AE-ACF2-4C6C-8E26-285A73780B2A}"/>
              </a:ext>
            </a:extLst>
          </p:cNvPr>
          <p:cNvCxnSpPr/>
          <p:nvPr/>
        </p:nvCxnSpPr>
        <p:spPr>
          <a:xfrm>
            <a:off x="2726789" y="4543865"/>
            <a:ext cx="1702190" cy="28135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9617D0-D621-4F90-A311-AA9B16E02EE8}"/>
              </a:ext>
            </a:extLst>
          </p:cNvPr>
          <p:cNvCxnSpPr/>
          <p:nvPr/>
        </p:nvCxnSpPr>
        <p:spPr>
          <a:xfrm flipV="1">
            <a:off x="2726789" y="4825219"/>
            <a:ext cx="1702190" cy="33762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28A0ADF-89AA-4135-9807-E97CA0FA5346}"/>
              </a:ext>
            </a:extLst>
          </p:cNvPr>
          <p:cNvCxnSpPr/>
          <p:nvPr/>
        </p:nvCxnSpPr>
        <p:spPr>
          <a:xfrm>
            <a:off x="2726789" y="5162843"/>
            <a:ext cx="1702190" cy="0"/>
          </a:xfrm>
          <a:prstGeom prst="line">
            <a:avLst/>
          </a:prstGeom>
          <a:ln>
            <a:solidFill>
              <a:srgbClr val="00B050"/>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50EB267-3967-4BB3-934D-CF57B9EB2491}"/>
                  </a:ext>
                </a:extLst>
              </p:cNvPr>
              <p:cNvSpPr txBox="1"/>
              <p:nvPr/>
            </p:nvSpPr>
            <p:spPr>
              <a:xfrm>
                <a:off x="7074428" y="3813224"/>
                <a:ext cx="635110" cy="13849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−3</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−5</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−4</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−1</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𝐵</m:t>
                      </m:r>
                      <m:r>
                        <a:rPr lang="en-US" b="0" i="1" smtClean="0">
                          <a:latin typeface="Cambria Math" panose="02040503050406030204" pitchFamily="18" charset="0"/>
                        </a:rPr>
                        <m:t>−2</m:t>
                      </m:r>
                    </m:oMath>
                  </m:oMathPara>
                </a14:m>
                <a:endParaRPr lang="en-US" dirty="0"/>
              </a:p>
            </p:txBody>
          </p:sp>
        </mc:Choice>
        <mc:Fallback xmlns="">
          <p:sp>
            <p:nvSpPr>
              <p:cNvPr id="36" name="TextBox 35">
                <a:extLst>
                  <a:ext uri="{FF2B5EF4-FFF2-40B4-BE49-F238E27FC236}">
                    <a16:creationId xmlns:a16="http://schemas.microsoft.com/office/drawing/2014/main" id="{A50EB267-3967-4BB3-934D-CF57B9EB2491}"/>
                  </a:ext>
                </a:extLst>
              </p:cNvPr>
              <p:cNvSpPr txBox="1">
                <a:spLocks noRot="1" noChangeAspect="1" noMove="1" noResize="1" noEditPoints="1" noAdjustHandles="1" noChangeArrowheads="1" noChangeShapeType="1" noTextEdit="1"/>
              </p:cNvSpPr>
              <p:nvPr/>
            </p:nvSpPr>
            <p:spPr>
              <a:xfrm>
                <a:off x="7074428" y="3813224"/>
                <a:ext cx="635110" cy="1384995"/>
              </a:xfrm>
              <a:prstGeom prst="rect">
                <a:avLst/>
              </a:prstGeom>
              <a:blipFill>
                <a:blip r:embed="rId2"/>
                <a:stretch>
                  <a:fillRect l="-7692" r="-7692" b="-881"/>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4191ED61-0559-424D-9842-DCA5F5E0D012}"/>
              </a:ext>
            </a:extLst>
          </p:cNvPr>
          <p:cNvSpPr txBox="1"/>
          <p:nvPr/>
        </p:nvSpPr>
        <p:spPr>
          <a:xfrm>
            <a:off x="3130740" y="2735117"/>
            <a:ext cx="811235" cy="369332"/>
          </a:xfrm>
          <a:prstGeom prst="rect">
            <a:avLst/>
          </a:prstGeom>
          <a:solidFill>
            <a:srgbClr val="CCECFF"/>
          </a:solidFill>
        </p:spPr>
        <p:style>
          <a:lnRef idx="2">
            <a:schemeClr val="dk1"/>
          </a:lnRef>
          <a:fillRef idx="1">
            <a:schemeClr val="lt1"/>
          </a:fillRef>
          <a:effectRef idx="0">
            <a:schemeClr val="dk1"/>
          </a:effectRef>
          <a:fontRef idx="minor">
            <a:schemeClr val="dk1"/>
          </a:fontRef>
        </p:style>
        <p:txBody>
          <a:bodyPr wrap="square">
            <a:spAutoFit/>
          </a:bodyPr>
          <a:lstStyle/>
          <a:p>
            <a:r>
              <a:rPr lang="en-US" dirty="0"/>
              <a:t>graph</a:t>
            </a:r>
          </a:p>
        </p:txBody>
      </p:sp>
      <p:sp>
        <p:nvSpPr>
          <p:cNvPr id="39" name="TextBox 38">
            <a:extLst>
              <a:ext uri="{FF2B5EF4-FFF2-40B4-BE49-F238E27FC236}">
                <a16:creationId xmlns:a16="http://schemas.microsoft.com/office/drawing/2014/main" id="{1D656541-E6B6-4E8B-956A-7ABF93E73D4D}"/>
              </a:ext>
            </a:extLst>
          </p:cNvPr>
          <p:cNvSpPr txBox="1"/>
          <p:nvPr/>
        </p:nvSpPr>
        <p:spPr>
          <a:xfrm>
            <a:off x="6876753" y="2735117"/>
            <a:ext cx="1030459" cy="369332"/>
          </a:xfrm>
          <a:prstGeom prst="rect">
            <a:avLst/>
          </a:prstGeom>
          <a:solidFill>
            <a:srgbClr val="FFCCFF"/>
          </a:solidFill>
          <a:ln>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t>matching</a:t>
            </a:r>
          </a:p>
        </p:txBody>
      </p:sp>
    </p:spTree>
    <p:extLst>
      <p:ext uri="{BB962C8B-B14F-4D97-AF65-F5344CB8AC3E}">
        <p14:creationId xmlns:p14="http://schemas.microsoft.com/office/powerpoint/2010/main" val="67985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6" grpId="0"/>
      <p:bldP spid="38" grpId="0" animBg="1"/>
      <p:bldP spid="3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7AC8C2-7CB1-4E9C-8AB7-47B632D43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D5933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298CEC4-AAEA-44CE-9159-E949362D4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atching (Graph Theory) | Brilliant Math &amp; Science Wiki">
            <a:extLst>
              <a:ext uri="{FF2B5EF4-FFF2-40B4-BE49-F238E27FC236}">
                <a16:creationId xmlns:a16="http://schemas.microsoft.com/office/drawing/2014/main" id="{20D52DFB-0445-4085-84D1-559AC9296F8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71445" y="949247"/>
            <a:ext cx="4164218" cy="21341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A69F5C-3317-432B-ADE6-B22BCC49B530}"/>
              </a:ext>
            </a:extLst>
          </p:cNvPr>
          <p:cNvSpPr txBox="1"/>
          <p:nvPr/>
        </p:nvSpPr>
        <p:spPr>
          <a:xfrm>
            <a:off x="5319996" y="6051513"/>
            <a:ext cx="1949573" cy="584775"/>
          </a:xfrm>
          <a:prstGeom prst="rect">
            <a:avLst/>
          </a:prstGeom>
          <a:solidFill>
            <a:srgbClr val="FFCCFF"/>
          </a:solidFill>
          <a:ln>
            <a:solidFill>
              <a:schemeClr val="tx1"/>
            </a:solidFill>
          </a:ln>
        </p:spPr>
        <p:txBody>
          <a:bodyPr wrap="none" rtlCol="0">
            <a:spAutoFit/>
          </a:bodyPr>
          <a:lstStyle/>
          <a:p>
            <a:r>
              <a:rPr lang="en-US" sz="3200" b="1" dirty="0"/>
              <a:t>Matching</a:t>
            </a:r>
          </a:p>
        </p:txBody>
      </p:sp>
      <p:pic>
        <p:nvPicPr>
          <p:cNvPr id="5" name="Picture 4">
            <a:extLst>
              <a:ext uri="{FF2B5EF4-FFF2-40B4-BE49-F238E27FC236}">
                <a16:creationId xmlns:a16="http://schemas.microsoft.com/office/drawing/2014/main" id="{CEC222E8-B91A-4FE2-89DC-C936BDD47CC4}"/>
              </a:ext>
            </a:extLst>
          </p:cNvPr>
          <p:cNvPicPr>
            <a:picLocks noChangeAspect="1"/>
          </p:cNvPicPr>
          <p:nvPr/>
        </p:nvPicPr>
        <p:blipFill rotWithShape="1">
          <a:blip r:embed="rId4"/>
          <a:srcRect l="55153" t="43089" r="12538" b="39125"/>
          <a:stretch/>
        </p:blipFill>
        <p:spPr>
          <a:xfrm>
            <a:off x="1248723" y="3626994"/>
            <a:ext cx="4781842" cy="1480094"/>
          </a:xfrm>
          <a:prstGeom prst="rect">
            <a:avLst/>
          </a:prstGeom>
        </p:spPr>
      </p:pic>
      <p:pic>
        <p:nvPicPr>
          <p:cNvPr id="8" name="Picture 7">
            <a:extLst>
              <a:ext uri="{FF2B5EF4-FFF2-40B4-BE49-F238E27FC236}">
                <a16:creationId xmlns:a16="http://schemas.microsoft.com/office/drawing/2014/main" id="{BB9BC5E3-CDE1-4B3E-B421-C0E8CE3AA6A9}"/>
              </a:ext>
            </a:extLst>
          </p:cNvPr>
          <p:cNvPicPr>
            <a:picLocks noChangeAspect="1"/>
          </p:cNvPicPr>
          <p:nvPr/>
        </p:nvPicPr>
        <p:blipFill rotWithShape="1">
          <a:blip r:embed="rId4"/>
          <a:srcRect l="29788" t="43089" r="45289" b="39125"/>
          <a:stretch/>
        </p:blipFill>
        <p:spPr>
          <a:xfrm>
            <a:off x="6646612" y="1042317"/>
            <a:ext cx="4209055" cy="1688818"/>
          </a:xfrm>
          <a:prstGeom prst="rect">
            <a:avLst/>
          </a:prstGeom>
        </p:spPr>
      </p:pic>
      <p:pic>
        <p:nvPicPr>
          <p:cNvPr id="10" name="Picture 9">
            <a:extLst>
              <a:ext uri="{FF2B5EF4-FFF2-40B4-BE49-F238E27FC236}">
                <a16:creationId xmlns:a16="http://schemas.microsoft.com/office/drawing/2014/main" id="{E6C76035-DDFE-44F3-94D3-3079F019530F}"/>
              </a:ext>
            </a:extLst>
          </p:cNvPr>
          <p:cNvPicPr>
            <a:picLocks noChangeAspect="1"/>
          </p:cNvPicPr>
          <p:nvPr/>
        </p:nvPicPr>
        <p:blipFill rotWithShape="1">
          <a:blip r:embed="rId4"/>
          <a:srcRect l="11274" t="43089" r="70935" b="39125"/>
          <a:stretch/>
        </p:blipFill>
        <p:spPr>
          <a:xfrm>
            <a:off x="7191159" y="3429000"/>
            <a:ext cx="2908675" cy="1634939"/>
          </a:xfrm>
          <a:prstGeom prst="rect">
            <a:avLst/>
          </a:prstGeom>
        </p:spPr>
      </p:pic>
      <p:sp>
        <p:nvSpPr>
          <p:cNvPr id="6" name="TextBox 5">
            <a:extLst>
              <a:ext uri="{FF2B5EF4-FFF2-40B4-BE49-F238E27FC236}">
                <a16:creationId xmlns:a16="http://schemas.microsoft.com/office/drawing/2014/main" id="{7B9D4208-EDDF-47B4-861D-AC11EC5995C7}"/>
              </a:ext>
            </a:extLst>
          </p:cNvPr>
          <p:cNvSpPr txBox="1"/>
          <p:nvPr/>
        </p:nvSpPr>
        <p:spPr>
          <a:xfrm>
            <a:off x="2708611" y="3071613"/>
            <a:ext cx="1689886" cy="369332"/>
          </a:xfrm>
          <a:prstGeom prst="rect">
            <a:avLst/>
          </a:prstGeom>
          <a:solidFill>
            <a:schemeClr val="accent3">
              <a:lumMod val="20000"/>
              <a:lumOff val="80000"/>
            </a:schemeClr>
          </a:solidFill>
          <a:ln>
            <a:solidFill>
              <a:srgbClr val="C00000"/>
            </a:solidFill>
          </a:ln>
        </p:spPr>
        <p:txBody>
          <a:bodyPr wrap="none" rtlCol="0">
            <a:spAutoFit/>
          </a:bodyPr>
          <a:lstStyle/>
          <a:p>
            <a:r>
              <a:rPr lang="en-US" dirty="0"/>
              <a:t>has no matching</a:t>
            </a:r>
          </a:p>
        </p:txBody>
      </p:sp>
      <p:sp>
        <p:nvSpPr>
          <p:cNvPr id="11" name="TextBox 10">
            <a:extLst>
              <a:ext uri="{FF2B5EF4-FFF2-40B4-BE49-F238E27FC236}">
                <a16:creationId xmlns:a16="http://schemas.microsoft.com/office/drawing/2014/main" id="{0C3B374E-8181-41B4-BE9D-BCD029B61E9F}"/>
              </a:ext>
            </a:extLst>
          </p:cNvPr>
          <p:cNvSpPr txBox="1"/>
          <p:nvPr/>
        </p:nvSpPr>
        <p:spPr>
          <a:xfrm>
            <a:off x="7947462" y="3065294"/>
            <a:ext cx="1689886" cy="369332"/>
          </a:xfrm>
          <a:prstGeom prst="rect">
            <a:avLst/>
          </a:prstGeom>
          <a:solidFill>
            <a:schemeClr val="accent3">
              <a:lumMod val="20000"/>
              <a:lumOff val="80000"/>
            </a:schemeClr>
          </a:solidFill>
          <a:ln>
            <a:solidFill>
              <a:srgbClr val="C00000"/>
            </a:solidFill>
          </a:ln>
        </p:spPr>
        <p:txBody>
          <a:bodyPr wrap="none" rtlCol="0">
            <a:spAutoFit/>
          </a:bodyPr>
          <a:lstStyle/>
          <a:p>
            <a:r>
              <a:rPr lang="en-US" dirty="0"/>
              <a:t>has no matching</a:t>
            </a:r>
          </a:p>
        </p:txBody>
      </p:sp>
      <p:sp>
        <p:nvSpPr>
          <p:cNvPr id="12" name="TextBox 11">
            <a:extLst>
              <a:ext uri="{FF2B5EF4-FFF2-40B4-BE49-F238E27FC236}">
                <a16:creationId xmlns:a16="http://schemas.microsoft.com/office/drawing/2014/main" id="{8E0229AC-8FB8-4B4C-8824-4D2622483938}"/>
              </a:ext>
            </a:extLst>
          </p:cNvPr>
          <p:cNvSpPr txBox="1"/>
          <p:nvPr/>
        </p:nvSpPr>
        <p:spPr>
          <a:xfrm>
            <a:off x="2708611" y="5271637"/>
            <a:ext cx="1545616" cy="369332"/>
          </a:xfrm>
          <a:prstGeom prst="rect">
            <a:avLst/>
          </a:prstGeom>
          <a:solidFill>
            <a:schemeClr val="accent4">
              <a:lumMod val="40000"/>
              <a:lumOff val="60000"/>
            </a:schemeClr>
          </a:solidFill>
          <a:ln>
            <a:solidFill>
              <a:srgbClr val="00B050"/>
            </a:solidFill>
          </a:ln>
        </p:spPr>
        <p:txBody>
          <a:bodyPr wrap="none" rtlCol="0">
            <a:spAutoFit/>
          </a:bodyPr>
          <a:lstStyle/>
          <a:p>
            <a:r>
              <a:rPr lang="en-US" dirty="0"/>
              <a:t>has a matching</a:t>
            </a:r>
          </a:p>
        </p:txBody>
      </p:sp>
      <p:sp>
        <p:nvSpPr>
          <p:cNvPr id="13" name="TextBox 12">
            <a:extLst>
              <a:ext uri="{FF2B5EF4-FFF2-40B4-BE49-F238E27FC236}">
                <a16:creationId xmlns:a16="http://schemas.microsoft.com/office/drawing/2014/main" id="{35516A6C-B446-4901-922A-F049AD299DEA}"/>
              </a:ext>
            </a:extLst>
          </p:cNvPr>
          <p:cNvSpPr txBox="1"/>
          <p:nvPr/>
        </p:nvSpPr>
        <p:spPr>
          <a:xfrm>
            <a:off x="8091733" y="5295900"/>
            <a:ext cx="1545616" cy="369332"/>
          </a:xfrm>
          <a:prstGeom prst="rect">
            <a:avLst/>
          </a:prstGeom>
          <a:solidFill>
            <a:schemeClr val="accent4">
              <a:lumMod val="40000"/>
              <a:lumOff val="60000"/>
            </a:schemeClr>
          </a:solidFill>
          <a:ln>
            <a:solidFill>
              <a:srgbClr val="00B050"/>
            </a:solidFill>
          </a:ln>
        </p:spPr>
        <p:txBody>
          <a:bodyPr wrap="none" rtlCol="0">
            <a:spAutoFit/>
          </a:bodyPr>
          <a:lstStyle/>
          <a:p>
            <a:r>
              <a:rPr lang="en-US" dirty="0"/>
              <a:t>has a matching</a:t>
            </a:r>
          </a:p>
        </p:txBody>
      </p:sp>
      <p:cxnSp>
        <p:nvCxnSpPr>
          <p:cNvPr id="15" name="Straight Connector 14">
            <a:extLst>
              <a:ext uri="{FF2B5EF4-FFF2-40B4-BE49-F238E27FC236}">
                <a16:creationId xmlns:a16="http://schemas.microsoft.com/office/drawing/2014/main" id="{598E7BD2-E457-4001-8A98-9571DE3C6E40}"/>
              </a:ext>
            </a:extLst>
          </p:cNvPr>
          <p:cNvCxnSpPr>
            <a:cxnSpLocks/>
          </p:cNvCxnSpPr>
          <p:nvPr/>
        </p:nvCxnSpPr>
        <p:spPr>
          <a:xfrm>
            <a:off x="6294783" y="968883"/>
            <a:ext cx="0" cy="47487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42BDE151-0DBC-4B06-94B7-AA2157D7D315}"/>
              </a:ext>
            </a:extLst>
          </p:cNvPr>
          <p:cNvCxnSpPr/>
          <p:nvPr/>
        </p:nvCxnSpPr>
        <p:spPr>
          <a:xfrm>
            <a:off x="984504" y="3540133"/>
            <a:ext cx="10222992" cy="0"/>
          </a:xfrm>
          <a:prstGeom prst="line">
            <a:avLst/>
          </a:prstGeom>
        </p:spPr>
        <p:style>
          <a:lnRef idx="3">
            <a:schemeClr val="accent1"/>
          </a:lnRef>
          <a:fillRef idx="0">
            <a:schemeClr val="accent1"/>
          </a:fillRef>
          <a:effectRef idx="2">
            <a:schemeClr val="accent1"/>
          </a:effectRef>
          <a:fontRef idx="minor">
            <a:schemeClr val="tx1"/>
          </a:fontRef>
        </p:style>
      </p:cxnSp>
      <p:pic>
        <p:nvPicPr>
          <p:cNvPr id="21" name="Picture 20">
            <a:extLst>
              <a:ext uri="{FF2B5EF4-FFF2-40B4-BE49-F238E27FC236}">
                <a16:creationId xmlns:a16="http://schemas.microsoft.com/office/drawing/2014/main" id="{A1BA0044-16AA-4D5B-AD3C-F82E72C47283}"/>
              </a:ext>
            </a:extLst>
          </p:cNvPr>
          <p:cNvPicPr>
            <a:picLocks noChangeAspect="1"/>
          </p:cNvPicPr>
          <p:nvPr/>
        </p:nvPicPr>
        <p:blipFill rotWithShape="1">
          <a:blip r:embed="rId5"/>
          <a:srcRect l="866" t="1637" r="53487" b="54321"/>
          <a:stretch/>
        </p:blipFill>
        <p:spPr>
          <a:xfrm>
            <a:off x="654787" y="710464"/>
            <a:ext cx="530065" cy="511426"/>
          </a:xfrm>
          <a:prstGeom prst="flowChartConnector">
            <a:avLst/>
          </a:prstGeom>
        </p:spPr>
      </p:pic>
      <p:pic>
        <p:nvPicPr>
          <p:cNvPr id="23" name="Picture 22">
            <a:extLst>
              <a:ext uri="{FF2B5EF4-FFF2-40B4-BE49-F238E27FC236}">
                <a16:creationId xmlns:a16="http://schemas.microsoft.com/office/drawing/2014/main" id="{0E46E7DB-C90E-4698-9D05-1314EC5F0CBC}"/>
              </a:ext>
            </a:extLst>
          </p:cNvPr>
          <p:cNvPicPr>
            <a:picLocks noChangeAspect="1"/>
          </p:cNvPicPr>
          <p:nvPr/>
        </p:nvPicPr>
        <p:blipFill rotWithShape="1">
          <a:blip r:embed="rId5"/>
          <a:srcRect l="51889" t="53122"/>
          <a:stretch/>
        </p:blipFill>
        <p:spPr>
          <a:xfrm>
            <a:off x="6221398" y="3440945"/>
            <a:ext cx="565470" cy="550982"/>
          </a:xfrm>
          <a:prstGeom prst="flowChartConnector">
            <a:avLst/>
          </a:prstGeom>
        </p:spPr>
      </p:pic>
      <p:pic>
        <p:nvPicPr>
          <p:cNvPr id="24" name="Picture 23">
            <a:extLst>
              <a:ext uri="{FF2B5EF4-FFF2-40B4-BE49-F238E27FC236}">
                <a16:creationId xmlns:a16="http://schemas.microsoft.com/office/drawing/2014/main" id="{72CA077B-4B13-4BEE-9E9A-10FF651171E7}"/>
              </a:ext>
            </a:extLst>
          </p:cNvPr>
          <p:cNvPicPr>
            <a:picLocks noChangeAspect="1"/>
          </p:cNvPicPr>
          <p:nvPr/>
        </p:nvPicPr>
        <p:blipFill rotWithShape="1">
          <a:blip r:embed="rId5"/>
          <a:srcRect t="53187" r="53392"/>
          <a:stretch/>
        </p:blipFill>
        <p:spPr>
          <a:xfrm>
            <a:off x="6190416" y="768227"/>
            <a:ext cx="509182" cy="511424"/>
          </a:xfrm>
          <a:prstGeom prst="flowChartConnector">
            <a:avLst/>
          </a:prstGeom>
        </p:spPr>
      </p:pic>
      <p:pic>
        <p:nvPicPr>
          <p:cNvPr id="25" name="Picture 24">
            <a:extLst>
              <a:ext uri="{FF2B5EF4-FFF2-40B4-BE49-F238E27FC236}">
                <a16:creationId xmlns:a16="http://schemas.microsoft.com/office/drawing/2014/main" id="{A1374B7E-8FEB-4583-93E2-50115BB532CE}"/>
              </a:ext>
            </a:extLst>
          </p:cNvPr>
          <p:cNvPicPr>
            <a:picLocks noChangeAspect="1"/>
          </p:cNvPicPr>
          <p:nvPr/>
        </p:nvPicPr>
        <p:blipFill rotWithShape="1">
          <a:blip r:embed="rId5"/>
          <a:srcRect l="53519" b="52043"/>
          <a:stretch/>
        </p:blipFill>
        <p:spPr>
          <a:xfrm>
            <a:off x="689240" y="3371281"/>
            <a:ext cx="495689" cy="511426"/>
          </a:xfrm>
          <a:prstGeom prst="flowChartConnector">
            <a:avLst/>
          </a:prstGeom>
        </p:spPr>
      </p:pic>
    </p:spTree>
    <p:extLst>
      <p:ext uri="{BB962C8B-B14F-4D97-AF65-F5344CB8AC3E}">
        <p14:creationId xmlns:p14="http://schemas.microsoft.com/office/powerpoint/2010/main" val="15772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9620B0-C297-4126-8AE9-230B6454FBCF}"/>
              </a:ext>
            </a:extLst>
          </p:cNvPr>
          <p:cNvSpPr>
            <a:spLocks noGrp="1"/>
          </p:cNvSpPr>
          <p:nvPr>
            <p:ph type="title"/>
          </p:nvPr>
        </p:nvSpPr>
        <p:spPr>
          <a:xfrm>
            <a:off x="643466" y="643467"/>
            <a:ext cx="6242719" cy="1728044"/>
          </a:xfrm>
          <a:noFill/>
          <a:ln>
            <a:solidFill>
              <a:schemeClr val="bg1"/>
            </a:solidFill>
          </a:ln>
        </p:spPr>
        <p:txBody>
          <a:bodyPr wrap="square">
            <a:normAutofit/>
          </a:bodyPr>
          <a:lstStyle/>
          <a:p>
            <a:r>
              <a:rPr lang="en-US" dirty="0">
                <a:solidFill>
                  <a:schemeClr val="bg1"/>
                </a:solidFill>
              </a:rPr>
              <a:t>Applications of </a:t>
            </a:r>
            <a:r>
              <a:rPr lang="en-US" dirty="0">
                <a:solidFill>
                  <a:srgbClr val="FF3399"/>
                </a:solidFill>
              </a:rPr>
              <a:t>g</a:t>
            </a:r>
            <a:r>
              <a:rPr lang="en-US" dirty="0">
                <a:solidFill>
                  <a:srgbClr val="00B050"/>
                </a:solidFill>
              </a:rPr>
              <a:t>r</a:t>
            </a:r>
            <a:r>
              <a:rPr lang="en-US" dirty="0">
                <a:solidFill>
                  <a:srgbClr val="FFC000"/>
                </a:solidFill>
              </a:rPr>
              <a:t>a</a:t>
            </a:r>
            <a:r>
              <a:rPr lang="en-US" dirty="0">
                <a:solidFill>
                  <a:srgbClr val="00B0F0"/>
                </a:solidFill>
              </a:rPr>
              <a:t>p</a:t>
            </a:r>
            <a:r>
              <a:rPr lang="en-US" dirty="0">
                <a:solidFill>
                  <a:srgbClr val="92D050"/>
                </a:solidFill>
              </a:rPr>
              <a:t>h</a:t>
            </a:r>
            <a:r>
              <a:rPr lang="en-US" dirty="0">
                <a:solidFill>
                  <a:schemeClr val="bg1"/>
                </a:solidFill>
              </a:rPr>
              <a:t> </a:t>
            </a:r>
            <a:r>
              <a:rPr lang="en-US" dirty="0">
                <a:solidFill>
                  <a:srgbClr val="92D050"/>
                </a:solidFill>
              </a:rPr>
              <a:t>c</a:t>
            </a:r>
            <a:r>
              <a:rPr lang="en-US" dirty="0">
                <a:solidFill>
                  <a:srgbClr val="FF0000"/>
                </a:solidFill>
              </a:rPr>
              <a:t>o</a:t>
            </a:r>
            <a:r>
              <a:rPr lang="en-US" dirty="0">
                <a:solidFill>
                  <a:srgbClr val="00B0F0"/>
                </a:solidFill>
              </a:rPr>
              <a:t>l</a:t>
            </a:r>
            <a:r>
              <a:rPr lang="en-US" dirty="0">
                <a:solidFill>
                  <a:schemeClr val="bg1"/>
                </a:solidFill>
              </a:rPr>
              <a:t>o</a:t>
            </a:r>
            <a:r>
              <a:rPr lang="en-US" dirty="0">
                <a:solidFill>
                  <a:schemeClr val="accent1">
                    <a:lumMod val="60000"/>
                    <a:lumOff val="40000"/>
                  </a:schemeClr>
                </a:solidFill>
              </a:rPr>
              <a:t>r</a:t>
            </a:r>
            <a:r>
              <a:rPr lang="en-US" dirty="0">
                <a:solidFill>
                  <a:srgbClr val="FFCCFF"/>
                </a:solidFill>
              </a:rPr>
              <a:t>i</a:t>
            </a:r>
            <a:r>
              <a:rPr lang="en-US" dirty="0">
                <a:solidFill>
                  <a:srgbClr val="FFFF00"/>
                </a:solidFill>
              </a:rPr>
              <a:t>n</a:t>
            </a:r>
            <a:r>
              <a:rPr lang="en-US" dirty="0">
                <a:solidFill>
                  <a:srgbClr val="CCECFF"/>
                </a:solidFill>
              </a:rPr>
              <a:t>g</a:t>
            </a:r>
          </a:p>
        </p:txBody>
      </p:sp>
      <p:sp>
        <p:nvSpPr>
          <p:cNvPr id="3" name="Content Placeholder 2">
            <a:extLst>
              <a:ext uri="{FF2B5EF4-FFF2-40B4-BE49-F238E27FC236}">
                <a16:creationId xmlns:a16="http://schemas.microsoft.com/office/drawing/2014/main" id="{7C1354C9-647F-445D-9AC2-7C426FACCFA1}"/>
              </a:ext>
            </a:extLst>
          </p:cNvPr>
          <p:cNvSpPr>
            <a:spLocks noGrp="1"/>
          </p:cNvSpPr>
          <p:nvPr>
            <p:ph idx="1"/>
          </p:nvPr>
        </p:nvSpPr>
        <p:spPr>
          <a:xfrm>
            <a:off x="643467" y="3014978"/>
            <a:ext cx="6242715" cy="3038688"/>
          </a:xfrm>
        </p:spPr>
        <p:txBody>
          <a:bodyPr>
            <a:normAutofit/>
          </a:bodyPr>
          <a:lstStyle/>
          <a:p>
            <a:r>
              <a:rPr lang="en-US" dirty="0">
                <a:solidFill>
                  <a:schemeClr val="bg1"/>
                </a:solidFill>
              </a:rPr>
              <a:t>Scheduling problems in management science</a:t>
            </a:r>
          </a:p>
          <a:p>
            <a:r>
              <a:rPr lang="en-US" dirty="0">
                <a:solidFill>
                  <a:schemeClr val="bg1"/>
                </a:solidFill>
              </a:rPr>
              <a:t>Allocating transmission frequencies to TV and radio stations</a:t>
            </a:r>
          </a:p>
          <a:p>
            <a:r>
              <a:rPr lang="en-US" dirty="0">
                <a:solidFill>
                  <a:schemeClr val="bg1"/>
                </a:solidFill>
              </a:rPr>
              <a:t>Study of Cell Phone traffic </a:t>
            </a:r>
          </a:p>
          <a:p>
            <a:r>
              <a:rPr lang="en-US" dirty="0">
                <a:solidFill>
                  <a:schemeClr val="bg1"/>
                </a:solidFill>
              </a:rPr>
              <a:t>Coloring maps so that no two regions that share a boundary are the same color</a:t>
            </a:r>
          </a:p>
        </p:txBody>
      </p:sp>
      <p:pic>
        <p:nvPicPr>
          <p:cNvPr id="2052" name="Picture 4" descr="Graph Coloring: A Novel Heuristic Based on Trailing Path; Properties,  Perspective and Applications in Structured Networks[v1] | Preprints">
            <a:extLst>
              <a:ext uri="{FF2B5EF4-FFF2-40B4-BE49-F238E27FC236}">
                <a16:creationId xmlns:a16="http://schemas.microsoft.com/office/drawing/2014/main" id="{A10C5243-1447-42C4-8BFD-422DFCD6DF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95688" y="728569"/>
            <a:ext cx="2889216" cy="26291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C02F66D-3100-48DB-BEE4-9611A83D105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77922" y="3907079"/>
            <a:ext cx="4123512" cy="246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251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IT Mathematics - Maths in Your Field">
            <a:extLst>
              <a:ext uri="{FF2B5EF4-FFF2-40B4-BE49-F238E27FC236}">
                <a16:creationId xmlns:a16="http://schemas.microsoft.com/office/drawing/2014/main" id="{BDC88E78-02C3-41C9-A213-469741F2D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561975"/>
            <a:ext cx="11325225" cy="5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227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066F-B957-475F-86EC-2C1AE36EEC6C}"/>
              </a:ext>
            </a:extLst>
          </p:cNvPr>
          <p:cNvSpPr>
            <a:spLocks noGrp="1"/>
          </p:cNvSpPr>
          <p:nvPr>
            <p:ph type="title"/>
          </p:nvPr>
        </p:nvSpPr>
        <p:spPr/>
        <p:txBody>
          <a:bodyPr/>
          <a:lstStyle/>
          <a:p>
            <a:r>
              <a:rPr lang="en-US" dirty="0"/>
              <a:t>Graph coloring</a:t>
            </a:r>
          </a:p>
        </p:txBody>
      </p:sp>
      <p:sp>
        <p:nvSpPr>
          <p:cNvPr id="3" name="TextBox 2">
            <a:extLst>
              <a:ext uri="{FF2B5EF4-FFF2-40B4-BE49-F238E27FC236}">
                <a16:creationId xmlns:a16="http://schemas.microsoft.com/office/drawing/2014/main" id="{BAF5F7ED-5CEC-4B50-848A-9DC0AA27F19C}"/>
              </a:ext>
            </a:extLst>
          </p:cNvPr>
          <p:cNvSpPr txBox="1"/>
          <p:nvPr/>
        </p:nvSpPr>
        <p:spPr>
          <a:xfrm>
            <a:off x="1533525" y="2552700"/>
            <a:ext cx="9427645" cy="646331"/>
          </a:xfrm>
          <a:prstGeom prst="rect">
            <a:avLst/>
          </a:prstGeom>
          <a:noFill/>
        </p:spPr>
        <p:txBody>
          <a:bodyPr wrap="none" rtlCol="0">
            <a:spAutoFit/>
          </a:bodyPr>
          <a:lstStyle/>
          <a:p>
            <a:r>
              <a:rPr lang="en-US" dirty="0"/>
              <a:t>A coloring for a graph is a coloring of the vertices in such a way that the vertices joined by an edge</a:t>
            </a:r>
          </a:p>
          <a:p>
            <a:r>
              <a:rPr lang="en-US" dirty="0"/>
              <a:t>have different colors.</a:t>
            </a:r>
          </a:p>
        </p:txBody>
      </p:sp>
      <p:pic>
        <p:nvPicPr>
          <p:cNvPr id="3074" name="Picture 2" descr="Selected topics in finite mathematics/Graph coloring - Wikiversity">
            <a:extLst>
              <a:ext uri="{FF2B5EF4-FFF2-40B4-BE49-F238E27FC236}">
                <a16:creationId xmlns:a16="http://schemas.microsoft.com/office/drawing/2014/main" id="{E80D6EA2-E73D-4451-83EF-8D4B36B8C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6878" y="4048217"/>
            <a:ext cx="2998610" cy="26612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2FC8D6-1359-4D53-8EE2-E745F664D0AF}"/>
              </a:ext>
            </a:extLst>
          </p:cNvPr>
          <p:cNvSpPr txBox="1"/>
          <p:nvPr/>
        </p:nvSpPr>
        <p:spPr>
          <a:xfrm>
            <a:off x="1533525" y="3514725"/>
            <a:ext cx="9235089" cy="369332"/>
          </a:xfrm>
          <a:prstGeom prst="rect">
            <a:avLst/>
          </a:prstGeom>
          <a:noFill/>
        </p:spPr>
        <p:txBody>
          <a:bodyPr wrap="square" rtlCol="0">
            <a:spAutoFit/>
          </a:bodyPr>
          <a:lstStyle/>
          <a:p>
            <a:r>
              <a:rPr lang="en-US" dirty="0"/>
              <a:t>The chromatic number of a graph is the least number of colors needed to make a coloring.</a:t>
            </a:r>
          </a:p>
        </p:txBody>
      </p:sp>
    </p:spTree>
    <p:extLst>
      <p:ext uri="{BB962C8B-B14F-4D97-AF65-F5344CB8AC3E}">
        <p14:creationId xmlns:p14="http://schemas.microsoft.com/office/powerpoint/2010/main" val="1824357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53923-EA65-465A-A679-F4D9987C98B3}"/>
              </a:ext>
            </a:extLst>
          </p:cNvPr>
          <p:cNvSpPr>
            <a:spLocks noGrp="1"/>
          </p:cNvSpPr>
          <p:nvPr>
            <p:ph type="title"/>
          </p:nvPr>
        </p:nvSpPr>
        <p:spPr/>
        <p:txBody>
          <a:bodyPr/>
          <a:lstStyle/>
          <a:p>
            <a:r>
              <a:rPr lang="en-US" dirty="0"/>
              <a:t>Coloring a graph</a:t>
            </a:r>
          </a:p>
        </p:txBody>
      </p:sp>
      <p:sp>
        <p:nvSpPr>
          <p:cNvPr id="4" name="TextBox 3">
            <a:extLst>
              <a:ext uri="{FF2B5EF4-FFF2-40B4-BE49-F238E27FC236}">
                <a16:creationId xmlns:a16="http://schemas.microsoft.com/office/drawing/2014/main" id="{ACDAD069-D762-4AAD-A90A-106463C792CB}"/>
              </a:ext>
            </a:extLst>
          </p:cNvPr>
          <p:cNvSpPr txBox="1"/>
          <p:nvPr/>
        </p:nvSpPr>
        <p:spPr>
          <a:xfrm>
            <a:off x="2148396" y="3204839"/>
            <a:ext cx="8060924" cy="923330"/>
          </a:xfrm>
          <a:prstGeom prst="rect">
            <a:avLst/>
          </a:prstGeom>
          <a:noFill/>
        </p:spPr>
        <p:txBody>
          <a:bodyPr wrap="square" rtlCol="0">
            <a:spAutoFit/>
          </a:bodyPr>
          <a:lstStyle/>
          <a:p>
            <a:r>
              <a:rPr lang="en-US" dirty="0"/>
              <a:t>Choose a vertex with highest degree, and color it. Use the same color to color as many vertices as you can without coloring vertices joined by an edge of the same color.</a:t>
            </a:r>
          </a:p>
        </p:txBody>
      </p:sp>
      <p:sp>
        <p:nvSpPr>
          <p:cNvPr id="5" name="TextBox 4">
            <a:extLst>
              <a:ext uri="{FF2B5EF4-FFF2-40B4-BE49-F238E27FC236}">
                <a16:creationId xmlns:a16="http://schemas.microsoft.com/office/drawing/2014/main" id="{454AA450-FBEE-421F-8CE6-73C1F090382B}"/>
              </a:ext>
            </a:extLst>
          </p:cNvPr>
          <p:cNvSpPr txBox="1"/>
          <p:nvPr/>
        </p:nvSpPr>
        <p:spPr>
          <a:xfrm>
            <a:off x="2148396" y="4310421"/>
            <a:ext cx="8451544" cy="369332"/>
          </a:xfrm>
          <a:prstGeom prst="rect">
            <a:avLst/>
          </a:prstGeom>
          <a:noFill/>
        </p:spPr>
        <p:txBody>
          <a:bodyPr wrap="none" rtlCol="0">
            <a:spAutoFit/>
          </a:bodyPr>
          <a:lstStyle/>
          <a:p>
            <a:r>
              <a:rPr lang="en-US" dirty="0"/>
              <a:t>Choose a new color and repeat what you did in Step 1 for vertices not already colored.</a:t>
            </a:r>
          </a:p>
        </p:txBody>
      </p:sp>
      <p:sp>
        <p:nvSpPr>
          <p:cNvPr id="6" name="TextBox 5">
            <a:extLst>
              <a:ext uri="{FF2B5EF4-FFF2-40B4-BE49-F238E27FC236}">
                <a16:creationId xmlns:a16="http://schemas.microsoft.com/office/drawing/2014/main" id="{76A31716-8903-45CD-B4B7-A0DC2842346D}"/>
              </a:ext>
            </a:extLst>
          </p:cNvPr>
          <p:cNvSpPr txBox="1"/>
          <p:nvPr/>
        </p:nvSpPr>
        <p:spPr>
          <a:xfrm>
            <a:off x="2231136" y="5187519"/>
            <a:ext cx="4216604" cy="369332"/>
          </a:xfrm>
          <a:prstGeom prst="rect">
            <a:avLst/>
          </a:prstGeom>
          <a:noFill/>
        </p:spPr>
        <p:txBody>
          <a:bodyPr wrap="none" rtlCol="0">
            <a:spAutoFit/>
          </a:bodyPr>
          <a:lstStyle/>
          <a:p>
            <a:r>
              <a:rPr lang="en-US" dirty="0"/>
              <a:t>Repeat Step 1 until all vertices are colored.</a:t>
            </a:r>
          </a:p>
        </p:txBody>
      </p:sp>
      <p:sp>
        <p:nvSpPr>
          <p:cNvPr id="8" name="TextBox 7">
            <a:extLst>
              <a:ext uri="{FF2B5EF4-FFF2-40B4-BE49-F238E27FC236}">
                <a16:creationId xmlns:a16="http://schemas.microsoft.com/office/drawing/2014/main" id="{F27B3B9A-4807-4BDA-8822-2D97FA19E5C9}"/>
              </a:ext>
            </a:extLst>
          </p:cNvPr>
          <p:cNvSpPr txBox="1"/>
          <p:nvPr/>
        </p:nvSpPr>
        <p:spPr>
          <a:xfrm>
            <a:off x="797969" y="3204839"/>
            <a:ext cx="931665" cy="369332"/>
          </a:xfrm>
          <a:prstGeom prst="rect">
            <a:avLst/>
          </a:prstGeom>
          <a:noFill/>
        </p:spPr>
        <p:txBody>
          <a:bodyPr wrap="none" rtlCol="0">
            <a:spAutoFit/>
          </a:bodyPr>
          <a:lstStyle/>
          <a:p>
            <a:r>
              <a:rPr lang="en-US" b="1" dirty="0"/>
              <a:t>Step 1:</a:t>
            </a:r>
          </a:p>
        </p:txBody>
      </p:sp>
      <p:sp>
        <p:nvSpPr>
          <p:cNvPr id="9" name="TextBox 8">
            <a:extLst>
              <a:ext uri="{FF2B5EF4-FFF2-40B4-BE49-F238E27FC236}">
                <a16:creationId xmlns:a16="http://schemas.microsoft.com/office/drawing/2014/main" id="{870C961A-81B3-4C74-9A43-732B6CCED668}"/>
              </a:ext>
            </a:extLst>
          </p:cNvPr>
          <p:cNvSpPr txBox="1"/>
          <p:nvPr/>
        </p:nvSpPr>
        <p:spPr>
          <a:xfrm>
            <a:off x="797969" y="4310421"/>
            <a:ext cx="931665" cy="369332"/>
          </a:xfrm>
          <a:prstGeom prst="rect">
            <a:avLst/>
          </a:prstGeom>
          <a:noFill/>
        </p:spPr>
        <p:txBody>
          <a:bodyPr wrap="none" rtlCol="0">
            <a:spAutoFit/>
          </a:bodyPr>
          <a:lstStyle/>
          <a:p>
            <a:r>
              <a:rPr lang="en-US" b="1" dirty="0"/>
              <a:t>Step 2:</a:t>
            </a:r>
          </a:p>
        </p:txBody>
      </p:sp>
      <p:sp>
        <p:nvSpPr>
          <p:cNvPr id="10" name="TextBox 9">
            <a:extLst>
              <a:ext uri="{FF2B5EF4-FFF2-40B4-BE49-F238E27FC236}">
                <a16:creationId xmlns:a16="http://schemas.microsoft.com/office/drawing/2014/main" id="{E077DB95-798A-4437-BB46-F68DD39B4C23}"/>
              </a:ext>
            </a:extLst>
          </p:cNvPr>
          <p:cNvSpPr txBox="1"/>
          <p:nvPr/>
        </p:nvSpPr>
        <p:spPr>
          <a:xfrm>
            <a:off x="797969" y="5187519"/>
            <a:ext cx="931665" cy="369332"/>
          </a:xfrm>
          <a:prstGeom prst="rect">
            <a:avLst/>
          </a:prstGeom>
          <a:noFill/>
        </p:spPr>
        <p:txBody>
          <a:bodyPr wrap="none" rtlCol="0">
            <a:spAutoFit/>
          </a:bodyPr>
          <a:lstStyle/>
          <a:p>
            <a:r>
              <a:rPr lang="en-US" b="1" dirty="0"/>
              <a:t>Step 3:</a:t>
            </a:r>
          </a:p>
        </p:txBody>
      </p:sp>
    </p:spTree>
    <p:extLst>
      <p:ext uri="{BB962C8B-B14F-4D97-AF65-F5344CB8AC3E}">
        <p14:creationId xmlns:p14="http://schemas.microsoft.com/office/powerpoint/2010/main" val="838719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CDC70C-3216-4034-A1D9-2C17C6AB41B3}"/>
              </a:ext>
            </a:extLst>
          </p:cNvPr>
          <p:cNvPicPr>
            <a:picLocks noChangeAspect="1"/>
          </p:cNvPicPr>
          <p:nvPr/>
        </p:nvPicPr>
        <p:blipFill rotWithShape="1">
          <a:blip r:embed="rId2"/>
          <a:srcRect l="30524" t="37223" r="44687" b="26805"/>
          <a:stretch/>
        </p:blipFill>
        <p:spPr>
          <a:xfrm>
            <a:off x="6488019" y="348035"/>
            <a:ext cx="2883268" cy="2353541"/>
          </a:xfrm>
          <a:prstGeom prst="rect">
            <a:avLst/>
          </a:prstGeom>
        </p:spPr>
      </p:pic>
      <p:sp>
        <p:nvSpPr>
          <p:cNvPr id="10" name="TextBox 9">
            <a:extLst>
              <a:ext uri="{FF2B5EF4-FFF2-40B4-BE49-F238E27FC236}">
                <a16:creationId xmlns:a16="http://schemas.microsoft.com/office/drawing/2014/main" id="{E284E0C7-4763-47A8-90AF-BDF2D493CC2F}"/>
              </a:ext>
            </a:extLst>
          </p:cNvPr>
          <p:cNvSpPr txBox="1"/>
          <p:nvPr/>
        </p:nvSpPr>
        <p:spPr>
          <a:xfrm>
            <a:off x="1006864" y="1209675"/>
            <a:ext cx="4599849" cy="369332"/>
          </a:xfrm>
          <a:prstGeom prst="rect">
            <a:avLst/>
          </a:prstGeom>
          <a:noFill/>
        </p:spPr>
        <p:txBody>
          <a:bodyPr wrap="none" rtlCol="0">
            <a:spAutoFit/>
          </a:bodyPr>
          <a:lstStyle/>
          <a:p>
            <a:r>
              <a:rPr lang="en-US" dirty="0"/>
              <a:t>Color the graph and give its chromatic number.</a:t>
            </a:r>
          </a:p>
        </p:txBody>
      </p:sp>
      <p:pic>
        <p:nvPicPr>
          <p:cNvPr id="12" name="Picture 11">
            <a:extLst>
              <a:ext uri="{FF2B5EF4-FFF2-40B4-BE49-F238E27FC236}">
                <a16:creationId xmlns:a16="http://schemas.microsoft.com/office/drawing/2014/main" id="{9F09659A-96DC-42FE-A3FE-142A94334862}"/>
              </a:ext>
            </a:extLst>
          </p:cNvPr>
          <p:cNvPicPr>
            <a:picLocks noChangeAspect="1"/>
          </p:cNvPicPr>
          <p:nvPr/>
        </p:nvPicPr>
        <p:blipFill rotWithShape="1">
          <a:blip r:embed="rId3"/>
          <a:srcRect l="28539" t="37083" r="44062" b="27639"/>
          <a:stretch/>
        </p:blipFill>
        <p:spPr>
          <a:xfrm>
            <a:off x="411361" y="3907977"/>
            <a:ext cx="3340469" cy="2419351"/>
          </a:xfrm>
          <a:prstGeom prst="rect">
            <a:avLst/>
          </a:prstGeom>
        </p:spPr>
      </p:pic>
      <p:pic>
        <p:nvPicPr>
          <p:cNvPr id="14" name="Picture 13">
            <a:extLst>
              <a:ext uri="{FF2B5EF4-FFF2-40B4-BE49-F238E27FC236}">
                <a16:creationId xmlns:a16="http://schemas.microsoft.com/office/drawing/2014/main" id="{C1B9D438-6084-40FF-A12D-246B3D8635FF}"/>
              </a:ext>
            </a:extLst>
          </p:cNvPr>
          <p:cNvPicPr>
            <a:picLocks noChangeAspect="1"/>
          </p:cNvPicPr>
          <p:nvPr/>
        </p:nvPicPr>
        <p:blipFill rotWithShape="1">
          <a:blip r:embed="rId4"/>
          <a:srcRect l="29609" t="37639" r="45078" b="27084"/>
          <a:stretch/>
        </p:blipFill>
        <p:spPr>
          <a:xfrm>
            <a:off x="8303923" y="3941316"/>
            <a:ext cx="3086100" cy="2419352"/>
          </a:xfrm>
          <a:prstGeom prst="rect">
            <a:avLst/>
          </a:prstGeom>
        </p:spPr>
      </p:pic>
      <p:pic>
        <p:nvPicPr>
          <p:cNvPr id="16" name="Picture 15">
            <a:extLst>
              <a:ext uri="{FF2B5EF4-FFF2-40B4-BE49-F238E27FC236}">
                <a16:creationId xmlns:a16="http://schemas.microsoft.com/office/drawing/2014/main" id="{3B4BA4FB-9945-48F9-9E7B-0631041C9C38}"/>
              </a:ext>
            </a:extLst>
          </p:cNvPr>
          <p:cNvPicPr>
            <a:picLocks noChangeAspect="1"/>
          </p:cNvPicPr>
          <p:nvPr/>
        </p:nvPicPr>
        <p:blipFill rotWithShape="1">
          <a:blip r:embed="rId5"/>
          <a:srcRect l="27757" t="37222" r="44844" b="28472"/>
          <a:stretch/>
        </p:blipFill>
        <p:spPr>
          <a:xfrm>
            <a:off x="4257629" y="3941316"/>
            <a:ext cx="3340469" cy="2352675"/>
          </a:xfrm>
          <a:prstGeom prst="rect">
            <a:avLst/>
          </a:prstGeom>
        </p:spPr>
      </p:pic>
      <p:pic>
        <p:nvPicPr>
          <p:cNvPr id="18" name="Graphic 17" descr="Arrow: Rotate right outline">
            <a:extLst>
              <a:ext uri="{FF2B5EF4-FFF2-40B4-BE49-F238E27FC236}">
                <a16:creationId xmlns:a16="http://schemas.microsoft.com/office/drawing/2014/main" id="{3D5DBA6A-AB0F-4D48-94C6-D2FF602CB1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342" y="2865913"/>
            <a:ext cx="914400" cy="914400"/>
          </a:xfrm>
          <a:prstGeom prst="rect">
            <a:avLst/>
          </a:prstGeom>
        </p:spPr>
      </p:pic>
      <p:pic>
        <p:nvPicPr>
          <p:cNvPr id="20" name="Graphic 19" descr="Arrow: Rotate right outline">
            <a:extLst>
              <a:ext uri="{FF2B5EF4-FFF2-40B4-BE49-F238E27FC236}">
                <a16:creationId xmlns:a16="http://schemas.microsoft.com/office/drawing/2014/main" id="{8D517C79-4191-4B98-BD84-48E47102CC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17190" y="2857960"/>
            <a:ext cx="914400" cy="914400"/>
          </a:xfrm>
          <a:prstGeom prst="rect">
            <a:avLst/>
          </a:prstGeom>
        </p:spPr>
      </p:pic>
      <p:pic>
        <p:nvPicPr>
          <p:cNvPr id="21" name="Graphic 20" descr="Arrow: Rotate right outline">
            <a:extLst>
              <a:ext uri="{FF2B5EF4-FFF2-40B4-BE49-F238E27FC236}">
                <a16:creationId xmlns:a16="http://schemas.microsoft.com/office/drawing/2014/main" id="{8E87BFD8-592E-421E-B015-712EDA7921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00266" y="2993577"/>
            <a:ext cx="914400" cy="914400"/>
          </a:xfrm>
          <a:prstGeom prst="rect">
            <a:avLst/>
          </a:prstGeom>
        </p:spPr>
      </p:pic>
      <p:sp>
        <p:nvSpPr>
          <p:cNvPr id="22" name="TextBox 21">
            <a:extLst>
              <a:ext uri="{FF2B5EF4-FFF2-40B4-BE49-F238E27FC236}">
                <a16:creationId xmlns:a16="http://schemas.microsoft.com/office/drawing/2014/main" id="{FA9E8829-C4FC-44DC-A6A0-3F62E28C73C6}"/>
              </a:ext>
            </a:extLst>
          </p:cNvPr>
          <p:cNvSpPr txBox="1"/>
          <p:nvPr/>
        </p:nvSpPr>
        <p:spPr>
          <a:xfrm>
            <a:off x="1983325" y="2993577"/>
            <a:ext cx="1568250" cy="369332"/>
          </a:xfrm>
          <a:prstGeom prst="rect">
            <a:avLst/>
          </a:prstGeom>
          <a:noFill/>
        </p:spPr>
        <p:txBody>
          <a:bodyPr wrap="none" rtlCol="0">
            <a:spAutoFit/>
          </a:bodyPr>
          <a:lstStyle/>
          <a:p>
            <a:r>
              <a:rPr lang="en-US" dirty="0"/>
              <a:t>Count degrees</a:t>
            </a:r>
          </a:p>
        </p:txBody>
      </p:sp>
      <p:sp>
        <p:nvSpPr>
          <p:cNvPr id="23" name="TextBox 22">
            <a:extLst>
              <a:ext uri="{FF2B5EF4-FFF2-40B4-BE49-F238E27FC236}">
                <a16:creationId xmlns:a16="http://schemas.microsoft.com/office/drawing/2014/main" id="{3D4A851D-74F4-4F1A-A19A-1D2B50C11FF8}"/>
              </a:ext>
            </a:extLst>
          </p:cNvPr>
          <p:cNvSpPr txBox="1"/>
          <p:nvPr/>
        </p:nvSpPr>
        <p:spPr>
          <a:xfrm>
            <a:off x="5518036" y="3052302"/>
            <a:ext cx="2616614" cy="369332"/>
          </a:xfrm>
          <a:prstGeom prst="rect">
            <a:avLst/>
          </a:prstGeom>
          <a:noFill/>
        </p:spPr>
        <p:txBody>
          <a:bodyPr wrap="none" rtlCol="0">
            <a:spAutoFit/>
          </a:bodyPr>
          <a:lstStyle/>
          <a:p>
            <a:r>
              <a:rPr lang="en-US" dirty="0"/>
              <a:t>Color the highest degree</a:t>
            </a:r>
          </a:p>
        </p:txBody>
      </p:sp>
      <p:sp>
        <p:nvSpPr>
          <p:cNvPr id="24" name="TextBox 23">
            <a:extLst>
              <a:ext uri="{FF2B5EF4-FFF2-40B4-BE49-F238E27FC236}">
                <a16:creationId xmlns:a16="http://schemas.microsoft.com/office/drawing/2014/main" id="{B9C9B6D9-8D73-4037-82F4-5D6EE10ADF1C}"/>
              </a:ext>
            </a:extLst>
          </p:cNvPr>
          <p:cNvSpPr txBox="1"/>
          <p:nvPr/>
        </p:nvSpPr>
        <p:spPr>
          <a:xfrm>
            <a:off x="10081716" y="3111026"/>
            <a:ext cx="1539204" cy="369332"/>
          </a:xfrm>
          <a:prstGeom prst="rect">
            <a:avLst/>
          </a:prstGeom>
          <a:noFill/>
        </p:spPr>
        <p:txBody>
          <a:bodyPr wrap="none" rtlCol="0">
            <a:spAutoFit/>
          </a:bodyPr>
          <a:lstStyle/>
          <a:p>
            <a:r>
              <a:rPr lang="en-US" dirty="0"/>
              <a:t>Color vertices</a:t>
            </a:r>
          </a:p>
        </p:txBody>
      </p:sp>
      <p:sp>
        <p:nvSpPr>
          <p:cNvPr id="26" name="TextBox 25">
            <a:extLst>
              <a:ext uri="{FF2B5EF4-FFF2-40B4-BE49-F238E27FC236}">
                <a16:creationId xmlns:a16="http://schemas.microsoft.com/office/drawing/2014/main" id="{8DF8ECF4-C151-4354-9D9D-04516BC44B11}"/>
              </a:ext>
            </a:extLst>
          </p:cNvPr>
          <p:cNvSpPr txBox="1"/>
          <p:nvPr/>
        </p:nvSpPr>
        <p:spPr>
          <a:xfrm>
            <a:off x="8831590" y="6394007"/>
            <a:ext cx="2327641" cy="338554"/>
          </a:xfrm>
          <a:prstGeom prst="rect">
            <a:avLst/>
          </a:prstGeom>
          <a:solidFill>
            <a:srgbClr val="CCECFF"/>
          </a:solidFill>
          <a:ln>
            <a:solidFill>
              <a:srgbClr val="004620"/>
            </a:solidFill>
          </a:ln>
        </p:spPr>
        <p:txBody>
          <a:bodyPr wrap="square">
            <a:spAutoFit/>
          </a:bodyPr>
          <a:lstStyle/>
          <a:p>
            <a:r>
              <a:rPr lang="en-US" sz="1600" dirty="0"/>
              <a:t>Its chromatic number is </a:t>
            </a:r>
            <a:r>
              <a:rPr lang="en-US" sz="1600" b="1" dirty="0"/>
              <a:t>3</a:t>
            </a:r>
          </a:p>
        </p:txBody>
      </p:sp>
    </p:spTree>
    <p:extLst>
      <p:ext uri="{BB962C8B-B14F-4D97-AF65-F5344CB8AC3E}">
        <p14:creationId xmlns:p14="http://schemas.microsoft.com/office/powerpoint/2010/main" val="187265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3"/>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strVal val="#ppt_w+.3"/>
                                          </p:val>
                                        </p:tav>
                                        <p:tav tm="100000">
                                          <p:val>
                                            <p:strVal val="#ppt_w"/>
                                          </p:val>
                                        </p:tav>
                                      </p:tavLst>
                                    </p:anim>
                                    <p:anim calcmode="lin" valueType="num">
                                      <p:cBhvr>
                                        <p:cTn id="31" dur="1000" fill="hold"/>
                                        <p:tgtEl>
                                          <p:spTgt spid="16"/>
                                        </p:tgtEl>
                                        <p:attrNameLst>
                                          <p:attrName>ppt_h</p:attrName>
                                        </p:attrNameLst>
                                      </p:cBhvr>
                                      <p:tavLst>
                                        <p:tav tm="0">
                                          <p:val>
                                            <p:strVal val="#ppt_h"/>
                                          </p:val>
                                        </p:tav>
                                        <p:tav tm="100000">
                                          <p:val>
                                            <p:strVal val="#ppt_h"/>
                                          </p:val>
                                        </p:tav>
                                      </p:tavLst>
                                    </p:anim>
                                    <p:animEffect transition="in" filter="fade">
                                      <p:cBhvr>
                                        <p:cTn id="32" dur="1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par>
                                <p:cTn id="38" presetID="14"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strVal val="#ppt_w+.3"/>
                                          </p:val>
                                        </p:tav>
                                        <p:tav tm="100000">
                                          <p:val>
                                            <p:strVal val="#ppt_w"/>
                                          </p:val>
                                        </p:tav>
                                      </p:tavLst>
                                    </p:anim>
                                    <p:anim calcmode="lin" valueType="num">
                                      <p:cBhvr>
                                        <p:cTn id="46" dur="1000" fill="hold"/>
                                        <p:tgtEl>
                                          <p:spTgt spid="14"/>
                                        </p:tgtEl>
                                        <p:attrNameLst>
                                          <p:attrName>ppt_h</p:attrName>
                                        </p:attrNameLst>
                                      </p:cBhvr>
                                      <p:tavLst>
                                        <p:tav tm="0">
                                          <p:val>
                                            <p:strVal val="#ppt_h"/>
                                          </p:val>
                                        </p:tav>
                                        <p:tav tm="100000">
                                          <p:val>
                                            <p:strVal val="#ppt_h"/>
                                          </p:val>
                                        </p:tav>
                                      </p:tavLst>
                                    </p:anim>
                                    <p:animEffect transition="in" filter="fade">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FB0B7-ACD1-4E85-809E-5350E1EE1ABE}"/>
              </a:ext>
            </a:extLst>
          </p:cNvPr>
          <p:cNvSpPr>
            <a:spLocks noGrp="1"/>
          </p:cNvSpPr>
          <p:nvPr>
            <p:ph type="title"/>
          </p:nvPr>
        </p:nvSpPr>
        <p:spPr/>
        <p:txBody>
          <a:bodyPr/>
          <a:lstStyle/>
          <a:p>
            <a:r>
              <a:rPr lang="en-US" dirty="0"/>
              <a:t>scheduling</a:t>
            </a:r>
          </a:p>
        </p:txBody>
      </p:sp>
      <p:sp>
        <p:nvSpPr>
          <p:cNvPr id="3" name="Content Placeholder 2">
            <a:extLst>
              <a:ext uri="{FF2B5EF4-FFF2-40B4-BE49-F238E27FC236}">
                <a16:creationId xmlns:a16="http://schemas.microsoft.com/office/drawing/2014/main" id="{1AB6652C-7FD8-4C7E-A1BF-504ECB466499}"/>
              </a:ext>
            </a:extLst>
          </p:cNvPr>
          <p:cNvSpPr>
            <a:spLocks noGrp="1"/>
          </p:cNvSpPr>
          <p:nvPr>
            <p:ph idx="1"/>
          </p:nvPr>
        </p:nvSpPr>
        <p:spPr/>
        <p:txBody>
          <a:bodyPr/>
          <a:lstStyle/>
          <a:p>
            <a:r>
              <a:rPr lang="en-US" dirty="0"/>
              <a:t>Suppose we have several classes to offer but a limited number of class times. Some classes cannot be offered at the same time because the same instructor teaches the classes. What is the minimum number of classrooms needed for the following?</a:t>
            </a:r>
          </a:p>
        </p:txBody>
      </p:sp>
      <p:graphicFrame>
        <p:nvGraphicFramePr>
          <p:cNvPr id="4" name="Table 4">
            <a:extLst>
              <a:ext uri="{FF2B5EF4-FFF2-40B4-BE49-F238E27FC236}">
                <a16:creationId xmlns:a16="http://schemas.microsoft.com/office/drawing/2014/main" id="{9FED762D-5AD2-448A-ADAC-8CA160E569B9}"/>
              </a:ext>
            </a:extLst>
          </p:cNvPr>
          <p:cNvGraphicFramePr>
            <a:graphicFrameLocks noGrp="1"/>
          </p:cNvGraphicFramePr>
          <p:nvPr>
            <p:extLst>
              <p:ext uri="{D42A27DB-BD31-4B8C-83A1-F6EECF244321}">
                <p14:modId xmlns:p14="http://schemas.microsoft.com/office/powerpoint/2010/main" val="1429791666"/>
              </p:ext>
            </p:extLst>
          </p:nvPr>
        </p:nvGraphicFramePr>
        <p:xfrm>
          <a:off x="249559" y="4073626"/>
          <a:ext cx="3425796" cy="2225040"/>
        </p:xfrm>
        <a:graphic>
          <a:graphicData uri="http://schemas.openxmlformats.org/drawingml/2006/table">
            <a:tbl>
              <a:tblPr firstRow="1" bandRow="1">
                <a:tableStyleId>{5C22544A-7EE6-4342-B048-85BDC9FD1C3A}</a:tableStyleId>
              </a:tblPr>
              <a:tblGrid>
                <a:gridCol w="1490464">
                  <a:extLst>
                    <a:ext uri="{9D8B030D-6E8A-4147-A177-3AD203B41FA5}">
                      <a16:colId xmlns:a16="http://schemas.microsoft.com/office/drawing/2014/main" val="1880895576"/>
                    </a:ext>
                  </a:extLst>
                </a:gridCol>
                <a:gridCol w="1935332">
                  <a:extLst>
                    <a:ext uri="{9D8B030D-6E8A-4147-A177-3AD203B41FA5}">
                      <a16:colId xmlns:a16="http://schemas.microsoft.com/office/drawing/2014/main" val="3356709184"/>
                    </a:ext>
                  </a:extLst>
                </a:gridCol>
              </a:tblGrid>
              <a:tr h="370840">
                <a:tc>
                  <a:txBody>
                    <a:bodyPr/>
                    <a:lstStyle/>
                    <a:p>
                      <a:r>
                        <a:rPr lang="en-US" dirty="0"/>
                        <a:t>Course </a:t>
                      </a:r>
                    </a:p>
                  </a:txBody>
                  <a:tcPr/>
                </a:tc>
                <a:tc>
                  <a:txBody>
                    <a:bodyPr/>
                    <a:lstStyle/>
                    <a:p>
                      <a:r>
                        <a:rPr lang="en-US" dirty="0"/>
                        <a:t>Conflicts with</a:t>
                      </a:r>
                    </a:p>
                  </a:txBody>
                  <a:tcPr/>
                </a:tc>
                <a:extLst>
                  <a:ext uri="{0D108BD9-81ED-4DB2-BD59-A6C34878D82A}">
                    <a16:rowId xmlns:a16="http://schemas.microsoft.com/office/drawing/2014/main" val="124470037"/>
                  </a:ext>
                </a:extLst>
              </a:tr>
              <a:tr h="370840">
                <a:tc>
                  <a:txBody>
                    <a:bodyPr/>
                    <a:lstStyle/>
                    <a:p>
                      <a:r>
                        <a:rPr lang="en-US" dirty="0"/>
                        <a:t>Algebra</a:t>
                      </a:r>
                    </a:p>
                  </a:txBody>
                  <a:tcPr/>
                </a:tc>
                <a:tc>
                  <a:txBody>
                    <a:bodyPr/>
                    <a:lstStyle/>
                    <a:p>
                      <a:r>
                        <a:rPr lang="en-US" dirty="0" err="1"/>
                        <a:t>Geom</a:t>
                      </a:r>
                      <a:r>
                        <a:rPr lang="en-US" dirty="0"/>
                        <a:t>, Trig</a:t>
                      </a:r>
                    </a:p>
                  </a:txBody>
                  <a:tcPr/>
                </a:tc>
                <a:extLst>
                  <a:ext uri="{0D108BD9-81ED-4DB2-BD59-A6C34878D82A}">
                    <a16:rowId xmlns:a16="http://schemas.microsoft.com/office/drawing/2014/main" val="3296909071"/>
                  </a:ext>
                </a:extLst>
              </a:tr>
              <a:tr h="370840">
                <a:tc>
                  <a:txBody>
                    <a:bodyPr/>
                    <a:lstStyle/>
                    <a:p>
                      <a:r>
                        <a:rPr lang="en-US" dirty="0"/>
                        <a:t>Geometry</a:t>
                      </a:r>
                    </a:p>
                  </a:txBody>
                  <a:tcPr/>
                </a:tc>
                <a:tc>
                  <a:txBody>
                    <a:bodyPr/>
                    <a:lstStyle/>
                    <a:p>
                      <a:r>
                        <a:rPr lang="en-US" dirty="0"/>
                        <a:t>Calc,  </a:t>
                      </a:r>
                      <a:r>
                        <a:rPr lang="en-US" dirty="0" err="1"/>
                        <a:t>Alg</a:t>
                      </a:r>
                      <a:endParaRPr lang="en-US" dirty="0"/>
                    </a:p>
                  </a:txBody>
                  <a:tcPr/>
                </a:tc>
                <a:extLst>
                  <a:ext uri="{0D108BD9-81ED-4DB2-BD59-A6C34878D82A}">
                    <a16:rowId xmlns:a16="http://schemas.microsoft.com/office/drawing/2014/main" val="3150451652"/>
                  </a:ext>
                </a:extLst>
              </a:tr>
              <a:tr h="370840">
                <a:tc>
                  <a:txBody>
                    <a:bodyPr/>
                    <a:lstStyle/>
                    <a:p>
                      <a:r>
                        <a:rPr lang="en-US" dirty="0"/>
                        <a:t>Calculus</a:t>
                      </a:r>
                    </a:p>
                  </a:txBody>
                  <a:tcPr/>
                </a:tc>
                <a:tc>
                  <a:txBody>
                    <a:bodyPr/>
                    <a:lstStyle/>
                    <a:p>
                      <a:r>
                        <a:rPr lang="en-US" dirty="0" err="1"/>
                        <a:t>Geom</a:t>
                      </a:r>
                      <a:r>
                        <a:rPr lang="en-US" dirty="0"/>
                        <a:t>, Tri, </a:t>
                      </a:r>
                      <a:r>
                        <a:rPr lang="en-US" dirty="0" err="1"/>
                        <a:t>Discret</a:t>
                      </a:r>
                      <a:endParaRPr lang="en-US" dirty="0"/>
                    </a:p>
                  </a:txBody>
                  <a:tcPr/>
                </a:tc>
                <a:extLst>
                  <a:ext uri="{0D108BD9-81ED-4DB2-BD59-A6C34878D82A}">
                    <a16:rowId xmlns:a16="http://schemas.microsoft.com/office/drawing/2014/main" val="1414147149"/>
                  </a:ext>
                </a:extLst>
              </a:tr>
              <a:tr h="370840">
                <a:tc>
                  <a:txBody>
                    <a:bodyPr/>
                    <a:lstStyle/>
                    <a:p>
                      <a:r>
                        <a:rPr lang="en-US" dirty="0"/>
                        <a:t>Discrete </a:t>
                      </a:r>
                    </a:p>
                  </a:txBody>
                  <a:tcPr/>
                </a:tc>
                <a:tc>
                  <a:txBody>
                    <a:bodyPr/>
                    <a:lstStyle/>
                    <a:p>
                      <a:r>
                        <a:rPr lang="en-US" dirty="0"/>
                        <a:t>Calc, Trig</a:t>
                      </a:r>
                    </a:p>
                  </a:txBody>
                  <a:tcPr/>
                </a:tc>
                <a:extLst>
                  <a:ext uri="{0D108BD9-81ED-4DB2-BD59-A6C34878D82A}">
                    <a16:rowId xmlns:a16="http://schemas.microsoft.com/office/drawing/2014/main" val="8651347"/>
                  </a:ext>
                </a:extLst>
              </a:tr>
              <a:tr h="370840">
                <a:tc>
                  <a:txBody>
                    <a:bodyPr/>
                    <a:lstStyle/>
                    <a:p>
                      <a:r>
                        <a:rPr lang="en-US" dirty="0"/>
                        <a:t>Trigonometry</a:t>
                      </a:r>
                    </a:p>
                  </a:txBody>
                  <a:tcPr/>
                </a:tc>
                <a:tc>
                  <a:txBody>
                    <a:bodyPr/>
                    <a:lstStyle/>
                    <a:p>
                      <a:r>
                        <a:rPr lang="en-US" dirty="0"/>
                        <a:t>Discrete, Calc, </a:t>
                      </a:r>
                      <a:r>
                        <a:rPr lang="en-US" dirty="0" err="1"/>
                        <a:t>Alg</a:t>
                      </a:r>
                      <a:endParaRPr lang="en-US" dirty="0"/>
                    </a:p>
                  </a:txBody>
                  <a:tcPr/>
                </a:tc>
                <a:extLst>
                  <a:ext uri="{0D108BD9-81ED-4DB2-BD59-A6C34878D82A}">
                    <a16:rowId xmlns:a16="http://schemas.microsoft.com/office/drawing/2014/main" val="655889536"/>
                  </a:ext>
                </a:extLst>
              </a:tr>
            </a:tbl>
          </a:graphicData>
        </a:graphic>
      </p:graphicFrame>
      <p:pic>
        <p:nvPicPr>
          <p:cNvPr id="6" name="Picture 5">
            <a:extLst>
              <a:ext uri="{FF2B5EF4-FFF2-40B4-BE49-F238E27FC236}">
                <a16:creationId xmlns:a16="http://schemas.microsoft.com/office/drawing/2014/main" id="{042663BA-4F56-438E-91A3-76EBB984ADDC}"/>
              </a:ext>
            </a:extLst>
          </p:cNvPr>
          <p:cNvPicPr>
            <a:picLocks noChangeAspect="1"/>
          </p:cNvPicPr>
          <p:nvPr/>
        </p:nvPicPr>
        <p:blipFill rotWithShape="1">
          <a:blip r:embed="rId2"/>
          <a:srcRect l="32694" t="36893" r="43204" b="28285"/>
          <a:stretch/>
        </p:blipFill>
        <p:spPr>
          <a:xfrm>
            <a:off x="3930228" y="3918838"/>
            <a:ext cx="3005559" cy="2442584"/>
          </a:xfrm>
          <a:prstGeom prst="rect">
            <a:avLst/>
          </a:prstGeom>
        </p:spPr>
      </p:pic>
      <p:pic>
        <p:nvPicPr>
          <p:cNvPr id="10" name="Picture 9">
            <a:extLst>
              <a:ext uri="{FF2B5EF4-FFF2-40B4-BE49-F238E27FC236}">
                <a16:creationId xmlns:a16="http://schemas.microsoft.com/office/drawing/2014/main" id="{05B48881-3280-4A36-87D7-65522E147CA7}"/>
              </a:ext>
            </a:extLst>
          </p:cNvPr>
          <p:cNvPicPr>
            <a:picLocks noChangeAspect="1"/>
          </p:cNvPicPr>
          <p:nvPr/>
        </p:nvPicPr>
        <p:blipFill rotWithShape="1">
          <a:blip r:embed="rId3"/>
          <a:srcRect l="33423" t="37023" r="44514" b="29191"/>
          <a:stretch/>
        </p:blipFill>
        <p:spPr>
          <a:xfrm>
            <a:off x="4029480" y="3981595"/>
            <a:ext cx="2689934" cy="2317071"/>
          </a:xfrm>
          <a:prstGeom prst="rect">
            <a:avLst/>
          </a:prstGeom>
        </p:spPr>
      </p:pic>
      <p:pic>
        <p:nvPicPr>
          <p:cNvPr id="14" name="Picture 13">
            <a:extLst>
              <a:ext uri="{FF2B5EF4-FFF2-40B4-BE49-F238E27FC236}">
                <a16:creationId xmlns:a16="http://schemas.microsoft.com/office/drawing/2014/main" id="{A8F86409-CA5F-4BDA-8721-0630DAD3551D}"/>
              </a:ext>
            </a:extLst>
          </p:cNvPr>
          <p:cNvPicPr>
            <a:picLocks noChangeAspect="1"/>
          </p:cNvPicPr>
          <p:nvPr/>
        </p:nvPicPr>
        <p:blipFill rotWithShape="1">
          <a:blip r:embed="rId4"/>
          <a:srcRect l="33422" t="37281" r="44587" b="30274"/>
          <a:stretch/>
        </p:blipFill>
        <p:spPr>
          <a:xfrm>
            <a:off x="8011110" y="3757302"/>
            <a:ext cx="2681057" cy="2225041"/>
          </a:xfrm>
          <a:prstGeom prst="rect">
            <a:avLst/>
          </a:prstGeom>
        </p:spPr>
      </p:pic>
      <p:sp>
        <p:nvSpPr>
          <p:cNvPr id="16" name="TextBox 15">
            <a:extLst>
              <a:ext uri="{FF2B5EF4-FFF2-40B4-BE49-F238E27FC236}">
                <a16:creationId xmlns:a16="http://schemas.microsoft.com/office/drawing/2014/main" id="{9BB7F0BD-00DB-49C5-B873-8949BE7289E9}"/>
              </a:ext>
            </a:extLst>
          </p:cNvPr>
          <p:cNvSpPr txBox="1"/>
          <p:nvPr/>
        </p:nvSpPr>
        <p:spPr>
          <a:xfrm>
            <a:off x="7567699" y="6109249"/>
            <a:ext cx="4044293" cy="646331"/>
          </a:xfrm>
          <a:prstGeom prst="rect">
            <a:avLst/>
          </a:prstGeom>
          <a:solidFill>
            <a:srgbClr val="CCECFF"/>
          </a:solidFill>
          <a:ln>
            <a:solidFill>
              <a:srgbClr val="004620"/>
            </a:solidFill>
          </a:ln>
        </p:spPr>
        <p:txBody>
          <a:bodyPr wrap="square">
            <a:spAutoFit/>
          </a:bodyPr>
          <a:lstStyle/>
          <a:p>
            <a:r>
              <a:rPr lang="en-US" dirty="0"/>
              <a:t>Chromatic number is 3. Which means we need 3 class times to hold these classes.</a:t>
            </a:r>
          </a:p>
        </p:txBody>
      </p:sp>
    </p:spTree>
    <p:extLst>
      <p:ext uri="{BB962C8B-B14F-4D97-AF65-F5344CB8AC3E}">
        <p14:creationId xmlns:p14="http://schemas.microsoft.com/office/powerpoint/2010/main" val="404379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9793-1803-4F51-A5FF-550D613FE7F9}"/>
              </a:ext>
            </a:extLst>
          </p:cNvPr>
          <p:cNvSpPr>
            <a:spLocks noGrp="1"/>
          </p:cNvSpPr>
          <p:nvPr>
            <p:ph type="title"/>
          </p:nvPr>
        </p:nvSpPr>
        <p:spPr/>
        <p:txBody>
          <a:bodyPr/>
          <a:lstStyle/>
          <a:p>
            <a:r>
              <a:rPr lang="en-US" dirty="0"/>
              <a:t>Three goals of scheduling problems</a:t>
            </a:r>
          </a:p>
        </p:txBody>
      </p:sp>
      <p:sp>
        <p:nvSpPr>
          <p:cNvPr id="3" name="Content Placeholder 2">
            <a:extLst>
              <a:ext uri="{FF2B5EF4-FFF2-40B4-BE49-F238E27FC236}">
                <a16:creationId xmlns:a16="http://schemas.microsoft.com/office/drawing/2014/main" id="{53672A4C-B6AF-4A08-ADF8-0C3E15DF3D49}"/>
              </a:ext>
            </a:extLst>
          </p:cNvPr>
          <p:cNvSpPr>
            <a:spLocks noGrp="1"/>
          </p:cNvSpPr>
          <p:nvPr>
            <p:ph idx="1"/>
          </p:nvPr>
        </p:nvSpPr>
        <p:spPr/>
        <p:txBody>
          <a:bodyPr/>
          <a:lstStyle/>
          <a:p>
            <a:r>
              <a:rPr lang="en-US" dirty="0"/>
              <a:t>Optimization issues – Try to maximize profit, minimize cost. </a:t>
            </a:r>
          </a:p>
          <a:p>
            <a:pPr marL="0" indent="0">
              <a:buNone/>
            </a:pPr>
            <a:r>
              <a:rPr lang="en-US" dirty="0"/>
              <a:t>                  </a:t>
            </a:r>
            <a:r>
              <a:rPr lang="en-US" sz="1600" dirty="0"/>
              <a:t>Example: Scheduling machine time for earliest completion time</a:t>
            </a:r>
            <a:endParaRPr lang="en-US" dirty="0"/>
          </a:p>
          <a:p>
            <a:r>
              <a:rPr lang="en-US" dirty="0"/>
              <a:t>Equity – Try to make things fair for all participants.</a:t>
            </a:r>
          </a:p>
          <a:p>
            <a:pPr marL="0" indent="0">
              <a:buNone/>
            </a:pPr>
            <a:r>
              <a:rPr lang="en-US" dirty="0"/>
              <a:t>                  </a:t>
            </a:r>
            <a:r>
              <a:rPr lang="en-US" sz="1600" dirty="0"/>
              <a:t>Example: Schedule baseball games (same number home and away games) </a:t>
            </a:r>
          </a:p>
          <a:p>
            <a:r>
              <a:rPr lang="en-US" dirty="0"/>
              <a:t>Conflict Resolution – Try to prevent conflicts from happening.</a:t>
            </a:r>
          </a:p>
          <a:p>
            <a:pPr marL="0" indent="0">
              <a:buNone/>
            </a:pPr>
            <a:r>
              <a:rPr lang="en-US" sz="2000" dirty="0"/>
              <a:t>                 </a:t>
            </a:r>
            <a:r>
              <a:rPr lang="en-US" sz="1600" dirty="0"/>
              <a:t>Example: Scheduling college final examinations for end of term</a:t>
            </a:r>
            <a:endParaRPr lang="en-US" sz="2000" dirty="0"/>
          </a:p>
        </p:txBody>
      </p:sp>
      <p:pic>
        <p:nvPicPr>
          <p:cNvPr id="4098" name="Picture 2" descr="Scheduling | Pike13">
            <a:extLst>
              <a:ext uri="{FF2B5EF4-FFF2-40B4-BE49-F238E27FC236}">
                <a16:creationId xmlns:a16="http://schemas.microsoft.com/office/drawing/2014/main" id="{8C8A406F-2B46-4D1D-BDE0-14A7C224B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03" y="4961049"/>
            <a:ext cx="2197944" cy="158861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Physician Scheduling Software | Lightning Bolt Solutions">
            <a:extLst>
              <a:ext uri="{FF2B5EF4-FFF2-40B4-BE49-F238E27FC236}">
                <a16:creationId xmlns:a16="http://schemas.microsoft.com/office/drawing/2014/main" id="{26BF4E0A-410C-4A81-B8F7-A73334A6F3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902992" y="4405850"/>
            <a:ext cx="3065864" cy="214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054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307E6-D8D4-4331-B72B-7B1A6840CF54}"/>
              </a:ext>
            </a:extLst>
          </p:cNvPr>
          <p:cNvSpPr>
            <a:spLocks noGrp="1"/>
          </p:cNvSpPr>
          <p:nvPr>
            <p:ph type="title"/>
          </p:nvPr>
        </p:nvSpPr>
        <p:spPr>
          <a:xfrm>
            <a:off x="804672" y="964692"/>
            <a:ext cx="3066937" cy="1188720"/>
          </a:xfrm>
        </p:spPr>
        <p:txBody>
          <a:bodyPr>
            <a:normAutofit/>
          </a:bodyPr>
          <a:lstStyle/>
          <a:p>
            <a:r>
              <a:rPr lang="en-US" dirty="0"/>
              <a:t>Scheduling</a:t>
            </a:r>
          </a:p>
        </p:txBody>
      </p:sp>
      <p:sp>
        <p:nvSpPr>
          <p:cNvPr id="3" name="Content Placeholder 2">
            <a:extLst>
              <a:ext uri="{FF2B5EF4-FFF2-40B4-BE49-F238E27FC236}">
                <a16:creationId xmlns:a16="http://schemas.microsoft.com/office/drawing/2014/main" id="{9726A5E4-D997-43A4-AF63-48B2ADF4E602}"/>
              </a:ext>
            </a:extLst>
          </p:cNvPr>
          <p:cNvSpPr>
            <a:spLocks noGrp="1"/>
          </p:cNvSpPr>
          <p:nvPr>
            <p:ph idx="1"/>
          </p:nvPr>
        </p:nvSpPr>
        <p:spPr>
          <a:xfrm>
            <a:off x="150920" y="2627434"/>
            <a:ext cx="4179641" cy="3924285"/>
          </a:xfrm>
        </p:spPr>
        <p:txBody>
          <a:bodyPr>
            <a:normAutofit/>
          </a:bodyPr>
          <a:lstStyle/>
          <a:p>
            <a:pPr algn="just">
              <a:lnSpc>
                <a:spcPct val="90000"/>
              </a:lnSpc>
            </a:pPr>
            <a:r>
              <a:rPr lang="en-US" dirty="0"/>
              <a:t>An education center is offering eight courses during its summer session. The table shows with an X which pairs of courses have one or more students in common. Only two air-conditioned lecture halls are available for use at any one time.</a:t>
            </a:r>
          </a:p>
          <a:p>
            <a:pPr algn="just">
              <a:lnSpc>
                <a:spcPct val="90000"/>
              </a:lnSpc>
            </a:pPr>
            <a:r>
              <a:rPr lang="en-US" dirty="0"/>
              <a:t>To design an efficient way to schedule the final examinations, represent the information in this table by using a graph. In the graph, represent courses by vertices and join two courses by an edge if there is any student enrolled in both courses.</a:t>
            </a:r>
          </a:p>
        </p:txBody>
      </p:sp>
      <p:sp>
        <p:nvSpPr>
          <p:cNvPr id="9" name="Rectangle 8">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95307AE1-7B6A-4E19-8C0F-AC78EEEF347E}"/>
              </a:ext>
            </a:extLst>
          </p:cNvPr>
          <p:cNvGraphicFramePr>
            <a:graphicFrameLocks noGrp="1"/>
          </p:cNvGraphicFramePr>
          <p:nvPr>
            <p:extLst>
              <p:ext uri="{D42A27DB-BD31-4B8C-83A1-F6EECF244321}">
                <p14:modId xmlns:p14="http://schemas.microsoft.com/office/powerpoint/2010/main" val="3897396720"/>
              </p:ext>
            </p:extLst>
          </p:nvPr>
        </p:nvGraphicFramePr>
        <p:xfrm>
          <a:off x="4750770" y="1128684"/>
          <a:ext cx="6372255" cy="4600633"/>
        </p:xfrm>
        <a:graphic>
          <a:graphicData uri="http://schemas.openxmlformats.org/drawingml/2006/table">
            <a:tbl>
              <a:tblPr firstRow="1" bandRow="1">
                <a:tableStyleId>{5C22544A-7EE6-4342-B048-85BDC9FD1C3A}</a:tableStyleId>
              </a:tblPr>
              <a:tblGrid>
                <a:gridCol w="1810195">
                  <a:extLst>
                    <a:ext uri="{9D8B030D-6E8A-4147-A177-3AD203B41FA5}">
                      <a16:colId xmlns:a16="http://schemas.microsoft.com/office/drawing/2014/main" val="2703747502"/>
                    </a:ext>
                  </a:extLst>
                </a:gridCol>
                <a:gridCol w="560734">
                  <a:extLst>
                    <a:ext uri="{9D8B030D-6E8A-4147-A177-3AD203B41FA5}">
                      <a16:colId xmlns:a16="http://schemas.microsoft.com/office/drawing/2014/main" val="3050320184"/>
                    </a:ext>
                  </a:extLst>
                </a:gridCol>
                <a:gridCol w="606446">
                  <a:extLst>
                    <a:ext uri="{9D8B030D-6E8A-4147-A177-3AD203B41FA5}">
                      <a16:colId xmlns:a16="http://schemas.microsoft.com/office/drawing/2014/main" val="566123537"/>
                    </a:ext>
                  </a:extLst>
                </a:gridCol>
                <a:gridCol w="575972">
                  <a:extLst>
                    <a:ext uri="{9D8B030D-6E8A-4147-A177-3AD203B41FA5}">
                      <a16:colId xmlns:a16="http://schemas.microsoft.com/office/drawing/2014/main" val="2239977477"/>
                    </a:ext>
                  </a:extLst>
                </a:gridCol>
                <a:gridCol w="560734">
                  <a:extLst>
                    <a:ext uri="{9D8B030D-6E8A-4147-A177-3AD203B41FA5}">
                      <a16:colId xmlns:a16="http://schemas.microsoft.com/office/drawing/2014/main" val="2895195198"/>
                    </a:ext>
                  </a:extLst>
                </a:gridCol>
                <a:gridCol w="560734">
                  <a:extLst>
                    <a:ext uri="{9D8B030D-6E8A-4147-A177-3AD203B41FA5}">
                      <a16:colId xmlns:a16="http://schemas.microsoft.com/office/drawing/2014/main" val="4034190033"/>
                    </a:ext>
                  </a:extLst>
                </a:gridCol>
                <a:gridCol w="560734">
                  <a:extLst>
                    <a:ext uri="{9D8B030D-6E8A-4147-A177-3AD203B41FA5}">
                      <a16:colId xmlns:a16="http://schemas.microsoft.com/office/drawing/2014/main" val="3778101780"/>
                    </a:ext>
                  </a:extLst>
                </a:gridCol>
                <a:gridCol w="560734">
                  <a:extLst>
                    <a:ext uri="{9D8B030D-6E8A-4147-A177-3AD203B41FA5}">
                      <a16:colId xmlns:a16="http://schemas.microsoft.com/office/drawing/2014/main" val="390033245"/>
                    </a:ext>
                  </a:extLst>
                </a:gridCol>
                <a:gridCol w="575972">
                  <a:extLst>
                    <a:ext uri="{9D8B030D-6E8A-4147-A177-3AD203B41FA5}">
                      <a16:colId xmlns:a16="http://schemas.microsoft.com/office/drawing/2014/main" val="1227724607"/>
                    </a:ext>
                  </a:extLst>
                </a:gridCol>
              </a:tblGrid>
              <a:tr h="443921">
                <a:tc>
                  <a:txBody>
                    <a:bodyPr/>
                    <a:lstStyle/>
                    <a:p>
                      <a:endParaRPr lang="en-US" sz="1800"/>
                    </a:p>
                  </a:txBody>
                  <a:tcPr marL="93846" marR="93846" marT="46923" marB="46923"/>
                </a:tc>
                <a:tc>
                  <a:txBody>
                    <a:bodyPr/>
                    <a:lstStyle/>
                    <a:p>
                      <a:pPr algn="ctr"/>
                      <a:r>
                        <a:rPr lang="en-US" sz="1800" dirty="0"/>
                        <a:t>F</a:t>
                      </a:r>
                    </a:p>
                  </a:txBody>
                  <a:tcPr marL="93846" marR="93846" marT="46923" marB="46923"/>
                </a:tc>
                <a:tc>
                  <a:txBody>
                    <a:bodyPr/>
                    <a:lstStyle/>
                    <a:p>
                      <a:pPr algn="ctr"/>
                      <a:r>
                        <a:rPr lang="en-US" sz="1800"/>
                        <a:t>M</a:t>
                      </a:r>
                    </a:p>
                  </a:txBody>
                  <a:tcPr marL="93846" marR="93846" marT="46923" marB="46923"/>
                </a:tc>
                <a:tc>
                  <a:txBody>
                    <a:bodyPr/>
                    <a:lstStyle/>
                    <a:p>
                      <a:pPr algn="ctr"/>
                      <a:r>
                        <a:rPr lang="en-US" sz="1800"/>
                        <a:t>H</a:t>
                      </a:r>
                    </a:p>
                  </a:txBody>
                  <a:tcPr marL="93846" marR="93846" marT="46923" marB="46923"/>
                </a:tc>
                <a:tc>
                  <a:txBody>
                    <a:bodyPr/>
                    <a:lstStyle/>
                    <a:p>
                      <a:pPr algn="ctr"/>
                      <a:r>
                        <a:rPr lang="en-US" sz="1800"/>
                        <a:t>P</a:t>
                      </a:r>
                    </a:p>
                  </a:txBody>
                  <a:tcPr marL="93846" marR="93846" marT="46923" marB="46923"/>
                </a:tc>
                <a:tc>
                  <a:txBody>
                    <a:bodyPr/>
                    <a:lstStyle/>
                    <a:p>
                      <a:pPr algn="ctr"/>
                      <a:r>
                        <a:rPr lang="en-US" sz="1800"/>
                        <a:t>E</a:t>
                      </a:r>
                    </a:p>
                  </a:txBody>
                  <a:tcPr marL="93846" marR="93846" marT="46923" marB="46923"/>
                </a:tc>
                <a:tc>
                  <a:txBody>
                    <a:bodyPr/>
                    <a:lstStyle/>
                    <a:p>
                      <a:pPr algn="ctr"/>
                      <a:r>
                        <a:rPr lang="en-US" sz="1800"/>
                        <a:t>I</a:t>
                      </a:r>
                    </a:p>
                  </a:txBody>
                  <a:tcPr marL="93846" marR="93846" marT="46923" marB="46923"/>
                </a:tc>
                <a:tc>
                  <a:txBody>
                    <a:bodyPr/>
                    <a:lstStyle/>
                    <a:p>
                      <a:pPr algn="ctr"/>
                      <a:r>
                        <a:rPr lang="en-US" sz="1800"/>
                        <a:t>S</a:t>
                      </a:r>
                    </a:p>
                  </a:txBody>
                  <a:tcPr marL="93846" marR="93846" marT="46923" marB="46923"/>
                </a:tc>
                <a:tc>
                  <a:txBody>
                    <a:bodyPr/>
                    <a:lstStyle/>
                    <a:p>
                      <a:pPr algn="ctr"/>
                      <a:r>
                        <a:rPr lang="en-US" sz="1800"/>
                        <a:t>C</a:t>
                      </a:r>
                    </a:p>
                  </a:txBody>
                  <a:tcPr marL="93846" marR="93846" marT="46923" marB="46923"/>
                </a:tc>
                <a:extLst>
                  <a:ext uri="{0D108BD9-81ED-4DB2-BD59-A6C34878D82A}">
                    <a16:rowId xmlns:a16="http://schemas.microsoft.com/office/drawing/2014/main" val="1302031141"/>
                  </a:ext>
                </a:extLst>
              </a:tr>
              <a:tr h="443921">
                <a:tc>
                  <a:txBody>
                    <a:bodyPr/>
                    <a:lstStyle/>
                    <a:p>
                      <a:r>
                        <a:rPr lang="en-US" sz="1800"/>
                        <a:t>French (F)</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extLst>
                  <a:ext uri="{0D108BD9-81ED-4DB2-BD59-A6C34878D82A}">
                    <a16:rowId xmlns:a16="http://schemas.microsoft.com/office/drawing/2014/main" val="3707018105"/>
                  </a:ext>
                </a:extLst>
              </a:tr>
              <a:tr h="443921">
                <a:tc>
                  <a:txBody>
                    <a:bodyPr/>
                    <a:lstStyle/>
                    <a:p>
                      <a:r>
                        <a:rPr lang="en-US" sz="1800"/>
                        <a:t>Math (M)</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620731789"/>
                  </a:ext>
                </a:extLst>
              </a:tr>
              <a:tr h="443921">
                <a:tc>
                  <a:txBody>
                    <a:bodyPr/>
                    <a:lstStyle/>
                    <a:p>
                      <a:r>
                        <a:rPr lang="en-US" sz="1800"/>
                        <a:t>History (H)</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extLst>
                  <a:ext uri="{0D108BD9-81ED-4DB2-BD59-A6C34878D82A}">
                    <a16:rowId xmlns:a16="http://schemas.microsoft.com/office/drawing/2014/main" val="3408900355"/>
                  </a:ext>
                </a:extLst>
              </a:tr>
              <a:tr h="746593">
                <a:tc>
                  <a:txBody>
                    <a:bodyPr/>
                    <a:lstStyle/>
                    <a:p>
                      <a:r>
                        <a:rPr lang="en-US" sz="1800"/>
                        <a:t>Philosophy (P)</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extLst>
                  <a:ext uri="{0D108BD9-81ED-4DB2-BD59-A6C34878D82A}">
                    <a16:rowId xmlns:a16="http://schemas.microsoft.com/office/drawing/2014/main" val="4201389419"/>
                  </a:ext>
                </a:extLst>
              </a:tr>
              <a:tr h="443921">
                <a:tc>
                  <a:txBody>
                    <a:bodyPr/>
                    <a:lstStyle/>
                    <a:p>
                      <a:r>
                        <a:rPr lang="en-US" sz="1800"/>
                        <a:t>English (E)</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947475531"/>
                  </a:ext>
                </a:extLst>
              </a:tr>
              <a:tr h="443921">
                <a:tc>
                  <a:txBody>
                    <a:bodyPr/>
                    <a:lstStyle/>
                    <a:p>
                      <a:r>
                        <a:rPr lang="en-US" sz="1800"/>
                        <a:t>Italian (I)</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3665666961"/>
                  </a:ext>
                </a:extLst>
              </a:tr>
              <a:tr h="443921">
                <a:tc>
                  <a:txBody>
                    <a:bodyPr/>
                    <a:lstStyle/>
                    <a:p>
                      <a:r>
                        <a:rPr lang="en-US" sz="1800"/>
                        <a:t>Spanish (S)</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3062381919"/>
                  </a:ext>
                </a:extLst>
              </a:tr>
              <a:tr h="746593">
                <a:tc>
                  <a:txBody>
                    <a:bodyPr/>
                    <a:lstStyle/>
                    <a:p>
                      <a:r>
                        <a:rPr lang="en-US" sz="1800"/>
                        <a:t>Chemistry (C)</a:t>
                      </a:r>
                    </a:p>
                  </a:txBody>
                  <a:tcPr marL="93846" marR="93846" marT="46923" marB="46923"/>
                </a:tc>
                <a:tc>
                  <a:txBody>
                    <a:bodyPr/>
                    <a:lstStyle/>
                    <a:p>
                      <a:pPr algn="ctr"/>
                      <a:r>
                        <a:rPr lang="en-US" sz="1800" dirty="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dirty="0"/>
                    </a:p>
                  </a:txBody>
                  <a:tcPr marL="93846" marR="93846" marT="46923" marB="46923"/>
                </a:tc>
                <a:tc>
                  <a:txBody>
                    <a:bodyPr/>
                    <a:lstStyle/>
                    <a:p>
                      <a:pPr algn="ctr"/>
                      <a:endParaRPr lang="en-US" sz="1800" dirty="0"/>
                    </a:p>
                  </a:txBody>
                  <a:tcPr marL="93846" marR="93846" marT="46923" marB="46923"/>
                </a:tc>
                <a:extLst>
                  <a:ext uri="{0D108BD9-81ED-4DB2-BD59-A6C34878D82A}">
                    <a16:rowId xmlns:a16="http://schemas.microsoft.com/office/drawing/2014/main" val="2769952400"/>
                  </a:ext>
                </a:extLst>
              </a:tr>
            </a:tbl>
          </a:graphicData>
        </a:graphic>
      </p:graphicFrame>
    </p:spTree>
    <p:extLst>
      <p:ext uri="{BB962C8B-B14F-4D97-AF65-F5344CB8AC3E}">
        <p14:creationId xmlns:p14="http://schemas.microsoft.com/office/powerpoint/2010/main" val="2066989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C392310-C742-4BF7-A622-D488399E8823}"/>
              </a:ext>
            </a:extLst>
          </p:cNvPr>
          <p:cNvGraphicFramePr>
            <a:graphicFrameLocks noGrp="1"/>
          </p:cNvGraphicFramePr>
          <p:nvPr>
            <p:extLst>
              <p:ext uri="{D42A27DB-BD31-4B8C-83A1-F6EECF244321}">
                <p14:modId xmlns:p14="http://schemas.microsoft.com/office/powerpoint/2010/main" val="3046605875"/>
              </p:ext>
            </p:extLst>
          </p:nvPr>
        </p:nvGraphicFramePr>
        <p:xfrm>
          <a:off x="273464" y="642236"/>
          <a:ext cx="5822536" cy="3388356"/>
        </p:xfrm>
        <a:graphic>
          <a:graphicData uri="http://schemas.openxmlformats.org/drawingml/2006/table">
            <a:tbl>
              <a:tblPr firstRow="1" bandRow="1">
                <a:tableStyleId>{5C22544A-7EE6-4342-B048-85BDC9FD1C3A}</a:tableStyleId>
              </a:tblPr>
              <a:tblGrid>
                <a:gridCol w="1654034">
                  <a:extLst>
                    <a:ext uri="{9D8B030D-6E8A-4147-A177-3AD203B41FA5}">
                      <a16:colId xmlns:a16="http://schemas.microsoft.com/office/drawing/2014/main" val="2703747502"/>
                    </a:ext>
                  </a:extLst>
                </a:gridCol>
                <a:gridCol w="512361">
                  <a:extLst>
                    <a:ext uri="{9D8B030D-6E8A-4147-A177-3AD203B41FA5}">
                      <a16:colId xmlns:a16="http://schemas.microsoft.com/office/drawing/2014/main" val="3050320184"/>
                    </a:ext>
                  </a:extLst>
                </a:gridCol>
                <a:gridCol w="554129">
                  <a:extLst>
                    <a:ext uri="{9D8B030D-6E8A-4147-A177-3AD203B41FA5}">
                      <a16:colId xmlns:a16="http://schemas.microsoft.com/office/drawing/2014/main" val="566123537"/>
                    </a:ext>
                  </a:extLst>
                </a:gridCol>
                <a:gridCol w="526284">
                  <a:extLst>
                    <a:ext uri="{9D8B030D-6E8A-4147-A177-3AD203B41FA5}">
                      <a16:colId xmlns:a16="http://schemas.microsoft.com/office/drawing/2014/main" val="2239977477"/>
                    </a:ext>
                  </a:extLst>
                </a:gridCol>
                <a:gridCol w="512361">
                  <a:extLst>
                    <a:ext uri="{9D8B030D-6E8A-4147-A177-3AD203B41FA5}">
                      <a16:colId xmlns:a16="http://schemas.microsoft.com/office/drawing/2014/main" val="2895195198"/>
                    </a:ext>
                  </a:extLst>
                </a:gridCol>
                <a:gridCol w="512361">
                  <a:extLst>
                    <a:ext uri="{9D8B030D-6E8A-4147-A177-3AD203B41FA5}">
                      <a16:colId xmlns:a16="http://schemas.microsoft.com/office/drawing/2014/main" val="4034190033"/>
                    </a:ext>
                  </a:extLst>
                </a:gridCol>
                <a:gridCol w="512361">
                  <a:extLst>
                    <a:ext uri="{9D8B030D-6E8A-4147-A177-3AD203B41FA5}">
                      <a16:colId xmlns:a16="http://schemas.microsoft.com/office/drawing/2014/main" val="3778101780"/>
                    </a:ext>
                  </a:extLst>
                </a:gridCol>
                <a:gridCol w="512361">
                  <a:extLst>
                    <a:ext uri="{9D8B030D-6E8A-4147-A177-3AD203B41FA5}">
                      <a16:colId xmlns:a16="http://schemas.microsoft.com/office/drawing/2014/main" val="390033245"/>
                    </a:ext>
                  </a:extLst>
                </a:gridCol>
                <a:gridCol w="526284">
                  <a:extLst>
                    <a:ext uri="{9D8B030D-6E8A-4147-A177-3AD203B41FA5}">
                      <a16:colId xmlns:a16="http://schemas.microsoft.com/office/drawing/2014/main" val="1227724607"/>
                    </a:ext>
                  </a:extLst>
                </a:gridCol>
              </a:tblGrid>
              <a:tr h="327644">
                <a:tc>
                  <a:txBody>
                    <a:bodyPr/>
                    <a:lstStyle/>
                    <a:p>
                      <a:endParaRPr lang="en-US" sz="1800"/>
                    </a:p>
                  </a:txBody>
                  <a:tcPr marL="93846" marR="93846" marT="46923" marB="46923"/>
                </a:tc>
                <a:tc>
                  <a:txBody>
                    <a:bodyPr/>
                    <a:lstStyle/>
                    <a:p>
                      <a:pPr algn="ctr"/>
                      <a:r>
                        <a:rPr lang="en-US" sz="1800" dirty="0"/>
                        <a:t>F</a:t>
                      </a:r>
                    </a:p>
                  </a:txBody>
                  <a:tcPr marL="93846" marR="93846" marT="46923" marB="46923"/>
                </a:tc>
                <a:tc>
                  <a:txBody>
                    <a:bodyPr/>
                    <a:lstStyle/>
                    <a:p>
                      <a:pPr algn="ctr"/>
                      <a:r>
                        <a:rPr lang="en-US" sz="1800"/>
                        <a:t>M</a:t>
                      </a:r>
                    </a:p>
                  </a:txBody>
                  <a:tcPr marL="93846" marR="93846" marT="46923" marB="46923"/>
                </a:tc>
                <a:tc>
                  <a:txBody>
                    <a:bodyPr/>
                    <a:lstStyle/>
                    <a:p>
                      <a:pPr algn="ctr"/>
                      <a:r>
                        <a:rPr lang="en-US" sz="1800"/>
                        <a:t>H</a:t>
                      </a:r>
                    </a:p>
                  </a:txBody>
                  <a:tcPr marL="93846" marR="93846" marT="46923" marB="46923"/>
                </a:tc>
                <a:tc>
                  <a:txBody>
                    <a:bodyPr/>
                    <a:lstStyle/>
                    <a:p>
                      <a:pPr algn="ctr"/>
                      <a:r>
                        <a:rPr lang="en-US" sz="1800"/>
                        <a:t>P</a:t>
                      </a:r>
                    </a:p>
                  </a:txBody>
                  <a:tcPr marL="93846" marR="93846" marT="46923" marB="46923"/>
                </a:tc>
                <a:tc>
                  <a:txBody>
                    <a:bodyPr/>
                    <a:lstStyle/>
                    <a:p>
                      <a:pPr algn="ctr"/>
                      <a:r>
                        <a:rPr lang="en-US" sz="1800"/>
                        <a:t>E</a:t>
                      </a:r>
                    </a:p>
                  </a:txBody>
                  <a:tcPr marL="93846" marR="93846" marT="46923" marB="46923"/>
                </a:tc>
                <a:tc>
                  <a:txBody>
                    <a:bodyPr/>
                    <a:lstStyle/>
                    <a:p>
                      <a:pPr algn="ctr"/>
                      <a:r>
                        <a:rPr lang="en-US" sz="1800"/>
                        <a:t>I</a:t>
                      </a:r>
                    </a:p>
                  </a:txBody>
                  <a:tcPr marL="93846" marR="93846" marT="46923" marB="46923"/>
                </a:tc>
                <a:tc>
                  <a:txBody>
                    <a:bodyPr/>
                    <a:lstStyle/>
                    <a:p>
                      <a:pPr algn="ctr"/>
                      <a:r>
                        <a:rPr lang="en-US" sz="1800"/>
                        <a:t>S</a:t>
                      </a:r>
                    </a:p>
                  </a:txBody>
                  <a:tcPr marL="93846" marR="93846" marT="46923" marB="46923"/>
                </a:tc>
                <a:tc>
                  <a:txBody>
                    <a:bodyPr/>
                    <a:lstStyle/>
                    <a:p>
                      <a:pPr algn="ctr"/>
                      <a:r>
                        <a:rPr lang="en-US" sz="1800"/>
                        <a:t>C</a:t>
                      </a:r>
                    </a:p>
                  </a:txBody>
                  <a:tcPr marL="93846" marR="93846" marT="46923" marB="46923"/>
                </a:tc>
                <a:extLst>
                  <a:ext uri="{0D108BD9-81ED-4DB2-BD59-A6C34878D82A}">
                    <a16:rowId xmlns:a16="http://schemas.microsoft.com/office/drawing/2014/main" val="1302031141"/>
                  </a:ext>
                </a:extLst>
              </a:tr>
              <a:tr h="327644">
                <a:tc>
                  <a:txBody>
                    <a:bodyPr/>
                    <a:lstStyle/>
                    <a:p>
                      <a:r>
                        <a:rPr lang="en-US" sz="1800"/>
                        <a:t>French (F)</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extLst>
                  <a:ext uri="{0D108BD9-81ED-4DB2-BD59-A6C34878D82A}">
                    <a16:rowId xmlns:a16="http://schemas.microsoft.com/office/drawing/2014/main" val="3707018105"/>
                  </a:ext>
                </a:extLst>
              </a:tr>
              <a:tr h="327644">
                <a:tc>
                  <a:txBody>
                    <a:bodyPr/>
                    <a:lstStyle/>
                    <a:p>
                      <a:r>
                        <a:rPr lang="en-US" sz="1800"/>
                        <a:t>Math (M)</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620731789"/>
                  </a:ext>
                </a:extLst>
              </a:tr>
              <a:tr h="327644">
                <a:tc>
                  <a:txBody>
                    <a:bodyPr/>
                    <a:lstStyle/>
                    <a:p>
                      <a:r>
                        <a:rPr lang="en-US" sz="1800"/>
                        <a:t>History (H)</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extLst>
                  <a:ext uri="{0D108BD9-81ED-4DB2-BD59-A6C34878D82A}">
                    <a16:rowId xmlns:a16="http://schemas.microsoft.com/office/drawing/2014/main" val="3408900355"/>
                  </a:ext>
                </a:extLst>
              </a:tr>
              <a:tr h="415237">
                <a:tc>
                  <a:txBody>
                    <a:bodyPr/>
                    <a:lstStyle/>
                    <a:p>
                      <a:r>
                        <a:rPr lang="en-US" sz="1800"/>
                        <a:t>Philosophy (P)</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extLst>
                  <a:ext uri="{0D108BD9-81ED-4DB2-BD59-A6C34878D82A}">
                    <a16:rowId xmlns:a16="http://schemas.microsoft.com/office/drawing/2014/main" val="4201389419"/>
                  </a:ext>
                </a:extLst>
              </a:tr>
              <a:tr h="327644">
                <a:tc>
                  <a:txBody>
                    <a:bodyPr/>
                    <a:lstStyle/>
                    <a:p>
                      <a:r>
                        <a:rPr lang="en-US" sz="1800"/>
                        <a:t>English (E)</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947475531"/>
                  </a:ext>
                </a:extLst>
              </a:tr>
              <a:tr h="327644">
                <a:tc>
                  <a:txBody>
                    <a:bodyPr/>
                    <a:lstStyle/>
                    <a:p>
                      <a:r>
                        <a:rPr lang="en-US" sz="1800"/>
                        <a:t>Italian (I)</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3665666961"/>
                  </a:ext>
                </a:extLst>
              </a:tr>
              <a:tr h="327644">
                <a:tc>
                  <a:txBody>
                    <a:bodyPr/>
                    <a:lstStyle/>
                    <a:p>
                      <a:r>
                        <a:rPr lang="en-US" sz="1800"/>
                        <a:t>Spanish (S)</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3062381919"/>
                  </a:ext>
                </a:extLst>
              </a:tr>
              <a:tr h="395957">
                <a:tc>
                  <a:txBody>
                    <a:bodyPr/>
                    <a:lstStyle/>
                    <a:p>
                      <a:r>
                        <a:rPr lang="en-US" sz="1800"/>
                        <a:t>Chemistry (C)</a:t>
                      </a:r>
                    </a:p>
                  </a:txBody>
                  <a:tcPr marL="93846" marR="93846" marT="46923" marB="46923"/>
                </a:tc>
                <a:tc>
                  <a:txBody>
                    <a:bodyPr/>
                    <a:lstStyle/>
                    <a:p>
                      <a:pPr algn="ctr"/>
                      <a:r>
                        <a:rPr lang="en-US" sz="1800" dirty="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dirty="0"/>
                    </a:p>
                  </a:txBody>
                  <a:tcPr marL="93846" marR="93846" marT="46923" marB="46923"/>
                </a:tc>
                <a:tc>
                  <a:txBody>
                    <a:bodyPr/>
                    <a:lstStyle/>
                    <a:p>
                      <a:pPr algn="ctr"/>
                      <a:endParaRPr lang="en-US" sz="1800" dirty="0"/>
                    </a:p>
                  </a:txBody>
                  <a:tcPr marL="93846" marR="93846" marT="46923" marB="46923"/>
                </a:tc>
                <a:extLst>
                  <a:ext uri="{0D108BD9-81ED-4DB2-BD59-A6C34878D82A}">
                    <a16:rowId xmlns:a16="http://schemas.microsoft.com/office/drawing/2014/main" val="2769952400"/>
                  </a:ext>
                </a:extLst>
              </a:tr>
            </a:tbl>
          </a:graphicData>
        </a:graphic>
      </p:graphicFrame>
      <p:pic>
        <p:nvPicPr>
          <p:cNvPr id="4" name="Picture 3">
            <a:extLst>
              <a:ext uri="{FF2B5EF4-FFF2-40B4-BE49-F238E27FC236}">
                <a16:creationId xmlns:a16="http://schemas.microsoft.com/office/drawing/2014/main" id="{CF11C1C5-1F6B-452C-B7F2-BC629DC650DE}"/>
              </a:ext>
            </a:extLst>
          </p:cNvPr>
          <p:cNvPicPr>
            <a:picLocks noChangeAspect="1"/>
          </p:cNvPicPr>
          <p:nvPr/>
        </p:nvPicPr>
        <p:blipFill rotWithShape="1">
          <a:blip r:embed="rId2"/>
          <a:srcRect l="32913" t="37411" r="44806" b="25955"/>
          <a:stretch/>
        </p:blipFill>
        <p:spPr>
          <a:xfrm>
            <a:off x="7501630" y="514905"/>
            <a:ext cx="2716567" cy="251238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49745EC-6E80-4885-B74A-E8A5EB80E0E4}"/>
                  </a:ext>
                </a:extLst>
              </p:cNvPr>
              <p:cNvSpPr txBox="1"/>
              <p:nvPr/>
            </p:nvSpPr>
            <p:spPr>
              <a:xfrm>
                <a:off x="419611" y="4468793"/>
                <a:ext cx="3184125" cy="2031325"/>
              </a:xfrm>
              <a:prstGeom prst="rect">
                <a:avLst/>
              </a:prstGeom>
              <a:solidFill>
                <a:schemeClr val="accent1">
                  <a:lumMod val="20000"/>
                  <a:lumOff val="80000"/>
                </a:schemeClr>
              </a:solidFill>
              <a:ln>
                <a:solidFill>
                  <a:schemeClr val="accent1"/>
                </a:solidFill>
              </a:ln>
            </p:spPr>
            <p:txBody>
              <a:bodyPr wrap="square" rtlCol="0">
                <a:spAutoFit/>
              </a:bodyPr>
              <a:lstStyle/>
              <a:p>
                <a:r>
                  <a:rPr lang="en-US" dirty="0"/>
                  <a:t>We see that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 = 4</m:t>
                    </m:r>
                  </m:oMath>
                </a14:m>
                <a:r>
                  <a:rPr lang="en-US" dirty="0"/>
                  <a:t>.</a:t>
                </a:r>
              </a:p>
              <a:p>
                <a:r>
                  <a:rPr lang="en-US" dirty="0"/>
                  <a:t>This means that four times are needed.</a:t>
                </a:r>
              </a:p>
              <a:p>
                <a:r>
                  <a:rPr lang="en-US" dirty="0"/>
                  <a:t>Time Slot 1: F, H</a:t>
                </a:r>
              </a:p>
              <a:p>
                <a:r>
                  <a:rPr lang="en-US" dirty="0"/>
                  <a:t>Time Slot 2: P, I</a:t>
                </a:r>
              </a:p>
              <a:p>
                <a:r>
                  <a:rPr lang="en-US" dirty="0"/>
                  <a:t>Time Slot 3: C, M, S</a:t>
                </a:r>
              </a:p>
              <a:p>
                <a:r>
                  <a:rPr lang="en-US" dirty="0"/>
                  <a:t>Time Slot 4: E</a:t>
                </a:r>
              </a:p>
            </p:txBody>
          </p:sp>
        </mc:Choice>
        <mc:Fallback xmlns="">
          <p:sp>
            <p:nvSpPr>
              <p:cNvPr id="7" name="TextBox 6">
                <a:extLst>
                  <a:ext uri="{FF2B5EF4-FFF2-40B4-BE49-F238E27FC236}">
                    <a16:creationId xmlns:a16="http://schemas.microsoft.com/office/drawing/2014/main" id="{E49745EC-6E80-4885-B74A-E8A5EB80E0E4}"/>
                  </a:ext>
                </a:extLst>
              </p:cNvPr>
              <p:cNvSpPr txBox="1">
                <a:spLocks noRot="1" noChangeAspect="1" noMove="1" noResize="1" noEditPoints="1" noAdjustHandles="1" noChangeArrowheads="1" noChangeShapeType="1" noTextEdit="1"/>
              </p:cNvSpPr>
              <p:nvPr/>
            </p:nvSpPr>
            <p:spPr>
              <a:xfrm>
                <a:off x="419611" y="4468793"/>
                <a:ext cx="3184125" cy="2031325"/>
              </a:xfrm>
              <a:prstGeom prst="rect">
                <a:avLst/>
              </a:prstGeom>
              <a:blipFill>
                <a:blip r:embed="rId3"/>
                <a:stretch>
                  <a:fillRect l="-1527" t="-1194" b="-3582"/>
                </a:stretch>
              </a:blipFill>
              <a:ln>
                <a:solidFill>
                  <a:schemeClr val="accent1"/>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B0383297-A7BD-4063-9676-ECF7441E867E}"/>
              </a:ext>
            </a:extLst>
          </p:cNvPr>
          <p:cNvSpPr txBox="1"/>
          <p:nvPr/>
        </p:nvSpPr>
        <p:spPr>
          <a:xfrm>
            <a:off x="4115734" y="4283200"/>
            <a:ext cx="4504182" cy="369332"/>
          </a:xfrm>
          <a:prstGeom prst="rect">
            <a:avLst/>
          </a:prstGeom>
          <a:solidFill>
            <a:schemeClr val="accent1">
              <a:lumMod val="20000"/>
              <a:lumOff val="80000"/>
            </a:schemeClr>
          </a:solidFill>
          <a:ln>
            <a:solidFill>
              <a:schemeClr val="accent1">
                <a:lumMod val="50000"/>
              </a:schemeClr>
            </a:solidFill>
          </a:ln>
        </p:spPr>
        <p:txBody>
          <a:bodyPr wrap="none" rtlCol="0">
            <a:spAutoFit/>
          </a:bodyPr>
          <a:lstStyle/>
          <a:p>
            <a:r>
              <a:rPr lang="en-US" dirty="0"/>
              <a:t>What if only two rooms have air-conditioning?</a:t>
            </a:r>
          </a:p>
        </p:txBody>
      </p:sp>
      <p:pic>
        <p:nvPicPr>
          <p:cNvPr id="6" name="Picture 5">
            <a:extLst>
              <a:ext uri="{FF2B5EF4-FFF2-40B4-BE49-F238E27FC236}">
                <a16:creationId xmlns:a16="http://schemas.microsoft.com/office/drawing/2014/main" id="{AD2749EC-BDBE-41AA-9284-25C43AB858BE}"/>
              </a:ext>
            </a:extLst>
          </p:cNvPr>
          <p:cNvPicPr>
            <a:picLocks noChangeAspect="1"/>
          </p:cNvPicPr>
          <p:nvPr/>
        </p:nvPicPr>
        <p:blipFill rotWithShape="1">
          <a:blip r:embed="rId4"/>
          <a:srcRect l="32767" t="36375" r="44442" b="25566"/>
          <a:stretch/>
        </p:blipFill>
        <p:spPr>
          <a:xfrm>
            <a:off x="8734412" y="3429000"/>
            <a:ext cx="2778711" cy="2610036"/>
          </a:xfrm>
          <a:prstGeom prst="rect">
            <a:avLst/>
          </a:prstGeom>
        </p:spPr>
      </p:pic>
      <p:sp>
        <p:nvSpPr>
          <p:cNvPr id="9" name="Flowchart: Connector 8">
            <a:extLst>
              <a:ext uri="{FF2B5EF4-FFF2-40B4-BE49-F238E27FC236}">
                <a16:creationId xmlns:a16="http://schemas.microsoft.com/office/drawing/2014/main" id="{29795340-6D88-470B-823E-73BB1B768F0B}"/>
              </a:ext>
            </a:extLst>
          </p:cNvPr>
          <p:cNvSpPr/>
          <p:nvPr/>
        </p:nvSpPr>
        <p:spPr>
          <a:xfrm>
            <a:off x="8734412" y="4146635"/>
            <a:ext cx="550417" cy="505897"/>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62C6558E-CB4C-4F6F-9519-43559EA1B74A}"/>
              </a:ext>
            </a:extLst>
          </p:cNvPr>
          <p:cNvSpPr/>
          <p:nvPr/>
        </p:nvSpPr>
        <p:spPr>
          <a:xfrm>
            <a:off x="9694678" y="5533139"/>
            <a:ext cx="550417" cy="505897"/>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4E438188-FE16-4575-A234-73F1875159AC}"/>
              </a:ext>
            </a:extLst>
          </p:cNvPr>
          <p:cNvSpPr/>
          <p:nvPr/>
        </p:nvSpPr>
        <p:spPr>
          <a:xfrm>
            <a:off x="10885767" y="4146635"/>
            <a:ext cx="550417" cy="505897"/>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00E1085-6AFF-4C12-B10F-08ACDF204B6C}"/>
              </a:ext>
            </a:extLst>
          </p:cNvPr>
          <p:cNvSpPr txBox="1"/>
          <p:nvPr/>
        </p:nvSpPr>
        <p:spPr>
          <a:xfrm>
            <a:off x="5857345" y="4842268"/>
            <a:ext cx="1853071" cy="1200329"/>
          </a:xfrm>
          <a:prstGeom prst="rect">
            <a:avLst/>
          </a:prstGeom>
          <a:solidFill>
            <a:schemeClr val="accent3">
              <a:lumMod val="20000"/>
              <a:lumOff val="80000"/>
            </a:schemeClr>
          </a:solidFill>
          <a:ln>
            <a:solidFill>
              <a:schemeClr val="accent1"/>
            </a:solidFill>
          </a:ln>
        </p:spPr>
        <p:txBody>
          <a:bodyPr wrap="none" rtlCol="0">
            <a:spAutoFit/>
          </a:bodyPr>
          <a:lstStyle/>
          <a:p>
            <a:r>
              <a:rPr lang="en-US" dirty="0"/>
              <a:t>Time Slot 1: F, H</a:t>
            </a:r>
          </a:p>
          <a:p>
            <a:r>
              <a:rPr lang="en-US" dirty="0"/>
              <a:t>Time Slot 2: P, I</a:t>
            </a:r>
          </a:p>
          <a:p>
            <a:r>
              <a:rPr lang="en-US" dirty="0"/>
              <a:t>Time Slot 3: C, M</a:t>
            </a:r>
          </a:p>
          <a:p>
            <a:r>
              <a:rPr lang="en-US" dirty="0"/>
              <a:t>Time Slot 4: E, </a:t>
            </a:r>
            <a:r>
              <a:rPr lang="en-US" b="1" u="sng" dirty="0"/>
              <a:t>S</a:t>
            </a:r>
          </a:p>
        </p:txBody>
      </p:sp>
    </p:spTree>
    <p:extLst>
      <p:ext uri="{BB962C8B-B14F-4D97-AF65-F5344CB8AC3E}">
        <p14:creationId xmlns:p14="http://schemas.microsoft.com/office/powerpoint/2010/main" val="14929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0F077-47CD-46AE-8A31-EC1743ED7DEA}"/>
              </a:ext>
            </a:extLst>
          </p:cNvPr>
          <p:cNvSpPr txBox="1"/>
          <p:nvPr/>
        </p:nvSpPr>
        <p:spPr>
          <a:xfrm>
            <a:off x="3140766" y="539090"/>
            <a:ext cx="8083826" cy="646331"/>
          </a:xfrm>
          <a:prstGeom prst="rect">
            <a:avLst/>
          </a:prstGeom>
          <a:noFill/>
        </p:spPr>
        <p:txBody>
          <a:bodyPr wrap="square">
            <a:spAutoFit/>
          </a:bodyPr>
          <a:lstStyle/>
          <a:p>
            <a:r>
              <a:rPr lang="en-US" dirty="0"/>
              <a:t>Corncob College elects 10 students to serve as officers on 8 committees. The list of the members of each of the committees is:</a:t>
            </a:r>
          </a:p>
        </p:txBody>
      </p:sp>
      <p:sp>
        <p:nvSpPr>
          <p:cNvPr id="9" name="TextBox 8">
            <a:extLst>
              <a:ext uri="{FF2B5EF4-FFF2-40B4-BE49-F238E27FC236}">
                <a16:creationId xmlns:a16="http://schemas.microsoft.com/office/drawing/2014/main" id="{E7C0633B-3CAD-4821-A1EA-411918437DF1}"/>
              </a:ext>
            </a:extLst>
          </p:cNvPr>
          <p:cNvSpPr txBox="1"/>
          <p:nvPr/>
        </p:nvSpPr>
        <p:spPr>
          <a:xfrm>
            <a:off x="3140766" y="1234480"/>
            <a:ext cx="6096000" cy="3367525"/>
          </a:xfrm>
          <a:prstGeom prst="rect">
            <a:avLst/>
          </a:prstGeom>
          <a:noFill/>
        </p:spPr>
        <p:txBody>
          <a:bodyPr wrap="square">
            <a:spAutoFit/>
          </a:bodyPr>
          <a:lstStyle/>
          <a:p>
            <a:pPr>
              <a:lnSpc>
                <a:spcPct val="150000"/>
              </a:lnSpc>
            </a:pPr>
            <a:r>
              <a:rPr lang="en-US" dirty="0"/>
              <a:t>• Corn Feed Committee:            </a:t>
            </a:r>
            <a:r>
              <a:rPr lang="en-US" i="1" dirty="0"/>
              <a:t>Darcie, Barb, Kyler </a:t>
            </a:r>
          </a:p>
          <a:p>
            <a:pPr>
              <a:lnSpc>
                <a:spcPct val="150000"/>
              </a:lnSpc>
            </a:pPr>
            <a:r>
              <a:rPr lang="en-US" dirty="0"/>
              <a:t>• Dorm Policy Committee:         </a:t>
            </a:r>
            <a:r>
              <a:rPr lang="en-US" i="1" dirty="0"/>
              <a:t>Barb, Jack, Anya, </a:t>
            </a:r>
            <a:r>
              <a:rPr lang="en-US" i="1" dirty="0" err="1"/>
              <a:t>Kaz</a:t>
            </a:r>
            <a:r>
              <a:rPr lang="en-US" i="1" dirty="0"/>
              <a:t> </a:t>
            </a:r>
          </a:p>
          <a:p>
            <a:pPr>
              <a:lnSpc>
                <a:spcPct val="150000"/>
              </a:lnSpc>
            </a:pPr>
            <a:r>
              <a:rPr lang="en-US" dirty="0"/>
              <a:t>• Extracurricular Committee</a:t>
            </a:r>
            <a:r>
              <a:rPr lang="en-US" i="1" dirty="0"/>
              <a:t>:      Darcie, Jack, Miranda </a:t>
            </a:r>
          </a:p>
          <a:p>
            <a:pPr>
              <a:lnSpc>
                <a:spcPct val="150000"/>
              </a:lnSpc>
            </a:pPr>
            <a:r>
              <a:rPr lang="en-US" dirty="0"/>
              <a:t>• Family Weekend Committee:    </a:t>
            </a:r>
            <a:r>
              <a:rPr lang="en-US" i="1" dirty="0"/>
              <a:t>Kyler, Miranda, Jenna, Natalie </a:t>
            </a:r>
          </a:p>
          <a:p>
            <a:pPr>
              <a:lnSpc>
                <a:spcPct val="150000"/>
              </a:lnSpc>
            </a:pPr>
            <a:r>
              <a:rPr lang="en-US" dirty="0"/>
              <a:t>• Homecoming Committee:        </a:t>
            </a:r>
            <a:r>
              <a:rPr lang="en-US" i="1" dirty="0"/>
              <a:t>Barb, Jenna, Natalie, Skye</a:t>
            </a:r>
          </a:p>
          <a:p>
            <a:pPr>
              <a:lnSpc>
                <a:spcPct val="150000"/>
              </a:lnSpc>
            </a:pPr>
            <a:r>
              <a:rPr lang="en-US" dirty="0"/>
              <a:t>• Off Campus Committee:          </a:t>
            </a:r>
            <a:r>
              <a:rPr lang="en-US" i="1" dirty="0"/>
              <a:t>Kyler, Jenna, Skye </a:t>
            </a:r>
          </a:p>
          <a:p>
            <a:pPr>
              <a:lnSpc>
                <a:spcPct val="150000"/>
              </a:lnSpc>
            </a:pPr>
            <a:r>
              <a:rPr lang="en-US" dirty="0"/>
              <a:t>• Parking Committee:                 </a:t>
            </a:r>
            <a:r>
              <a:rPr lang="en-US" i="1" dirty="0"/>
              <a:t>Jack, Anya, Miranda </a:t>
            </a:r>
          </a:p>
          <a:p>
            <a:pPr>
              <a:lnSpc>
                <a:spcPct val="150000"/>
              </a:lnSpc>
            </a:pPr>
            <a:r>
              <a:rPr lang="en-US" dirty="0"/>
              <a:t>• Student Fees Committee:         </a:t>
            </a:r>
            <a:r>
              <a:rPr lang="en-US" i="1" dirty="0" err="1"/>
              <a:t>Kaz</a:t>
            </a:r>
            <a:r>
              <a:rPr lang="en-US" i="1" dirty="0"/>
              <a:t>, Natalie</a:t>
            </a:r>
          </a:p>
        </p:txBody>
      </p:sp>
      <p:sp>
        <p:nvSpPr>
          <p:cNvPr id="11" name="TextBox 10">
            <a:extLst>
              <a:ext uri="{FF2B5EF4-FFF2-40B4-BE49-F238E27FC236}">
                <a16:creationId xmlns:a16="http://schemas.microsoft.com/office/drawing/2014/main" id="{25CAC156-C418-4AF9-8B1E-B874690E6548}"/>
              </a:ext>
            </a:extLst>
          </p:cNvPr>
          <p:cNvSpPr txBox="1"/>
          <p:nvPr/>
        </p:nvSpPr>
        <p:spPr>
          <a:xfrm>
            <a:off x="3140766" y="4668588"/>
            <a:ext cx="8733182" cy="646331"/>
          </a:xfrm>
          <a:prstGeom prst="rect">
            <a:avLst/>
          </a:prstGeom>
          <a:noFill/>
        </p:spPr>
        <p:txBody>
          <a:bodyPr wrap="square">
            <a:spAutoFit/>
          </a:bodyPr>
          <a:lstStyle/>
          <a:p>
            <a:r>
              <a:rPr lang="en-US" dirty="0"/>
              <a:t>They need to schedule meetings for each of these committees, but two committees cannot meet at the same time if they have any members in common.</a:t>
            </a:r>
          </a:p>
        </p:txBody>
      </p:sp>
      <p:sp>
        <p:nvSpPr>
          <p:cNvPr id="13" name="TextBox 12">
            <a:extLst>
              <a:ext uri="{FF2B5EF4-FFF2-40B4-BE49-F238E27FC236}">
                <a16:creationId xmlns:a16="http://schemas.microsoft.com/office/drawing/2014/main" id="{D783B71D-2BD5-4DC1-8D0F-AF24E0686DBA}"/>
              </a:ext>
            </a:extLst>
          </p:cNvPr>
          <p:cNvSpPr txBox="1"/>
          <p:nvPr/>
        </p:nvSpPr>
        <p:spPr>
          <a:xfrm>
            <a:off x="914400" y="5581387"/>
            <a:ext cx="9303026" cy="369332"/>
          </a:xfrm>
          <a:prstGeom prst="rect">
            <a:avLst/>
          </a:prstGeom>
          <a:noFill/>
        </p:spPr>
        <p:txBody>
          <a:bodyPr wrap="square">
            <a:spAutoFit/>
          </a:bodyPr>
          <a:lstStyle/>
          <a:p>
            <a:r>
              <a:rPr lang="en-US" dirty="0"/>
              <a:t>a) Draw a graph representing this situation. (Hint: let the vertices represent the committees.)</a:t>
            </a:r>
          </a:p>
        </p:txBody>
      </p:sp>
      <p:sp>
        <p:nvSpPr>
          <p:cNvPr id="15" name="TextBox 14">
            <a:extLst>
              <a:ext uri="{FF2B5EF4-FFF2-40B4-BE49-F238E27FC236}">
                <a16:creationId xmlns:a16="http://schemas.microsoft.com/office/drawing/2014/main" id="{5CC7DABC-CA2A-42DE-8BE0-534A98AAF820}"/>
              </a:ext>
            </a:extLst>
          </p:cNvPr>
          <p:cNvSpPr txBox="1"/>
          <p:nvPr/>
        </p:nvSpPr>
        <p:spPr>
          <a:xfrm>
            <a:off x="914400" y="6032521"/>
            <a:ext cx="6096000" cy="369332"/>
          </a:xfrm>
          <a:prstGeom prst="rect">
            <a:avLst/>
          </a:prstGeom>
          <a:noFill/>
        </p:spPr>
        <p:txBody>
          <a:bodyPr wrap="square">
            <a:spAutoFit/>
          </a:bodyPr>
          <a:lstStyle/>
          <a:p>
            <a:r>
              <a:rPr lang="en-US" dirty="0"/>
              <a:t>b) How many different meeting times will we need?</a:t>
            </a:r>
          </a:p>
        </p:txBody>
      </p:sp>
      <p:pic>
        <p:nvPicPr>
          <p:cNvPr id="3078" name="Picture 6" descr="Example - Free miscellaneous icons">
            <a:extLst>
              <a:ext uri="{FF2B5EF4-FFF2-40B4-BE49-F238E27FC236}">
                <a16:creationId xmlns:a16="http://schemas.microsoft.com/office/drawing/2014/main" id="{B573971C-6431-475D-9F85-ABB54197F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69" y="115467"/>
            <a:ext cx="2203663" cy="22036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arch icon, find icon, magnifying icon, glass icon, look icon, zoom icon,  seek icon">
            <a:extLst>
              <a:ext uri="{FF2B5EF4-FFF2-40B4-BE49-F238E27FC236}">
                <a16:creationId xmlns:a16="http://schemas.microsoft.com/office/drawing/2014/main" id="{558139CA-6164-43B0-9141-95650281F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10" y="5224492"/>
            <a:ext cx="713790" cy="71379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557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olution Clipart and Stock Illustrations. 501,237 Solution vector EPS  illustrations and drawings available to search from thousands of royalty  free clip art graphic designers.">
            <a:extLst>
              <a:ext uri="{FF2B5EF4-FFF2-40B4-BE49-F238E27FC236}">
                <a16:creationId xmlns:a16="http://schemas.microsoft.com/office/drawing/2014/main" id="{433F6792-44C1-4626-8226-FADC4D1971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138"/>
          <a:stretch/>
        </p:blipFill>
        <p:spPr bwMode="auto">
          <a:xfrm>
            <a:off x="0" y="0"/>
            <a:ext cx="2533650" cy="22466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D0AFB83-6032-4E20-8AC0-DDD285442F26}"/>
              </a:ext>
            </a:extLst>
          </p:cNvPr>
          <p:cNvPicPr>
            <a:picLocks noChangeAspect="1"/>
          </p:cNvPicPr>
          <p:nvPr/>
        </p:nvPicPr>
        <p:blipFill rotWithShape="1">
          <a:blip r:embed="rId3"/>
          <a:srcRect l="30231" t="39802" r="44782" b="26758"/>
          <a:stretch/>
        </p:blipFill>
        <p:spPr>
          <a:xfrm>
            <a:off x="3113656" y="1401902"/>
            <a:ext cx="3904862" cy="2938185"/>
          </a:xfrm>
          <a:prstGeom prst="rect">
            <a:avLst/>
          </a:prstGeom>
        </p:spPr>
      </p:pic>
      <p:pic>
        <p:nvPicPr>
          <p:cNvPr id="5" name="Picture 4">
            <a:extLst>
              <a:ext uri="{FF2B5EF4-FFF2-40B4-BE49-F238E27FC236}">
                <a16:creationId xmlns:a16="http://schemas.microsoft.com/office/drawing/2014/main" id="{7917805C-59C8-47D8-AB2B-BF8598BED662}"/>
              </a:ext>
            </a:extLst>
          </p:cNvPr>
          <p:cNvPicPr>
            <a:picLocks noChangeAspect="1"/>
          </p:cNvPicPr>
          <p:nvPr/>
        </p:nvPicPr>
        <p:blipFill rotWithShape="1">
          <a:blip r:embed="rId4"/>
          <a:srcRect l="30577" t="39585" r="44038" b="26142"/>
          <a:stretch/>
        </p:blipFill>
        <p:spPr>
          <a:xfrm>
            <a:off x="7773892" y="3586612"/>
            <a:ext cx="3870665" cy="2938185"/>
          </a:xfrm>
          <a:prstGeom prst="rect">
            <a:avLst/>
          </a:prstGeom>
        </p:spPr>
      </p:pic>
      <p:pic>
        <p:nvPicPr>
          <p:cNvPr id="4100" name="Picture 4" descr="Arrows Free Graphics Kid Pinterest Plant - Cartoon Arrows Clip Art  Transparent PNG - 400x322 - Free Download on NicePNG">
            <a:extLst>
              <a:ext uri="{FF2B5EF4-FFF2-40B4-BE49-F238E27FC236}">
                <a16:creationId xmlns:a16="http://schemas.microsoft.com/office/drawing/2014/main" id="{439E2C66-868F-440D-BA01-5FF7CCE696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049704">
            <a:off x="6968031" y="1802789"/>
            <a:ext cx="2227359" cy="1091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01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0FEAFA-4310-4069-85C9-1320CDA48231}"/>
              </a:ext>
            </a:extLst>
          </p:cNvPr>
          <p:cNvSpPr txBox="1"/>
          <p:nvPr/>
        </p:nvSpPr>
        <p:spPr>
          <a:xfrm>
            <a:off x="643468" y="2356690"/>
            <a:ext cx="6242715" cy="3415622"/>
          </a:xfrm>
          <a:prstGeom prst="rect">
            <a:avLst/>
          </a:prstGeom>
        </p:spPr>
        <p:txBody>
          <a:bodyPr vert="horz" lIns="91440" tIns="45720" rIns="91440" bIns="45720" rtlCol="0">
            <a:normAutofit/>
          </a:bodyPr>
          <a:lstStyle/>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The mathematics department has six committees, each meeting once a month. How many different meeting times must be used to ensure that no member is scheduled to attend two meetings at the same time if the committees are </a:t>
            </a:r>
          </a:p>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C1 = {</a:t>
            </a:r>
            <a:r>
              <a:rPr lang="en-US" dirty="0" err="1">
                <a:solidFill>
                  <a:schemeClr val="bg1"/>
                </a:solidFill>
              </a:rPr>
              <a:t>Arlinghaus</a:t>
            </a:r>
            <a:r>
              <a:rPr lang="en-US" dirty="0">
                <a:solidFill>
                  <a:schemeClr val="bg1"/>
                </a:solidFill>
              </a:rPr>
              <a:t>, Brand, </a:t>
            </a:r>
            <a:r>
              <a:rPr lang="en-US" dirty="0" err="1">
                <a:solidFill>
                  <a:schemeClr val="bg1"/>
                </a:solidFill>
              </a:rPr>
              <a:t>Zaslavsky</a:t>
            </a:r>
            <a:r>
              <a:rPr lang="en-US" dirty="0">
                <a:solidFill>
                  <a:schemeClr val="bg1"/>
                </a:solidFill>
              </a:rPr>
              <a:t>}, </a:t>
            </a:r>
          </a:p>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C2 = {Brand, Lee, Rosen}, </a:t>
            </a:r>
          </a:p>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C3 ={</a:t>
            </a:r>
            <a:r>
              <a:rPr lang="en-US" dirty="0" err="1">
                <a:solidFill>
                  <a:schemeClr val="bg1"/>
                </a:solidFill>
              </a:rPr>
              <a:t>Arlinghaus</a:t>
            </a:r>
            <a:r>
              <a:rPr lang="en-US" dirty="0">
                <a:solidFill>
                  <a:schemeClr val="bg1"/>
                </a:solidFill>
              </a:rPr>
              <a:t>, Rosen, </a:t>
            </a:r>
            <a:r>
              <a:rPr lang="en-US" dirty="0" err="1">
                <a:solidFill>
                  <a:schemeClr val="bg1"/>
                </a:solidFill>
              </a:rPr>
              <a:t>Zaslavsky</a:t>
            </a:r>
            <a:r>
              <a:rPr lang="en-US" dirty="0">
                <a:solidFill>
                  <a:schemeClr val="bg1"/>
                </a:solidFill>
              </a:rPr>
              <a:t>}, </a:t>
            </a:r>
          </a:p>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C4 = {Lee, Rosen, </a:t>
            </a:r>
            <a:r>
              <a:rPr lang="en-US" dirty="0" err="1">
                <a:solidFill>
                  <a:schemeClr val="bg1"/>
                </a:solidFill>
              </a:rPr>
              <a:t>Zaslavsky</a:t>
            </a:r>
            <a:r>
              <a:rPr lang="en-US" dirty="0">
                <a:solidFill>
                  <a:schemeClr val="bg1"/>
                </a:solidFill>
              </a:rPr>
              <a:t>}, </a:t>
            </a:r>
          </a:p>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C5 = {</a:t>
            </a:r>
            <a:r>
              <a:rPr lang="en-US" dirty="0" err="1">
                <a:solidFill>
                  <a:schemeClr val="bg1"/>
                </a:solidFill>
              </a:rPr>
              <a:t>Arlinghaus</a:t>
            </a:r>
            <a:r>
              <a:rPr lang="en-US" dirty="0">
                <a:solidFill>
                  <a:schemeClr val="bg1"/>
                </a:solidFill>
              </a:rPr>
              <a:t>, Brand}, </a:t>
            </a:r>
          </a:p>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C6 = {Brand, Rosen, </a:t>
            </a:r>
            <a:r>
              <a:rPr lang="en-US" dirty="0" err="1">
                <a:solidFill>
                  <a:schemeClr val="bg1"/>
                </a:solidFill>
              </a:rPr>
              <a:t>Zaslavsky</a:t>
            </a:r>
            <a:r>
              <a:rPr lang="en-US" dirty="0">
                <a:solidFill>
                  <a:schemeClr val="bg1"/>
                </a:solidFill>
              </a:rPr>
              <a:t>}?</a:t>
            </a:r>
          </a:p>
        </p:txBody>
      </p:sp>
      <p:pic>
        <p:nvPicPr>
          <p:cNvPr id="7" name="Picture 6">
            <a:extLst>
              <a:ext uri="{FF2B5EF4-FFF2-40B4-BE49-F238E27FC236}">
                <a16:creationId xmlns:a16="http://schemas.microsoft.com/office/drawing/2014/main" id="{30959B44-0810-4D7A-89FA-681F7BCD913B}"/>
              </a:ext>
            </a:extLst>
          </p:cNvPr>
          <p:cNvPicPr>
            <a:picLocks noChangeAspect="1"/>
          </p:cNvPicPr>
          <p:nvPr/>
        </p:nvPicPr>
        <p:blipFill rotWithShape="1">
          <a:blip r:embed="rId2"/>
          <a:srcRect l="15346" t="41432" r="65962" b="36813"/>
          <a:stretch/>
        </p:blipFill>
        <p:spPr>
          <a:xfrm>
            <a:off x="8158563" y="3568666"/>
            <a:ext cx="3419524" cy="2238679"/>
          </a:xfrm>
          <a:prstGeom prst="rect">
            <a:avLst/>
          </a:prstGeom>
        </p:spPr>
      </p:pic>
      <p:pic>
        <p:nvPicPr>
          <p:cNvPr id="5" name="Picture 4">
            <a:extLst>
              <a:ext uri="{FF2B5EF4-FFF2-40B4-BE49-F238E27FC236}">
                <a16:creationId xmlns:a16="http://schemas.microsoft.com/office/drawing/2014/main" id="{D90B9BBF-81AB-4B8D-81C3-783EA6B6A659}"/>
              </a:ext>
            </a:extLst>
          </p:cNvPr>
          <p:cNvPicPr>
            <a:picLocks noChangeAspect="1"/>
          </p:cNvPicPr>
          <p:nvPr/>
        </p:nvPicPr>
        <p:blipFill rotWithShape="1">
          <a:blip r:embed="rId3"/>
          <a:srcRect l="15577" t="45895" r="66077" b="32505"/>
          <a:stretch/>
        </p:blipFill>
        <p:spPr>
          <a:xfrm>
            <a:off x="8158563" y="618097"/>
            <a:ext cx="3419524" cy="2264649"/>
          </a:xfrm>
          <a:prstGeom prst="rect">
            <a:avLst/>
          </a:prstGeom>
        </p:spPr>
      </p:pic>
      <p:sp>
        <p:nvSpPr>
          <p:cNvPr id="11" name="TextBox 10">
            <a:extLst>
              <a:ext uri="{FF2B5EF4-FFF2-40B4-BE49-F238E27FC236}">
                <a16:creationId xmlns:a16="http://schemas.microsoft.com/office/drawing/2014/main" id="{67C4ADAB-EDBD-4D9B-B0CB-4FB27B006F75}"/>
              </a:ext>
            </a:extLst>
          </p:cNvPr>
          <p:cNvSpPr txBox="1"/>
          <p:nvPr/>
        </p:nvSpPr>
        <p:spPr>
          <a:xfrm>
            <a:off x="8551229" y="6055237"/>
            <a:ext cx="2810634" cy="369332"/>
          </a:xfrm>
          <a:prstGeom prst="rect">
            <a:avLst/>
          </a:prstGeom>
          <a:solidFill>
            <a:schemeClr val="accent3">
              <a:lumMod val="20000"/>
              <a:lumOff val="80000"/>
            </a:schemeClr>
          </a:solidFill>
          <a:ln>
            <a:solidFill>
              <a:schemeClr val="accent1"/>
            </a:solidFill>
          </a:ln>
        </p:spPr>
        <p:txBody>
          <a:bodyPr wrap="square">
            <a:spAutoFit/>
          </a:bodyPr>
          <a:lstStyle/>
          <a:p>
            <a:r>
              <a:rPr lang="en-US" dirty="0"/>
              <a:t>5 meeting times are needed</a:t>
            </a:r>
          </a:p>
        </p:txBody>
      </p:sp>
      <p:pic>
        <p:nvPicPr>
          <p:cNvPr id="5124" name="Picture 4" descr="Free Try IT Clipart in AI, SVG, EPS or PSD">
            <a:extLst>
              <a:ext uri="{FF2B5EF4-FFF2-40B4-BE49-F238E27FC236}">
                <a16:creationId xmlns:a16="http://schemas.microsoft.com/office/drawing/2014/main" id="{6087DBE7-7DB7-485D-A862-6637B188C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277" y="372948"/>
            <a:ext cx="2914028" cy="161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54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EE8B5-175E-433E-AF5D-20524968BA54}"/>
              </a:ext>
            </a:extLst>
          </p:cNvPr>
          <p:cNvSpPr>
            <a:spLocks noGrp="1"/>
          </p:cNvSpPr>
          <p:nvPr>
            <p:ph type="title"/>
          </p:nvPr>
        </p:nvSpPr>
        <p:spPr>
          <a:xfrm>
            <a:off x="960120" y="964692"/>
            <a:ext cx="7437536" cy="1188720"/>
          </a:xfrm>
        </p:spPr>
        <p:txBody>
          <a:bodyPr>
            <a:normAutofit/>
          </a:bodyPr>
          <a:lstStyle/>
          <a:p>
            <a:r>
              <a:rPr lang="en-US" dirty="0"/>
              <a:t>Varying Applications (examples)</a:t>
            </a:r>
          </a:p>
        </p:txBody>
      </p:sp>
      <p:sp>
        <p:nvSpPr>
          <p:cNvPr id="3" name="Content Placeholder 2">
            <a:extLst>
              <a:ext uri="{FF2B5EF4-FFF2-40B4-BE49-F238E27FC236}">
                <a16:creationId xmlns:a16="http://schemas.microsoft.com/office/drawing/2014/main" id="{1F84FDA4-4DA8-4CA4-A5B2-AEBF3DFAE91F}"/>
              </a:ext>
            </a:extLst>
          </p:cNvPr>
          <p:cNvSpPr>
            <a:spLocks noGrp="1"/>
          </p:cNvSpPr>
          <p:nvPr>
            <p:ph idx="1"/>
          </p:nvPr>
        </p:nvSpPr>
        <p:spPr>
          <a:xfrm>
            <a:off x="960120" y="2809461"/>
            <a:ext cx="7437536" cy="3074943"/>
          </a:xfrm>
        </p:spPr>
        <p:txBody>
          <a:bodyPr>
            <a:normAutofit/>
          </a:bodyPr>
          <a:lstStyle/>
          <a:p>
            <a:r>
              <a:rPr lang="en-US" dirty="0"/>
              <a:t>Computer networks</a:t>
            </a:r>
          </a:p>
          <a:p>
            <a:r>
              <a:rPr lang="en-US" dirty="0"/>
              <a:t>Distinguish between two chemical compounds with the same molecular formula but different structures</a:t>
            </a:r>
          </a:p>
          <a:p>
            <a:r>
              <a:rPr lang="en-US" dirty="0"/>
              <a:t>Pages are linked by hyperlinks on the internet</a:t>
            </a:r>
          </a:p>
          <a:p>
            <a:r>
              <a:rPr lang="en-US" dirty="0"/>
              <a:t>Components of electric circuit</a:t>
            </a:r>
          </a:p>
          <a:p>
            <a:r>
              <a:rPr lang="en-US" dirty="0"/>
              <a:t>Solve shortest path problems between cities</a:t>
            </a:r>
          </a:p>
          <a:p>
            <a:r>
              <a:rPr lang="en-US" dirty="0"/>
              <a:t>Scheduling exams and assign channels to television stations</a:t>
            </a:r>
          </a:p>
          <a:p>
            <a:endParaRPr lang="en-US" dirty="0"/>
          </a:p>
        </p:txBody>
      </p:sp>
      <p:sp>
        <p:nvSpPr>
          <p:cNvPr id="1035" name="Rectangle 1034">
            <a:extLst>
              <a:ext uri="{FF2B5EF4-FFF2-40B4-BE49-F238E27FC236}">
                <a16:creationId xmlns:a16="http://schemas.microsoft.com/office/drawing/2014/main" id="{FBA3D995-9B63-41B8-8047-A9B719AAB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7576" y="-2"/>
            <a:ext cx="3284423"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5D386A20-DA28-40A4-99A3-2E17FE640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4853" y="484632"/>
            <a:ext cx="2310590" cy="56362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Graph Theory Sample Exam I">
            <a:extLst>
              <a:ext uri="{FF2B5EF4-FFF2-40B4-BE49-F238E27FC236}">
                <a16:creationId xmlns:a16="http://schemas.microsoft.com/office/drawing/2014/main" id="{DF9A05B8-0FF8-4981-A3F5-432F9ACA98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63487" y="4748692"/>
            <a:ext cx="1593322" cy="1210431"/>
          </a:xfrm>
          <a:prstGeom prst="rect">
            <a:avLst/>
          </a:prstGeom>
          <a:noFill/>
          <a:ln>
            <a:solidFill>
              <a:srgbClr val="004620"/>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5DEBF5A-75D9-456D-B689-D2F65B9324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6010" y="3494241"/>
            <a:ext cx="2007553" cy="1113825"/>
          </a:xfrm>
          <a:prstGeom prst="rect">
            <a:avLst/>
          </a:prstGeom>
          <a:ln>
            <a:solidFill>
              <a:srgbClr val="004620"/>
            </a:solidFill>
          </a:ln>
        </p:spPr>
      </p:pic>
      <p:pic>
        <p:nvPicPr>
          <p:cNvPr id="13" name="Picture 12">
            <a:extLst>
              <a:ext uri="{FF2B5EF4-FFF2-40B4-BE49-F238E27FC236}">
                <a16:creationId xmlns:a16="http://schemas.microsoft.com/office/drawing/2014/main" id="{06D2D0CE-0A45-48E0-8911-D4CBF1D3F5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56370" y="2254880"/>
            <a:ext cx="2007553" cy="838104"/>
          </a:xfrm>
          <a:prstGeom prst="rect">
            <a:avLst/>
          </a:prstGeom>
        </p:spPr>
      </p:pic>
      <p:pic>
        <p:nvPicPr>
          <p:cNvPr id="5" name="Picture 4" descr="Colorful network cables">
            <a:extLst>
              <a:ext uri="{FF2B5EF4-FFF2-40B4-BE49-F238E27FC236}">
                <a16:creationId xmlns:a16="http://schemas.microsoft.com/office/drawing/2014/main" id="{A0944E42-E1FB-4CD0-9252-6BCB40695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7905" y="614414"/>
            <a:ext cx="1804485" cy="1204494"/>
          </a:xfrm>
          <a:prstGeom prst="rect">
            <a:avLst/>
          </a:prstGeom>
        </p:spPr>
      </p:pic>
    </p:spTree>
    <p:extLst>
      <p:ext uri="{BB962C8B-B14F-4D97-AF65-F5344CB8AC3E}">
        <p14:creationId xmlns:p14="http://schemas.microsoft.com/office/powerpoint/2010/main" val="24696585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1312-494A-44F9-BAAD-F78B5924DA3C}"/>
              </a:ext>
            </a:extLst>
          </p:cNvPr>
          <p:cNvSpPr>
            <a:spLocks noGrp="1"/>
          </p:cNvSpPr>
          <p:nvPr>
            <p:ph type="title"/>
          </p:nvPr>
        </p:nvSpPr>
        <p:spPr/>
        <p:txBody>
          <a:bodyPr/>
          <a:lstStyle/>
          <a:p>
            <a:r>
              <a:rPr lang="en-US" dirty="0"/>
              <a:t>Graphing online tool</a:t>
            </a:r>
          </a:p>
        </p:txBody>
      </p:sp>
      <p:sp>
        <p:nvSpPr>
          <p:cNvPr id="4" name="TextBox 3">
            <a:extLst>
              <a:ext uri="{FF2B5EF4-FFF2-40B4-BE49-F238E27FC236}">
                <a16:creationId xmlns:a16="http://schemas.microsoft.com/office/drawing/2014/main" id="{3F67C320-BB8C-489A-8952-35F244DFC217}"/>
              </a:ext>
            </a:extLst>
          </p:cNvPr>
          <p:cNvSpPr txBox="1"/>
          <p:nvPr/>
        </p:nvSpPr>
        <p:spPr>
          <a:xfrm>
            <a:off x="2408969" y="3086995"/>
            <a:ext cx="6094520" cy="369332"/>
          </a:xfrm>
          <a:prstGeom prst="rect">
            <a:avLst/>
          </a:prstGeom>
          <a:noFill/>
        </p:spPr>
        <p:txBody>
          <a:bodyPr wrap="square">
            <a:spAutoFit/>
          </a:bodyPr>
          <a:lstStyle/>
          <a:p>
            <a:r>
              <a:rPr lang="en-US" dirty="0">
                <a:hlinkClick r:id="rId2"/>
              </a:rPr>
              <a:t>https://graphonline.ru/en/#</a:t>
            </a:r>
            <a:r>
              <a:rPr lang="en-US" dirty="0"/>
              <a:t> </a:t>
            </a:r>
          </a:p>
        </p:txBody>
      </p:sp>
      <p:sp>
        <p:nvSpPr>
          <p:cNvPr id="5" name="TextBox 4">
            <a:extLst>
              <a:ext uri="{FF2B5EF4-FFF2-40B4-BE49-F238E27FC236}">
                <a16:creationId xmlns:a16="http://schemas.microsoft.com/office/drawing/2014/main" id="{7471EC53-FD1F-43DF-B289-973023DABAF4}"/>
              </a:ext>
            </a:extLst>
          </p:cNvPr>
          <p:cNvSpPr txBox="1"/>
          <p:nvPr/>
        </p:nvSpPr>
        <p:spPr>
          <a:xfrm>
            <a:off x="2408969" y="3771005"/>
            <a:ext cx="6094520" cy="369332"/>
          </a:xfrm>
          <a:prstGeom prst="rect">
            <a:avLst/>
          </a:prstGeom>
          <a:noFill/>
        </p:spPr>
        <p:txBody>
          <a:bodyPr wrap="square">
            <a:spAutoFit/>
          </a:bodyPr>
          <a:lstStyle/>
          <a:p>
            <a:r>
              <a:rPr lang="en-US" dirty="0">
                <a:hlinkClick r:id="rId3"/>
              </a:rPr>
              <a:t>https://mathigon.org/course/graph-theory/introduction</a:t>
            </a:r>
            <a:r>
              <a:rPr lang="en-US" dirty="0"/>
              <a:t> </a:t>
            </a:r>
          </a:p>
        </p:txBody>
      </p:sp>
      <p:pic>
        <p:nvPicPr>
          <p:cNvPr id="6" name="Picture 2" descr="Click, ctr, cursor, globe, grid, pointer, website icon - Download on  Iconfinder">
            <a:extLst>
              <a:ext uri="{FF2B5EF4-FFF2-40B4-BE49-F238E27FC236}">
                <a16:creationId xmlns:a16="http://schemas.microsoft.com/office/drawing/2014/main" id="{89E7C9A1-61AA-4CE8-A8F3-DD0D5FFD9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860" y="3046978"/>
            <a:ext cx="408528" cy="4085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lick, ctr, cursor, globe, grid, pointer, website icon - Download on  Iconfinder">
            <a:extLst>
              <a:ext uri="{FF2B5EF4-FFF2-40B4-BE49-F238E27FC236}">
                <a16:creationId xmlns:a16="http://schemas.microsoft.com/office/drawing/2014/main" id="{5BF5A193-6EB7-4257-9DBE-7C5FC97AD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860" y="3731580"/>
            <a:ext cx="408528" cy="408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B21E6DA-9426-4340-A104-5349D7621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63" t="17723" r="18581" b="20838"/>
          <a:stretch/>
        </p:blipFill>
        <p:spPr bwMode="auto">
          <a:xfrm>
            <a:off x="2769706" y="1116760"/>
            <a:ext cx="848834" cy="88458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4155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AE8DE7-D524-43BD-8D24-67760DE0FEFC}"/>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Homework</a:t>
            </a:r>
          </a:p>
        </p:txBody>
      </p:sp>
      <p:pic>
        <p:nvPicPr>
          <p:cNvPr id="4" name="Picture 3">
            <a:extLst>
              <a:ext uri="{FF2B5EF4-FFF2-40B4-BE49-F238E27FC236}">
                <a16:creationId xmlns:a16="http://schemas.microsoft.com/office/drawing/2014/main" id="{E333D076-3270-40F1-9AC4-58E8959DD5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6423" t="18676" r="44154" b="17112"/>
          <a:stretch/>
        </p:blipFill>
        <p:spPr>
          <a:xfrm>
            <a:off x="6279455" y="640080"/>
            <a:ext cx="4287386" cy="5263134"/>
          </a:xfrm>
          <a:prstGeom prst="rect">
            <a:avLst/>
          </a:prstGeom>
        </p:spPr>
      </p:pic>
      <p:pic>
        <p:nvPicPr>
          <p:cNvPr id="7" name="Picture 2" descr="The Truth About Homework">
            <a:extLst>
              <a:ext uri="{FF2B5EF4-FFF2-40B4-BE49-F238E27FC236}">
                <a16:creationId xmlns:a16="http://schemas.microsoft.com/office/drawing/2014/main" id="{7CBE4CDC-FFEE-4CFB-93A1-F911ADDAA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29" y="314027"/>
            <a:ext cx="1527244" cy="152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246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F4977-9590-458B-945C-FCAD4B5FA561}"/>
              </a:ext>
            </a:extLst>
          </p:cNvPr>
          <p:cNvSpPr>
            <a:spLocks noGrp="1"/>
          </p:cNvSpPr>
          <p:nvPr>
            <p:ph type="title"/>
          </p:nvPr>
        </p:nvSpPr>
        <p:spPr/>
        <p:txBody>
          <a:bodyPr/>
          <a:lstStyle/>
          <a:p>
            <a:r>
              <a:rPr lang="en-US" dirty="0"/>
              <a:t>Homework</a:t>
            </a:r>
          </a:p>
        </p:txBody>
      </p:sp>
      <p:sp>
        <p:nvSpPr>
          <p:cNvPr id="4" name="TextBox 3">
            <a:extLst>
              <a:ext uri="{FF2B5EF4-FFF2-40B4-BE49-F238E27FC236}">
                <a16:creationId xmlns:a16="http://schemas.microsoft.com/office/drawing/2014/main" id="{FB1379B1-62A8-4196-86E8-679CC47ECCF0}"/>
              </a:ext>
            </a:extLst>
          </p:cNvPr>
          <p:cNvSpPr txBox="1"/>
          <p:nvPr/>
        </p:nvSpPr>
        <p:spPr>
          <a:xfrm>
            <a:off x="1033671" y="2538513"/>
            <a:ext cx="10402956" cy="3693319"/>
          </a:xfrm>
          <a:prstGeom prst="rect">
            <a:avLst/>
          </a:prstGeom>
          <a:noFill/>
        </p:spPr>
        <p:txBody>
          <a:bodyPr wrap="square">
            <a:spAutoFit/>
          </a:bodyPr>
          <a:lstStyle/>
          <a:p>
            <a:r>
              <a:rPr lang="en-US" dirty="0"/>
              <a:t>The mathematics department at Cornucopia College will offer seven courses next semester:                    Math 105 (M), Numerical Analysis (N), Linear Operators (O), Probability (P), Differential Equations (Q),      Real Analysis (R), Statistics (S).  The department has twelve students, who will take the following classes: </a:t>
            </a:r>
          </a:p>
          <a:p>
            <a:endParaRPr lang="en-US" dirty="0"/>
          </a:p>
          <a:p>
            <a:r>
              <a:rPr lang="en-US" dirty="0"/>
              <a:t>Alice: N, O, Q                       Chaz : R, M</a:t>
            </a:r>
          </a:p>
          <a:p>
            <a:r>
              <a:rPr lang="en-US" dirty="0"/>
              <a:t>Bob: N, R, S                          Dan: N,O </a:t>
            </a:r>
          </a:p>
          <a:p>
            <a:r>
              <a:rPr lang="en-US" dirty="0"/>
              <a:t>Greg: M,P                             Emma: O, M </a:t>
            </a:r>
          </a:p>
          <a:p>
            <a:r>
              <a:rPr lang="en-US" dirty="0"/>
              <a:t>Homer: R,O                         Kate: P,S </a:t>
            </a:r>
          </a:p>
          <a:p>
            <a:r>
              <a:rPr lang="en-US" dirty="0"/>
              <a:t>Inez: N, Q                             Lara: P,Q </a:t>
            </a:r>
          </a:p>
          <a:p>
            <a:r>
              <a:rPr lang="en-US" dirty="0" err="1"/>
              <a:t>Fonz</a:t>
            </a:r>
            <a:r>
              <a:rPr lang="en-US" dirty="0"/>
              <a:t>: N, R                             Jill: N,S,Q </a:t>
            </a:r>
          </a:p>
          <a:p>
            <a:r>
              <a:rPr lang="en-US" dirty="0"/>
              <a:t> </a:t>
            </a:r>
          </a:p>
          <a:p>
            <a:r>
              <a:rPr lang="en-US" dirty="0"/>
              <a:t>The department needs to schedule class times for each of these courses, but two courses cannot meet at the same time if they have any students in common. How many different class times will they need?</a:t>
            </a:r>
          </a:p>
        </p:txBody>
      </p:sp>
      <p:pic>
        <p:nvPicPr>
          <p:cNvPr id="1026" name="Picture 2" descr="The Truth About Homework">
            <a:extLst>
              <a:ext uri="{FF2B5EF4-FFF2-40B4-BE49-F238E27FC236}">
                <a16:creationId xmlns:a16="http://schemas.microsoft.com/office/drawing/2014/main" id="{C038556E-29D0-43BC-B830-0DAF9FC11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36" y="626168"/>
            <a:ext cx="1527244" cy="152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313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14F3-A50E-4812-8F78-D4173370BEC6}"/>
              </a:ext>
            </a:extLst>
          </p:cNvPr>
          <p:cNvSpPr>
            <a:spLocks noGrp="1"/>
          </p:cNvSpPr>
          <p:nvPr>
            <p:ph type="title"/>
          </p:nvPr>
        </p:nvSpPr>
        <p:spPr/>
        <p:txBody>
          <a:bodyPr/>
          <a:lstStyle/>
          <a:p>
            <a:r>
              <a:rPr lang="en-US" dirty="0"/>
              <a:t>Applications of graphs</a:t>
            </a:r>
          </a:p>
        </p:txBody>
      </p:sp>
    </p:spTree>
    <p:extLst>
      <p:ext uri="{BB962C8B-B14F-4D97-AF65-F5344CB8AC3E}">
        <p14:creationId xmlns:p14="http://schemas.microsoft.com/office/powerpoint/2010/main" val="9246195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965AAD-25CD-41D2-8F96-F5E7133C6715}"/>
              </a:ext>
            </a:extLst>
          </p:cNvPr>
          <p:cNvSpPr txBox="1"/>
          <p:nvPr/>
        </p:nvSpPr>
        <p:spPr>
          <a:xfrm>
            <a:off x="1310814" y="528205"/>
            <a:ext cx="9366282" cy="646331"/>
          </a:xfrm>
          <a:prstGeom prst="rect">
            <a:avLst/>
          </a:prstGeom>
          <a:solidFill>
            <a:schemeClr val="accent5">
              <a:lumMod val="40000"/>
              <a:lumOff val="60000"/>
            </a:schemeClr>
          </a:solidFill>
        </p:spPr>
        <p:txBody>
          <a:bodyPr wrap="none" rtlCol="0">
            <a:spAutoFit/>
          </a:bodyPr>
          <a:lstStyle/>
          <a:p>
            <a:r>
              <a:rPr lang="en-US" dirty="0"/>
              <a:t>Suppose 8 devices (computers, printers, etc.) must be connected through a local area network. </a:t>
            </a:r>
          </a:p>
          <a:p>
            <a:r>
              <a:rPr lang="en-US" dirty="0"/>
              <a:t>Let’s explore how this might look.</a:t>
            </a:r>
          </a:p>
        </p:txBody>
      </p:sp>
      <p:sp>
        <p:nvSpPr>
          <p:cNvPr id="3" name="TextBox 2">
            <a:extLst>
              <a:ext uri="{FF2B5EF4-FFF2-40B4-BE49-F238E27FC236}">
                <a16:creationId xmlns:a16="http://schemas.microsoft.com/office/drawing/2014/main" id="{A2FE95ED-68D4-4E20-8961-9936272323D5}"/>
              </a:ext>
            </a:extLst>
          </p:cNvPr>
          <p:cNvSpPr txBox="1"/>
          <p:nvPr/>
        </p:nvSpPr>
        <p:spPr>
          <a:xfrm>
            <a:off x="1390813" y="2276509"/>
            <a:ext cx="556563" cy="369332"/>
          </a:xfrm>
          <a:prstGeom prst="rect">
            <a:avLst/>
          </a:prstGeom>
          <a:noFill/>
        </p:spPr>
        <p:txBody>
          <a:bodyPr wrap="none" rtlCol="0">
            <a:spAutoFit/>
          </a:bodyPr>
          <a:lstStyle/>
          <a:p>
            <a:r>
              <a:rPr lang="en-US" dirty="0"/>
              <a:t>Star</a:t>
            </a:r>
          </a:p>
        </p:txBody>
      </p:sp>
      <p:sp>
        <p:nvSpPr>
          <p:cNvPr id="4" name="TextBox 3">
            <a:extLst>
              <a:ext uri="{FF2B5EF4-FFF2-40B4-BE49-F238E27FC236}">
                <a16:creationId xmlns:a16="http://schemas.microsoft.com/office/drawing/2014/main" id="{2845A370-86CE-4FBE-917C-CAA2E8159A76}"/>
              </a:ext>
            </a:extLst>
          </p:cNvPr>
          <p:cNvSpPr txBox="1"/>
          <p:nvPr/>
        </p:nvSpPr>
        <p:spPr>
          <a:xfrm>
            <a:off x="9035203" y="2276509"/>
            <a:ext cx="829073" cy="369332"/>
          </a:xfrm>
          <a:prstGeom prst="rect">
            <a:avLst/>
          </a:prstGeom>
          <a:noFill/>
        </p:spPr>
        <p:txBody>
          <a:bodyPr wrap="none" rtlCol="0">
            <a:spAutoFit/>
          </a:bodyPr>
          <a:lstStyle/>
          <a:p>
            <a:r>
              <a:rPr lang="en-US" dirty="0"/>
              <a:t>Hybrid</a:t>
            </a:r>
          </a:p>
        </p:txBody>
      </p:sp>
      <p:sp>
        <p:nvSpPr>
          <p:cNvPr id="5" name="TextBox 4">
            <a:extLst>
              <a:ext uri="{FF2B5EF4-FFF2-40B4-BE49-F238E27FC236}">
                <a16:creationId xmlns:a16="http://schemas.microsoft.com/office/drawing/2014/main" id="{5F11D11B-E3DD-4F84-8978-E32D445E41AA}"/>
              </a:ext>
            </a:extLst>
          </p:cNvPr>
          <p:cNvSpPr txBox="1"/>
          <p:nvPr/>
        </p:nvSpPr>
        <p:spPr>
          <a:xfrm>
            <a:off x="5196978" y="2276509"/>
            <a:ext cx="588623" cy="369332"/>
          </a:xfrm>
          <a:prstGeom prst="rect">
            <a:avLst/>
          </a:prstGeom>
          <a:noFill/>
        </p:spPr>
        <p:txBody>
          <a:bodyPr wrap="none" rtlCol="0">
            <a:spAutoFit/>
          </a:bodyPr>
          <a:lstStyle/>
          <a:p>
            <a:r>
              <a:rPr lang="en-US" dirty="0"/>
              <a:t>Ring</a:t>
            </a:r>
          </a:p>
        </p:txBody>
      </p:sp>
      <p:sp>
        <p:nvSpPr>
          <p:cNvPr id="6" name="Flowchart: Connector 5">
            <a:extLst>
              <a:ext uri="{FF2B5EF4-FFF2-40B4-BE49-F238E27FC236}">
                <a16:creationId xmlns:a16="http://schemas.microsoft.com/office/drawing/2014/main" id="{91306C88-5319-4546-AD0D-6C909A2BBB99}"/>
              </a:ext>
            </a:extLst>
          </p:cNvPr>
          <p:cNvSpPr/>
          <p:nvPr/>
        </p:nvSpPr>
        <p:spPr>
          <a:xfrm>
            <a:off x="844061" y="3052690"/>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45DCBF01-1B2F-46CC-BE5C-D70316E6DFED}"/>
              </a:ext>
            </a:extLst>
          </p:cNvPr>
          <p:cNvSpPr/>
          <p:nvPr/>
        </p:nvSpPr>
        <p:spPr>
          <a:xfrm>
            <a:off x="1669094" y="3052690"/>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3E5DF8D-0575-4A9E-AAC7-201A7F6826A0}"/>
              </a:ext>
            </a:extLst>
          </p:cNvPr>
          <p:cNvSpPr/>
          <p:nvPr/>
        </p:nvSpPr>
        <p:spPr>
          <a:xfrm>
            <a:off x="2642381" y="3052690"/>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5631535-15EE-4DF5-9A02-85692BD0E68D}"/>
              </a:ext>
            </a:extLst>
          </p:cNvPr>
          <p:cNvSpPr/>
          <p:nvPr/>
        </p:nvSpPr>
        <p:spPr>
          <a:xfrm>
            <a:off x="773774" y="3981510"/>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97BD0817-B07C-4290-AF71-FA7AAA916A90}"/>
              </a:ext>
            </a:extLst>
          </p:cNvPr>
          <p:cNvSpPr/>
          <p:nvPr/>
        </p:nvSpPr>
        <p:spPr>
          <a:xfrm>
            <a:off x="1664674" y="3997570"/>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206C02C8-9CDA-494E-B5C0-B846182394C3}"/>
              </a:ext>
            </a:extLst>
          </p:cNvPr>
          <p:cNvSpPr/>
          <p:nvPr/>
        </p:nvSpPr>
        <p:spPr>
          <a:xfrm>
            <a:off x="2642381" y="4006948"/>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07631BB2-8EB3-4290-BB9E-8006FF2D7935}"/>
              </a:ext>
            </a:extLst>
          </p:cNvPr>
          <p:cNvSpPr/>
          <p:nvPr/>
        </p:nvSpPr>
        <p:spPr>
          <a:xfrm>
            <a:off x="844059" y="4961206"/>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552D770-03F4-44AC-ADBC-0B73477A9C33}"/>
              </a:ext>
            </a:extLst>
          </p:cNvPr>
          <p:cNvSpPr/>
          <p:nvPr/>
        </p:nvSpPr>
        <p:spPr>
          <a:xfrm>
            <a:off x="1664674" y="4961206"/>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7D807E1A-CEE5-42FF-B7C9-008437813560}"/>
              </a:ext>
            </a:extLst>
          </p:cNvPr>
          <p:cNvSpPr/>
          <p:nvPr/>
        </p:nvSpPr>
        <p:spPr>
          <a:xfrm>
            <a:off x="2642381" y="4959646"/>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961F7DC-9972-48FF-9D37-BF7ACBCA1EB2}"/>
              </a:ext>
            </a:extLst>
          </p:cNvPr>
          <p:cNvCxnSpPr>
            <a:cxnSpLocks/>
          </p:cNvCxnSpPr>
          <p:nvPr/>
        </p:nvCxnSpPr>
        <p:spPr>
          <a:xfrm flipV="1">
            <a:off x="1725612" y="3094717"/>
            <a:ext cx="992128" cy="9100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03D751-B4B4-4E26-AD30-4FD23BF27A4D}"/>
              </a:ext>
            </a:extLst>
          </p:cNvPr>
          <p:cNvCxnSpPr>
            <a:cxnSpLocks/>
            <a:stCxn id="10" idx="0"/>
            <a:endCxn id="7" idx="4"/>
          </p:cNvCxnSpPr>
          <p:nvPr/>
        </p:nvCxnSpPr>
        <p:spPr>
          <a:xfrm flipV="1">
            <a:off x="1713911" y="3151164"/>
            <a:ext cx="4420" cy="84640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A24A45-BD2F-480F-85CC-DBEA63D07798}"/>
              </a:ext>
            </a:extLst>
          </p:cNvPr>
          <p:cNvCxnSpPr>
            <a:stCxn id="10" idx="1"/>
            <a:endCxn id="6" idx="6"/>
          </p:cNvCxnSpPr>
          <p:nvPr/>
        </p:nvCxnSpPr>
        <p:spPr>
          <a:xfrm flipH="1" flipV="1">
            <a:off x="942534" y="3101927"/>
            <a:ext cx="736561" cy="9100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4ADCAAF-4163-4266-A071-AB1A9B7D936D}"/>
              </a:ext>
            </a:extLst>
          </p:cNvPr>
          <p:cNvCxnSpPr>
            <a:stCxn id="10" idx="2"/>
            <a:endCxn id="11" idx="7"/>
          </p:cNvCxnSpPr>
          <p:nvPr/>
        </p:nvCxnSpPr>
        <p:spPr>
          <a:xfrm flipV="1">
            <a:off x="1664674" y="4021369"/>
            <a:ext cx="1061759" cy="2543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DC5121E-C23D-4650-B7EA-8403B4ACF9A0}"/>
              </a:ext>
            </a:extLst>
          </p:cNvPr>
          <p:cNvCxnSpPr>
            <a:stCxn id="10" idx="4"/>
            <a:endCxn id="14" idx="6"/>
          </p:cNvCxnSpPr>
          <p:nvPr/>
        </p:nvCxnSpPr>
        <p:spPr>
          <a:xfrm>
            <a:off x="1713911" y="4096044"/>
            <a:ext cx="1026943" cy="912839"/>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9BFDD9-D494-46EC-A679-877EA2556CD0}"/>
              </a:ext>
            </a:extLst>
          </p:cNvPr>
          <p:cNvCxnSpPr>
            <a:stCxn id="10" idx="4"/>
            <a:endCxn id="13" idx="4"/>
          </p:cNvCxnSpPr>
          <p:nvPr/>
        </p:nvCxnSpPr>
        <p:spPr>
          <a:xfrm>
            <a:off x="1713911" y="4096044"/>
            <a:ext cx="0" cy="96363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09FFE3-B45E-47BC-9307-87510AAC8FBF}"/>
              </a:ext>
            </a:extLst>
          </p:cNvPr>
          <p:cNvCxnSpPr>
            <a:cxnSpLocks/>
            <a:stCxn id="10" idx="2"/>
          </p:cNvCxnSpPr>
          <p:nvPr/>
        </p:nvCxnSpPr>
        <p:spPr>
          <a:xfrm flipH="1" flipV="1">
            <a:off x="841466" y="4035791"/>
            <a:ext cx="823208" cy="1101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C11F7B-0337-49BC-A5CA-5C0D0DD85C3B}"/>
              </a:ext>
            </a:extLst>
          </p:cNvPr>
          <p:cNvCxnSpPr>
            <a:stCxn id="10" idx="3"/>
            <a:endCxn id="12" idx="0"/>
          </p:cNvCxnSpPr>
          <p:nvPr/>
        </p:nvCxnSpPr>
        <p:spPr>
          <a:xfrm flipH="1">
            <a:off x="893296" y="4081623"/>
            <a:ext cx="785799" cy="87958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Flowchart: Connector 36">
            <a:extLst>
              <a:ext uri="{FF2B5EF4-FFF2-40B4-BE49-F238E27FC236}">
                <a16:creationId xmlns:a16="http://schemas.microsoft.com/office/drawing/2014/main" id="{91CA0341-0948-4D9B-AB81-BB86496799BA}"/>
              </a:ext>
            </a:extLst>
          </p:cNvPr>
          <p:cNvSpPr/>
          <p:nvPr/>
        </p:nvSpPr>
        <p:spPr>
          <a:xfrm>
            <a:off x="5392816" y="3045480"/>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8" name="Flowchart: Connector 37">
            <a:extLst>
              <a:ext uri="{FF2B5EF4-FFF2-40B4-BE49-F238E27FC236}">
                <a16:creationId xmlns:a16="http://schemas.microsoft.com/office/drawing/2014/main" id="{B5121521-CDA2-49C6-8A8E-2F65805BF881}"/>
              </a:ext>
            </a:extLst>
          </p:cNvPr>
          <p:cNvSpPr/>
          <p:nvPr/>
        </p:nvSpPr>
        <p:spPr>
          <a:xfrm>
            <a:off x="6217849" y="3052690"/>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9" name="Flowchart: Connector 38">
            <a:extLst>
              <a:ext uri="{FF2B5EF4-FFF2-40B4-BE49-F238E27FC236}">
                <a16:creationId xmlns:a16="http://schemas.microsoft.com/office/drawing/2014/main" id="{ED4D0ED0-3E12-4276-AE5D-A9E83B6FEA77}"/>
              </a:ext>
            </a:extLst>
          </p:cNvPr>
          <p:cNvSpPr/>
          <p:nvPr/>
        </p:nvSpPr>
        <p:spPr>
          <a:xfrm>
            <a:off x="4729289" y="3675185"/>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40" name="Flowchart: Connector 39">
            <a:extLst>
              <a:ext uri="{FF2B5EF4-FFF2-40B4-BE49-F238E27FC236}">
                <a16:creationId xmlns:a16="http://schemas.microsoft.com/office/drawing/2014/main" id="{BC04A47B-D01B-49D3-97D6-EC274508BDAF}"/>
              </a:ext>
            </a:extLst>
          </p:cNvPr>
          <p:cNvSpPr/>
          <p:nvPr/>
        </p:nvSpPr>
        <p:spPr>
          <a:xfrm>
            <a:off x="4729289" y="4422940"/>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41" name="Flowchart: Connector 40">
            <a:extLst>
              <a:ext uri="{FF2B5EF4-FFF2-40B4-BE49-F238E27FC236}">
                <a16:creationId xmlns:a16="http://schemas.microsoft.com/office/drawing/2014/main" id="{4C88D47B-1BBD-4D78-B155-B1C92EB01F13}"/>
              </a:ext>
            </a:extLst>
          </p:cNvPr>
          <p:cNvSpPr/>
          <p:nvPr/>
        </p:nvSpPr>
        <p:spPr>
          <a:xfrm>
            <a:off x="5343579" y="5114744"/>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42" name="Flowchart: Connector 41">
            <a:extLst>
              <a:ext uri="{FF2B5EF4-FFF2-40B4-BE49-F238E27FC236}">
                <a16:creationId xmlns:a16="http://schemas.microsoft.com/office/drawing/2014/main" id="{575F40EB-D25F-45AC-B3D0-866BED31572D}"/>
              </a:ext>
            </a:extLst>
          </p:cNvPr>
          <p:cNvSpPr/>
          <p:nvPr/>
        </p:nvSpPr>
        <p:spPr>
          <a:xfrm>
            <a:off x="6316322" y="5065507"/>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43" name="Flowchart: Connector 42">
            <a:extLst>
              <a:ext uri="{FF2B5EF4-FFF2-40B4-BE49-F238E27FC236}">
                <a16:creationId xmlns:a16="http://schemas.microsoft.com/office/drawing/2014/main" id="{52BF3018-DAEF-47D3-BD21-94D8BCCDA2FD}"/>
              </a:ext>
            </a:extLst>
          </p:cNvPr>
          <p:cNvSpPr/>
          <p:nvPr/>
        </p:nvSpPr>
        <p:spPr>
          <a:xfrm>
            <a:off x="6919229" y="4373703"/>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44" name="Flowchart: Connector 43">
            <a:extLst>
              <a:ext uri="{FF2B5EF4-FFF2-40B4-BE49-F238E27FC236}">
                <a16:creationId xmlns:a16="http://schemas.microsoft.com/office/drawing/2014/main" id="{DB8F5F00-60E0-4FA2-AFB8-47E661D87E03}"/>
              </a:ext>
            </a:extLst>
          </p:cNvPr>
          <p:cNvSpPr/>
          <p:nvPr/>
        </p:nvSpPr>
        <p:spPr>
          <a:xfrm>
            <a:off x="6923850" y="3625948"/>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46" name="Straight Connector 45">
            <a:extLst>
              <a:ext uri="{FF2B5EF4-FFF2-40B4-BE49-F238E27FC236}">
                <a16:creationId xmlns:a16="http://schemas.microsoft.com/office/drawing/2014/main" id="{06314D2C-D668-43FF-A58E-193A0D601D04}"/>
              </a:ext>
            </a:extLst>
          </p:cNvPr>
          <p:cNvCxnSpPr>
            <a:cxnSpLocks/>
            <a:stCxn id="38" idx="6"/>
            <a:endCxn id="44" idx="1"/>
          </p:cNvCxnSpPr>
          <p:nvPr/>
        </p:nvCxnSpPr>
        <p:spPr>
          <a:xfrm>
            <a:off x="6316322" y="3101927"/>
            <a:ext cx="621949" cy="538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76CE92B-2449-4269-852B-A70C940DD1D1}"/>
              </a:ext>
            </a:extLst>
          </p:cNvPr>
          <p:cNvCxnSpPr>
            <a:cxnSpLocks/>
            <a:stCxn id="44" idx="4"/>
          </p:cNvCxnSpPr>
          <p:nvPr/>
        </p:nvCxnSpPr>
        <p:spPr>
          <a:xfrm flipH="1">
            <a:off x="6973086" y="3724422"/>
            <a:ext cx="1" cy="651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53F272-7599-41FB-8FF4-AF1C4D889766}"/>
              </a:ext>
            </a:extLst>
          </p:cNvPr>
          <p:cNvCxnSpPr>
            <a:cxnSpLocks/>
            <a:stCxn id="43" idx="3"/>
            <a:endCxn id="42" idx="7"/>
          </p:cNvCxnSpPr>
          <p:nvPr/>
        </p:nvCxnSpPr>
        <p:spPr>
          <a:xfrm flipH="1">
            <a:off x="6400374" y="4457756"/>
            <a:ext cx="533276" cy="622172"/>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774FEC6-98A7-45DF-BEFA-3B6CAB69C03E}"/>
              </a:ext>
            </a:extLst>
          </p:cNvPr>
          <p:cNvCxnSpPr>
            <a:cxnSpLocks/>
            <a:stCxn id="42" idx="2"/>
            <a:endCxn id="41" idx="7"/>
          </p:cNvCxnSpPr>
          <p:nvPr/>
        </p:nvCxnSpPr>
        <p:spPr>
          <a:xfrm flipH="1">
            <a:off x="5427631" y="5114744"/>
            <a:ext cx="888691" cy="144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D5F1609-F6B9-4381-A7DC-616B95365738}"/>
              </a:ext>
            </a:extLst>
          </p:cNvPr>
          <p:cNvCxnSpPr>
            <a:cxnSpLocks/>
            <a:stCxn id="41" idx="0"/>
            <a:endCxn id="40" idx="5"/>
          </p:cNvCxnSpPr>
          <p:nvPr/>
        </p:nvCxnSpPr>
        <p:spPr>
          <a:xfrm flipH="1" flipV="1">
            <a:off x="4813341" y="4506993"/>
            <a:ext cx="579475" cy="607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2FF2A81-65A6-4D1F-826F-AB3EB039BD5C}"/>
              </a:ext>
            </a:extLst>
          </p:cNvPr>
          <p:cNvCxnSpPr>
            <a:cxnSpLocks/>
            <a:stCxn id="40" idx="0"/>
            <a:endCxn id="39" idx="4"/>
          </p:cNvCxnSpPr>
          <p:nvPr/>
        </p:nvCxnSpPr>
        <p:spPr>
          <a:xfrm flipV="1">
            <a:off x="4778526" y="3773659"/>
            <a:ext cx="0" cy="649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0A65BFB-1C46-4B68-9E7D-1CD9D63CF5F1}"/>
              </a:ext>
            </a:extLst>
          </p:cNvPr>
          <p:cNvCxnSpPr>
            <a:stCxn id="39" idx="0"/>
            <a:endCxn id="37" idx="1"/>
          </p:cNvCxnSpPr>
          <p:nvPr/>
        </p:nvCxnSpPr>
        <p:spPr>
          <a:xfrm flipV="1">
            <a:off x="4778526" y="3059901"/>
            <a:ext cx="628711" cy="615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D4ED690-AEC1-4740-8B85-381D175F02C8}"/>
              </a:ext>
            </a:extLst>
          </p:cNvPr>
          <p:cNvCxnSpPr>
            <a:cxnSpLocks/>
            <a:stCxn id="37" idx="0"/>
            <a:endCxn id="38" idx="7"/>
          </p:cNvCxnSpPr>
          <p:nvPr/>
        </p:nvCxnSpPr>
        <p:spPr>
          <a:xfrm>
            <a:off x="5442053" y="3045480"/>
            <a:ext cx="859848" cy="21631"/>
          </a:xfrm>
          <a:prstGeom prst="line">
            <a:avLst/>
          </a:prstGeom>
        </p:spPr>
        <p:style>
          <a:lnRef idx="1">
            <a:schemeClr val="accent1"/>
          </a:lnRef>
          <a:fillRef idx="0">
            <a:schemeClr val="accent1"/>
          </a:fillRef>
          <a:effectRef idx="0">
            <a:schemeClr val="accent1"/>
          </a:effectRef>
          <a:fontRef idx="minor">
            <a:schemeClr val="tx1"/>
          </a:fontRef>
        </p:style>
      </p:cxnSp>
      <p:sp>
        <p:nvSpPr>
          <p:cNvPr id="62" name="Flowchart: Connector 61">
            <a:extLst>
              <a:ext uri="{FF2B5EF4-FFF2-40B4-BE49-F238E27FC236}">
                <a16:creationId xmlns:a16="http://schemas.microsoft.com/office/drawing/2014/main" id="{56FD84BD-E16C-4DA4-B812-63CBA0469B46}"/>
              </a:ext>
            </a:extLst>
          </p:cNvPr>
          <p:cNvSpPr/>
          <p:nvPr/>
        </p:nvSpPr>
        <p:spPr>
          <a:xfrm>
            <a:off x="9174330" y="3158629"/>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3" name="Flowchart: Connector 62">
            <a:extLst>
              <a:ext uri="{FF2B5EF4-FFF2-40B4-BE49-F238E27FC236}">
                <a16:creationId xmlns:a16="http://schemas.microsoft.com/office/drawing/2014/main" id="{C944D7D6-4ECE-4396-834E-949B982BE884}"/>
              </a:ext>
            </a:extLst>
          </p:cNvPr>
          <p:cNvSpPr/>
          <p:nvPr/>
        </p:nvSpPr>
        <p:spPr>
          <a:xfrm>
            <a:off x="9999363" y="3165839"/>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4" name="Flowchart: Connector 63">
            <a:extLst>
              <a:ext uri="{FF2B5EF4-FFF2-40B4-BE49-F238E27FC236}">
                <a16:creationId xmlns:a16="http://schemas.microsoft.com/office/drawing/2014/main" id="{928BC890-8B4A-403D-BD75-2695D5562429}"/>
              </a:ext>
            </a:extLst>
          </p:cNvPr>
          <p:cNvSpPr/>
          <p:nvPr/>
        </p:nvSpPr>
        <p:spPr>
          <a:xfrm>
            <a:off x="8510803" y="3788334"/>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5" name="Flowchart: Connector 64">
            <a:extLst>
              <a:ext uri="{FF2B5EF4-FFF2-40B4-BE49-F238E27FC236}">
                <a16:creationId xmlns:a16="http://schemas.microsoft.com/office/drawing/2014/main" id="{7FC57C9F-4B38-4181-BAEE-953D1BFEEF28}"/>
              </a:ext>
            </a:extLst>
          </p:cNvPr>
          <p:cNvSpPr/>
          <p:nvPr/>
        </p:nvSpPr>
        <p:spPr>
          <a:xfrm>
            <a:off x="8510803" y="4536089"/>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6" name="Flowchart: Connector 65">
            <a:extLst>
              <a:ext uri="{FF2B5EF4-FFF2-40B4-BE49-F238E27FC236}">
                <a16:creationId xmlns:a16="http://schemas.microsoft.com/office/drawing/2014/main" id="{5DC84730-F48A-4A32-BB6B-47D0CEA68689}"/>
              </a:ext>
            </a:extLst>
          </p:cNvPr>
          <p:cNvSpPr/>
          <p:nvPr/>
        </p:nvSpPr>
        <p:spPr>
          <a:xfrm>
            <a:off x="9125093" y="5227893"/>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7" name="Flowchart: Connector 66">
            <a:extLst>
              <a:ext uri="{FF2B5EF4-FFF2-40B4-BE49-F238E27FC236}">
                <a16:creationId xmlns:a16="http://schemas.microsoft.com/office/drawing/2014/main" id="{31CDF8F0-E8BB-4AF6-966D-E202F029BE0B}"/>
              </a:ext>
            </a:extLst>
          </p:cNvPr>
          <p:cNvSpPr/>
          <p:nvPr/>
        </p:nvSpPr>
        <p:spPr>
          <a:xfrm>
            <a:off x="10097836" y="5178656"/>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8" name="Flowchart: Connector 67">
            <a:extLst>
              <a:ext uri="{FF2B5EF4-FFF2-40B4-BE49-F238E27FC236}">
                <a16:creationId xmlns:a16="http://schemas.microsoft.com/office/drawing/2014/main" id="{C3D3A32E-204D-4F60-97B8-0D5549D1F0B1}"/>
              </a:ext>
            </a:extLst>
          </p:cNvPr>
          <p:cNvSpPr/>
          <p:nvPr/>
        </p:nvSpPr>
        <p:spPr>
          <a:xfrm>
            <a:off x="10703081" y="4501273"/>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9" name="Flowchart: Connector 68">
            <a:extLst>
              <a:ext uri="{FF2B5EF4-FFF2-40B4-BE49-F238E27FC236}">
                <a16:creationId xmlns:a16="http://schemas.microsoft.com/office/drawing/2014/main" id="{516875DD-1609-4D2C-9D83-80AC3FCA0DFB}"/>
              </a:ext>
            </a:extLst>
          </p:cNvPr>
          <p:cNvSpPr/>
          <p:nvPr/>
        </p:nvSpPr>
        <p:spPr>
          <a:xfrm>
            <a:off x="10705364" y="3739097"/>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70" name="Straight Connector 69">
            <a:extLst>
              <a:ext uri="{FF2B5EF4-FFF2-40B4-BE49-F238E27FC236}">
                <a16:creationId xmlns:a16="http://schemas.microsoft.com/office/drawing/2014/main" id="{8FF4C557-C88C-4E21-B5F9-DFA9E66BC4F0}"/>
              </a:ext>
            </a:extLst>
          </p:cNvPr>
          <p:cNvCxnSpPr>
            <a:cxnSpLocks/>
            <a:stCxn id="63" idx="5"/>
            <a:endCxn id="69" idx="1"/>
          </p:cNvCxnSpPr>
          <p:nvPr/>
        </p:nvCxnSpPr>
        <p:spPr>
          <a:xfrm>
            <a:off x="10083415" y="3249892"/>
            <a:ext cx="636370" cy="503626"/>
          </a:xfrm>
          <a:prstGeom prst="line">
            <a:avLst/>
          </a:prstGeom>
        </p:spPr>
        <p:style>
          <a:lnRef idx="3">
            <a:schemeClr val="accent3"/>
          </a:lnRef>
          <a:fillRef idx="0">
            <a:schemeClr val="accent3"/>
          </a:fillRef>
          <a:effectRef idx="2">
            <a:schemeClr val="accent3"/>
          </a:effectRef>
          <a:fontRef idx="minor">
            <a:schemeClr val="tx1"/>
          </a:fontRef>
        </p:style>
      </p:cxnSp>
      <p:cxnSp>
        <p:nvCxnSpPr>
          <p:cNvPr id="71" name="Straight Connector 70">
            <a:extLst>
              <a:ext uri="{FF2B5EF4-FFF2-40B4-BE49-F238E27FC236}">
                <a16:creationId xmlns:a16="http://schemas.microsoft.com/office/drawing/2014/main" id="{5A3C0569-9A20-4E17-A517-C2AE732B7DAB}"/>
              </a:ext>
            </a:extLst>
          </p:cNvPr>
          <p:cNvCxnSpPr>
            <a:cxnSpLocks/>
            <a:stCxn id="69" idx="4"/>
          </p:cNvCxnSpPr>
          <p:nvPr/>
        </p:nvCxnSpPr>
        <p:spPr>
          <a:xfrm flipH="1">
            <a:off x="10754600" y="3837571"/>
            <a:ext cx="1" cy="683843"/>
          </a:xfrm>
          <a:prstGeom prst="line">
            <a:avLst/>
          </a:prstGeom>
        </p:spPr>
        <p:style>
          <a:lnRef idx="3">
            <a:schemeClr val="accent3"/>
          </a:lnRef>
          <a:fillRef idx="0">
            <a:schemeClr val="accent3"/>
          </a:fillRef>
          <a:effectRef idx="2">
            <a:schemeClr val="accent3"/>
          </a:effectRef>
          <a:fontRef idx="minor">
            <a:schemeClr val="tx1"/>
          </a:fontRef>
        </p:style>
      </p:cxnSp>
      <p:cxnSp>
        <p:nvCxnSpPr>
          <p:cNvPr id="72" name="Straight Connector 71">
            <a:extLst>
              <a:ext uri="{FF2B5EF4-FFF2-40B4-BE49-F238E27FC236}">
                <a16:creationId xmlns:a16="http://schemas.microsoft.com/office/drawing/2014/main" id="{8FBD27A8-1FA1-4119-ADE2-F6BBE3B2CE50}"/>
              </a:ext>
            </a:extLst>
          </p:cNvPr>
          <p:cNvCxnSpPr>
            <a:cxnSpLocks/>
            <a:stCxn id="68" idx="3"/>
            <a:endCxn id="67" idx="7"/>
          </p:cNvCxnSpPr>
          <p:nvPr/>
        </p:nvCxnSpPr>
        <p:spPr>
          <a:xfrm flipH="1">
            <a:off x="10181888" y="4585326"/>
            <a:ext cx="535614" cy="607751"/>
          </a:xfrm>
          <a:prstGeom prst="line">
            <a:avLst/>
          </a:prstGeom>
        </p:spPr>
        <p:style>
          <a:lnRef idx="3">
            <a:schemeClr val="accent3"/>
          </a:lnRef>
          <a:fillRef idx="0">
            <a:schemeClr val="accent3"/>
          </a:fillRef>
          <a:effectRef idx="2">
            <a:schemeClr val="accent3"/>
          </a:effectRef>
          <a:fontRef idx="minor">
            <a:schemeClr val="tx1"/>
          </a:fontRef>
        </p:style>
      </p:cxnSp>
      <p:cxnSp>
        <p:nvCxnSpPr>
          <p:cNvPr id="73" name="Straight Connector 72">
            <a:extLst>
              <a:ext uri="{FF2B5EF4-FFF2-40B4-BE49-F238E27FC236}">
                <a16:creationId xmlns:a16="http://schemas.microsoft.com/office/drawing/2014/main" id="{DDDE465D-8327-43CF-BDA0-4012E3DEEBFC}"/>
              </a:ext>
            </a:extLst>
          </p:cNvPr>
          <p:cNvCxnSpPr>
            <a:cxnSpLocks/>
            <a:stCxn id="67" idx="2"/>
            <a:endCxn id="66" idx="6"/>
          </p:cNvCxnSpPr>
          <p:nvPr/>
        </p:nvCxnSpPr>
        <p:spPr>
          <a:xfrm flipH="1">
            <a:off x="9223566" y="5227893"/>
            <a:ext cx="874270" cy="49237"/>
          </a:xfrm>
          <a:prstGeom prst="line">
            <a:avLst/>
          </a:prstGeom>
        </p:spPr>
        <p:style>
          <a:lnRef idx="3">
            <a:schemeClr val="accent3"/>
          </a:lnRef>
          <a:fillRef idx="0">
            <a:schemeClr val="accent3"/>
          </a:fillRef>
          <a:effectRef idx="2">
            <a:schemeClr val="accent3"/>
          </a:effectRef>
          <a:fontRef idx="minor">
            <a:schemeClr val="tx1"/>
          </a:fontRef>
        </p:style>
      </p:cxnSp>
      <p:cxnSp>
        <p:nvCxnSpPr>
          <p:cNvPr id="74" name="Straight Connector 73">
            <a:extLst>
              <a:ext uri="{FF2B5EF4-FFF2-40B4-BE49-F238E27FC236}">
                <a16:creationId xmlns:a16="http://schemas.microsoft.com/office/drawing/2014/main" id="{DC74FB80-B06C-42C9-89E0-8E75DBC40881}"/>
              </a:ext>
            </a:extLst>
          </p:cNvPr>
          <p:cNvCxnSpPr>
            <a:cxnSpLocks/>
            <a:stCxn id="66" idx="1"/>
            <a:endCxn id="65" idx="5"/>
          </p:cNvCxnSpPr>
          <p:nvPr/>
        </p:nvCxnSpPr>
        <p:spPr>
          <a:xfrm flipH="1" flipV="1">
            <a:off x="8594855" y="4620142"/>
            <a:ext cx="544659" cy="622172"/>
          </a:xfrm>
          <a:prstGeom prst="line">
            <a:avLst/>
          </a:prstGeom>
        </p:spPr>
        <p:style>
          <a:lnRef idx="3">
            <a:schemeClr val="accent3"/>
          </a:lnRef>
          <a:fillRef idx="0">
            <a:schemeClr val="accent3"/>
          </a:fillRef>
          <a:effectRef idx="2">
            <a:schemeClr val="accent3"/>
          </a:effectRef>
          <a:fontRef idx="minor">
            <a:schemeClr val="tx1"/>
          </a:fontRef>
        </p:style>
      </p:cxnSp>
      <p:cxnSp>
        <p:nvCxnSpPr>
          <p:cNvPr id="75" name="Straight Connector 74">
            <a:extLst>
              <a:ext uri="{FF2B5EF4-FFF2-40B4-BE49-F238E27FC236}">
                <a16:creationId xmlns:a16="http://schemas.microsoft.com/office/drawing/2014/main" id="{C5654FF7-0E8E-410E-AAAF-0DD472EF4FAE}"/>
              </a:ext>
            </a:extLst>
          </p:cNvPr>
          <p:cNvCxnSpPr>
            <a:cxnSpLocks/>
            <a:stCxn id="65" idx="0"/>
            <a:endCxn id="64" idx="4"/>
          </p:cNvCxnSpPr>
          <p:nvPr/>
        </p:nvCxnSpPr>
        <p:spPr>
          <a:xfrm flipV="1">
            <a:off x="8560040" y="3886808"/>
            <a:ext cx="0" cy="649281"/>
          </a:xfrm>
          <a:prstGeom prst="line">
            <a:avLst/>
          </a:prstGeom>
        </p:spPr>
        <p:style>
          <a:lnRef idx="3">
            <a:schemeClr val="accent3"/>
          </a:lnRef>
          <a:fillRef idx="0">
            <a:schemeClr val="accent3"/>
          </a:fillRef>
          <a:effectRef idx="2">
            <a:schemeClr val="accent3"/>
          </a:effectRef>
          <a:fontRef idx="minor">
            <a:schemeClr val="tx1"/>
          </a:fontRef>
        </p:style>
      </p:cxnSp>
      <p:cxnSp>
        <p:nvCxnSpPr>
          <p:cNvPr id="76" name="Straight Connector 75">
            <a:extLst>
              <a:ext uri="{FF2B5EF4-FFF2-40B4-BE49-F238E27FC236}">
                <a16:creationId xmlns:a16="http://schemas.microsoft.com/office/drawing/2014/main" id="{03E39C60-BCA8-4880-AF92-E84B083715A6}"/>
              </a:ext>
            </a:extLst>
          </p:cNvPr>
          <p:cNvCxnSpPr>
            <a:cxnSpLocks/>
            <a:stCxn id="64" idx="0"/>
            <a:endCxn id="62" idx="3"/>
          </p:cNvCxnSpPr>
          <p:nvPr/>
        </p:nvCxnSpPr>
        <p:spPr>
          <a:xfrm flipV="1">
            <a:off x="8560040" y="3242682"/>
            <a:ext cx="628711" cy="545652"/>
          </a:xfrm>
          <a:prstGeom prst="line">
            <a:avLst/>
          </a:prstGeom>
        </p:spPr>
        <p:style>
          <a:lnRef idx="3">
            <a:schemeClr val="accent3"/>
          </a:lnRef>
          <a:fillRef idx="0">
            <a:schemeClr val="accent3"/>
          </a:fillRef>
          <a:effectRef idx="2">
            <a:schemeClr val="accent3"/>
          </a:effectRef>
          <a:fontRef idx="minor">
            <a:schemeClr val="tx1"/>
          </a:fontRef>
        </p:style>
      </p:cxnSp>
      <p:cxnSp>
        <p:nvCxnSpPr>
          <p:cNvPr id="77" name="Straight Connector 76">
            <a:extLst>
              <a:ext uri="{FF2B5EF4-FFF2-40B4-BE49-F238E27FC236}">
                <a16:creationId xmlns:a16="http://schemas.microsoft.com/office/drawing/2014/main" id="{65AB2AFD-7B6C-46B0-A7B1-C87F5E7CD6EC}"/>
              </a:ext>
            </a:extLst>
          </p:cNvPr>
          <p:cNvCxnSpPr>
            <a:cxnSpLocks/>
            <a:stCxn id="62" idx="6"/>
            <a:endCxn id="63" idx="2"/>
          </p:cNvCxnSpPr>
          <p:nvPr/>
        </p:nvCxnSpPr>
        <p:spPr>
          <a:xfrm>
            <a:off x="9272803" y="3207866"/>
            <a:ext cx="726560" cy="7210"/>
          </a:xfrm>
          <a:prstGeom prst="line">
            <a:avLst/>
          </a:prstGeom>
        </p:spPr>
        <p:style>
          <a:lnRef idx="3">
            <a:schemeClr val="accent3"/>
          </a:lnRef>
          <a:fillRef idx="0">
            <a:schemeClr val="accent3"/>
          </a:fillRef>
          <a:effectRef idx="2">
            <a:schemeClr val="accent3"/>
          </a:effectRef>
          <a:fontRef idx="minor">
            <a:schemeClr val="tx1"/>
          </a:fontRef>
        </p:style>
      </p:cxnSp>
      <p:sp>
        <p:nvSpPr>
          <p:cNvPr id="78" name="Flowchart: Connector 77">
            <a:extLst>
              <a:ext uri="{FF2B5EF4-FFF2-40B4-BE49-F238E27FC236}">
                <a16:creationId xmlns:a16="http://schemas.microsoft.com/office/drawing/2014/main" id="{14AD2B22-FB7F-455C-96EF-8E7AEFDA3565}"/>
              </a:ext>
            </a:extLst>
          </p:cNvPr>
          <p:cNvSpPr/>
          <p:nvPr/>
        </p:nvSpPr>
        <p:spPr>
          <a:xfrm>
            <a:off x="9604253" y="4186830"/>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80" name="Straight Connector 79">
            <a:extLst>
              <a:ext uri="{FF2B5EF4-FFF2-40B4-BE49-F238E27FC236}">
                <a16:creationId xmlns:a16="http://schemas.microsoft.com/office/drawing/2014/main" id="{F8C08062-2F3F-4B71-B491-0931DD59D8A2}"/>
              </a:ext>
            </a:extLst>
          </p:cNvPr>
          <p:cNvCxnSpPr>
            <a:cxnSpLocks/>
            <a:stCxn id="78" idx="6"/>
            <a:endCxn id="63" idx="4"/>
          </p:cNvCxnSpPr>
          <p:nvPr/>
        </p:nvCxnSpPr>
        <p:spPr>
          <a:xfrm flipV="1">
            <a:off x="9702726" y="3264313"/>
            <a:ext cx="345874" cy="9717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8D3AD52-1500-4599-B88B-5C00E816CA8E}"/>
              </a:ext>
            </a:extLst>
          </p:cNvPr>
          <p:cNvCxnSpPr>
            <a:stCxn id="78" idx="6"/>
            <a:endCxn id="69" idx="3"/>
          </p:cNvCxnSpPr>
          <p:nvPr/>
        </p:nvCxnSpPr>
        <p:spPr>
          <a:xfrm flipV="1">
            <a:off x="9702726" y="3823150"/>
            <a:ext cx="1017059" cy="412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2A2E435-A85C-48BB-A2A2-93C80B6D6C6A}"/>
              </a:ext>
            </a:extLst>
          </p:cNvPr>
          <p:cNvCxnSpPr>
            <a:stCxn id="78" idx="7"/>
            <a:endCxn id="68" idx="1"/>
          </p:cNvCxnSpPr>
          <p:nvPr/>
        </p:nvCxnSpPr>
        <p:spPr>
          <a:xfrm>
            <a:off x="9688305" y="4201251"/>
            <a:ext cx="1029197" cy="314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020889D-E6CA-48E0-9F00-40F6DC1210EB}"/>
              </a:ext>
            </a:extLst>
          </p:cNvPr>
          <p:cNvCxnSpPr>
            <a:stCxn id="78" idx="6"/>
            <a:endCxn id="67" idx="7"/>
          </p:cNvCxnSpPr>
          <p:nvPr/>
        </p:nvCxnSpPr>
        <p:spPr>
          <a:xfrm>
            <a:off x="9702726" y="4236067"/>
            <a:ext cx="479162" cy="957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6DB01C-B7C1-4F18-AABF-B58EF236E32A}"/>
              </a:ext>
            </a:extLst>
          </p:cNvPr>
          <p:cNvCxnSpPr>
            <a:cxnSpLocks/>
            <a:stCxn id="78" idx="4"/>
            <a:endCxn id="66" idx="7"/>
          </p:cNvCxnSpPr>
          <p:nvPr/>
        </p:nvCxnSpPr>
        <p:spPr>
          <a:xfrm flipH="1">
            <a:off x="9209145" y="4285304"/>
            <a:ext cx="444345" cy="957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2AA880-F5D3-4A2B-94D3-391424FADC19}"/>
              </a:ext>
            </a:extLst>
          </p:cNvPr>
          <p:cNvCxnSpPr>
            <a:stCxn id="78" idx="5"/>
            <a:endCxn id="65" idx="6"/>
          </p:cNvCxnSpPr>
          <p:nvPr/>
        </p:nvCxnSpPr>
        <p:spPr>
          <a:xfrm flipH="1">
            <a:off x="8609276" y="4270883"/>
            <a:ext cx="1079029" cy="314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5FC5443-0DF2-4FB2-BBF1-A660B43083F0}"/>
              </a:ext>
            </a:extLst>
          </p:cNvPr>
          <p:cNvCxnSpPr>
            <a:stCxn id="78" idx="5"/>
            <a:endCxn id="62" idx="5"/>
          </p:cNvCxnSpPr>
          <p:nvPr/>
        </p:nvCxnSpPr>
        <p:spPr>
          <a:xfrm flipH="1" flipV="1">
            <a:off x="9258382" y="3242682"/>
            <a:ext cx="429923" cy="1028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16CF524-5FDB-41E0-8C08-0A74883D1158}"/>
              </a:ext>
            </a:extLst>
          </p:cNvPr>
          <p:cNvCxnSpPr>
            <a:stCxn id="78" idx="1"/>
            <a:endCxn id="64" idx="6"/>
          </p:cNvCxnSpPr>
          <p:nvPr/>
        </p:nvCxnSpPr>
        <p:spPr>
          <a:xfrm flipH="1" flipV="1">
            <a:off x="8609276" y="3837571"/>
            <a:ext cx="1009398" cy="3636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16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7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6"/>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8"/>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8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83"/>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8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87"/>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8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9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9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37" grpId="0" animBg="1"/>
      <p:bldP spid="38" grpId="0" animBg="1"/>
      <p:bldP spid="39" grpId="0" animBg="1"/>
      <p:bldP spid="40" grpId="0" animBg="1"/>
      <p:bldP spid="41" grpId="0" animBg="1"/>
      <p:bldP spid="42" grpId="0" animBg="1"/>
      <p:bldP spid="43" grpId="0" animBg="1"/>
      <p:bldP spid="44" grpId="0" animBg="1"/>
      <p:bldP spid="62" grpId="0" animBg="1"/>
      <p:bldP spid="63" grpId="0" animBg="1"/>
      <p:bldP spid="64" grpId="0" animBg="1"/>
      <p:bldP spid="65" grpId="0" animBg="1"/>
      <p:bldP spid="66" grpId="0" animBg="1"/>
      <p:bldP spid="67" grpId="0" animBg="1"/>
      <p:bldP spid="68" grpId="0" animBg="1"/>
      <p:bldP spid="69" grpId="0" animBg="1"/>
      <p:bldP spid="7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857AA7D-071D-4566-BB33-3BFEFB10A613}"/>
              </a:ext>
            </a:extLst>
          </p:cNvPr>
          <p:cNvSpPr/>
          <p:nvPr/>
        </p:nvSpPr>
        <p:spPr>
          <a:xfrm>
            <a:off x="1502229" y="531845"/>
            <a:ext cx="8705461" cy="66988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8965AAD-25CD-41D2-8F96-F5E7133C6715}"/>
              </a:ext>
            </a:extLst>
          </p:cNvPr>
          <p:cNvSpPr txBox="1"/>
          <p:nvPr/>
        </p:nvSpPr>
        <p:spPr>
          <a:xfrm>
            <a:off x="1584918" y="552062"/>
            <a:ext cx="8926895" cy="646331"/>
          </a:xfrm>
          <a:prstGeom prst="rect">
            <a:avLst/>
          </a:prstGeom>
          <a:noFill/>
        </p:spPr>
        <p:txBody>
          <a:bodyPr wrap="square" rtlCol="0">
            <a:spAutoFit/>
          </a:bodyPr>
          <a:lstStyle/>
          <a:p>
            <a:r>
              <a:rPr lang="en-US" dirty="0"/>
              <a:t>Suppose you have 9 processors to carry out an algorithm. Describe three different ways to arrange the processors and the advantage or disadvantage of each.</a:t>
            </a:r>
          </a:p>
        </p:txBody>
      </p:sp>
      <p:sp>
        <p:nvSpPr>
          <p:cNvPr id="3" name="TextBox 2">
            <a:extLst>
              <a:ext uri="{FF2B5EF4-FFF2-40B4-BE49-F238E27FC236}">
                <a16:creationId xmlns:a16="http://schemas.microsoft.com/office/drawing/2014/main" id="{A2FE95ED-68D4-4E20-8961-9936272323D5}"/>
              </a:ext>
            </a:extLst>
          </p:cNvPr>
          <p:cNvSpPr txBox="1"/>
          <p:nvPr/>
        </p:nvSpPr>
        <p:spPr>
          <a:xfrm>
            <a:off x="1390813" y="2276509"/>
            <a:ext cx="1329916" cy="369332"/>
          </a:xfrm>
          <a:prstGeom prst="rect">
            <a:avLst/>
          </a:prstGeom>
          <a:noFill/>
        </p:spPr>
        <p:txBody>
          <a:bodyPr wrap="none" rtlCol="0">
            <a:spAutoFit/>
          </a:bodyPr>
          <a:lstStyle/>
          <a:p>
            <a:r>
              <a:rPr lang="en-US" dirty="0"/>
              <a:t>Linear Array</a:t>
            </a:r>
          </a:p>
        </p:txBody>
      </p:sp>
      <p:sp>
        <p:nvSpPr>
          <p:cNvPr id="4" name="TextBox 3">
            <a:extLst>
              <a:ext uri="{FF2B5EF4-FFF2-40B4-BE49-F238E27FC236}">
                <a16:creationId xmlns:a16="http://schemas.microsoft.com/office/drawing/2014/main" id="{2845A370-86CE-4FBE-917C-CAA2E8159A76}"/>
              </a:ext>
            </a:extLst>
          </p:cNvPr>
          <p:cNvSpPr txBox="1"/>
          <p:nvPr/>
        </p:nvSpPr>
        <p:spPr>
          <a:xfrm>
            <a:off x="4978386" y="2348352"/>
            <a:ext cx="1117614" cy="369332"/>
          </a:xfrm>
          <a:prstGeom prst="rect">
            <a:avLst/>
          </a:prstGeom>
          <a:noFill/>
        </p:spPr>
        <p:txBody>
          <a:bodyPr wrap="none" rtlCol="0">
            <a:spAutoFit/>
          </a:bodyPr>
          <a:lstStyle/>
          <a:p>
            <a:r>
              <a:rPr lang="en-US" dirty="0"/>
              <a:t>Complete</a:t>
            </a:r>
          </a:p>
        </p:txBody>
      </p:sp>
      <p:sp>
        <p:nvSpPr>
          <p:cNvPr id="5" name="TextBox 4">
            <a:extLst>
              <a:ext uri="{FF2B5EF4-FFF2-40B4-BE49-F238E27FC236}">
                <a16:creationId xmlns:a16="http://schemas.microsoft.com/office/drawing/2014/main" id="{5F11D11B-E3DD-4F84-8978-E32D445E41AA}"/>
              </a:ext>
            </a:extLst>
          </p:cNvPr>
          <p:cNvSpPr txBox="1"/>
          <p:nvPr/>
        </p:nvSpPr>
        <p:spPr>
          <a:xfrm>
            <a:off x="9122333" y="2461175"/>
            <a:ext cx="1600310" cy="369332"/>
          </a:xfrm>
          <a:prstGeom prst="rect">
            <a:avLst/>
          </a:prstGeom>
          <a:noFill/>
        </p:spPr>
        <p:txBody>
          <a:bodyPr wrap="none" rtlCol="0">
            <a:spAutoFit/>
          </a:bodyPr>
          <a:lstStyle/>
          <a:p>
            <a:r>
              <a:rPr lang="en-US" dirty="0"/>
              <a:t>Mesh Network</a:t>
            </a:r>
          </a:p>
        </p:txBody>
      </p:sp>
      <p:sp>
        <p:nvSpPr>
          <p:cNvPr id="6" name="Flowchart: Connector 5">
            <a:extLst>
              <a:ext uri="{FF2B5EF4-FFF2-40B4-BE49-F238E27FC236}">
                <a16:creationId xmlns:a16="http://schemas.microsoft.com/office/drawing/2014/main" id="{91306C88-5319-4546-AD0D-6C909A2BBB99}"/>
              </a:ext>
            </a:extLst>
          </p:cNvPr>
          <p:cNvSpPr/>
          <p:nvPr/>
        </p:nvSpPr>
        <p:spPr>
          <a:xfrm>
            <a:off x="1594331" y="4402213"/>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Flowchart: Connector 6">
            <a:extLst>
              <a:ext uri="{FF2B5EF4-FFF2-40B4-BE49-F238E27FC236}">
                <a16:creationId xmlns:a16="http://schemas.microsoft.com/office/drawing/2014/main" id="{45DCBF01-1B2F-46CC-BE5C-D70316E6DFED}"/>
              </a:ext>
            </a:extLst>
          </p:cNvPr>
          <p:cNvSpPr/>
          <p:nvPr/>
        </p:nvSpPr>
        <p:spPr>
          <a:xfrm>
            <a:off x="1584918" y="3080827"/>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 name="Flowchart: Connector 7">
            <a:extLst>
              <a:ext uri="{FF2B5EF4-FFF2-40B4-BE49-F238E27FC236}">
                <a16:creationId xmlns:a16="http://schemas.microsoft.com/office/drawing/2014/main" id="{73E5DF8D-0575-4A9E-AAC7-201A7F6826A0}"/>
              </a:ext>
            </a:extLst>
          </p:cNvPr>
          <p:cNvSpPr/>
          <p:nvPr/>
        </p:nvSpPr>
        <p:spPr>
          <a:xfrm>
            <a:off x="1576677" y="6082111"/>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 name="Flowchart: Connector 8">
            <a:extLst>
              <a:ext uri="{FF2B5EF4-FFF2-40B4-BE49-F238E27FC236}">
                <a16:creationId xmlns:a16="http://schemas.microsoft.com/office/drawing/2014/main" id="{75631535-15EE-4DF5-9A02-85692BD0E68D}"/>
              </a:ext>
            </a:extLst>
          </p:cNvPr>
          <p:cNvSpPr/>
          <p:nvPr/>
        </p:nvSpPr>
        <p:spPr>
          <a:xfrm>
            <a:off x="1571995" y="5767463"/>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 name="Flowchart: Connector 9">
            <a:extLst>
              <a:ext uri="{FF2B5EF4-FFF2-40B4-BE49-F238E27FC236}">
                <a16:creationId xmlns:a16="http://schemas.microsoft.com/office/drawing/2014/main" id="{97BD0817-B07C-4290-AF71-FA7AAA916A90}"/>
              </a:ext>
            </a:extLst>
          </p:cNvPr>
          <p:cNvSpPr/>
          <p:nvPr/>
        </p:nvSpPr>
        <p:spPr>
          <a:xfrm>
            <a:off x="1571995" y="3548657"/>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Flowchart: Connector 10">
            <a:extLst>
              <a:ext uri="{FF2B5EF4-FFF2-40B4-BE49-F238E27FC236}">
                <a16:creationId xmlns:a16="http://schemas.microsoft.com/office/drawing/2014/main" id="{206C02C8-9CDA-494E-B5C0-B846182394C3}"/>
              </a:ext>
            </a:extLst>
          </p:cNvPr>
          <p:cNvSpPr/>
          <p:nvPr/>
        </p:nvSpPr>
        <p:spPr>
          <a:xfrm>
            <a:off x="1574348" y="3912542"/>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2" name="Flowchart: Connector 11">
            <a:extLst>
              <a:ext uri="{FF2B5EF4-FFF2-40B4-BE49-F238E27FC236}">
                <a16:creationId xmlns:a16="http://schemas.microsoft.com/office/drawing/2014/main" id="{07631BB2-8EB3-4290-BB9E-8006FF2D7935}"/>
              </a:ext>
            </a:extLst>
          </p:cNvPr>
          <p:cNvSpPr/>
          <p:nvPr/>
        </p:nvSpPr>
        <p:spPr>
          <a:xfrm>
            <a:off x="1576650" y="5275303"/>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Flowchart: Connector 12">
            <a:extLst>
              <a:ext uri="{FF2B5EF4-FFF2-40B4-BE49-F238E27FC236}">
                <a16:creationId xmlns:a16="http://schemas.microsoft.com/office/drawing/2014/main" id="{B552D770-03F4-44AC-ADBC-0B73477A9C33}"/>
              </a:ext>
            </a:extLst>
          </p:cNvPr>
          <p:cNvSpPr/>
          <p:nvPr/>
        </p:nvSpPr>
        <p:spPr>
          <a:xfrm>
            <a:off x="1571994" y="4863374"/>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Flowchart: Connector 13">
            <a:extLst>
              <a:ext uri="{FF2B5EF4-FFF2-40B4-BE49-F238E27FC236}">
                <a16:creationId xmlns:a16="http://schemas.microsoft.com/office/drawing/2014/main" id="{7D807E1A-CEE5-42FF-B7C9-008437813560}"/>
              </a:ext>
            </a:extLst>
          </p:cNvPr>
          <p:cNvSpPr/>
          <p:nvPr/>
        </p:nvSpPr>
        <p:spPr>
          <a:xfrm>
            <a:off x="1571995" y="6539590"/>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17" name="Straight Connector 16">
            <a:extLst>
              <a:ext uri="{FF2B5EF4-FFF2-40B4-BE49-F238E27FC236}">
                <a16:creationId xmlns:a16="http://schemas.microsoft.com/office/drawing/2014/main" id="{8C6F1102-46F1-436D-A7FA-A013069257F2}"/>
              </a:ext>
            </a:extLst>
          </p:cNvPr>
          <p:cNvCxnSpPr>
            <a:cxnSpLocks/>
            <a:stCxn id="7" idx="4"/>
            <a:endCxn id="10" idx="4"/>
          </p:cNvCxnSpPr>
          <p:nvPr/>
        </p:nvCxnSpPr>
        <p:spPr>
          <a:xfrm flipH="1">
            <a:off x="1621232" y="3179301"/>
            <a:ext cx="12923" cy="467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482FB8-6214-49B0-B03C-1F55DF2F5B94}"/>
              </a:ext>
            </a:extLst>
          </p:cNvPr>
          <p:cNvCxnSpPr>
            <a:cxnSpLocks/>
            <a:stCxn id="10" idx="4"/>
            <a:endCxn id="11" idx="0"/>
          </p:cNvCxnSpPr>
          <p:nvPr/>
        </p:nvCxnSpPr>
        <p:spPr>
          <a:xfrm>
            <a:off x="1621232" y="3647131"/>
            <a:ext cx="2353" cy="265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E8EF332-3CF4-4FDF-8B0F-82B213FE66EF}"/>
              </a:ext>
            </a:extLst>
          </p:cNvPr>
          <p:cNvCxnSpPr>
            <a:cxnSpLocks/>
            <a:stCxn id="11" idx="4"/>
            <a:endCxn id="6" idx="0"/>
          </p:cNvCxnSpPr>
          <p:nvPr/>
        </p:nvCxnSpPr>
        <p:spPr>
          <a:xfrm>
            <a:off x="1623585" y="4011016"/>
            <a:ext cx="19983" cy="391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5BAC14F-26D2-4BF3-BBDC-F697FC9B84D4}"/>
              </a:ext>
            </a:extLst>
          </p:cNvPr>
          <p:cNvCxnSpPr>
            <a:cxnSpLocks/>
            <a:endCxn id="13" idx="0"/>
          </p:cNvCxnSpPr>
          <p:nvPr/>
        </p:nvCxnSpPr>
        <p:spPr>
          <a:xfrm flipH="1">
            <a:off x="1621231" y="4472177"/>
            <a:ext cx="14117" cy="391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359D5A5-C5F4-49DD-9805-78B5738CB1AB}"/>
              </a:ext>
            </a:extLst>
          </p:cNvPr>
          <p:cNvCxnSpPr>
            <a:cxnSpLocks/>
            <a:endCxn id="12" idx="0"/>
          </p:cNvCxnSpPr>
          <p:nvPr/>
        </p:nvCxnSpPr>
        <p:spPr>
          <a:xfrm>
            <a:off x="1621231" y="4978741"/>
            <a:ext cx="4656" cy="296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5C57283-BB44-4283-A3CB-7978CF2C6D96}"/>
              </a:ext>
            </a:extLst>
          </p:cNvPr>
          <p:cNvCxnSpPr>
            <a:cxnSpLocks/>
            <a:stCxn id="12" idx="4"/>
          </p:cNvCxnSpPr>
          <p:nvPr/>
        </p:nvCxnSpPr>
        <p:spPr>
          <a:xfrm>
            <a:off x="1625887" y="5373777"/>
            <a:ext cx="15327" cy="380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14FD992-B015-489B-8F4D-EB8B778F8175}"/>
              </a:ext>
            </a:extLst>
          </p:cNvPr>
          <p:cNvCxnSpPr>
            <a:cxnSpLocks/>
            <a:stCxn id="9" idx="4"/>
            <a:endCxn id="8" idx="0"/>
          </p:cNvCxnSpPr>
          <p:nvPr/>
        </p:nvCxnSpPr>
        <p:spPr>
          <a:xfrm>
            <a:off x="1621232" y="5865937"/>
            <a:ext cx="4682" cy="216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1287B2D-91E6-4FFE-A188-7D1DFF29E462}"/>
              </a:ext>
            </a:extLst>
          </p:cNvPr>
          <p:cNvCxnSpPr>
            <a:cxnSpLocks/>
            <a:stCxn id="8" idx="4"/>
            <a:endCxn id="14" idx="0"/>
          </p:cNvCxnSpPr>
          <p:nvPr/>
        </p:nvCxnSpPr>
        <p:spPr>
          <a:xfrm flipH="1">
            <a:off x="1621232" y="6180585"/>
            <a:ext cx="4682" cy="359005"/>
          </a:xfrm>
          <a:prstGeom prst="line">
            <a:avLst/>
          </a:prstGeom>
        </p:spPr>
        <p:style>
          <a:lnRef idx="1">
            <a:schemeClr val="accent1"/>
          </a:lnRef>
          <a:fillRef idx="0">
            <a:schemeClr val="accent1"/>
          </a:fillRef>
          <a:effectRef idx="0">
            <a:schemeClr val="accent1"/>
          </a:effectRef>
          <a:fontRef idx="minor">
            <a:schemeClr val="tx1"/>
          </a:fontRef>
        </p:style>
      </p:cxnSp>
      <p:pic>
        <p:nvPicPr>
          <p:cNvPr id="8194" name="Picture 2">
            <a:extLst>
              <a:ext uri="{FF2B5EF4-FFF2-40B4-BE49-F238E27FC236}">
                <a16:creationId xmlns:a16="http://schemas.microsoft.com/office/drawing/2014/main" id="{B1877584-0717-474B-A0DE-E76975936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991" y="3329970"/>
            <a:ext cx="2787883" cy="2752141"/>
          </a:xfrm>
          <a:prstGeom prst="rect">
            <a:avLst/>
          </a:prstGeom>
          <a:noFill/>
          <a:extLst>
            <a:ext uri="{909E8E84-426E-40DD-AFC4-6F175D3DCCD1}">
              <a14:hiddenFill xmlns:a14="http://schemas.microsoft.com/office/drawing/2010/main">
                <a:solidFill>
                  <a:srgbClr val="FFFFFF"/>
                </a:solidFill>
              </a14:hiddenFill>
            </a:ext>
          </a:extLst>
        </p:spPr>
      </p:pic>
      <p:sp>
        <p:nvSpPr>
          <p:cNvPr id="88" name="Flowchart: Connector 87">
            <a:extLst>
              <a:ext uri="{FF2B5EF4-FFF2-40B4-BE49-F238E27FC236}">
                <a16:creationId xmlns:a16="http://schemas.microsoft.com/office/drawing/2014/main" id="{98784364-B38C-4629-82E3-D3BF318E56F8}"/>
              </a:ext>
            </a:extLst>
          </p:cNvPr>
          <p:cNvSpPr/>
          <p:nvPr/>
        </p:nvSpPr>
        <p:spPr>
          <a:xfrm>
            <a:off x="8776855" y="3451939"/>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0" name="Flowchart: Connector 89">
            <a:extLst>
              <a:ext uri="{FF2B5EF4-FFF2-40B4-BE49-F238E27FC236}">
                <a16:creationId xmlns:a16="http://schemas.microsoft.com/office/drawing/2014/main" id="{49357150-EA22-4771-9776-3E40395228CF}"/>
              </a:ext>
            </a:extLst>
          </p:cNvPr>
          <p:cNvSpPr/>
          <p:nvPr/>
        </p:nvSpPr>
        <p:spPr>
          <a:xfrm>
            <a:off x="11070136" y="4346107"/>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1" name="Flowchart: Connector 90">
            <a:extLst>
              <a:ext uri="{FF2B5EF4-FFF2-40B4-BE49-F238E27FC236}">
                <a16:creationId xmlns:a16="http://schemas.microsoft.com/office/drawing/2014/main" id="{E5FC568A-3A64-4194-993E-039F01DE710C}"/>
              </a:ext>
            </a:extLst>
          </p:cNvPr>
          <p:cNvSpPr/>
          <p:nvPr/>
        </p:nvSpPr>
        <p:spPr>
          <a:xfrm>
            <a:off x="9918178" y="4356928"/>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3" name="Flowchart: Connector 92">
            <a:extLst>
              <a:ext uri="{FF2B5EF4-FFF2-40B4-BE49-F238E27FC236}">
                <a16:creationId xmlns:a16="http://schemas.microsoft.com/office/drawing/2014/main" id="{610AB6C3-4517-4BDF-98D6-A7992724E22D}"/>
              </a:ext>
            </a:extLst>
          </p:cNvPr>
          <p:cNvSpPr/>
          <p:nvPr/>
        </p:nvSpPr>
        <p:spPr>
          <a:xfrm>
            <a:off x="8776855" y="4377655"/>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5" name="Flowchart: Connector 94">
            <a:extLst>
              <a:ext uri="{FF2B5EF4-FFF2-40B4-BE49-F238E27FC236}">
                <a16:creationId xmlns:a16="http://schemas.microsoft.com/office/drawing/2014/main" id="{40B1CCF3-BADF-4C0C-A863-75EFC584F217}"/>
              </a:ext>
            </a:extLst>
          </p:cNvPr>
          <p:cNvSpPr/>
          <p:nvPr/>
        </p:nvSpPr>
        <p:spPr>
          <a:xfrm>
            <a:off x="11065694" y="5232611"/>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7" name="Flowchart: Connector 96">
            <a:extLst>
              <a:ext uri="{FF2B5EF4-FFF2-40B4-BE49-F238E27FC236}">
                <a16:creationId xmlns:a16="http://schemas.microsoft.com/office/drawing/2014/main" id="{2D3B1419-0180-4C12-9410-0DB91DBB58A7}"/>
              </a:ext>
            </a:extLst>
          </p:cNvPr>
          <p:cNvSpPr/>
          <p:nvPr/>
        </p:nvSpPr>
        <p:spPr>
          <a:xfrm>
            <a:off x="9863141" y="5267665"/>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8" name="Flowchart: Connector 97">
            <a:extLst>
              <a:ext uri="{FF2B5EF4-FFF2-40B4-BE49-F238E27FC236}">
                <a16:creationId xmlns:a16="http://schemas.microsoft.com/office/drawing/2014/main" id="{B0C6C4EA-E893-43C0-BA44-9FC282ADF589}"/>
              </a:ext>
            </a:extLst>
          </p:cNvPr>
          <p:cNvSpPr/>
          <p:nvPr/>
        </p:nvSpPr>
        <p:spPr>
          <a:xfrm>
            <a:off x="8776855" y="5275416"/>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9" name="Flowchart: Connector 98">
            <a:extLst>
              <a:ext uri="{FF2B5EF4-FFF2-40B4-BE49-F238E27FC236}">
                <a16:creationId xmlns:a16="http://schemas.microsoft.com/office/drawing/2014/main" id="{02663099-C69F-4010-8CB3-5856AF364A2A}"/>
              </a:ext>
            </a:extLst>
          </p:cNvPr>
          <p:cNvSpPr/>
          <p:nvPr/>
        </p:nvSpPr>
        <p:spPr>
          <a:xfrm>
            <a:off x="9912377" y="3413171"/>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0" name="Flowchart: Connector 99">
            <a:extLst>
              <a:ext uri="{FF2B5EF4-FFF2-40B4-BE49-F238E27FC236}">
                <a16:creationId xmlns:a16="http://schemas.microsoft.com/office/drawing/2014/main" id="{AE10D517-C60C-4973-BE45-0CDD4CF4BB33}"/>
              </a:ext>
            </a:extLst>
          </p:cNvPr>
          <p:cNvSpPr/>
          <p:nvPr/>
        </p:nvSpPr>
        <p:spPr>
          <a:xfrm>
            <a:off x="11104195" y="3413171"/>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35" name="Straight Connector 34">
            <a:extLst>
              <a:ext uri="{FF2B5EF4-FFF2-40B4-BE49-F238E27FC236}">
                <a16:creationId xmlns:a16="http://schemas.microsoft.com/office/drawing/2014/main" id="{1F879F9D-DE2C-4568-90F6-B91EE609ECBC}"/>
              </a:ext>
            </a:extLst>
          </p:cNvPr>
          <p:cNvCxnSpPr>
            <a:cxnSpLocks/>
            <a:stCxn id="88" idx="7"/>
            <a:endCxn id="99" idx="2"/>
          </p:cNvCxnSpPr>
          <p:nvPr/>
        </p:nvCxnSpPr>
        <p:spPr>
          <a:xfrm flipV="1">
            <a:off x="8860907" y="3462408"/>
            <a:ext cx="1051470" cy="3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1" name="Straight Connector 100">
            <a:extLst>
              <a:ext uri="{FF2B5EF4-FFF2-40B4-BE49-F238E27FC236}">
                <a16:creationId xmlns:a16="http://schemas.microsoft.com/office/drawing/2014/main" id="{C52D0539-321D-444A-920E-A38BC8BDEFE7}"/>
              </a:ext>
            </a:extLst>
          </p:cNvPr>
          <p:cNvCxnSpPr>
            <a:cxnSpLocks/>
          </p:cNvCxnSpPr>
          <p:nvPr/>
        </p:nvCxnSpPr>
        <p:spPr>
          <a:xfrm flipV="1">
            <a:off x="10030917" y="3460432"/>
            <a:ext cx="1051470" cy="3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2" name="Straight Connector 101">
            <a:extLst>
              <a:ext uri="{FF2B5EF4-FFF2-40B4-BE49-F238E27FC236}">
                <a16:creationId xmlns:a16="http://schemas.microsoft.com/office/drawing/2014/main" id="{9B9536B9-2FA4-4578-BC8B-0A5DABF7E60F}"/>
              </a:ext>
            </a:extLst>
          </p:cNvPr>
          <p:cNvCxnSpPr>
            <a:cxnSpLocks/>
          </p:cNvCxnSpPr>
          <p:nvPr/>
        </p:nvCxnSpPr>
        <p:spPr>
          <a:xfrm flipV="1">
            <a:off x="8871018" y="4416250"/>
            <a:ext cx="1051470" cy="3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 name="Straight Connector 102">
            <a:extLst>
              <a:ext uri="{FF2B5EF4-FFF2-40B4-BE49-F238E27FC236}">
                <a16:creationId xmlns:a16="http://schemas.microsoft.com/office/drawing/2014/main" id="{5D03CCB2-69FD-4723-AB1A-AC0BEB04EF52}"/>
              </a:ext>
            </a:extLst>
          </p:cNvPr>
          <p:cNvCxnSpPr>
            <a:cxnSpLocks/>
          </p:cNvCxnSpPr>
          <p:nvPr/>
        </p:nvCxnSpPr>
        <p:spPr>
          <a:xfrm flipV="1">
            <a:off x="10030917" y="4402213"/>
            <a:ext cx="1051470" cy="3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 name="Straight Connector 103">
            <a:extLst>
              <a:ext uri="{FF2B5EF4-FFF2-40B4-BE49-F238E27FC236}">
                <a16:creationId xmlns:a16="http://schemas.microsoft.com/office/drawing/2014/main" id="{26C6CDDB-9916-4C37-9C2A-EC559C890C8D}"/>
              </a:ext>
            </a:extLst>
          </p:cNvPr>
          <p:cNvCxnSpPr>
            <a:cxnSpLocks/>
          </p:cNvCxnSpPr>
          <p:nvPr/>
        </p:nvCxnSpPr>
        <p:spPr>
          <a:xfrm flipV="1">
            <a:off x="8811671" y="5327133"/>
            <a:ext cx="1051470" cy="3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5" name="Straight Connector 104">
            <a:extLst>
              <a:ext uri="{FF2B5EF4-FFF2-40B4-BE49-F238E27FC236}">
                <a16:creationId xmlns:a16="http://schemas.microsoft.com/office/drawing/2014/main" id="{4D9394F8-BDB3-4C34-8D6A-BBED701B0A1A}"/>
              </a:ext>
            </a:extLst>
          </p:cNvPr>
          <p:cNvCxnSpPr>
            <a:cxnSpLocks/>
          </p:cNvCxnSpPr>
          <p:nvPr/>
        </p:nvCxnSpPr>
        <p:spPr>
          <a:xfrm flipV="1">
            <a:off x="10002454" y="5294900"/>
            <a:ext cx="1051470" cy="3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6" name="Straight Connector 105">
            <a:extLst>
              <a:ext uri="{FF2B5EF4-FFF2-40B4-BE49-F238E27FC236}">
                <a16:creationId xmlns:a16="http://schemas.microsoft.com/office/drawing/2014/main" id="{911115B4-CBBF-4DDC-B5D4-28ADE2B5A944}"/>
              </a:ext>
            </a:extLst>
          </p:cNvPr>
          <p:cNvCxnSpPr>
            <a:cxnSpLocks/>
          </p:cNvCxnSpPr>
          <p:nvPr/>
        </p:nvCxnSpPr>
        <p:spPr>
          <a:xfrm flipH="1">
            <a:off x="8835504" y="3518077"/>
            <a:ext cx="7791" cy="8727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7" name="Straight Connector 106">
            <a:extLst>
              <a:ext uri="{FF2B5EF4-FFF2-40B4-BE49-F238E27FC236}">
                <a16:creationId xmlns:a16="http://schemas.microsoft.com/office/drawing/2014/main" id="{78C8B19B-9954-49C2-9883-766373C2B665}"/>
              </a:ext>
            </a:extLst>
          </p:cNvPr>
          <p:cNvCxnSpPr>
            <a:cxnSpLocks/>
          </p:cNvCxnSpPr>
          <p:nvPr/>
        </p:nvCxnSpPr>
        <p:spPr>
          <a:xfrm flipH="1">
            <a:off x="8831608" y="4476129"/>
            <a:ext cx="7791" cy="8727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8" name="Straight Connector 107">
            <a:extLst>
              <a:ext uri="{FF2B5EF4-FFF2-40B4-BE49-F238E27FC236}">
                <a16:creationId xmlns:a16="http://schemas.microsoft.com/office/drawing/2014/main" id="{FA51F68E-F81F-49F6-9213-86DFA4E71898}"/>
              </a:ext>
            </a:extLst>
          </p:cNvPr>
          <p:cNvCxnSpPr>
            <a:cxnSpLocks/>
          </p:cNvCxnSpPr>
          <p:nvPr/>
        </p:nvCxnSpPr>
        <p:spPr>
          <a:xfrm flipH="1">
            <a:off x="9944794" y="3515898"/>
            <a:ext cx="7791" cy="8727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9" name="Straight Connector 108">
            <a:extLst>
              <a:ext uri="{FF2B5EF4-FFF2-40B4-BE49-F238E27FC236}">
                <a16:creationId xmlns:a16="http://schemas.microsoft.com/office/drawing/2014/main" id="{7E621A40-8AB4-4119-8845-3870A7D4150B}"/>
              </a:ext>
            </a:extLst>
          </p:cNvPr>
          <p:cNvCxnSpPr>
            <a:cxnSpLocks/>
          </p:cNvCxnSpPr>
          <p:nvPr/>
        </p:nvCxnSpPr>
        <p:spPr>
          <a:xfrm flipH="1">
            <a:off x="9930750" y="4373497"/>
            <a:ext cx="7791" cy="8727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10" name="Straight Connector 109">
            <a:extLst>
              <a:ext uri="{FF2B5EF4-FFF2-40B4-BE49-F238E27FC236}">
                <a16:creationId xmlns:a16="http://schemas.microsoft.com/office/drawing/2014/main" id="{62A12868-41B3-4367-8A9F-07072CB6B659}"/>
              </a:ext>
            </a:extLst>
          </p:cNvPr>
          <p:cNvCxnSpPr>
            <a:cxnSpLocks/>
          </p:cNvCxnSpPr>
          <p:nvPr/>
        </p:nvCxnSpPr>
        <p:spPr>
          <a:xfrm flipH="1">
            <a:off x="11136581" y="3501176"/>
            <a:ext cx="7791" cy="8727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11" name="Straight Connector 110">
            <a:extLst>
              <a:ext uri="{FF2B5EF4-FFF2-40B4-BE49-F238E27FC236}">
                <a16:creationId xmlns:a16="http://schemas.microsoft.com/office/drawing/2014/main" id="{AB52FD4D-7A4B-4741-BBF8-F93CCBBBAD96}"/>
              </a:ext>
            </a:extLst>
          </p:cNvPr>
          <p:cNvCxnSpPr>
            <a:cxnSpLocks/>
          </p:cNvCxnSpPr>
          <p:nvPr/>
        </p:nvCxnSpPr>
        <p:spPr>
          <a:xfrm flipH="1">
            <a:off x="11140730" y="4388229"/>
            <a:ext cx="7791" cy="872786"/>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135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1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1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88" grpId="0" animBg="1"/>
      <p:bldP spid="90" grpId="0" animBg="1"/>
      <p:bldP spid="91" grpId="0" animBg="1"/>
      <p:bldP spid="93" grpId="0" animBg="1"/>
      <p:bldP spid="95" grpId="0" animBg="1"/>
      <p:bldP spid="97" grpId="0" animBg="1"/>
      <p:bldP spid="98" grpId="0" animBg="1"/>
      <p:bldP spid="99" grpId="0" animBg="1"/>
      <p:bldP spid="10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5BEC-0294-4896-816B-D165D8E6056B}"/>
              </a:ext>
            </a:extLst>
          </p:cNvPr>
          <p:cNvSpPr>
            <a:spLocks noGrp="1"/>
          </p:cNvSpPr>
          <p:nvPr>
            <p:ph type="title"/>
          </p:nvPr>
        </p:nvSpPr>
        <p:spPr/>
        <p:txBody>
          <a:bodyPr/>
          <a:lstStyle/>
          <a:p>
            <a:r>
              <a:rPr lang="en-US" dirty="0"/>
              <a:t>Trees</a:t>
            </a:r>
          </a:p>
        </p:txBody>
      </p:sp>
    </p:spTree>
    <p:extLst>
      <p:ext uri="{BB962C8B-B14F-4D97-AF65-F5344CB8AC3E}">
        <p14:creationId xmlns:p14="http://schemas.microsoft.com/office/powerpoint/2010/main" val="2904059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6" descr="Tree Data Structure | Tree Terminology | Gate Vidyalay">
            <a:extLst>
              <a:ext uri="{FF2B5EF4-FFF2-40B4-BE49-F238E27FC236}">
                <a16:creationId xmlns:a16="http://schemas.microsoft.com/office/drawing/2014/main" id="{6D3AF8F8-435D-4EAC-ABCD-F51259F8E5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1393" y="528727"/>
            <a:ext cx="5458280" cy="25761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ntroduction to Graphs | Types of Graphs">
            <a:extLst>
              <a:ext uri="{FF2B5EF4-FFF2-40B4-BE49-F238E27FC236}">
                <a16:creationId xmlns:a16="http://schemas.microsoft.com/office/drawing/2014/main" id="{8ABAFEF7-3DF5-4D7F-AACC-00F037097C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61066" y="528727"/>
            <a:ext cx="4176619" cy="273668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7291630D-7BF5-4754-9D4E-1574456553F5}"/>
              </a:ext>
            </a:extLst>
          </p:cNvPr>
          <p:cNvSpPr txBox="1">
            <a:spLocks/>
          </p:cNvSpPr>
          <p:nvPr/>
        </p:nvSpPr>
        <p:spPr>
          <a:xfrm>
            <a:off x="2238412" y="4846076"/>
            <a:ext cx="7715177" cy="127155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a:solidFill>
                  <a:schemeClr val="bg1"/>
                </a:solidFill>
              </a:rPr>
              <a:t>A tree is a simple, connected, undirected graph with no simple circuits. This means there is a unique simple path between any two of its vertices.</a:t>
            </a:r>
          </a:p>
        </p:txBody>
      </p:sp>
    </p:spTree>
    <p:extLst>
      <p:ext uri="{BB962C8B-B14F-4D97-AF65-F5344CB8AC3E}">
        <p14:creationId xmlns:p14="http://schemas.microsoft.com/office/powerpoint/2010/main" val="21131847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925E-BDF9-414F-A76E-CD83E7FA977A}"/>
              </a:ext>
            </a:extLst>
          </p:cNvPr>
          <p:cNvSpPr>
            <a:spLocks noGrp="1"/>
          </p:cNvSpPr>
          <p:nvPr>
            <p:ph type="title"/>
          </p:nvPr>
        </p:nvSpPr>
        <p:spPr/>
        <p:txBody>
          <a:bodyPr/>
          <a:lstStyle/>
          <a:p>
            <a:r>
              <a:rPr lang="en-US" dirty="0"/>
              <a:t>Rooted trees</a:t>
            </a:r>
          </a:p>
        </p:txBody>
      </p:sp>
      <p:sp>
        <p:nvSpPr>
          <p:cNvPr id="3" name="Content Placeholder 2">
            <a:extLst>
              <a:ext uri="{FF2B5EF4-FFF2-40B4-BE49-F238E27FC236}">
                <a16:creationId xmlns:a16="http://schemas.microsoft.com/office/drawing/2014/main" id="{D6F43D52-0C05-49EB-A1ED-04554C9287A3}"/>
              </a:ext>
            </a:extLst>
          </p:cNvPr>
          <p:cNvSpPr>
            <a:spLocks noGrp="1"/>
          </p:cNvSpPr>
          <p:nvPr>
            <p:ph idx="1"/>
          </p:nvPr>
        </p:nvSpPr>
        <p:spPr/>
        <p:txBody>
          <a:bodyPr/>
          <a:lstStyle/>
          <a:p>
            <a:r>
              <a:rPr lang="en-US" dirty="0"/>
              <a:t>A tree in which one vertex has been designated as the root and every edge is directed away from the root. We typically place the root at the top of the tree.</a:t>
            </a:r>
          </a:p>
        </p:txBody>
      </p:sp>
      <p:pic>
        <p:nvPicPr>
          <p:cNvPr id="4" name="Picture 3">
            <a:extLst>
              <a:ext uri="{FF2B5EF4-FFF2-40B4-BE49-F238E27FC236}">
                <a16:creationId xmlns:a16="http://schemas.microsoft.com/office/drawing/2014/main" id="{8F60F31C-2102-4F2C-AA4E-4CD064928FDE}"/>
              </a:ext>
            </a:extLst>
          </p:cNvPr>
          <p:cNvPicPr>
            <a:picLocks noChangeAspect="1"/>
          </p:cNvPicPr>
          <p:nvPr/>
        </p:nvPicPr>
        <p:blipFill>
          <a:blip r:embed="rId3"/>
          <a:stretch>
            <a:fillRect/>
          </a:stretch>
        </p:blipFill>
        <p:spPr>
          <a:xfrm>
            <a:off x="2067616" y="3620013"/>
            <a:ext cx="3384140" cy="2902370"/>
          </a:xfrm>
          <a:prstGeom prst="rect">
            <a:avLst/>
          </a:prstGeom>
        </p:spPr>
      </p:pic>
      <p:sp>
        <p:nvSpPr>
          <p:cNvPr id="5" name="TextBox 4">
            <a:extLst>
              <a:ext uri="{FF2B5EF4-FFF2-40B4-BE49-F238E27FC236}">
                <a16:creationId xmlns:a16="http://schemas.microsoft.com/office/drawing/2014/main" id="{BCC6520F-5E67-40C7-8792-19CE79F0EEE3}"/>
              </a:ext>
            </a:extLst>
          </p:cNvPr>
          <p:cNvSpPr txBox="1"/>
          <p:nvPr/>
        </p:nvSpPr>
        <p:spPr>
          <a:xfrm>
            <a:off x="6305417" y="3763309"/>
            <a:ext cx="2892202" cy="369332"/>
          </a:xfrm>
          <a:prstGeom prst="rect">
            <a:avLst/>
          </a:prstGeom>
          <a:noFill/>
          <a:ln>
            <a:solidFill>
              <a:srgbClr val="002060"/>
            </a:solidFill>
          </a:ln>
        </p:spPr>
        <p:txBody>
          <a:bodyPr wrap="none" rtlCol="0">
            <a:spAutoFit/>
          </a:bodyPr>
          <a:lstStyle/>
          <a:p>
            <a:r>
              <a:rPr lang="en-US" dirty="0"/>
              <a:t>Create a rooted tree from </a:t>
            </a:r>
            <a:r>
              <a:rPr lang="en-US" b="1" dirty="0"/>
              <a:t>5</a:t>
            </a:r>
            <a:r>
              <a:rPr lang="en-US" dirty="0"/>
              <a:t>.</a:t>
            </a:r>
          </a:p>
        </p:txBody>
      </p:sp>
    </p:spTree>
    <p:extLst>
      <p:ext uri="{BB962C8B-B14F-4D97-AF65-F5344CB8AC3E}">
        <p14:creationId xmlns:p14="http://schemas.microsoft.com/office/powerpoint/2010/main" val="1302439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FBF3-8849-441E-9414-641C166757D8}"/>
              </a:ext>
            </a:extLst>
          </p:cNvPr>
          <p:cNvSpPr>
            <a:spLocks noGrp="1"/>
          </p:cNvSpPr>
          <p:nvPr>
            <p:ph type="title"/>
          </p:nvPr>
        </p:nvSpPr>
        <p:spPr/>
        <p:txBody>
          <a:bodyPr/>
          <a:lstStyle/>
          <a:p>
            <a:r>
              <a:rPr lang="en-US" dirty="0"/>
              <a:t>More terminology for rooted trees</a:t>
            </a:r>
          </a:p>
        </p:txBody>
      </p:sp>
      <p:sp>
        <p:nvSpPr>
          <p:cNvPr id="3" name="Content Placeholder 2">
            <a:extLst>
              <a:ext uri="{FF2B5EF4-FFF2-40B4-BE49-F238E27FC236}">
                <a16:creationId xmlns:a16="http://schemas.microsoft.com/office/drawing/2014/main" id="{8BADD31A-912D-4F56-BB48-7A81A33C90F2}"/>
              </a:ext>
            </a:extLst>
          </p:cNvPr>
          <p:cNvSpPr>
            <a:spLocks noGrp="1"/>
          </p:cNvSpPr>
          <p:nvPr>
            <p:ph idx="1"/>
          </p:nvPr>
        </p:nvSpPr>
        <p:spPr>
          <a:xfrm>
            <a:off x="1246398" y="2791325"/>
            <a:ext cx="7729728" cy="3101983"/>
          </a:xfrm>
        </p:spPr>
        <p:txBody>
          <a:bodyPr>
            <a:normAutofit fontScale="92500" lnSpcReduction="20000"/>
          </a:bodyPr>
          <a:lstStyle/>
          <a:p>
            <a:r>
              <a:rPr lang="en-US" dirty="0"/>
              <a:t>m-</a:t>
            </a:r>
            <a:r>
              <a:rPr lang="en-US" dirty="0" err="1"/>
              <a:t>ary</a:t>
            </a:r>
            <a:r>
              <a:rPr lang="en-US" dirty="0"/>
              <a:t> tree</a:t>
            </a:r>
          </a:p>
          <a:p>
            <a:r>
              <a:rPr lang="en-US" dirty="0"/>
              <a:t>binary tree: </a:t>
            </a:r>
          </a:p>
          <a:p>
            <a:r>
              <a:rPr lang="en-US" dirty="0"/>
              <a:t>parent: a</a:t>
            </a:r>
          </a:p>
          <a:p>
            <a:r>
              <a:rPr lang="en-US" dirty="0"/>
              <a:t>child: b, c</a:t>
            </a:r>
          </a:p>
          <a:p>
            <a:r>
              <a:rPr lang="en-US" dirty="0"/>
              <a:t>sibling: b and c</a:t>
            </a:r>
          </a:p>
          <a:p>
            <a:r>
              <a:rPr lang="en-US" dirty="0"/>
              <a:t>ancestor: a</a:t>
            </a:r>
          </a:p>
          <a:p>
            <a:r>
              <a:rPr lang="en-US" dirty="0"/>
              <a:t>descendants: b - p</a:t>
            </a:r>
          </a:p>
          <a:p>
            <a:r>
              <a:rPr lang="en-US" dirty="0"/>
              <a:t>leaf: no children</a:t>
            </a:r>
          </a:p>
          <a:p>
            <a:r>
              <a:rPr lang="en-US" dirty="0"/>
              <a:t>internal vertices: has children </a:t>
            </a:r>
          </a:p>
        </p:txBody>
      </p:sp>
      <p:pic>
        <p:nvPicPr>
          <p:cNvPr id="10242" name="Picture 2" descr="Tree Graph (How To w/ 11+ Step-by-Step Examples!)">
            <a:extLst>
              <a:ext uri="{FF2B5EF4-FFF2-40B4-BE49-F238E27FC236}">
                <a16:creationId xmlns:a16="http://schemas.microsoft.com/office/drawing/2014/main" id="{17918BCE-1FEF-4103-AE94-8F391E775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37" t="14773" r="21586" b="8668"/>
          <a:stretch/>
        </p:blipFill>
        <p:spPr bwMode="auto">
          <a:xfrm>
            <a:off x="5683347" y="2638044"/>
            <a:ext cx="4867422" cy="3615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238CACB0-8FC9-4C45-891E-754E6DE889E4}"/>
              </a:ext>
            </a:extLst>
          </p:cNvPr>
          <p:cNvSpPr/>
          <p:nvPr/>
        </p:nvSpPr>
        <p:spPr>
          <a:xfrm>
            <a:off x="1145808" y="3443068"/>
            <a:ext cx="2167235" cy="16635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102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DC29D-6627-4827-957D-3B401604BB99}"/>
              </a:ext>
            </a:extLst>
          </p:cNvPr>
          <p:cNvSpPr>
            <a:spLocks noGrp="1"/>
          </p:cNvSpPr>
          <p:nvPr>
            <p:ph type="title"/>
          </p:nvPr>
        </p:nvSpPr>
        <p:spPr/>
        <p:txBody>
          <a:bodyPr/>
          <a:lstStyle/>
          <a:p>
            <a:r>
              <a:rPr lang="en-US" dirty="0"/>
              <a:t>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A563B4-707A-46A8-9176-326439121F70}"/>
                  </a:ext>
                </a:extLst>
              </p:cNvPr>
              <p:cNvSpPr>
                <a:spLocks noGrp="1"/>
              </p:cNvSpPr>
              <p:nvPr>
                <p:ph idx="1"/>
              </p:nvPr>
            </p:nvSpPr>
            <p:spPr/>
            <p:txBody>
              <a:bodyPr/>
              <a:lstStyle/>
              <a:p>
                <a:r>
                  <a:rPr lang="en-US" dirty="0"/>
                  <a:t>A graph </a:t>
                </a:r>
                <a14:m>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 </m:t>
                    </m:r>
                    <m:r>
                      <a:rPr lang="en-US" b="0" i="1" smtClean="0">
                        <a:latin typeface="Cambria Math" panose="02040503050406030204" pitchFamily="18" charset="0"/>
                      </a:rPr>
                      <m:t>𝐸</m:t>
                    </m:r>
                    <m:r>
                      <a:rPr lang="en-US" b="0" i="1" smtClean="0">
                        <a:latin typeface="Cambria Math" panose="02040503050406030204" pitchFamily="18" charset="0"/>
                      </a:rPr>
                      <m:t>)</m:t>
                    </m:r>
                  </m:oMath>
                </a14:m>
                <a:r>
                  <a:rPr lang="en-US" dirty="0"/>
                  <a:t> consists of </a:t>
                </a:r>
                <a14:m>
                  <m:oMath xmlns:m="http://schemas.openxmlformats.org/officeDocument/2006/math">
                    <m:r>
                      <a:rPr lang="en-US" b="0" i="1" smtClean="0">
                        <a:latin typeface="Cambria Math" panose="02040503050406030204" pitchFamily="18" charset="0"/>
                      </a:rPr>
                      <m:t>𝑉</m:t>
                    </m:r>
                  </m:oMath>
                </a14:m>
                <a:r>
                  <a:rPr lang="en-US" dirty="0"/>
                  <a:t>, a non-empty set of vertices and </a:t>
                </a:r>
                <a14:m>
                  <m:oMath xmlns:m="http://schemas.openxmlformats.org/officeDocument/2006/math">
                    <m:r>
                      <a:rPr lang="en-US" b="0" i="1" smtClean="0">
                        <a:latin typeface="Cambria Math" panose="02040503050406030204" pitchFamily="18" charset="0"/>
                      </a:rPr>
                      <m:t>𝐸</m:t>
                    </m:r>
                  </m:oMath>
                </a14:m>
                <a:r>
                  <a:rPr lang="en-US" dirty="0"/>
                  <a:t> a set of edges. Edges connect either one or two vertices, called endpoints.</a:t>
                </a:r>
              </a:p>
              <a:p>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60A563B4-707A-46A8-9176-326439121F70}"/>
                  </a:ext>
                </a:extLst>
              </p:cNvPr>
              <p:cNvSpPr>
                <a:spLocks noGrp="1" noRot="1" noChangeAspect="1" noMove="1" noResize="1" noEditPoints="1" noAdjustHandles="1" noChangeArrowheads="1" noChangeShapeType="1" noTextEdit="1"/>
              </p:cNvSpPr>
              <p:nvPr>
                <p:ph idx="1"/>
              </p:nvPr>
            </p:nvSpPr>
            <p:spPr>
              <a:blipFill>
                <a:blip r:embed="rId2"/>
                <a:stretch>
                  <a:fillRect l="-473" t="-117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6839571-489F-4F04-9A38-DE1EECDA5C46}"/>
              </a:ext>
            </a:extLst>
          </p:cNvPr>
          <p:cNvSpPr txBox="1"/>
          <p:nvPr/>
        </p:nvSpPr>
        <p:spPr>
          <a:xfrm>
            <a:off x="2471224" y="6224659"/>
            <a:ext cx="2493499" cy="369332"/>
          </a:xfrm>
          <a:prstGeom prst="rect">
            <a:avLst/>
          </a:prstGeom>
          <a:solidFill>
            <a:schemeClr val="accent2">
              <a:lumMod val="60000"/>
              <a:lumOff val="40000"/>
            </a:schemeClr>
          </a:solidFill>
          <a:ln>
            <a:solidFill>
              <a:srgbClr val="002060"/>
            </a:solidFill>
          </a:ln>
        </p:spPr>
        <p:txBody>
          <a:bodyPr wrap="square">
            <a:spAutoFit/>
          </a:bodyPr>
          <a:lstStyle/>
          <a:p>
            <a:r>
              <a:rPr lang="en-US" dirty="0"/>
              <a:t>Set of vertices and edges</a:t>
            </a:r>
          </a:p>
        </p:txBody>
      </p:sp>
      <p:sp>
        <p:nvSpPr>
          <p:cNvPr id="7" name="TextBox 6">
            <a:extLst>
              <a:ext uri="{FF2B5EF4-FFF2-40B4-BE49-F238E27FC236}">
                <a16:creationId xmlns:a16="http://schemas.microsoft.com/office/drawing/2014/main" id="{E4553ECD-7EA5-4773-A2BC-49BF5D4568F9}"/>
              </a:ext>
            </a:extLst>
          </p:cNvPr>
          <p:cNvSpPr txBox="1"/>
          <p:nvPr/>
        </p:nvSpPr>
        <p:spPr>
          <a:xfrm>
            <a:off x="5848643" y="6224659"/>
            <a:ext cx="3872133" cy="369332"/>
          </a:xfrm>
          <a:prstGeom prst="rect">
            <a:avLst/>
          </a:prstGeom>
          <a:solidFill>
            <a:schemeClr val="accent2">
              <a:lumMod val="60000"/>
              <a:lumOff val="40000"/>
            </a:schemeClr>
          </a:solidFill>
          <a:ln>
            <a:solidFill>
              <a:srgbClr val="002060"/>
            </a:solidFill>
          </a:ln>
        </p:spPr>
        <p:txBody>
          <a:bodyPr wrap="square">
            <a:spAutoFit/>
          </a:bodyPr>
          <a:lstStyle/>
          <a:p>
            <a:r>
              <a:rPr lang="en-US" dirty="0"/>
              <a:t>Vertices cannot be empty set, but edges</a:t>
            </a:r>
          </a:p>
        </p:txBody>
      </p:sp>
      <p:sp>
        <p:nvSpPr>
          <p:cNvPr id="8" name="TextBox 7">
            <a:extLst>
              <a:ext uri="{FF2B5EF4-FFF2-40B4-BE49-F238E27FC236}">
                <a16:creationId xmlns:a16="http://schemas.microsoft.com/office/drawing/2014/main" id="{31452B17-26DB-4930-BC2E-CE4CD34606A6}"/>
              </a:ext>
            </a:extLst>
          </p:cNvPr>
          <p:cNvSpPr txBox="1"/>
          <p:nvPr/>
        </p:nvSpPr>
        <p:spPr>
          <a:xfrm>
            <a:off x="7056792" y="3754138"/>
            <a:ext cx="3981156" cy="1477328"/>
          </a:xfrm>
          <a:prstGeom prst="rect">
            <a:avLst/>
          </a:prstGeom>
          <a:solidFill>
            <a:schemeClr val="accent4"/>
          </a:solidFill>
          <a:ln>
            <a:solidFill>
              <a:srgbClr val="002060"/>
            </a:solidFill>
          </a:ln>
        </p:spPr>
        <p:txBody>
          <a:bodyPr wrap="square" rtlCol="0">
            <a:spAutoFit/>
          </a:bodyPr>
          <a:lstStyle/>
          <a:p>
            <a:r>
              <a:rPr lang="en-US" dirty="0"/>
              <a:t>Simple graph:</a:t>
            </a:r>
          </a:p>
          <a:p>
            <a:pPr marL="285750" indent="-285750">
              <a:buFont typeface="Arial" panose="020B0604020202020204" pitchFamily="34" charset="0"/>
              <a:buChar char="•"/>
            </a:pPr>
            <a:r>
              <a:rPr lang="en-US" dirty="0"/>
              <a:t>each edge connects two different vertices</a:t>
            </a:r>
          </a:p>
          <a:p>
            <a:pPr marL="285750" indent="-285750">
              <a:buFont typeface="Arial" panose="020B0604020202020204" pitchFamily="34" charset="0"/>
              <a:buChar char="•"/>
            </a:pPr>
            <a:r>
              <a:rPr lang="en-US" dirty="0"/>
              <a:t>no two edges connect the same two vertices </a:t>
            </a:r>
          </a:p>
        </p:txBody>
      </p:sp>
      <p:cxnSp>
        <p:nvCxnSpPr>
          <p:cNvPr id="10" name="Straight Connector 9">
            <a:extLst>
              <a:ext uri="{FF2B5EF4-FFF2-40B4-BE49-F238E27FC236}">
                <a16:creationId xmlns:a16="http://schemas.microsoft.com/office/drawing/2014/main" id="{3054C7A3-51F0-4CDA-A37B-2B69811180FA}"/>
              </a:ext>
            </a:extLst>
          </p:cNvPr>
          <p:cNvCxnSpPr/>
          <p:nvPr/>
        </p:nvCxnSpPr>
        <p:spPr>
          <a:xfrm>
            <a:off x="3854548" y="3965925"/>
            <a:ext cx="1575581"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849C47E0-6EDF-4480-8C2B-6AC0E61F7F5B}"/>
              </a:ext>
            </a:extLst>
          </p:cNvPr>
          <p:cNvCxnSpPr/>
          <p:nvPr/>
        </p:nvCxnSpPr>
        <p:spPr>
          <a:xfrm>
            <a:off x="3854548" y="5046801"/>
            <a:ext cx="1575581"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4E01B875-BD85-4BF5-8E71-E51394FD8F6F}"/>
              </a:ext>
            </a:extLst>
          </p:cNvPr>
          <p:cNvCxnSpPr>
            <a:cxnSpLocks/>
          </p:cNvCxnSpPr>
          <p:nvPr/>
        </p:nvCxnSpPr>
        <p:spPr>
          <a:xfrm>
            <a:off x="3854548" y="3965925"/>
            <a:ext cx="0" cy="1080876"/>
          </a:xfrm>
          <a:prstGeom prst="line">
            <a:avLst/>
          </a:prstGeom>
        </p:spPr>
        <p:style>
          <a:lnRef idx="3">
            <a:schemeClr val="accent3"/>
          </a:lnRef>
          <a:fillRef idx="0">
            <a:schemeClr val="accent3"/>
          </a:fillRef>
          <a:effectRef idx="2">
            <a:schemeClr val="accent3"/>
          </a:effectRef>
          <a:fontRef idx="minor">
            <a:schemeClr val="tx1"/>
          </a:fontRef>
        </p:style>
      </p:cxnSp>
      <p:sp>
        <p:nvSpPr>
          <p:cNvPr id="14" name="Flowchart: Connector 13">
            <a:extLst>
              <a:ext uri="{FF2B5EF4-FFF2-40B4-BE49-F238E27FC236}">
                <a16:creationId xmlns:a16="http://schemas.microsoft.com/office/drawing/2014/main" id="{70118595-4E6A-4447-A581-245FE780FB57}"/>
              </a:ext>
            </a:extLst>
          </p:cNvPr>
          <p:cNvSpPr/>
          <p:nvPr/>
        </p:nvSpPr>
        <p:spPr>
          <a:xfrm>
            <a:off x="3808827" y="3943064"/>
            <a:ext cx="45719" cy="45719"/>
          </a:xfrm>
          <a:prstGeom prst="flowChartConnector">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58AF9884-B64A-4894-9C6C-41AD06F58BD0}"/>
              </a:ext>
            </a:extLst>
          </p:cNvPr>
          <p:cNvSpPr/>
          <p:nvPr/>
        </p:nvSpPr>
        <p:spPr>
          <a:xfrm>
            <a:off x="3808827" y="5023941"/>
            <a:ext cx="45719" cy="45719"/>
          </a:xfrm>
          <a:prstGeom prst="flowChartConnector">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86C8DBD-2D90-4E21-8D0E-C27E0E9C9000}"/>
              </a:ext>
            </a:extLst>
          </p:cNvPr>
          <p:cNvSpPr/>
          <p:nvPr/>
        </p:nvSpPr>
        <p:spPr>
          <a:xfrm>
            <a:off x="5421687" y="3943063"/>
            <a:ext cx="45719" cy="45719"/>
          </a:xfrm>
          <a:prstGeom prst="flowChartConnector">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1E10264-CA09-4C90-8036-922C04D7AB5A}"/>
              </a:ext>
            </a:extLst>
          </p:cNvPr>
          <p:cNvSpPr/>
          <p:nvPr/>
        </p:nvSpPr>
        <p:spPr>
          <a:xfrm>
            <a:off x="5393555" y="5015850"/>
            <a:ext cx="45719" cy="45719"/>
          </a:xfrm>
          <a:prstGeom prst="flowChartConnector">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59FA4E3-9523-472F-BF40-43D243B5F91F}"/>
              </a:ext>
            </a:extLst>
          </p:cNvPr>
          <p:cNvSpPr txBox="1"/>
          <p:nvPr/>
        </p:nvSpPr>
        <p:spPr>
          <a:xfrm>
            <a:off x="3493132" y="3758397"/>
            <a:ext cx="338554" cy="369332"/>
          </a:xfrm>
          <a:prstGeom prst="rect">
            <a:avLst/>
          </a:prstGeom>
          <a:noFill/>
        </p:spPr>
        <p:txBody>
          <a:bodyPr wrap="none" rtlCol="0">
            <a:spAutoFit/>
          </a:bodyPr>
          <a:lstStyle/>
          <a:p>
            <a:r>
              <a:rPr lang="en-US" dirty="0">
                <a:solidFill>
                  <a:srgbClr val="00B050"/>
                </a:solidFill>
              </a:rPr>
              <a:t>A</a:t>
            </a:r>
          </a:p>
        </p:txBody>
      </p:sp>
      <p:sp>
        <p:nvSpPr>
          <p:cNvPr id="19" name="TextBox 18">
            <a:extLst>
              <a:ext uri="{FF2B5EF4-FFF2-40B4-BE49-F238E27FC236}">
                <a16:creationId xmlns:a16="http://schemas.microsoft.com/office/drawing/2014/main" id="{ED596681-1AD7-4D07-81C9-63F10D60E4D7}"/>
              </a:ext>
            </a:extLst>
          </p:cNvPr>
          <p:cNvSpPr txBox="1"/>
          <p:nvPr/>
        </p:nvSpPr>
        <p:spPr>
          <a:xfrm>
            <a:off x="3491959" y="4862134"/>
            <a:ext cx="357790" cy="369332"/>
          </a:xfrm>
          <a:prstGeom prst="rect">
            <a:avLst/>
          </a:prstGeom>
          <a:noFill/>
        </p:spPr>
        <p:txBody>
          <a:bodyPr wrap="none" rtlCol="0">
            <a:spAutoFit/>
          </a:bodyPr>
          <a:lstStyle/>
          <a:p>
            <a:r>
              <a:rPr lang="en-US" dirty="0">
                <a:solidFill>
                  <a:srgbClr val="00B050"/>
                </a:solidFill>
              </a:rPr>
              <a:t>D</a:t>
            </a:r>
          </a:p>
        </p:txBody>
      </p:sp>
      <p:sp>
        <p:nvSpPr>
          <p:cNvPr id="20" name="TextBox 19">
            <a:extLst>
              <a:ext uri="{FF2B5EF4-FFF2-40B4-BE49-F238E27FC236}">
                <a16:creationId xmlns:a16="http://schemas.microsoft.com/office/drawing/2014/main" id="{4A4A2861-9F5D-4BC8-81F8-7D1C2F7C9E1B}"/>
              </a:ext>
            </a:extLst>
          </p:cNvPr>
          <p:cNvSpPr txBox="1"/>
          <p:nvPr/>
        </p:nvSpPr>
        <p:spPr>
          <a:xfrm>
            <a:off x="5477958" y="3758387"/>
            <a:ext cx="314510" cy="369332"/>
          </a:xfrm>
          <a:prstGeom prst="rect">
            <a:avLst/>
          </a:prstGeom>
          <a:noFill/>
        </p:spPr>
        <p:txBody>
          <a:bodyPr wrap="none" rtlCol="0">
            <a:spAutoFit/>
          </a:bodyPr>
          <a:lstStyle/>
          <a:p>
            <a:r>
              <a:rPr lang="en-US" dirty="0">
                <a:solidFill>
                  <a:srgbClr val="00B050"/>
                </a:solidFill>
              </a:rPr>
              <a:t>B</a:t>
            </a:r>
          </a:p>
        </p:txBody>
      </p:sp>
      <p:sp>
        <p:nvSpPr>
          <p:cNvPr id="21" name="TextBox 20">
            <a:extLst>
              <a:ext uri="{FF2B5EF4-FFF2-40B4-BE49-F238E27FC236}">
                <a16:creationId xmlns:a16="http://schemas.microsoft.com/office/drawing/2014/main" id="{5550BA2A-6EA6-4724-A533-0E7436437961}"/>
              </a:ext>
            </a:extLst>
          </p:cNvPr>
          <p:cNvSpPr txBox="1"/>
          <p:nvPr/>
        </p:nvSpPr>
        <p:spPr>
          <a:xfrm>
            <a:off x="5447407" y="4876903"/>
            <a:ext cx="348172" cy="369332"/>
          </a:xfrm>
          <a:prstGeom prst="rect">
            <a:avLst/>
          </a:prstGeom>
          <a:noFill/>
        </p:spPr>
        <p:txBody>
          <a:bodyPr wrap="none" rtlCol="0">
            <a:spAutoFit/>
          </a:bodyPr>
          <a:lstStyle/>
          <a:p>
            <a:r>
              <a:rPr lang="en-US" dirty="0">
                <a:solidFill>
                  <a:srgbClr val="00B050"/>
                </a:solidFill>
              </a:rPr>
              <a:t>C</a:t>
            </a:r>
          </a:p>
        </p:txBody>
      </p:sp>
      <p:grpSp>
        <p:nvGrpSpPr>
          <p:cNvPr id="26" name="Group 25">
            <a:extLst>
              <a:ext uri="{FF2B5EF4-FFF2-40B4-BE49-F238E27FC236}">
                <a16:creationId xmlns:a16="http://schemas.microsoft.com/office/drawing/2014/main" id="{5A7F8FDF-8020-4D82-AB0D-390BBB649E5C}"/>
              </a:ext>
            </a:extLst>
          </p:cNvPr>
          <p:cNvGrpSpPr/>
          <p:nvPr/>
        </p:nvGrpSpPr>
        <p:grpSpPr>
          <a:xfrm>
            <a:off x="5447407" y="3713878"/>
            <a:ext cx="496362" cy="458349"/>
            <a:chOff x="5447407" y="3713878"/>
            <a:chExt cx="496362" cy="458349"/>
          </a:xfrm>
        </p:grpSpPr>
        <p:sp>
          <p:nvSpPr>
            <p:cNvPr id="22" name="Flowchart: Connector 21">
              <a:extLst>
                <a:ext uri="{FF2B5EF4-FFF2-40B4-BE49-F238E27FC236}">
                  <a16:creationId xmlns:a16="http://schemas.microsoft.com/office/drawing/2014/main" id="{9765A673-3BE9-432C-B233-6F621F21964A}"/>
                </a:ext>
              </a:extLst>
            </p:cNvPr>
            <p:cNvSpPr/>
            <p:nvPr/>
          </p:nvSpPr>
          <p:spPr>
            <a:xfrm>
              <a:off x="5447407" y="3713878"/>
              <a:ext cx="496362" cy="45834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690EFFBD-76B5-4876-9487-FEBAABCFC515}"/>
                </a:ext>
              </a:extLst>
            </p:cNvPr>
            <p:cNvCxnSpPr>
              <a:cxnSpLocks/>
            </p:cNvCxnSpPr>
            <p:nvPr/>
          </p:nvCxnSpPr>
          <p:spPr>
            <a:xfrm flipH="1">
              <a:off x="5848643" y="4039785"/>
              <a:ext cx="81058" cy="107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8" name="Flowchart: Delay 27">
            <a:extLst>
              <a:ext uri="{FF2B5EF4-FFF2-40B4-BE49-F238E27FC236}">
                <a16:creationId xmlns:a16="http://schemas.microsoft.com/office/drawing/2014/main" id="{4A4CA5D1-53E3-4332-969F-A390ED9987E1}"/>
              </a:ext>
            </a:extLst>
          </p:cNvPr>
          <p:cNvSpPr/>
          <p:nvPr/>
        </p:nvSpPr>
        <p:spPr>
          <a:xfrm>
            <a:off x="3839557" y="3965213"/>
            <a:ext cx="365760" cy="1058727"/>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B9E2A1F-FE56-4D23-AF63-878593876F47}"/>
              </a:ext>
            </a:extLst>
          </p:cNvPr>
          <p:cNvSpPr txBox="1"/>
          <p:nvPr/>
        </p:nvSpPr>
        <p:spPr>
          <a:xfrm>
            <a:off x="819594" y="4335257"/>
            <a:ext cx="2493499" cy="369332"/>
          </a:xfrm>
          <a:prstGeom prst="rect">
            <a:avLst/>
          </a:prstGeom>
          <a:solidFill>
            <a:schemeClr val="accent1">
              <a:lumMod val="40000"/>
              <a:lumOff val="60000"/>
            </a:schemeClr>
          </a:solidFill>
          <a:ln>
            <a:solidFill>
              <a:srgbClr val="002060"/>
            </a:solidFill>
          </a:ln>
        </p:spPr>
        <p:txBody>
          <a:bodyPr wrap="square">
            <a:spAutoFit/>
          </a:bodyPr>
          <a:lstStyle/>
          <a:p>
            <a:r>
              <a:rPr lang="en-US" dirty="0"/>
              <a:t>not a simple graph</a:t>
            </a:r>
          </a:p>
        </p:txBody>
      </p:sp>
      <p:sp>
        <p:nvSpPr>
          <p:cNvPr id="25" name="TextBox 24">
            <a:extLst>
              <a:ext uri="{FF2B5EF4-FFF2-40B4-BE49-F238E27FC236}">
                <a16:creationId xmlns:a16="http://schemas.microsoft.com/office/drawing/2014/main" id="{95F5BF2E-624F-4D3D-B127-3C3D2EDD021D}"/>
              </a:ext>
            </a:extLst>
          </p:cNvPr>
          <p:cNvSpPr txBox="1"/>
          <p:nvPr/>
        </p:nvSpPr>
        <p:spPr>
          <a:xfrm>
            <a:off x="3097589" y="5546201"/>
            <a:ext cx="4760738" cy="369332"/>
          </a:xfrm>
          <a:prstGeom prst="rect">
            <a:avLst/>
          </a:prstGeom>
          <a:solidFill>
            <a:srgbClr val="FFCCFF"/>
          </a:solidFill>
          <a:ln>
            <a:solidFill>
              <a:srgbClr val="FFCCFF"/>
            </a:solidFill>
          </a:ln>
        </p:spPr>
        <p:txBody>
          <a:bodyPr wrap="square">
            <a:spAutoFit/>
          </a:bodyPr>
          <a:lstStyle/>
          <a:p>
            <a:r>
              <a:rPr lang="en-US" b="0" i="0" dirty="0">
                <a:solidFill>
                  <a:srgbClr val="273239"/>
                </a:solidFill>
                <a:effectLst/>
                <a:latin typeface="urw-din"/>
              </a:rPr>
              <a:t>A simple railway tracks connecting different cities</a:t>
            </a:r>
            <a:endParaRPr lang="en-US" dirty="0"/>
          </a:p>
        </p:txBody>
      </p:sp>
    </p:spTree>
    <p:extLst>
      <p:ext uri="{BB962C8B-B14F-4D97-AF65-F5344CB8AC3E}">
        <p14:creationId xmlns:p14="http://schemas.microsoft.com/office/powerpoint/2010/main" val="76351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inary Tree Data Structure - GeeksforGeeks">
            <a:extLst>
              <a:ext uri="{FF2B5EF4-FFF2-40B4-BE49-F238E27FC236}">
                <a16:creationId xmlns:a16="http://schemas.microsoft.com/office/drawing/2014/main" id="{8CED2884-2342-41B4-B6C8-969389CAF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5765" y="2622890"/>
            <a:ext cx="4620469" cy="34543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121116-18A8-4F8E-B8A0-94FCDBEEB7A7}"/>
              </a:ext>
            </a:extLst>
          </p:cNvPr>
          <p:cNvSpPr>
            <a:spLocks noGrp="1"/>
          </p:cNvSpPr>
          <p:nvPr>
            <p:ph type="title"/>
          </p:nvPr>
        </p:nvSpPr>
        <p:spPr/>
        <p:txBody>
          <a:bodyPr/>
          <a:lstStyle/>
          <a:p>
            <a:r>
              <a:rPr lang="en-US" dirty="0"/>
              <a:t>Binary tree</a:t>
            </a:r>
          </a:p>
        </p:txBody>
      </p:sp>
    </p:spTree>
    <p:extLst>
      <p:ext uri="{BB962C8B-B14F-4D97-AF65-F5344CB8AC3E}">
        <p14:creationId xmlns:p14="http://schemas.microsoft.com/office/powerpoint/2010/main" val="12469301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CEFB-EF43-42F9-9B3A-6A236DADD52F}"/>
              </a:ext>
            </a:extLst>
          </p:cNvPr>
          <p:cNvSpPr>
            <a:spLocks noGrp="1"/>
          </p:cNvSpPr>
          <p:nvPr>
            <p:ph type="title"/>
          </p:nvPr>
        </p:nvSpPr>
        <p:spPr/>
        <p:txBody>
          <a:bodyPr/>
          <a:lstStyle/>
          <a:p>
            <a:r>
              <a:rPr lang="en-US" dirty="0"/>
              <a:t>m-</a:t>
            </a:r>
            <a:r>
              <a:rPr lang="en-US" dirty="0" err="1"/>
              <a:t>ary</a:t>
            </a:r>
            <a:r>
              <a:rPr lang="en-US" dirty="0"/>
              <a:t> tree</a:t>
            </a:r>
          </a:p>
        </p:txBody>
      </p:sp>
      <p:pic>
        <p:nvPicPr>
          <p:cNvPr id="13314" name="Picture 2" descr="Tree Graph (How To w/ 11+ Step-by-Step Examples!)">
            <a:extLst>
              <a:ext uri="{FF2B5EF4-FFF2-40B4-BE49-F238E27FC236}">
                <a16:creationId xmlns:a16="http://schemas.microsoft.com/office/drawing/2014/main" id="{1DA5E413-E487-4F01-B7E3-08F743C5CD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47"/>
          <a:stretch/>
        </p:blipFill>
        <p:spPr bwMode="auto">
          <a:xfrm>
            <a:off x="1036889" y="1652954"/>
            <a:ext cx="10118222" cy="5205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8100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5591-3431-427B-B9DF-C7B375CA1593}"/>
              </a:ext>
            </a:extLst>
          </p:cNvPr>
          <p:cNvSpPr>
            <a:spLocks noGrp="1"/>
          </p:cNvSpPr>
          <p:nvPr>
            <p:ph type="title"/>
          </p:nvPr>
        </p:nvSpPr>
        <p:spPr>
          <a:xfrm>
            <a:off x="2231136" y="538394"/>
            <a:ext cx="7729728" cy="1188720"/>
          </a:xfrm>
        </p:spPr>
        <p:txBody>
          <a:bodyPr/>
          <a:lstStyle/>
          <a:p>
            <a:r>
              <a:rPr lang="en-US" dirty="0"/>
              <a:t>Balanced m-</a:t>
            </a:r>
            <a:r>
              <a:rPr lang="en-US" dirty="0" err="1"/>
              <a:t>ary</a:t>
            </a:r>
            <a:r>
              <a:rPr lang="en-US" dirty="0"/>
              <a:t> trees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FB81D54-9ACF-4B23-B6E4-BA1ABD0FB95D}"/>
                  </a:ext>
                </a:extLst>
              </p:cNvPr>
              <p:cNvSpPr txBox="1"/>
              <p:nvPr/>
            </p:nvSpPr>
            <p:spPr>
              <a:xfrm>
                <a:off x="2134875" y="2551485"/>
                <a:ext cx="8039958" cy="369332"/>
              </a:xfrm>
              <a:prstGeom prst="rect">
                <a:avLst/>
              </a:prstGeom>
              <a:noFill/>
            </p:spPr>
            <p:txBody>
              <a:bodyPr wrap="none" rtlCol="0">
                <a:spAutoFit/>
              </a:bodyPr>
              <a:lstStyle/>
              <a:p>
                <a:pPr marL="285750" indent="-285750">
                  <a:buFont typeface="Wingdings" panose="05000000000000000000" pitchFamily="2" charset="2"/>
                  <a:buChar char="Ø"/>
                </a:pPr>
                <a:r>
                  <a:rPr lang="en-US" dirty="0"/>
                  <a:t>A rooted m-</a:t>
                </a:r>
                <a:r>
                  <a:rPr lang="en-US" dirty="0" err="1"/>
                  <a:t>ary</a:t>
                </a:r>
                <a:r>
                  <a:rPr lang="en-US" dirty="0"/>
                  <a:t> tree of height </a:t>
                </a:r>
                <a14:m>
                  <m:oMath xmlns:m="http://schemas.openxmlformats.org/officeDocument/2006/math">
                    <m:r>
                      <a:rPr lang="en-US" i="1" dirty="0" smtClean="0">
                        <a:latin typeface="Cambria Math" panose="02040503050406030204" pitchFamily="18" charset="0"/>
                      </a:rPr>
                      <m:t>h</m:t>
                    </m:r>
                  </m:oMath>
                </a14:m>
                <a:r>
                  <a:rPr lang="en-US" dirty="0"/>
                  <a:t> is </a:t>
                </a:r>
                <a:r>
                  <a:rPr lang="en-US" b="1" dirty="0"/>
                  <a:t>balanced</a:t>
                </a:r>
                <a:r>
                  <a:rPr lang="en-US" dirty="0"/>
                  <a:t> if all leaves are at levels </a:t>
                </a:r>
                <a14:m>
                  <m:oMath xmlns:m="http://schemas.openxmlformats.org/officeDocument/2006/math">
                    <m:r>
                      <a:rPr lang="en-US" i="1" dirty="0" smtClean="0">
                        <a:latin typeface="Cambria Math" panose="02040503050406030204" pitchFamily="18" charset="0"/>
                      </a:rPr>
                      <m:t>h</m:t>
                    </m:r>
                  </m:oMath>
                </a14:m>
                <a:r>
                  <a:rPr lang="en-US" dirty="0"/>
                  <a:t> or </a:t>
                </a:r>
                <a14:m>
                  <m:oMath xmlns:m="http://schemas.openxmlformats.org/officeDocument/2006/math">
                    <m:r>
                      <a:rPr lang="en-US" i="1" dirty="0" smtClean="0">
                        <a:latin typeface="Cambria Math" panose="02040503050406030204" pitchFamily="18" charset="0"/>
                      </a:rPr>
                      <m:t>h</m:t>
                    </m:r>
                    <m:r>
                      <a:rPr lang="en-US" i="1" dirty="0" smtClean="0">
                        <a:latin typeface="Cambria Math" panose="02040503050406030204" pitchFamily="18" charset="0"/>
                      </a:rPr>
                      <m:t>−1</m:t>
                    </m:r>
                  </m:oMath>
                </a14:m>
                <a:r>
                  <a:rPr lang="en-US" dirty="0"/>
                  <a:t>.</a:t>
                </a:r>
              </a:p>
            </p:txBody>
          </p:sp>
        </mc:Choice>
        <mc:Fallback xmlns="">
          <p:sp>
            <p:nvSpPr>
              <p:cNvPr id="3" name="TextBox 2">
                <a:extLst>
                  <a:ext uri="{FF2B5EF4-FFF2-40B4-BE49-F238E27FC236}">
                    <a16:creationId xmlns:a16="http://schemas.microsoft.com/office/drawing/2014/main" id="{1FB81D54-9ACF-4B23-B6E4-BA1ABD0FB95D}"/>
                  </a:ext>
                </a:extLst>
              </p:cNvPr>
              <p:cNvSpPr txBox="1">
                <a:spLocks noRot="1" noChangeAspect="1" noMove="1" noResize="1" noEditPoints="1" noAdjustHandles="1" noChangeArrowheads="1" noChangeShapeType="1" noTextEdit="1"/>
              </p:cNvSpPr>
              <p:nvPr/>
            </p:nvSpPr>
            <p:spPr>
              <a:xfrm>
                <a:off x="2134875" y="2551485"/>
                <a:ext cx="8039958" cy="369332"/>
              </a:xfrm>
              <a:prstGeom prst="rect">
                <a:avLst/>
              </a:prstGeom>
              <a:blipFill>
                <a:blip r:embed="rId2"/>
                <a:stretch>
                  <a:fillRect l="-455" t="-10000" b="-2666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4B0A1A2-B8FD-4415-B1E4-D3AFAA071C65}"/>
              </a:ext>
            </a:extLst>
          </p:cNvPr>
          <p:cNvSpPr txBox="1"/>
          <p:nvPr/>
        </p:nvSpPr>
        <p:spPr>
          <a:xfrm>
            <a:off x="1151674" y="3244334"/>
            <a:ext cx="9326399" cy="369332"/>
          </a:xfrm>
          <a:prstGeom prst="rect">
            <a:avLst/>
          </a:prstGeom>
          <a:noFill/>
        </p:spPr>
        <p:txBody>
          <a:bodyPr wrap="none" rtlCol="0">
            <a:spAutoFit/>
          </a:bodyPr>
          <a:lstStyle/>
          <a:p>
            <a:r>
              <a:rPr lang="en-US" dirty="0"/>
              <a:t>Example:  Find the level of each vertex in the following rooted tree. What is the height of this tree?</a:t>
            </a:r>
          </a:p>
        </p:txBody>
      </p:sp>
      <p:pic>
        <p:nvPicPr>
          <p:cNvPr id="6" name="Picture 5">
            <a:extLst>
              <a:ext uri="{FF2B5EF4-FFF2-40B4-BE49-F238E27FC236}">
                <a16:creationId xmlns:a16="http://schemas.microsoft.com/office/drawing/2014/main" id="{12E94049-E992-413C-BFCB-BE77DEBA036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6019" t="40906" r="66578" b="23754"/>
          <a:stretch/>
        </p:blipFill>
        <p:spPr>
          <a:xfrm>
            <a:off x="4554243" y="3843123"/>
            <a:ext cx="2521260" cy="2879933"/>
          </a:xfrm>
          <a:prstGeom prst="rect">
            <a:avLst/>
          </a:prstGeom>
        </p:spPr>
      </p:pic>
      <p:sp>
        <p:nvSpPr>
          <p:cNvPr id="7" name="Flowchart: Connector 6">
            <a:extLst>
              <a:ext uri="{FF2B5EF4-FFF2-40B4-BE49-F238E27FC236}">
                <a16:creationId xmlns:a16="http://schemas.microsoft.com/office/drawing/2014/main" id="{F4D14A15-0384-42C0-B3B6-A5469FFB9E32}"/>
              </a:ext>
            </a:extLst>
          </p:cNvPr>
          <p:cNvSpPr/>
          <p:nvPr/>
        </p:nvSpPr>
        <p:spPr>
          <a:xfrm>
            <a:off x="5690585" y="3843123"/>
            <a:ext cx="479395" cy="426458"/>
          </a:xfrm>
          <a:prstGeom prst="flowChartConnector">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8" name="TextBox 7">
            <a:extLst>
              <a:ext uri="{FF2B5EF4-FFF2-40B4-BE49-F238E27FC236}">
                <a16:creationId xmlns:a16="http://schemas.microsoft.com/office/drawing/2014/main" id="{23FD382F-0E42-4B8C-AAC9-0C99B79566B4}"/>
              </a:ext>
            </a:extLst>
          </p:cNvPr>
          <p:cNvSpPr txBox="1"/>
          <p:nvPr/>
        </p:nvSpPr>
        <p:spPr>
          <a:xfrm>
            <a:off x="7253056" y="3843123"/>
            <a:ext cx="871649" cy="369332"/>
          </a:xfrm>
          <a:prstGeom prst="rect">
            <a:avLst/>
          </a:prstGeom>
          <a:noFill/>
          <a:ln>
            <a:solidFill>
              <a:schemeClr val="accent1">
                <a:lumMod val="75000"/>
              </a:schemeClr>
            </a:solidFill>
          </a:ln>
        </p:spPr>
        <p:txBody>
          <a:bodyPr wrap="none" rtlCol="0">
            <a:spAutoFit/>
          </a:bodyPr>
          <a:lstStyle/>
          <a:p>
            <a:r>
              <a:rPr lang="en-US" dirty="0"/>
              <a:t>Level: 0</a:t>
            </a:r>
          </a:p>
        </p:txBody>
      </p:sp>
      <p:sp>
        <p:nvSpPr>
          <p:cNvPr id="9" name="Flowchart: Connector 8">
            <a:extLst>
              <a:ext uri="{FF2B5EF4-FFF2-40B4-BE49-F238E27FC236}">
                <a16:creationId xmlns:a16="http://schemas.microsoft.com/office/drawing/2014/main" id="{755D7ECA-9ABA-479E-BFC1-25FA1F21C021}"/>
              </a:ext>
            </a:extLst>
          </p:cNvPr>
          <p:cNvSpPr/>
          <p:nvPr/>
        </p:nvSpPr>
        <p:spPr>
          <a:xfrm>
            <a:off x="5139000" y="4664928"/>
            <a:ext cx="338524" cy="310147"/>
          </a:xfrm>
          <a:prstGeom prst="flowChartConnector">
            <a:avLst/>
          </a:prstGeom>
          <a:noFill/>
          <a:ln w="95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5EE9B173-5B15-4E74-B3D3-FBA995659A84}"/>
              </a:ext>
            </a:extLst>
          </p:cNvPr>
          <p:cNvSpPr/>
          <p:nvPr/>
        </p:nvSpPr>
        <p:spPr>
          <a:xfrm>
            <a:off x="5761020" y="4667313"/>
            <a:ext cx="338524" cy="310147"/>
          </a:xfrm>
          <a:prstGeom prst="flowChartConnector">
            <a:avLst/>
          </a:prstGeom>
          <a:noFill/>
          <a:ln w="95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37A56916-C27A-4799-A244-4E0EA62AC642}"/>
              </a:ext>
            </a:extLst>
          </p:cNvPr>
          <p:cNvSpPr/>
          <p:nvPr/>
        </p:nvSpPr>
        <p:spPr>
          <a:xfrm>
            <a:off x="6392816" y="4662254"/>
            <a:ext cx="338524" cy="310147"/>
          </a:xfrm>
          <a:prstGeom prst="flowChartConnector">
            <a:avLst/>
          </a:prstGeom>
          <a:noFill/>
          <a:ln w="95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2" name="TextBox 11">
            <a:extLst>
              <a:ext uri="{FF2B5EF4-FFF2-40B4-BE49-F238E27FC236}">
                <a16:creationId xmlns:a16="http://schemas.microsoft.com/office/drawing/2014/main" id="{DCC763B1-BF73-4AE1-995E-86A55DDA8A29}"/>
              </a:ext>
            </a:extLst>
          </p:cNvPr>
          <p:cNvSpPr txBox="1"/>
          <p:nvPr/>
        </p:nvSpPr>
        <p:spPr>
          <a:xfrm>
            <a:off x="7253055" y="4603069"/>
            <a:ext cx="871649" cy="369332"/>
          </a:xfrm>
          <a:prstGeom prst="rect">
            <a:avLst/>
          </a:prstGeom>
          <a:noFill/>
          <a:ln>
            <a:solidFill>
              <a:srgbClr val="00B050"/>
            </a:solidFill>
          </a:ln>
        </p:spPr>
        <p:txBody>
          <a:bodyPr wrap="none" rtlCol="0">
            <a:spAutoFit/>
          </a:bodyPr>
          <a:lstStyle/>
          <a:p>
            <a:r>
              <a:rPr lang="en-US" dirty="0"/>
              <a:t>Level: 1</a:t>
            </a:r>
          </a:p>
        </p:txBody>
      </p:sp>
      <p:sp>
        <p:nvSpPr>
          <p:cNvPr id="13" name="Flowchart: Connector 12">
            <a:extLst>
              <a:ext uri="{FF2B5EF4-FFF2-40B4-BE49-F238E27FC236}">
                <a16:creationId xmlns:a16="http://schemas.microsoft.com/office/drawing/2014/main" id="{681B2D8B-7DD2-4CF9-AD07-31C4A76511EF}"/>
              </a:ext>
            </a:extLst>
          </p:cNvPr>
          <p:cNvSpPr/>
          <p:nvPr/>
        </p:nvSpPr>
        <p:spPr>
          <a:xfrm>
            <a:off x="4652208" y="5190191"/>
            <a:ext cx="338524" cy="310147"/>
          </a:xfrm>
          <a:prstGeom prst="flowChartConnector">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9F55AD77-8D8A-416E-82D2-C7EF162CDE55}"/>
              </a:ext>
            </a:extLst>
          </p:cNvPr>
          <p:cNvSpPr/>
          <p:nvPr/>
        </p:nvSpPr>
        <p:spPr>
          <a:xfrm>
            <a:off x="5151590" y="5186170"/>
            <a:ext cx="338524" cy="310147"/>
          </a:xfrm>
          <a:prstGeom prst="flowChartConnector">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1E353BEB-C219-4137-A0EA-584D4AA807D8}"/>
              </a:ext>
            </a:extLst>
          </p:cNvPr>
          <p:cNvSpPr/>
          <p:nvPr/>
        </p:nvSpPr>
        <p:spPr>
          <a:xfrm>
            <a:off x="5595614" y="5186171"/>
            <a:ext cx="338524" cy="310147"/>
          </a:xfrm>
          <a:prstGeom prst="flowChartConnector">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04AE5FEA-8038-4E25-A0F9-CDFB1252B87F}"/>
              </a:ext>
            </a:extLst>
          </p:cNvPr>
          <p:cNvSpPr/>
          <p:nvPr/>
        </p:nvSpPr>
        <p:spPr>
          <a:xfrm>
            <a:off x="6376540" y="5186170"/>
            <a:ext cx="338524" cy="310147"/>
          </a:xfrm>
          <a:prstGeom prst="flowChartConnector">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7" name="TextBox 16">
            <a:extLst>
              <a:ext uri="{FF2B5EF4-FFF2-40B4-BE49-F238E27FC236}">
                <a16:creationId xmlns:a16="http://schemas.microsoft.com/office/drawing/2014/main" id="{5CDC4AAC-F068-4796-8D73-32CE93EA35B1}"/>
              </a:ext>
            </a:extLst>
          </p:cNvPr>
          <p:cNvSpPr txBox="1"/>
          <p:nvPr/>
        </p:nvSpPr>
        <p:spPr>
          <a:xfrm>
            <a:off x="7253055" y="5178349"/>
            <a:ext cx="871649" cy="369332"/>
          </a:xfrm>
          <a:prstGeom prst="rect">
            <a:avLst/>
          </a:prstGeom>
          <a:noFill/>
          <a:ln>
            <a:solidFill>
              <a:srgbClr val="0070C0"/>
            </a:solidFill>
          </a:ln>
        </p:spPr>
        <p:txBody>
          <a:bodyPr wrap="none" rtlCol="0">
            <a:spAutoFit/>
          </a:bodyPr>
          <a:lstStyle/>
          <a:p>
            <a:r>
              <a:rPr lang="en-US" dirty="0"/>
              <a:t>Level: 2</a:t>
            </a:r>
          </a:p>
        </p:txBody>
      </p:sp>
      <p:sp>
        <p:nvSpPr>
          <p:cNvPr id="18" name="Flowchart: Connector 17">
            <a:extLst>
              <a:ext uri="{FF2B5EF4-FFF2-40B4-BE49-F238E27FC236}">
                <a16:creationId xmlns:a16="http://schemas.microsoft.com/office/drawing/2014/main" id="{9102D245-F6E5-4A88-8869-0EA6C22F2116}"/>
              </a:ext>
            </a:extLst>
          </p:cNvPr>
          <p:cNvSpPr/>
          <p:nvPr/>
        </p:nvSpPr>
        <p:spPr>
          <a:xfrm>
            <a:off x="4699139" y="5711600"/>
            <a:ext cx="338524" cy="310147"/>
          </a:xfrm>
          <a:prstGeom prst="flowChartConnector">
            <a:avLst/>
          </a:prstGeom>
          <a:noFill/>
          <a:ln w="9525" cap="flat" cmpd="sng" algn="ctr">
            <a:solidFill>
              <a:srgbClr val="FF339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63B150AE-9F5D-423F-BB9E-CAB98843C096}"/>
              </a:ext>
            </a:extLst>
          </p:cNvPr>
          <p:cNvSpPr/>
          <p:nvPr/>
        </p:nvSpPr>
        <p:spPr>
          <a:xfrm>
            <a:off x="5255130" y="5737339"/>
            <a:ext cx="338524" cy="310147"/>
          </a:xfrm>
          <a:prstGeom prst="flowChartConnector">
            <a:avLst/>
          </a:prstGeom>
          <a:noFill/>
          <a:ln w="9525" cap="flat" cmpd="sng" algn="ctr">
            <a:solidFill>
              <a:srgbClr val="FF339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05DF5B07-7E95-4769-8D50-CE4B7B4E847C}"/>
              </a:ext>
            </a:extLst>
          </p:cNvPr>
          <p:cNvSpPr/>
          <p:nvPr/>
        </p:nvSpPr>
        <p:spPr>
          <a:xfrm>
            <a:off x="5811121" y="5737339"/>
            <a:ext cx="338524" cy="310147"/>
          </a:xfrm>
          <a:prstGeom prst="flowChartConnector">
            <a:avLst/>
          </a:prstGeom>
          <a:noFill/>
          <a:ln w="9525" cap="flat" cmpd="sng" algn="ctr">
            <a:solidFill>
              <a:srgbClr val="FF339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06151A84-E581-4A1F-95F4-63CAC1932140}"/>
              </a:ext>
            </a:extLst>
          </p:cNvPr>
          <p:cNvSpPr/>
          <p:nvPr/>
        </p:nvSpPr>
        <p:spPr>
          <a:xfrm>
            <a:off x="6169980" y="5738234"/>
            <a:ext cx="338524" cy="310147"/>
          </a:xfrm>
          <a:prstGeom prst="flowChartConnector">
            <a:avLst/>
          </a:prstGeom>
          <a:noFill/>
          <a:ln w="9525" cap="flat" cmpd="sng" algn="ctr">
            <a:solidFill>
              <a:srgbClr val="FF339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F74F00D7-624A-4A85-9225-010361863648}"/>
              </a:ext>
            </a:extLst>
          </p:cNvPr>
          <p:cNvSpPr/>
          <p:nvPr/>
        </p:nvSpPr>
        <p:spPr>
          <a:xfrm>
            <a:off x="6673455" y="5738233"/>
            <a:ext cx="338524" cy="310147"/>
          </a:xfrm>
          <a:prstGeom prst="flowChartConnector">
            <a:avLst/>
          </a:prstGeom>
          <a:noFill/>
          <a:ln w="9525" cap="flat" cmpd="sng" algn="ctr">
            <a:solidFill>
              <a:srgbClr val="FF339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3" name="TextBox 22">
            <a:extLst>
              <a:ext uri="{FF2B5EF4-FFF2-40B4-BE49-F238E27FC236}">
                <a16:creationId xmlns:a16="http://schemas.microsoft.com/office/drawing/2014/main" id="{5F4575AE-0C75-4D3B-806A-9BE0C2C2A910}"/>
              </a:ext>
            </a:extLst>
          </p:cNvPr>
          <p:cNvSpPr txBox="1"/>
          <p:nvPr/>
        </p:nvSpPr>
        <p:spPr>
          <a:xfrm>
            <a:off x="7253055" y="5707746"/>
            <a:ext cx="871649" cy="369332"/>
          </a:xfrm>
          <a:prstGeom prst="rect">
            <a:avLst/>
          </a:prstGeom>
          <a:noFill/>
          <a:ln>
            <a:solidFill>
              <a:srgbClr val="FF3399"/>
            </a:solidFill>
          </a:ln>
        </p:spPr>
        <p:txBody>
          <a:bodyPr wrap="none" rtlCol="0">
            <a:spAutoFit/>
          </a:bodyPr>
          <a:lstStyle/>
          <a:p>
            <a:r>
              <a:rPr lang="en-US" dirty="0"/>
              <a:t>Level: 3</a:t>
            </a:r>
          </a:p>
        </p:txBody>
      </p:sp>
      <p:sp>
        <p:nvSpPr>
          <p:cNvPr id="24" name="Flowchart: Connector 23">
            <a:extLst>
              <a:ext uri="{FF2B5EF4-FFF2-40B4-BE49-F238E27FC236}">
                <a16:creationId xmlns:a16="http://schemas.microsoft.com/office/drawing/2014/main" id="{3937273E-3D09-4FC1-8DAE-3AED22A448D9}"/>
              </a:ext>
            </a:extLst>
          </p:cNvPr>
          <p:cNvSpPr/>
          <p:nvPr/>
        </p:nvSpPr>
        <p:spPr>
          <a:xfrm>
            <a:off x="5255579" y="6276943"/>
            <a:ext cx="338524" cy="310147"/>
          </a:xfrm>
          <a:prstGeom prst="flowChartConnector">
            <a:avLst/>
          </a:prstGeom>
          <a:noFill/>
          <a:ln w="9525"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5" name="TextBox 24">
            <a:extLst>
              <a:ext uri="{FF2B5EF4-FFF2-40B4-BE49-F238E27FC236}">
                <a16:creationId xmlns:a16="http://schemas.microsoft.com/office/drawing/2014/main" id="{4BE47703-8485-4F21-91B1-636C567DCF05}"/>
              </a:ext>
            </a:extLst>
          </p:cNvPr>
          <p:cNvSpPr txBox="1"/>
          <p:nvPr/>
        </p:nvSpPr>
        <p:spPr>
          <a:xfrm>
            <a:off x="7253054" y="6217758"/>
            <a:ext cx="871649" cy="369332"/>
          </a:xfrm>
          <a:prstGeom prst="rect">
            <a:avLst/>
          </a:prstGeom>
          <a:noFill/>
          <a:ln>
            <a:solidFill>
              <a:srgbClr val="7030A0"/>
            </a:solidFill>
          </a:ln>
        </p:spPr>
        <p:txBody>
          <a:bodyPr wrap="none" rtlCol="0">
            <a:spAutoFit/>
          </a:bodyPr>
          <a:lstStyle/>
          <a:p>
            <a:r>
              <a:rPr lang="en-US" dirty="0"/>
              <a:t>Level: 4</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CB713F9-CC60-4A58-AEB7-6DA5D616A05E}"/>
                  </a:ext>
                </a:extLst>
              </p:cNvPr>
              <p:cNvSpPr txBox="1"/>
              <p:nvPr/>
            </p:nvSpPr>
            <p:spPr>
              <a:xfrm>
                <a:off x="9556935" y="5007872"/>
                <a:ext cx="970330" cy="430887"/>
              </a:xfrm>
              <a:prstGeom prst="rect">
                <a:avLst/>
              </a:prstGeom>
              <a:solidFill>
                <a:srgbClr val="C2E59B"/>
              </a:solidFill>
              <a:ln>
                <a:solidFill>
                  <a:srgbClr val="00B05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h</m:t>
                      </m:r>
                      <m:r>
                        <a:rPr lang="en-US" sz="2800" b="0" i="1" smtClean="0">
                          <a:latin typeface="Cambria Math" panose="02040503050406030204" pitchFamily="18" charset="0"/>
                        </a:rPr>
                        <m:t>=4</m:t>
                      </m:r>
                    </m:oMath>
                  </m:oMathPara>
                </a14:m>
                <a:endParaRPr lang="en-US" sz="2800" dirty="0"/>
              </a:p>
            </p:txBody>
          </p:sp>
        </mc:Choice>
        <mc:Fallback xmlns="">
          <p:sp>
            <p:nvSpPr>
              <p:cNvPr id="26" name="TextBox 25">
                <a:extLst>
                  <a:ext uri="{FF2B5EF4-FFF2-40B4-BE49-F238E27FC236}">
                    <a16:creationId xmlns:a16="http://schemas.microsoft.com/office/drawing/2014/main" id="{9CB713F9-CC60-4A58-AEB7-6DA5D616A05E}"/>
                  </a:ext>
                </a:extLst>
              </p:cNvPr>
              <p:cNvSpPr txBox="1">
                <a:spLocks noRot="1" noChangeAspect="1" noMove="1" noResize="1" noEditPoints="1" noAdjustHandles="1" noChangeArrowheads="1" noChangeShapeType="1" noTextEdit="1"/>
              </p:cNvSpPr>
              <p:nvPr/>
            </p:nvSpPr>
            <p:spPr>
              <a:xfrm>
                <a:off x="9556935" y="5007872"/>
                <a:ext cx="970330" cy="430887"/>
              </a:xfrm>
              <a:prstGeom prst="rect">
                <a:avLst/>
              </a:prstGeom>
              <a:blipFill>
                <a:blip r:embed="rId5"/>
                <a:stretch>
                  <a:fillRect/>
                </a:stretch>
              </a:blipFill>
              <a:ln>
                <a:solidFill>
                  <a:srgbClr val="00B050"/>
                </a:solidFill>
              </a:ln>
            </p:spPr>
            <p:txBody>
              <a:bodyPr/>
              <a:lstStyle/>
              <a:p>
                <a:r>
                  <a:rPr lang="en-US">
                    <a:noFill/>
                  </a:rPr>
                  <a:t> </a:t>
                </a:r>
              </a:p>
            </p:txBody>
          </p:sp>
        </mc:Fallback>
      </mc:AlternateContent>
      <p:sp>
        <p:nvSpPr>
          <p:cNvPr id="27" name="Right Brace 26">
            <a:extLst>
              <a:ext uri="{FF2B5EF4-FFF2-40B4-BE49-F238E27FC236}">
                <a16:creationId xmlns:a16="http://schemas.microsoft.com/office/drawing/2014/main" id="{5E09D530-058C-45A5-BEAA-08142C0F3CFE}"/>
              </a:ext>
            </a:extLst>
          </p:cNvPr>
          <p:cNvSpPr/>
          <p:nvPr/>
        </p:nvSpPr>
        <p:spPr>
          <a:xfrm>
            <a:off x="8429810" y="4014617"/>
            <a:ext cx="871649" cy="2417399"/>
          </a:xfrm>
          <a:prstGeom prst="rightBrace">
            <a:avLst>
              <a:gd name="adj1" fmla="val 37869"/>
              <a:gd name="adj2" fmla="val 50000"/>
            </a:avLst>
          </a:prstGeom>
          <a:ln>
            <a:solidFill>
              <a:srgbClr val="0046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7379B6E-9B29-4B97-B49D-4D43E0618B2E}"/>
                  </a:ext>
                </a:extLst>
              </p:cNvPr>
              <p:cNvSpPr txBox="1"/>
              <p:nvPr/>
            </p:nvSpPr>
            <p:spPr>
              <a:xfrm>
                <a:off x="9479010" y="5583694"/>
                <a:ext cx="2279341" cy="646331"/>
              </a:xfrm>
              <a:prstGeom prst="rect">
                <a:avLst/>
              </a:prstGeom>
              <a:noFill/>
              <a:ln>
                <a:solidFill>
                  <a:schemeClr val="accent1">
                    <a:lumMod val="75000"/>
                  </a:schemeClr>
                </a:solidFill>
              </a:ln>
            </p:spPr>
            <p:txBody>
              <a:bodyPr wrap="square" rtlCol="0">
                <a:spAutoFit/>
              </a:bodyPr>
              <a:lstStyle/>
              <a:p>
                <a:r>
                  <a:rPr lang="en-US" b="1" dirty="0"/>
                  <a:t>Not balanced</a:t>
                </a:r>
                <a:r>
                  <a:rPr lang="en-US" dirty="0"/>
                  <a:t>: leaves at </a:t>
                </a:r>
                <a14:m>
                  <m:oMath xmlns:m="http://schemas.openxmlformats.org/officeDocument/2006/math">
                    <m:r>
                      <a:rPr lang="en-US" i="1" dirty="0" smtClean="0">
                        <a:latin typeface="Cambria Math" panose="02040503050406030204" pitchFamily="18" charset="0"/>
                      </a:rPr>
                      <m:t>h</m:t>
                    </m:r>
                    <m:r>
                      <a:rPr lang="en-US" i="1" dirty="0" smtClean="0">
                        <a:latin typeface="Cambria Math" panose="02040503050406030204" pitchFamily="18" charset="0"/>
                      </a:rPr>
                      <m:t>−2</m:t>
                    </m:r>
                  </m:oMath>
                </a14:m>
                <a:r>
                  <a:rPr lang="en-US" dirty="0"/>
                  <a:t> also exist</a:t>
                </a:r>
              </a:p>
            </p:txBody>
          </p:sp>
        </mc:Choice>
        <mc:Fallback xmlns="">
          <p:sp>
            <p:nvSpPr>
              <p:cNvPr id="28" name="TextBox 27">
                <a:extLst>
                  <a:ext uri="{FF2B5EF4-FFF2-40B4-BE49-F238E27FC236}">
                    <a16:creationId xmlns:a16="http://schemas.microsoft.com/office/drawing/2014/main" id="{67379B6E-9B29-4B97-B49D-4D43E0618B2E}"/>
                  </a:ext>
                </a:extLst>
              </p:cNvPr>
              <p:cNvSpPr txBox="1">
                <a:spLocks noRot="1" noChangeAspect="1" noMove="1" noResize="1" noEditPoints="1" noAdjustHandles="1" noChangeArrowheads="1" noChangeShapeType="1" noTextEdit="1"/>
              </p:cNvSpPr>
              <p:nvPr/>
            </p:nvSpPr>
            <p:spPr>
              <a:xfrm>
                <a:off x="9479010" y="5583694"/>
                <a:ext cx="2279341" cy="646331"/>
              </a:xfrm>
              <a:prstGeom prst="rect">
                <a:avLst/>
              </a:prstGeom>
              <a:blipFill>
                <a:blip r:embed="rId6"/>
                <a:stretch>
                  <a:fillRect l="-2128" t="-4630" r="-3191" b="-12963"/>
                </a:stretch>
              </a:blipFill>
              <a:ln>
                <a:solidFill>
                  <a:schemeClr val="accent1">
                    <a:lumMod val="75000"/>
                  </a:schemeClr>
                </a:solidFill>
              </a:ln>
            </p:spPr>
            <p:txBody>
              <a:bodyPr/>
              <a:lstStyle/>
              <a:p>
                <a:r>
                  <a:rPr lang="en-US">
                    <a:noFill/>
                  </a:rPr>
                  <a:t> </a:t>
                </a:r>
              </a:p>
            </p:txBody>
          </p:sp>
        </mc:Fallback>
      </mc:AlternateContent>
      <p:sp>
        <p:nvSpPr>
          <p:cNvPr id="29" name="TextBox 28">
            <a:extLst>
              <a:ext uri="{FF2B5EF4-FFF2-40B4-BE49-F238E27FC236}">
                <a16:creationId xmlns:a16="http://schemas.microsoft.com/office/drawing/2014/main" id="{A49E4FF8-95FC-4C53-9B98-D02F2DF51789}"/>
              </a:ext>
            </a:extLst>
          </p:cNvPr>
          <p:cNvSpPr txBox="1"/>
          <p:nvPr/>
        </p:nvSpPr>
        <p:spPr>
          <a:xfrm>
            <a:off x="2134875" y="2031917"/>
            <a:ext cx="6988120" cy="369332"/>
          </a:xfrm>
          <a:prstGeom prst="rect">
            <a:avLst/>
          </a:prstGeom>
          <a:noFill/>
        </p:spPr>
        <p:txBody>
          <a:bodyPr wrap="square">
            <a:spAutoFit/>
          </a:bodyPr>
          <a:lstStyle/>
          <a:p>
            <a:pPr marL="285750" indent="-285750">
              <a:buFont typeface="Wingdings" panose="05000000000000000000" pitchFamily="2" charset="2"/>
              <a:buChar char="Ø"/>
            </a:pPr>
            <a:r>
              <a:rPr lang="en-US" dirty="0"/>
              <a:t>The </a:t>
            </a:r>
            <a:r>
              <a:rPr lang="en-US" b="1" dirty="0"/>
              <a:t>height</a:t>
            </a:r>
            <a:r>
              <a:rPr lang="en-US" dirty="0"/>
              <a:t> of a rooted tree is the maximum of the levels of vertices.</a:t>
            </a:r>
          </a:p>
        </p:txBody>
      </p:sp>
    </p:spTree>
    <p:extLst>
      <p:ext uri="{BB962C8B-B14F-4D97-AF65-F5344CB8AC3E}">
        <p14:creationId xmlns:p14="http://schemas.microsoft.com/office/powerpoint/2010/main" val="284506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2000"/>
                                        <p:tgtEl>
                                          <p:spTgt spid="13"/>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1)">
                                      <p:cBhvr>
                                        <p:cTn id="35" dur="2000"/>
                                        <p:tgtEl>
                                          <p:spTgt spid="15"/>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2000"/>
                                        <p:tgtEl>
                                          <p:spTgt spid="16"/>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heel(1)">
                                      <p:cBhvr>
                                        <p:cTn id="41" dur="20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Effect transition="in" filter="fade">
                                      <p:cBhvr>
                                        <p:cTn id="68" dur="500"/>
                                        <p:tgtEl>
                                          <p:spTgt spid="25"/>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ppt_w</p:attrName>
                                        </p:attrNameLst>
                                      </p:cBhvr>
                                      <p:tavLst>
                                        <p:tav tm="0">
                                          <p:val>
                                            <p:fltVal val="0"/>
                                          </p:val>
                                        </p:tav>
                                        <p:tav tm="100000">
                                          <p:val>
                                            <p:strVal val="#ppt_w"/>
                                          </p:val>
                                        </p:tav>
                                      </p:tavLst>
                                    </p:anim>
                                    <p:anim calcmode="lin" valueType="num">
                                      <p:cBhvr>
                                        <p:cTn id="72" dur="500" fill="hold"/>
                                        <p:tgtEl>
                                          <p:spTgt spid="24"/>
                                        </p:tgtEl>
                                        <p:attrNameLst>
                                          <p:attrName>ppt_h</p:attrName>
                                        </p:attrNameLst>
                                      </p:cBhvr>
                                      <p:tavLst>
                                        <p:tav tm="0">
                                          <p:val>
                                            <p:fltVal val="0"/>
                                          </p:val>
                                        </p:tav>
                                        <p:tav tm="100000">
                                          <p:val>
                                            <p:strVal val="#ppt_h"/>
                                          </p:val>
                                        </p:tav>
                                      </p:tavLst>
                                    </p:anim>
                                    <p:animEffect transition="in" filter="fade">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randombar(horizontal)">
                                      <p:cBhvr>
                                        <p:cTn id="78" dur="500"/>
                                        <p:tgtEl>
                                          <p:spTgt spid="27"/>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randombar(horizontal)">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randombar(horizontal)">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2E933-F888-48D1-A736-5457E8D59B80}"/>
              </a:ext>
            </a:extLst>
          </p:cNvPr>
          <p:cNvSpPr>
            <a:spLocks noGrp="1"/>
          </p:cNvSpPr>
          <p:nvPr>
            <p:ph type="title"/>
          </p:nvPr>
        </p:nvSpPr>
        <p:spPr>
          <a:xfrm>
            <a:off x="2231134" y="471435"/>
            <a:ext cx="7729728" cy="1188720"/>
          </a:xfrm>
        </p:spPr>
        <p:txBody>
          <a:bodyPr/>
          <a:lstStyle/>
          <a:p>
            <a:r>
              <a:rPr lang="en-US" dirty="0"/>
              <a:t>Balanced m-</a:t>
            </a:r>
            <a:r>
              <a:rPr lang="en-US" dirty="0" err="1"/>
              <a:t>ary</a:t>
            </a:r>
            <a:r>
              <a:rPr lang="en-US" dirty="0"/>
              <a:t> trees</a:t>
            </a:r>
          </a:p>
        </p:txBody>
      </p:sp>
      <p:pic>
        <p:nvPicPr>
          <p:cNvPr id="4" name="Picture 3">
            <a:extLst>
              <a:ext uri="{FF2B5EF4-FFF2-40B4-BE49-F238E27FC236}">
                <a16:creationId xmlns:a16="http://schemas.microsoft.com/office/drawing/2014/main" id="{A58526B2-1C0C-415B-B495-D43885B85A7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8592" t="34175" r="37743" b="40323"/>
          <a:stretch/>
        </p:blipFill>
        <p:spPr>
          <a:xfrm>
            <a:off x="1828206" y="2218731"/>
            <a:ext cx="8535585" cy="2281562"/>
          </a:xfrm>
          <a:prstGeom prst="rect">
            <a:avLst/>
          </a:prstGeom>
        </p:spPr>
      </p:pic>
      <p:sp>
        <p:nvSpPr>
          <p:cNvPr id="5" name="TextBox 4">
            <a:extLst>
              <a:ext uri="{FF2B5EF4-FFF2-40B4-BE49-F238E27FC236}">
                <a16:creationId xmlns:a16="http://schemas.microsoft.com/office/drawing/2014/main" id="{F21E1F59-D17D-4CEC-8250-AF69C24EE4E3}"/>
              </a:ext>
            </a:extLst>
          </p:cNvPr>
          <p:cNvSpPr txBox="1"/>
          <p:nvPr/>
        </p:nvSpPr>
        <p:spPr>
          <a:xfrm>
            <a:off x="2636669" y="1933363"/>
            <a:ext cx="1005403" cy="369332"/>
          </a:xfrm>
          <a:prstGeom prst="rect">
            <a:avLst/>
          </a:prstGeom>
          <a:solidFill>
            <a:schemeClr val="accent1">
              <a:lumMod val="60000"/>
              <a:lumOff val="40000"/>
            </a:schemeClr>
          </a:solidFill>
          <a:ln>
            <a:solidFill>
              <a:schemeClr val="accent3">
                <a:lumMod val="75000"/>
              </a:schemeClr>
            </a:solidFill>
          </a:ln>
        </p:spPr>
        <p:txBody>
          <a:bodyPr wrap="none" rtlCol="0">
            <a:spAutoFit/>
          </a:bodyPr>
          <a:lstStyle/>
          <a:p>
            <a:r>
              <a:rPr lang="en-US" dirty="0"/>
              <a:t>Balanced</a:t>
            </a:r>
          </a:p>
        </p:txBody>
      </p:sp>
      <p:sp>
        <p:nvSpPr>
          <p:cNvPr id="6" name="TextBox 5">
            <a:extLst>
              <a:ext uri="{FF2B5EF4-FFF2-40B4-BE49-F238E27FC236}">
                <a16:creationId xmlns:a16="http://schemas.microsoft.com/office/drawing/2014/main" id="{216A758B-C5F6-42C0-958B-50F4F4ED5BB9}"/>
              </a:ext>
            </a:extLst>
          </p:cNvPr>
          <p:cNvSpPr txBox="1"/>
          <p:nvPr/>
        </p:nvSpPr>
        <p:spPr>
          <a:xfrm>
            <a:off x="7884850" y="1927380"/>
            <a:ext cx="1005403" cy="369332"/>
          </a:xfrm>
          <a:prstGeom prst="rect">
            <a:avLst/>
          </a:prstGeom>
          <a:solidFill>
            <a:schemeClr val="accent1">
              <a:lumMod val="60000"/>
              <a:lumOff val="40000"/>
            </a:schemeClr>
          </a:solidFill>
          <a:ln>
            <a:solidFill>
              <a:schemeClr val="accent3">
                <a:lumMod val="75000"/>
              </a:schemeClr>
            </a:solidFill>
          </a:ln>
        </p:spPr>
        <p:txBody>
          <a:bodyPr wrap="none" rtlCol="0">
            <a:spAutoFit/>
          </a:bodyPr>
          <a:lstStyle/>
          <a:p>
            <a:r>
              <a:rPr lang="en-US" dirty="0"/>
              <a:t>Balanced</a:t>
            </a:r>
          </a:p>
        </p:txBody>
      </p:sp>
      <p:sp>
        <p:nvSpPr>
          <p:cNvPr id="7" name="TextBox 6">
            <a:extLst>
              <a:ext uri="{FF2B5EF4-FFF2-40B4-BE49-F238E27FC236}">
                <a16:creationId xmlns:a16="http://schemas.microsoft.com/office/drawing/2014/main" id="{BFA71073-9365-4F34-B658-56EFAB51C8DD}"/>
              </a:ext>
            </a:extLst>
          </p:cNvPr>
          <p:cNvSpPr txBox="1"/>
          <p:nvPr/>
        </p:nvSpPr>
        <p:spPr>
          <a:xfrm>
            <a:off x="5134793" y="1933363"/>
            <a:ext cx="1452642" cy="369332"/>
          </a:xfrm>
          <a:prstGeom prst="rect">
            <a:avLst/>
          </a:prstGeom>
          <a:solidFill>
            <a:schemeClr val="accent1">
              <a:lumMod val="60000"/>
              <a:lumOff val="40000"/>
            </a:schemeClr>
          </a:solidFill>
          <a:ln>
            <a:solidFill>
              <a:schemeClr val="accent3">
                <a:lumMod val="75000"/>
              </a:schemeClr>
            </a:solidFill>
          </a:ln>
        </p:spPr>
        <p:txBody>
          <a:bodyPr wrap="none" rtlCol="0">
            <a:spAutoFit/>
          </a:bodyPr>
          <a:lstStyle/>
          <a:p>
            <a:r>
              <a:rPr lang="en-US" dirty="0"/>
              <a:t>Not Balanced</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6F06043-80C2-460B-885E-25ECF1D1936E}"/>
                  </a:ext>
                </a:extLst>
              </p:cNvPr>
              <p:cNvSpPr txBox="1"/>
              <p:nvPr/>
            </p:nvSpPr>
            <p:spPr>
              <a:xfrm>
                <a:off x="1828206" y="4807274"/>
                <a:ext cx="8132656" cy="369332"/>
              </a:xfrm>
              <a:prstGeom prst="rect">
                <a:avLst/>
              </a:prstGeom>
              <a:solidFill>
                <a:srgbClr val="CCECFF"/>
              </a:solidFill>
              <a:ln>
                <a:solidFill>
                  <a:srgbClr val="00B0F0"/>
                </a:solidFill>
              </a:ln>
            </p:spPr>
            <p:txBody>
              <a:bodyPr wrap="square">
                <a:spAutoFit/>
              </a:bodyPr>
              <a:lstStyle/>
              <a:p>
                <a:r>
                  <a:rPr lang="en-US" u="sng" dirty="0"/>
                  <a:t>Balancing</a:t>
                </a:r>
                <a:r>
                  <a:rPr lang="en-US" dirty="0"/>
                  <a:t> the tree makes </a:t>
                </a:r>
                <a:r>
                  <a:rPr lang="en-US" b="1" dirty="0"/>
                  <a:t>for better search times</a:t>
                </a:r>
                <a:r>
                  <a:rPr lang="en-US" dirty="0"/>
                  <a:t>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m:rPr>
                        <m:sty m:val="p"/>
                      </m:rPr>
                      <a:rPr lang="en-US" i="1" dirty="0" smtClean="0">
                        <a:latin typeface="Cambria Math" panose="02040503050406030204" pitchFamily="18" charset="0"/>
                      </a:rPr>
                      <m:t>log</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oMath>
                </a14:m>
                <a:r>
                  <a:rPr lang="en-US" dirty="0"/>
                  <a:t> as opposed to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oMath>
                </a14:m>
                <a:endParaRPr lang="en-US" dirty="0"/>
              </a:p>
            </p:txBody>
          </p:sp>
        </mc:Choice>
        <mc:Fallback xmlns="">
          <p:sp>
            <p:nvSpPr>
              <p:cNvPr id="9" name="TextBox 8">
                <a:extLst>
                  <a:ext uri="{FF2B5EF4-FFF2-40B4-BE49-F238E27FC236}">
                    <a16:creationId xmlns:a16="http://schemas.microsoft.com/office/drawing/2014/main" id="{36F06043-80C2-460B-885E-25ECF1D1936E}"/>
                  </a:ext>
                </a:extLst>
              </p:cNvPr>
              <p:cNvSpPr txBox="1">
                <a:spLocks noRot="1" noChangeAspect="1" noMove="1" noResize="1" noEditPoints="1" noAdjustHandles="1" noChangeArrowheads="1" noChangeShapeType="1" noTextEdit="1"/>
              </p:cNvSpPr>
              <p:nvPr/>
            </p:nvSpPr>
            <p:spPr>
              <a:xfrm>
                <a:off x="1828206" y="4807274"/>
                <a:ext cx="8132656" cy="369332"/>
              </a:xfrm>
              <a:prstGeom prst="rect">
                <a:avLst/>
              </a:prstGeom>
              <a:blipFill>
                <a:blip r:embed="rId5"/>
                <a:stretch>
                  <a:fillRect l="-599" t="-8065" b="-24194"/>
                </a:stretch>
              </a:blipFill>
              <a:ln>
                <a:solidFill>
                  <a:srgbClr val="00B0F0"/>
                </a:solid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C9190708-3DB9-492C-A6CA-77C91C713764}"/>
              </a:ext>
            </a:extLst>
          </p:cNvPr>
          <p:cNvSpPr txBox="1"/>
          <p:nvPr/>
        </p:nvSpPr>
        <p:spPr>
          <a:xfrm>
            <a:off x="1828206" y="6056989"/>
            <a:ext cx="6838716" cy="369332"/>
          </a:xfrm>
          <a:prstGeom prst="rect">
            <a:avLst/>
          </a:prstGeom>
          <a:solidFill>
            <a:schemeClr val="accent1">
              <a:lumMod val="40000"/>
              <a:lumOff val="60000"/>
            </a:schemeClr>
          </a:solidFill>
          <a:ln w="38100">
            <a:solidFill>
              <a:schemeClr val="accent1">
                <a:lumMod val="75000"/>
              </a:schemeClr>
            </a:solidFill>
          </a:ln>
        </p:spPr>
        <p:txBody>
          <a:bodyPr wrap="square">
            <a:spAutoFit/>
          </a:bodyPr>
          <a:lstStyle/>
          <a:p>
            <a:r>
              <a:rPr lang="en-US" dirty="0"/>
              <a:t>A balanced tree avoids this worst case, and ones that are nearly as bad.</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1B53FB-B9D5-427B-A1EA-841FE7165233}"/>
                  </a:ext>
                </a:extLst>
              </p:cNvPr>
              <p:cNvSpPr txBox="1"/>
              <p:nvPr/>
            </p:nvSpPr>
            <p:spPr>
              <a:xfrm>
                <a:off x="1828206" y="5293632"/>
                <a:ext cx="8132656" cy="646331"/>
              </a:xfrm>
              <a:prstGeom prst="rect">
                <a:avLst/>
              </a:prstGeom>
              <a:solidFill>
                <a:srgbClr val="FFCCFF"/>
              </a:solidFill>
              <a:ln>
                <a:solidFill>
                  <a:srgbClr val="FF3399"/>
                </a:solidFill>
              </a:ln>
            </p:spPr>
            <p:txBody>
              <a:bodyPr wrap="square">
                <a:spAutoFit/>
              </a:bodyPr>
              <a:lstStyle/>
              <a:p>
                <a:r>
                  <a:rPr lang="en-US" dirty="0"/>
                  <a:t>An </a:t>
                </a:r>
                <a:r>
                  <a:rPr lang="en-US" u="sng" dirty="0"/>
                  <a:t>unbalanced</a:t>
                </a:r>
                <a:r>
                  <a:rPr lang="en-US" dirty="0"/>
                  <a:t> tree is, in its worst case, just a linked list and the worst case to find an element becomes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oMath>
                </a14:m>
                <a:r>
                  <a:rPr lang="en-US" dirty="0"/>
                  <a:t>, instead of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err="1">
                        <a:latin typeface="Cambria Math" panose="02040503050406030204" pitchFamily="18" charset="0"/>
                      </a:rPr>
                      <m:t>𝑙𝑜𝑔𝑛</m:t>
                    </m:r>
                    <m:r>
                      <a:rPr lang="en-US" i="1" dirty="0">
                        <a:latin typeface="Cambria Math" panose="02040503050406030204" pitchFamily="18" charset="0"/>
                      </a:rPr>
                      <m:t>) </m:t>
                    </m:r>
                  </m:oMath>
                </a14:m>
                <a:r>
                  <a:rPr lang="en-US" dirty="0"/>
                  <a:t>.</a:t>
                </a:r>
              </a:p>
            </p:txBody>
          </p:sp>
        </mc:Choice>
        <mc:Fallback xmlns="">
          <p:sp>
            <p:nvSpPr>
              <p:cNvPr id="10" name="TextBox 9">
                <a:extLst>
                  <a:ext uri="{FF2B5EF4-FFF2-40B4-BE49-F238E27FC236}">
                    <a16:creationId xmlns:a16="http://schemas.microsoft.com/office/drawing/2014/main" id="{B81B53FB-B9D5-427B-A1EA-841FE7165233}"/>
                  </a:ext>
                </a:extLst>
              </p:cNvPr>
              <p:cNvSpPr txBox="1">
                <a:spLocks noRot="1" noChangeAspect="1" noMove="1" noResize="1" noEditPoints="1" noAdjustHandles="1" noChangeArrowheads="1" noChangeShapeType="1" noTextEdit="1"/>
              </p:cNvSpPr>
              <p:nvPr/>
            </p:nvSpPr>
            <p:spPr>
              <a:xfrm>
                <a:off x="1828206" y="5293632"/>
                <a:ext cx="8132656" cy="646331"/>
              </a:xfrm>
              <a:prstGeom prst="rect">
                <a:avLst/>
              </a:prstGeom>
              <a:blipFill>
                <a:blip r:embed="rId6"/>
                <a:stretch>
                  <a:fillRect l="-599" t="-3704" r="-374" b="-12963"/>
                </a:stretch>
              </a:blipFill>
              <a:ln>
                <a:solidFill>
                  <a:srgbClr val="FF3399"/>
                </a:solidFill>
              </a:ln>
            </p:spPr>
            <p:txBody>
              <a:bodyPr/>
              <a:lstStyle/>
              <a:p>
                <a:r>
                  <a:rPr lang="en-US">
                    <a:noFill/>
                  </a:rPr>
                  <a:t> </a:t>
                </a:r>
              </a:p>
            </p:txBody>
          </p:sp>
        </mc:Fallback>
      </mc:AlternateContent>
    </p:spTree>
    <p:extLst>
      <p:ext uri="{BB962C8B-B14F-4D97-AF65-F5344CB8AC3E}">
        <p14:creationId xmlns:p14="http://schemas.microsoft.com/office/powerpoint/2010/main" val="312564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095D-C825-4C40-B544-5DC619C2F256}"/>
              </a:ext>
            </a:extLst>
          </p:cNvPr>
          <p:cNvSpPr>
            <a:spLocks noGrp="1"/>
          </p:cNvSpPr>
          <p:nvPr>
            <p:ph type="title"/>
          </p:nvPr>
        </p:nvSpPr>
        <p:spPr/>
        <p:txBody>
          <a:bodyPr/>
          <a:lstStyle/>
          <a:p>
            <a:r>
              <a:rPr lang="en-US" dirty="0"/>
              <a:t>Properties of 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2FD6CF-B672-4A26-832F-3D795E10B61C}"/>
                  </a:ext>
                </a:extLst>
              </p:cNvPr>
              <p:cNvSpPr>
                <a:spLocks noGrp="1"/>
              </p:cNvSpPr>
              <p:nvPr>
                <p:ph idx="1"/>
              </p:nvPr>
            </p:nvSpPr>
            <p:spPr>
              <a:xfrm>
                <a:off x="2231136" y="2791325"/>
                <a:ext cx="7729728" cy="3101983"/>
              </a:xfrm>
            </p:spPr>
            <p:txBody>
              <a:bodyPr/>
              <a:lstStyle/>
              <a:p>
                <a:r>
                  <a:rPr lang="en-US" dirty="0"/>
                  <a:t>A tree with </a:t>
                </a:r>
                <a14:m>
                  <m:oMath xmlns:m="http://schemas.openxmlformats.org/officeDocument/2006/math">
                    <m:r>
                      <a:rPr lang="en-US" i="1" dirty="0" smtClean="0">
                        <a:latin typeface="Cambria Math" panose="02040503050406030204" pitchFamily="18" charset="0"/>
                      </a:rPr>
                      <m:t>𝑛</m:t>
                    </m:r>
                  </m:oMath>
                </a14:m>
                <a:r>
                  <a:rPr lang="en-US" dirty="0"/>
                  <a:t> vertices has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−1</m:t>
                    </m:r>
                  </m:oMath>
                </a14:m>
                <a:r>
                  <a:rPr lang="en-US" dirty="0"/>
                  <a:t> edges</a:t>
                </a:r>
              </a:p>
              <a:p>
                <a:r>
                  <a:rPr lang="en-US" dirty="0"/>
                  <a:t>A full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m:t>
                    </m:r>
                    <m:r>
                      <a:rPr lang="en-US" i="1" dirty="0" err="1" smtClean="0">
                        <a:latin typeface="Cambria Math" panose="02040503050406030204" pitchFamily="18" charset="0"/>
                      </a:rPr>
                      <m:t>𝑎𝑟𝑦</m:t>
                    </m:r>
                  </m:oMath>
                </a14:m>
                <a:r>
                  <a:rPr lang="en-US" dirty="0"/>
                  <a:t> tree with </a:t>
                </a:r>
                <a14:m>
                  <m:oMath xmlns:m="http://schemas.openxmlformats.org/officeDocument/2006/math">
                    <m:r>
                      <a:rPr lang="en-US" i="1" dirty="0" smtClean="0">
                        <a:latin typeface="Cambria Math" panose="02040503050406030204" pitchFamily="18" charset="0"/>
                      </a:rPr>
                      <m:t>𝑖</m:t>
                    </m:r>
                  </m:oMath>
                </a14:m>
                <a:r>
                  <a:rPr lang="en-US" dirty="0"/>
                  <a:t> internal vertices contains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m:t>
                    </m:r>
                    <m:r>
                      <a:rPr lang="en-US" i="1" dirty="0" smtClean="0">
                        <a:latin typeface="Cambria Math" panose="02040503050406030204" pitchFamily="18" charset="0"/>
                      </a:rPr>
                      <m:t>𝑚𝑖</m:t>
                    </m:r>
                    <m:r>
                      <a:rPr lang="en-US" i="1" dirty="0" smtClean="0">
                        <a:latin typeface="Cambria Math" panose="02040503050406030204" pitchFamily="18" charset="0"/>
                      </a:rPr>
                      <m:t>+1 </m:t>
                    </m:r>
                  </m:oMath>
                </a14:m>
                <a:r>
                  <a:rPr lang="en-US" dirty="0"/>
                  <a:t>vertices</a:t>
                </a:r>
              </a:p>
              <a:p>
                <a:r>
                  <a:rPr lang="en-US" dirty="0"/>
                  <a:t>A full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m:t>
                    </m:r>
                    <m:r>
                      <a:rPr lang="en-US" i="1" dirty="0" err="1" smtClean="0">
                        <a:latin typeface="Cambria Math" panose="02040503050406030204" pitchFamily="18" charset="0"/>
                      </a:rPr>
                      <m:t>𝑎𝑟𝑦</m:t>
                    </m:r>
                  </m:oMath>
                </a14:m>
                <a:r>
                  <a:rPr lang="en-US" dirty="0"/>
                  <a:t> tree with:</a:t>
                </a:r>
              </a:p>
              <a:p>
                <a:pPr marL="400050" indent="-400050">
                  <a:buFont typeface="+mj-lt"/>
                  <a:buAutoNum type="romanLcPeriod"/>
                </a:pPr>
                <a14:m>
                  <m:oMath xmlns:m="http://schemas.openxmlformats.org/officeDocument/2006/math">
                    <m:r>
                      <a:rPr lang="en-US" i="1" dirty="0" smtClean="0">
                        <a:latin typeface="Cambria Math" panose="02040503050406030204" pitchFamily="18" charset="0"/>
                      </a:rPr>
                      <m:t>𝑛</m:t>
                    </m:r>
                  </m:oMath>
                </a14:m>
                <a:r>
                  <a:rPr lang="en-US" dirty="0"/>
                  <a:t> vertices has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r>
                          <a:rPr lang="en-US" b="0" i="1" smtClean="0">
                            <a:latin typeface="Cambria Math" panose="02040503050406030204" pitchFamily="18" charset="0"/>
                          </a:rPr>
                          <m:t>−1</m:t>
                        </m:r>
                      </m:num>
                      <m:den>
                        <m:r>
                          <a:rPr lang="en-US" b="0" i="1" smtClean="0">
                            <a:latin typeface="Cambria Math" panose="02040503050406030204" pitchFamily="18" charset="0"/>
                          </a:rPr>
                          <m:t>𝑚</m:t>
                        </m:r>
                      </m:den>
                    </m:f>
                  </m:oMath>
                </a14:m>
                <a:r>
                  <a:rPr lang="en-US" dirty="0"/>
                  <a:t> internal vertices and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−1</m:t>
                            </m:r>
                          </m:e>
                        </m:d>
                        <m:r>
                          <a:rPr lang="en-US" b="0" i="1" smtClean="0">
                            <a:latin typeface="Cambria Math" panose="02040503050406030204" pitchFamily="18" charset="0"/>
                          </a:rPr>
                          <m:t>𝑛</m:t>
                        </m:r>
                        <m:r>
                          <a:rPr lang="en-US" b="0" i="1" smtClean="0">
                            <a:latin typeface="Cambria Math" panose="02040503050406030204" pitchFamily="18" charset="0"/>
                          </a:rPr>
                          <m:t>+1</m:t>
                        </m:r>
                      </m:num>
                      <m:den>
                        <m:r>
                          <a:rPr lang="en-US" b="0" i="1" smtClean="0">
                            <a:latin typeface="Cambria Math" panose="02040503050406030204" pitchFamily="18" charset="0"/>
                          </a:rPr>
                          <m:t>𝑚</m:t>
                        </m:r>
                      </m:den>
                    </m:f>
                  </m:oMath>
                </a14:m>
                <a:r>
                  <a:rPr lang="en-US" dirty="0"/>
                  <a:t> leaves</a:t>
                </a:r>
              </a:p>
              <a:p>
                <a:pPr marL="400050" indent="-400050">
                  <a:buFont typeface="+mj-lt"/>
                  <a:buAutoNum type="romanLcPeriod"/>
                </a:pPr>
                <a14:m>
                  <m:oMath xmlns:m="http://schemas.openxmlformats.org/officeDocument/2006/math">
                    <m:r>
                      <a:rPr lang="en-US" i="1" dirty="0" smtClean="0">
                        <a:latin typeface="Cambria Math" panose="02040503050406030204" pitchFamily="18" charset="0"/>
                      </a:rPr>
                      <m:t>𝑖</m:t>
                    </m:r>
                  </m:oMath>
                </a14:m>
                <a:r>
                  <a:rPr lang="en-US" dirty="0"/>
                  <a:t> internal vertices has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𝑚𝑖</m:t>
                    </m:r>
                    <m:r>
                      <a:rPr lang="en-US" b="0" i="1" smtClean="0">
                        <a:latin typeface="Cambria Math" panose="02040503050406030204" pitchFamily="18" charset="0"/>
                      </a:rPr>
                      <m:t>+1</m:t>
                    </m:r>
                  </m:oMath>
                </a14:m>
                <a:r>
                  <a:rPr lang="en-US" dirty="0"/>
                  <a:t> vertices and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−1</m:t>
                        </m:r>
                      </m:e>
                    </m:d>
                    <m:r>
                      <a:rPr lang="en-US" b="0" i="1" smtClean="0">
                        <a:latin typeface="Cambria Math" panose="02040503050406030204" pitchFamily="18" charset="0"/>
                      </a:rPr>
                      <m:t>𝑖</m:t>
                    </m:r>
                    <m:r>
                      <a:rPr lang="en-US" b="0" i="1" smtClean="0">
                        <a:latin typeface="Cambria Math" panose="02040503050406030204" pitchFamily="18" charset="0"/>
                      </a:rPr>
                      <m:t>+1</m:t>
                    </m:r>
                  </m:oMath>
                </a14:m>
                <a:r>
                  <a:rPr lang="en-US" dirty="0"/>
                  <a:t> leaves</a:t>
                </a:r>
              </a:p>
              <a:p>
                <a:pPr marL="400050" indent="-400050">
                  <a:buFont typeface="+mj-lt"/>
                  <a:buAutoNum type="romanLcPeriod"/>
                </a:pPr>
                <a14:m>
                  <m:oMath xmlns:m="http://schemas.openxmlformats.org/officeDocument/2006/math">
                    <m:r>
                      <a:rPr lang="en-US" i="1" dirty="0" smtClean="0">
                        <a:latin typeface="Cambria Math" panose="02040503050406030204" pitchFamily="18" charset="0"/>
                      </a:rPr>
                      <m:t>𝑙</m:t>
                    </m:r>
                  </m:oMath>
                </a14:m>
                <a:r>
                  <a:rPr lang="en-US" dirty="0"/>
                  <a:t> leaves  has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𝑚𝑙</m:t>
                        </m:r>
                        <m:r>
                          <a:rPr lang="en-US" b="0" i="1" smtClean="0">
                            <a:latin typeface="Cambria Math" panose="02040503050406030204" pitchFamily="18" charset="0"/>
                          </a:rPr>
                          <m:t>−1)</m:t>
                        </m:r>
                      </m:num>
                      <m:den>
                        <m:r>
                          <a:rPr lang="en-US" b="0" i="1" smtClean="0">
                            <a:latin typeface="Cambria Math" panose="02040503050406030204" pitchFamily="18" charset="0"/>
                          </a:rPr>
                          <m:t>𝑚</m:t>
                        </m:r>
                        <m:r>
                          <a:rPr lang="en-US" b="0" i="1" smtClean="0">
                            <a:latin typeface="Cambria Math" panose="02040503050406030204" pitchFamily="18" charset="0"/>
                          </a:rPr>
                          <m:t>−1</m:t>
                        </m:r>
                      </m:den>
                    </m:f>
                  </m:oMath>
                </a14:m>
                <a:r>
                  <a:rPr lang="en-US" dirty="0"/>
                  <a:t> vertices and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𝑙</m:t>
                        </m:r>
                        <m:r>
                          <a:rPr lang="en-US" b="0" i="1" smtClean="0">
                            <a:latin typeface="Cambria Math" panose="02040503050406030204" pitchFamily="18" charset="0"/>
                          </a:rPr>
                          <m:t>−1</m:t>
                        </m:r>
                      </m:num>
                      <m:den>
                        <m:r>
                          <a:rPr lang="en-US" b="0" i="1" smtClean="0">
                            <a:latin typeface="Cambria Math" panose="02040503050406030204" pitchFamily="18" charset="0"/>
                          </a:rPr>
                          <m:t>𝑚</m:t>
                        </m:r>
                        <m:r>
                          <a:rPr lang="en-US" b="0" i="1" smtClean="0">
                            <a:latin typeface="Cambria Math" panose="02040503050406030204" pitchFamily="18" charset="0"/>
                          </a:rPr>
                          <m:t>−1</m:t>
                        </m:r>
                      </m:den>
                    </m:f>
                  </m:oMath>
                </a14:m>
                <a:r>
                  <a:rPr lang="en-US" dirty="0"/>
                  <a:t> internal vertices</a:t>
                </a:r>
              </a:p>
            </p:txBody>
          </p:sp>
        </mc:Choice>
        <mc:Fallback xmlns="">
          <p:sp>
            <p:nvSpPr>
              <p:cNvPr id="3" name="Content Placeholder 2">
                <a:extLst>
                  <a:ext uri="{FF2B5EF4-FFF2-40B4-BE49-F238E27FC236}">
                    <a16:creationId xmlns:a16="http://schemas.microsoft.com/office/drawing/2014/main" id="{F82FD6CF-B672-4A26-832F-3D795E10B61C}"/>
                  </a:ext>
                </a:extLst>
              </p:cNvPr>
              <p:cNvSpPr>
                <a:spLocks noGrp="1" noRot="1" noChangeAspect="1" noMove="1" noResize="1" noEditPoints="1" noAdjustHandles="1" noChangeArrowheads="1" noChangeShapeType="1" noTextEdit="1"/>
              </p:cNvSpPr>
              <p:nvPr>
                <p:ph idx="1"/>
              </p:nvPr>
            </p:nvSpPr>
            <p:spPr>
              <a:xfrm>
                <a:off x="2231136" y="2791325"/>
                <a:ext cx="7729728" cy="3101983"/>
              </a:xfrm>
              <a:blipFill>
                <a:blip r:embed="rId2"/>
                <a:stretch>
                  <a:fillRect l="-552" t="-1179"/>
                </a:stretch>
              </a:blipFill>
            </p:spPr>
            <p:txBody>
              <a:bodyPr/>
              <a:lstStyle/>
              <a:p>
                <a:r>
                  <a:rPr lang="en-US">
                    <a:noFill/>
                  </a:rPr>
                  <a:t> </a:t>
                </a:r>
              </a:p>
            </p:txBody>
          </p:sp>
        </mc:Fallback>
      </mc:AlternateContent>
    </p:spTree>
    <p:extLst>
      <p:ext uri="{BB962C8B-B14F-4D97-AF65-F5344CB8AC3E}">
        <p14:creationId xmlns:p14="http://schemas.microsoft.com/office/powerpoint/2010/main" val="37733371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CA64CD9-2A55-4F65-B86C-8EFFD056442F}"/>
              </a:ext>
            </a:extLst>
          </p:cNvPr>
          <p:cNvSpPr/>
          <p:nvPr/>
        </p:nvSpPr>
        <p:spPr>
          <a:xfrm>
            <a:off x="5061720" y="4315580"/>
            <a:ext cx="3039878" cy="653295"/>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486D5C1-12CD-4B53-8427-B3798C7C060B}"/>
              </a:ext>
            </a:extLst>
          </p:cNvPr>
          <p:cNvSpPr/>
          <p:nvPr/>
        </p:nvSpPr>
        <p:spPr>
          <a:xfrm>
            <a:off x="5355771" y="3407096"/>
            <a:ext cx="1688841" cy="653295"/>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B7804E7-141B-4EBB-88F0-96761F1F1768}"/>
              </a:ext>
            </a:extLst>
          </p:cNvPr>
          <p:cNvSpPr/>
          <p:nvPr/>
        </p:nvSpPr>
        <p:spPr>
          <a:xfrm>
            <a:off x="261257" y="4374366"/>
            <a:ext cx="4310743" cy="369332"/>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2C1360E-4C08-4309-93BE-29731EF90419}"/>
              </a:ext>
            </a:extLst>
          </p:cNvPr>
          <p:cNvSpPr/>
          <p:nvPr/>
        </p:nvSpPr>
        <p:spPr>
          <a:xfrm>
            <a:off x="1119674" y="317241"/>
            <a:ext cx="10490828" cy="15955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2" name="TextBox 1">
            <a:extLst>
              <a:ext uri="{FF2B5EF4-FFF2-40B4-BE49-F238E27FC236}">
                <a16:creationId xmlns:a16="http://schemas.microsoft.com/office/drawing/2014/main" id="{461EAF82-61A7-422F-93FB-8C0A3FE567F4}"/>
              </a:ext>
            </a:extLst>
          </p:cNvPr>
          <p:cNvSpPr txBox="1"/>
          <p:nvPr/>
        </p:nvSpPr>
        <p:spPr>
          <a:xfrm>
            <a:off x="1275279" y="448236"/>
            <a:ext cx="10014761" cy="1200329"/>
          </a:xfrm>
          <a:prstGeom prst="rect">
            <a:avLst/>
          </a:prstGeom>
          <a:noFill/>
        </p:spPr>
        <p:txBody>
          <a:bodyPr wrap="square" rtlCol="0">
            <a:spAutoFit/>
          </a:bodyPr>
          <a:lstStyle/>
          <a:p>
            <a:pPr algn="just"/>
            <a:r>
              <a:rPr lang="en-US" dirty="0"/>
              <a:t>Suppose someone starts a chain letter. Each person is asked to send the letter to four other people. </a:t>
            </a:r>
          </a:p>
          <a:p>
            <a:pPr algn="just"/>
            <a:r>
              <a:rPr lang="en-US" dirty="0"/>
              <a:t>Everyone does it. How many people have seen the letter, including the original sender, if no one</a:t>
            </a:r>
          </a:p>
          <a:p>
            <a:pPr algn="just"/>
            <a:r>
              <a:rPr lang="en-US" dirty="0"/>
              <a:t>receives more than one letter, and the chain ends after 100 people read it but did not send it on. </a:t>
            </a:r>
            <a:r>
              <a:rPr lang="en-US" b="1" dirty="0"/>
              <a:t>How many people sent out the letter?</a:t>
            </a:r>
          </a:p>
        </p:txBody>
      </p:sp>
      <p:sp>
        <p:nvSpPr>
          <p:cNvPr id="3" name="TextBox 2">
            <a:extLst>
              <a:ext uri="{FF2B5EF4-FFF2-40B4-BE49-F238E27FC236}">
                <a16:creationId xmlns:a16="http://schemas.microsoft.com/office/drawing/2014/main" id="{9CD3F330-84E6-4787-9C8E-130D50D9FB24}"/>
              </a:ext>
            </a:extLst>
          </p:cNvPr>
          <p:cNvSpPr txBox="1"/>
          <p:nvPr/>
        </p:nvSpPr>
        <p:spPr>
          <a:xfrm>
            <a:off x="526182" y="2475270"/>
            <a:ext cx="5838906" cy="369332"/>
          </a:xfrm>
          <a:prstGeom prst="rect">
            <a:avLst/>
          </a:prstGeom>
          <a:noFill/>
        </p:spPr>
        <p:txBody>
          <a:bodyPr wrap="none" rtlCol="0">
            <a:spAutoFit/>
          </a:bodyPr>
          <a:lstStyle/>
          <a:p>
            <a:r>
              <a:rPr lang="en-US" dirty="0"/>
              <a:t>It is a </a:t>
            </a:r>
            <a:r>
              <a:rPr lang="en-US" b="1" dirty="0"/>
              <a:t>tree</a:t>
            </a:r>
            <a:r>
              <a:rPr lang="en-US" dirty="0"/>
              <a:t>, because no one receives more than one letter.</a:t>
            </a:r>
          </a:p>
        </p:txBody>
      </p:sp>
      <p:sp>
        <p:nvSpPr>
          <p:cNvPr id="4" name="TextBox 3">
            <a:extLst>
              <a:ext uri="{FF2B5EF4-FFF2-40B4-BE49-F238E27FC236}">
                <a16:creationId xmlns:a16="http://schemas.microsoft.com/office/drawing/2014/main" id="{80515FEF-88E9-43D3-8F75-9EEC6D268914}"/>
              </a:ext>
            </a:extLst>
          </p:cNvPr>
          <p:cNvSpPr txBox="1"/>
          <p:nvPr/>
        </p:nvSpPr>
        <p:spPr>
          <a:xfrm>
            <a:off x="637091" y="3092283"/>
            <a:ext cx="1276375" cy="369332"/>
          </a:xfrm>
          <a:prstGeom prst="rect">
            <a:avLst/>
          </a:prstGeom>
          <a:noFill/>
        </p:spPr>
        <p:txBody>
          <a:bodyPr wrap="none" rtlCol="0">
            <a:spAutoFit/>
          </a:bodyPr>
          <a:lstStyle/>
          <a:p>
            <a:r>
              <a:rPr lang="en-US" dirty="0"/>
              <a:t>leaves =100</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7C5F0A9-52A7-4431-9EF3-4E0C761387B0}"/>
                  </a:ext>
                </a:extLst>
              </p:cNvPr>
              <p:cNvSpPr txBox="1"/>
              <p:nvPr/>
            </p:nvSpPr>
            <p:spPr>
              <a:xfrm>
                <a:off x="637091" y="3539905"/>
                <a:ext cx="2366161"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=4</m:t>
                    </m:r>
                  </m:oMath>
                </a14:m>
                <a:r>
                  <a:rPr lang="en-US" dirty="0"/>
                  <a:t> (full m-</a:t>
                </a:r>
                <a:r>
                  <a:rPr lang="en-US" dirty="0" err="1"/>
                  <a:t>ary</a:t>
                </a:r>
                <a:r>
                  <a:rPr lang="en-US" dirty="0"/>
                  <a:t> tree)</a:t>
                </a:r>
              </a:p>
            </p:txBody>
          </p:sp>
        </mc:Choice>
        <mc:Fallback xmlns="">
          <p:sp>
            <p:nvSpPr>
              <p:cNvPr id="5" name="TextBox 4">
                <a:extLst>
                  <a:ext uri="{FF2B5EF4-FFF2-40B4-BE49-F238E27FC236}">
                    <a16:creationId xmlns:a16="http://schemas.microsoft.com/office/drawing/2014/main" id="{27C5F0A9-52A7-4431-9EF3-4E0C761387B0}"/>
                  </a:ext>
                </a:extLst>
              </p:cNvPr>
              <p:cNvSpPr txBox="1">
                <a:spLocks noRot="1" noChangeAspect="1" noMove="1" noResize="1" noEditPoints="1" noAdjustHandles="1" noChangeArrowheads="1" noChangeShapeType="1" noTextEdit="1"/>
              </p:cNvSpPr>
              <p:nvPr/>
            </p:nvSpPr>
            <p:spPr>
              <a:xfrm>
                <a:off x="637091" y="3539905"/>
                <a:ext cx="2366161" cy="369332"/>
              </a:xfrm>
              <a:prstGeom prst="rect">
                <a:avLst/>
              </a:prstGeom>
              <a:blipFill>
                <a:blip r:embed="rId2"/>
                <a:stretch>
                  <a:fillRect t="-10000" r="-1289"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06EBF4C-1025-4ED6-AF53-EB8640737EE7}"/>
                  </a:ext>
                </a:extLst>
              </p:cNvPr>
              <p:cNvSpPr txBox="1"/>
              <p:nvPr/>
            </p:nvSpPr>
            <p:spPr>
              <a:xfrm>
                <a:off x="5570686" y="3429000"/>
                <a:ext cx="1179875" cy="524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𝑚𝑙</m:t>
                          </m:r>
                          <m:r>
                            <a:rPr lang="en-US" b="0" i="1" smtClean="0">
                              <a:latin typeface="Cambria Math" panose="02040503050406030204" pitchFamily="18" charset="0"/>
                            </a:rPr>
                            <m:t>−1</m:t>
                          </m:r>
                        </m:num>
                        <m:den>
                          <m:r>
                            <a:rPr lang="en-US" b="0" i="1" smtClean="0">
                              <a:latin typeface="Cambria Math" panose="02040503050406030204" pitchFamily="18" charset="0"/>
                            </a:rPr>
                            <m:t>𝑚</m:t>
                          </m:r>
                          <m:r>
                            <a:rPr lang="en-US" b="0" i="1" smtClean="0">
                              <a:latin typeface="Cambria Math" panose="02040503050406030204" pitchFamily="18" charset="0"/>
                            </a:rPr>
                            <m:t>−1</m:t>
                          </m:r>
                        </m:den>
                      </m:f>
                    </m:oMath>
                  </m:oMathPara>
                </a14:m>
                <a:endParaRPr lang="en-US" dirty="0"/>
              </a:p>
            </p:txBody>
          </p:sp>
        </mc:Choice>
        <mc:Fallback xmlns="">
          <p:sp>
            <p:nvSpPr>
              <p:cNvPr id="7" name="TextBox 6">
                <a:extLst>
                  <a:ext uri="{FF2B5EF4-FFF2-40B4-BE49-F238E27FC236}">
                    <a16:creationId xmlns:a16="http://schemas.microsoft.com/office/drawing/2014/main" id="{306EBF4C-1025-4ED6-AF53-EB8640737EE7}"/>
                  </a:ext>
                </a:extLst>
              </p:cNvPr>
              <p:cNvSpPr txBox="1">
                <a:spLocks noRot="1" noChangeAspect="1" noMove="1" noResize="1" noEditPoints="1" noAdjustHandles="1" noChangeArrowheads="1" noChangeShapeType="1" noTextEdit="1"/>
              </p:cNvSpPr>
              <p:nvPr/>
            </p:nvSpPr>
            <p:spPr>
              <a:xfrm>
                <a:off x="5570686" y="3429000"/>
                <a:ext cx="1179875" cy="52411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810489-1753-4528-9E4C-0B11D093DA6F}"/>
                  </a:ext>
                </a:extLst>
              </p:cNvPr>
              <p:cNvSpPr txBox="1"/>
              <p:nvPr/>
            </p:nvSpPr>
            <p:spPr>
              <a:xfrm>
                <a:off x="5118409" y="4374366"/>
                <a:ext cx="2983189" cy="5357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d>
                            <m:dPr>
                              <m:ctrlPr>
                                <a:rPr lang="en-US" b="0" i="1" smtClean="0">
                                  <a:latin typeface="Cambria Math" panose="02040503050406030204" pitchFamily="18" charset="0"/>
                                </a:rPr>
                              </m:ctrlPr>
                            </m:dPr>
                            <m:e>
                              <m:r>
                                <a:rPr lang="en-US" b="0" i="1" smtClean="0">
                                  <a:latin typeface="Cambria Math" panose="02040503050406030204" pitchFamily="18" charset="0"/>
                                </a:rPr>
                                <m:t>100</m:t>
                              </m:r>
                            </m:e>
                          </m:d>
                          <m:r>
                            <a:rPr lang="en-US" b="0" i="1" smtClean="0">
                              <a:latin typeface="Cambria Math" panose="02040503050406030204" pitchFamily="18" charset="0"/>
                            </a:rPr>
                            <m:t>−1</m:t>
                          </m:r>
                        </m:num>
                        <m:den>
                          <m:r>
                            <a:rPr lang="en-US" b="0" i="1" smtClean="0">
                              <a:latin typeface="Cambria Math" panose="02040503050406030204" pitchFamily="18" charset="0"/>
                            </a:rPr>
                            <m:t>4−1</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399</m:t>
                          </m:r>
                        </m:num>
                        <m:den>
                          <m:r>
                            <a:rPr lang="en-US" b="0" i="1" smtClean="0">
                              <a:latin typeface="Cambria Math" panose="02040503050406030204" pitchFamily="18" charset="0"/>
                            </a:rPr>
                            <m:t>3</m:t>
                          </m:r>
                        </m:den>
                      </m:f>
                      <m:r>
                        <a:rPr lang="en-US" b="0" i="1" smtClean="0">
                          <a:latin typeface="Cambria Math" panose="02040503050406030204" pitchFamily="18" charset="0"/>
                        </a:rPr>
                        <m:t>=133</m:t>
                      </m:r>
                    </m:oMath>
                  </m:oMathPara>
                </a14:m>
                <a:endParaRPr lang="en-US" dirty="0"/>
              </a:p>
            </p:txBody>
          </p:sp>
        </mc:Choice>
        <mc:Fallback xmlns="">
          <p:sp>
            <p:nvSpPr>
              <p:cNvPr id="8" name="TextBox 7">
                <a:extLst>
                  <a:ext uri="{FF2B5EF4-FFF2-40B4-BE49-F238E27FC236}">
                    <a16:creationId xmlns:a16="http://schemas.microsoft.com/office/drawing/2014/main" id="{D8810489-1753-4528-9E4C-0B11D093DA6F}"/>
                  </a:ext>
                </a:extLst>
              </p:cNvPr>
              <p:cNvSpPr txBox="1">
                <a:spLocks noRot="1" noChangeAspect="1" noMove="1" noResize="1" noEditPoints="1" noAdjustHandles="1" noChangeArrowheads="1" noChangeShapeType="1" noTextEdit="1"/>
              </p:cNvSpPr>
              <p:nvPr/>
            </p:nvSpPr>
            <p:spPr>
              <a:xfrm>
                <a:off x="5118409" y="4374366"/>
                <a:ext cx="2983189" cy="535724"/>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E258D89-60CC-4105-89E7-B62B177B957E}"/>
              </a:ext>
            </a:extLst>
          </p:cNvPr>
          <p:cNvSpPr txBox="1"/>
          <p:nvPr/>
        </p:nvSpPr>
        <p:spPr>
          <a:xfrm>
            <a:off x="8875666" y="3191491"/>
            <a:ext cx="1931939" cy="369332"/>
          </a:xfrm>
          <a:prstGeom prst="rect">
            <a:avLst/>
          </a:prstGeom>
          <a:solidFill>
            <a:srgbClr val="C2E59B"/>
          </a:solidFill>
          <a:ln>
            <a:solidFill>
              <a:srgbClr val="002060"/>
            </a:solidFill>
          </a:ln>
        </p:spPr>
        <p:txBody>
          <a:bodyPr wrap="none" rtlCol="0">
            <a:spAutoFit/>
          </a:bodyPr>
          <a:lstStyle/>
          <a:p>
            <a:r>
              <a:rPr lang="en-US" b="1" dirty="0"/>
              <a:t>internal vertices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D90C6E9-2B3E-44DB-B7D1-7523674B0516}"/>
                  </a:ext>
                </a:extLst>
              </p:cNvPr>
              <p:cNvSpPr txBox="1"/>
              <p:nvPr/>
            </p:nvSpPr>
            <p:spPr>
              <a:xfrm>
                <a:off x="9405688" y="3797434"/>
                <a:ext cx="1048429" cy="525913"/>
              </a:xfrm>
              <a:prstGeom prst="rect">
                <a:avLst/>
              </a:prstGeom>
              <a:solidFill>
                <a:srgbClr val="C2E59B"/>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𝑙</m:t>
                          </m:r>
                          <m:r>
                            <a:rPr lang="en-US" b="0" i="1" smtClean="0">
                              <a:latin typeface="Cambria Math" panose="02040503050406030204" pitchFamily="18" charset="0"/>
                            </a:rPr>
                            <m:t>−1</m:t>
                          </m:r>
                        </m:num>
                        <m:den>
                          <m:r>
                            <a:rPr lang="en-US" b="0" i="1" smtClean="0">
                              <a:latin typeface="Cambria Math" panose="02040503050406030204" pitchFamily="18" charset="0"/>
                            </a:rPr>
                            <m:t>𝑚</m:t>
                          </m:r>
                          <m:r>
                            <a:rPr lang="en-US" b="0" i="1" smtClean="0">
                              <a:latin typeface="Cambria Math" panose="02040503050406030204" pitchFamily="18" charset="0"/>
                            </a:rPr>
                            <m:t>−1</m:t>
                          </m:r>
                        </m:den>
                      </m:f>
                    </m:oMath>
                  </m:oMathPara>
                </a14:m>
                <a:endParaRPr lang="en-US" dirty="0"/>
              </a:p>
            </p:txBody>
          </p:sp>
        </mc:Choice>
        <mc:Fallback xmlns="">
          <p:sp>
            <p:nvSpPr>
              <p:cNvPr id="10" name="TextBox 9">
                <a:extLst>
                  <a:ext uri="{FF2B5EF4-FFF2-40B4-BE49-F238E27FC236}">
                    <a16:creationId xmlns:a16="http://schemas.microsoft.com/office/drawing/2014/main" id="{7D90C6E9-2B3E-44DB-B7D1-7523674B0516}"/>
                  </a:ext>
                </a:extLst>
              </p:cNvPr>
              <p:cNvSpPr txBox="1">
                <a:spLocks noRot="1" noChangeAspect="1" noMove="1" noResize="1" noEditPoints="1" noAdjustHandles="1" noChangeArrowheads="1" noChangeShapeType="1" noTextEdit="1"/>
              </p:cNvSpPr>
              <p:nvPr/>
            </p:nvSpPr>
            <p:spPr>
              <a:xfrm>
                <a:off x="9405688" y="3797434"/>
                <a:ext cx="1048429" cy="525913"/>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B88AE85-5CC2-48A3-9149-1E51C1BB0C53}"/>
                  </a:ext>
                </a:extLst>
              </p:cNvPr>
              <p:cNvSpPr txBox="1"/>
              <p:nvPr/>
            </p:nvSpPr>
            <p:spPr>
              <a:xfrm>
                <a:off x="8940962" y="4642227"/>
                <a:ext cx="2350900" cy="520399"/>
              </a:xfrm>
              <a:prstGeom prst="rect">
                <a:avLst/>
              </a:prstGeom>
              <a:solidFill>
                <a:srgbClr val="C2E59B"/>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100−1</m:t>
                          </m:r>
                        </m:num>
                        <m:den>
                          <m:r>
                            <a:rPr lang="en-US" b="0" i="1" smtClean="0">
                              <a:latin typeface="Cambria Math" panose="02040503050406030204" pitchFamily="18" charset="0"/>
                            </a:rPr>
                            <m:t>4−1</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99</m:t>
                          </m:r>
                        </m:num>
                        <m:den>
                          <m:r>
                            <a:rPr lang="en-US" b="0" i="1" smtClean="0">
                              <a:latin typeface="Cambria Math" panose="02040503050406030204" pitchFamily="18" charset="0"/>
                            </a:rPr>
                            <m:t>3</m:t>
                          </m:r>
                        </m:den>
                      </m:f>
                      <m:r>
                        <a:rPr lang="en-US" b="0" i="1" smtClean="0">
                          <a:latin typeface="Cambria Math" panose="02040503050406030204" pitchFamily="18" charset="0"/>
                        </a:rPr>
                        <m:t>=33</m:t>
                      </m:r>
                    </m:oMath>
                  </m:oMathPara>
                </a14:m>
                <a:endParaRPr lang="en-US" dirty="0"/>
              </a:p>
            </p:txBody>
          </p:sp>
        </mc:Choice>
        <mc:Fallback xmlns="">
          <p:sp>
            <p:nvSpPr>
              <p:cNvPr id="11" name="TextBox 10">
                <a:extLst>
                  <a:ext uri="{FF2B5EF4-FFF2-40B4-BE49-F238E27FC236}">
                    <a16:creationId xmlns:a16="http://schemas.microsoft.com/office/drawing/2014/main" id="{4B88AE85-5CC2-48A3-9149-1E51C1BB0C53}"/>
                  </a:ext>
                </a:extLst>
              </p:cNvPr>
              <p:cNvSpPr txBox="1">
                <a:spLocks noRot="1" noChangeAspect="1" noMove="1" noResize="1" noEditPoints="1" noAdjustHandles="1" noChangeArrowheads="1" noChangeShapeType="1" noTextEdit="1"/>
              </p:cNvSpPr>
              <p:nvPr/>
            </p:nvSpPr>
            <p:spPr>
              <a:xfrm>
                <a:off x="8940962" y="4642227"/>
                <a:ext cx="2350900" cy="520399"/>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D190643-921C-41DC-A266-982BFCD8AD10}"/>
                  </a:ext>
                </a:extLst>
              </p:cNvPr>
              <p:cNvSpPr txBox="1"/>
              <p:nvPr/>
            </p:nvSpPr>
            <p:spPr>
              <a:xfrm>
                <a:off x="279470" y="4374366"/>
                <a:ext cx="4399903" cy="369332"/>
              </a:xfrm>
              <a:prstGeom prst="rect">
                <a:avLst/>
              </a:prstGeom>
              <a:noFill/>
            </p:spPr>
            <p:txBody>
              <a:bodyPr wrap="square">
                <a:spAutoFit/>
              </a:bodyPr>
              <a:lstStyle/>
              <a:p>
                <a:r>
                  <a:rPr lang="en-US" dirty="0"/>
                  <a:t>How many people have seen the letter: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m:t>
                    </m:r>
                  </m:oMath>
                </a14:m>
                <a:endParaRPr lang="en-US" dirty="0"/>
              </a:p>
            </p:txBody>
          </p:sp>
        </mc:Choice>
        <mc:Fallback xmlns="">
          <p:sp>
            <p:nvSpPr>
              <p:cNvPr id="13" name="TextBox 12">
                <a:extLst>
                  <a:ext uri="{FF2B5EF4-FFF2-40B4-BE49-F238E27FC236}">
                    <a16:creationId xmlns:a16="http://schemas.microsoft.com/office/drawing/2014/main" id="{7D190643-921C-41DC-A266-982BFCD8AD10}"/>
                  </a:ext>
                </a:extLst>
              </p:cNvPr>
              <p:cNvSpPr txBox="1">
                <a:spLocks noRot="1" noChangeAspect="1" noMove="1" noResize="1" noEditPoints="1" noAdjustHandles="1" noChangeArrowheads="1" noChangeShapeType="1" noTextEdit="1"/>
              </p:cNvSpPr>
              <p:nvPr/>
            </p:nvSpPr>
            <p:spPr>
              <a:xfrm>
                <a:off x="279470" y="4374366"/>
                <a:ext cx="4399903" cy="369332"/>
              </a:xfrm>
              <a:prstGeom prst="rect">
                <a:avLst/>
              </a:prstGeom>
              <a:blipFill>
                <a:blip r:embed="rId7"/>
                <a:stretch>
                  <a:fillRect l="-1247"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C38141B-5528-4704-9D3C-CEC1B535B31E}"/>
                  </a:ext>
                </a:extLst>
              </p:cNvPr>
              <p:cNvSpPr txBox="1"/>
              <p:nvPr/>
            </p:nvSpPr>
            <p:spPr>
              <a:xfrm>
                <a:off x="7698768" y="2716875"/>
                <a:ext cx="4285737" cy="338554"/>
              </a:xfrm>
              <a:prstGeom prst="rect">
                <a:avLst/>
              </a:prstGeom>
              <a:solidFill>
                <a:srgbClr val="C2E59B"/>
              </a:solidFill>
              <a:ln>
                <a:solidFill>
                  <a:srgbClr val="00B050"/>
                </a:solidFill>
              </a:ln>
            </p:spPr>
            <p:txBody>
              <a:bodyPr wrap="square">
                <a:spAutoFit/>
              </a:bodyPr>
              <a:lstStyle/>
              <a:p>
                <a:r>
                  <a:rPr lang="en-US" sz="1600" b="1" dirty="0"/>
                  <a:t>How many people sent out the letter? </a:t>
                </a:r>
                <a14:m>
                  <m:oMath xmlns:m="http://schemas.openxmlformats.org/officeDocument/2006/math">
                    <m:r>
                      <a:rPr lang="en-US" sz="1600" b="1" i="1" smtClean="0">
                        <a:latin typeface="Cambria Math" panose="02040503050406030204" pitchFamily="18" charset="0"/>
                      </a:rPr>
                      <m:t>𝒊</m:t>
                    </m:r>
                    <m:r>
                      <a:rPr lang="en-US" sz="1600" b="1" i="1" smtClean="0">
                        <a:latin typeface="Cambria Math" panose="02040503050406030204" pitchFamily="18" charset="0"/>
                      </a:rPr>
                      <m:t>=?</m:t>
                    </m:r>
                  </m:oMath>
                </a14:m>
                <a:endParaRPr lang="en-US" sz="1600" dirty="0"/>
              </a:p>
            </p:txBody>
          </p:sp>
        </mc:Choice>
        <mc:Fallback xmlns="">
          <p:sp>
            <p:nvSpPr>
              <p:cNvPr id="17" name="TextBox 16">
                <a:extLst>
                  <a:ext uri="{FF2B5EF4-FFF2-40B4-BE49-F238E27FC236}">
                    <a16:creationId xmlns:a16="http://schemas.microsoft.com/office/drawing/2014/main" id="{5C38141B-5528-4704-9D3C-CEC1B535B31E}"/>
                  </a:ext>
                </a:extLst>
              </p:cNvPr>
              <p:cNvSpPr txBox="1">
                <a:spLocks noRot="1" noChangeAspect="1" noMove="1" noResize="1" noEditPoints="1" noAdjustHandles="1" noChangeArrowheads="1" noChangeShapeType="1" noTextEdit="1"/>
              </p:cNvSpPr>
              <p:nvPr/>
            </p:nvSpPr>
            <p:spPr>
              <a:xfrm>
                <a:off x="7698768" y="2716875"/>
                <a:ext cx="4285737" cy="338554"/>
              </a:xfrm>
              <a:prstGeom prst="rect">
                <a:avLst/>
              </a:prstGeom>
              <a:blipFill>
                <a:blip r:embed="rId8"/>
                <a:stretch>
                  <a:fillRect l="-709" t="-3509" b="-21053"/>
                </a:stretch>
              </a:blipFill>
              <a:ln>
                <a:solidFill>
                  <a:srgbClr val="00B050"/>
                </a:solidFill>
              </a:ln>
            </p:spPr>
            <p:txBody>
              <a:bodyPr/>
              <a:lstStyle/>
              <a:p>
                <a:r>
                  <a:rPr lang="en-US">
                    <a:noFill/>
                  </a:rPr>
                  <a:t> </a:t>
                </a:r>
              </a:p>
            </p:txBody>
          </p:sp>
        </mc:Fallback>
      </mc:AlternateContent>
    </p:spTree>
    <p:extLst>
      <p:ext uri="{BB962C8B-B14F-4D97-AF65-F5344CB8AC3E}">
        <p14:creationId xmlns:p14="http://schemas.microsoft.com/office/powerpoint/2010/main" val="562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2" grpId="0" animBg="1"/>
      <p:bldP spid="3" grpId="0"/>
      <p:bldP spid="4" grpId="0"/>
      <p:bldP spid="5" grpId="0"/>
      <p:bldP spid="7" grpId="0"/>
      <p:bldP spid="8" grpId="0"/>
      <p:bldP spid="9" grpId="0" animBg="1"/>
      <p:bldP spid="10" grpId="0" animBg="1"/>
      <p:bldP spid="11" grpId="0" animBg="1"/>
      <p:bldP spid="13" grpId="0"/>
      <p:bldP spid="1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3A6ED28-9BF7-41B6-9EDD-25C9596DC661}"/>
              </a:ext>
            </a:extLst>
          </p:cNvPr>
          <p:cNvSpPr/>
          <p:nvPr/>
        </p:nvSpPr>
        <p:spPr>
          <a:xfrm>
            <a:off x="1325732" y="362193"/>
            <a:ext cx="9729926" cy="1961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1E268F-1760-446C-AEAF-2B79E895A7EC}"/>
              </a:ext>
            </a:extLst>
          </p:cNvPr>
          <p:cNvSpPr txBox="1"/>
          <p:nvPr/>
        </p:nvSpPr>
        <p:spPr>
          <a:xfrm>
            <a:off x="1617954" y="595635"/>
            <a:ext cx="9248314" cy="1477328"/>
          </a:xfrm>
          <a:prstGeom prst="rect">
            <a:avLst/>
          </a:prstGeom>
          <a:noFill/>
        </p:spPr>
        <p:txBody>
          <a:bodyPr wrap="square">
            <a:spAutoFit/>
          </a:bodyPr>
          <a:lstStyle/>
          <a:p>
            <a:r>
              <a:rPr lang="en-US" dirty="0"/>
              <a:t>A chain letter starts when a person sends a letter to five others. Each person who receives the letter either sends it to five other people who have never received it or does not send it to anyone. Suppose that 10,000 people send out the letter before the chain ends and that no one receives more than one letter. </a:t>
            </a:r>
            <a:r>
              <a:rPr lang="en-US" b="1" dirty="0"/>
              <a:t>How many people receive the letter, and how many do not send it out?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3BDBF66-9FC1-425F-B63F-A2AD10A49EAE}"/>
                  </a:ext>
                </a:extLst>
              </p:cNvPr>
              <p:cNvSpPr txBox="1"/>
              <p:nvPr/>
            </p:nvSpPr>
            <p:spPr>
              <a:xfrm>
                <a:off x="1206017" y="3808521"/>
                <a:ext cx="211897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=5</m:t>
                    </m:r>
                  </m:oMath>
                </a14:m>
                <a:r>
                  <a:rPr lang="en-US" dirty="0"/>
                  <a:t> (full 5-ary tree)</a:t>
                </a:r>
              </a:p>
            </p:txBody>
          </p:sp>
        </mc:Choice>
        <mc:Fallback xmlns="">
          <p:sp>
            <p:nvSpPr>
              <p:cNvPr id="5" name="TextBox 4">
                <a:extLst>
                  <a:ext uri="{FF2B5EF4-FFF2-40B4-BE49-F238E27FC236}">
                    <a16:creationId xmlns:a16="http://schemas.microsoft.com/office/drawing/2014/main" id="{F3BDBF66-9FC1-425F-B63F-A2AD10A49EAE}"/>
                  </a:ext>
                </a:extLst>
              </p:cNvPr>
              <p:cNvSpPr txBox="1">
                <a:spLocks noRot="1" noChangeAspect="1" noMove="1" noResize="1" noEditPoints="1" noAdjustHandles="1" noChangeArrowheads="1" noChangeShapeType="1" noTextEdit="1"/>
              </p:cNvSpPr>
              <p:nvPr/>
            </p:nvSpPr>
            <p:spPr>
              <a:xfrm>
                <a:off x="1206017" y="3808521"/>
                <a:ext cx="2118978" cy="276999"/>
              </a:xfrm>
              <a:prstGeom prst="rect">
                <a:avLst/>
              </a:prstGeom>
              <a:blipFill>
                <a:blip r:embed="rId2"/>
                <a:stretch>
                  <a:fillRect l="-2882" t="-28889" r="-6052"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7836098-8998-4EDF-8DBD-CC41CB684823}"/>
                  </a:ext>
                </a:extLst>
              </p:cNvPr>
              <p:cNvSpPr txBox="1"/>
              <p:nvPr/>
            </p:nvSpPr>
            <p:spPr>
              <a:xfrm>
                <a:off x="1177772" y="4307891"/>
                <a:ext cx="10877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=10000</m:t>
                      </m:r>
                    </m:oMath>
                  </m:oMathPara>
                </a14:m>
                <a:endParaRPr lang="en-US" dirty="0"/>
              </a:p>
            </p:txBody>
          </p:sp>
        </mc:Choice>
        <mc:Fallback xmlns="">
          <p:sp>
            <p:nvSpPr>
              <p:cNvPr id="6" name="TextBox 5">
                <a:extLst>
                  <a:ext uri="{FF2B5EF4-FFF2-40B4-BE49-F238E27FC236}">
                    <a16:creationId xmlns:a16="http://schemas.microsoft.com/office/drawing/2014/main" id="{D7836098-8998-4EDF-8DBD-CC41CB684823}"/>
                  </a:ext>
                </a:extLst>
              </p:cNvPr>
              <p:cNvSpPr txBox="1">
                <a:spLocks noRot="1" noChangeAspect="1" noMove="1" noResize="1" noEditPoints="1" noAdjustHandles="1" noChangeArrowheads="1" noChangeShapeType="1" noTextEdit="1"/>
              </p:cNvSpPr>
              <p:nvPr/>
            </p:nvSpPr>
            <p:spPr>
              <a:xfrm>
                <a:off x="1177772" y="4307891"/>
                <a:ext cx="1087734" cy="276999"/>
              </a:xfrm>
              <a:prstGeom prst="rect">
                <a:avLst/>
              </a:prstGeom>
              <a:blipFill>
                <a:blip r:embed="rId3"/>
                <a:stretch>
                  <a:fillRect l="-4469" r="-4469"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F50A3EB-FD36-40C1-9639-0B5D1D3A721E}"/>
                  </a:ext>
                </a:extLst>
              </p:cNvPr>
              <p:cNvSpPr txBox="1"/>
              <p:nvPr/>
            </p:nvSpPr>
            <p:spPr>
              <a:xfrm>
                <a:off x="3566038" y="4542694"/>
                <a:ext cx="4250185" cy="369332"/>
              </a:xfrm>
              <a:prstGeom prst="rect">
                <a:avLst/>
              </a:prstGeom>
              <a:solidFill>
                <a:srgbClr val="FFCCFF"/>
              </a:solidFill>
              <a:ln>
                <a:solidFill>
                  <a:srgbClr val="FF3399"/>
                </a:solidFill>
              </a:ln>
            </p:spPr>
            <p:txBody>
              <a:bodyPr wrap="square">
                <a:spAutoFit/>
              </a:bodyPr>
              <a:lstStyle/>
              <a:p>
                <a:r>
                  <a:rPr lang="en-US" dirty="0"/>
                  <a:t>How many people receive the letter: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oMath>
                </a14:m>
                <a:endParaRPr lang="en-US" dirty="0"/>
              </a:p>
            </p:txBody>
          </p:sp>
        </mc:Choice>
        <mc:Fallback xmlns="">
          <p:sp>
            <p:nvSpPr>
              <p:cNvPr id="8" name="TextBox 7">
                <a:extLst>
                  <a:ext uri="{FF2B5EF4-FFF2-40B4-BE49-F238E27FC236}">
                    <a16:creationId xmlns:a16="http://schemas.microsoft.com/office/drawing/2014/main" id="{EF50A3EB-FD36-40C1-9639-0B5D1D3A721E}"/>
                  </a:ext>
                </a:extLst>
              </p:cNvPr>
              <p:cNvSpPr txBox="1">
                <a:spLocks noRot="1" noChangeAspect="1" noMove="1" noResize="1" noEditPoints="1" noAdjustHandles="1" noChangeArrowheads="1" noChangeShapeType="1" noTextEdit="1"/>
              </p:cNvSpPr>
              <p:nvPr/>
            </p:nvSpPr>
            <p:spPr>
              <a:xfrm>
                <a:off x="3566038" y="4542694"/>
                <a:ext cx="4250185" cy="369332"/>
              </a:xfrm>
              <a:prstGeom prst="rect">
                <a:avLst/>
              </a:prstGeom>
              <a:blipFill>
                <a:blip r:embed="rId4"/>
                <a:stretch>
                  <a:fillRect l="-1144" t="-6349" b="-22222"/>
                </a:stretch>
              </a:blipFill>
              <a:ln>
                <a:solidFill>
                  <a:srgbClr val="FF3399"/>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3026973-18BF-4F26-8665-D6DDC63E687F}"/>
                  </a:ext>
                </a:extLst>
              </p:cNvPr>
              <p:cNvSpPr txBox="1"/>
              <p:nvPr/>
            </p:nvSpPr>
            <p:spPr>
              <a:xfrm>
                <a:off x="7903346" y="3808521"/>
                <a:ext cx="3539971" cy="369332"/>
              </a:xfrm>
              <a:prstGeom prst="rect">
                <a:avLst/>
              </a:prstGeom>
              <a:solidFill>
                <a:schemeClr val="accent3">
                  <a:lumMod val="40000"/>
                  <a:lumOff val="60000"/>
                </a:schemeClr>
              </a:solidFill>
              <a:ln>
                <a:solidFill>
                  <a:schemeClr val="accent3">
                    <a:lumMod val="75000"/>
                  </a:schemeClr>
                </a:solidFill>
              </a:ln>
            </p:spPr>
            <p:txBody>
              <a:bodyPr wrap="square">
                <a:spAutoFit/>
              </a:bodyPr>
              <a:lstStyle/>
              <a:p>
                <a:r>
                  <a:rPr lang="en-US" dirty="0"/>
                  <a:t>How many do not send it out: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oMath>
                </a14:m>
                <a:endParaRPr lang="en-US" dirty="0"/>
              </a:p>
            </p:txBody>
          </p:sp>
        </mc:Choice>
        <mc:Fallback xmlns="">
          <p:sp>
            <p:nvSpPr>
              <p:cNvPr id="10" name="TextBox 9">
                <a:extLst>
                  <a:ext uri="{FF2B5EF4-FFF2-40B4-BE49-F238E27FC236}">
                    <a16:creationId xmlns:a16="http://schemas.microsoft.com/office/drawing/2014/main" id="{13026973-18BF-4F26-8665-D6DDC63E687F}"/>
                  </a:ext>
                </a:extLst>
              </p:cNvPr>
              <p:cNvSpPr txBox="1">
                <a:spLocks noRot="1" noChangeAspect="1" noMove="1" noResize="1" noEditPoints="1" noAdjustHandles="1" noChangeArrowheads="1" noChangeShapeType="1" noTextEdit="1"/>
              </p:cNvSpPr>
              <p:nvPr/>
            </p:nvSpPr>
            <p:spPr>
              <a:xfrm>
                <a:off x="7903346" y="3808521"/>
                <a:ext cx="3539971" cy="369332"/>
              </a:xfrm>
              <a:prstGeom prst="rect">
                <a:avLst/>
              </a:prstGeom>
              <a:blipFill>
                <a:blip r:embed="rId5"/>
                <a:stretch>
                  <a:fillRect l="-1201" t="-8065" b="-24194"/>
                </a:stretch>
              </a:blipFill>
              <a:ln>
                <a:solidFill>
                  <a:schemeClr val="accent3">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111A703-DE23-475E-86B3-2C411F6890B2}"/>
                  </a:ext>
                </a:extLst>
              </p:cNvPr>
              <p:cNvSpPr txBox="1"/>
              <p:nvPr/>
            </p:nvSpPr>
            <p:spPr>
              <a:xfrm>
                <a:off x="2657012" y="2493729"/>
                <a:ext cx="6877975" cy="369332"/>
              </a:xfrm>
              <a:prstGeom prst="rect">
                <a:avLst/>
              </a:prstGeom>
              <a:solidFill>
                <a:srgbClr val="CCECFF"/>
              </a:solidFill>
              <a:ln>
                <a:solidFill>
                  <a:srgbClr val="00B0F0"/>
                </a:solidFill>
              </a:ln>
            </p:spPr>
            <p:txBody>
              <a:bodyPr wrap="square">
                <a:spAutoFit/>
              </a:bodyPr>
              <a:lstStyle/>
              <a:p>
                <a14:m>
                  <m:oMath xmlns:m="http://schemas.openxmlformats.org/officeDocument/2006/math">
                    <m:r>
                      <a:rPr lang="en-US" i="1" dirty="0" smtClean="0">
                        <a:latin typeface="Cambria Math" panose="02040503050406030204" pitchFamily="18" charset="0"/>
                      </a:rPr>
                      <m:t>𝑖</m:t>
                    </m:r>
                  </m:oMath>
                </a14:m>
                <a:r>
                  <a:rPr lang="en-US" dirty="0"/>
                  <a:t> internal vertices has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𝑚𝑖</m:t>
                    </m:r>
                    <m:r>
                      <a:rPr lang="en-US" b="0" i="1" smtClean="0">
                        <a:latin typeface="Cambria Math" panose="02040503050406030204" pitchFamily="18" charset="0"/>
                      </a:rPr>
                      <m:t>+1</m:t>
                    </m:r>
                  </m:oMath>
                </a14:m>
                <a:r>
                  <a:rPr lang="en-US" dirty="0"/>
                  <a:t> vertices and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−1</m:t>
                        </m:r>
                      </m:e>
                    </m:d>
                    <m:r>
                      <a:rPr lang="en-US" b="0" i="1" smtClean="0">
                        <a:latin typeface="Cambria Math" panose="02040503050406030204" pitchFamily="18" charset="0"/>
                      </a:rPr>
                      <m:t>𝑖</m:t>
                    </m:r>
                    <m:r>
                      <a:rPr lang="en-US" b="0" i="1" smtClean="0">
                        <a:latin typeface="Cambria Math" panose="02040503050406030204" pitchFamily="18" charset="0"/>
                      </a:rPr>
                      <m:t>+1</m:t>
                    </m:r>
                  </m:oMath>
                </a14:m>
                <a:r>
                  <a:rPr lang="en-US" dirty="0"/>
                  <a:t> leaves</a:t>
                </a:r>
              </a:p>
            </p:txBody>
          </p:sp>
        </mc:Choice>
        <mc:Fallback xmlns="">
          <p:sp>
            <p:nvSpPr>
              <p:cNvPr id="12" name="TextBox 11">
                <a:extLst>
                  <a:ext uri="{FF2B5EF4-FFF2-40B4-BE49-F238E27FC236}">
                    <a16:creationId xmlns:a16="http://schemas.microsoft.com/office/drawing/2014/main" id="{8111A703-DE23-475E-86B3-2C411F6890B2}"/>
                  </a:ext>
                </a:extLst>
              </p:cNvPr>
              <p:cNvSpPr txBox="1">
                <a:spLocks noRot="1" noChangeAspect="1" noMove="1" noResize="1" noEditPoints="1" noAdjustHandles="1" noChangeArrowheads="1" noChangeShapeType="1" noTextEdit="1"/>
              </p:cNvSpPr>
              <p:nvPr/>
            </p:nvSpPr>
            <p:spPr>
              <a:xfrm>
                <a:off x="2657012" y="2493729"/>
                <a:ext cx="6877975" cy="369332"/>
              </a:xfrm>
              <a:prstGeom prst="rect">
                <a:avLst/>
              </a:prstGeom>
              <a:blipFill>
                <a:blip r:embed="rId6"/>
                <a:stretch>
                  <a:fillRect t="-6349" r="-265" b="-22222"/>
                </a:stretch>
              </a:blipFill>
              <a:ln>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4B1C47F-17CA-4C43-A989-7E5321694BAE}"/>
                  </a:ext>
                </a:extLst>
              </p:cNvPr>
              <p:cNvSpPr txBox="1"/>
              <p:nvPr/>
            </p:nvSpPr>
            <p:spPr>
              <a:xfrm>
                <a:off x="4394447" y="5237825"/>
                <a:ext cx="27867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=5∙10000+1=50001</m:t>
                      </m:r>
                    </m:oMath>
                  </m:oMathPara>
                </a14:m>
                <a:endParaRPr lang="en-US" dirty="0"/>
              </a:p>
            </p:txBody>
          </p:sp>
        </mc:Choice>
        <mc:Fallback xmlns="">
          <p:sp>
            <p:nvSpPr>
              <p:cNvPr id="13" name="TextBox 12">
                <a:extLst>
                  <a:ext uri="{FF2B5EF4-FFF2-40B4-BE49-F238E27FC236}">
                    <a16:creationId xmlns:a16="http://schemas.microsoft.com/office/drawing/2014/main" id="{14B1C47F-17CA-4C43-A989-7E5321694BAE}"/>
                  </a:ext>
                </a:extLst>
              </p:cNvPr>
              <p:cNvSpPr txBox="1">
                <a:spLocks noRot="1" noChangeAspect="1" noMove="1" noResize="1" noEditPoints="1" noAdjustHandles="1" noChangeArrowheads="1" noChangeShapeType="1" noTextEdit="1"/>
              </p:cNvSpPr>
              <p:nvPr/>
            </p:nvSpPr>
            <p:spPr>
              <a:xfrm>
                <a:off x="4394447" y="5237825"/>
                <a:ext cx="2786789" cy="276999"/>
              </a:xfrm>
              <a:prstGeom prst="rect">
                <a:avLst/>
              </a:prstGeom>
              <a:blipFill>
                <a:blip r:embed="rId7"/>
                <a:stretch>
                  <a:fillRect l="-656" r="-175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8632D0B-ACA1-4E62-B424-74DFC30E868D}"/>
                  </a:ext>
                </a:extLst>
              </p:cNvPr>
              <p:cNvSpPr txBox="1"/>
              <p:nvPr/>
            </p:nvSpPr>
            <p:spPr>
              <a:xfrm>
                <a:off x="8267548" y="4390008"/>
                <a:ext cx="33247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5−1</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10000+1=40001</m:t>
                      </m:r>
                    </m:oMath>
                  </m:oMathPara>
                </a14:m>
                <a:endParaRPr lang="en-US" dirty="0"/>
              </a:p>
            </p:txBody>
          </p:sp>
        </mc:Choice>
        <mc:Fallback xmlns="">
          <p:sp>
            <p:nvSpPr>
              <p:cNvPr id="16" name="TextBox 15">
                <a:extLst>
                  <a:ext uri="{FF2B5EF4-FFF2-40B4-BE49-F238E27FC236}">
                    <a16:creationId xmlns:a16="http://schemas.microsoft.com/office/drawing/2014/main" id="{C8632D0B-ACA1-4E62-B424-74DFC30E868D}"/>
                  </a:ext>
                </a:extLst>
              </p:cNvPr>
              <p:cNvSpPr txBox="1">
                <a:spLocks noRot="1" noChangeAspect="1" noMove="1" noResize="1" noEditPoints="1" noAdjustHandles="1" noChangeArrowheads="1" noChangeShapeType="1" noTextEdit="1"/>
              </p:cNvSpPr>
              <p:nvPr/>
            </p:nvSpPr>
            <p:spPr>
              <a:xfrm>
                <a:off x="8267548" y="4390008"/>
                <a:ext cx="3324756" cy="276999"/>
              </a:xfrm>
              <a:prstGeom prst="rect">
                <a:avLst/>
              </a:prstGeom>
              <a:blipFill>
                <a:blip r:embed="rId8"/>
                <a:stretch>
                  <a:fillRect l="-1099" r="-1099" b="-8696"/>
                </a:stretch>
              </a:blipFill>
            </p:spPr>
            <p:txBody>
              <a:bodyPr/>
              <a:lstStyle/>
              <a:p>
                <a:r>
                  <a:rPr lang="en-US">
                    <a:noFill/>
                  </a:rPr>
                  <a:t> </a:t>
                </a:r>
              </a:p>
            </p:txBody>
          </p:sp>
        </mc:Fallback>
      </mc:AlternateContent>
    </p:spTree>
    <p:extLst>
      <p:ext uri="{BB962C8B-B14F-4D97-AF65-F5344CB8AC3E}">
        <p14:creationId xmlns:p14="http://schemas.microsoft.com/office/powerpoint/2010/main" val="37757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10" grpId="0" animBg="1"/>
      <p:bldP spid="12" grpId="0" animBg="1"/>
      <p:bldP spid="13"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0E029E3-1502-4C97-9859-C908A50EEEC1}"/>
              </a:ext>
            </a:extLst>
          </p:cNvPr>
          <p:cNvSpPr/>
          <p:nvPr/>
        </p:nvSpPr>
        <p:spPr>
          <a:xfrm>
            <a:off x="1450387" y="4194216"/>
            <a:ext cx="5912528" cy="19353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DB7FB6-60DF-410D-BABA-57C09058BA9E}"/>
              </a:ext>
            </a:extLst>
          </p:cNvPr>
          <p:cNvSpPr txBox="1"/>
          <p:nvPr/>
        </p:nvSpPr>
        <p:spPr>
          <a:xfrm>
            <a:off x="1034491" y="1034821"/>
            <a:ext cx="7632577" cy="369332"/>
          </a:xfrm>
          <a:prstGeom prst="rect">
            <a:avLst/>
          </a:prstGeom>
          <a:noFill/>
        </p:spPr>
        <p:txBody>
          <a:bodyPr wrap="square">
            <a:spAutoFit/>
          </a:bodyPr>
          <a:lstStyle/>
          <a:p>
            <a:pPr marL="285750" indent="-285750">
              <a:buFont typeface="Wingdings" panose="05000000000000000000" pitchFamily="2" charset="2"/>
              <a:buChar char="v"/>
            </a:pPr>
            <a:r>
              <a:rPr lang="en-US" dirty="0"/>
              <a:t>How many matches are played in a tennis tournament of 27 players?</a:t>
            </a:r>
          </a:p>
        </p:txBody>
      </p:sp>
      <p:sp>
        <p:nvSpPr>
          <p:cNvPr id="5" name="TextBox 4">
            <a:extLst>
              <a:ext uri="{FF2B5EF4-FFF2-40B4-BE49-F238E27FC236}">
                <a16:creationId xmlns:a16="http://schemas.microsoft.com/office/drawing/2014/main" id="{77D46296-7B7C-42AE-846A-FFF572D49BB0}"/>
              </a:ext>
            </a:extLst>
          </p:cNvPr>
          <p:cNvSpPr txBox="1"/>
          <p:nvPr/>
        </p:nvSpPr>
        <p:spPr>
          <a:xfrm>
            <a:off x="1034491" y="2331851"/>
            <a:ext cx="9070759" cy="923330"/>
          </a:xfrm>
          <a:prstGeom prst="rect">
            <a:avLst/>
          </a:prstGeom>
          <a:noFill/>
        </p:spPr>
        <p:txBody>
          <a:bodyPr wrap="square">
            <a:spAutoFit/>
          </a:bodyPr>
          <a:lstStyle/>
          <a:p>
            <a:pPr marL="285750" indent="-285750">
              <a:buFont typeface="Wingdings" panose="05000000000000000000" pitchFamily="2" charset="2"/>
              <a:buChar char="v"/>
            </a:pPr>
            <a:r>
              <a:rPr lang="en-US" dirty="0"/>
              <a:t>There are 256 players in a chess tournament (singles). Two players play a match. Matches are played on a knockout basis, the loser is eliminated after each match. How many matches need to be played to declare a winner? There is no draw.</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214B512-1D9B-433B-BB0D-28F7BD867E36}"/>
                  </a:ext>
                </a:extLst>
              </p:cNvPr>
              <p:cNvSpPr txBox="1"/>
              <p:nvPr/>
            </p:nvSpPr>
            <p:spPr>
              <a:xfrm>
                <a:off x="1855430" y="4912576"/>
                <a:ext cx="5086907" cy="830997"/>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𝑛𝑢𝑚𝑏𝑒𝑟</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𝑝𝑙𝑎𝑦𝑒𝑟𝑠</m:t>
                        </m:r>
                      </m:e>
                    </m:d>
                    <m:r>
                      <a:rPr lang="en-US" b="0" i="1" smtClean="0">
                        <a:latin typeface="Cambria Math" panose="02040503050406030204" pitchFamily="18" charset="0"/>
                      </a:rPr>
                      <m:t>=</m:t>
                    </m:r>
                    <m:r>
                      <a:rPr lang="en-US" b="0" i="1" smtClean="0">
                        <a:latin typeface="Cambria Math" panose="02040503050406030204" pitchFamily="18" charset="0"/>
                      </a:rPr>
                      <m:t>𝑛𝑢𝑚𝑏𝑒𝑟</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𝑣𝑒𝑟𝑡𝑖𝑐𝑒𝑠</m:t>
                    </m:r>
                    <m:r>
                      <a:rPr lang="en-US" b="0" i="1" smtClean="0">
                        <a:latin typeface="Cambria Math" panose="02040503050406030204" pitchFamily="18" charset="0"/>
                      </a:rPr>
                      <m:t> </m:t>
                    </m:r>
                  </m:oMath>
                </a14:m>
                <a:r>
                  <a:rPr lang="en-US" b="0" dirty="0"/>
                  <a:t> </a:t>
                </a:r>
              </a:p>
              <a:p>
                <a:endParaRPr lang="en-US" dirty="0"/>
              </a:p>
              <a:p>
                <a:r>
                  <a:rPr lang="en-US" dirty="0"/>
                  <a:t>Find </a:t>
                </a:r>
                <a14:m>
                  <m:oMath xmlns:m="http://schemas.openxmlformats.org/officeDocument/2006/math">
                    <m:r>
                      <a:rPr lang="en-US" i="1" dirty="0" smtClean="0">
                        <a:latin typeface="Cambria Math" panose="02040503050406030204" pitchFamily="18" charset="0"/>
                      </a:rPr>
                      <m:t>𝑛𝑢𝑚𝑏𝑒𝑟</m:t>
                    </m:r>
                    <m:r>
                      <a:rPr lang="en-US" i="1" dirty="0" smtClean="0">
                        <a:latin typeface="Cambria Math" panose="02040503050406030204" pitchFamily="18" charset="0"/>
                      </a:rPr>
                      <m:t> </m:t>
                    </m:r>
                    <m:r>
                      <a:rPr lang="en-US" i="1" dirty="0" smtClean="0">
                        <a:latin typeface="Cambria Math" panose="02040503050406030204" pitchFamily="18" charset="0"/>
                      </a:rPr>
                      <m:t>𝑜𝑓</m:t>
                    </m:r>
                    <m:r>
                      <a:rPr lang="en-US" i="1" dirty="0" smtClean="0">
                        <a:latin typeface="Cambria Math" panose="02040503050406030204" pitchFamily="18" charset="0"/>
                      </a:rPr>
                      <m:t> </m:t>
                    </m:r>
                    <m:r>
                      <a:rPr lang="en-US" i="1" dirty="0" smtClean="0">
                        <a:latin typeface="Cambria Math" panose="02040503050406030204" pitchFamily="18" charset="0"/>
                      </a:rPr>
                      <m:t>𝑒𝑑𝑔𝑒𝑠</m:t>
                    </m:r>
                    <m:r>
                      <a:rPr lang="en-US" b="0" i="1" smtClean="0">
                        <a:latin typeface="Cambria Math" panose="02040503050406030204" pitchFamily="18" charset="0"/>
                      </a:rPr>
                      <m:t>?</m:t>
                    </m:r>
                  </m:oMath>
                </a14:m>
                <a:endParaRPr lang="en-US" dirty="0"/>
              </a:p>
            </p:txBody>
          </p:sp>
        </mc:Choice>
        <mc:Fallback xmlns="">
          <p:sp>
            <p:nvSpPr>
              <p:cNvPr id="6" name="TextBox 5">
                <a:extLst>
                  <a:ext uri="{FF2B5EF4-FFF2-40B4-BE49-F238E27FC236}">
                    <a16:creationId xmlns:a16="http://schemas.microsoft.com/office/drawing/2014/main" id="{8214B512-1D9B-433B-BB0D-28F7BD867E36}"/>
                  </a:ext>
                </a:extLst>
              </p:cNvPr>
              <p:cNvSpPr txBox="1">
                <a:spLocks noRot="1" noChangeAspect="1" noMove="1" noResize="1" noEditPoints="1" noAdjustHandles="1" noChangeArrowheads="1" noChangeShapeType="1" noTextEdit="1"/>
              </p:cNvSpPr>
              <p:nvPr/>
            </p:nvSpPr>
            <p:spPr>
              <a:xfrm>
                <a:off x="1855430" y="4912576"/>
                <a:ext cx="5086907" cy="830997"/>
              </a:xfrm>
              <a:prstGeom prst="rect">
                <a:avLst/>
              </a:prstGeom>
              <a:blipFill>
                <a:blip r:embed="rId2"/>
                <a:stretch>
                  <a:fillRect l="-2754" b="-1617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D0D6380-33CE-4714-B666-788874AEDF5A}"/>
              </a:ext>
            </a:extLst>
          </p:cNvPr>
          <p:cNvSpPr txBox="1"/>
          <p:nvPr/>
        </p:nvSpPr>
        <p:spPr>
          <a:xfrm>
            <a:off x="1731145" y="4416485"/>
            <a:ext cx="3438121" cy="369332"/>
          </a:xfrm>
          <a:prstGeom prst="rect">
            <a:avLst/>
          </a:prstGeom>
          <a:noFill/>
        </p:spPr>
        <p:txBody>
          <a:bodyPr wrap="none" rtlCol="0">
            <a:spAutoFit/>
          </a:bodyPr>
          <a:lstStyle/>
          <a:p>
            <a:r>
              <a:rPr lang="en-US" dirty="0"/>
              <a:t>In both questions, idea is the same:</a:t>
            </a:r>
          </a:p>
        </p:txBody>
      </p:sp>
      <p:pic>
        <p:nvPicPr>
          <p:cNvPr id="1026" name="Picture 2" descr="Vertex definition - Math Insight">
            <a:extLst>
              <a:ext uri="{FF2B5EF4-FFF2-40B4-BE49-F238E27FC236}">
                <a16:creationId xmlns:a16="http://schemas.microsoft.com/office/drawing/2014/main" id="{902807AF-9204-4D2E-9880-23C2C68B4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619" y="3640270"/>
            <a:ext cx="3247262" cy="29225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D49D48F-5B40-4081-AFCB-5D05479C3B27}"/>
                  </a:ext>
                </a:extLst>
              </p:cNvPr>
              <p:cNvSpPr txBox="1"/>
              <p:nvPr/>
            </p:nvSpPr>
            <p:spPr>
              <a:xfrm>
                <a:off x="2472550" y="6247415"/>
                <a:ext cx="3852666" cy="369332"/>
              </a:xfrm>
              <a:prstGeom prst="rect">
                <a:avLst/>
              </a:prstGeom>
              <a:solidFill>
                <a:srgbClr val="C2E59B"/>
              </a:solidFill>
              <a:ln>
                <a:solidFill>
                  <a:srgbClr val="00B050"/>
                </a:solidFill>
              </a:ln>
            </p:spPr>
            <p:txBody>
              <a:bodyPr wrap="square">
                <a:spAutoFit/>
              </a:bodyPr>
              <a:lstStyle/>
              <a:p>
                <a:r>
                  <a:rPr lang="en-US" dirty="0"/>
                  <a:t>A tree with </a:t>
                </a:r>
                <a14:m>
                  <m:oMath xmlns:m="http://schemas.openxmlformats.org/officeDocument/2006/math">
                    <m:r>
                      <a:rPr lang="en-US" i="1" dirty="0" smtClean="0">
                        <a:latin typeface="Cambria Math" panose="02040503050406030204" pitchFamily="18" charset="0"/>
                      </a:rPr>
                      <m:t>𝑛</m:t>
                    </m:r>
                  </m:oMath>
                </a14:m>
                <a:r>
                  <a:rPr lang="en-US" dirty="0"/>
                  <a:t> vertices has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−1</m:t>
                    </m:r>
                  </m:oMath>
                </a14:m>
                <a:r>
                  <a:rPr lang="en-US" dirty="0"/>
                  <a:t> edges</a:t>
                </a:r>
              </a:p>
            </p:txBody>
          </p:sp>
        </mc:Choice>
        <mc:Fallback xmlns="">
          <p:sp>
            <p:nvSpPr>
              <p:cNvPr id="15" name="TextBox 14">
                <a:extLst>
                  <a:ext uri="{FF2B5EF4-FFF2-40B4-BE49-F238E27FC236}">
                    <a16:creationId xmlns:a16="http://schemas.microsoft.com/office/drawing/2014/main" id="{5D49D48F-5B40-4081-AFCB-5D05479C3B27}"/>
                  </a:ext>
                </a:extLst>
              </p:cNvPr>
              <p:cNvSpPr txBox="1">
                <a:spLocks noRot="1" noChangeAspect="1" noMove="1" noResize="1" noEditPoints="1" noAdjustHandles="1" noChangeArrowheads="1" noChangeShapeType="1" noTextEdit="1"/>
              </p:cNvSpPr>
              <p:nvPr/>
            </p:nvSpPr>
            <p:spPr>
              <a:xfrm>
                <a:off x="2472550" y="6247415"/>
                <a:ext cx="3852666" cy="369332"/>
              </a:xfrm>
              <a:prstGeom prst="rect">
                <a:avLst/>
              </a:prstGeom>
              <a:blipFill>
                <a:blip r:embed="rId4"/>
                <a:stretch>
                  <a:fillRect l="-1262" t="-8065" b="-24194"/>
                </a:stretch>
              </a:blipFill>
              <a:ln>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5D8DC34-37D7-47AE-ABFD-642B76246C39}"/>
                  </a:ext>
                </a:extLst>
              </p:cNvPr>
              <p:cNvSpPr txBox="1"/>
              <p:nvPr/>
            </p:nvSpPr>
            <p:spPr>
              <a:xfrm>
                <a:off x="4079541" y="1522020"/>
                <a:ext cx="1245469" cy="276999"/>
              </a:xfrm>
              <a:prstGeom prst="rect">
                <a:avLst/>
              </a:prstGeom>
              <a:solidFill>
                <a:srgbClr val="C2E59B"/>
              </a:solidFill>
              <a:ln>
                <a:solidFill>
                  <a:srgbClr val="00B05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26 </m:t>
                      </m:r>
                      <m:r>
                        <a:rPr lang="en-US" b="0" i="1" smtClean="0">
                          <a:latin typeface="Cambria Math" panose="02040503050406030204" pitchFamily="18" charset="0"/>
                        </a:rPr>
                        <m:t>𝑚𝑎𝑡𝑐h𝑒𝑠</m:t>
                      </m:r>
                    </m:oMath>
                  </m:oMathPara>
                </a14:m>
                <a:endParaRPr lang="en-US" dirty="0"/>
              </a:p>
            </p:txBody>
          </p:sp>
        </mc:Choice>
        <mc:Fallback xmlns="">
          <p:sp>
            <p:nvSpPr>
              <p:cNvPr id="14" name="TextBox 13">
                <a:extLst>
                  <a:ext uri="{FF2B5EF4-FFF2-40B4-BE49-F238E27FC236}">
                    <a16:creationId xmlns:a16="http://schemas.microsoft.com/office/drawing/2014/main" id="{B5D8DC34-37D7-47AE-ABFD-642B76246C39}"/>
                  </a:ext>
                </a:extLst>
              </p:cNvPr>
              <p:cNvSpPr txBox="1">
                <a:spLocks noRot="1" noChangeAspect="1" noMove="1" noResize="1" noEditPoints="1" noAdjustHandles="1" noChangeArrowheads="1" noChangeShapeType="1" noTextEdit="1"/>
              </p:cNvSpPr>
              <p:nvPr/>
            </p:nvSpPr>
            <p:spPr>
              <a:xfrm>
                <a:off x="4079541" y="1522020"/>
                <a:ext cx="1245469" cy="276999"/>
              </a:xfrm>
              <a:prstGeom prst="rect">
                <a:avLst/>
              </a:prstGeom>
              <a:blipFill>
                <a:blip r:embed="rId5"/>
                <a:stretch>
                  <a:fillRect l="-2899" r="-2899" b="-8511"/>
                </a:stretch>
              </a:blipFill>
              <a:ln>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50F7585-3DFD-4F67-9CFD-2562659809B2}"/>
                  </a:ext>
                </a:extLst>
              </p:cNvPr>
              <p:cNvSpPr txBox="1"/>
              <p:nvPr/>
            </p:nvSpPr>
            <p:spPr>
              <a:xfrm>
                <a:off x="4079541" y="3394691"/>
                <a:ext cx="1373709" cy="276999"/>
              </a:xfrm>
              <a:prstGeom prst="rect">
                <a:avLst/>
              </a:prstGeom>
              <a:solidFill>
                <a:srgbClr val="C2E59B"/>
              </a:solidFill>
              <a:ln>
                <a:solidFill>
                  <a:srgbClr val="00B05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255 </m:t>
                      </m:r>
                      <m:r>
                        <a:rPr lang="en-US" b="0" i="1" smtClean="0">
                          <a:latin typeface="Cambria Math" panose="02040503050406030204" pitchFamily="18" charset="0"/>
                        </a:rPr>
                        <m:t>𝑚𝑎𝑡𝑐h𝑒𝑠</m:t>
                      </m:r>
                    </m:oMath>
                  </m:oMathPara>
                </a14:m>
                <a:endParaRPr lang="en-US" dirty="0"/>
              </a:p>
            </p:txBody>
          </p:sp>
        </mc:Choice>
        <mc:Fallback xmlns="">
          <p:sp>
            <p:nvSpPr>
              <p:cNvPr id="17" name="TextBox 16">
                <a:extLst>
                  <a:ext uri="{FF2B5EF4-FFF2-40B4-BE49-F238E27FC236}">
                    <a16:creationId xmlns:a16="http://schemas.microsoft.com/office/drawing/2014/main" id="{D50F7585-3DFD-4F67-9CFD-2562659809B2}"/>
                  </a:ext>
                </a:extLst>
              </p:cNvPr>
              <p:cNvSpPr txBox="1">
                <a:spLocks noRot="1" noChangeAspect="1" noMove="1" noResize="1" noEditPoints="1" noAdjustHandles="1" noChangeArrowheads="1" noChangeShapeType="1" noTextEdit="1"/>
              </p:cNvSpPr>
              <p:nvPr/>
            </p:nvSpPr>
            <p:spPr>
              <a:xfrm>
                <a:off x="4079541" y="3394691"/>
                <a:ext cx="1373709" cy="276999"/>
              </a:xfrm>
              <a:prstGeom prst="rect">
                <a:avLst/>
              </a:prstGeom>
              <a:blipFill>
                <a:blip r:embed="rId6"/>
                <a:stretch>
                  <a:fillRect l="-3070" r="-2632" b="-8511"/>
                </a:stretch>
              </a:blipFill>
              <a:ln>
                <a:solidFill>
                  <a:srgbClr val="00B050"/>
                </a:solidFill>
              </a:ln>
            </p:spPr>
            <p:txBody>
              <a:bodyPr/>
              <a:lstStyle/>
              <a:p>
                <a:r>
                  <a:rPr lang="en-US">
                    <a:noFill/>
                  </a:rPr>
                  <a:t> </a:t>
                </a:r>
              </a:p>
            </p:txBody>
          </p:sp>
        </mc:Fallback>
      </mc:AlternateContent>
      <p:pic>
        <p:nvPicPr>
          <p:cNvPr id="4" name="Picture 3" descr="Reading cartoon bee">
            <a:extLst>
              <a:ext uri="{FF2B5EF4-FFF2-40B4-BE49-F238E27FC236}">
                <a16:creationId xmlns:a16="http://schemas.microsoft.com/office/drawing/2014/main" id="{0A506245-5B80-4E6A-93DD-FEC7E911E4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1120" y="135311"/>
            <a:ext cx="1352778" cy="1799019"/>
          </a:xfrm>
          <a:prstGeom prst="rect">
            <a:avLst/>
          </a:prstGeom>
        </p:spPr>
      </p:pic>
    </p:spTree>
    <p:extLst>
      <p:ext uri="{BB962C8B-B14F-4D97-AF65-F5344CB8AC3E}">
        <p14:creationId xmlns:p14="http://schemas.microsoft.com/office/powerpoint/2010/main" val="173116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3"/>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left)">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15" grpId="0" animBg="1"/>
      <p:bldP spid="14" grpId="0" animBg="1"/>
      <p:bldP spid="1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724BA9F-22C1-44CB-AA97-EE5F9AC7BB9D}"/>
              </a:ext>
            </a:extLst>
          </p:cNvPr>
          <p:cNvSpPr txBox="1"/>
          <p:nvPr/>
        </p:nvSpPr>
        <p:spPr>
          <a:xfrm>
            <a:off x="728474" y="2615104"/>
            <a:ext cx="3044950" cy="1627792"/>
          </a:xfrm>
          <a:prstGeom prst="rect">
            <a:avLst/>
          </a:prstGeom>
        </p:spPr>
        <p:txBody>
          <a:bodyPr vert="horz" lIns="274320" tIns="182880" rIns="274320" bIns="182880" rtlCol="0" anchor="ctr" anchorCtr="1">
            <a:normAutofit lnSpcReduction="10000"/>
          </a:bodyPr>
          <a:lstStyle/>
          <a:p>
            <a:pPr algn="ctr" defTabSz="914400">
              <a:lnSpc>
                <a:spcPct val="90000"/>
              </a:lnSpc>
              <a:spcBef>
                <a:spcPct val="0"/>
              </a:spcBef>
              <a:spcAft>
                <a:spcPts val="600"/>
              </a:spcAft>
            </a:pPr>
            <a:r>
              <a:rPr lang="en-US" sz="2400" b="1" cap="all" spc="200" dirty="0">
                <a:solidFill>
                  <a:srgbClr val="262626"/>
                </a:solidFill>
                <a:latin typeface="+mj-lt"/>
                <a:ea typeface="+mj-ea"/>
                <a:cs typeface="+mj-cs"/>
              </a:rPr>
              <a:t>Which of these graphs are trees?</a:t>
            </a:r>
          </a:p>
        </p:txBody>
      </p:sp>
      <p:pic>
        <p:nvPicPr>
          <p:cNvPr id="5" name="Picture 4">
            <a:extLst>
              <a:ext uri="{FF2B5EF4-FFF2-40B4-BE49-F238E27FC236}">
                <a16:creationId xmlns:a16="http://schemas.microsoft.com/office/drawing/2014/main" id="{9FBA0797-90DB-4C87-812C-0FCABED7976A}"/>
              </a:ext>
            </a:extLst>
          </p:cNvPr>
          <p:cNvPicPr>
            <a:picLocks noChangeAspect="1"/>
          </p:cNvPicPr>
          <p:nvPr/>
        </p:nvPicPr>
        <p:blipFill rotWithShape="1">
          <a:blip r:embed="rId2"/>
          <a:srcRect l="30704" t="39028" r="38359" b="14977"/>
          <a:stretch/>
        </p:blipFill>
        <p:spPr>
          <a:xfrm>
            <a:off x="5294376" y="1131331"/>
            <a:ext cx="6257544" cy="5233094"/>
          </a:xfrm>
          <a:prstGeom prst="rect">
            <a:avLst/>
          </a:prstGeom>
        </p:spPr>
      </p:pic>
    </p:spTree>
    <p:extLst>
      <p:ext uri="{BB962C8B-B14F-4D97-AF65-F5344CB8AC3E}">
        <p14:creationId xmlns:p14="http://schemas.microsoft.com/office/powerpoint/2010/main" val="41628119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913124-999A-4FD8-98C1-ED04B30071EE}"/>
              </a:ext>
            </a:extLst>
          </p:cNvPr>
          <p:cNvPicPr>
            <a:picLocks noChangeAspect="1"/>
          </p:cNvPicPr>
          <p:nvPr/>
        </p:nvPicPr>
        <p:blipFill rotWithShape="1">
          <a:blip r:embed="rId2"/>
          <a:srcRect l="61602" t="36116" r="9563" b="20388"/>
          <a:stretch/>
        </p:blipFill>
        <p:spPr>
          <a:xfrm>
            <a:off x="7072543" y="2077374"/>
            <a:ext cx="4489882" cy="3809597"/>
          </a:xfrm>
          <a:prstGeom prst="rect">
            <a:avLst/>
          </a:prstGeom>
        </p:spPr>
      </p:pic>
      <p:sp>
        <p:nvSpPr>
          <p:cNvPr id="5" name="TextBox 4">
            <a:extLst>
              <a:ext uri="{FF2B5EF4-FFF2-40B4-BE49-F238E27FC236}">
                <a16:creationId xmlns:a16="http://schemas.microsoft.com/office/drawing/2014/main" id="{61B14E0F-63B4-4376-96B3-29FD8062FD7F}"/>
              </a:ext>
            </a:extLst>
          </p:cNvPr>
          <p:cNvSpPr txBox="1"/>
          <p:nvPr/>
        </p:nvSpPr>
        <p:spPr>
          <a:xfrm>
            <a:off x="579268" y="1044238"/>
            <a:ext cx="7392880" cy="461665"/>
          </a:xfrm>
          <a:prstGeom prst="rect">
            <a:avLst/>
          </a:prstGeom>
          <a:noFill/>
        </p:spPr>
        <p:txBody>
          <a:bodyPr wrap="square">
            <a:spAutoFit/>
          </a:bodyPr>
          <a:lstStyle/>
          <a:p>
            <a:r>
              <a:rPr lang="en-US" sz="2400" dirty="0"/>
              <a:t>Answer these questions about the rooted tree illustrated.</a:t>
            </a:r>
          </a:p>
        </p:txBody>
      </p:sp>
      <p:sp>
        <p:nvSpPr>
          <p:cNvPr id="7" name="TextBox 6">
            <a:extLst>
              <a:ext uri="{FF2B5EF4-FFF2-40B4-BE49-F238E27FC236}">
                <a16:creationId xmlns:a16="http://schemas.microsoft.com/office/drawing/2014/main" id="{8E112CD6-624B-46D8-8833-27F669BAC0B1}"/>
              </a:ext>
            </a:extLst>
          </p:cNvPr>
          <p:cNvSpPr txBox="1"/>
          <p:nvPr/>
        </p:nvSpPr>
        <p:spPr>
          <a:xfrm>
            <a:off x="762740" y="2486860"/>
            <a:ext cx="4356717" cy="2554545"/>
          </a:xfrm>
          <a:prstGeom prst="rect">
            <a:avLst/>
          </a:prstGeom>
          <a:noFill/>
        </p:spPr>
        <p:txBody>
          <a:bodyPr wrap="square">
            <a:spAutoFit/>
          </a:bodyPr>
          <a:lstStyle/>
          <a:p>
            <a:r>
              <a:rPr lang="en-US" sz="2000" dirty="0"/>
              <a:t>a) Which vertex is the root?</a:t>
            </a:r>
          </a:p>
          <a:p>
            <a:r>
              <a:rPr lang="en-US" sz="2000" dirty="0"/>
              <a:t>b) Which vertices are internal?</a:t>
            </a:r>
          </a:p>
          <a:p>
            <a:r>
              <a:rPr lang="en-US" sz="2000" dirty="0"/>
              <a:t>c) Which vertices are leaves?</a:t>
            </a:r>
          </a:p>
          <a:p>
            <a:r>
              <a:rPr lang="en-US" sz="2000" dirty="0"/>
              <a:t>d) Which vertices are children of j?</a:t>
            </a:r>
          </a:p>
          <a:p>
            <a:r>
              <a:rPr lang="en-US" sz="2000" dirty="0"/>
              <a:t>e) Which vertex is the parent of h?</a:t>
            </a:r>
          </a:p>
          <a:p>
            <a:r>
              <a:rPr lang="en-US" sz="2000" dirty="0"/>
              <a:t>f ) Which vertices are siblings of o?</a:t>
            </a:r>
          </a:p>
          <a:p>
            <a:r>
              <a:rPr lang="en-US" sz="2000" dirty="0"/>
              <a:t>g) Which vertices are ancestors of m?</a:t>
            </a:r>
          </a:p>
          <a:p>
            <a:r>
              <a:rPr lang="en-US" sz="2000" dirty="0"/>
              <a:t>h) Which vertices are descendants of b?</a:t>
            </a:r>
          </a:p>
        </p:txBody>
      </p:sp>
      <p:sp>
        <p:nvSpPr>
          <p:cNvPr id="8" name="Rectangle: Rounded Corners 7">
            <a:extLst>
              <a:ext uri="{FF2B5EF4-FFF2-40B4-BE49-F238E27FC236}">
                <a16:creationId xmlns:a16="http://schemas.microsoft.com/office/drawing/2014/main" id="{4A5275E4-E117-44ED-BF30-20AA848EC193}"/>
              </a:ext>
            </a:extLst>
          </p:cNvPr>
          <p:cNvSpPr/>
          <p:nvPr/>
        </p:nvSpPr>
        <p:spPr>
          <a:xfrm>
            <a:off x="9795770" y="3897296"/>
            <a:ext cx="1672701" cy="205758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289F0C-2EC8-49C4-826A-88E2835CC914}"/>
              </a:ext>
            </a:extLst>
          </p:cNvPr>
          <p:cNvSpPr txBox="1"/>
          <p:nvPr/>
        </p:nvSpPr>
        <p:spPr>
          <a:xfrm>
            <a:off x="10369119" y="6161103"/>
            <a:ext cx="906210" cy="369332"/>
          </a:xfrm>
          <a:prstGeom prst="rect">
            <a:avLst/>
          </a:prstGeom>
          <a:solidFill>
            <a:srgbClr val="CCECFF"/>
          </a:solidFill>
          <a:ln>
            <a:solidFill>
              <a:srgbClr val="00B0F0"/>
            </a:solidFill>
          </a:ln>
        </p:spPr>
        <p:txBody>
          <a:bodyPr wrap="none" rtlCol="0">
            <a:spAutoFit/>
          </a:bodyPr>
          <a:lstStyle/>
          <a:p>
            <a:r>
              <a:rPr lang="en-US" dirty="0"/>
              <a:t>Subtree</a:t>
            </a:r>
          </a:p>
        </p:txBody>
      </p:sp>
      <p:sp>
        <p:nvSpPr>
          <p:cNvPr id="10" name="Rectangle: Rounded Corners 9">
            <a:extLst>
              <a:ext uri="{FF2B5EF4-FFF2-40B4-BE49-F238E27FC236}">
                <a16:creationId xmlns:a16="http://schemas.microsoft.com/office/drawing/2014/main" id="{AAE6AEF1-A7A1-48DF-8B3D-62B2FEC3F0D8}"/>
              </a:ext>
            </a:extLst>
          </p:cNvPr>
          <p:cNvSpPr/>
          <p:nvPr/>
        </p:nvSpPr>
        <p:spPr>
          <a:xfrm>
            <a:off x="7226423" y="3107183"/>
            <a:ext cx="1260629" cy="21306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9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8EF2-994F-4E41-8024-E43BCA7C1D00}"/>
              </a:ext>
            </a:extLst>
          </p:cNvPr>
          <p:cNvSpPr>
            <a:spLocks noGrp="1"/>
          </p:cNvSpPr>
          <p:nvPr>
            <p:ph type="title"/>
          </p:nvPr>
        </p:nvSpPr>
        <p:spPr/>
        <p:txBody>
          <a:bodyPr/>
          <a:lstStyle/>
          <a:p>
            <a:r>
              <a:rPr lang="en-US" dirty="0"/>
              <a:t>Some terminology</a:t>
            </a:r>
          </a:p>
        </p:txBody>
      </p:sp>
      <p:sp>
        <p:nvSpPr>
          <p:cNvPr id="3" name="TextBox 2">
            <a:extLst>
              <a:ext uri="{FF2B5EF4-FFF2-40B4-BE49-F238E27FC236}">
                <a16:creationId xmlns:a16="http://schemas.microsoft.com/office/drawing/2014/main" id="{5E45DDDB-C9A5-400F-8474-F4D775186BED}"/>
              </a:ext>
            </a:extLst>
          </p:cNvPr>
          <p:cNvSpPr txBox="1"/>
          <p:nvPr/>
        </p:nvSpPr>
        <p:spPr>
          <a:xfrm>
            <a:off x="1645919" y="2613074"/>
            <a:ext cx="1174681" cy="369332"/>
          </a:xfrm>
          <a:prstGeom prst="rect">
            <a:avLst/>
          </a:prstGeom>
          <a:solidFill>
            <a:srgbClr val="FFCCFF"/>
          </a:solidFill>
          <a:ln>
            <a:solidFill>
              <a:srgbClr val="7030A0"/>
            </a:solidFill>
          </a:ln>
        </p:spPr>
        <p:txBody>
          <a:bodyPr wrap="none" rtlCol="0">
            <a:spAutoFit/>
          </a:bodyPr>
          <a:lstStyle/>
          <a:p>
            <a:r>
              <a:rPr lang="en-US" dirty="0"/>
              <a:t>Multigraph</a:t>
            </a:r>
          </a:p>
        </p:txBody>
      </p:sp>
      <p:sp>
        <p:nvSpPr>
          <p:cNvPr id="4" name="TextBox 3">
            <a:extLst>
              <a:ext uri="{FF2B5EF4-FFF2-40B4-BE49-F238E27FC236}">
                <a16:creationId xmlns:a16="http://schemas.microsoft.com/office/drawing/2014/main" id="{1BF0C171-99E1-49DC-8BEE-85442CDBA97A}"/>
              </a:ext>
            </a:extLst>
          </p:cNvPr>
          <p:cNvSpPr txBox="1"/>
          <p:nvPr/>
        </p:nvSpPr>
        <p:spPr>
          <a:xfrm>
            <a:off x="5216768" y="2613074"/>
            <a:ext cx="667170" cy="369332"/>
          </a:xfrm>
          <a:prstGeom prst="rect">
            <a:avLst/>
          </a:prstGeom>
          <a:solidFill>
            <a:srgbClr val="FFCCFF"/>
          </a:solidFill>
          <a:ln>
            <a:solidFill>
              <a:srgbClr val="7030A0"/>
            </a:solidFill>
          </a:ln>
        </p:spPr>
        <p:txBody>
          <a:bodyPr wrap="none" rtlCol="0">
            <a:spAutoFit/>
          </a:bodyPr>
          <a:lstStyle/>
          <a:p>
            <a:r>
              <a:rPr lang="en-US" dirty="0"/>
              <a:t>Loop</a:t>
            </a:r>
          </a:p>
        </p:txBody>
      </p:sp>
      <p:sp>
        <p:nvSpPr>
          <p:cNvPr id="5" name="TextBox 4">
            <a:extLst>
              <a:ext uri="{FF2B5EF4-FFF2-40B4-BE49-F238E27FC236}">
                <a16:creationId xmlns:a16="http://schemas.microsoft.com/office/drawing/2014/main" id="{8BED2400-4C60-4518-A9DC-2DEF2D313852}"/>
              </a:ext>
            </a:extLst>
          </p:cNvPr>
          <p:cNvSpPr txBox="1"/>
          <p:nvPr/>
        </p:nvSpPr>
        <p:spPr>
          <a:xfrm>
            <a:off x="8578947" y="2613074"/>
            <a:ext cx="1375056" cy="369332"/>
          </a:xfrm>
          <a:prstGeom prst="rect">
            <a:avLst/>
          </a:prstGeom>
          <a:solidFill>
            <a:srgbClr val="FFCCFF"/>
          </a:solidFill>
          <a:ln>
            <a:solidFill>
              <a:srgbClr val="7030A0"/>
            </a:solidFill>
          </a:ln>
        </p:spPr>
        <p:txBody>
          <a:bodyPr wrap="none" rtlCol="0">
            <a:spAutoFit/>
          </a:bodyPr>
          <a:lstStyle/>
          <a:p>
            <a:r>
              <a:rPr lang="en-US" dirty="0"/>
              <a:t>Pseudograph</a:t>
            </a:r>
          </a:p>
        </p:txBody>
      </p:sp>
      <p:sp>
        <p:nvSpPr>
          <p:cNvPr id="6" name="TextBox 5">
            <a:extLst>
              <a:ext uri="{FF2B5EF4-FFF2-40B4-BE49-F238E27FC236}">
                <a16:creationId xmlns:a16="http://schemas.microsoft.com/office/drawing/2014/main" id="{90EED75C-1105-4D26-8706-4610B31B63F0}"/>
              </a:ext>
            </a:extLst>
          </p:cNvPr>
          <p:cNvSpPr txBox="1"/>
          <p:nvPr/>
        </p:nvSpPr>
        <p:spPr>
          <a:xfrm>
            <a:off x="1522952" y="3109345"/>
            <a:ext cx="1997612" cy="923330"/>
          </a:xfrm>
          <a:prstGeom prst="rect">
            <a:avLst/>
          </a:prstGeom>
          <a:solidFill>
            <a:schemeClr val="accent4">
              <a:lumMod val="40000"/>
              <a:lumOff val="60000"/>
            </a:schemeClr>
          </a:solidFill>
        </p:spPr>
        <p:txBody>
          <a:bodyPr wrap="square" rtlCol="0">
            <a:spAutoFit/>
          </a:bodyPr>
          <a:lstStyle/>
          <a:p>
            <a:r>
              <a:rPr lang="en-US" dirty="0"/>
              <a:t>multiple edges connecting the same two vertices</a:t>
            </a:r>
          </a:p>
        </p:txBody>
      </p:sp>
      <p:sp>
        <p:nvSpPr>
          <p:cNvPr id="7" name="TextBox 6">
            <a:extLst>
              <a:ext uri="{FF2B5EF4-FFF2-40B4-BE49-F238E27FC236}">
                <a16:creationId xmlns:a16="http://schemas.microsoft.com/office/drawing/2014/main" id="{7BFAECD9-88A1-43FA-A92A-46609386ED90}"/>
              </a:ext>
            </a:extLst>
          </p:cNvPr>
          <p:cNvSpPr txBox="1"/>
          <p:nvPr/>
        </p:nvSpPr>
        <p:spPr>
          <a:xfrm>
            <a:off x="4996320" y="3114428"/>
            <a:ext cx="1997612" cy="923330"/>
          </a:xfrm>
          <a:prstGeom prst="rect">
            <a:avLst/>
          </a:prstGeom>
          <a:solidFill>
            <a:schemeClr val="accent4">
              <a:lumMod val="40000"/>
              <a:lumOff val="60000"/>
            </a:schemeClr>
          </a:solidFill>
        </p:spPr>
        <p:txBody>
          <a:bodyPr wrap="square" rtlCol="0">
            <a:spAutoFit/>
          </a:bodyPr>
          <a:lstStyle/>
          <a:p>
            <a:r>
              <a:rPr lang="en-US" dirty="0"/>
              <a:t>an edge that connects a vertex to itself</a:t>
            </a:r>
          </a:p>
        </p:txBody>
      </p:sp>
      <p:sp>
        <p:nvSpPr>
          <p:cNvPr id="8" name="TextBox 7">
            <a:extLst>
              <a:ext uri="{FF2B5EF4-FFF2-40B4-BE49-F238E27FC236}">
                <a16:creationId xmlns:a16="http://schemas.microsoft.com/office/drawing/2014/main" id="{0EB2E364-E4F7-4077-97F7-B92CD78DA33A}"/>
              </a:ext>
            </a:extLst>
          </p:cNvPr>
          <p:cNvSpPr txBox="1"/>
          <p:nvPr/>
        </p:nvSpPr>
        <p:spPr>
          <a:xfrm>
            <a:off x="8469688" y="3147647"/>
            <a:ext cx="1997612" cy="923330"/>
          </a:xfrm>
          <a:prstGeom prst="rect">
            <a:avLst/>
          </a:prstGeom>
          <a:solidFill>
            <a:schemeClr val="accent4">
              <a:lumMod val="40000"/>
              <a:lumOff val="60000"/>
            </a:schemeClr>
          </a:solidFill>
        </p:spPr>
        <p:txBody>
          <a:bodyPr wrap="square" rtlCol="0">
            <a:spAutoFit/>
          </a:bodyPr>
          <a:lstStyle/>
          <a:p>
            <a:r>
              <a:rPr lang="en-US" dirty="0"/>
              <a:t>may include loops as well as multiple edges</a:t>
            </a:r>
          </a:p>
        </p:txBody>
      </p:sp>
      <p:pic>
        <p:nvPicPr>
          <p:cNvPr id="1026" name="Picture 2" descr="Graph -- from Wolfram MathWorld">
            <a:extLst>
              <a:ext uri="{FF2B5EF4-FFF2-40B4-BE49-F238E27FC236}">
                <a16:creationId xmlns:a16="http://schemas.microsoft.com/office/drawing/2014/main" id="{4D585BF4-CB4A-49F2-A67E-70BB89E95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776" y="4535777"/>
            <a:ext cx="6654001" cy="211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3491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5D01-4391-4A14-A85A-39987E68CF94}"/>
              </a:ext>
            </a:extLst>
          </p:cNvPr>
          <p:cNvSpPr>
            <a:spLocks noGrp="1"/>
          </p:cNvSpPr>
          <p:nvPr>
            <p:ph type="title"/>
          </p:nvPr>
        </p:nvSpPr>
        <p:spPr/>
        <p:txBody>
          <a:bodyPr/>
          <a:lstStyle/>
          <a:p>
            <a:r>
              <a:rPr lang="en-US" dirty="0"/>
              <a:t>Dijkstra’s shortest path algorithm</a:t>
            </a:r>
          </a:p>
        </p:txBody>
      </p:sp>
      <p:sp>
        <p:nvSpPr>
          <p:cNvPr id="3" name="Content Placeholder 2">
            <a:extLst>
              <a:ext uri="{FF2B5EF4-FFF2-40B4-BE49-F238E27FC236}">
                <a16:creationId xmlns:a16="http://schemas.microsoft.com/office/drawing/2014/main" id="{2355DE9C-3852-4495-8456-A2E9DF715FE9}"/>
              </a:ext>
            </a:extLst>
          </p:cNvPr>
          <p:cNvSpPr>
            <a:spLocks noGrp="1"/>
          </p:cNvSpPr>
          <p:nvPr>
            <p:ph idx="1"/>
          </p:nvPr>
        </p:nvSpPr>
        <p:spPr>
          <a:xfrm>
            <a:off x="2231136" y="3277772"/>
            <a:ext cx="7729728" cy="2462255"/>
          </a:xfrm>
        </p:spPr>
        <p:txBody>
          <a:bodyPr>
            <a:normAutofit/>
          </a:bodyPr>
          <a:lstStyle/>
          <a:p>
            <a:r>
              <a:rPr lang="en-US" sz="2400" b="1" dirty="0"/>
              <a:t>Objective</a:t>
            </a:r>
            <a:r>
              <a:rPr lang="en-US" sz="2400" dirty="0"/>
              <a:t>: to find the shortest path between any two vertices in a graph.</a:t>
            </a:r>
          </a:p>
        </p:txBody>
      </p:sp>
    </p:spTree>
    <p:extLst>
      <p:ext uri="{BB962C8B-B14F-4D97-AF65-F5344CB8AC3E}">
        <p14:creationId xmlns:p14="http://schemas.microsoft.com/office/powerpoint/2010/main" val="21492068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97C60-DEFA-425C-896F-B6D3994B7014}"/>
              </a:ext>
            </a:extLst>
          </p:cNvPr>
          <p:cNvSpPr>
            <a:spLocks noGrp="1"/>
          </p:cNvSpPr>
          <p:nvPr>
            <p:ph type="title"/>
          </p:nvPr>
        </p:nvSpPr>
        <p:spPr>
          <a:xfrm>
            <a:off x="5138928" y="964692"/>
            <a:ext cx="6092952" cy="1188720"/>
          </a:xfrm>
        </p:spPr>
        <p:txBody>
          <a:bodyPr>
            <a:normAutofit/>
          </a:bodyPr>
          <a:lstStyle/>
          <a:p>
            <a:r>
              <a:rPr lang="en-US" dirty="0"/>
              <a:t>Usage of </a:t>
            </a:r>
            <a:r>
              <a:rPr lang="en-US" dirty="0" err="1"/>
              <a:t>djikstra’s</a:t>
            </a:r>
            <a:r>
              <a:rPr lang="en-US" dirty="0"/>
              <a:t> algorithm</a:t>
            </a:r>
          </a:p>
        </p:txBody>
      </p:sp>
      <p:sp>
        <p:nvSpPr>
          <p:cNvPr id="3" name="Content Placeholder 2">
            <a:extLst>
              <a:ext uri="{FF2B5EF4-FFF2-40B4-BE49-F238E27FC236}">
                <a16:creationId xmlns:a16="http://schemas.microsoft.com/office/drawing/2014/main" id="{F5254936-973B-4B93-BF76-FBF2E3705C55}"/>
              </a:ext>
            </a:extLst>
          </p:cNvPr>
          <p:cNvSpPr>
            <a:spLocks noGrp="1"/>
          </p:cNvSpPr>
          <p:nvPr>
            <p:ph idx="1"/>
          </p:nvPr>
        </p:nvSpPr>
        <p:spPr>
          <a:xfrm>
            <a:off x="698864" y="1866122"/>
            <a:ext cx="3707652" cy="3864574"/>
          </a:xfrm>
        </p:spPr>
        <p:txBody>
          <a:bodyPr>
            <a:normAutofit/>
          </a:bodyPr>
          <a:lstStyle/>
          <a:p>
            <a:r>
              <a:rPr lang="en-US" dirty="0"/>
              <a:t>Digital Mapping Services in Google Maps</a:t>
            </a:r>
          </a:p>
          <a:p>
            <a:r>
              <a:rPr lang="en-US" dirty="0"/>
              <a:t>Social Networking Applications</a:t>
            </a:r>
          </a:p>
          <a:p>
            <a:r>
              <a:rPr lang="en-US" dirty="0"/>
              <a:t>Telephone Network</a:t>
            </a:r>
          </a:p>
          <a:p>
            <a:r>
              <a:rPr lang="en-US" dirty="0"/>
              <a:t>IP routing to find Open shortest Path First</a:t>
            </a:r>
          </a:p>
          <a:p>
            <a:r>
              <a:rPr lang="en-US" dirty="0"/>
              <a:t>Flighting Agenda</a:t>
            </a:r>
          </a:p>
          <a:p>
            <a:r>
              <a:rPr lang="en-US" dirty="0"/>
              <a:t>Designate file server</a:t>
            </a:r>
          </a:p>
          <a:p>
            <a:r>
              <a:rPr lang="en-US" dirty="0"/>
              <a:t>Robotic Path</a:t>
            </a:r>
          </a:p>
        </p:txBody>
      </p:sp>
      <p:pic>
        <p:nvPicPr>
          <p:cNvPr id="2050" name="Picture 2" descr="PDF] An Android Application to solve the shortest path problem using Google  Services and Dijkstra&amp;#39;s Algorithm | Semantic Scholar">
            <a:extLst>
              <a:ext uri="{FF2B5EF4-FFF2-40B4-BE49-F238E27FC236}">
                <a16:creationId xmlns:a16="http://schemas.microsoft.com/office/drawing/2014/main" id="{97178CE9-AA79-4676-A158-F584B01A3F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775" t="18345" b="25739"/>
          <a:stretch/>
        </p:blipFill>
        <p:spPr bwMode="auto">
          <a:xfrm>
            <a:off x="5203583" y="2692946"/>
            <a:ext cx="2820953" cy="2829279"/>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2052" name="Picture 4" descr="How Open Short Path First Routing Protocol is implemented using Dijkstra  Algorithm behind the scene - Aakash Bhardwaj - Medium">
            <a:extLst>
              <a:ext uri="{FF2B5EF4-FFF2-40B4-BE49-F238E27FC236}">
                <a16:creationId xmlns:a16="http://schemas.microsoft.com/office/drawing/2014/main" id="{49823229-91FF-4968-A099-A09638EE8E7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46269" y="3003840"/>
            <a:ext cx="2885611" cy="2207492"/>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2931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29391A-CD51-4D9F-8EF3-CE1ECF75E1C8}"/>
              </a:ext>
            </a:extLst>
          </p:cNvPr>
          <p:cNvSpPr txBox="1"/>
          <p:nvPr/>
        </p:nvSpPr>
        <p:spPr>
          <a:xfrm>
            <a:off x="2303295" y="506436"/>
            <a:ext cx="7585410" cy="461665"/>
          </a:xfrm>
          <a:prstGeom prst="rect">
            <a:avLst/>
          </a:prstGeom>
          <a:noFill/>
        </p:spPr>
        <p:txBody>
          <a:bodyPr wrap="none" rtlCol="0">
            <a:spAutoFit/>
          </a:bodyPr>
          <a:lstStyle/>
          <a:p>
            <a:r>
              <a:rPr lang="en-US" sz="2400" dirty="0"/>
              <a:t>Find the shortest path from vertex A to every other vertex</a:t>
            </a:r>
          </a:p>
        </p:txBody>
      </p:sp>
      <p:pic>
        <p:nvPicPr>
          <p:cNvPr id="1026" name="Picture 2" descr="AlgorithmHelper by rpandey1234">
            <a:extLst>
              <a:ext uri="{FF2B5EF4-FFF2-40B4-BE49-F238E27FC236}">
                <a16:creationId xmlns:a16="http://schemas.microsoft.com/office/drawing/2014/main" id="{001DA09D-F9C8-47EF-BCB7-F20DAF9C7E5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922" t="7578" r="38155" b="17275"/>
          <a:stretch/>
        </p:blipFill>
        <p:spPr bwMode="auto">
          <a:xfrm>
            <a:off x="576777" y="2230678"/>
            <a:ext cx="5800578" cy="3438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6E9D820F-B09D-41A3-B856-B1191268B286}"/>
              </a:ext>
            </a:extLst>
          </p:cNvPr>
          <p:cNvGraphicFramePr>
            <a:graphicFrameLocks noGrp="1"/>
          </p:cNvGraphicFramePr>
          <p:nvPr>
            <p:extLst>
              <p:ext uri="{D42A27DB-BD31-4B8C-83A1-F6EECF244321}">
                <p14:modId xmlns:p14="http://schemas.microsoft.com/office/powerpoint/2010/main" val="1062008654"/>
              </p:ext>
            </p:extLst>
          </p:nvPr>
        </p:nvGraphicFramePr>
        <p:xfrm>
          <a:off x="7377723" y="2745413"/>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pPr algn="ctr"/>
                      <a:r>
                        <a:rPr lang="en-US" dirty="0"/>
                        <a:t>3</a:t>
                      </a:r>
                    </a:p>
                  </a:txBody>
                  <a:tcPr/>
                </a:tc>
                <a:tc>
                  <a:txBody>
                    <a:bodyPr/>
                    <a:lstStyle/>
                    <a:p>
                      <a:pPr algn="ctr"/>
                      <a:r>
                        <a:rPr lang="en-US" dirty="0"/>
                        <a:t>D</a:t>
                      </a:r>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pPr algn="ctr"/>
                      <a:r>
                        <a:rPr lang="en-US" dirty="0"/>
                        <a:t>7</a:t>
                      </a:r>
                    </a:p>
                  </a:txBody>
                  <a:tcPr/>
                </a:tc>
                <a:tc>
                  <a:txBody>
                    <a:bodyPr/>
                    <a:lstStyle/>
                    <a:p>
                      <a:pPr algn="ctr"/>
                      <a:r>
                        <a:rPr lang="en-US" dirty="0"/>
                        <a:t>E</a:t>
                      </a:r>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pPr algn="ctr"/>
                      <a:r>
                        <a:rPr lang="en-US" dirty="0"/>
                        <a:t>1</a:t>
                      </a:r>
                    </a:p>
                  </a:txBody>
                  <a:tcPr/>
                </a:tc>
                <a:tc>
                  <a:txBody>
                    <a:bodyPr/>
                    <a:lstStyle/>
                    <a:p>
                      <a:pPr algn="ctr"/>
                      <a:r>
                        <a:rPr lang="en-US" dirty="0"/>
                        <a:t>A</a:t>
                      </a:r>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pPr algn="ctr"/>
                      <a:r>
                        <a:rPr lang="en-US" dirty="0"/>
                        <a:t>2</a:t>
                      </a:r>
                    </a:p>
                  </a:txBody>
                  <a:tcPr/>
                </a:tc>
                <a:tc>
                  <a:txBody>
                    <a:bodyPr/>
                    <a:lstStyle/>
                    <a:p>
                      <a:pPr algn="ctr"/>
                      <a:r>
                        <a:rPr lang="en-US" dirty="0"/>
                        <a:t>D</a:t>
                      </a:r>
                    </a:p>
                  </a:txBody>
                  <a:tcPr/>
                </a:tc>
                <a:extLst>
                  <a:ext uri="{0D108BD9-81ED-4DB2-BD59-A6C34878D82A}">
                    <a16:rowId xmlns:a16="http://schemas.microsoft.com/office/drawing/2014/main" val="3904476206"/>
                  </a:ext>
                </a:extLst>
              </a:tr>
            </a:tbl>
          </a:graphicData>
        </a:graphic>
      </p:graphicFrame>
    </p:spTree>
    <p:extLst>
      <p:ext uri="{BB962C8B-B14F-4D97-AF65-F5344CB8AC3E}">
        <p14:creationId xmlns:p14="http://schemas.microsoft.com/office/powerpoint/2010/main" val="5093858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lgorithmHelper by rpandey1234">
            <a:extLst>
              <a:ext uri="{FF2B5EF4-FFF2-40B4-BE49-F238E27FC236}">
                <a16:creationId xmlns:a16="http://schemas.microsoft.com/office/drawing/2014/main" id="{5BB0D2FB-8B9E-41A4-B263-35D8C95082E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922" t="7578" r="38155" b="17275"/>
          <a:stretch/>
        </p:blipFill>
        <p:spPr bwMode="auto">
          <a:xfrm>
            <a:off x="393897" y="1871668"/>
            <a:ext cx="5800578" cy="3438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3">
            <a:extLst>
              <a:ext uri="{FF2B5EF4-FFF2-40B4-BE49-F238E27FC236}">
                <a16:creationId xmlns:a16="http://schemas.microsoft.com/office/drawing/2014/main" id="{C7CC34DE-8F4F-4CC2-8633-0569DD4DE3B7}"/>
              </a:ext>
            </a:extLst>
          </p:cNvPr>
          <p:cNvGraphicFramePr>
            <a:graphicFrameLocks noGrp="1"/>
          </p:cNvGraphicFramePr>
          <p:nvPr>
            <p:extLst>
              <p:ext uri="{D42A27DB-BD31-4B8C-83A1-F6EECF244321}">
                <p14:modId xmlns:p14="http://schemas.microsoft.com/office/powerpoint/2010/main" val="2482734811"/>
              </p:ext>
            </p:extLst>
          </p:nvPr>
        </p:nvGraphicFramePr>
        <p:xfrm>
          <a:off x="681501" y="5812171"/>
          <a:ext cx="4964334" cy="370840"/>
        </p:xfrm>
        <a:graphic>
          <a:graphicData uri="http://schemas.openxmlformats.org/drawingml/2006/table">
            <a:tbl>
              <a:tblPr firstRow="1" bandRow="1">
                <a:tableStyleId>{5940675A-B579-460E-94D1-54222C63F5DA}</a:tableStyleId>
              </a:tblPr>
              <a:tblGrid>
                <a:gridCol w="2482167">
                  <a:extLst>
                    <a:ext uri="{9D8B030D-6E8A-4147-A177-3AD203B41FA5}">
                      <a16:colId xmlns:a16="http://schemas.microsoft.com/office/drawing/2014/main" val="3412851182"/>
                    </a:ext>
                  </a:extLst>
                </a:gridCol>
                <a:gridCol w="2482167">
                  <a:extLst>
                    <a:ext uri="{9D8B030D-6E8A-4147-A177-3AD203B41FA5}">
                      <a16:colId xmlns:a16="http://schemas.microsoft.com/office/drawing/2014/main" val="4122871413"/>
                    </a:ext>
                  </a:extLst>
                </a:gridCol>
              </a:tblGrid>
              <a:tr h="370840">
                <a:tc>
                  <a:txBody>
                    <a:bodyPr/>
                    <a:lstStyle/>
                    <a:p>
                      <a:r>
                        <a:rPr lang="en-US" dirty="0"/>
                        <a:t>Visited [ ]</a:t>
                      </a:r>
                    </a:p>
                  </a:txBody>
                  <a:tcPr/>
                </a:tc>
                <a:tc>
                  <a:txBody>
                    <a:bodyPr/>
                    <a:lstStyle/>
                    <a:p>
                      <a:r>
                        <a:rPr lang="en-US" dirty="0"/>
                        <a:t>Unvisited [A, B, C, D, E ]</a:t>
                      </a:r>
                    </a:p>
                  </a:txBody>
                  <a:tcPr/>
                </a:tc>
                <a:extLst>
                  <a:ext uri="{0D108BD9-81ED-4DB2-BD59-A6C34878D82A}">
                    <a16:rowId xmlns:a16="http://schemas.microsoft.com/office/drawing/2014/main" val="280635175"/>
                  </a:ext>
                </a:extLst>
              </a:tr>
            </a:tbl>
          </a:graphicData>
        </a:graphic>
      </p:graphicFrame>
      <mc:AlternateContent xmlns:mc="http://schemas.openxmlformats.org/markup-compatibility/2006" xmlns:a14="http://schemas.microsoft.com/office/drawing/2010/main">
        <mc:Choice Requires="a14">
          <p:graphicFrame>
            <p:nvGraphicFramePr>
              <p:cNvPr id="4" name="Table 5">
                <a:extLst>
                  <a:ext uri="{FF2B5EF4-FFF2-40B4-BE49-F238E27FC236}">
                    <a16:creationId xmlns:a16="http://schemas.microsoft.com/office/drawing/2014/main" id="{8EDB11F6-E33F-4183-8438-7A2455DD7427}"/>
                  </a:ext>
                </a:extLst>
              </p:cNvPr>
              <p:cNvGraphicFramePr>
                <a:graphicFrameLocks noGrp="1"/>
              </p:cNvGraphicFramePr>
              <p:nvPr>
                <p:extLst>
                  <p:ext uri="{D42A27DB-BD31-4B8C-83A1-F6EECF244321}">
                    <p14:modId xmlns:p14="http://schemas.microsoft.com/office/powerpoint/2010/main" val="3912690127"/>
                  </p:ext>
                </p:extLst>
              </p:nvPr>
            </p:nvGraphicFramePr>
            <p:xfrm>
              <a:off x="7194844" y="2206668"/>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3904476206"/>
                      </a:ext>
                    </a:extLst>
                  </a:tr>
                </a:tbl>
              </a:graphicData>
            </a:graphic>
          </p:graphicFrame>
        </mc:Choice>
        <mc:Fallback xmlns="">
          <p:graphicFrame>
            <p:nvGraphicFramePr>
              <p:cNvPr id="4" name="Table 5">
                <a:extLst>
                  <a:ext uri="{FF2B5EF4-FFF2-40B4-BE49-F238E27FC236}">
                    <a16:creationId xmlns:a16="http://schemas.microsoft.com/office/drawing/2014/main" id="{8EDB11F6-E33F-4183-8438-7A2455DD7427}"/>
                  </a:ext>
                </a:extLst>
              </p:cNvPr>
              <p:cNvGraphicFramePr>
                <a:graphicFrameLocks noGrp="1"/>
              </p:cNvGraphicFramePr>
              <p:nvPr>
                <p:extLst>
                  <p:ext uri="{D42A27DB-BD31-4B8C-83A1-F6EECF244321}">
                    <p14:modId xmlns:p14="http://schemas.microsoft.com/office/powerpoint/2010/main" val="3912690127"/>
                  </p:ext>
                </p:extLst>
              </p:nvPr>
            </p:nvGraphicFramePr>
            <p:xfrm>
              <a:off x="7194844" y="2206668"/>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91440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endParaRPr lang="en-US"/>
                        </a:p>
                      </a:txBody>
                      <a:tcPr>
                        <a:blipFill>
                          <a:blip r:embed="rId4"/>
                          <a:stretch>
                            <a:fillRect l="-100980" t="-355738" r="-101471" b="-322951"/>
                          </a:stretch>
                        </a:blipFill>
                      </a:tcPr>
                    </a:tc>
                    <a:tc>
                      <a:txBody>
                        <a:bodyPr/>
                        <a:lstStyle/>
                        <a:p>
                          <a:pPr algn="ctr"/>
                          <a:endParaRPr lang="en-US" dirty="0"/>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endParaRPr lang="en-US"/>
                        </a:p>
                      </a:txBody>
                      <a:tcPr>
                        <a:blipFill>
                          <a:blip r:embed="rId4"/>
                          <a:stretch>
                            <a:fillRect l="-100980" t="-455738" r="-101471" b="-222951"/>
                          </a:stretch>
                        </a:blipFill>
                      </a:tcPr>
                    </a:tc>
                    <a:tc>
                      <a:txBody>
                        <a:bodyPr/>
                        <a:lstStyle/>
                        <a:p>
                          <a:pPr algn="ctr"/>
                          <a:endParaRPr lang="en-US" dirty="0"/>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endParaRPr lang="en-US"/>
                        </a:p>
                      </a:txBody>
                      <a:tcPr>
                        <a:blipFill>
                          <a:blip r:embed="rId4"/>
                          <a:stretch>
                            <a:fillRect l="-100980" t="-555738" r="-101471" b="-122951"/>
                          </a:stretch>
                        </a:blipFill>
                      </a:tcPr>
                    </a:tc>
                    <a:tc>
                      <a:txBody>
                        <a:bodyPr/>
                        <a:lstStyle/>
                        <a:p>
                          <a:pPr algn="ctr"/>
                          <a:endParaRPr lang="en-US" dirty="0"/>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endParaRPr lang="en-US"/>
                        </a:p>
                      </a:txBody>
                      <a:tcPr>
                        <a:blipFill>
                          <a:blip r:embed="rId4"/>
                          <a:stretch>
                            <a:fillRect l="-100980" t="-655738" r="-101471" b="-22951"/>
                          </a:stretch>
                        </a:blipFill>
                      </a:tcPr>
                    </a:tc>
                    <a:tc>
                      <a:txBody>
                        <a:bodyPr/>
                        <a:lstStyle/>
                        <a:p>
                          <a:pPr algn="ctr"/>
                          <a:endParaRPr lang="en-US" dirty="0"/>
                        </a:p>
                      </a:txBody>
                      <a:tcPr/>
                    </a:tc>
                    <a:extLst>
                      <a:ext uri="{0D108BD9-81ED-4DB2-BD59-A6C34878D82A}">
                        <a16:rowId xmlns:a16="http://schemas.microsoft.com/office/drawing/2014/main" val="3904476206"/>
                      </a:ext>
                    </a:extLst>
                  </a:tr>
                </a:tbl>
              </a:graphicData>
            </a:graphic>
          </p:graphicFrame>
        </mc:Fallback>
      </mc:AlternateContent>
      <p:sp>
        <p:nvSpPr>
          <p:cNvPr id="5" name="TextBox 4">
            <a:extLst>
              <a:ext uri="{FF2B5EF4-FFF2-40B4-BE49-F238E27FC236}">
                <a16:creationId xmlns:a16="http://schemas.microsoft.com/office/drawing/2014/main" id="{DB7C8714-E904-4681-8C3F-121981D03EE6}"/>
              </a:ext>
            </a:extLst>
          </p:cNvPr>
          <p:cNvSpPr txBox="1"/>
          <p:nvPr/>
        </p:nvSpPr>
        <p:spPr>
          <a:xfrm>
            <a:off x="421155" y="352680"/>
            <a:ext cx="2873031" cy="369332"/>
          </a:xfrm>
          <a:prstGeom prst="rect">
            <a:avLst/>
          </a:prstGeom>
          <a:solidFill>
            <a:srgbClr val="92D050"/>
          </a:solidFill>
        </p:spPr>
        <p:txBody>
          <a:bodyPr wrap="none" rtlCol="0">
            <a:spAutoFit/>
          </a:bodyPr>
          <a:lstStyle/>
          <a:p>
            <a:r>
              <a:rPr lang="en-US" dirty="0"/>
              <a:t>Consider the start vertex,  A</a:t>
            </a:r>
          </a:p>
        </p:txBody>
      </p:sp>
      <p:sp>
        <p:nvSpPr>
          <p:cNvPr id="6" name="TextBox 5">
            <a:extLst>
              <a:ext uri="{FF2B5EF4-FFF2-40B4-BE49-F238E27FC236}">
                <a16:creationId xmlns:a16="http://schemas.microsoft.com/office/drawing/2014/main" id="{F29BFCA9-A6B2-48B4-9065-75D4F01B6F40}"/>
              </a:ext>
            </a:extLst>
          </p:cNvPr>
          <p:cNvSpPr txBox="1"/>
          <p:nvPr/>
        </p:nvSpPr>
        <p:spPr>
          <a:xfrm>
            <a:off x="1435434" y="1000434"/>
            <a:ext cx="2546851" cy="369332"/>
          </a:xfrm>
          <a:prstGeom prst="rect">
            <a:avLst/>
          </a:prstGeom>
          <a:solidFill>
            <a:schemeClr val="accent1">
              <a:lumMod val="40000"/>
              <a:lumOff val="60000"/>
            </a:schemeClr>
          </a:solidFill>
        </p:spPr>
        <p:txBody>
          <a:bodyPr wrap="none" rtlCol="0">
            <a:spAutoFit/>
          </a:bodyPr>
          <a:lstStyle/>
          <a:p>
            <a:r>
              <a:rPr lang="en-US" dirty="0"/>
              <a:t>Distance from A to A = 0</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F649802-EDF0-43EC-87B8-2426ABEA4567}"/>
                  </a:ext>
                </a:extLst>
              </p:cNvPr>
              <p:cNvSpPr txBox="1"/>
              <p:nvPr/>
            </p:nvSpPr>
            <p:spPr>
              <a:xfrm>
                <a:off x="4536939" y="1000434"/>
                <a:ext cx="7060202" cy="369332"/>
              </a:xfrm>
              <a:prstGeom prst="rect">
                <a:avLst/>
              </a:prstGeom>
              <a:solidFill>
                <a:schemeClr val="bg2">
                  <a:lumMod val="90000"/>
                </a:schemeClr>
              </a:solidFill>
            </p:spPr>
            <p:txBody>
              <a:bodyPr wrap="none" rtlCol="0">
                <a:spAutoFit/>
              </a:bodyPr>
              <a:lstStyle/>
              <a:p>
                <a:r>
                  <a:rPr lang="en-US" dirty="0"/>
                  <a:t>Distances to all other vertices from A are unknown, therefore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(infinity)</a:t>
                </a:r>
              </a:p>
            </p:txBody>
          </p:sp>
        </mc:Choice>
        <mc:Fallback xmlns="">
          <p:sp>
            <p:nvSpPr>
              <p:cNvPr id="7" name="TextBox 6">
                <a:extLst>
                  <a:ext uri="{FF2B5EF4-FFF2-40B4-BE49-F238E27FC236}">
                    <a16:creationId xmlns:a16="http://schemas.microsoft.com/office/drawing/2014/main" id="{CF649802-EDF0-43EC-87B8-2426ABEA4567}"/>
                  </a:ext>
                </a:extLst>
              </p:cNvPr>
              <p:cNvSpPr txBox="1">
                <a:spLocks noRot="1" noChangeAspect="1" noMove="1" noResize="1" noEditPoints="1" noAdjustHandles="1" noChangeArrowheads="1" noChangeShapeType="1" noTextEdit="1"/>
              </p:cNvSpPr>
              <p:nvPr/>
            </p:nvSpPr>
            <p:spPr>
              <a:xfrm>
                <a:off x="4536939" y="1000434"/>
                <a:ext cx="7060202" cy="369332"/>
              </a:xfrm>
              <a:prstGeom prst="rect">
                <a:avLst/>
              </a:prstGeom>
              <a:blipFill>
                <a:blip r:embed="rId5"/>
                <a:stretch>
                  <a:fillRect l="-691"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3510532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28EE56-5A1F-454D-8A2B-2009919A9AE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847" t="38148" r="59154" b="27989"/>
          <a:stretch/>
        </p:blipFill>
        <p:spPr>
          <a:xfrm>
            <a:off x="520503" y="1897380"/>
            <a:ext cx="5309617" cy="3063240"/>
          </a:xfrm>
          <a:prstGeom prst="rect">
            <a:avLst/>
          </a:prstGeom>
        </p:spPr>
      </p:pic>
      <mc:AlternateContent xmlns:mc="http://schemas.openxmlformats.org/markup-compatibility/2006" xmlns:a14="http://schemas.microsoft.com/office/drawing/2010/main">
        <mc:Choice Requires="a14">
          <p:graphicFrame>
            <p:nvGraphicFramePr>
              <p:cNvPr id="4" name="Table 5">
                <a:extLst>
                  <a:ext uri="{FF2B5EF4-FFF2-40B4-BE49-F238E27FC236}">
                    <a16:creationId xmlns:a16="http://schemas.microsoft.com/office/drawing/2014/main" id="{3A2F13EB-A5EF-4FCF-A2B3-EF0C110A81DE}"/>
                  </a:ext>
                </a:extLst>
              </p:cNvPr>
              <p:cNvGraphicFramePr>
                <a:graphicFrameLocks noGrp="1"/>
              </p:cNvGraphicFramePr>
              <p:nvPr>
                <p:extLst>
                  <p:ext uri="{D42A27DB-BD31-4B8C-83A1-F6EECF244321}">
                    <p14:modId xmlns:p14="http://schemas.microsoft.com/office/powerpoint/2010/main" val="4180614019"/>
                  </p:ext>
                </p:extLst>
              </p:nvPr>
            </p:nvGraphicFramePr>
            <p:xfrm>
              <a:off x="7194844" y="2206668"/>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6</m:t>
                                </m:r>
                              </m:oMath>
                            </m:oMathPara>
                          </a14:m>
                          <a:endParaRPr lang="en-US" dirty="0">
                            <a:solidFill>
                              <a:srgbClr val="C00000"/>
                            </a:solidFill>
                          </a:endParaRPr>
                        </a:p>
                      </a:txBody>
                      <a:tcPr/>
                    </a:tc>
                    <a:tc>
                      <a:txBody>
                        <a:bodyPr/>
                        <a:lstStyle/>
                        <a:p>
                          <a:pPr algn="ctr"/>
                          <a:r>
                            <a:rPr lang="en-US" dirty="0">
                              <a:solidFill>
                                <a:srgbClr val="C00000"/>
                              </a:solidFill>
                            </a:rPr>
                            <a:t>A</a:t>
                          </a:r>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1</m:t>
                                </m:r>
                              </m:oMath>
                            </m:oMathPara>
                          </a14:m>
                          <a:endParaRPr lang="en-US" dirty="0">
                            <a:solidFill>
                              <a:srgbClr val="C00000"/>
                            </a:solidFill>
                          </a:endParaRPr>
                        </a:p>
                      </a:txBody>
                      <a:tcPr/>
                    </a:tc>
                    <a:tc>
                      <a:txBody>
                        <a:bodyPr/>
                        <a:lstStyle/>
                        <a:p>
                          <a:pPr algn="ctr"/>
                          <a:r>
                            <a:rPr lang="en-US" dirty="0">
                              <a:solidFill>
                                <a:srgbClr val="C00000"/>
                              </a:solidFill>
                            </a:rPr>
                            <a:t>A</a:t>
                          </a:r>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3904476206"/>
                      </a:ext>
                    </a:extLst>
                  </a:tr>
                </a:tbl>
              </a:graphicData>
            </a:graphic>
          </p:graphicFrame>
        </mc:Choice>
        <mc:Fallback xmlns="">
          <p:graphicFrame>
            <p:nvGraphicFramePr>
              <p:cNvPr id="4" name="Table 5">
                <a:extLst>
                  <a:ext uri="{FF2B5EF4-FFF2-40B4-BE49-F238E27FC236}">
                    <a16:creationId xmlns:a16="http://schemas.microsoft.com/office/drawing/2014/main" id="{3A2F13EB-A5EF-4FCF-A2B3-EF0C110A81DE}"/>
                  </a:ext>
                </a:extLst>
              </p:cNvPr>
              <p:cNvGraphicFramePr>
                <a:graphicFrameLocks noGrp="1"/>
              </p:cNvGraphicFramePr>
              <p:nvPr>
                <p:extLst>
                  <p:ext uri="{D42A27DB-BD31-4B8C-83A1-F6EECF244321}">
                    <p14:modId xmlns:p14="http://schemas.microsoft.com/office/powerpoint/2010/main" val="4180614019"/>
                  </p:ext>
                </p:extLst>
              </p:nvPr>
            </p:nvGraphicFramePr>
            <p:xfrm>
              <a:off x="7194844" y="2206668"/>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91440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endParaRPr lang="en-US"/>
                        </a:p>
                      </a:txBody>
                      <a:tcPr>
                        <a:blipFill>
                          <a:blip r:embed="rId4"/>
                          <a:stretch>
                            <a:fillRect l="-100980" t="-355738" r="-101471" b="-322951"/>
                          </a:stretch>
                        </a:blipFill>
                      </a:tcPr>
                    </a:tc>
                    <a:tc>
                      <a:txBody>
                        <a:bodyPr/>
                        <a:lstStyle/>
                        <a:p>
                          <a:pPr algn="ctr"/>
                          <a:r>
                            <a:rPr lang="en-US" dirty="0">
                              <a:solidFill>
                                <a:srgbClr val="C00000"/>
                              </a:solidFill>
                            </a:rPr>
                            <a:t>A</a:t>
                          </a:r>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endParaRPr lang="en-US"/>
                        </a:p>
                      </a:txBody>
                      <a:tcPr>
                        <a:blipFill>
                          <a:blip r:embed="rId4"/>
                          <a:stretch>
                            <a:fillRect l="-100980" t="-455738" r="-101471" b="-222951"/>
                          </a:stretch>
                        </a:blipFill>
                      </a:tcPr>
                    </a:tc>
                    <a:tc>
                      <a:txBody>
                        <a:bodyPr/>
                        <a:lstStyle/>
                        <a:p>
                          <a:pPr algn="ctr"/>
                          <a:endParaRPr lang="en-US" dirty="0"/>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endParaRPr lang="en-US"/>
                        </a:p>
                      </a:txBody>
                      <a:tcPr>
                        <a:blipFill>
                          <a:blip r:embed="rId4"/>
                          <a:stretch>
                            <a:fillRect l="-100980" t="-555738" r="-101471" b="-122951"/>
                          </a:stretch>
                        </a:blipFill>
                      </a:tcPr>
                    </a:tc>
                    <a:tc>
                      <a:txBody>
                        <a:bodyPr/>
                        <a:lstStyle/>
                        <a:p>
                          <a:pPr algn="ctr"/>
                          <a:r>
                            <a:rPr lang="en-US" dirty="0">
                              <a:solidFill>
                                <a:srgbClr val="C00000"/>
                              </a:solidFill>
                            </a:rPr>
                            <a:t>A</a:t>
                          </a:r>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endParaRPr lang="en-US"/>
                        </a:p>
                      </a:txBody>
                      <a:tcPr>
                        <a:blipFill>
                          <a:blip r:embed="rId4"/>
                          <a:stretch>
                            <a:fillRect l="-100980" t="-655738" r="-101471" b="-22951"/>
                          </a:stretch>
                        </a:blipFill>
                      </a:tcPr>
                    </a:tc>
                    <a:tc>
                      <a:txBody>
                        <a:bodyPr/>
                        <a:lstStyle/>
                        <a:p>
                          <a:pPr algn="ctr"/>
                          <a:endParaRPr lang="en-US" dirty="0"/>
                        </a:p>
                      </a:txBody>
                      <a:tcPr/>
                    </a:tc>
                    <a:extLst>
                      <a:ext uri="{0D108BD9-81ED-4DB2-BD59-A6C34878D82A}">
                        <a16:rowId xmlns:a16="http://schemas.microsoft.com/office/drawing/2014/main" val="3904476206"/>
                      </a:ext>
                    </a:extLst>
                  </a:tr>
                </a:tbl>
              </a:graphicData>
            </a:graphic>
          </p:graphicFrame>
        </mc:Fallback>
      </mc:AlternateContent>
      <p:graphicFrame>
        <p:nvGraphicFramePr>
          <p:cNvPr id="5" name="Table 3">
            <a:extLst>
              <a:ext uri="{FF2B5EF4-FFF2-40B4-BE49-F238E27FC236}">
                <a16:creationId xmlns:a16="http://schemas.microsoft.com/office/drawing/2014/main" id="{053F396E-0726-4A52-85CC-27EE9DA0788A}"/>
              </a:ext>
            </a:extLst>
          </p:cNvPr>
          <p:cNvGraphicFramePr>
            <a:graphicFrameLocks noGrp="1"/>
          </p:cNvGraphicFramePr>
          <p:nvPr>
            <p:extLst>
              <p:ext uri="{D42A27DB-BD31-4B8C-83A1-F6EECF244321}">
                <p14:modId xmlns:p14="http://schemas.microsoft.com/office/powerpoint/2010/main" val="1385514952"/>
              </p:ext>
            </p:extLst>
          </p:nvPr>
        </p:nvGraphicFramePr>
        <p:xfrm>
          <a:off x="681501" y="5812171"/>
          <a:ext cx="4964334" cy="370840"/>
        </p:xfrm>
        <a:graphic>
          <a:graphicData uri="http://schemas.openxmlformats.org/drawingml/2006/table">
            <a:tbl>
              <a:tblPr firstRow="1" bandRow="1">
                <a:tableStyleId>{5940675A-B579-460E-94D1-54222C63F5DA}</a:tableStyleId>
              </a:tblPr>
              <a:tblGrid>
                <a:gridCol w="2482167">
                  <a:extLst>
                    <a:ext uri="{9D8B030D-6E8A-4147-A177-3AD203B41FA5}">
                      <a16:colId xmlns:a16="http://schemas.microsoft.com/office/drawing/2014/main" val="3412851182"/>
                    </a:ext>
                  </a:extLst>
                </a:gridCol>
                <a:gridCol w="2482167">
                  <a:extLst>
                    <a:ext uri="{9D8B030D-6E8A-4147-A177-3AD203B41FA5}">
                      <a16:colId xmlns:a16="http://schemas.microsoft.com/office/drawing/2014/main" val="4122871413"/>
                    </a:ext>
                  </a:extLst>
                </a:gridCol>
              </a:tblGrid>
              <a:tr h="370840">
                <a:tc>
                  <a:txBody>
                    <a:bodyPr/>
                    <a:lstStyle/>
                    <a:p>
                      <a:r>
                        <a:rPr lang="en-US" dirty="0"/>
                        <a:t>Visited [</a:t>
                      </a:r>
                      <a:r>
                        <a:rPr lang="en-US" dirty="0">
                          <a:solidFill>
                            <a:srgbClr val="C00000"/>
                          </a:solidFill>
                        </a:rPr>
                        <a:t>A</a:t>
                      </a:r>
                      <a:r>
                        <a:rPr lang="en-US" dirty="0"/>
                        <a:t>]</a:t>
                      </a:r>
                    </a:p>
                  </a:txBody>
                  <a:tcPr/>
                </a:tc>
                <a:tc>
                  <a:txBody>
                    <a:bodyPr/>
                    <a:lstStyle/>
                    <a:p>
                      <a:r>
                        <a:rPr lang="en-US" dirty="0"/>
                        <a:t>Unvisited [B, C, D, E ]</a:t>
                      </a:r>
                    </a:p>
                  </a:txBody>
                  <a:tcPr/>
                </a:tc>
                <a:extLst>
                  <a:ext uri="{0D108BD9-81ED-4DB2-BD59-A6C34878D82A}">
                    <a16:rowId xmlns:a16="http://schemas.microsoft.com/office/drawing/2014/main" val="280635175"/>
                  </a:ext>
                </a:extLst>
              </a:tr>
            </a:tbl>
          </a:graphicData>
        </a:graphic>
      </p:graphicFrame>
      <p:sp>
        <p:nvSpPr>
          <p:cNvPr id="6" name="TextBox 5">
            <a:extLst>
              <a:ext uri="{FF2B5EF4-FFF2-40B4-BE49-F238E27FC236}">
                <a16:creationId xmlns:a16="http://schemas.microsoft.com/office/drawing/2014/main" id="{4B5C989C-F957-40F0-AD0C-2938CCA081CB}"/>
              </a:ext>
            </a:extLst>
          </p:cNvPr>
          <p:cNvSpPr txBox="1"/>
          <p:nvPr/>
        </p:nvSpPr>
        <p:spPr>
          <a:xfrm>
            <a:off x="1779456" y="490323"/>
            <a:ext cx="7732758"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dirty="0"/>
              <a:t>Visit the unvisited vertex with the smallest known distance from the start vertex</a:t>
            </a:r>
          </a:p>
        </p:txBody>
      </p:sp>
      <p:sp>
        <p:nvSpPr>
          <p:cNvPr id="7" name="TextBox 6">
            <a:extLst>
              <a:ext uri="{FF2B5EF4-FFF2-40B4-BE49-F238E27FC236}">
                <a16:creationId xmlns:a16="http://schemas.microsoft.com/office/drawing/2014/main" id="{32B081FB-66B8-4D46-8256-41076EF4C292}"/>
              </a:ext>
            </a:extLst>
          </p:cNvPr>
          <p:cNvSpPr txBox="1"/>
          <p:nvPr/>
        </p:nvSpPr>
        <p:spPr>
          <a:xfrm>
            <a:off x="3924885" y="1045829"/>
            <a:ext cx="3113353" cy="369332"/>
          </a:xfrm>
          <a:prstGeom prst="rect">
            <a:avLst/>
          </a:prstGeom>
          <a:solidFill>
            <a:srgbClr val="FFCCFF"/>
          </a:solidFill>
          <a:ln>
            <a:solidFill>
              <a:srgbClr val="FFCCFF"/>
            </a:solidFill>
          </a:ln>
        </p:spPr>
        <p:txBody>
          <a:bodyPr wrap="none" rtlCol="0">
            <a:spAutoFit/>
          </a:bodyPr>
          <a:lstStyle/>
          <a:p>
            <a:r>
              <a:rPr lang="en-US" dirty="0"/>
              <a:t>This time around, it is vertex D</a:t>
            </a:r>
          </a:p>
        </p:txBody>
      </p:sp>
      <p:sp>
        <p:nvSpPr>
          <p:cNvPr id="8" name="Rectangle: Rounded Corners 7">
            <a:extLst>
              <a:ext uri="{FF2B5EF4-FFF2-40B4-BE49-F238E27FC236}">
                <a16:creationId xmlns:a16="http://schemas.microsoft.com/office/drawing/2014/main" id="{A454D21E-5DD0-413D-9D3B-E724F32C3914}"/>
              </a:ext>
            </a:extLst>
          </p:cNvPr>
          <p:cNvSpPr/>
          <p:nvPr/>
        </p:nvSpPr>
        <p:spPr>
          <a:xfrm>
            <a:off x="8679766" y="4262510"/>
            <a:ext cx="689317" cy="3094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0489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36948-830F-4C07-BDDE-BC6624854AF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269" t="36506" r="58808" b="26758"/>
          <a:stretch/>
        </p:blipFill>
        <p:spPr>
          <a:xfrm>
            <a:off x="365757" y="2335839"/>
            <a:ext cx="5120642" cy="3117670"/>
          </a:xfrm>
          <a:prstGeom prst="rect">
            <a:avLst/>
          </a:prstGeom>
        </p:spPr>
      </p:pic>
      <p:graphicFrame>
        <p:nvGraphicFramePr>
          <p:cNvPr id="4" name="Table 3">
            <a:extLst>
              <a:ext uri="{FF2B5EF4-FFF2-40B4-BE49-F238E27FC236}">
                <a16:creationId xmlns:a16="http://schemas.microsoft.com/office/drawing/2014/main" id="{8134A068-6455-445E-890B-9F6BE464D830}"/>
              </a:ext>
            </a:extLst>
          </p:cNvPr>
          <p:cNvGraphicFramePr>
            <a:graphicFrameLocks noGrp="1"/>
          </p:cNvGraphicFramePr>
          <p:nvPr>
            <p:extLst>
              <p:ext uri="{D42A27DB-BD31-4B8C-83A1-F6EECF244321}">
                <p14:modId xmlns:p14="http://schemas.microsoft.com/office/powerpoint/2010/main" val="2548089824"/>
              </p:ext>
            </p:extLst>
          </p:nvPr>
        </p:nvGraphicFramePr>
        <p:xfrm>
          <a:off x="681501" y="5812171"/>
          <a:ext cx="4964334" cy="370840"/>
        </p:xfrm>
        <a:graphic>
          <a:graphicData uri="http://schemas.openxmlformats.org/drawingml/2006/table">
            <a:tbl>
              <a:tblPr firstRow="1" bandRow="1">
                <a:tableStyleId>{5940675A-B579-460E-94D1-54222C63F5DA}</a:tableStyleId>
              </a:tblPr>
              <a:tblGrid>
                <a:gridCol w="2482167">
                  <a:extLst>
                    <a:ext uri="{9D8B030D-6E8A-4147-A177-3AD203B41FA5}">
                      <a16:colId xmlns:a16="http://schemas.microsoft.com/office/drawing/2014/main" val="3412851182"/>
                    </a:ext>
                  </a:extLst>
                </a:gridCol>
                <a:gridCol w="2482167">
                  <a:extLst>
                    <a:ext uri="{9D8B030D-6E8A-4147-A177-3AD203B41FA5}">
                      <a16:colId xmlns:a16="http://schemas.microsoft.com/office/drawing/2014/main" val="4122871413"/>
                    </a:ext>
                  </a:extLst>
                </a:gridCol>
              </a:tblGrid>
              <a:tr h="370840">
                <a:tc>
                  <a:txBody>
                    <a:bodyPr/>
                    <a:lstStyle/>
                    <a:p>
                      <a:r>
                        <a:rPr lang="en-US" dirty="0"/>
                        <a:t>Visited [</a:t>
                      </a:r>
                      <a:r>
                        <a:rPr lang="en-US" dirty="0">
                          <a:solidFill>
                            <a:srgbClr val="C00000"/>
                          </a:solidFill>
                        </a:rPr>
                        <a:t>A, D</a:t>
                      </a:r>
                      <a:r>
                        <a:rPr lang="en-US" dirty="0"/>
                        <a:t>]</a:t>
                      </a:r>
                    </a:p>
                  </a:txBody>
                  <a:tcPr/>
                </a:tc>
                <a:tc>
                  <a:txBody>
                    <a:bodyPr/>
                    <a:lstStyle/>
                    <a:p>
                      <a:r>
                        <a:rPr lang="en-US" dirty="0"/>
                        <a:t>Unvisited [B, C, E ]</a:t>
                      </a:r>
                    </a:p>
                  </a:txBody>
                  <a:tcPr/>
                </a:tc>
                <a:extLst>
                  <a:ext uri="{0D108BD9-81ED-4DB2-BD59-A6C34878D82A}">
                    <a16:rowId xmlns:a16="http://schemas.microsoft.com/office/drawing/2014/main" val="280635175"/>
                  </a:ext>
                </a:extLst>
              </a:tr>
            </a:tbl>
          </a:graphicData>
        </a:graphic>
      </p:graphicFrame>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1FEF1857-5A7F-4C3C-B74B-AE3139A0FCA3}"/>
                  </a:ext>
                </a:extLst>
              </p:cNvPr>
              <p:cNvGraphicFramePr>
                <a:graphicFrameLocks noGrp="1"/>
              </p:cNvGraphicFramePr>
              <p:nvPr>
                <p:extLst>
                  <p:ext uri="{D42A27DB-BD31-4B8C-83A1-F6EECF244321}">
                    <p14:modId xmlns:p14="http://schemas.microsoft.com/office/powerpoint/2010/main" val="1272070225"/>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pPr algn="ctr"/>
                          <a14:m>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6</m:t>
                              </m:r>
                            </m:oMath>
                          </a14:m>
                          <a:r>
                            <a:rPr lang="en-US" dirty="0">
                              <a:solidFill>
                                <a:srgbClr val="C00000"/>
                              </a:solidFill>
                            </a:rPr>
                            <a:t> </a:t>
                          </a:r>
                          <a14:m>
                            <m:oMath xmlns:m="http://schemas.openxmlformats.org/officeDocument/2006/math">
                              <m:r>
                                <a:rPr lang="en-US" i="1" dirty="0" smtClean="0">
                                  <a:solidFill>
                                    <a:srgbClr val="C00000"/>
                                  </a:solidFill>
                                  <a:latin typeface="Cambria Math" panose="02040503050406030204" pitchFamily="18" charset="0"/>
                                  <a:ea typeface="Cambria Math" panose="02040503050406030204" pitchFamily="18" charset="0"/>
                                </a:rPr>
                                <m:t>≫</m:t>
                              </m:r>
                              <m:r>
                                <a:rPr lang="en-US" b="0" i="1" dirty="0" smtClean="0">
                                  <a:solidFill>
                                    <a:srgbClr val="C00000"/>
                                  </a:solidFill>
                                  <a:latin typeface="Cambria Math" panose="02040503050406030204" pitchFamily="18" charset="0"/>
                                  <a:ea typeface="Cambria Math" panose="02040503050406030204" pitchFamily="18" charset="0"/>
                                </a:rPr>
                                <m:t>3</m:t>
                              </m:r>
                            </m:oMath>
                          </a14:m>
                          <a:endParaRPr lang="en-US" dirty="0">
                            <a:solidFill>
                              <a:srgbClr val="C00000"/>
                            </a:solidFill>
                          </a:endParaRPr>
                        </a:p>
                      </a:txBody>
                      <a:tcPr/>
                    </a:tc>
                    <a:tc>
                      <a:txBody>
                        <a:bodyPr/>
                        <a:lstStyle/>
                        <a:p>
                          <a:pPr algn="ctr"/>
                          <a:r>
                            <a:rPr lang="en-US" dirty="0">
                              <a:solidFill>
                                <a:srgbClr val="C00000"/>
                              </a:solidFill>
                            </a:rPr>
                            <a:t>A </a:t>
                          </a:r>
                          <a14:m>
                            <m:oMath xmlns:m="http://schemas.openxmlformats.org/officeDocument/2006/math">
                              <m:r>
                                <a:rPr lang="en-US" i="1" smtClean="0">
                                  <a:solidFill>
                                    <a:srgbClr val="C00000"/>
                                  </a:solidFill>
                                  <a:latin typeface="Cambria Math" panose="02040503050406030204" pitchFamily="18" charset="0"/>
                                  <a:ea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𝐷</m:t>
                              </m:r>
                            </m:oMath>
                          </a14:m>
                          <a:endParaRPr lang="en-US" dirty="0">
                            <a:solidFill>
                              <a:srgbClr val="C00000"/>
                            </a:solidFill>
                          </a:endParaRPr>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1</m:t>
                                </m:r>
                              </m:oMath>
                            </m:oMathPara>
                          </a14:m>
                          <a:endParaRPr lang="en-US" dirty="0">
                            <a:solidFill>
                              <a:srgbClr val="C00000"/>
                            </a:solidFill>
                          </a:endParaRPr>
                        </a:p>
                      </a:txBody>
                      <a:tcPr/>
                    </a:tc>
                    <a:tc>
                      <a:txBody>
                        <a:bodyPr/>
                        <a:lstStyle/>
                        <a:p>
                          <a:pPr algn="ctr"/>
                          <a:r>
                            <a:rPr lang="en-US" dirty="0">
                              <a:solidFill>
                                <a:srgbClr val="C00000"/>
                              </a:solidFill>
                            </a:rPr>
                            <a:t>A</a:t>
                          </a:r>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2</m:t>
                                </m:r>
                              </m:oMath>
                            </m:oMathPara>
                          </a14:m>
                          <a:endParaRPr lang="en-US" dirty="0">
                            <a:solidFill>
                              <a:srgbClr val="C00000"/>
                            </a:solidFill>
                          </a:endParaRPr>
                        </a:p>
                      </a:txBody>
                      <a:tcPr/>
                    </a:tc>
                    <a:tc>
                      <a:txBody>
                        <a:bodyPr/>
                        <a:lstStyle/>
                        <a:p>
                          <a:pPr algn="ctr"/>
                          <a:r>
                            <a:rPr lang="en-US" dirty="0">
                              <a:solidFill>
                                <a:srgbClr val="C00000"/>
                              </a:solidFill>
                            </a:rPr>
                            <a:t>D</a:t>
                          </a:r>
                        </a:p>
                      </a:txBody>
                      <a:tcPr/>
                    </a:tc>
                    <a:extLst>
                      <a:ext uri="{0D108BD9-81ED-4DB2-BD59-A6C34878D82A}">
                        <a16:rowId xmlns:a16="http://schemas.microsoft.com/office/drawing/2014/main" val="3904476206"/>
                      </a:ext>
                    </a:extLst>
                  </a:tr>
                </a:tbl>
              </a:graphicData>
            </a:graphic>
          </p:graphicFrame>
        </mc:Choice>
        <mc:Fallback xmlns="">
          <p:graphicFrame>
            <p:nvGraphicFramePr>
              <p:cNvPr id="5" name="Table 5">
                <a:extLst>
                  <a:ext uri="{FF2B5EF4-FFF2-40B4-BE49-F238E27FC236}">
                    <a16:creationId xmlns:a16="http://schemas.microsoft.com/office/drawing/2014/main" id="{1FEF1857-5A7F-4C3C-B74B-AE3139A0FCA3}"/>
                  </a:ext>
                </a:extLst>
              </p:cNvPr>
              <p:cNvGraphicFramePr>
                <a:graphicFrameLocks noGrp="1"/>
              </p:cNvGraphicFramePr>
              <p:nvPr>
                <p:extLst>
                  <p:ext uri="{D42A27DB-BD31-4B8C-83A1-F6EECF244321}">
                    <p14:modId xmlns:p14="http://schemas.microsoft.com/office/powerpoint/2010/main" val="1272070225"/>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91440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endParaRPr lang="en-US"/>
                        </a:p>
                      </a:txBody>
                      <a:tcPr>
                        <a:blipFill>
                          <a:blip r:embed="rId5"/>
                          <a:stretch>
                            <a:fillRect l="-100980" t="-354098" r="-101471" b="-324590"/>
                          </a:stretch>
                        </a:blipFill>
                      </a:tcPr>
                    </a:tc>
                    <a:tc>
                      <a:txBody>
                        <a:bodyPr/>
                        <a:lstStyle/>
                        <a:p>
                          <a:endParaRPr lang="en-US"/>
                        </a:p>
                      </a:txBody>
                      <a:tcPr>
                        <a:blipFill>
                          <a:blip r:embed="rId5"/>
                          <a:stretch>
                            <a:fillRect l="-200000" t="-354098" r="-976" b="-324590"/>
                          </a:stretch>
                        </a:blipFill>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endParaRPr lang="en-US"/>
                        </a:p>
                      </a:txBody>
                      <a:tcPr>
                        <a:blipFill>
                          <a:blip r:embed="rId5"/>
                          <a:stretch>
                            <a:fillRect l="-100980" t="-454098" r="-101471" b="-224590"/>
                          </a:stretch>
                        </a:blipFill>
                      </a:tcPr>
                    </a:tc>
                    <a:tc>
                      <a:txBody>
                        <a:bodyPr/>
                        <a:lstStyle/>
                        <a:p>
                          <a:pPr algn="ctr"/>
                          <a:endParaRPr lang="en-US" dirty="0"/>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endParaRPr lang="en-US"/>
                        </a:p>
                      </a:txBody>
                      <a:tcPr>
                        <a:blipFill>
                          <a:blip r:embed="rId5"/>
                          <a:stretch>
                            <a:fillRect l="-100980" t="-554098" r="-101471" b="-124590"/>
                          </a:stretch>
                        </a:blipFill>
                      </a:tcPr>
                    </a:tc>
                    <a:tc>
                      <a:txBody>
                        <a:bodyPr/>
                        <a:lstStyle/>
                        <a:p>
                          <a:pPr algn="ctr"/>
                          <a:r>
                            <a:rPr lang="en-US" dirty="0">
                              <a:solidFill>
                                <a:srgbClr val="C00000"/>
                              </a:solidFill>
                            </a:rPr>
                            <a:t>A</a:t>
                          </a:r>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endParaRPr lang="en-US"/>
                        </a:p>
                      </a:txBody>
                      <a:tcPr>
                        <a:blipFill>
                          <a:blip r:embed="rId5"/>
                          <a:stretch>
                            <a:fillRect l="-100980" t="-654098" r="-101471" b="-24590"/>
                          </a:stretch>
                        </a:blipFill>
                      </a:tcPr>
                    </a:tc>
                    <a:tc>
                      <a:txBody>
                        <a:bodyPr/>
                        <a:lstStyle/>
                        <a:p>
                          <a:pPr algn="ctr"/>
                          <a:r>
                            <a:rPr lang="en-US" dirty="0">
                              <a:solidFill>
                                <a:srgbClr val="C00000"/>
                              </a:solidFill>
                            </a:rPr>
                            <a:t>D</a:t>
                          </a:r>
                        </a:p>
                      </a:txBody>
                      <a:tcPr/>
                    </a:tc>
                    <a:extLst>
                      <a:ext uri="{0D108BD9-81ED-4DB2-BD59-A6C34878D82A}">
                        <a16:rowId xmlns:a16="http://schemas.microsoft.com/office/drawing/2014/main" val="3904476206"/>
                      </a:ext>
                    </a:extLst>
                  </a:tr>
                </a:tbl>
              </a:graphicData>
            </a:graphic>
          </p:graphicFrame>
        </mc:Fallback>
      </mc:AlternateContent>
      <p:sp>
        <p:nvSpPr>
          <p:cNvPr id="6" name="TextBox 5">
            <a:extLst>
              <a:ext uri="{FF2B5EF4-FFF2-40B4-BE49-F238E27FC236}">
                <a16:creationId xmlns:a16="http://schemas.microsoft.com/office/drawing/2014/main" id="{7767EA80-420F-4283-B39F-DC7C1C2EA9F6}"/>
              </a:ext>
            </a:extLst>
          </p:cNvPr>
          <p:cNvSpPr txBox="1"/>
          <p:nvPr/>
        </p:nvSpPr>
        <p:spPr>
          <a:xfrm>
            <a:off x="2826056" y="272475"/>
            <a:ext cx="5320687" cy="369332"/>
          </a:xfrm>
          <a:prstGeom prst="rect">
            <a:avLst/>
          </a:prstGeom>
          <a:solidFill>
            <a:schemeClr val="accent1">
              <a:lumMod val="40000"/>
              <a:lumOff val="60000"/>
            </a:schemeClr>
          </a:solidFill>
          <a:ln>
            <a:solidFill>
              <a:schemeClr val="accent1">
                <a:lumMod val="75000"/>
              </a:schemeClr>
            </a:solidFill>
          </a:ln>
        </p:spPr>
        <p:txBody>
          <a:bodyPr wrap="none" rtlCol="0">
            <a:spAutoFit/>
          </a:bodyPr>
          <a:lstStyle/>
          <a:p>
            <a:r>
              <a:rPr lang="en-US" dirty="0"/>
              <a:t>For the current vertex, examine its unvisited neighbors</a:t>
            </a:r>
          </a:p>
        </p:txBody>
      </p:sp>
      <p:sp>
        <p:nvSpPr>
          <p:cNvPr id="7" name="TextBox 6">
            <a:extLst>
              <a:ext uri="{FF2B5EF4-FFF2-40B4-BE49-F238E27FC236}">
                <a16:creationId xmlns:a16="http://schemas.microsoft.com/office/drawing/2014/main" id="{8D301C91-F78A-43EE-8EFA-89504A1624EC}"/>
              </a:ext>
            </a:extLst>
          </p:cNvPr>
          <p:cNvSpPr txBox="1"/>
          <p:nvPr/>
        </p:nvSpPr>
        <p:spPr>
          <a:xfrm>
            <a:off x="2453711" y="940160"/>
            <a:ext cx="6384248" cy="369332"/>
          </a:xfrm>
          <a:prstGeom prst="rect">
            <a:avLst/>
          </a:prstGeom>
          <a:solidFill>
            <a:srgbClr val="C2E59B"/>
          </a:solidFill>
          <a:ln>
            <a:solidFill>
              <a:schemeClr val="accent5">
                <a:lumMod val="75000"/>
              </a:schemeClr>
            </a:solidFill>
          </a:ln>
        </p:spPr>
        <p:txBody>
          <a:bodyPr wrap="none" rtlCol="0">
            <a:spAutoFit/>
          </a:bodyPr>
          <a:lstStyle/>
          <a:p>
            <a:r>
              <a:rPr lang="en-US" dirty="0"/>
              <a:t>We are currently visiting D and its unvisited neighbors are B and E</a:t>
            </a:r>
          </a:p>
        </p:txBody>
      </p:sp>
      <p:sp>
        <p:nvSpPr>
          <p:cNvPr id="8" name="TextBox 7">
            <a:extLst>
              <a:ext uri="{FF2B5EF4-FFF2-40B4-BE49-F238E27FC236}">
                <a16:creationId xmlns:a16="http://schemas.microsoft.com/office/drawing/2014/main" id="{BA5681E3-B502-4539-85A6-500C94FB2DDA}"/>
              </a:ext>
            </a:extLst>
          </p:cNvPr>
          <p:cNvSpPr txBox="1"/>
          <p:nvPr/>
        </p:nvSpPr>
        <p:spPr>
          <a:xfrm>
            <a:off x="1897576" y="1607845"/>
            <a:ext cx="8064131" cy="369332"/>
          </a:xfrm>
          <a:prstGeom prst="rect">
            <a:avLst/>
          </a:prstGeom>
          <a:solidFill>
            <a:srgbClr val="FFCCFF"/>
          </a:solidFill>
          <a:ln>
            <a:solidFill>
              <a:srgbClr val="7030A0"/>
            </a:solidFill>
          </a:ln>
        </p:spPr>
        <p:txBody>
          <a:bodyPr wrap="none" rtlCol="0">
            <a:spAutoFit/>
          </a:bodyPr>
          <a:lstStyle/>
          <a:p>
            <a:r>
              <a:rPr lang="en-US" dirty="0"/>
              <a:t>For the current vertex, calculate the distance of each neighbor from the start vertex</a:t>
            </a:r>
          </a:p>
        </p:txBody>
      </p:sp>
    </p:spTree>
    <p:extLst>
      <p:ext uri="{BB962C8B-B14F-4D97-AF65-F5344CB8AC3E}">
        <p14:creationId xmlns:p14="http://schemas.microsoft.com/office/powerpoint/2010/main" val="36869486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02B2E-A336-4694-A6E1-CAB0B88124D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615" t="36096" r="58692" b="25937"/>
          <a:stretch/>
        </p:blipFill>
        <p:spPr>
          <a:xfrm>
            <a:off x="365760" y="2043332"/>
            <a:ext cx="5212423" cy="3302391"/>
          </a:xfrm>
          <a:prstGeom prst="rect">
            <a:avLst/>
          </a:prstGeom>
        </p:spPr>
      </p:pic>
      <p:sp>
        <p:nvSpPr>
          <p:cNvPr id="4" name="TextBox 3">
            <a:extLst>
              <a:ext uri="{FF2B5EF4-FFF2-40B4-BE49-F238E27FC236}">
                <a16:creationId xmlns:a16="http://schemas.microsoft.com/office/drawing/2014/main" id="{93E1C7E9-1120-4C68-BAEF-42B4EB791896}"/>
              </a:ext>
            </a:extLst>
          </p:cNvPr>
          <p:cNvSpPr txBox="1"/>
          <p:nvPr/>
        </p:nvSpPr>
        <p:spPr>
          <a:xfrm>
            <a:off x="1779456" y="490323"/>
            <a:ext cx="7732758"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dirty="0"/>
              <a:t>Visit the unvisited vertex with the smallest known distance from the start vertex</a:t>
            </a:r>
          </a:p>
        </p:txBody>
      </p:sp>
      <p:sp>
        <p:nvSpPr>
          <p:cNvPr id="5" name="TextBox 4">
            <a:extLst>
              <a:ext uri="{FF2B5EF4-FFF2-40B4-BE49-F238E27FC236}">
                <a16:creationId xmlns:a16="http://schemas.microsoft.com/office/drawing/2014/main" id="{18F01E65-1FA8-4033-BF1E-A5C3B81CCDDF}"/>
              </a:ext>
            </a:extLst>
          </p:cNvPr>
          <p:cNvSpPr txBox="1"/>
          <p:nvPr/>
        </p:nvSpPr>
        <p:spPr>
          <a:xfrm>
            <a:off x="3924885" y="1045829"/>
            <a:ext cx="3113353" cy="369332"/>
          </a:xfrm>
          <a:prstGeom prst="rect">
            <a:avLst/>
          </a:prstGeom>
          <a:solidFill>
            <a:srgbClr val="FFCCFF"/>
          </a:solidFill>
          <a:ln>
            <a:solidFill>
              <a:srgbClr val="FFCCFF"/>
            </a:solidFill>
          </a:ln>
        </p:spPr>
        <p:txBody>
          <a:bodyPr wrap="none" rtlCol="0">
            <a:spAutoFit/>
          </a:bodyPr>
          <a:lstStyle/>
          <a:p>
            <a:r>
              <a:rPr lang="en-US" dirty="0"/>
              <a:t>This time around, it is vertex E</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CE759E15-3802-430E-B569-9534A48193C4}"/>
                  </a:ext>
                </a:extLst>
              </p:cNvPr>
              <p:cNvGraphicFramePr>
                <a:graphicFrameLocks noGrp="1"/>
              </p:cNvGraphicFramePr>
              <p:nvPr>
                <p:extLst>
                  <p:ext uri="{D42A27DB-BD31-4B8C-83A1-F6EECF244321}">
                    <p14:modId xmlns:p14="http://schemas.microsoft.com/office/powerpoint/2010/main" val="518122953"/>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pPr algn="ct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ea typeface="Cambria Math" panose="02040503050406030204" pitchFamily="18" charset="0"/>
                                  </a:rPr>
                                  <m:t>3</m:t>
                                </m:r>
                              </m:oMath>
                            </m:oMathPara>
                          </a14:m>
                          <a:endParaRPr lang="en-US"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𝐷</m:t>
                                </m:r>
                              </m:oMath>
                            </m:oMathPara>
                          </a14:m>
                          <a:endParaRPr lang="en-US" dirty="0">
                            <a:solidFill>
                              <a:schemeClr val="tx1"/>
                            </a:solidFill>
                          </a:endParaRPr>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7</m:t>
                                </m:r>
                              </m:oMath>
                            </m:oMathPara>
                          </a14:m>
                          <a:endParaRPr lang="en-US" dirty="0">
                            <a:solidFill>
                              <a:srgbClr val="C00000"/>
                            </a:solidFill>
                          </a:endParaRPr>
                        </a:p>
                      </a:txBody>
                      <a:tcPr/>
                    </a:tc>
                    <a:tc>
                      <a:txBody>
                        <a:bodyPr/>
                        <a:lstStyle/>
                        <a:p>
                          <a:pPr algn="ctr"/>
                          <a:r>
                            <a:rPr lang="en-US" dirty="0">
                              <a:solidFill>
                                <a:srgbClr val="C00000"/>
                              </a:solidFill>
                            </a:rPr>
                            <a:t>E</a:t>
                          </a: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1</m:t>
                                </m:r>
                              </m:oMath>
                            </m:oMathPara>
                          </a14:m>
                          <a:endParaRPr lang="en-US" dirty="0">
                            <a:solidFill>
                              <a:schemeClr val="tx1"/>
                            </a:solidFill>
                          </a:endParaRPr>
                        </a:p>
                      </a:txBody>
                      <a:tcPr/>
                    </a:tc>
                    <a:tc>
                      <a:txBody>
                        <a:bodyPr/>
                        <a:lstStyle/>
                        <a:p>
                          <a:pPr algn="ctr"/>
                          <a:r>
                            <a:rPr lang="en-US" dirty="0">
                              <a:solidFill>
                                <a:schemeClr val="tx1"/>
                              </a:solidFill>
                            </a:rPr>
                            <a:t>A</a:t>
                          </a: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2</m:t>
                                </m:r>
                              </m:oMath>
                            </m:oMathPara>
                          </a14:m>
                          <a:endParaRPr lang="en-US" dirty="0">
                            <a:solidFill>
                              <a:schemeClr val="tx1"/>
                            </a:solidFill>
                          </a:endParaRPr>
                        </a:p>
                      </a:txBody>
                      <a:tcPr/>
                    </a:tc>
                    <a:tc>
                      <a:txBody>
                        <a:bodyPr/>
                        <a:lstStyle/>
                        <a:p>
                          <a:pPr algn="ctr"/>
                          <a:r>
                            <a:rPr lang="en-US" dirty="0">
                              <a:solidFill>
                                <a:schemeClr val="tx1"/>
                              </a:solidFill>
                            </a:rPr>
                            <a:t>D</a:t>
                          </a:r>
                        </a:p>
                      </a:txBody>
                      <a:tcPr/>
                    </a:tc>
                    <a:extLst>
                      <a:ext uri="{0D108BD9-81ED-4DB2-BD59-A6C34878D82A}">
                        <a16:rowId xmlns:a16="http://schemas.microsoft.com/office/drawing/2014/main" val="3904476206"/>
                      </a:ext>
                    </a:extLst>
                  </a:tr>
                </a:tbl>
              </a:graphicData>
            </a:graphic>
          </p:graphicFrame>
        </mc:Choice>
        <mc:Fallback xmlns="">
          <p:graphicFrame>
            <p:nvGraphicFramePr>
              <p:cNvPr id="6" name="Table 5">
                <a:extLst>
                  <a:ext uri="{FF2B5EF4-FFF2-40B4-BE49-F238E27FC236}">
                    <a16:creationId xmlns:a16="http://schemas.microsoft.com/office/drawing/2014/main" id="{CE759E15-3802-430E-B569-9534A48193C4}"/>
                  </a:ext>
                </a:extLst>
              </p:cNvPr>
              <p:cNvGraphicFramePr>
                <a:graphicFrameLocks noGrp="1"/>
              </p:cNvGraphicFramePr>
              <p:nvPr>
                <p:extLst>
                  <p:ext uri="{D42A27DB-BD31-4B8C-83A1-F6EECF244321}">
                    <p14:modId xmlns:p14="http://schemas.microsoft.com/office/powerpoint/2010/main" val="518122953"/>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91440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endParaRPr lang="en-US"/>
                        </a:p>
                      </a:txBody>
                      <a:tcPr>
                        <a:blipFill>
                          <a:blip r:embed="rId4"/>
                          <a:stretch>
                            <a:fillRect l="-100980" t="-354098" r="-101471" b="-324590"/>
                          </a:stretch>
                        </a:blipFill>
                      </a:tcPr>
                    </a:tc>
                    <a:tc>
                      <a:txBody>
                        <a:bodyPr/>
                        <a:lstStyle/>
                        <a:p>
                          <a:endParaRPr lang="en-US"/>
                        </a:p>
                      </a:txBody>
                      <a:tcPr>
                        <a:blipFill>
                          <a:blip r:embed="rId4"/>
                          <a:stretch>
                            <a:fillRect l="-200000" t="-354098" r="-976" b="-324590"/>
                          </a:stretch>
                        </a:blipFill>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endParaRPr lang="en-US"/>
                        </a:p>
                      </a:txBody>
                      <a:tcPr>
                        <a:blipFill>
                          <a:blip r:embed="rId4"/>
                          <a:stretch>
                            <a:fillRect l="-100980" t="-454098" r="-101471" b="-224590"/>
                          </a:stretch>
                        </a:blipFill>
                      </a:tcPr>
                    </a:tc>
                    <a:tc>
                      <a:txBody>
                        <a:bodyPr/>
                        <a:lstStyle/>
                        <a:p>
                          <a:pPr algn="ctr"/>
                          <a:r>
                            <a:rPr lang="en-US" dirty="0">
                              <a:solidFill>
                                <a:srgbClr val="C00000"/>
                              </a:solidFill>
                            </a:rPr>
                            <a:t>E</a:t>
                          </a: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endParaRPr lang="en-US"/>
                        </a:p>
                      </a:txBody>
                      <a:tcPr>
                        <a:blipFill>
                          <a:blip r:embed="rId4"/>
                          <a:stretch>
                            <a:fillRect l="-100980" t="-554098" r="-101471" b="-124590"/>
                          </a:stretch>
                        </a:blipFill>
                      </a:tcPr>
                    </a:tc>
                    <a:tc>
                      <a:txBody>
                        <a:bodyPr/>
                        <a:lstStyle/>
                        <a:p>
                          <a:pPr algn="ctr"/>
                          <a:r>
                            <a:rPr lang="en-US" dirty="0">
                              <a:solidFill>
                                <a:schemeClr val="tx1"/>
                              </a:solidFill>
                            </a:rPr>
                            <a:t>A</a:t>
                          </a: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endParaRPr lang="en-US"/>
                        </a:p>
                      </a:txBody>
                      <a:tcPr>
                        <a:blipFill>
                          <a:blip r:embed="rId4"/>
                          <a:stretch>
                            <a:fillRect l="-100980" t="-654098" r="-101471" b="-24590"/>
                          </a:stretch>
                        </a:blipFill>
                      </a:tcPr>
                    </a:tc>
                    <a:tc>
                      <a:txBody>
                        <a:bodyPr/>
                        <a:lstStyle/>
                        <a:p>
                          <a:pPr algn="ctr"/>
                          <a:r>
                            <a:rPr lang="en-US" dirty="0">
                              <a:solidFill>
                                <a:schemeClr val="tx1"/>
                              </a:solidFill>
                            </a:rPr>
                            <a:t>D</a:t>
                          </a:r>
                        </a:p>
                      </a:txBody>
                      <a:tcPr/>
                    </a:tc>
                    <a:extLst>
                      <a:ext uri="{0D108BD9-81ED-4DB2-BD59-A6C34878D82A}">
                        <a16:rowId xmlns:a16="http://schemas.microsoft.com/office/drawing/2014/main" val="3904476206"/>
                      </a:ext>
                    </a:extLst>
                  </a:tr>
                </a:tbl>
              </a:graphicData>
            </a:graphic>
          </p:graphicFrame>
        </mc:Fallback>
      </mc:AlternateContent>
      <p:graphicFrame>
        <p:nvGraphicFramePr>
          <p:cNvPr id="7" name="Table 6">
            <a:extLst>
              <a:ext uri="{FF2B5EF4-FFF2-40B4-BE49-F238E27FC236}">
                <a16:creationId xmlns:a16="http://schemas.microsoft.com/office/drawing/2014/main" id="{846D1D39-376E-470B-8AB4-A921B977DFFB}"/>
              </a:ext>
            </a:extLst>
          </p:cNvPr>
          <p:cNvGraphicFramePr>
            <a:graphicFrameLocks noGrp="1"/>
          </p:cNvGraphicFramePr>
          <p:nvPr>
            <p:extLst>
              <p:ext uri="{D42A27DB-BD31-4B8C-83A1-F6EECF244321}">
                <p14:modId xmlns:p14="http://schemas.microsoft.com/office/powerpoint/2010/main" val="611159858"/>
              </p:ext>
            </p:extLst>
          </p:nvPr>
        </p:nvGraphicFramePr>
        <p:xfrm>
          <a:off x="681501" y="5812171"/>
          <a:ext cx="4964334" cy="370840"/>
        </p:xfrm>
        <a:graphic>
          <a:graphicData uri="http://schemas.openxmlformats.org/drawingml/2006/table">
            <a:tbl>
              <a:tblPr firstRow="1" bandRow="1">
                <a:tableStyleId>{5940675A-B579-460E-94D1-54222C63F5DA}</a:tableStyleId>
              </a:tblPr>
              <a:tblGrid>
                <a:gridCol w="2482167">
                  <a:extLst>
                    <a:ext uri="{9D8B030D-6E8A-4147-A177-3AD203B41FA5}">
                      <a16:colId xmlns:a16="http://schemas.microsoft.com/office/drawing/2014/main" val="3412851182"/>
                    </a:ext>
                  </a:extLst>
                </a:gridCol>
                <a:gridCol w="2482167">
                  <a:extLst>
                    <a:ext uri="{9D8B030D-6E8A-4147-A177-3AD203B41FA5}">
                      <a16:colId xmlns:a16="http://schemas.microsoft.com/office/drawing/2014/main" val="4122871413"/>
                    </a:ext>
                  </a:extLst>
                </a:gridCol>
              </a:tblGrid>
              <a:tr h="370840">
                <a:tc>
                  <a:txBody>
                    <a:bodyPr/>
                    <a:lstStyle/>
                    <a:p>
                      <a:r>
                        <a:rPr lang="en-US" dirty="0"/>
                        <a:t>Visited [</a:t>
                      </a:r>
                      <a:r>
                        <a:rPr lang="en-US" dirty="0">
                          <a:solidFill>
                            <a:schemeClr val="tx1"/>
                          </a:solidFill>
                        </a:rPr>
                        <a:t>A, D, </a:t>
                      </a:r>
                      <a:r>
                        <a:rPr lang="en-US" dirty="0">
                          <a:solidFill>
                            <a:srgbClr val="C00000"/>
                          </a:solidFill>
                        </a:rPr>
                        <a:t>E</a:t>
                      </a:r>
                      <a:r>
                        <a:rPr lang="en-US" dirty="0"/>
                        <a:t>]</a:t>
                      </a:r>
                    </a:p>
                  </a:txBody>
                  <a:tcPr/>
                </a:tc>
                <a:tc>
                  <a:txBody>
                    <a:bodyPr/>
                    <a:lstStyle/>
                    <a:p>
                      <a:r>
                        <a:rPr lang="en-US" dirty="0"/>
                        <a:t>Unvisited [B, C]</a:t>
                      </a:r>
                    </a:p>
                  </a:txBody>
                  <a:tcPr/>
                </a:tc>
                <a:extLst>
                  <a:ext uri="{0D108BD9-81ED-4DB2-BD59-A6C34878D82A}">
                    <a16:rowId xmlns:a16="http://schemas.microsoft.com/office/drawing/2014/main" val="280635175"/>
                  </a:ext>
                </a:extLst>
              </a:tr>
            </a:tbl>
          </a:graphicData>
        </a:graphic>
      </p:graphicFrame>
      <p:sp>
        <p:nvSpPr>
          <p:cNvPr id="8" name="Rectangle: Rounded Corners 7">
            <a:extLst>
              <a:ext uri="{FF2B5EF4-FFF2-40B4-BE49-F238E27FC236}">
                <a16:creationId xmlns:a16="http://schemas.microsoft.com/office/drawing/2014/main" id="{71DE8AB1-7895-40B0-A277-0578F9AFFE40}"/>
              </a:ext>
            </a:extLst>
          </p:cNvPr>
          <p:cNvSpPr/>
          <p:nvPr/>
        </p:nvSpPr>
        <p:spPr>
          <a:xfrm>
            <a:off x="8479231" y="4941348"/>
            <a:ext cx="689317" cy="3094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C351D7E-58F2-4DED-A882-EB5CDC1301A3}"/>
                  </a:ext>
                </a:extLst>
              </p:cNvPr>
              <p:cNvSpPr txBox="1"/>
              <p:nvPr/>
            </p:nvSpPr>
            <p:spPr>
              <a:xfrm>
                <a:off x="2726296" y="1972992"/>
                <a:ext cx="1025922" cy="276999"/>
              </a:xfrm>
              <a:prstGeom prst="rect">
                <a:avLst/>
              </a:prstGeom>
              <a:noFill/>
              <a:ln>
                <a:solidFill>
                  <a:srgbClr val="0070C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2+2=4</m:t>
                      </m:r>
                    </m:oMath>
                  </m:oMathPara>
                </a14:m>
                <a:endParaRPr lang="en-US" dirty="0"/>
              </a:p>
            </p:txBody>
          </p:sp>
        </mc:Choice>
        <mc:Fallback xmlns="">
          <p:sp>
            <p:nvSpPr>
              <p:cNvPr id="9" name="TextBox 8">
                <a:extLst>
                  <a:ext uri="{FF2B5EF4-FFF2-40B4-BE49-F238E27FC236}">
                    <a16:creationId xmlns:a16="http://schemas.microsoft.com/office/drawing/2014/main" id="{8C351D7E-58F2-4DED-A882-EB5CDC1301A3}"/>
                  </a:ext>
                </a:extLst>
              </p:cNvPr>
              <p:cNvSpPr txBox="1">
                <a:spLocks noRot="1" noChangeAspect="1" noMove="1" noResize="1" noEditPoints="1" noAdjustHandles="1" noChangeArrowheads="1" noChangeShapeType="1" noTextEdit="1"/>
              </p:cNvSpPr>
              <p:nvPr/>
            </p:nvSpPr>
            <p:spPr>
              <a:xfrm>
                <a:off x="2726296" y="1972992"/>
                <a:ext cx="1025922" cy="276999"/>
              </a:xfrm>
              <a:prstGeom prst="rect">
                <a:avLst/>
              </a:prstGeom>
              <a:blipFill>
                <a:blip r:embed="rId5"/>
                <a:stretch>
                  <a:fillRect l="-3509" r="-3509" b="-6383"/>
                </a:stretch>
              </a:blipFill>
              <a:ln>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C7302EF-E0B3-4491-A5AB-1D4214E84498}"/>
                  </a:ext>
                </a:extLst>
              </p:cNvPr>
              <p:cNvSpPr txBox="1"/>
              <p:nvPr/>
            </p:nvSpPr>
            <p:spPr>
              <a:xfrm>
                <a:off x="4884192" y="3025726"/>
                <a:ext cx="1025922" cy="276999"/>
              </a:xfrm>
              <a:prstGeom prst="rect">
                <a:avLst/>
              </a:prstGeom>
              <a:noFill/>
              <a:ln>
                <a:solidFill>
                  <a:srgbClr val="0070C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2+5=7</m:t>
                      </m:r>
                    </m:oMath>
                  </m:oMathPara>
                </a14:m>
                <a:endParaRPr lang="en-US" dirty="0"/>
              </a:p>
            </p:txBody>
          </p:sp>
        </mc:Choice>
        <mc:Fallback xmlns="">
          <p:sp>
            <p:nvSpPr>
              <p:cNvPr id="10" name="TextBox 9">
                <a:extLst>
                  <a:ext uri="{FF2B5EF4-FFF2-40B4-BE49-F238E27FC236}">
                    <a16:creationId xmlns:a16="http://schemas.microsoft.com/office/drawing/2014/main" id="{AC7302EF-E0B3-4491-A5AB-1D4214E84498}"/>
                  </a:ext>
                </a:extLst>
              </p:cNvPr>
              <p:cNvSpPr txBox="1">
                <a:spLocks noRot="1" noChangeAspect="1" noMove="1" noResize="1" noEditPoints="1" noAdjustHandles="1" noChangeArrowheads="1" noChangeShapeType="1" noTextEdit="1"/>
              </p:cNvSpPr>
              <p:nvPr/>
            </p:nvSpPr>
            <p:spPr>
              <a:xfrm>
                <a:off x="4884192" y="3025726"/>
                <a:ext cx="1025922" cy="276999"/>
              </a:xfrm>
              <a:prstGeom prst="rect">
                <a:avLst/>
              </a:prstGeom>
              <a:blipFill>
                <a:blip r:embed="rId6"/>
                <a:stretch>
                  <a:fillRect l="-3509" r="-3509" b="-6250"/>
                </a:stretch>
              </a:blipFill>
              <a:ln>
                <a:solidFill>
                  <a:srgbClr val="0070C0"/>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F7ECED07-FC66-4ADE-8A1C-EE9AF5402E23}"/>
              </a:ext>
            </a:extLst>
          </p:cNvPr>
          <p:cNvSpPr txBox="1"/>
          <p:nvPr/>
        </p:nvSpPr>
        <p:spPr>
          <a:xfrm>
            <a:off x="3924885" y="1897757"/>
            <a:ext cx="4339778" cy="369332"/>
          </a:xfrm>
          <a:prstGeom prst="rect">
            <a:avLst/>
          </a:prstGeom>
          <a:solidFill>
            <a:schemeClr val="accent3">
              <a:lumMod val="40000"/>
              <a:lumOff val="60000"/>
            </a:schemeClr>
          </a:solidFill>
          <a:ln>
            <a:solidFill>
              <a:schemeClr val="accent1">
                <a:lumMod val="75000"/>
              </a:schemeClr>
            </a:solidFill>
          </a:ln>
        </p:spPr>
        <p:txBody>
          <a:bodyPr wrap="none" rtlCol="0">
            <a:spAutoFit/>
          </a:bodyPr>
          <a:lstStyle/>
          <a:p>
            <a:r>
              <a:rPr lang="en-US" dirty="0"/>
              <a:t>We do not need to update the distance to B</a:t>
            </a:r>
          </a:p>
        </p:txBody>
      </p:sp>
    </p:spTree>
    <p:extLst>
      <p:ext uri="{BB962C8B-B14F-4D97-AF65-F5344CB8AC3E}">
        <p14:creationId xmlns:p14="http://schemas.microsoft.com/office/powerpoint/2010/main" val="36154022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26722-3AF6-453E-B30A-864B7F42963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730" t="34454" r="58923" b="25937"/>
          <a:stretch/>
        </p:blipFill>
        <p:spPr>
          <a:xfrm>
            <a:off x="520504" y="1958925"/>
            <a:ext cx="4966096" cy="3316459"/>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ED5AF761-79FE-4546-A098-869C523FB5FC}"/>
                  </a:ext>
                </a:extLst>
              </p:cNvPr>
              <p:cNvGraphicFramePr>
                <a:graphicFrameLocks noGrp="1"/>
              </p:cNvGraphicFramePr>
              <p:nvPr>
                <p:extLst>
                  <p:ext uri="{D42A27DB-BD31-4B8C-83A1-F6EECF244321}">
                    <p14:modId xmlns:p14="http://schemas.microsoft.com/office/powerpoint/2010/main" val="3627077225"/>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solidFill>
                                <a:schemeClr val="tx2">
                                  <a:lumMod val="40000"/>
                                  <a:lumOff val="60000"/>
                                </a:schemeClr>
                              </a:solidFill>
                            </a:rPr>
                            <a:t>B</a:t>
                          </a:r>
                        </a:p>
                      </a:txBody>
                      <a:tcPr/>
                    </a:tc>
                    <a:tc>
                      <a:txBody>
                        <a:bodyPr/>
                        <a:lstStyle/>
                        <a:p>
                          <a:pPr algn="ct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ea typeface="Cambria Math" panose="02040503050406030204" pitchFamily="18" charset="0"/>
                                  </a:rPr>
                                  <m:t>3</m:t>
                                </m:r>
                              </m:oMath>
                            </m:oMathPara>
                          </a14:m>
                          <a:endParaRPr lang="en-US"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𝐷</m:t>
                                </m:r>
                              </m:oMath>
                            </m:oMathPara>
                          </a14:m>
                          <a:endParaRPr lang="en-US" dirty="0">
                            <a:solidFill>
                              <a:schemeClr val="tx1"/>
                            </a:solidFill>
                          </a:endParaRPr>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7</m:t>
                                </m:r>
                              </m:oMath>
                            </m:oMathPara>
                          </a14:m>
                          <a:endParaRPr lang="en-US" dirty="0">
                            <a:solidFill>
                              <a:schemeClr val="tx1"/>
                            </a:solidFill>
                          </a:endParaRPr>
                        </a:p>
                      </a:txBody>
                      <a:tcPr/>
                    </a:tc>
                    <a:tc>
                      <a:txBody>
                        <a:bodyPr/>
                        <a:lstStyle/>
                        <a:p>
                          <a:pPr algn="ctr"/>
                          <a:r>
                            <a:rPr lang="en-US" dirty="0">
                              <a:solidFill>
                                <a:schemeClr val="tx1"/>
                              </a:solidFill>
                            </a:rPr>
                            <a:t>E</a:t>
                          </a: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1</m:t>
                                </m:r>
                              </m:oMath>
                            </m:oMathPara>
                          </a14:m>
                          <a:endParaRPr lang="en-US" dirty="0">
                            <a:solidFill>
                              <a:schemeClr val="tx1"/>
                            </a:solidFill>
                          </a:endParaRPr>
                        </a:p>
                      </a:txBody>
                      <a:tcPr/>
                    </a:tc>
                    <a:tc>
                      <a:txBody>
                        <a:bodyPr/>
                        <a:lstStyle/>
                        <a:p>
                          <a:pPr algn="ctr"/>
                          <a:r>
                            <a:rPr lang="en-US" dirty="0">
                              <a:solidFill>
                                <a:schemeClr val="tx1"/>
                              </a:solidFill>
                            </a:rPr>
                            <a:t>A</a:t>
                          </a: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2</m:t>
                                </m:r>
                              </m:oMath>
                            </m:oMathPara>
                          </a14:m>
                          <a:endParaRPr lang="en-US" dirty="0">
                            <a:solidFill>
                              <a:schemeClr val="tx1"/>
                            </a:solidFill>
                          </a:endParaRPr>
                        </a:p>
                      </a:txBody>
                      <a:tcPr/>
                    </a:tc>
                    <a:tc>
                      <a:txBody>
                        <a:bodyPr/>
                        <a:lstStyle/>
                        <a:p>
                          <a:pPr algn="ctr"/>
                          <a:r>
                            <a:rPr lang="en-US" dirty="0">
                              <a:solidFill>
                                <a:schemeClr val="tx1"/>
                              </a:solidFill>
                            </a:rPr>
                            <a:t>D</a:t>
                          </a:r>
                        </a:p>
                      </a:txBody>
                      <a:tcPr/>
                    </a:tc>
                    <a:extLst>
                      <a:ext uri="{0D108BD9-81ED-4DB2-BD59-A6C34878D82A}">
                        <a16:rowId xmlns:a16="http://schemas.microsoft.com/office/drawing/2014/main" val="3904476206"/>
                      </a:ext>
                    </a:extLst>
                  </a:tr>
                </a:tbl>
              </a:graphicData>
            </a:graphic>
          </p:graphicFrame>
        </mc:Choice>
        <mc:Fallback xmlns="">
          <p:graphicFrame>
            <p:nvGraphicFramePr>
              <p:cNvPr id="4" name="Table 3">
                <a:extLst>
                  <a:ext uri="{FF2B5EF4-FFF2-40B4-BE49-F238E27FC236}">
                    <a16:creationId xmlns:a16="http://schemas.microsoft.com/office/drawing/2014/main" id="{ED5AF761-79FE-4546-A098-869C523FB5FC}"/>
                  </a:ext>
                </a:extLst>
              </p:cNvPr>
              <p:cNvGraphicFramePr>
                <a:graphicFrameLocks noGrp="1"/>
              </p:cNvGraphicFramePr>
              <p:nvPr>
                <p:extLst>
                  <p:ext uri="{D42A27DB-BD31-4B8C-83A1-F6EECF244321}">
                    <p14:modId xmlns:p14="http://schemas.microsoft.com/office/powerpoint/2010/main" val="3627077225"/>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91440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solidFill>
                                <a:schemeClr val="tx2">
                                  <a:lumMod val="40000"/>
                                  <a:lumOff val="60000"/>
                                </a:schemeClr>
                              </a:solidFill>
                            </a:rPr>
                            <a:t>B</a:t>
                          </a:r>
                        </a:p>
                      </a:txBody>
                      <a:tcPr/>
                    </a:tc>
                    <a:tc>
                      <a:txBody>
                        <a:bodyPr/>
                        <a:lstStyle/>
                        <a:p>
                          <a:endParaRPr lang="en-US"/>
                        </a:p>
                      </a:txBody>
                      <a:tcPr>
                        <a:blipFill>
                          <a:blip r:embed="rId4"/>
                          <a:stretch>
                            <a:fillRect l="-100980" t="-354098" r="-101471" b="-324590"/>
                          </a:stretch>
                        </a:blipFill>
                      </a:tcPr>
                    </a:tc>
                    <a:tc>
                      <a:txBody>
                        <a:bodyPr/>
                        <a:lstStyle/>
                        <a:p>
                          <a:endParaRPr lang="en-US"/>
                        </a:p>
                      </a:txBody>
                      <a:tcPr>
                        <a:blipFill>
                          <a:blip r:embed="rId4"/>
                          <a:stretch>
                            <a:fillRect l="-200000" t="-354098" r="-976" b="-324590"/>
                          </a:stretch>
                        </a:blipFill>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endParaRPr lang="en-US"/>
                        </a:p>
                      </a:txBody>
                      <a:tcPr>
                        <a:blipFill>
                          <a:blip r:embed="rId4"/>
                          <a:stretch>
                            <a:fillRect l="-100980" t="-454098" r="-101471" b="-224590"/>
                          </a:stretch>
                        </a:blipFill>
                      </a:tcPr>
                    </a:tc>
                    <a:tc>
                      <a:txBody>
                        <a:bodyPr/>
                        <a:lstStyle/>
                        <a:p>
                          <a:pPr algn="ctr"/>
                          <a:r>
                            <a:rPr lang="en-US" dirty="0">
                              <a:solidFill>
                                <a:schemeClr val="tx1"/>
                              </a:solidFill>
                            </a:rPr>
                            <a:t>E</a:t>
                          </a: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endParaRPr lang="en-US"/>
                        </a:p>
                      </a:txBody>
                      <a:tcPr>
                        <a:blipFill>
                          <a:blip r:embed="rId4"/>
                          <a:stretch>
                            <a:fillRect l="-100980" t="-554098" r="-101471" b="-124590"/>
                          </a:stretch>
                        </a:blipFill>
                      </a:tcPr>
                    </a:tc>
                    <a:tc>
                      <a:txBody>
                        <a:bodyPr/>
                        <a:lstStyle/>
                        <a:p>
                          <a:pPr algn="ctr"/>
                          <a:r>
                            <a:rPr lang="en-US" dirty="0">
                              <a:solidFill>
                                <a:schemeClr val="tx1"/>
                              </a:solidFill>
                            </a:rPr>
                            <a:t>A</a:t>
                          </a: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endParaRPr lang="en-US"/>
                        </a:p>
                      </a:txBody>
                      <a:tcPr>
                        <a:blipFill>
                          <a:blip r:embed="rId4"/>
                          <a:stretch>
                            <a:fillRect l="-100980" t="-654098" r="-101471" b="-24590"/>
                          </a:stretch>
                        </a:blipFill>
                      </a:tcPr>
                    </a:tc>
                    <a:tc>
                      <a:txBody>
                        <a:bodyPr/>
                        <a:lstStyle/>
                        <a:p>
                          <a:pPr algn="ctr"/>
                          <a:r>
                            <a:rPr lang="en-US" dirty="0">
                              <a:solidFill>
                                <a:schemeClr val="tx1"/>
                              </a:solidFill>
                            </a:rPr>
                            <a:t>D</a:t>
                          </a:r>
                        </a:p>
                      </a:txBody>
                      <a:tcPr/>
                    </a:tc>
                    <a:extLst>
                      <a:ext uri="{0D108BD9-81ED-4DB2-BD59-A6C34878D82A}">
                        <a16:rowId xmlns:a16="http://schemas.microsoft.com/office/drawing/2014/main" val="3904476206"/>
                      </a:ext>
                    </a:extLst>
                  </a:tr>
                </a:tbl>
              </a:graphicData>
            </a:graphic>
          </p:graphicFrame>
        </mc:Fallback>
      </mc:AlternateContent>
      <p:sp>
        <p:nvSpPr>
          <p:cNvPr id="5" name="Rectangle: Rounded Corners 4">
            <a:extLst>
              <a:ext uri="{FF2B5EF4-FFF2-40B4-BE49-F238E27FC236}">
                <a16:creationId xmlns:a16="http://schemas.microsoft.com/office/drawing/2014/main" id="{3E18EA47-B359-4313-BF0D-FDBC38FA7C65}"/>
              </a:ext>
            </a:extLst>
          </p:cNvPr>
          <p:cNvSpPr/>
          <p:nvPr/>
        </p:nvSpPr>
        <p:spPr>
          <a:xfrm>
            <a:off x="8479231" y="3824337"/>
            <a:ext cx="689317" cy="3094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34DB1D8C-35B9-4FD5-B879-F19296E05DFD}"/>
              </a:ext>
            </a:extLst>
          </p:cNvPr>
          <p:cNvGraphicFramePr>
            <a:graphicFrameLocks noGrp="1"/>
          </p:cNvGraphicFramePr>
          <p:nvPr>
            <p:extLst>
              <p:ext uri="{D42A27DB-BD31-4B8C-83A1-F6EECF244321}">
                <p14:modId xmlns:p14="http://schemas.microsoft.com/office/powerpoint/2010/main" val="1492700827"/>
              </p:ext>
            </p:extLst>
          </p:nvPr>
        </p:nvGraphicFramePr>
        <p:xfrm>
          <a:off x="681501" y="5812171"/>
          <a:ext cx="4964334" cy="370840"/>
        </p:xfrm>
        <a:graphic>
          <a:graphicData uri="http://schemas.openxmlformats.org/drawingml/2006/table">
            <a:tbl>
              <a:tblPr firstRow="1" bandRow="1">
                <a:tableStyleId>{5940675A-B579-460E-94D1-54222C63F5DA}</a:tableStyleId>
              </a:tblPr>
              <a:tblGrid>
                <a:gridCol w="2482167">
                  <a:extLst>
                    <a:ext uri="{9D8B030D-6E8A-4147-A177-3AD203B41FA5}">
                      <a16:colId xmlns:a16="http://schemas.microsoft.com/office/drawing/2014/main" val="3412851182"/>
                    </a:ext>
                  </a:extLst>
                </a:gridCol>
                <a:gridCol w="2482167">
                  <a:extLst>
                    <a:ext uri="{9D8B030D-6E8A-4147-A177-3AD203B41FA5}">
                      <a16:colId xmlns:a16="http://schemas.microsoft.com/office/drawing/2014/main" val="4122871413"/>
                    </a:ext>
                  </a:extLst>
                </a:gridCol>
              </a:tblGrid>
              <a:tr h="370840">
                <a:tc>
                  <a:txBody>
                    <a:bodyPr/>
                    <a:lstStyle/>
                    <a:p>
                      <a:r>
                        <a:rPr lang="en-US" dirty="0"/>
                        <a:t>Visited [</a:t>
                      </a:r>
                      <a:r>
                        <a:rPr lang="en-US" dirty="0">
                          <a:solidFill>
                            <a:schemeClr val="tx1"/>
                          </a:solidFill>
                        </a:rPr>
                        <a:t>A, D, E, </a:t>
                      </a:r>
                      <a:r>
                        <a:rPr lang="en-US" dirty="0">
                          <a:solidFill>
                            <a:srgbClr val="C00000"/>
                          </a:solidFill>
                        </a:rPr>
                        <a:t>B</a:t>
                      </a:r>
                      <a:r>
                        <a:rPr lang="en-US" dirty="0"/>
                        <a:t>]</a:t>
                      </a:r>
                    </a:p>
                  </a:txBody>
                  <a:tcPr/>
                </a:tc>
                <a:tc>
                  <a:txBody>
                    <a:bodyPr/>
                    <a:lstStyle/>
                    <a:p>
                      <a:r>
                        <a:rPr lang="en-US" dirty="0"/>
                        <a:t>Unvisited [C]</a:t>
                      </a:r>
                    </a:p>
                  </a:txBody>
                  <a:tcPr/>
                </a:tc>
                <a:extLst>
                  <a:ext uri="{0D108BD9-81ED-4DB2-BD59-A6C34878D82A}">
                    <a16:rowId xmlns:a16="http://schemas.microsoft.com/office/drawing/2014/main" val="280635175"/>
                  </a:ext>
                </a:extLst>
              </a:tr>
            </a:tbl>
          </a:graphicData>
        </a:graphic>
      </p:graphicFrame>
      <p:sp>
        <p:nvSpPr>
          <p:cNvPr id="7" name="TextBox 6">
            <a:extLst>
              <a:ext uri="{FF2B5EF4-FFF2-40B4-BE49-F238E27FC236}">
                <a16:creationId xmlns:a16="http://schemas.microsoft.com/office/drawing/2014/main" id="{5E9FB908-A50B-437D-B504-B6A3A84ADF19}"/>
              </a:ext>
            </a:extLst>
          </p:cNvPr>
          <p:cNvSpPr txBox="1"/>
          <p:nvPr/>
        </p:nvSpPr>
        <p:spPr>
          <a:xfrm>
            <a:off x="2826056" y="272475"/>
            <a:ext cx="5320687" cy="369332"/>
          </a:xfrm>
          <a:prstGeom prst="rect">
            <a:avLst/>
          </a:prstGeom>
          <a:solidFill>
            <a:schemeClr val="accent1">
              <a:lumMod val="40000"/>
              <a:lumOff val="60000"/>
            </a:schemeClr>
          </a:solidFill>
          <a:ln>
            <a:solidFill>
              <a:schemeClr val="accent1">
                <a:lumMod val="75000"/>
              </a:schemeClr>
            </a:solidFill>
          </a:ln>
        </p:spPr>
        <p:txBody>
          <a:bodyPr wrap="none" rtlCol="0">
            <a:spAutoFit/>
          </a:bodyPr>
          <a:lstStyle/>
          <a:p>
            <a:r>
              <a:rPr lang="en-US" dirty="0"/>
              <a:t>For the current vertex, examine its unvisited neighbors</a:t>
            </a:r>
          </a:p>
        </p:txBody>
      </p:sp>
      <p:cxnSp>
        <p:nvCxnSpPr>
          <p:cNvPr id="9" name="Straight Connector 8">
            <a:extLst>
              <a:ext uri="{FF2B5EF4-FFF2-40B4-BE49-F238E27FC236}">
                <a16:creationId xmlns:a16="http://schemas.microsoft.com/office/drawing/2014/main" id="{61294FFC-D4ED-4243-91F0-6FEB8A3C769F}"/>
              </a:ext>
            </a:extLst>
          </p:cNvPr>
          <p:cNvCxnSpPr>
            <a:cxnSpLocks/>
          </p:cNvCxnSpPr>
          <p:nvPr/>
        </p:nvCxnSpPr>
        <p:spPr>
          <a:xfrm>
            <a:off x="3460652" y="2686929"/>
            <a:ext cx="1434905" cy="74207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AAC9925-1A47-4CE3-B42F-7866CF053C7E}"/>
                  </a:ext>
                </a:extLst>
              </p:cNvPr>
              <p:cNvSpPr txBox="1"/>
              <p:nvPr/>
            </p:nvSpPr>
            <p:spPr>
              <a:xfrm>
                <a:off x="3869635" y="2280036"/>
                <a:ext cx="1025922" cy="276999"/>
              </a:xfrm>
              <a:prstGeom prst="rect">
                <a:avLst/>
              </a:prstGeom>
              <a:noFill/>
              <a:ln>
                <a:solidFill>
                  <a:srgbClr val="0070C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3+5=8</m:t>
                      </m:r>
                    </m:oMath>
                  </m:oMathPara>
                </a14:m>
                <a:endParaRPr lang="en-US" dirty="0"/>
              </a:p>
            </p:txBody>
          </p:sp>
        </mc:Choice>
        <mc:Fallback xmlns="">
          <p:sp>
            <p:nvSpPr>
              <p:cNvPr id="13" name="TextBox 12">
                <a:extLst>
                  <a:ext uri="{FF2B5EF4-FFF2-40B4-BE49-F238E27FC236}">
                    <a16:creationId xmlns:a16="http://schemas.microsoft.com/office/drawing/2014/main" id="{3AAC9925-1A47-4CE3-B42F-7866CF053C7E}"/>
                  </a:ext>
                </a:extLst>
              </p:cNvPr>
              <p:cNvSpPr txBox="1">
                <a:spLocks noRot="1" noChangeAspect="1" noMove="1" noResize="1" noEditPoints="1" noAdjustHandles="1" noChangeArrowheads="1" noChangeShapeType="1" noTextEdit="1"/>
              </p:cNvSpPr>
              <p:nvPr/>
            </p:nvSpPr>
            <p:spPr>
              <a:xfrm>
                <a:off x="3869635" y="2280036"/>
                <a:ext cx="1025922" cy="276999"/>
              </a:xfrm>
              <a:prstGeom prst="rect">
                <a:avLst/>
              </a:prstGeom>
              <a:blipFill>
                <a:blip r:embed="rId5"/>
                <a:stretch>
                  <a:fillRect l="-4118" r="-3529" b="-8511"/>
                </a:stretch>
              </a:blipFill>
              <a:ln>
                <a:solidFill>
                  <a:srgbClr val="0070C0"/>
                </a:solid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D824D128-4BE2-4BA3-9FDA-AD4E16C20BA7}"/>
              </a:ext>
            </a:extLst>
          </p:cNvPr>
          <p:cNvSpPr txBox="1"/>
          <p:nvPr/>
        </p:nvSpPr>
        <p:spPr>
          <a:xfrm>
            <a:off x="4498180" y="1795948"/>
            <a:ext cx="4339778" cy="369332"/>
          </a:xfrm>
          <a:prstGeom prst="rect">
            <a:avLst/>
          </a:prstGeom>
          <a:solidFill>
            <a:schemeClr val="accent3">
              <a:lumMod val="40000"/>
              <a:lumOff val="60000"/>
            </a:schemeClr>
          </a:solidFill>
          <a:ln>
            <a:solidFill>
              <a:schemeClr val="accent1">
                <a:lumMod val="75000"/>
              </a:schemeClr>
            </a:solidFill>
          </a:ln>
        </p:spPr>
        <p:txBody>
          <a:bodyPr wrap="none" rtlCol="0">
            <a:spAutoFit/>
          </a:bodyPr>
          <a:lstStyle/>
          <a:p>
            <a:r>
              <a:rPr lang="en-US" dirty="0"/>
              <a:t>We do not need to update the distance to C</a:t>
            </a:r>
          </a:p>
        </p:txBody>
      </p:sp>
    </p:spTree>
    <p:extLst>
      <p:ext uri="{BB962C8B-B14F-4D97-AF65-F5344CB8AC3E}">
        <p14:creationId xmlns:p14="http://schemas.microsoft.com/office/powerpoint/2010/main" val="24869040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61639-34C2-4F7E-98D7-CF8C4833CDD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154" t="36096" r="59153" b="26553"/>
          <a:stretch/>
        </p:blipFill>
        <p:spPr>
          <a:xfrm>
            <a:off x="450164" y="2293035"/>
            <a:ext cx="4875149" cy="3038620"/>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36963D88-FEBC-4E08-A01D-15D2121DFD10}"/>
                  </a:ext>
                </a:extLst>
              </p:cNvPr>
              <p:cNvGraphicFramePr>
                <a:graphicFrameLocks noGrp="1"/>
              </p:cNvGraphicFramePr>
              <p:nvPr>
                <p:extLst>
                  <p:ext uri="{D42A27DB-BD31-4B8C-83A1-F6EECF244321}">
                    <p14:modId xmlns:p14="http://schemas.microsoft.com/office/powerpoint/2010/main" val="2855347484"/>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solidFill>
                                <a:schemeClr val="tx2">
                                  <a:lumMod val="40000"/>
                                  <a:lumOff val="60000"/>
                                </a:schemeClr>
                              </a:solidFill>
                            </a:rPr>
                            <a:t>B</a:t>
                          </a:r>
                        </a:p>
                      </a:txBody>
                      <a:tcPr/>
                    </a:tc>
                    <a:tc>
                      <a:txBody>
                        <a:bodyPr/>
                        <a:lstStyle/>
                        <a:p>
                          <a:pPr algn="ct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ea typeface="Cambria Math" panose="02040503050406030204" pitchFamily="18" charset="0"/>
                                  </a:rPr>
                                  <m:t>3</m:t>
                                </m:r>
                              </m:oMath>
                            </m:oMathPara>
                          </a14:m>
                          <a:endParaRPr lang="en-US"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𝐷</m:t>
                                </m:r>
                              </m:oMath>
                            </m:oMathPara>
                          </a14:m>
                          <a:endParaRPr lang="en-US" dirty="0">
                            <a:solidFill>
                              <a:schemeClr val="tx1"/>
                            </a:solidFill>
                          </a:endParaRPr>
                        </a:p>
                      </a:txBody>
                      <a:tcPr/>
                    </a:tc>
                    <a:extLst>
                      <a:ext uri="{0D108BD9-81ED-4DB2-BD59-A6C34878D82A}">
                        <a16:rowId xmlns:a16="http://schemas.microsoft.com/office/drawing/2014/main" val="2611077095"/>
                      </a:ext>
                    </a:extLst>
                  </a:tr>
                  <a:tr h="370840">
                    <a:tc>
                      <a:txBody>
                        <a:bodyPr/>
                        <a:lstStyle/>
                        <a:p>
                          <a:pPr algn="ctr"/>
                          <a:r>
                            <a:rPr lang="en-US" dirty="0">
                              <a:solidFill>
                                <a:schemeClr val="tx2">
                                  <a:lumMod val="40000"/>
                                  <a:lumOff val="60000"/>
                                </a:schemeClr>
                              </a:solidFill>
                            </a:rPr>
                            <a:t>C</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7</m:t>
                                </m:r>
                              </m:oMath>
                            </m:oMathPara>
                          </a14:m>
                          <a:endParaRPr lang="en-US" dirty="0">
                            <a:solidFill>
                              <a:schemeClr val="tx1"/>
                            </a:solidFill>
                          </a:endParaRPr>
                        </a:p>
                      </a:txBody>
                      <a:tcPr/>
                    </a:tc>
                    <a:tc>
                      <a:txBody>
                        <a:bodyPr/>
                        <a:lstStyle/>
                        <a:p>
                          <a:pPr algn="ctr"/>
                          <a:r>
                            <a:rPr lang="en-US" dirty="0">
                              <a:solidFill>
                                <a:schemeClr val="tx1"/>
                              </a:solidFill>
                            </a:rPr>
                            <a:t>E</a:t>
                          </a: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1</m:t>
                                </m:r>
                              </m:oMath>
                            </m:oMathPara>
                          </a14:m>
                          <a:endParaRPr lang="en-US" dirty="0">
                            <a:solidFill>
                              <a:schemeClr val="tx1"/>
                            </a:solidFill>
                          </a:endParaRPr>
                        </a:p>
                      </a:txBody>
                      <a:tcPr/>
                    </a:tc>
                    <a:tc>
                      <a:txBody>
                        <a:bodyPr/>
                        <a:lstStyle/>
                        <a:p>
                          <a:pPr algn="ctr"/>
                          <a:r>
                            <a:rPr lang="en-US" dirty="0">
                              <a:solidFill>
                                <a:schemeClr val="tx1"/>
                              </a:solidFill>
                            </a:rPr>
                            <a:t>A</a:t>
                          </a: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2</m:t>
                                </m:r>
                              </m:oMath>
                            </m:oMathPara>
                          </a14:m>
                          <a:endParaRPr lang="en-US" dirty="0">
                            <a:solidFill>
                              <a:schemeClr val="tx1"/>
                            </a:solidFill>
                          </a:endParaRPr>
                        </a:p>
                      </a:txBody>
                      <a:tcPr/>
                    </a:tc>
                    <a:tc>
                      <a:txBody>
                        <a:bodyPr/>
                        <a:lstStyle/>
                        <a:p>
                          <a:pPr algn="ctr"/>
                          <a:r>
                            <a:rPr lang="en-US" dirty="0">
                              <a:solidFill>
                                <a:schemeClr val="tx1"/>
                              </a:solidFill>
                            </a:rPr>
                            <a:t>D</a:t>
                          </a:r>
                        </a:p>
                      </a:txBody>
                      <a:tcPr/>
                    </a:tc>
                    <a:extLst>
                      <a:ext uri="{0D108BD9-81ED-4DB2-BD59-A6C34878D82A}">
                        <a16:rowId xmlns:a16="http://schemas.microsoft.com/office/drawing/2014/main" val="3904476206"/>
                      </a:ext>
                    </a:extLst>
                  </a:tr>
                </a:tbl>
              </a:graphicData>
            </a:graphic>
          </p:graphicFrame>
        </mc:Choice>
        <mc:Fallback xmlns="">
          <p:graphicFrame>
            <p:nvGraphicFramePr>
              <p:cNvPr id="4" name="Table 3">
                <a:extLst>
                  <a:ext uri="{FF2B5EF4-FFF2-40B4-BE49-F238E27FC236}">
                    <a16:creationId xmlns:a16="http://schemas.microsoft.com/office/drawing/2014/main" id="{36963D88-FEBC-4E08-A01D-15D2121DFD10}"/>
                  </a:ext>
                </a:extLst>
              </p:cNvPr>
              <p:cNvGraphicFramePr>
                <a:graphicFrameLocks noGrp="1"/>
              </p:cNvGraphicFramePr>
              <p:nvPr>
                <p:extLst>
                  <p:ext uri="{D42A27DB-BD31-4B8C-83A1-F6EECF244321}">
                    <p14:modId xmlns:p14="http://schemas.microsoft.com/office/powerpoint/2010/main" val="2855347484"/>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91440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solidFill>
                                <a:schemeClr val="tx2">
                                  <a:lumMod val="40000"/>
                                  <a:lumOff val="60000"/>
                                </a:schemeClr>
                              </a:solidFill>
                            </a:rPr>
                            <a:t>B</a:t>
                          </a:r>
                        </a:p>
                      </a:txBody>
                      <a:tcPr/>
                    </a:tc>
                    <a:tc>
                      <a:txBody>
                        <a:bodyPr/>
                        <a:lstStyle/>
                        <a:p>
                          <a:endParaRPr lang="en-US"/>
                        </a:p>
                      </a:txBody>
                      <a:tcPr>
                        <a:blipFill>
                          <a:blip r:embed="rId4"/>
                          <a:stretch>
                            <a:fillRect l="-100980" t="-354098" r="-101471" b="-324590"/>
                          </a:stretch>
                        </a:blipFill>
                      </a:tcPr>
                    </a:tc>
                    <a:tc>
                      <a:txBody>
                        <a:bodyPr/>
                        <a:lstStyle/>
                        <a:p>
                          <a:endParaRPr lang="en-US"/>
                        </a:p>
                      </a:txBody>
                      <a:tcPr>
                        <a:blipFill>
                          <a:blip r:embed="rId4"/>
                          <a:stretch>
                            <a:fillRect l="-200000" t="-354098" r="-976" b="-324590"/>
                          </a:stretch>
                        </a:blipFill>
                      </a:tcPr>
                    </a:tc>
                    <a:extLst>
                      <a:ext uri="{0D108BD9-81ED-4DB2-BD59-A6C34878D82A}">
                        <a16:rowId xmlns:a16="http://schemas.microsoft.com/office/drawing/2014/main" val="2611077095"/>
                      </a:ext>
                    </a:extLst>
                  </a:tr>
                  <a:tr h="370840">
                    <a:tc>
                      <a:txBody>
                        <a:bodyPr/>
                        <a:lstStyle/>
                        <a:p>
                          <a:pPr algn="ctr"/>
                          <a:r>
                            <a:rPr lang="en-US" dirty="0">
                              <a:solidFill>
                                <a:schemeClr val="tx2">
                                  <a:lumMod val="40000"/>
                                  <a:lumOff val="60000"/>
                                </a:schemeClr>
                              </a:solidFill>
                            </a:rPr>
                            <a:t>C</a:t>
                          </a:r>
                        </a:p>
                      </a:txBody>
                      <a:tcPr/>
                    </a:tc>
                    <a:tc>
                      <a:txBody>
                        <a:bodyPr/>
                        <a:lstStyle/>
                        <a:p>
                          <a:endParaRPr lang="en-US"/>
                        </a:p>
                      </a:txBody>
                      <a:tcPr>
                        <a:blipFill>
                          <a:blip r:embed="rId4"/>
                          <a:stretch>
                            <a:fillRect l="-100980" t="-454098" r="-101471" b="-224590"/>
                          </a:stretch>
                        </a:blipFill>
                      </a:tcPr>
                    </a:tc>
                    <a:tc>
                      <a:txBody>
                        <a:bodyPr/>
                        <a:lstStyle/>
                        <a:p>
                          <a:pPr algn="ctr"/>
                          <a:r>
                            <a:rPr lang="en-US" dirty="0">
                              <a:solidFill>
                                <a:schemeClr val="tx1"/>
                              </a:solidFill>
                            </a:rPr>
                            <a:t>E</a:t>
                          </a: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endParaRPr lang="en-US"/>
                        </a:p>
                      </a:txBody>
                      <a:tcPr>
                        <a:blipFill>
                          <a:blip r:embed="rId4"/>
                          <a:stretch>
                            <a:fillRect l="-100980" t="-554098" r="-101471" b="-124590"/>
                          </a:stretch>
                        </a:blipFill>
                      </a:tcPr>
                    </a:tc>
                    <a:tc>
                      <a:txBody>
                        <a:bodyPr/>
                        <a:lstStyle/>
                        <a:p>
                          <a:pPr algn="ctr"/>
                          <a:r>
                            <a:rPr lang="en-US" dirty="0">
                              <a:solidFill>
                                <a:schemeClr val="tx1"/>
                              </a:solidFill>
                            </a:rPr>
                            <a:t>A</a:t>
                          </a: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endParaRPr lang="en-US"/>
                        </a:p>
                      </a:txBody>
                      <a:tcPr>
                        <a:blipFill>
                          <a:blip r:embed="rId4"/>
                          <a:stretch>
                            <a:fillRect l="-100980" t="-654098" r="-101471" b="-24590"/>
                          </a:stretch>
                        </a:blipFill>
                      </a:tcPr>
                    </a:tc>
                    <a:tc>
                      <a:txBody>
                        <a:bodyPr/>
                        <a:lstStyle/>
                        <a:p>
                          <a:pPr algn="ctr"/>
                          <a:r>
                            <a:rPr lang="en-US" dirty="0">
                              <a:solidFill>
                                <a:schemeClr val="tx1"/>
                              </a:solidFill>
                            </a:rPr>
                            <a:t>D</a:t>
                          </a:r>
                        </a:p>
                      </a:txBody>
                      <a:tcPr/>
                    </a:tc>
                    <a:extLst>
                      <a:ext uri="{0D108BD9-81ED-4DB2-BD59-A6C34878D82A}">
                        <a16:rowId xmlns:a16="http://schemas.microsoft.com/office/drawing/2014/main" val="3904476206"/>
                      </a:ext>
                    </a:extLst>
                  </a:tr>
                </a:tbl>
              </a:graphicData>
            </a:graphic>
          </p:graphicFrame>
        </mc:Fallback>
      </mc:AlternateContent>
      <p:sp>
        <p:nvSpPr>
          <p:cNvPr id="5" name="Rectangle: Rounded Corners 4">
            <a:extLst>
              <a:ext uri="{FF2B5EF4-FFF2-40B4-BE49-F238E27FC236}">
                <a16:creationId xmlns:a16="http://schemas.microsoft.com/office/drawing/2014/main" id="{B4FCCEEE-B55A-422D-87B9-F2702D08F061}"/>
              </a:ext>
            </a:extLst>
          </p:cNvPr>
          <p:cNvSpPr/>
          <p:nvPr/>
        </p:nvSpPr>
        <p:spPr>
          <a:xfrm>
            <a:off x="8465163" y="4190097"/>
            <a:ext cx="689317" cy="3094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67D1C6-D1C2-4A72-A37B-F5C302211EDE}"/>
              </a:ext>
            </a:extLst>
          </p:cNvPr>
          <p:cNvSpPr txBox="1"/>
          <p:nvPr/>
        </p:nvSpPr>
        <p:spPr>
          <a:xfrm>
            <a:off x="2664969" y="961792"/>
            <a:ext cx="5831020" cy="369332"/>
          </a:xfrm>
          <a:prstGeom prst="rect">
            <a:avLst/>
          </a:prstGeom>
          <a:solidFill>
            <a:schemeClr val="accent1">
              <a:lumMod val="40000"/>
              <a:lumOff val="60000"/>
            </a:schemeClr>
          </a:solidFill>
          <a:ln>
            <a:solidFill>
              <a:schemeClr val="accent1">
                <a:lumMod val="75000"/>
              </a:schemeClr>
            </a:solidFill>
          </a:ln>
        </p:spPr>
        <p:txBody>
          <a:bodyPr wrap="none" rtlCol="0">
            <a:spAutoFit/>
          </a:bodyPr>
          <a:lstStyle/>
          <a:p>
            <a:r>
              <a:rPr lang="en-US" dirty="0"/>
              <a:t>We are currently visiting C and it has no unvisited neighbors</a:t>
            </a:r>
          </a:p>
        </p:txBody>
      </p:sp>
      <p:graphicFrame>
        <p:nvGraphicFramePr>
          <p:cNvPr id="7" name="Table 6">
            <a:extLst>
              <a:ext uri="{FF2B5EF4-FFF2-40B4-BE49-F238E27FC236}">
                <a16:creationId xmlns:a16="http://schemas.microsoft.com/office/drawing/2014/main" id="{00DA28B7-7AE2-42EB-A23B-686A51FE7074}"/>
              </a:ext>
            </a:extLst>
          </p:cNvPr>
          <p:cNvGraphicFramePr>
            <a:graphicFrameLocks noGrp="1"/>
          </p:cNvGraphicFramePr>
          <p:nvPr>
            <p:extLst>
              <p:ext uri="{D42A27DB-BD31-4B8C-83A1-F6EECF244321}">
                <p14:modId xmlns:p14="http://schemas.microsoft.com/office/powerpoint/2010/main" val="1401963838"/>
              </p:ext>
            </p:extLst>
          </p:nvPr>
        </p:nvGraphicFramePr>
        <p:xfrm>
          <a:off x="681501" y="5812171"/>
          <a:ext cx="4964334" cy="370840"/>
        </p:xfrm>
        <a:graphic>
          <a:graphicData uri="http://schemas.openxmlformats.org/drawingml/2006/table">
            <a:tbl>
              <a:tblPr firstRow="1" bandRow="1">
                <a:tableStyleId>{5940675A-B579-460E-94D1-54222C63F5DA}</a:tableStyleId>
              </a:tblPr>
              <a:tblGrid>
                <a:gridCol w="2482167">
                  <a:extLst>
                    <a:ext uri="{9D8B030D-6E8A-4147-A177-3AD203B41FA5}">
                      <a16:colId xmlns:a16="http://schemas.microsoft.com/office/drawing/2014/main" val="3412851182"/>
                    </a:ext>
                  </a:extLst>
                </a:gridCol>
                <a:gridCol w="2482167">
                  <a:extLst>
                    <a:ext uri="{9D8B030D-6E8A-4147-A177-3AD203B41FA5}">
                      <a16:colId xmlns:a16="http://schemas.microsoft.com/office/drawing/2014/main" val="4122871413"/>
                    </a:ext>
                  </a:extLst>
                </a:gridCol>
              </a:tblGrid>
              <a:tr h="370840">
                <a:tc>
                  <a:txBody>
                    <a:bodyPr/>
                    <a:lstStyle/>
                    <a:p>
                      <a:r>
                        <a:rPr lang="en-US" dirty="0"/>
                        <a:t>Visited [</a:t>
                      </a:r>
                      <a:r>
                        <a:rPr lang="en-US" dirty="0">
                          <a:solidFill>
                            <a:schemeClr val="tx1"/>
                          </a:solidFill>
                        </a:rPr>
                        <a:t>A, D, E, B, C</a:t>
                      </a:r>
                      <a:r>
                        <a:rPr lang="en-US" dirty="0"/>
                        <a:t>]</a:t>
                      </a:r>
                    </a:p>
                  </a:txBody>
                  <a:tcPr/>
                </a:tc>
                <a:tc>
                  <a:txBody>
                    <a:bodyPr/>
                    <a:lstStyle/>
                    <a:p>
                      <a:r>
                        <a:rPr lang="en-US" dirty="0"/>
                        <a:t>Unvisited [ ]</a:t>
                      </a:r>
                    </a:p>
                  </a:txBody>
                  <a:tcPr/>
                </a:tc>
                <a:extLst>
                  <a:ext uri="{0D108BD9-81ED-4DB2-BD59-A6C34878D82A}">
                    <a16:rowId xmlns:a16="http://schemas.microsoft.com/office/drawing/2014/main" val="280635175"/>
                  </a:ext>
                </a:extLst>
              </a:tr>
            </a:tbl>
          </a:graphicData>
        </a:graphic>
      </p:graphicFrame>
    </p:spTree>
    <p:extLst>
      <p:ext uri="{BB962C8B-B14F-4D97-AF65-F5344CB8AC3E}">
        <p14:creationId xmlns:p14="http://schemas.microsoft.com/office/powerpoint/2010/main" val="6635736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DA2F2-032D-4060-9016-03790227D686}"/>
              </a:ext>
            </a:extLst>
          </p:cNvPr>
          <p:cNvSpPr>
            <a:spLocks noGrp="1"/>
          </p:cNvSpPr>
          <p:nvPr>
            <p:ph type="title"/>
          </p:nvPr>
        </p:nvSpPr>
        <p:spPr/>
        <p:txBody>
          <a:bodyPr/>
          <a:lstStyle/>
          <a:p>
            <a:r>
              <a:rPr lang="en-US" dirty="0"/>
              <a:t>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9BED3B-6DDC-4468-8611-C1EA073CC0BB}"/>
                  </a:ext>
                </a:extLst>
              </p:cNvPr>
              <p:cNvSpPr>
                <a:spLocks noGrp="1"/>
              </p:cNvSpPr>
              <p:nvPr>
                <p:ph idx="1"/>
              </p:nvPr>
            </p:nvSpPr>
            <p:spPr>
              <a:xfrm>
                <a:off x="2231136" y="2553637"/>
                <a:ext cx="8024212" cy="4015974"/>
              </a:xfrm>
            </p:spPr>
            <p:txBody>
              <a:bodyPr>
                <a:normAutofit fontScale="92500" lnSpcReduction="20000"/>
              </a:bodyPr>
              <a:lstStyle/>
              <a:p>
                <a:r>
                  <a:rPr lang="en-US" dirty="0"/>
                  <a:t>Let distance of start vertex from start vertex = 0</a:t>
                </a:r>
              </a:p>
              <a:p>
                <a:r>
                  <a:rPr lang="en-US" dirty="0"/>
                  <a:t>Let distance of all other vertices from start =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(infinity)</a:t>
                </a:r>
              </a:p>
              <a:p>
                <a:endParaRPr lang="en-US" dirty="0"/>
              </a:p>
              <a:p>
                <a:pPr marL="0" indent="0">
                  <a:buNone/>
                </a:pPr>
                <a:r>
                  <a:rPr lang="en-US" dirty="0"/>
                  <a:t>Repeat </a:t>
                </a:r>
              </a:p>
              <a:p>
                <a:r>
                  <a:rPr lang="en-US" dirty="0"/>
                  <a:t>Visit the unvisited vertex with the smallest known distance from the start vertex </a:t>
                </a:r>
              </a:p>
              <a:p>
                <a:r>
                  <a:rPr lang="en-US" dirty="0"/>
                  <a:t>For the current vertex, examine its unvisited neighbors</a:t>
                </a:r>
              </a:p>
              <a:p>
                <a:r>
                  <a:rPr lang="en-US" dirty="0"/>
                  <a:t>For the current vertex, calculate distance of each neighbor from start vertex </a:t>
                </a:r>
              </a:p>
              <a:p>
                <a:r>
                  <a:rPr lang="en-US" dirty="0"/>
                  <a:t>If the calculated distance of a vertex is less than the known distance, update the shortest distance</a:t>
                </a:r>
              </a:p>
              <a:p>
                <a:r>
                  <a:rPr lang="en-US" dirty="0"/>
                  <a:t>Update the previous vertex for each of the updated distances </a:t>
                </a:r>
              </a:p>
              <a:p>
                <a:r>
                  <a:rPr lang="en-US" dirty="0"/>
                  <a:t>Add the current vertex to the list of visited vertices</a:t>
                </a:r>
              </a:p>
              <a:p>
                <a:pPr marL="0" indent="0">
                  <a:buNone/>
                </a:pPr>
                <a:r>
                  <a:rPr lang="en-US" dirty="0"/>
                  <a:t>Until all vertices visited</a:t>
                </a:r>
              </a:p>
            </p:txBody>
          </p:sp>
        </mc:Choice>
        <mc:Fallback xmlns="">
          <p:sp>
            <p:nvSpPr>
              <p:cNvPr id="3" name="Content Placeholder 2">
                <a:extLst>
                  <a:ext uri="{FF2B5EF4-FFF2-40B4-BE49-F238E27FC236}">
                    <a16:creationId xmlns:a16="http://schemas.microsoft.com/office/drawing/2014/main" id="{FC9BED3B-6DDC-4468-8611-C1EA073CC0BB}"/>
                  </a:ext>
                </a:extLst>
              </p:cNvPr>
              <p:cNvSpPr>
                <a:spLocks noGrp="1" noRot="1" noChangeAspect="1" noMove="1" noResize="1" noEditPoints="1" noAdjustHandles="1" noChangeArrowheads="1" noChangeShapeType="1" noTextEdit="1"/>
              </p:cNvSpPr>
              <p:nvPr>
                <p:ph idx="1"/>
              </p:nvPr>
            </p:nvSpPr>
            <p:spPr>
              <a:xfrm>
                <a:off x="2231136" y="2553637"/>
                <a:ext cx="8024212" cy="4015974"/>
              </a:xfrm>
              <a:blipFill>
                <a:blip r:embed="rId3"/>
                <a:stretch>
                  <a:fillRect l="-456" t="-1821"/>
                </a:stretch>
              </a:blipFill>
            </p:spPr>
            <p:txBody>
              <a:bodyPr/>
              <a:lstStyle/>
              <a:p>
                <a:r>
                  <a:rPr lang="en-US">
                    <a:noFill/>
                  </a:rPr>
                  <a:t> </a:t>
                </a:r>
              </a:p>
            </p:txBody>
          </p:sp>
        </mc:Fallback>
      </mc:AlternateContent>
    </p:spTree>
    <p:extLst>
      <p:ext uri="{BB962C8B-B14F-4D97-AF65-F5344CB8AC3E}">
        <p14:creationId xmlns:p14="http://schemas.microsoft.com/office/powerpoint/2010/main" val="2209351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CFA9-334B-4128-8521-65D564EDCF1E}"/>
              </a:ext>
            </a:extLst>
          </p:cNvPr>
          <p:cNvSpPr>
            <a:spLocks noGrp="1"/>
          </p:cNvSpPr>
          <p:nvPr>
            <p:ph type="title"/>
          </p:nvPr>
        </p:nvSpPr>
        <p:spPr/>
        <p:txBody>
          <a:bodyPr/>
          <a:lstStyle/>
          <a:p>
            <a:r>
              <a:rPr lang="en-US" dirty="0"/>
              <a:t>Directed Graph - Digraph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1961D43-C7D4-4437-8C57-40F21B6CF947}"/>
                  </a:ext>
                </a:extLst>
              </p:cNvPr>
              <p:cNvSpPr>
                <a:spLocks noGrp="1"/>
              </p:cNvSpPr>
              <p:nvPr>
                <p:ph idx="1"/>
              </p:nvPr>
            </p:nvSpPr>
            <p:spPr/>
            <p:txBody>
              <a:bodyPr/>
              <a:lstStyle/>
              <a:p>
                <a:r>
                  <a:rPr lang="en-US" dirty="0"/>
                  <a:t>A graph </a:t>
                </a:r>
                <a14:m>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 </m:t>
                    </m:r>
                    <m:r>
                      <a:rPr lang="en-US" b="0" i="1" smtClean="0">
                        <a:latin typeface="Cambria Math" panose="02040503050406030204" pitchFamily="18" charset="0"/>
                      </a:rPr>
                      <m:t>𝐸</m:t>
                    </m:r>
                    <m:r>
                      <a:rPr lang="en-US" b="0" i="1" smtClean="0">
                        <a:latin typeface="Cambria Math" panose="02040503050406030204" pitchFamily="18" charset="0"/>
                      </a:rPr>
                      <m:t>)</m:t>
                    </m:r>
                  </m:oMath>
                </a14:m>
                <a:r>
                  <a:rPr lang="en-US" dirty="0"/>
                  <a:t> where each edge is associated with pair of vertices. The directed edge associated with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m:t>
                    </m:r>
                  </m:oMath>
                </a14:m>
                <a:r>
                  <a:rPr lang="en-US" dirty="0"/>
                  <a:t> begins at </a:t>
                </a:r>
                <a14:m>
                  <m:oMath xmlns:m="http://schemas.openxmlformats.org/officeDocument/2006/math">
                    <m:r>
                      <a:rPr lang="en-US" i="1" dirty="0" smtClean="0">
                        <a:latin typeface="Cambria Math" panose="02040503050406030204" pitchFamily="18" charset="0"/>
                      </a:rPr>
                      <m:t>𝑎</m:t>
                    </m:r>
                  </m:oMath>
                </a14:m>
                <a:r>
                  <a:rPr lang="en-US" dirty="0"/>
                  <a:t> and ends at </a:t>
                </a:r>
                <a14:m>
                  <m:oMath xmlns:m="http://schemas.openxmlformats.org/officeDocument/2006/math">
                    <m:r>
                      <a:rPr lang="en-US" i="1" dirty="0" smtClean="0">
                        <a:latin typeface="Cambria Math" panose="02040503050406030204" pitchFamily="18" charset="0"/>
                      </a:rPr>
                      <m:t>𝑏</m:t>
                    </m:r>
                  </m:oMath>
                </a14:m>
                <a:r>
                  <a:rPr lang="en-US" dirty="0"/>
                  <a:t>.</a:t>
                </a:r>
              </a:p>
            </p:txBody>
          </p:sp>
        </mc:Choice>
        <mc:Fallback xmlns="">
          <p:sp>
            <p:nvSpPr>
              <p:cNvPr id="3" name="Content Placeholder 2">
                <a:extLst>
                  <a:ext uri="{FF2B5EF4-FFF2-40B4-BE49-F238E27FC236}">
                    <a16:creationId xmlns:a16="http://schemas.microsoft.com/office/drawing/2014/main" id="{C1961D43-C7D4-4437-8C57-40F21B6CF947}"/>
                  </a:ext>
                </a:extLst>
              </p:cNvPr>
              <p:cNvSpPr>
                <a:spLocks noGrp="1" noRot="1" noChangeAspect="1" noMove="1" noResize="1" noEditPoints="1" noAdjustHandles="1" noChangeArrowheads="1" noChangeShapeType="1" noTextEdit="1"/>
              </p:cNvSpPr>
              <p:nvPr>
                <p:ph idx="1"/>
              </p:nvPr>
            </p:nvSpPr>
            <p:spPr>
              <a:blipFill>
                <a:blip r:embed="rId2"/>
                <a:stretch>
                  <a:fillRect l="-473" t="-1179"/>
                </a:stretch>
              </a:blipFill>
            </p:spPr>
            <p:txBody>
              <a:bodyPr/>
              <a:lstStyle/>
              <a:p>
                <a:r>
                  <a:rPr lang="en-US">
                    <a:noFill/>
                  </a:rPr>
                  <a:t> </a:t>
                </a:r>
              </a:p>
            </p:txBody>
          </p:sp>
        </mc:Fallback>
      </mc:AlternateContent>
      <p:pic>
        <p:nvPicPr>
          <p:cNvPr id="2050" name="Picture 2">
            <a:extLst>
              <a:ext uri="{FF2B5EF4-FFF2-40B4-BE49-F238E27FC236}">
                <a16:creationId xmlns:a16="http://schemas.microsoft.com/office/drawing/2014/main" id="{85936136-E720-4349-8DD9-A894A51D94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139273" y="3742737"/>
            <a:ext cx="3584082" cy="236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8349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DA2F2-032D-4060-9016-03790227D686}"/>
              </a:ext>
            </a:extLst>
          </p:cNvPr>
          <p:cNvSpPr>
            <a:spLocks noGrp="1"/>
          </p:cNvSpPr>
          <p:nvPr>
            <p:ph type="title"/>
          </p:nvPr>
        </p:nvSpPr>
        <p:spPr/>
        <p:txBody>
          <a:bodyPr/>
          <a:lstStyle/>
          <a:p>
            <a:r>
              <a:rPr lang="en-US" dirty="0"/>
              <a:t>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9BED3B-6DDC-4468-8611-C1EA073CC0BB}"/>
                  </a:ext>
                </a:extLst>
              </p:cNvPr>
              <p:cNvSpPr>
                <a:spLocks noGrp="1"/>
              </p:cNvSpPr>
              <p:nvPr>
                <p:ph idx="1"/>
              </p:nvPr>
            </p:nvSpPr>
            <p:spPr>
              <a:xfrm>
                <a:off x="2231136" y="2539570"/>
                <a:ext cx="8024212" cy="4015974"/>
              </a:xfrm>
            </p:spPr>
            <p:txBody>
              <a:bodyPr>
                <a:normAutofit fontScale="70000" lnSpcReduction="20000"/>
              </a:bodyPr>
              <a:lstStyle/>
              <a:p>
                <a:r>
                  <a:rPr lang="en-US" dirty="0"/>
                  <a:t>Let distance of start vertex from start vertex = 0</a:t>
                </a:r>
              </a:p>
              <a:p>
                <a:r>
                  <a:rPr lang="en-US" dirty="0"/>
                  <a:t>Let distance of all other vertices from start =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(infinity)</a:t>
                </a:r>
              </a:p>
              <a:p>
                <a:endParaRPr lang="en-US" dirty="0"/>
              </a:p>
              <a:p>
                <a:pPr marL="0" indent="0">
                  <a:buNone/>
                </a:pPr>
                <a:r>
                  <a:rPr lang="en-US" dirty="0"/>
                  <a:t>WHILE vertices remain unvisited </a:t>
                </a:r>
              </a:p>
              <a:p>
                <a:r>
                  <a:rPr lang="en-US" dirty="0"/>
                  <a:t>Visit unvisited vertex with the smallest known distance from the start vertex (call this current vertex)</a:t>
                </a:r>
              </a:p>
              <a:p>
                <a:r>
                  <a:rPr lang="en-US" dirty="0"/>
                  <a:t>FOR each unvisited neighbor of the current vertex</a:t>
                </a:r>
              </a:p>
              <a:p>
                <a:r>
                  <a:rPr lang="en-US" dirty="0"/>
                  <a:t>     Calculate distance from start vertex </a:t>
                </a:r>
              </a:p>
              <a:p>
                <a:r>
                  <a:rPr lang="en-US" dirty="0"/>
                  <a:t>     If the calculated distance of this vertex is less than the known distance</a:t>
                </a:r>
              </a:p>
              <a:p>
                <a:r>
                  <a:rPr lang="en-US" dirty="0"/>
                  <a:t>            Update the shortest distance to this vertex</a:t>
                </a:r>
              </a:p>
              <a:p>
                <a:r>
                  <a:rPr lang="en-US" dirty="0"/>
                  <a:t>            Update the previous vertex with the current vertex</a:t>
                </a:r>
              </a:p>
              <a:p>
                <a:r>
                  <a:rPr lang="en-US" dirty="0"/>
                  <a:t>     end if </a:t>
                </a:r>
              </a:p>
              <a:p>
                <a:r>
                  <a:rPr lang="en-US" dirty="0"/>
                  <a:t>NEXT unvisited neighbor</a:t>
                </a:r>
              </a:p>
              <a:p>
                <a:r>
                  <a:rPr lang="en-US" dirty="0"/>
                  <a:t>Add the current vertex to the list of visited vertices</a:t>
                </a:r>
              </a:p>
              <a:p>
                <a:pPr marL="0" indent="0">
                  <a:buNone/>
                </a:pPr>
                <a:r>
                  <a:rPr lang="en-US" dirty="0"/>
                  <a:t>END WHILE</a:t>
                </a:r>
              </a:p>
            </p:txBody>
          </p:sp>
        </mc:Choice>
        <mc:Fallback xmlns="">
          <p:sp>
            <p:nvSpPr>
              <p:cNvPr id="3" name="Content Placeholder 2">
                <a:extLst>
                  <a:ext uri="{FF2B5EF4-FFF2-40B4-BE49-F238E27FC236}">
                    <a16:creationId xmlns:a16="http://schemas.microsoft.com/office/drawing/2014/main" id="{FC9BED3B-6DDC-4468-8611-C1EA073CC0BB}"/>
                  </a:ext>
                </a:extLst>
              </p:cNvPr>
              <p:cNvSpPr>
                <a:spLocks noGrp="1" noRot="1" noChangeAspect="1" noMove="1" noResize="1" noEditPoints="1" noAdjustHandles="1" noChangeArrowheads="1" noChangeShapeType="1" noTextEdit="1"/>
              </p:cNvSpPr>
              <p:nvPr>
                <p:ph idx="1"/>
              </p:nvPr>
            </p:nvSpPr>
            <p:spPr>
              <a:xfrm>
                <a:off x="2231136" y="2539570"/>
                <a:ext cx="8024212" cy="4015974"/>
              </a:xfrm>
              <a:blipFill>
                <a:blip r:embed="rId2"/>
                <a:stretch>
                  <a:fillRect l="-76" t="-1064"/>
                </a:stretch>
              </a:blipFill>
            </p:spPr>
            <p:txBody>
              <a:bodyPr/>
              <a:lstStyle/>
              <a:p>
                <a:r>
                  <a:rPr lang="en-US">
                    <a:noFill/>
                  </a:rPr>
                  <a:t> </a:t>
                </a:r>
              </a:p>
            </p:txBody>
          </p:sp>
        </mc:Fallback>
      </mc:AlternateContent>
    </p:spTree>
    <p:extLst>
      <p:ext uri="{BB962C8B-B14F-4D97-AF65-F5344CB8AC3E}">
        <p14:creationId xmlns:p14="http://schemas.microsoft.com/office/powerpoint/2010/main" val="6833675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EAC9F-D005-456C-8D6E-F64631946D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684" t="21088" r="66327" b="46259"/>
          <a:stretch/>
        </p:blipFill>
        <p:spPr>
          <a:xfrm>
            <a:off x="625151" y="2775813"/>
            <a:ext cx="6167258" cy="3541011"/>
          </a:xfrm>
          <a:prstGeom prst="rect">
            <a:avLst/>
          </a:prstGeom>
        </p:spPr>
      </p:pic>
      <p:sp>
        <p:nvSpPr>
          <p:cNvPr id="4" name="Title 3">
            <a:extLst>
              <a:ext uri="{FF2B5EF4-FFF2-40B4-BE49-F238E27FC236}">
                <a16:creationId xmlns:a16="http://schemas.microsoft.com/office/drawing/2014/main" id="{606179FB-D8D0-40AD-8A80-FAD5CBA5FB63}"/>
              </a:ext>
            </a:extLst>
          </p:cNvPr>
          <p:cNvSpPr>
            <a:spLocks noGrp="1"/>
          </p:cNvSpPr>
          <p:nvPr>
            <p:ph type="title"/>
          </p:nvPr>
        </p:nvSpPr>
        <p:spPr/>
        <p:txBody>
          <a:bodyPr/>
          <a:lstStyle/>
          <a:p>
            <a:r>
              <a:rPr lang="en-US" dirty="0"/>
              <a:t>practice</a:t>
            </a:r>
          </a:p>
        </p:txBody>
      </p:sp>
      <p:sp>
        <p:nvSpPr>
          <p:cNvPr id="5" name="TextBox 4">
            <a:extLst>
              <a:ext uri="{FF2B5EF4-FFF2-40B4-BE49-F238E27FC236}">
                <a16:creationId xmlns:a16="http://schemas.microsoft.com/office/drawing/2014/main" id="{2513BA1F-16C0-469E-A773-D4F313A900A5}"/>
              </a:ext>
            </a:extLst>
          </p:cNvPr>
          <p:cNvSpPr txBox="1"/>
          <p:nvPr/>
        </p:nvSpPr>
        <p:spPr>
          <a:xfrm>
            <a:off x="7184571" y="3783377"/>
            <a:ext cx="4166333" cy="646331"/>
          </a:xfrm>
          <a:prstGeom prst="rect">
            <a:avLst/>
          </a:prstGeom>
          <a:solidFill>
            <a:srgbClr val="A9DA74"/>
          </a:solidFill>
          <a:ln>
            <a:solidFill>
              <a:srgbClr val="00B050"/>
            </a:solidFill>
          </a:ln>
        </p:spPr>
        <p:txBody>
          <a:bodyPr wrap="none" rtlCol="0">
            <a:spAutoFit/>
          </a:bodyPr>
          <a:lstStyle/>
          <a:p>
            <a:r>
              <a:rPr lang="en-US" dirty="0"/>
              <a:t>Find the shortest path from vertex A to all</a:t>
            </a:r>
          </a:p>
          <a:p>
            <a:r>
              <a:rPr lang="en-US" dirty="0"/>
              <a:t>other vertices. </a:t>
            </a:r>
          </a:p>
        </p:txBody>
      </p:sp>
    </p:spTree>
    <p:extLst>
      <p:ext uri="{BB962C8B-B14F-4D97-AF65-F5344CB8AC3E}">
        <p14:creationId xmlns:p14="http://schemas.microsoft.com/office/powerpoint/2010/main" val="3973574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66508F-4CFE-4EF3-B4FA-9EA9F8004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684" t="21088" r="66327" b="46259"/>
          <a:stretch/>
        </p:blipFill>
        <p:spPr>
          <a:xfrm>
            <a:off x="0" y="0"/>
            <a:ext cx="5658258" cy="3248763"/>
          </a:xfrm>
          <a:prstGeom prst="rect">
            <a:avLst/>
          </a:prstGeom>
        </p:spPr>
      </p:pic>
      <p:pic>
        <p:nvPicPr>
          <p:cNvPr id="3" name="Picture 2">
            <a:extLst>
              <a:ext uri="{FF2B5EF4-FFF2-40B4-BE49-F238E27FC236}">
                <a16:creationId xmlns:a16="http://schemas.microsoft.com/office/drawing/2014/main" id="{C9AA0416-801A-4315-80FC-C026825FE01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3597" t="19320" r="31199" b="31400"/>
          <a:stretch/>
        </p:blipFill>
        <p:spPr>
          <a:xfrm>
            <a:off x="6176865" y="2213687"/>
            <a:ext cx="5645022" cy="4444967"/>
          </a:xfrm>
          <a:prstGeom prst="rect">
            <a:avLst/>
          </a:prstGeom>
        </p:spPr>
      </p:pic>
    </p:spTree>
    <p:extLst>
      <p:ext uri="{BB962C8B-B14F-4D97-AF65-F5344CB8AC3E}">
        <p14:creationId xmlns:p14="http://schemas.microsoft.com/office/powerpoint/2010/main" val="3509058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0478-5C51-4B0D-BB08-9460D0A1D003}"/>
              </a:ext>
            </a:extLst>
          </p:cNvPr>
          <p:cNvSpPr>
            <a:spLocks noGrp="1"/>
          </p:cNvSpPr>
          <p:nvPr>
            <p:ph type="title"/>
          </p:nvPr>
        </p:nvSpPr>
        <p:spPr>
          <a:xfrm>
            <a:off x="2231135" y="588832"/>
            <a:ext cx="7729728" cy="1188720"/>
          </a:xfrm>
        </p:spPr>
        <p:txBody>
          <a:bodyPr/>
          <a:lstStyle/>
          <a:p>
            <a:r>
              <a:rPr lang="en-US" dirty="0"/>
              <a:t>Try it</a:t>
            </a:r>
          </a:p>
        </p:txBody>
      </p:sp>
      <p:pic>
        <p:nvPicPr>
          <p:cNvPr id="2050" name="Picture 2" descr="Dijkstra-Algorithm |">
            <a:extLst>
              <a:ext uri="{FF2B5EF4-FFF2-40B4-BE49-F238E27FC236}">
                <a16:creationId xmlns:a16="http://schemas.microsoft.com/office/drawing/2014/main" id="{B59A5D86-3EC1-476A-B608-FAF365C6E7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677"/>
          <a:stretch/>
        </p:blipFill>
        <p:spPr bwMode="auto">
          <a:xfrm>
            <a:off x="4012833" y="3429000"/>
            <a:ext cx="7346695" cy="2717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EB45EC-5670-46E9-A4B8-1D9AB96F27AB}"/>
              </a:ext>
            </a:extLst>
          </p:cNvPr>
          <p:cNvSpPr txBox="1"/>
          <p:nvPr/>
        </p:nvSpPr>
        <p:spPr>
          <a:xfrm>
            <a:off x="4012833" y="2257729"/>
            <a:ext cx="4166333" cy="646331"/>
          </a:xfrm>
          <a:prstGeom prst="rect">
            <a:avLst/>
          </a:prstGeom>
          <a:solidFill>
            <a:srgbClr val="FFCCFF"/>
          </a:solidFill>
          <a:ln>
            <a:solidFill>
              <a:srgbClr val="FFCCFF"/>
            </a:solidFill>
          </a:ln>
        </p:spPr>
        <p:txBody>
          <a:bodyPr wrap="none" rtlCol="0">
            <a:spAutoFit/>
          </a:bodyPr>
          <a:lstStyle/>
          <a:p>
            <a:r>
              <a:rPr lang="en-US" dirty="0"/>
              <a:t>Find the shortest path from vertex A to all</a:t>
            </a:r>
          </a:p>
          <a:p>
            <a:r>
              <a:rPr lang="en-US" dirty="0"/>
              <a:t>other vertices. </a:t>
            </a:r>
          </a:p>
        </p:txBody>
      </p:sp>
      <p:graphicFrame>
        <p:nvGraphicFramePr>
          <p:cNvPr id="5" name="Table 4">
            <a:extLst>
              <a:ext uri="{FF2B5EF4-FFF2-40B4-BE49-F238E27FC236}">
                <a16:creationId xmlns:a16="http://schemas.microsoft.com/office/drawing/2014/main" id="{A591629D-7527-4610-B19F-2548E73F6F49}"/>
              </a:ext>
            </a:extLst>
          </p:cNvPr>
          <p:cNvGraphicFramePr>
            <a:graphicFrameLocks noGrp="1"/>
          </p:cNvGraphicFramePr>
          <p:nvPr>
            <p:extLst>
              <p:ext uri="{D42A27DB-BD31-4B8C-83A1-F6EECF244321}">
                <p14:modId xmlns:p14="http://schemas.microsoft.com/office/powerpoint/2010/main" val="3523476018"/>
              </p:ext>
            </p:extLst>
          </p:nvPr>
        </p:nvGraphicFramePr>
        <p:xfrm>
          <a:off x="370501" y="3462886"/>
          <a:ext cx="3403794" cy="3139440"/>
        </p:xfrm>
        <a:graphic>
          <a:graphicData uri="http://schemas.openxmlformats.org/drawingml/2006/table">
            <a:tbl>
              <a:tblPr firstRow="1" bandRow="1">
                <a:tableStyleId>{5940675A-B579-460E-94D1-54222C63F5DA}</a:tableStyleId>
              </a:tblPr>
              <a:tblGrid>
                <a:gridCol w="1134598">
                  <a:extLst>
                    <a:ext uri="{9D8B030D-6E8A-4147-A177-3AD203B41FA5}">
                      <a16:colId xmlns:a16="http://schemas.microsoft.com/office/drawing/2014/main" val="1206035217"/>
                    </a:ext>
                  </a:extLst>
                </a:gridCol>
                <a:gridCol w="1134598">
                  <a:extLst>
                    <a:ext uri="{9D8B030D-6E8A-4147-A177-3AD203B41FA5}">
                      <a16:colId xmlns:a16="http://schemas.microsoft.com/office/drawing/2014/main" val="2022810552"/>
                    </a:ext>
                  </a:extLst>
                </a:gridCol>
                <a:gridCol w="1134598">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solidFill>
                            <a:schemeClr val="tx2">
                              <a:lumMod val="40000"/>
                              <a:lumOff val="60000"/>
                            </a:schemeClr>
                          </a:solidFill>
                        </a:rPr>
                        <a:t>b</a:t>
                      </a: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2611077095"/>
                  </a:ext>
                </a:extLst>
              </a:tr>
              <a:tr h="370840">
                <a:tc>
                  <a:txBody>
                    <a:bodyPr/>
                    <a:lstStyle/>
                    <a:p>
                      <a:pPr algn="ctr"/>
                      <a:r>
                        <a:rPr lang="en-US" dirty="0">
                          <a:solidFill>
                            <a:schemeClr val="tx2">
                              <a:lumMod val="40000"/>
                              <a:lumOff val="60000"/>
                            </a:schemeClr>
                          </a:solidFill>
                        </a:rPr>
                        <a:t>c</a:t>
                      </a: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3904476206"/>
                  </a:ext>
                </a:extLst>
              </a:tr>
              <a:tr h="370840">
                <a:tc>
                  <a:txBody>
                    <a:bodyPr/>
                    <a:lstStyle/>
                    <a:p>
                      <a:pPr algn="ctr"/>
                      <a:r>
                        <a:rPr lang="en-US" dirty="0">
                          <a:solidFill>
                            <a:schemeClr val="accent2"/>
                          </a:solidFill>
                        </a:rPr>
                        <a:t>z</a:t>
                      </a: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774891967"/>
                  </a:ext>
                </a:extLst>
              </a:tr>
            </a:tbl>
          </a:graphicData>
        </a:graphic>
      </p:graphicFrame>
      <p:sp>
        <p:nvSpPr>
          <p:cNvPr id="6" name="TextBox 5">
            <a:extLst>
              <a:ext uri="{FF2B5EF4-FFF2-40B4-BE49-F238E27FC236}">
                <a16:creationId xmlns:a16="http://schemas.microsoft.com/office/drawing/2014/main" id="{2A3A4E3E-AFC4-44A1-BBE0-71454878A125}"/>
              </a:ext>
            </a:extLst>
          </p:cNvPr>
          <p:cNvSpPr txBox="1"/>
          <p:nvPr/>
        </p:nvSpPr>
        <p:spPr>
          <a:xfrm>
            <a:off x="370501" y="2590412"/>
            <a:ext cx="2937723" cy="646331"/>
          </a:xfrm>
          <a:prstGeom prst="rect">
            <a:avLst/>
          </a:prstGeom>
          <a:solidFill>
            <a:schemeClr val="accent1">
              <a:lumMod val="40000"/>
              <a:lumOff val="60000"/>
            </a:schemeClr>
          </a:solidFill>
          <a:ln>
            <a:solidFill>
              <a:schemeClr val="accent1">
                <a:lumMod val="75000"/>
              </a:schemeClr>
            </a:solidFill>
          </a:ln>
        </p:spPr>
        <p:txBody>
          <a:bodyPr wrap="square" rtlCol="0">
            <a:spAutoFit/>
          </a:bodyPr>
          <a:lstStyle/>
          <a:p>
            <a:r>
              <a:rPr lang="en-US" dirty="0"/>
              <a:t>Show your solution in a table format as shown below.</a:t>
            </a:r>
          </a:p>
        </p:txBody>
      </p:sp>
    </p:spTree>
    <p:extLst>
      <p:ext uri="{BB962C8B-B14F-4D97-AF65-F5344CB8AC3E}">
        <p14:creationId xmlns:p14="http://schemas.microsoft.com/office/powerpoint/2010/main" val="38852470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139D0-C1FA-43CF-A56D-5B237FE41CCB}"/>
              </a:ext>
            </a:extLst>
          </p:cNvPr>
          <p:cNvSpPr>
            <a:spLocks noGrp="1"/>
          </p:cNvSpPr>
          <p:nvPr>
            <p:ph type="title"/>
          </p:nvPr>
        </p:nvSpPr>
        <p:spPr/>
        <p:txBody>
          <a:bodyPr/>
          <a:lstStyle/>
          <a:p>
            <a:r>
              <a:rPr lang="en-US" dirty="0"/>
              <a:t>continue the solution</a:t>
            </a:r>
          </a:p>
        </p:txBody>
      </p:sp>
      <p:pic>
        <p:nvPicPr>
          <p:cNvPr id="1026" name="Picture 2" descr="Dijkstra Algorithm Example - YouTube">
            <a:extLst>
              <a:ext uri="{FF2B5EF4-FFF2-40B4-BE49-F238E27FC236}">
                <a16:creationId xmlns:a16="http://schemas.microsoft.com/office/drawing/2014/main" id="{65D5B160-DCDA-4B78-AF1D-78C66CACFD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36"/>
          <a:stretch/>
        </p:blipFill>
        <p:spPr bwMode="auto">
          <a:xfrm>
            <a:off x="1645187" y="2420936"/>
            <a:ext cx="8764905" cy="4263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30D5D01-B7FF-4869-AC82-215AC632B64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4616" t="21935" r="35384" b="42766"/>
          <a:stretch/>
        </p:blipFill>
        <p:spPr>
          <a:xfrm>
            <a:off x="6205605" y="2616591"/>
            <a:ext cx="4177983" cy="2763896"/>
          </a:xfrm>
          <a:prstGeom prst="rect">
            <a:avLst/>
          </a:prstGeom>
        </p:spPr>
      </p:pic>
    </p:spTree>
    <p:extLst>
      <p:ext uri="{BB962C8B-B14F-4D97-AF65-F5344CB8AC3E}">
        <p14:creationId xmlns:p14="http://schemas.microsoft.com/office/powerpoint/2010/main" val="38256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39D0F-F89A-4875-8F45-5B1918DE9E16}"/>
              </a:ext>
            </a:extLst>
          </p:cNvPr>
          <p:cNvSpPr>
            <a:spLocks noGrp="1"/>
          </p:cNvSpPr>
          <p:nvPr>
            <p:ph type="title"/>
          </p:nvPr>
        </p:nvSpPr>
        <p:spPr>
          <a:xfrm>
            <a:off x="2231136" y="688109"/>
            <a:ext cx="7729728" cy="1188720"/>
          </a:xfrm>
        </p:spPr>
        <p:txBody>
          <a:bodyPr/>
          <a:lstStyle/>
          <a:p>
            <a:r>
              <a:rPr lang="en-US" dirty="0"/>
              <a:t>Try it</a:t>
            </a:r>
          </a:p>
        </p:txBody>
      </p:sp>
      <p:pic>
        <p:nvPicPr>
          <p:cNvPr id="4" name="Picture 3">
            <a:extLst>
              <a:ext uri="{FF2B5EF4-FFF2-40B4-BE49-F238E27FC236}">
                <a16:creationId xmlns:a16="http://schemas.microsoft.com/office/drawing/2014/main" id="{1A743A77-F910-4C50-A35A-D6729D09333B}"/>
              </a:ext>
            </a:extLst>
          </p:cNvPr>
          <p:cNvPicPr>
            <a:picLocks noChangeAspect="1"/>
          </p:cNvPicPr>
          <p:nvPr/>
        </p:nvPicPr>
        <p:blipFill rotWithShape="1">
          <a:blip r:embed="rId2"/>
          <a:srcRect l="16454" t="29524" r="50867" b="34422"/>
          <a:stretch/>
        </p:blipFill>
        <p:spPr>
          <a:xfrm>
            <a:off x="4501479" y="3138038"/>
            <a:ext cx="5812971" cy="3288111"/>
          </a:xfrm>
          <a:prstGeom prst="rect">
            <a:avLst/>
          </a:prstGeom>
        </p:spPr>
      </p:pic>
      <p:sp>
        <p:nvSpPr>
          <p:cNvPr id="5" name="TextBox 4">
            <a:extLst>
              <a:ext uri="{FF2B5EF4-FFF2-40B4-BE49-F238E27FC236}">
                <a16:creationId xmlns:a16="http://schemas.microsoft.com/office/drawing/2014/main" id="{93134335-48CF-4871-AC5F-E7AD09E18327}"/>
              </a:ext>
            </a:extLst>
          </p:cNvPr>
          <p:cNvSpPr txBox="1"/>
          <p:nvPr/>
        </p:nvSpPr>
        <p:spPr>
          <a:xfrm>
            <a:off x="3297928" y="2212901"/>
            <a:ext cx="5596144" cy="369332"/>
          </a:xfrm>
          <a:prstGeom prst="rect">
            <a:avLst/>
          </a:prstGeom>
          <a:solidFill>
            <a:srgbClr val="FFCCFF"/>
          </a:solidFill>
          <a:ln>
            <a:solidFill>
              <a:srgbClr val="FFCCFF"/>
            </a:solidFill>
          </a:ln>
        </p:spPr>
        <p:txBody>
          <a:bodyPr wrap="square" rtlCol="0">
            <a:spAutoFit/>
          </a:bodyPr>
          <a:lstStyle/>
          <a:p>
            <a:r>
              <a:rPr lang="en-US" dirty="0"/>
              <a:t>Find the shortest path from vertex A to all other vertices. </a:t>
            </a:r>
          </a:p>
        </p:txBody>
      </p:sp>
      <p:sp>
        <p:nvSpPr>
          <p:cNvPr id="3" name="TextBox 2">
            <a:extLst>
              <a:ext uri="{FF2B5EF4-FFF2-40B4-BE49-F238E27FC236}">
                <a16:creationId xmlns:a16="http://schemas.microsoft.com/office/drawing/2014/main" id="{4EA10116-94F7-4042-B326-3E99986FCCAB}"/>
              </a:ext>
            </a:extLst>
          </p:cNvPr>
          <p:cNvSpPr txBox="1"/>
          <p:nvPr/>
        </p:nvSpPr>
        <p:spPr>
          <a:xfrm>
            <a:off x="543339" y="2889513"/>
            <a:ext cx="3644348" cy="646331"/>
          </a:xfrm>
          <a:prstGeom prst="rect">
            <a:avLst/>
          </a:prstGeom>
          <a:solidFill>
            <a:schemeClr val="accent1">
              <a:lumMod val="40000"/>
              <a:lumOff val="60000"/>
            </a:schemeClr>
          </a:solidFill>
          <a:ln>
            <a:solidFill>
              <a:schemeClr val="accent1">
                <a:lumMod val="75000"/>
              </a:schemeClr>
            </a:solidFill>
          </a:ln>
        </p:spPr>
        <p:txBody>
          <a:bodyPr wrap="square" rtlCol="0">
            <a:spAutoFit/>
          </a:bodyPr>
          <a:lstStyle/>
          <a:p>
            <a:r>
              <a:rPr lang="en-US" dirty="0"/>
              <a:t>Show your solution in a table format as shown below (for each vertex).</a:t>
            </a:r>
          </a:p>
        </p:txBody>
      </p:sp>
      <p:graphicFrame>
        <p:nvGraphicFramePr>
          <p:cNvPr id="6" name="Table 6">
            <a:extLst>
              <a:ext uri="{FF2B5EF4-FFF2-40B4-BE49-F238E27FC236}">
                <a16:creationId xmlns:a16="http://schemas.microsoft.com/office/drawing/2014/main" id="{B830EC80-DFD0-49CE-BF38-3F249FACC144}"/>
              </a:ext>
            </a:extLst>
          </p:cNvPr>
          <p:cNvGraphicFramePr>
            <a:graphicFrameLocks noGrp="1"/>
          </p:cNvGraphicFramePr>
          <p:nvPr>
            <p:extLst>
              <p:ext uri="{D42A27DB-BD31-4B8C-83A1-F6EECF244321}">
                <p14:modId xmlns:p14="http://schemas.microsoft.com/office/powerpoint/2010/main" val="2461339028"/>
              </p:ext>
            </p:extLst>
          </p:nvPr>
        </p:nvGraphicFramePr>
        <p:xfrm>
          <a:off x="543339" y="3781072"/>
          <a:ext cx="3047016" cy="2926080"/>
        </p:xfrm>
        <a:graphic>
          <a:graphicData uri="http://schemas.openxmlformats.org/drawingml/2006/table">
            <a:tbl>
              <a:tblPr firstRow="1" bandRow="1">
                <a:tableStyleId>{5C22544A-7EE6-4342-B048-85BDC9FD1C3A}</a:tableStyleId>
              </a:tblPr>
              <a:tblGrid>
                <a:gridCol w="380877">
                  <a:extLst>
                    <a:ext uri="{9D8B030D-6E8A-4147-A177-3AD203B41FA5}">
                      <a16:colId xmlns:a16="http://schemas.microsoft.com/office/drawing/2014/main" val="3635002261"/>
                    </a:ext>
                  </a:extLst>
                </a:gridCol>
                <a:gridCol w="380877">
                  <a:extLst>
                    <a:ext uri="{9D8B030D-6E8A-4147-A177-3AD203B41FA5}">
                      <a16:colId xmlns:a16="http://schemas.microsoft.com/office/drawing/2014/main" val="457256067"/>
                    </a:ext>
                  </a:extLst>
                </a:gridCol>
                <a:gridCol w="380877">
                  <a:extLst>
                    <a:ext uri="{9D8B030D-6E8A-4147-A177-3AD203B41FA5}">
                      <a16:colId xmlns:a16="http://schemas.microsoft.com/office/drawing/2014/main" val="3156984933"/>
                    </a:ext>
                  </a:extLst>
                </a:gridCol>
                <a:gridCol w="380877">
                  <a:extLst>
                    <a:ext uri="{9D8B030D-6E8A-4147-A177-3AD203B41FA5}">
                      <a16:colId xmlns:a16="http://schemas.microsoft.com/office/drawing/2014/main" val="3331932648"/>
                    </a:ext>
                  </a:extLst>
                </a:gridCol>
                <a:gridCol w="380877">
                  <a:extLst>
                    <a:ext uri="{9D8B030D-6E8A-4147-A177-3AD203B41FA5}">
                      <a16:colId xmlns:a16="http://schemas.microsoft.com/office/drawing/2014/main" val="278896482"/>
                    </a:ext>
                  </a:extLst>
                </a:gridCol>
                <a:gridCol w="380877">
                  <a:extLst>
                    <a:ext uri="{9D8B030D-6E8A-4147-A177-3AD203B41FA5}">
                      <a16:colId xmlns:a16="http://schemas.microsoft.com/office/drawing/2014/main" val="1785973476"/>
                    </a:ext>
                  </a:extLst>
                </a:gridCol>
                <a:gridCol w="380877">
                  <a:extLst>
                    <a:ext uri="{9D8B030D-6E8A-4147-A177-3AD203B41FA5}">
                      <a16:colId xmlns:a16="http://schemas.microsoft.com/office/drawing/2014/main" val="1318899171"/>
                    </a:ext>
                  </a:extLst>
                </a:gridCol>
                <a:gridCol w="380877">
                  <a:extLst>
                    <a:ext uri="{9D8B030D-6E8A-4147-A177-3AD203B41FA5}">
                      <a16:colId xmlns:a16="http://schemas.microsoft.com/office/drawing/2014/main" val="1742898284"/>
                    </a:ext>
                  </a:extLst>
                </a:gridCol>
              </a:tblGrid>
              <a:tr h="348434">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tc>
                  <a:txBody>
                    <a:bodyPr/>
                    <a:lstStyle/>
                    <a:p>
                      <a:r>
                        <a:rPr lang="en-US" dirty="0"/>
                        <a:t>e</a:t>
                      </a:r>
                    </a:p>
                  </a:txBody>
                  <a:tcPr/>
                </a:tc>
                <a:tc>
                  <a:txBody>
                    <a:bodyPr/>
                    <a:lstStyle/>
                    <a:p>
                      <a:r>
                        <a:rPr lang="en-US" dirty="0"/>
                        <a:t>f</a:t>
                      </a:r>
                    </a:p>
                  </a:txBody>
                  <a:tcPr/>
                </a:tc>
                <a:tc>
                  <a:txBody>
                    <a:bodyPr/>
                    <a:lstStyle/>
                    <a:p>
                      <a:r>
                        <a:rPr lang="en-US" dirty="0"/>
                        <a:t>z</a:t>
                      </a:r>
                    </a:p>
                  </a:txBody>
                  <a:tcPr/>
                </a:tc>
                <a:extLst>
                  <a:ext uri="{0D108BD9-81ED-4DB2-BD59-A6C34878D82A}">
                    <a16:rowId xmlns:a16="http://schemas.microsoft.com/office/drawing/2014/main" val="3324912450"/>
                  </a:ext>
                </a:extLst>
              </a:tr>
              <a:tr h="348434">
                <a:tc>
                  <a:txBody>
                    <a:bodyPr/>
                    <a:lstStyle/>
                    <a:p>
                      <a:r>
                        <a:rPr lang="en-US" dirty="0"/>
                        <a:t>a</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81096005"/>
                  </a:ext>
                </a:extLst>
              </a:tr>
              <a:tr h="34843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88210099"/>
                  </a:ext>
                </a:extLst>
              </a:tr>
              <a:tr h="34843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6266848"/>
                  </a:ext>
                </a:extLst>
              </a:tr>
              <a:tr h="34843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72059104"/>
                  </a:ext>
                </a:extLst>
              </a:tr>
              <a:tr h="34843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56447884"/>
                  </a:ext>
                </a:extLst>
              </a:tr>
              <a:tr h="34843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90108545"/>
                  </a:ext>
                </a:extLst>
              </a:tr>
              <a:tr h="34843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57780549"/>
                  </a:ext>
                </a:extLst>
              </a:tr>
            </a:tbl>
          </a:graphicData>
        </a:graphic>
      </p:graphicFrame>
    </p:spTree>
    <p:extLst>
      <p:ext uri="{BB962C8B-B14F-4D97-AF65-F5344CB8AC3E}">
        <p14:creationId xmlns:p14="http://schemas.microsoft.com/office/powerpoint/2010/main" val="3172139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ortest Path using Dijkstra's Algorithm - Techie Me">
            <a:extLst>
              <a:ext uri="{FF2B5EF4-FFF2-40B4-BE49-F238E27FC236}">
                <a16:creationId xmlns:a16="http://schemas.microsoft.com/office/drawing/2014/main" id="{68750858-5327-440F-AED2-225D8ED6D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8314" y="3821429"/>
            <a:ext cx="7315200" cy="2762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 Introduction to Dijkstra's Algorithm: Theory and Python Implementation |  by Andreas Soularidis | Python in Plain English">
            <a:extLst>
              <a:ext uri="{FF2B5EF4-FFF2-40B4-BE49-F238E27FC236}">
                <a16:creationId xmlns:a16="http://schemas.microsoft.com/office/drawing/2014/main" id="{415F2C25-96E5-424C-8DFD-D41621869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99" y="119577"/>
            <a:ext cx="7315200" cy="34778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A4EB303E-59B9-4433-9D26-C537BF976E32}"/>
              </a:ext>
            </a:extLst>
          </p:cNvPr>
          <p:cNvSpPr/>
          <p:nvPr/>
        </p:nvSpPr>
        <p:spPr>
          <a:xfrm>
            <a:off x="4979963" y="281354"/>
            <a:ext cx="2466536" cy="2996418"/>
          </a:xfrm>
          <a:prstGeom prst="roundRect">
            <a:avLst/>
          </a:prstGeom>
          <a:solidFill>
            <a:schemeClr val="bg1"/>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61D8F96B-02D2-43B4-84FC-E11A6F29006D}"/>
              </a:ext>
            </a:extLst>
          </p:cNvPr>
          <p:cNvSpPr/>
          <p:nvPr/>
        </p:nvSpPr>
        <p:spPr>
          <a:xfrm>
            <a:off x="1285461" y="2835965"/>
            <a:ext cx="2186609" cy="761467"/>
          </a:xfrm>
          <a:prstGeom prst="roundRect">
            <a:avLst/>
          </a:prstGeom>
          <a:solidFill>
            <a:schemeClr val="bg1"/>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C78E24E-F4D6-4D0C-A5F9-82AAF5FBA381}"/>
                  </a:ext>
                </a:extLst>
              </p:cNvPr>
              <p:cNvSpPr txBox="1"/>
              <p:nvPr/>
            </p:nvSpPr>
            <p:spPr>
              <a:xfrm>
                <a:off x="7633252" y="119577"/>
                <a:ext cx="3963393" cy="400110"/>
              </a:xfrm>
              <a:prstGeom prst="rect">
                <a:avLst/>
              </a:prstGeom>
              <a:solidFill>
                <a:srgbClr val="FFCCFF"/>
              </a:solidFill>
              <a:ln>
                <a:solidFill>
                  <a:srgbClr val="FF3399"/>
                </a:solidFill>
              </a:ln>
            </p:spPr>
            <p:txBody>
              <a:bodyPr wrap="none" rtlCol="0">
                <a:spAutoFit/>
              </a:bodyPr>
              <a:lstStyle/>
              <a:p>
                <a:r>
                  <a:rPr lang="en-US" sz="2000" dirty="0"/>
                  <a:t>Find the shortest path from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1</m:t>
                        </m:r>
                      </m:sub>
                    </m:sSub>
                  </m:oMath>
                </a14:m>
                <a:r>
                  <a:rPr lang="en-US" sz="2000" dirty="0"/>
                  <a:t>to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6</m:t>
                        </m:r>
                      </m:sub>
                    </m:sSub>
                  </m:oMath>
                </a14:m>
                <a:r>
                  <a:rPr lang="en-US" sz="2000" dirty="0"/>
                  <a:t>.</a:t>
                </a:r>
              </a:p>
            </p:txBody>
          </p:sp>
        </mc:Choice>
        <mc:Fallback xmlns="">
          <p:sp>
            <p:nvSpPr>
              <p:cNvPr id="4" name="TextBox 3">
                <a:extLst>
                  <a:ext uri="{FF2B5EF4-FFF2-40B4-BE49-F238E27FC236}">
                    <a16:creationId xmlns:a16="http://schemas.microsoft.com/office/drawing/2014/main" id="{9C78E24E-F4D6-4D0C-A5F9-82AAF5FBA381}"/>
                  </a:ext>
                </a:extLst>
              </p:cNvPr>
              <p:cNvSpPr txBox="1">
                <a:spLocks noRot="1" noChangeAspect="1" noMove="1" noResize="1" noEditPoints="1" noAdjustHandles="1" noChangeArrowheads="1" noChangeShapeType="1" noTextEdit="1"/>
              </p:cNvSpPr>
              <p:nvPr/>
            </p:nvSpPr>
            <p:spPr>
              <a:xfrm>
                <a:off x="7633252" y="119577"/>
                <a:ext cx="3963393" cy="400110"/>
              </a:xfrm>
              <a:prstGeom prst="rect">
                <a:avLst/>
              </a:prstGeom>
              <a:blipFill>
                <a:blip r:embed="rId4"/>
                <a:stretch>
                  <a:fillRect l="-1380" t="-7463" r="-613" b="-25373"/>
                </a:stretch>
              </a:blipFill>
              <a:ln>
                <a:solidFill>
                  <a:srgbClr val="FF3399"/>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3C52807-249C-42C4-BA8F-DE6E104E2AD3}"/>
                  </a:ext>
                </a:extLst>
              </p:cNvPr>
              <p:cNvSpPr txBox="1"/>
              <p:nvPr/>
            </p:nvSpPr>
            <p:spPr>
              <a:xfrm>
                <a:off x="1285461" y="3845931"/>
                <a:ext cx="3299791" cy="707886"/>
              </a:xfrm>
              <a:prstGeom prst="rect">
                <a:avLst/>
              </a:prstGeom>
              <a:solidFill>
                <a:schemeClr val="tx2">
                  <a:lumMod val="20000"/>
                  <a:lumOff val="80000"/>
                </a:schemeClr>
              </a:solidFill>
              <a:ln>
                <a:solidFill>
                  <a:schemeClr val="tx1"/>
                </a:solidFill>
              </a:ln>
            </p:spPr>
            <p:txBody>
              <a:bodyPr wrap="square" rtlCol="0">
                <a:spAutoFit/>
              </a:bodyPr>
              <a:lstStyle/>
              <a:p>
                <a:r>
                  <a:rPr lang="en-US" sz="2000" dirty="0"/>
                  <a:t>Find the shortest path from vertex </a:t>
                </a:r>
                <a14:m>
                  <m:oMath xmlns:m="http://schemas.openxmlformats.org/officeDocument/2006/math">
                    <m:r>
                      <a:rPr lang="en-US" sz="2000" i="1" smtClean="0">
                        <a:latin typeface="Cambria Math" panose="02040503050406030204" pitchFamily="18" charset="0"/>
                      </a:rPr>
                      <m:t>1</m:t>
                    </m:r>
                  </m:oMath>
                </a14:m>
                <a:r>
                  <a:rPr lang="en-US" sz="2000" dirty="0"/>
                  <a:t> to any other vertex.</a:t>
                </a:r>
              </a:p>
            </p:txBody>
          </p:sp>
        </mc:Choice>
        <mc:Fallback xmlns="">
          <p:sp>
            <p:nvSpPr>
              <p:cNvPr id="7" name="TextBox 6">
                <a:extLst>
                  <a:ext uri="{FF2B5EF4-FFF2-40B4-BE49-F238E27FC236}">
                    <a16:creationId xmlns:a16="http://schemas.microsoft.com/office/drawing/2014/main" id="{43C52807-249C-42C4-BA8F-DE6E104E2AD3}"/>
                  </a:ext>
                </a:extLst>
              </p:cNvPr>
              <p:cNvSpPr txBox="1">
                <a:spLocks noRot="1" noChangeAspect="1" noMove="1" noResize="1" noEditPoints="1" noAdjustHandles="1" noChangeArrowheads="1" noChangeShapeType="1" noTextEdit="1"/>
              </p:cNvSpPr>
              <p:nvPr/>
            </p:nvSpPr>
            <p:spPr>
              <a:xfrm>
                <a:off x="1285461" y="3845931"/>
                <a:ext cx="3299791" cy="707886"/>
              </a:xfrm>
              <a:prstGeom prst="rect">
                <a:avLst/>
              </a:prstGeom>
              <a:blipFill>
                <a:blip r:embed="rId5"/>
                <a:stretch>
                  <a:fillRect l="-1842" t="-4237" b="-13559"/>
                </a:stretch>
              </a:blipFill>
              <a:ln>
                <a:solidFill>
                  <a:schemeClr val="tx1"/>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4D07AF3E-0625-440F-9B5C-1B95D9F18962}"/>
              </a:ext>
            </a:extLst>
          </p:cNvPr>
          <p:cNvSpPr txBox="1"/>
          <p:nvPr/>
        </p:nvSpPr>
        <p:spPr>
          <a:xfrm>
            <a:off x="1285461" y="4709551"/>
            <a:ext cx="3299791" cy="707886"/>
          </a:xfrm>
          <a:prstGeom prst="rect">
            <a:avLst/>
          </a:prstGeom>
          <a:solidFill>
            <a:schemeClr val="tx2">
              <a:lumMod val="20000"/>
              <a:lumOff val="80000"/>
            </a:schemeClr>
          </a:solidFill>
          <a:ln>
            <a:solidFill>
              <a:schemeClr val="tx2">
                <a:lumMod val="50000"/>
              </a:schemeClr>
            </a:solidFill>
          </a:ln>
        </p:spPr>
        <p:txBody>
          <a:bodyPr wrap="square" rtlCol="0">
            <a:spAutoFit/>
          </a:bodyPr>
          <a:lstStyle/>
          <a:p>
            <a:r>
              <a:rPr lang="en-US" sz="2000" dirty="0"/>
              <a:t>Show your solution in a table format (for each vertex).</a:t>
            </a:r>
          </a:p>
        </p:txBody>
      </p:sp>
    </p:spTree>
    <p:extLst>
      <p:ext uri="{BB962C8B-B14F-4D97-AF65-F5344CB8AC3E}">
        <p14:creationId xmlns:p14="http://schemas.microsoft.com/office/powerpoint/2010/main" val="367583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8CDB4-722B-445D-ABFA-8FA22DF879C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0461" t="38558" r="50847" b="31889"/>
          <a:stretch/>
        </p:blipFill>
        <p:spPr>
          <a:xfrm>
            <a:off x="7682183" y="1928043"/>
            <a:ext cx="4067321" cy="3615397"/>
          </a:xfrm>
          <a:prstGeom prst="rect">
            <a:avLst/>
          </a:prstGeom>
          <a:ln w="57150">
            <a:solidFill>
              <a:schemeClr val="tx1"/>
            </a:solidFill>
          </a:ln>
        </p:spPr>
      </p:pic>
      <p:pic>
        <p:nvPicPr>
          <p:cNvPr id="5" name="Picture 4">
            <a:extLst>
              <a:ext uri="{FF2B5EF4-FFF2-40B4-BE49-F238E27FC236}">
                <a16:creationId xmlns:a16="http://schemas.microsoft.com/office/drawing/2014/main" id="{9EE1BCB9-49C8-4E08-8C55-000EF79D3FC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5423" t="27888" r="33308" b="27988"/>
          <a:stretch/>
        </p:blipFill>
        <p:spPr>
          <a:xfrm>
            <a:off x="442496" y="1928043"/>
            <a:ext cx="4557081" cy="3615397"/>
          </a:xfrm>
          <a:prstGeom prst="rect">
            <a:avLst/>
          </a:prstGeom>
        </p:spPr>
      </p:pic>
      <p:sp>
        <p:nvSpPr>
          <p:cNvPr id="7" name="TextBox 6">
            <a:extLst>
              <a:ext uri="{FF2B5EF4-FFF2-40B4-BE49-F238E27FC236}">
                <a16:creationId xmlns:a16="http://schemas.microsoft.com/office/drawing/2014/main" id="{4A858B20-4DFD-4909-B6D7-35549042F454}"/>
              </a:ext>
            </a:extLst>
          </p:cNvPr>
          <p:cNvSpPr txBox="1"/>
          <p:nvPr/>
        </p:nvSpPr>
        <p:spPr>
          <a:xfrm>
            <a:off x="1356145" y="654983"/>
            <a:ext cx="9864017" cy="461665"/>
          </a:xfrm>
          <a:prstGeom prst="rect">
            <a:avLst/>
          </a:prstGeom>
          <a:noFill/>
        </p:spPr>
        <p:txBody>
          <a:bodyPr wrap="square">
            <a:spAutoFit/>
          </a:bodyPr>
          <a:lstStyle/>
          <a:p>
            <a:r>
              <a:rPr lang="en-US" sz="2400" dirty="0"/>
              <a:t>Find the shortest path from vertex a to each vertex using Dijkstra’s algorithm. </a:t>
            </a:r>
          </a:p>
        </p:txBody>
      </p:sp>
      <p:pic>
        <p:nvPicPr>
          <p:cNvPr id="4100" name="Picture 4" descr="A Yellow And Black Diamond Shaped Road Sign With The Word SOLUTION And An  Arrow Pointing The Way Making A Great Concept. Stock Photo, Picture And  Royalty Free Image. Image 26765956.">
            <a:extLst>
              <a:ext uri="{FF2B5EF4-FFF2-40B4-BE49-F238E27FC236}">
                <a16:creationId xmlns:a16="http://schemas.microsoft.com/office/drawing/2014/main" id="{454AA7C9-FDA1-4FAC-9A6B-C866D96BEE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3614" y="2507431"/>
            <a:ext cx="2169080" cy="2170587"/>
          </a:xfrm>
          <a:prstGeom prst="diamon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0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heckerboard(across)">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et's Practice! downloads — storytelling with data">
            <a:extLst>
              <a:ext uri="{FF2B5EF4-FFF2-40B4-BE49-F238E27FC236}">
                <a16:creationId xmlns:a16="http://schemas.microsoft.com/office/drawing/2014/main" id="{986FED4B-B64E-46DA-9217-7F544B92C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32" y="182751"/>
            <a:ext cx="2338754" cy="22638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E00D8D-09ED-48A4-BA67-AE7A23AFAE52}"/>
              </a:ext>
            </a:extLst>
          </p:cNvPr>
          <p:cNvSpPr txBox="1"/>
          <p:nvPr/>
        </p:nvSpPr>
        <p:spPr>
          <a:xfrm>
            <a:off x="4345635" y="354856"/>
            <a:ext cx="3777948" cy="646331"/>
          </a:xfrm>
          <a:prstGeom prst="rect">
            <a:avLst/>
          </a:prstGeom>
          <a:noFill/>
        </p:spPr>
        <p:txBody>
          <a:bodyPr wrap="square">
            <a:spAutoFit/>
          </a:bodyPr>
          <a:lstStyle/>
          <a:p>
            <a:r>
              <a:rPr lang="en-US" sz="3600" dirty="0"/>
              <a:t>Dijkstra’s algorithm </a:t>
            </a:r>
          </a:p>
        </p:txBody>
      </p:sp>
      <p:sp>
        <p:nvSpPr>
          <p:cNvPr id="4" name="TextBox 3">
            <a:extLst>
              <a:ext uri="{FF2B5EF4-FFF2-40B4-BE49-F238E27FC236}">
                <a16:creationId xmlns:a16="http://schemas.microsoft.com/office/drawing/2014/main" id="{FBE30F05-4FB7-4ECF-807D-0277168394E8}"/>
              </a:ext>
            </a:extLst>
          </p:cNvPr>
          <p:cNvSpPr txBox="1"/>
          <p:nvPr/>
        </p:nvSpPr>
        <p:spPr>
          <a:xfrm>
            <a:off x="3313043" y="1219199"/>
            <a:ext cx="6571030" cy="400110"/>
          </a:xfrm>
          <a:prstGeom prst="rect">
            <a:avLst/>
          </a:prstGeom>
          <a:noFill/>
        </p:spPr>
        <p:txBody>
          <a:bodyPr wrap="none" rtlCol="0">
            <a:spAutoFit/>
          </a:bodyPr>
          <a:lstStyle/>
          <a:p>
            <a:r>
              <a:rPr lang="en-US" sz="2000" dirty="0"/>
              <a:t>Finding the shortest path from a vertex to any other vertices.</a:t>
            </a:r>
          </a:p>
        </p:txBody>
      </p:sp>
      <p:pic>
        <p:nvPicPr>
          <p:cNvPr id="5" name="Picture 4" descr="Graphs in Python - Theory and Implementation - Dijkstra's Algorithm">
            <a:extLst>
              <a:ext uri="{FF2B5EF4-FFF2-40B4-BE49-F238E27FC236}">
                <a16:creationId xmlns:a16="http://schemas.microsoft.com/office/drawing/2014/main" id="{AD022467-32D0-46DF-BB58-6FAB4D11A6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26489" y="2446630"/>
            <a:ext cx="6490260" cy="30341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159D7C-C086-4093-B8F8-2D98CAF3F882}"/>
              </a:ext>
            </a:extLst>
          </p:cNvPr>
          <p:cNvSpPr txBox="1"/>
          <p:nvPr/>
        </p:nvSpPr>
        <p:spPr>
          <a:xfrm>
            <a:off x="5473148" y="5806520"/>
            <a:ext cx="2650435" cy="707886"/>
          </a:xfrm>
          <a:prstGeom prst="rect">
            <a:avLst/>
          </a:prstGeom>
          <a:solidFill>
            <a:schemeClr val="accent1">
              <a:lumMod val="20000"/>
              <a:lumOff val="80000"/>
            </a:schemeClr>
          </a:solidFill>
          <a:ln>
            <a:solidFill>
              <a:schemeClr val="tx2">
                <a:lumMod val="50000"/>
              </a:schemeClr>
            </a:solidFill>
          </a:ln>
        </p:spPr>
        <p:txBody>
          <a:bodyPr wrap="square" rtlCol="0">
            <a:spAutoFit/>
          </a:bodyPr>
          <a:lstStyle/>
          <a:p>
            <a:r>
              <a:rPr lang="en-US" sz="2000" dirty="0"/>
              <a:t>Show your solution in a table format (both).</a:t>
            </a:r>
          </a:p>
        </p:txBody>
      </p:sp>
    </p:spTree>
    <p:extLst>
      <p:ext uri="{BB962C8B-B14F-4D97-AF65-F5344CB8AC3E}">
        <p14:creationId xmlns:p14="http://schemas.microsoft.com/office/powerpoint/2010/main" val="2732798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993D3C-8D4E-430D-B9DB-1F96B3F5AE81}"/>
              </a:ext>
            </a:extLst>
          </p:cNvPr>
          <p:cNvSpPr txBox="1"/>
          <p:nvPr/>
        </p:nvSpPr>
        <p:spPr>
          <a:xfrm>
            <a:off x="2667967" y="719603"/>
            <a:ext cx="7967208" cy="954107"/>
          </a:xfrm>
          <a:prstGeom prst="rect">
            <a:avLst/>
          </a:prstGeom>
          <a:noFill/>
        </p:spPr>
        <p:txBody>
          <a:bodyPr wrap="square">
            <a:spAutoFit/>
          </a:bodyPr>
          <a:lstStyle/>
          <a:p>
            <a:r>
              <a:rPr lang="en-US" sz="2800" dirty="0"/>
              <a:t>Use Dijkstra’s algorithm to find the </a:t>
            </a:r>
            <a:r>
              <a:rPr lang="en-US" sz="2800" u="sng" dirty="0"/>
              <a:t>shortest route</a:t>
            </a:r>
            <a:r>
              <a:rPr lang="en-US" sz="2800" dirty="0"/>
              <a:t> from </a:t>
            </a:r>
            <a:r>
              <a:rPr lang="en-US" sz="2800" b="1" dirty="0"/>
              <a:t>A to J</a:t>
            </a:r>
            <a:r>
              <a:rPr lang="en-US" sz="2800" dirty="0"/>
              <a:t>. State your shortest route and its length. </a:t>
            </a:r>
          </a:p>
        </p:txBody>
      </p:sp>
      <p:pic>
        <p:nvPicPr>
          <p:cNvPr id="5" name="Picture 4">
            <a:extLst>
              <a:ext uri="{FF2B5EF4-FFF2-40B4-BE49-F238E27FC236}">
                <a16:creationId xmlns:a16="http://schemas.microsoft.com/office/drawing/2014/main" id="{6AF98FBE-97F7-4B99-B893-48F3BEE51B98}"/>
              </a:ext>
            </a:extLst>
          </p:cNvPr>
          <p:cNvPicPr>
            <a:picLocks noChangeAspect="1"/>
          </p:cNvPicPr>
          <p:nvPr/>
        </p:nvPicPr>
        <p:blipFill rotWithShape="1">
          <a:blip r:embed="rId2"/>
          <a:srcRect l="25730" t="31581" r="25577" b="29426"/>
          <a:stretch/>
        </p:blipFill>
        <p:spPr>
          <a:xfrm>
            <a:off x="2667967" y="2087730"/>
            <a:ext cx="7323386" cy="3297258"/>
          </a:xfrm>
          <a:prstGeom prst="rect">
            <a:avLst/>
          </a:prstGeom>
        </p:spPr>
      </p:pic>
      <p:sp>
        <p:nvSpPr>
          <p:cNvPr id="9" name="TextBox 8">
            <a:extLst>
              <a:ext uri="{FF2B5EF4-FFF2-40B4-BE49-F238E27FC236}">
                <a16:creationId xmlns:a16="http://schemas.microsoft.com/office/drawing/2014/main" id="{932F93B2-DAEA-4F9C-99FE-6CBB2FF68D0E}"/>
              </a:ext>
            </a:extLst>
          </p:cNvPr>
          <p:cNvSpPr txBox="1"/>
          <p:nvPr/>
        </p:nvSpPr>
        <p:spPr>
          <a:xfrm>
            <a:off x="5066217" y="5722898"/>
            <a:ext cx="2526885" cy="830997"/>
          </a:xfrm>
          <a:prstGeom prst="rect">
            <a:avLst/>
          </a:prstGeom>
          <a:solidFill>
            <a:srgbClr val="C2E59B"/>
          </a:solidFill>
          <a:ln>
            <a:solidFill>
              <a:srgbClr val="00B050"/>
            </a:solidFill>
          </a:ln>
        </p:spPr>
        <p:txBody>
          <a:bodyPr wrap="square">
            <a:spAutoFit/>
          </a:bodyPr>
          <a:lstStyle/>
          <a:p>
            <a:r>
              <a:rPr lang="en-US" sz="2400" dirty="0"/>
              <a:t>Route: A C F E G J </a:t>
            </a:r>
          </a:p>
          <a:p>
            <a:r>
              <a:rPr lang="en-US" sz="2400" dirty="0"/>
              <a:t>Length: 53 km</a:t>
            </a:r>
          </a:p>
        </p:txBody>
      </p:sp>
    </p:spTree>
    <p:extLst>
      <p:ext uri="{BB962C8B-B14F-4D97-AF65-F5344CB8AC3E}">
        <p14:creationId xmlns:p14="http://schemas.microsoft.com/office/powerpoint/2010/main" val="211381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3775</TotalTime>
  <Words>5606</Words>
  <Application>Microsoft Office PowerPoint</Application>
  <PresentationFormat>Widescreen</PresentationFormat>
  <Paragraphs>1013</Paragraphs>
  <Slides>134</Slides>
  <Notes>19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134</vt:i4>
      </vt:variant>
    </vt:vector>
  </HeadingPairs>
  <TitlesOfParts>
    <vt:vector size="142" baseType="lpstr">
      <vt:lpstr>Arial</vt:lpstr>
      <vt:lpstr>Calibri</vt:lpstr>
      <vt:lpstr>Cambria Math</vt:lpstr>
      <vt:lpstr>Gill Sans MT</vt:lpstr>
      <vt:lpstr>Times New Roman</vt:lpstr>
      <vt:lpstr>urw-din</vt:lpstr>
      <vt:lpstr>Wingdings</vt:lpstr>
      <vt:lpstr>Parcel</vt:lpstr>
      <vt:lpstr>Lecture 6: Graph Theory</vt:lpstr>
      <vt:lpstr>Graph Theory in everyday life</vt:lpstr>
      <vt:lpstr>PowerPoint Presentation</vt:lpstr>
      <vt:lpstr>PowerPoint Presentation</vt:lpstr>
      <vt:lpstr>PowerPoint Presentation</vt:lpstr>
      <vt:lpstr>Varying Applications (examples)</vt:lpstr>
      <vt:lpstr>Graphs</vt:lpstr>
      <vt:lpstr>Some terminology</vt:lpstr>
      <vt:lpstr>Directed Graph - Digraph</vt:lpstr>
      <vt:lpstr>Summary</vt:lpstr>
      <vt:lpstr>More terminology</vt:lpstr>
      <vt:lpstr>For undirected graphs</vt:lpstr>
      <vt:lpstr>The hand-shaking theorem</vt:lpstr>
      <vt:lpstr>Important </vt:lpstr>
      <vt:lpstr>For directed graphs</vt:lpstr>
      <vt:lpstr>Representing graphs with matrices</vt:lpstr>
      <vt:lpstr>Directed graph</vt:lpstr>
      <vt:lpstr>PowerPoint Presentation</vt:lpstr>
      <vt:lpstr>PowerPoint Presentation</vt:lpstr>
      <vt:lpstr>undirected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Homework</vt:lpstr>
      <vt:lpstr>summary</vt:lpstr>
      <vt:lpstr>summary</vt:lpstr>
      <vt:lpstr>summary</vt:lpstr>
      <vt:lpstr>compare</vt:lpstr>
      <vt:lpstr>reading</vt:lpstr>
      <vt:lpstr>Special types of graphs</vt:lpstr>
      <vt:lpstr>Complete graphs</vt:lpstr>
      <vt:lpstr>Cycles and wheels</vt:lpstr>
      <vt:lpstr>N-cubes or hypercubes</vt:lpstr>
      <vt:lpstr>hypercubes applications</vt:lpstr>
      <vt:lpstr>Bipartite graphs</vt:lpstr>
      <vt:lpstr>bipartite graph applications</vt:lpstr>
      <vt:lpstr>Graph Coloring</vt:lpstr>
      <vt:lpstr>PowerPoint Presentation</vt:lpstr>
      <vt:lpstr>PowerPoint Presentation</vt:lpstr>
      <vt:lpstr>Complete bipartite graphs</vt:lpstr>
      <vt:lpstr>PowerPoint Presentation</vt:lpstr>
      <vt:lpstr>PowerPoint Presentation</vt:lpstr>
      <vt:lpstr>Applications of graph coloring</vt:lpstr>
      <vt:lpstr>Graph coloring</vt:lpstr>
      <vt:lpstr>Coloring a graph</vt:lpstr>
      <vt:lpstr>PowerPoint Presentation</vt:lpstr>
      <vt:lpstr>scheduling</vt:lpstr>
      <vt:lpstr>Three goals of scheduling problems</vt:lpstr>
      <vt:lpstr>Scheduling</vt:lpstr>
      <vt:lpstr>PowerPoint Presentation</vt:lpstr>
      <vt:lpstr>PowerPoint Presentation</vt:lpstr>
      <vt:lpstr>PowerPoint Presentation</vt:lpstr>
      <vt:lpstr>PowerPoint Presentation</vt:lpstr>
      <vt:lpstr>Graphing online tool</vt:lpstr>
      <vt:lpstr>Homework</vt:lpstr>
      <vt:lpstr>Homework</vt:lpstr>
      <vt:lpstr>Applications of graphs</vt:lpstr>
      <vt:lpstr>PowerPoint Presentation</vt:lpstr>
      <vt:lpstr>PowerPoint Presentation</vt:lpstr>
      <vt:lpstr>Trees</vt:lpstr>
      <vt:lpstr>PowerPoint Presentation</vt:lpstr>
      <vt:lpstr>Rooted trees</vt:lpstr>
      <vt:lpstr>More terminology for rooted trees</vt:lpstr>
      <vt:lpstr>Binary tree</vt:lpstr>
      <vt:lpstr>m-ary tree</vt:lpstr>
      <vt:lpstr>Balanced m-ary trees</vt:lpstr>
      <vt:lpstr>Balanced m-ary trees</vt:lpstr>
      <vt:lpstr>Properties of trees</vt:lpstr>
      <vt:lpstr>PowerPoint Presentation</vt:lpstr>
      <vt:lpstr>PowerPoint Presentation</vt:lpstr>
      <vt:lpstr>PowerPoint Presentation</vt:lpstr>
      <vt:lpstr>PowerPoint Presentation</vt:lpstr>
      <vt:lpstr>PowerPoint Presentation</vt:lpstr>
      <vt:lpstr>Dijkstra’s shortest path algorithm</vt:lpstr>
      <vt:lpstr>Usage of djikstra’s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Algorithm</vt:lpstr>
      <vt:lpstr>Algorithm</vt:lpstr>
      <vt:lpstr>practice</vt:lpstr>
      <vt:lpstr>PowerPoint Presentation</vt:lpstr>
      <vt:lpstr>Try it</vt:lpstr>
      <vt:lpstr>continue the solution</vt:lpstr>
      <vt:lpstr>Try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Spanning Trees</vt:lpstr>
      <vt:lpstr>PowerPoint Presentation</vt:lpstr>
      <vt:lpstr>PowerPoint Presentation</vt:lpstr>
      <vt:lpstr>PowerPoint Presentation</vt:lpstr>
      <vt:lpstr>Minimum spanning tree (mst)</vt:lpstr>
      <vt:lpstr>PowerPoint Presentation</vt:lpstr>
      <vt:lpstr>PowerPoint Presentation</vt:lpstr>
      <vt:lpstr>Try it</vt:lpstr>
      <vt:lpstr>If there are thousands of vertices and edges, how will it be solved?</vt:lpstr>
      <vt:lpstr>Prim's Algorithm</vt:lpstr>
      <vt:lpstr>PowerPoint Presentation</vt:lpstr>
      <vt:lpstr>PowerPoint Presentation</vt:lpstr>
      <vt:lpstr>PowerPoint Presentation</vt:lpstr>
      <vt:lpstr>PowerPoint Presentation</vt:lpstr>
      <vt:lpstr>PowerPoint Presentation</vt:lpstr>
      <vt:lpstr>PowerPoint Presentation</vt:lpstr>
      <vt:lpstr>Kruskal's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Prim’s &amp; Kruskal’s algorithms in real life</vt:lpstr>
      <vt:lpstr>Applications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13: Graph Theory</dc:title>
  <dc:creator>Togzhan Nurtayeva</dc:creator>
  <cp:lastModifiedBy>Togzhan Nurtayeva</cp:lastModifiedBy>
  <cp:revision>258</cp:revision>
  <dcterms:created xsi:type="dcterms:W3CDTF">2021-12-16T06:10:57Z</dcterms:created>
  <dcterms:modified xsi:type="dcterms:W3CDTF">2023-12-14T06:45:46Z</dcterms:modified>
</cp:coreProperties>
</file>