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8"/>
  </p:notesMasterIdLst>
  <p:sldIdLst>
    <p:sldId id="256" r:id="rId5"/>
    <p:sldId id="270" r:id="rId6"/>
    <p:sldId id="258" r:id="rId7"/>
    <p:sldId id="259" r:id="rId8"/>
    <p:sldId id="260" r:id="rId9"/>
    <p:sldId id="261" r:id="rId10"/>
    <p:sldId id="263" r:id="rId11"/>
    <p:sldId id="264" r:id="rId12"/>
    <p:sldId id="265" r:id="rId13"/>
    <p:sldId id="266" r:id="rId14"/>
    <p:sldId id="268" r:id="rId15"/>
    <p:sldId id="269" r:id="rId16"/>
    <p:sldId id="25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24" autoAdjust="0"/>
    <p:restoredTop sz="94660"/>
  </p:normalViewPr>
  <p:slideViewPr>
    <p:cSldViewPr snapToGrid="0">
      <p:cViewPr varScale="1">
        <p:scale>
          <a:sx n="70" d="100"/>
          <a:sy n="70" d="100"/>
        </p:scale>
        <p:origin x="78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hmed Abdulkareem" userId="311cb119-0d8c-44cb-9775-ec5fa2c42b4e" providerId="ADAL" clId="{31285208-28AB-47C5-A9D2-3F3643D03823}"/>
    <pc:docChg chg="custSel modSld">
      <pc:chgData name="Ahmed Abdulkareem" userId="311cb119-0d8c-44cb-9775-ec5fa2c42b4e" providerId="ADAL" clId="{31285208-28AB-47C5-A9D2-3F3643D03823}" dt="2023-12-19T06:51:28.104" v="182"/>
      <pc:docMkLst>
        <pc:docMk/>
      </pc:docMkLst>
      <pc:sldChg chg="modSp mod">
        <pc:chgData name="Ahmed Abdulkareem" userId="311cb119-0d8c-44cb-9775-ec5fa2c42b4e" providerId="ADAL" clId="{31285208-28AB-47C5-A9D2-3F3643D03823}" dt="2023-12-19T06:44:38.301" v="179" actId="207"/>
        <pc:sldMkLst>
          <pc:docMk/>
          <pc:sldMk cId="2000905030" sldId="264"/>
        </pc:sldMkLst>
        <pc:spChg chg="mod">
          <ac:chgData name="Ahmed Abdulkareem" userId="311cb119-0d8c-44cb-9775-ec5fa2c42b4e" providerId="ADAL" clId="{31285208-28AB-47C5-A9D2-3F3643D03823}" dt="2023-12-19T06:44:38.301" v="179" actId="207"/>
          <ac:spMkLst>
            <pc:docMk/>
            <pc:sldMk cId="2000905030" sldId="264"/>
            <ac:spMk id="3" creationId="{7CEC96A3-6EF5-346B-41CD-504F7A9504E6}"/>
          </ac:spMkLst>
        </pc:spChg>
        <pc:spChg chg="mod">
          <ac:chgData name="Ahmed Abdulkareem" userId="311cb119-0d8c-44cb-9775-ec5fa2c42b4e" providerId="ADAL" clId="{31285208-28AB-47C5-A9D2-3F3643D03823}" dt="2023-12-19T06:42:41.593" v="122" actId="14100"/>
          <ac:spMkLst>
            <pc:docMk/>
            <pc:sldMk cId="2000905030" sldId="264"/>
            <ac:spMk id="8" creationId="{0F8D389C-F561-5285-7A22-6C0EC27B0052}"/>
          </ac:spMkLst>
        </pc:spChg>
      </pc:sldChg>
      <pc:sldChg chg="modSp mod">
        <pc:chgData name="Ahmed Abdulkareem" userId="311cb119-0d8c-44cb-9775-ec5fa2c42b4e" providerId="ADAL" clId="{31285208-28AB-47C5-A9D2-3F3643D03823}" dt="2023-12-19T06:51:28.104" v="182"/>
        <pc:sldMkLst>
          <pc:docMk/>
          <pc:sldMk cId="3475818123" sldId="269"/>
        </pc:sldMkLst>
        <pc:spChg chg="mod">
          <ac:chgData name="Ahmed Abdulkareem" userId="311cb119-0d8c-44cb-9775-ec5fa2c42b4e" providerId="ADAL" clId="{31285208-28AB-47C5-A9D2-3F3643D03823}" dt="2023-12-19T06:51:28.104" v="182"/>
          <ac:spMkLst>
            <pc:docMk/>
            <pc:sldMk cId="3475818123" sldId="269"/>
            <ac:spMk id="3" creationId="{074F7691-6A5F-1A92-9EFD-A0F4D9F7DEC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EC6F2B-2D2B-4B7E-A745-9772F80F8774}"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942FC6CB-34F1-4663-B8ED-CC873B059ACF}">
      <dgm:prSet custT="1"/>
      <dgm:spPr/>
      <dgm:t>
        <a:bodyPr/>
        <a:lstStyle/>
        <a:p>
          <a:r>
            <a:rPr lang="en-US" sz="2400" b="1" i="1" dirty="0"/>
            <a:t>Measurable </a:t>
          </a:r>
          <a:r>
            <a:rPr lang="en-US" sz="2400" i="1" dirty="0"/>
            <a:t>(Size, purchasing power, profiles of segments can be measured).</a:t>
          </a:r>
        </a:p>
      </dgm:t>
    </dgm:pt>
    <dgm:pt modelId="{C89B1CFF-CC22-4775-878D-16DF3F457180}" type="parTrans" cxnId="{D51EE4CF-989C-4534-8FF1-4E7FF552D78B}">
      <dgm:prSet/>
      <dgm:spPr/>
      <dgm:t>
        <a:bodyPr/>
        <a:lstStyle/>
        <a:p>
          <a:endParaRPr lang="en-US"/>
        </a:p>
      </dgm:t>
    </dgm:pt>
    <dgm:pt modelId="{856B8071-3B91-4A62-913F-20A5D186A228}" type="sibTrans" cxnId="{D51EE4CF-989C-4534-8FF1-4E7FF552D78B}">
      <dgm:prSet/>
      <dgm:spPr/>
      <dgm:t>
        <a:bodyPr/>
        <a:lstStyle/>
        <a:p>
          <a:endParaRPr lang="en-US"/>
        </a:p>
      </dgm:t>
    </dgm:pt>
    <dgm:pt modelId="{D0BA8FDF-07D3-4824-BDAE-2496854390C1}">
      <dgm:prSet custT="1"/>
      <dgm:spPr/>
      <dgm:t>
        <a:bodyPr/>
        <a:lstStyle/>
        <a:p>
          <a:r>
            <a:rPr lang="en-US" sz="2400" b="1" i="1" dirty="0"/>
            <a:t>Accessible  </a:t>
          </a:r>
          <a:r>
            <a:rPr lang="en-US" sz="2400" i="1" dirty="0"/>
            <a:t>(Can be Reached and served through suitable means of distribution of promotion)</a:t>
          </a:r>
        </a:p>
      </dgm:t>
    </dgm:pt>
    <dgm:pt modelId="{D6425397-33D1-4F04-BE70-50C8BFAB3E84}" type="parTrans" cxnId="{EC31A32E-48F3-4992-96AD-086337AD95AC}">
      <dgm:prSet/>
      <dgm:spPr/>
      <dgm:t>
        <a:bodyPr/>
        <a:lstStyle/>
        <a:p>
          <a:endParaRPr lang="en-US"/>
        </a:p>
      </dgm:t>
    </dgm:pt>
    <dgm:pt modelId="{6A416B8A-7713-43F4-9A09-BF3046DA902B}" type="sibTrans" cxnId="{EC31A32E-48F3-4992-96AD-086337AD95AC}">
      <dgm:prSet/>
      <dgm:spPr/>
      <dgm:t>
        <a:bodyPr/>
        <a:lstStyle/>
        <a:p>
          <a:endParaRPr lang="en-US"/>
        </a:p>
      </dgm:t>
    </dgm:pt>
    <dgm:pt modelId="{8FC125A2-F2BE-4CC9-AA8E-406CCCDA3952}">
      <dgm:prSet custT="1"/>
      <dgm:spPr/>
      <dgm:t>
        <a:bodyPr/>
        <a:lstStyle/>
        <a:p>
          <a:r>
            <a:rPr lang="en-US" sz="2800" b="1" i="1" dirty="0"/>
            <a:t>Substantial </a:t>
          </a:r>
          <a:r>
            <a:rPr lang="en-US" sz="2800" i="1" dirty="0"/>
            <a:t>(Segments are profitable enough to serve)</a:t>
          </a:r>
        </a:p>
      </dgm:t>
    </dgm:pt>
    <dgm:pt modelId="{83634D7E-0452-4D7E-9242-53384A7E8D52}" type="parTrans" cxnId="{5BB8139B-3C0C-4D76-BCA6-CEB0A10545EC}">
      <dgm:prSet/>
      <dgm:spPr/>
      <dgm:t>
        <a:bodyPr/>
        <a:lstStyle/>
        <a:p>
          <a:endParaRPr lang="en-US"/>
        </a:p>
      </dgm:t>
    </dgm:pt>
    <dgm:pt modelId="{2B782E2C-4F07-457B-B43B-79912D834BDC}" type="sibTrans" cxnId="{5BB8139B-3C0C-4D76-BCA6-CEB0A10545EC}">
      <dgm:prSet/>
      <dgm:spPr/>
      <dgm:t>
        <a:bodyPr/>
        <a:lstStyle/>
        <a:p>
          <a:endParaRPr lang="en-US"/>
        </a:p>
      </dgm:t>
    </dgm:pt>
    <dgm:pt modelId="{09F70875-0A6B-402C-A831-1CFB809FDC6C}">
      <dgm:prSet custT="1"/>
      <dgm:spPr/>
      <dgm:t>
        <a:bodyPr/>
        <a:lstStyle/>
        <a:p>
          <a:r>
            <a:rPr lang="en-US" sz="2400" b="1" i="1" dirty="0"/>
            <a:t>Differential </a:t>
          </a:r>
          <a:r>
            <a:rPr lang="en-US" sz="2400" i="1" dirty="0"/>
            <a:t> (Segments must respond differently to different elements &amp; programs of marketing mix).</a:t>
          </a:r>
        </a:p>
      </dgm:t>
    </dgm:pt>
    <dgm:pt modelId="{01FD691C-3E95-4414-8C30-9449D33F620B}" type="parTrans" cxnId="{DDD70E0A-326F-4FA0-8EB0-823F5C39EA0D}">
      <dgm:prSet/>
      <dgm:spPr/>
      <dgm:t>
        <a:bodyPr/>
        <a:lstStyle/>
        <a:p>
          <a:endParaRPr lang="en-US"/>
        </a:p>
      </dgm:t>
    </dgm:pt>
    <dgm:pt modelId="{5EB8AD9A-A69F-4E78-8169-D09EE7F1B816}" type="sibTrans" cxnId="{DDD70E0A-326F-4FA0-8EB0-823F5C39EA0D}">
      <dgm:prSet/>
      <dgm:spPr/>
      <dgm:t>
        <a:bodyPr/>
        <a:lstStyle/>
        <a:p>
          <a:endParaRPr lang="en-US"/>
        </a:p>
      </dgm:t>
    </dgm:pt>
    <dgm:pt modelId="{224B2BB9-3363-4087-868A-0F14295755B5}" type="pres">
      <dgm:prSet presAssocID="{B5EC6F2B-2D2B-4B7E-A745-9772F80F8774}" presName="vert0" presStyleCnt="0">
        <dgm:presLayoutVars>
          <dgm:dir/>
          <dgm:animOne val="branch"/>
          <dgm:animLvl val="lvl"/>
        </dgm:presLayoutVars>
      </dgm:prSet>
      <dgm:spPr/>
    </dgm:pt>
    <dgm:pt modelId="{BBE246BC-4AF3-43C3-81A3-AADCA436C6D4}" type="pres">
      <dgm:prSet presAssocID="{942FC6CB-34F1-4663-B8ED-CC873B059ACF}" presName="thickLine" presStyleLbl="alignNode1" presStyleIdx="0" presStyleCnt="4"/>
      <dgm:spPr/>
    </dgm:pt>
    <dgm:pt modelId="{70D83DCB-5BC1-4305-83A2-F27117287A21}" type="pres">
      <dgm:prSet presAssocID="{942FC6CB-34F1-4663-B8ED-CC873B059ACF}" presName="horz1" presStyleCnt="0"/>
      <dgm:spPr/>
    </dgm:pt>
    <dgm:pt modelId="{6B0264AD-EBA4-410A-95DC-E99BF043AA32}" type="pres">
      <dgm:prSet presAssocID="{942FC6CB-34F1-4663-B8ED-CC873B059ACF}" presName="tx1" presStyleLbl="revTx" presStyleIdx="0" presStyleCnt="4"/>
      <dgm:spPr/>
    </dgm:pt>
    <dgm:pt modelId="{C55ED409-606A-4EE6-A4E6-3EB5B3FD7EC8}" type="pres">
      <dgm:prSet presAssocID="{942FC6CB-34F1-4663-B8ED-CC873B059ACF}" presName="vert1" presStyleCnt="0"/>
      <dgm:spPr/>
    </dgm:pt>
    <dgm:pt modelId="{23B1440A-D93B-497B-BE57-98A177C50195}" type="pres">
      <dgm:prSet presAssocID="{D0BA8FDF-07D3-4824-BDAE-2496854390C1}" presName="thickLine" presStyleLbl="alignNode1" presStyleIdx="1" presStyleCnt="4"/>
      <dgm:spPr/>
    </dgm:pt>
    <dgm:pt modelId="{0A4F6087-10C0-49B6-B9B3-F5600F3E7688}" type="pres">
      <dgm:prSet presAssocID="{D0BA8FDF-07D3-4824-BDAE-2496854390C1}" presName="horz1" presStyleCnt="0"/>
      <dgm:spPr/>
    </dgm:pt>
    <dgm:pt modelId="{CE616FED-3303-43FB-B8D5-C4C0F6BF37CA}" type="pres">
      <dgm:prSet presAssocID="{D0BA8FDF-07D3-4824-BDAE-2496854390C1}" presName="tx1" presStyleLbl="revTx" presStyleIdx="1" presStyleCnt="4"/>
      <dgm:spPr/>
    </dgm:pt>
    <dgm:pt modelId="{996028E5-78A5-4FA2-9EF7-8A728B97142E}" type="pres">
      <dgm:prSet presAssocID="{D0BA8FDF-07D3-4824-BDAE-2496854390C1}" presName="vert1" presStyleCnt="0"/>
      <dgm:spPr/>
    </dgm:pt>
    <dgm:pt modelId="{ECF7A438-2616-4C0E-A1F1-50236CF66677}" type="pres">
      <dgm:prSet presAssocID="{8FC125A2-F2BE-4CC9-AA8E-406CCCDA3952}" presName="thickLine" presStyleLbl="alignNode1" presStyleIdx="2" presStyleCnt="4"/>
      <dgm:spPr/>
    </dgm:pt>
    <dgm:pt modelId="{25B5CDD6-B5DA-44D9-A0BA-08F01C5D3DA2}" type="pres">
      <dgm:prSet presAssocID="{8FC125A2-F2BE-4CC9-AA8E-406CCCDA3952}" presName="horz1" presStyleCnt="0"/>
      <dgm:spPr/>
    </dgm:pt>
    <dgm:pt modelId="{D6DB71B6-3D38-4D2A-AAFF-4B14ACF828B4}" type="pres">
      <dgm:prSet presAssocID="{8FC125A2-F2BE-4CC9-AA8E-406CCCDA3952}" presName="tx1" presStyleLbl="revTx" presStyleIdx="2" presStyleCnt="4"/>
      <dgm:spPr/>
    </dgm:pt>
    <dgm:pt modelId="{D8AE7A6F-0B39-4896-BF14-C28B7A1EC003}" type="pres">
      <dgm:prSet presAssocID="{8FC125A2-F2BE-4CC9-AA8E-406CCCDA3952}" presName="vert1" presStyleCnt="0"/>
      <dgm:spPr/>
    </dgm:pt>
    <dgm:pt modelId="{1897DA47-5DDD-44DB-B847-BEC9A20AA8FC}" type="pres">
      <dgm:prSet presAssocID="{09F70875-0A6B-402C-A831-1CFB809FDC6C}" presName="thickLine" presStyleLbl="alignNode1" presStyleIdx="3" presStyleCnt="4"/>
      <dgm:spPr/>
    </dgm:pt>
    <dgm:pt modelId="{6C86D4F0-3D38-4AA7-BAAB-99E185F0F54F}" type="pres">
      <dgm:prSet presAssocID="{09F70875-0A6B-402C-A831-1CFB809FDC6C}" presName="horz1" presStyleCnt="0"/>
      <dgm:spPr/>
    </dgm:pt>
    <dgm:pt modelId="{50E013E6-4D00-4E37-ACCD-D367241975D3}" type="pres">
      <dgm:prSet presAssocID="{09F70875-0A6B-402C-A831-1CFB809FDC6C}" presName="tx1" presStyleLbl="revTx" presStyleIdx="3" presStyleCnt="4"/>
      <dgm:spPr/>
    </dgm:pt>
    <dgm:pt modelId="{43E79B27-F71A-411B-8187-5EB03234440E}" type="pres">
      <dgm:prSet presAssocID="{09F70875-0A6B-402C-A831-1CFB809FDC6C}" presName="vert1" presStyleCnt="0"/>
      <dgm:spPr/>
    </dgm:pt>
  </dgm:ptLst>
  <dgm:cxnLst>
    <dgm:cxn modelId="{DDD70E0A-326F-4FA0-8EB0-823F5C39EA0D}" srcId="{B5EC6F2B-2D2B-4B7E-A745-9772F80F8774}" destId="{09F70875-0A6B-402C-A831-1CFB809FDC6C}" srcOrd="3" destOrd="0" parTransId="{01FD691C-3E95-4414-8C30-9449D33F620B}" sibTransId="{5EB8AD9A-A69F-4E78-8169-D09EE7F1B816}"/>
    <dgm:cxn modelId="{EC31A32E-48F3-4992-96AD-086337AD95AC}" srcId="{B5EC6F2B-2D2B-4B7E-A745-9772F80F8774}" destId="{D0BA8FDF-07D3-4824-BDAE-2496854390C1}" srcOrd="1" destOrd="0" parTransId="{D6425397-33D1-4F04-BE70-50C8BFAB3E84}" sibTransId="{6A416B8A-7713-43F4-9A09-BF3046DA902B}"/>
    <dgm:cxn modelId="{A7594A50-08B2-4537-AC70-9E75A7F0AFC6}" type="presOf" srcId="{942FC6CB-34F1-4663-B8ED-CC873B059ACF}" destId="{6B0264AD-EBA4-410A-95DC-E99BF043AA32}" srcOrd="0" destOrd="0" presId="urn:microsoft.com/office/officeart/2008/layout/LinedList"/>
    <dgm:cxn modelId="{56F9DF88-8E60-46B8-A9B7-58EB751A99B5}" type="presOf" srcId="{09F70875-0A6B-402C-A831-1CFB809FDC6C}" destId="{50E013E6-4D00-4E37-ACCD-D367241975D3}" srcOrd="0" destOrd="0" presId="urn:microsoft.com/office/officeart/2008/layout/LinedList"/>
    <dgm:cxn modelId="{67EDAC90-109B-4B4F-8500-D7278E3559C3}" type="presOf" srcId="{D0BA8FDF-07D3-4824-BDAE-2496854390C1}" destId="{CE616FED-3303-43FB-B8D5-C4C0F6BF37CA}" srcOrd="0" destOrd="0" presId="urn:microsoft.com/office/officeart/2008/layout/LinedList"/>
    <dgm:cxn modelId="{5BB8139B-3C0C-4D76-BCA6-CEB0A10545EC}" srcId="{B5EC6F2B-2D2B-4B7E-A745-9772F80F8774}" destId="{8FC125A2-F2BE-4CC9-AA8E-406CCCDA3952}" srcOrd="2" destOrd="0" parTransId="{83634D7E-0452-4D7E-9242-53384A7E8D52}" sibTransId="{2B782E2C-4F07-457B-B43B-79912D834BDC}"/>
    <dgm:cxn modelId="{7E82E2CD-2DE8-4387-A403-81F10A78931B}" type="presOf" srcId="{B5EC6F2B-2D2B-4B7E-A745-9772F80F8774}" destId="{224B2BB9-3363-4087-868A-0F14295755B5}" srcOrd="0" destOrd="0" presId="urn:microsoft.com/office/officeart/2008/layout/LinedList"/>
    <dgm:cxn modelId="{D51EE4CF-989C-4534-8FF1-4E7FF552D78B}" srcId="{B5EC6F2B-2D2B-4B7E-A745-9772F80F8774}" destId="{942FC6CB-34F1-4663-B8ED-CC873B059ACF}" srcOrd="0" destOrd="0" parTransId="{C89B1CFF-CC22-4775-878D-16DF3F457180}" sibTransId="{856B8071-3B91-4A62-913F-20A5D186A228}"/>
    <dgm:cxn modelId="{E630BDEC-ECF2-4DD8-9FB2-59CE980EAEC6}" type="presOf" srcId="{8FC125A2-F2BE-4CC9-AA8E-406CCCDA3952}" destId="{D6DB71B6-3D38-4D2A-AAFF-4B14ACF828B4}" srcOrd="0" destOrd="0" presId="urn:microsoft.com/office/officeart/2008/layout/LinedList"/>
    <dgm:cxn modelId="{80A04EC3-2763-4528-8B51-5898BE890935}" type="presParOf" srcId="{224B2BB9-3363-4087-868A-0F14295755B5}" destId="{BBE246BC-4AF3-43C3-81A3-AADCA436C6D4}" srcOrd="0" destOrd="0" presId="urn:microsoft.com/office/officeart/2008/layout/LinedList"/>
    <dgm:cxn modelId="{CC2A2781-0BA9-45B2-817E-BACA7CE6E5DC}" type="presParOf" srcId="{224B2BB9-3363-4087-868A-0F14295755B5}" destId="{70D83DCB-5BC1-4305-83A2-F27117287A21}" srcOrd="1" destOrd="0" presId="urn:microsoft.com/office/officeart/2008/layout/LinedList"/>
    <dgm:cxn modelId="{4F127436-0E27-4FCD-8059-1AE70F78BDE4}" type="presParOf" srcId="{70D83DCB-5BC1-4305-83A2-F27117287A21}" destId="{6B0264AD-EBA4-410A-95DC-E99BF043AA32}" srcOrd="0" destOrd="0" presId="urn:microsoft.com/office/officeart/2008/layout/LinedList"/>
    <dgm:cxn modelId="{BA6A1FD4-FB62-417C-9AE7-2500CB48D848}" type="presParOf" srcId="{70D83DCB-5BC1-4305-83A2-F27117287A21}" destId="{C55ED409-606A-4EE6-A4E6-3EB5B3FD7EC8}" srcOrd="1" destOrd="0" presId="urn:microsoft.com/office/officeart/2008/layout/LinedList"/>
    <dgm:cxn modelId="{FE5C1809-9A1E-422C-886C-A03A77A94CF4}" type="presParOf" srcId="{224B2BB9-3363-4087-868A-0F14295755B5}" destId="{23B1440A-D93B-497B-BE57-98A177C50195}" srcOrd="2" destOrd="0" presId="urn:microsoft.com/office/officeart/2008/layout/LinedList"/>
    <dgm:cxn modelId="{BCDAD42C-9D4F-45A3-83E2-F7B1AC91EA02}" type="presParOf" srcId="{224B2BB9-3363-4087-868A-0F14295755B5}" destId="{0A4F6087-10C0-49B6-B9B3-F5600F3E7688}" srcOrd="3" destOrd="0" presId="urn:microsoft.com/office/officeart/2008/layout/LinedList"/>
    <dgm:cxn modelId="{61F61AD7-7D12-4620-83E8-E412FD1122E4}" type="presParOf" srcId="{0A4F6087-10C0-49B6-B9B3-F5600F3E7688}" destId="{CE616FED-3303-43FB-B8D5-C4C0F6BF37CA}" srcOrd="0" destOrd="0" presId="urn:microsoft.com/office/officeart/2008/layout/LinedList"/>
    <dgm:cxn modelId="{3D440452-DF80-442D-8228-FF217E715E33}" type="presParOf" srcId="{0A4F6087-10C0-49B6-B9B3-F5600F3E7688}" destId="{996028E5-78A5-4FA2-9EF7-8A728B97142E}" srcOrd="1" destOrd="0" presId="urn:microsoft.com/office/officeart/2008/layout/LinedList"/>
    <dgm:cxn modelId="{3F443140-BA99-4868-9B36-4C6BCEDE48C4}" type="presParOf" srcId="{224B2BB9-3363-4087-868A-0F14295755B5}" destId="{ECF7A438-2616-4C0E-A1F1-50236CF66677}" srcOrd="4" destOrd="0" presId="urn:microsoft.com/office/officeart/2008/layout/LinedList"/>
    <dgm:cxn modelId="{FA292D0E-63BA-4B94-8B0D-26E745385A3F}" type="presParOf" srcId="{224B2BB9-3363-4087-868A-0F14295755B5}" destId="{25B5CDD6-B5DA-44D9-A0BA-08F01C5D3DA2}" srcOrd="5" destOrd="0" presId="urn:microsoft.com/office/officeart/2008/layout/LinedList"/>
    <dgm:cxn modelId="{AFA6865F-2D2C-4B55-999B-3EB16D01DC73}" type="presParOf" srcId="{25B5CDD6-B5DA-44D9-A0BA-08F01C5D3DA2}" destId="{D6DB71B6-3D38-4D2A-AAFF-4B14ACF828B4}" srcOrd="0" destOrd="0" presId="urn:microsoft.com/office/officeart/2008/layout/LinedList"/>
    <dgm:cxn modelId="{690E3E07-1448-4429-972B-0D3EB089130B}" type="presParOf" srcId="{25B5CDD6-B5DA-44D9-A0BA-08F01C5D3DA2}" destId="{D8AE7A6F-0B39-4896-BF14-C28B7A1EC003}" srcOrd="1" destOrd="0" presId="urn:microsoft.com/office/officeart/2008/layout/LinedList"/>
    <dgm:cxn modelId="{428F124B-4832-4670-9C76-7E506C87B9EE}" type="presParOf" srcId="{224B2BB9-3363-4087-868A-0F14295755B5}" destId="{1897DA47-5DDD-44DB-B847-BEC9A20AA8FC}" srcOrd="6" destOrd="0" presId="urn:microsoft.com/office/officeart/2008/layout/LinedList"/>
    <dgm:cxn modelId="{6423C6E6-6705-4741-B0C1-F7183035DAC7}" type="presParOf" srcId="{224B2BB9-3363-4087-868A-0F14295755B5}" destId="{6C86D4F0-3D38-4AA7-BAAB-99E185F0F54F}" srcOrd="7" destOrd="0" presId="urn:microsoft.com/office/officeart/2008/layout/LinedList"/>
    <dgm:cxn modelId="{9834B843-29E0-4D32-BA75-3ADBAC4990A6}" type="presParOf" srcId="{6C86D4F0-3D38-4AA7-BAAB-99E185F0F54F}" destId="{50E013E6-4D00-4E37-ACCD-D367241975D3}" srcOrd="0" destOrd="0" presId="urn:microsoft.com/office/officeart/2008/layout/LinedList"/>
    <dgm:cxn modelId="{16FE30DC-0B56-4A79-A70F-F4E0EF5F744D}" type="presParOf" srcId="{6C86D4F0-3D38-4AA7-BAAB-99E185F0F54F}" destId="{43E79B27-F71A-411B-8187-5EB03234440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246BC-4AF3-43C3-81A3-AADCA436C6D4}">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0264AD-EBA4-410A-95DC-E99BF043AA32}">
      <dsp:nvSpPr>
        <dsp:cNvPr id="0" name=""/>
        <dsp:cNvSpPr/>
      </dsp:nvSpPr>
      <dsp:spPr>
        <a:xfrm>
          <a:off x="0" y="0"/>
          <a:ext cx="10515600" cy="1196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i="1" kern="1200" dirty="0"/>
            <a:t>Measurable </a:t>
          </a:r>
          <a:r>
            <a:rPr lang="en-US" sz="2400" i="1" kern="1200" dirty="0"/>
            <a:t>(Size, purchasing power, profiles of segments can be measured).</a:t>
          </a:r>
        </a:p>
      </dsp:txBody>
      <dsp:txXfrm>
        <a:off x="0" y="0"/>
        <a:ext cx="10515600" cy="1196371"/>
      </dsp:txXfrm>
    </dsp:sp>
    <dsp:sp modelId="{23B1440A-D93B-497B-BE57-98A177C50195}">
      <dsp:nvSpPr>
        <dsp:cNvPr id="0" name=""/>
        <dsp:cNvSpPr/>
      </dsp:nvSpPr>
      <dsp:spPr>
        <a:xfrm>
          <a:off x="0" y="119637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616FED-3303-43FB-B8D5-C4C0F6BF37CA}">
      <dsp:nvSpPr>
        <dsp:cNvPr id="0" name=""/>
        <dsp:cNvSpPr/>
      </dsp:nvSpPr>
      <dsp:spPr>
        <a:xfrm>
          <a:off x="0" y="1196371"/>
          <a:ext cx="10515600" cy="1196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i="1" kern="1200" dirty="0"/>
            <a:t>Accessible  </a:t>
          </a:r>
          <a:r>
            <a:rPr lang="en-US" sz="2400" i="1" kern="1200" dirty="0"/>
            <a:t>(Can be Reached and served through suitable means of distribution of promotion)</a:t>
          </a:r>
        </a:p>
      </dsp:txBody>
      <dsp:txXfrm>
        <a:off x="0" y="1196371"/>
        <a:ext cx="10515600" cy="1196371"/>
      </dsp:txXfrm>
    </dsp:sp>
    <dsp:sp modelId="{ECF7A438-2616-4C0E-A1F1-50236CF66677}">
      <dsp:nvSpPr>
        <dsp:cNvPr id="0" name=""/>
        <dsp:cNvSpPr/>
      </dsp:nvSpPr>
      <dsp:spPr>
        <a:xfrm>
          <a:off x="0" y="239274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DB71B6-3D38-4D2A-AAFF-4B14ACF828B4}">
      <dsp:nvSpPr>
        <dsp:cNvPr id="0" name=""/>
        <dsp:cNvSpPr/>
      </dsp:nvSpPr>
      <dsp:spPr>
        <a:xfrm>
          <a:off x="0" y="2392742"/>
          <a:ext cx="10515600" cy="1196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i="1" kern="1200" dirty="0"/>
            <a:t>Substantial </a:t>
          </a:r>
          <a:r>
            <a:rPr lang="en-US" sz="2800" i="1" kern="1200" dirty="0"/>
            <a:t>(Segments are profitable enough to serve)</a:t>
          </a:r>
        </a:p>
      </dsp:txBody>
      <dsp:txXfrm>
        <a:off x="0" y="2392742"/>
        <a:ext cx="10515600" cy="1196371"/>
      </dsp:txXfrm>
    </dsp:sp>
    <dsp:sp modelId="{1897DA47-5DDD-44DB-B847-BEC9A20AA8FC}">
      <dsp:nvSpPr>
        <dsp:cNvPr id="0" name=""/>
        <dsp:cNvSpPr/>
      </dsp:nvSpPr>
      <dsp:spPr>
        <a:xfrm>
          <a:off x="0" y="358911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E013E6-4D00-4E37-ACCD-D367241975D3}">
      <dsp:nvSpPr>
        <dsp:cNvPr id="0" name=""/>
        <dsp:cNvSpPr/>
      </dsp:nvSpPr>
      <dsp:spPr>
        <a:xfrm>
          <a:off x="0" y="3589113"/>
          <a:ext cx="10515600" cy="1196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i="1" kern="1200" dirty="0"/>
            <a:t>Differential </a:t>
          </a:r>
          <a:r>
            <a:rPr lang="en-US" sz="2400" i="1" kern="1200" dirty="0"/>
            <a:t> (Segments must respond differently to different elements &amp; programs of marketing mix).</a:t>
          </a:r>
        </a:p>
      </dsp:txBody>
      <dsp:txXfrm>
        <a:off x="0" y="3589113"/>
        <a:ext cx="10515600" cy="119637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28AA84-E1F3-4C50-87B5-5BDD9EF5945F}" type="datetimeFigureOut">
              <a:rPr lang="en-US" smtClean="0"/>
              <a:t>12/24/2024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157242-38E7-41B0-A52A-08A10069C88E}" type="slidenum">
              <a:rPr lang="en-US" smtClean="0"/>
              <a:t>‹#›</a:t>
            </a:fld>
            <a:endParaRPr lang="en-US"/>
          </a:p>
        </p:txBody>
      </p:sp>
    </p:spTree>
    <p:extLst>
      <p:ext uri="{BB962C8B-B14F-4D97-AF65-F5344CB8AC3E}">
        <p14:creationId xmlns:p14="http://schemas.microsoft.com/office/powerpoint/2010/main" val="129546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9A544-373E-86AE-D990-7BD64473ED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7EE1A7-F897-5193-7076-0CAB4B3545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910504-333F-B6F9-3AF9-BAC7B1013361}"/>
              </a:ext>
            </a:extLst>
          </p:cNvPr>
          <p:cNvSpPr>
            <a:spLocks noGrp="1"/>
          </p:cNvSpPr>
          <p:nvPr>
            <p:ph type="dt" sz="half" idx="10"/>
          </p:nvPr>
        </p:nvSpPr>
        <p:spPr/>
        <p:txBody>
          <a:bodyPr/>
          <a:lstStyle/>
          <a:p>
            <a:fld id="{AC581DFB-19E3-469A-B829-997B056DAAF0}" type="datetime1">
              <a:rPr lang="en-US" smtClean="0"/>
              <a:t>12/24/2024</a:t>
            </a:fld>
            <a:endParaRPr lang="en-US"/>
          </a:p>
        </p:txBody>
      </p:sp>
      <p:sp>
        <p:nvSpPr>
          <p:cNvPr id="5" name="Footer Placeholder 4">
            <a:extLst>
              <a:ext uri="{FF2B5EF4-FFF2-40B4-BE49-F238E27FC236}">
                <a16:creationId xmlns:a16="http://schemas.microsoft.com/office/drawing/2014/main" id="{D6A6AF5A-B83B-D09E-DC06-16B2044D21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6F786F-6FD5-3F9E-0101-905E051BDBEA}"/>
              </a:ext>
            </a:extLst>
          </p:cNvPr>
          <p:cNvSpPr>
            <a:spLocks noGrp="1"/>
          </p:cNvSpPr>
          <p:nvPr>
            <p:ph type="sldNum" sz="quarter" idx="12"/>
          </p:nvPr>
        </p:nvSpPr>
        <p:spPr/>
        <p:txBody>
          <a:bodyPr/>
          <a:lstStyle/>
          <a:p>
            <a:fld id="{0A193227-6846-4EB2-BA79-19DE5BB53A26}" type="slidenum">
              <a:rPr lang="en-US" smtClean="0"/>
              <a:t>‹#›</a:t>
            </a:fld>
            <a:endParaRPr lang="en-US"/>
          </a:p>
        </p:txBody>
      </p:sp>
    </p:spTree>
    <p:extLst>
      <p:ext uri="{BB962C8B-B14F-4D97-AF65-F5344CB8AC3E}">
        <p14:creationId xmlns:p14="http://schemas.microsoft.com/office/powerpoint/2010/main" val="3674510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9D475-FC83-C54F-ACDD-F828BC34CC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41862A-76FB-7DCC-4E10-03E91796D5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F8180C-F448-57B0-FEE1-283E3AE9201F}"/>
              </a:ext>
            </a:extLst>
          </p:cNvPr>
          <p:cNvSpPr>
            <a:spLocks noGrp="1"/>
          </p:cNvSpPr>
          <p:nvPr>
            <p:ph type="dt" sz="half" idx="10"/>
          </p:nvPr>
        </p:nvSpPr>
        <p:spPr/>
        <p:txBody>
          <a:bodyPr/>
          <a:lstStyle/>
          <a:p>
            <a:fld id="{CE41F9DA-8C2E-48D4-ACA4-8FF9DD032C22}" type="datetime1">
              <a:rPr lang="en-US" smtClean="0"/>
              <a:t>12/24/2024</a:t>
            </a:fld>
            <a:endParaRPr lang="en-US"/>
          </a:p>
        </p:txBody>
      </p:sp>
      <p:sp>
        <p:nvSpPr>
          <p:cNvPr id="5" name="Footer Placeholder 4">
            <a:extLst>
              <a:ext uri="{FF2B5EF4-FFF2-40B4-BE49-F238E27FC236}">
                <a16:creationId xmlns:a16="http://schemas.microsoft.com/office/drawing/2014/main" id="{FDF81EA9-CCB1-0A15-90E3-CFECDB2C98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CBF07C-0CFC-9EC2-E6F6-3EC26D37CC49}"/>
              </a:ext>
            </a:extLst>
          </p:cNvPr>
          <p:cNvSpPr>
            <a:spLocks noGrp="1"/>
          </p:cNvSpPr>
          <p:nvPr>
            <p:ph type="sldNum" sz="quarter" idx="12"/>
          </p:nvPr>
        </p:nvSpPr>
        <p:spPr/>
        <p:txBody>
          <a:bodyPr/>
          <a:lstStyle/>
          <a:p>
            <a:fld id="{0A193227-6846-4EB2-BA79-19DE5BB53A26}" type="slidenum">
              <a:rPr lang="en-US" smtClean="0"/>
              <a:t>‹#›</a:t>
            </a:fld>
            <a:endParaRPr lang="en-US"/>
          </a:p>
        </p:txBody>
      </p:sp>
    </p:spTree>
    <p:extLst>
      <p:ext uri="{BB962C8B-B14F-4D97-AF65-F5344CB8AC3E}">
        <p14:creationId xmlns:p14="http://schemas.microsoft.com/office/powerpoint/2010/main" val="1592436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4F24FE-9A0E-6D33-6B60-17E2181F44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F5E402-42E5-3D27-9BF2-065BF83B35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829104-508B-849B-8F60-4C70D5A33D5B}"/>
              </a:ext>
            </a:extLst>
          </p:cNvPr>
          <p:cNvSpPr>
            <a:spLocks noGrp="1"/>
          </p:cNvSpPr>
          <p:nvPr>
            <p:ph type="dt" sz="half" idx="10"/>
          </p:nvPr>
        </p:nvSpPr>
        <p:spPr/>
        <p:txBody>
          <a:bodyPr/>
          <a:lstStyle/>
          <a:p>
            <a:fld id="{A83A7367-5CB6-448F-BB91-DCBDC85BE178}" type="datetime1">
              <a:rPr lang="en-US" smtClean="0"/>
              <a:t>12/24/2024</a:t>
            </a:fld>
            <a:endParaRPr lang="en-US"/>
          </a:p>
        </p:txBody>
      </p:sp>
      <p:sp>
        <p:nvSpPr>
          <p:cNvPr id="5" name="Footer Placeholder 4">
            <a:extLst>
              <a:ext uri="{FF2B5EF4-FFF2-40B4-BE49-F238E27FC236}">
                <a16:creationId xmlns:a16="http://schemas.microsoft.com/office/drawing/2014/main" id="{63CE65F9-2141-2E57-EA94-15CF8878E2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5D223D-B894-0714-892C-8013E58C95F0}"/>
              </a:ext>
            </a:extLst>
          </p:cNvPr>
          <p:cNvSpPr>
            <a:spLocks noGrp="1"/>
          </p:cNvSpPr>
          <p:nvPr>
            <p:ph type="sldNum" sz="quarter" idx="12"/>
          </p:nvPr>
        </p:nvSpPr>
        <p:spPr/>
        <p:txBody>
          <a:bodyPr/>
          <a:lstStyle/>
          <a:p>
            <a:fld id="{0A193227-6846-4EB2-BA79-19DE5BB53A26}" type="slidenum">
              <a:rPr lang="en-US" smtClean="0"/>
              <a:t>‹#›</a:t>
            </a:fld>
            <a:endParaRPr lang="en-US"/>
          </a:p>
        </p:txBody>
      </p:sp>
    </p:spTree>
    <p:extLst>
      <p:ext uri="{BB962C8B-B14F-4D97-AF65-F5344CB8AC3E}">
        <p14:creationId xmlns:p14="http://schemas.microsoft.com/office/powerpoint/2010/main" val="2187594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3DE6E-C9FC-12BA-B94C-BD3614D702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0B12DD-CF19-D09A-1C34-EE4BBAE455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720D6E-05A3-2DCB-CE79-43918AF3537F}"/>
              </a:ext>
            </a:extLst>
          </p:cNvPr>
          <p:cNvSpPr>
            <a:spLocks noGrp="1"/>
          </p:cNvSpPr>
          <p:nvPr>
            <p:ph type="dt" sz="half" idx="10"/>
          </p:nvPr>
        </p:nvSpPr>
        <p:spPr/>
        <p:txBody>
          <a:bodyPr/>
          <a:lstStyle/>
          <a:p>
            <a:fld id="{E39CA472-0DFD-446C-9CFB-8B91F343D01A}" type="datetime1">
              <a:rPr lang="en-US" smtClean="0"/>
              <a:t>12/24/2024</a:t>
            </a:fld>
            <a:endParaRPr lang="en-US"/>
          </a:p>
        </p:txBody>
      </p:sp>
      <p:sp>
        <p:nvSpPr>
          <p:cNvPr id="5" name="Footer Placeholder 4">
            <a:extLst>
              <a:ext uri="{FF2B5EF4-FFF2-40B4-BE49-F238E27FC236}">
                <a16:creationId xmlns:a16="http://schemas.microsoft.com/office/drawing/2014/main" id="{E8BBC5DE-8DD1-5539-B5B6-053ECA19E0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A46176-156B-1D38-3F91-BA6D4E7842E7}"/>
              </a:ext>
            </a:extLst>
          </p:cNvPr>
          <p:cNvSpPr>
            <a:spLocks noGrp="1"/>
          </p:cNvSpPr>
          <p:nvPr>
            <p:ph type="sldNum" sz="quarter" idx="12"/>
          </p:nvPr>
        </p:nvSpPr>
        <p:spPr/>
        <p:txBody>
          <a:bodyPr/>
          <a:lstStyle/>
          <a:p>
            <a:fld id="{0A193227-6846-4EB2-BA79-19DE5BB53A26}" type="slidenum">
              <a:rPr lang="en-US" smtClean="0"/>
              <a:t>‹#›</a:t>
            </a:fld>
            <a:endParaRPr lang="en-US"/>
          </a:p>
        </p:txBody>
      </p:sp>
    </p:spTree>
    <p:extLst>
      <p:ext uri="{BB962C8B-B14F-4D97-AF65-F5344CB8AC3E}">
        <p14:creationId xmlns:p14="http://schemas.microsoft.com/office/powerpoint/2010/main" val="2632845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B7B9-91D4-ABEF-DE89-FA7CA1BAFF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A9B178-0381-09BD-7298-9C6533273C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F315EA-BFE9-0A33-B001-50A59BB94B04}"/>
              </a:ext>
            </a:extLst>
          </p:cNvPr>
          <p:cNvSpPr>
            <a:spLocks noGrp="1"/>
          </p:cNvSpPr>
          <p:nvPr>
            <p:ph type="dt" sz="half" idx="10"/>
          </p:nvPr>
        </p:nvSpPr>
        <p:spPr/>
        <p:txBody>
          <a:bodyPr/>
          <a:lstStyle/>
          <a:p>
            <a:fld id="{C0001605-0D3D-49AD-A4DC-98D5F93D3C32}" type="datetime1">
              <a:rPr lang="en-US" smtClean="0"/>
              <a:t>12/24/2024</a:t>
            </a:fld>
            <a:endParaRPr lang="en-US"/>
          </a:p>
        </p:txBody>
      </p:sp>
      <p:sp>
        <p:nvSpPr>
          <p:cNvPr id="5" name="Footer Placeholder 4">
            <a:extLst>
              <a:ext uri="{FF2B5EF4-FFF2-40B4-BE49-F238E27FC236}">
                <a16:creationId xmlns:a16="http://schemas.microsoft.com/office/drawing/2014/main" id="{4B5EC0F3-FEA2-49C4-F486-B553B3F7D2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7533C5-47A8-EA9C-D617-95060CE21696}"/>
              </a:ext>
            </a:extLst>
          </p:cNvPr>
          <p:cNvSpPr>
            <a:spLocks noGrp="1"/>
          </p:cNvSpPr>
          <p:nvPr>
            <p:ph type="sldNum" sz="quarter" idx="12"/>
          </p:nvPr>
        </p:nvSpPr>
        <p:spPr/>
        <p:txBody>
          <a:bodyPr/>
          <a:lstStyle/>
          <a:p>
            <a:fld id="{0A193227-6846-4EB2-BA79-19DE5BB53A26}" type="slidenum">
              <a:rPr lang="en-US" smtClean="0"/>
              <a:t>‹#›</a:t>
            </a:fld>
            <a:endParaRPr lang="en-US"/>
          </a:p>
        </p:txBody>
      </p:sp>
    </p:spTree>
    <p:extLst>
      <p:ext uri="{BB962C8B-B14F-4D97-AF65-F5344CB8AC3E}">
        <p14:creationId xmlns:p14="http://schemas.microsoft.com/office/powerpoint/2010/main" val="3701605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424FA-2D4F-0DEB-C4BF-A64B70F34F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C5ED39-843E-059D-BA35-89D7C7B43A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0C9254-FE1A-7913-5070-C6D2A4492A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CD9276-479E-8FA7-B35D-50527CBBF605}"/>
              </a:ext>
            </a:extLst>
          </p:cNvPr>
          <p:cNvSpPr>
            <a:spLocks noGrp="1"/>
          </p:cNvSpPr>
          <p:nvPr>
            <p:ph type="dt" sz="half" idx="10"/>
          </p:nvPr>
        </p:nvSpPr>
        <p:spPr/>
        <p:txBody>
          <a:bodyPr/>
          <a:lstStyle/>
          <a:p>
            <a:fld id="{88E5CD03-C761-4DD5-AB02-B52DCEF251C6}" type="datetime1">
              <a:rPr lang="en-US" smtClean="0"/>
              <a:t>12/24/2024</a:t>
            </a:fld>
            <a:endParaRPr lang="en-US"/>
          </a:p>
        </p:txBody>
      </p:sp>
      <p:sp>
        <p:nvSpPr>
          <p:cNvPr id="6" name="Footer Placeholder 5">
            <a:extLst>
              <a:ext uri="{FF2B5EF4-FFF2-40B4-BE49-F238E27FC236}">
                <a16:creationId xmlns:a16="http://schemas.microsoft.com/office/drawing/2014/main" id="{E9ABE4E3-DC65-90FD-81F9-65394B3188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410B5E-DBCA-45CD-4665-283C2B0FCEDC}"/>
              </a:ext>
            </a:extLst>
          </p:cNvPr>
          <p:cNvSpPr>
            <a:spLocks noGrp="1"/>
          </p:cNvSpPr>
          <p:nvPr>
            <p:ph type="sldNum" sz="quarter" idx="12"/>
          </p:nvPr>
        </p:nvSpPr>
        <p:spPr/>
        <p:txBody>
          <a:bodyPr/>
          <a:lstStyle/>
          <a:p>
            <a:fld id="{0A193227-6846-4EB2-BA79-19DE5BB53A26}" type="slidenum">
              <a:rPr lang="en-US" smtClean="0"/>
              <a:t>‹#›</a:t>
            </a:fld>
            <a:endParaRPr lang="en-US"/>
          </a:p>
        </p:txBody>
      </p:sp>
    </p:spTree>
    <p:extLst>
      <p:ext uri="{BB962C8B-B14F-4D97-AF65-F5344CB8AC3E}">
        <p14:creationId xmlns:p14="http://schemas.microsoft.com/office/powerpoint/2010/main" val="26093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CD7AE-835F-A07D-5763-7A7220372F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200E67-BA24-52FB-C82C-4297818223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F1FA7B-DFC4-6EE8-0E66-969255BB1D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81A309-FBA8-9010-7519-B107AFC6BF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893977-444B-7FFA-C37D-D05C788535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7DE272-5B31-9791-1085-C9E68F2BE5E5}"/>
              </a:ext>
            </a:extLst>
          </p:cNvPr>
          <p:cNvSpPr>
            <a:spLocks noGrp="1"/>
          </p:cNvSpPr>
          <p:nvPr>
            <p:ph type="dt" sz="half" idx="10"/>
          </p:nvPr>
        </p:nvSpPr>
        <p:spPr/>
        <p:txBody>
          <a:bodyPr/>
          <a:lstStyle/>
          <a:p>
            <a:fld id="{2121A0F5-EC02-4D91-8C92-E43406D61D22}" type="datetime1">
              <a:rPr lang="en-US" smtClean="0"/>
              <a:t>12/24/2024</a:t>
            </a:fld>
            <a:endParaRPr lang="en-US"/>
          </a:p>
        </p:txBody>
      </p:sp>
      <p:sp>
        <p:nvSpPr>
          <p:cNvPr id="8" name="Footer Placeholder 7">
            <a:extLst>
              <a:ext uri="{FF2B5EF4-FFF2-40B4-BE49-F238E27FC236}">
                <a16:creationId xmlns:a16="http://schemas.microsoft.com/office/drawing/2014/main" id="{382EDA6B-3FBC-FE8B-6A69-DBC4BC3BE3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428160-ED7A-FC68-97F7-E004E2F79901}"/>
              </a:ext>
            </a:extLst>
          </p:cNvPr>
          <p:cNvSpPr>
            <a:spLocks noGrp="1"/>
          </p:cNvSpPr>
          <p:nvPr>
            <p:ph type="sldNum" sz="quarter" idx="12"/>
          </p:nvPr>
        </p:nvSpPr>
        <p:spPr/>
        <p:txBody>
          <a:bodyPr/>
          <a:lstStyle/>
          <a:p>
            <a:fld id="{0A193227-6846-4EB2-BA79-19DE5BB53A26}" type="slidenum">
              <a:rPr lang="en-US" smtClean="0"/>
              <a:t>‹#›</a:t>
            </a:fld>
            <a:endParaRPr lang="en-US"/>
          </a:p>
        </p:txBody>
      </p:sp>
    </p:spTree>
    <p:extLst>
      <p:ext uri="{BB962C8B-B14F-4D97-AF65-F5344CB8AC3E}">
        <p14:creationId xmlns:p14="http://schemas.microsoft.com/office/powerpoint/2010/main" val="1027092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CC704-A6C9-28E9-8FC5-A1D6500553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D4FB8D-3202-6434-2818-6AC912CC82D7}"/>
              </a:ext>
            </a:extLst>
          </p:cNvPr>
          <p:cNvSpPr>
            <a:spLocks noGrp="1"/>
          </p:cNvSpPr>
          <p:nvPr>
            <p:ph type="dt" sz="half" idx="10"/>
          </p:nvPr>
        </p:nvSpPr>
        <p:spPr/>
        <p:txBody>
          <a:bodyPr/>
          <a:lstStyle/>
          <a:p>
            <a:fld id="{18A756EE-DEC1-4711-95B9-FB4F8C988358}" type="datetime1">
              <a:rPr lang="en-US" smtClean="0"/>
              <a:t>12/24/2024</a:t>
            </a:fld>
            <a:endParaRPr lang="en-US"/>
          </a:p>
        </p:txBody>
      </p:sp>
      <p:sp>
        <p:nvSpPr>
          <p:cNvPr id="4" name="Footer Placeholder 3">
            <a:extLst>
              <a:ext uri="{FF2B5EF4-FFF2-40B4-BE49-F238E27FC236}">
                <a16:creationId xmlns:a16="http://schemas.microsoft.com/office/drawing/2014/main" id="{45391165-4859-A219-5D9E-1D133C6EDB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5EC1CE-6332-6328-F280-EB57C542D7BA}"/>
              </a:ext>
            </a:extLst>
          </p:cNvPr>
          <p:cNvSpPr>
            <a:spLocks noGrp="1"/>
          </p:cNvSpPr>
          <p:nvPr>
            <p:ph type="sldNum" sz="quarter" idx="12"/>
          </p:nvPr>
        </p:nvSpPr>
        <p:spPr/>
        <p:txBody>
          <a:bodyPr/>
          <a:lstStyle/>
          <a:p>
            <a:fld id="{0A193227-6846-4EB2-BA79-19DE5BB53A26}" type="slidenum">
              <a:rPr lang="en-US" smtClean="0"/>
              <a:t>‹#›</a:t>
            </a:fld>
            <a:endParaRPr lang="en-US"/>
          </a:p>
        </p:txBody>
      </p:sp>
    </p:spTree>
    <p:extLst>
      <p:ext uri="{BB962C8B-B14F-4D97-AF65-F5344CB8AC3E}">
        <p14:creationId xmlns:p14="http://schemas.microsoft.com/office/powerpoint/2010/main" val="2403589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990C02-7DC4-FD87-9A84-6B7FFA0278A7}"/>
              </a:ext>
            </a:extLst>
          </p:cNvPr>
          <p:cNvSpPr>
            <a:spLocks noGrp="1"/>
          </p:cNvSpPr>
          <p:nvPr>
            <p:ph type="dt" sz="half" idx="10"/>
          </p:nvPr>
        </p:nvSpPr>
        <p:spPr/>
        <p:txBody>
          <a:bodyPr/>
          <a:lstStyle/>
          <a:p>
            <a:fld id="{C4B152B3-1C17-4B5C-8D47-117028B6390C}" type="datetime1">
              <a:rPr lang="en-US" smtClean="0"/>
              <a:t>12/24/2024</a:t>
            </a:fld>
            <a:endParaRPr lang="en-US"/>
          </a:p>
        </p:txBody>
      </p:sp>
      <p:sp>
        <p:nvSpPr>
          <p:cNvPr id="3" name="Footer Placeholder 2">
            <a:extLst>
              <a:ext uri="{FF2B5EF4-FFF2-40B4-BE49-F238E27FC236}">
                <a16:creationId xmlns:a16="http://schemas.microsoft.com/office/drawing/2014/main" id="{D438F6F6-AEFA-B244-9139-6294630CC8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C92A8E-5577-7CCD-4911-8281A85FC495}"/>
              </a:ext>
            </a:extLst>
          </p:cNvPr>
          <p:cNvSpPr>
            <a:spLocks noGrp="1"/>
          </p:cNvSpPr>
          <p:nvPr>
            <p:ph type="sldNum" sz="quarter" idx="12"/>
          </p:nvPr>
        </p:nvSpPr>
        <p:spPr/>
        <p:txBody>
          <a:bodyPr/>
          <a:lstStyle/>
          <a:p>
            <a:fld id="{0A193227-6846-4EB2-BA79-19DE5BB53A26}" type="slidenum">
              <a:rPr lang="en-US" smtClean="0"/>
              <a:t>‹#›</a:t>
            </a:fld>
            <a:endParaRPr lang="en-US"/>
          </a:p>
        </p:txBody>
      </p:sp>
    </p:spTree>
    <p:extLst>
      <p:ext uri="{BB962C8B-B14F-4D97-AF65-F5344CB8AC3E}">
        <p14:creationId xmlns:p14="http://schemas.microsoft.com/office/powerpoint/2010/main" val="3971904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15A41-DF2D-2C38-5458-BCCAD280B4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22EF72-B379-D046-6927-0D6EE12DB4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EF65BE-EDA5-9B9B-B91A-5CB72B040F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A3DC68-9B04-64F7-C768-C8713EB5012F}"/>
              </a:ext>
            </a:extLst>
          </p:cNvPr>
          <p:cNvSpPr>
            <a:spLocks noGrp="1"/>
          </p:cNvSpPr>
          <p:nvPr>
            <p:ph type="dt" sz="half" idx="10"/>
          </p:nvPr>
        </p:nvSpPr>
        <p:spPr/>
        <p:txBody>
          <a:bodyPr/>
          <a:lstStyle/>
          <a:p>
            <a:fld id="{A6D1779F-5DD5-4F53-9754-3116FF94EB24}" type="datetime1">
              <a:rPr lang="en-US" smtClean="0"/>
              <a:t>12/24/2024</a:t>
            </a:fld>
            <a:endParaRPr lang="en-US"/>
          </a:p>
        </p:txBody>
      </p:sp>
      <p:sp>
        <p:nvSpPr>
          <p:cNvPr id="6" name="Footer Placeholder 5">
            <a:extLst>
              <a:ext uri="{FF2B5EF4-FFF2-40B4-BE49-F238E27FC236}">
                <a16:creationId xmlns:a16="http://schemas.microsoft.com/office/drawing/2014/main" id="{A1A94942-EC99-BF50-6836-EE5834A07B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7049C1-8BA1-5F75-2688-D4ACB4D2DD7D}"/>
              </a:ext>
            </a:extLst>
          </p:cNvPr>
          <p:cNvSpPr>
            <a:spLocks noGrp="1"/>
          </p:cNvSpPr>
          <p:nvPr>
            <p:ph type="sldNum" sz="quarter" idx="12"/>
          </p:nvPr>
        </p:nvSpPr>
        <p:spPr/>
        <p:txBody>
          <a:bodyPr/>
          <a:lstStyle/>
          <a:p>
            <a:fld id="{0A193227-6846-4EB2-BA79-19DE5BB53A26}" type="slidenum">
              <a:rPr lang="en-US" smtClean="0"/>
              <a:t>‹#›</a:t>
            </a:fld>
            <a:endParaRPr lang="en-US"/>
          </a:p>
        </p:txBody>
      </p:sp>
    </p:spTree>
    <p:extLst>
      <p:ext uri="{BB962C8B-B14F-4D97-AF65-F5344CB8AC3E}">
        <p14:creationId xmlns:p14="http://schemas.microsoft.com/office/powerpoint/2010/main" val="2865167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864ED-DCE4-FEBA-7A9E-5B0792FD64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22C6E3-C92D-A717-568C-51764740DE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2E55C4-A076-B6ED-68EF-1CA9E2A915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7B7324-E91C-06FD-EFFD-FEAEE3119590}"/>
              </a:ext>
            </a:extLst>
          </p:cNvPr>
          <p:cNvSpPr>
            <a:spLocks noGrp="1"/>
          </p:cNvSpPr>
          <p:nvPr>
            <p:ph type="dt" sz="half" idx="10"/>
          </p:nvPr>
        </p:nvSpPr>
        <p:spPr/>
        <p:txBody>
          <a:bodyPr/>
          <a:lstStyle/>
          <a:p>
            <a:fld id="{32963D13-262E-43FA-A7BE-858D4D8B839E}" type="datetime1">
              <a:rPr lang="en-US" smtClean="0"/>
              <a:t>12/24/2024</a:t>
            </a:fld>
            <a:endParaRPr lang="en-US"/>
          </a:p>
        </p:txBody>
      </p:sp>
      <p:sp>
        <p:nvSpPr>
          <p:cNvPr id="6" name="Footer Placeholder 5">
            <a:extLst>
              <a:ext uri="{FF2B5EF4-FFF2-40B4-BE49-F238E27FC236}">
                <a16:creationId xmlns:a16="http://schemas.microsoft.com/office/drawing/2014/main" id="{35CCED5C-B0DC-BAE9-72F5-60839AAF2E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A55F16-D7B6-9EB2-5B81-6D8073962DA3}"/>
              </a:ext>
            </a:extLst>
          </p:cNvPr>
          <p:cNvSpPr>
            <a:spLocks noGrp="1"/>
          </p:cNvSpPr>
          <p:nvPr>
            <p:ph type="sldNum" sz="quarter" idx="12"/>
          </p:nvPr>
        </p:nvSpPr>
        <p:spPr/>
        <p:txBody>
          <a:bodyPr/>
          <a:lstStyle/>
          <a:p>
            <a:fld id="{0A193227-6846-4EB2-BA79-19DE5BB53A26}" type="slidenum">
              <a:rPr lang="en-US" smtClean="0"/>
              <a:t>‹#›</a:t>
            </a:fld>
            <a:endParaRPr lang="en-US"/>
          </a:p>
        </p:txBody>
      </p:sp>
    </p:spTree>
    <p:extLst>
      <p:ext uri="{BB962C8B-B14F-4D97-AF65-F5344CB8AC3E}">
        <p14:creationId xmlns:p14="http://schemas.microsoft.com/office/powerpoint/2010/main" val="2928224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C31340-199A-E11D-F86B-721512000D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2DCF76-2E09-80D3-13B4-499B84EA8F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F8C3CB-D030-7823-231F-919643312B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7BEE92-5EFB-4DF1-B82A-2EF2CDE70945}" type="datetime1">
              <a:rPr lang="en-US" smtClean="0"/>
              <a:t>12/24/2024</a:t>
            </a:fld>
            <a:endParaRPr lang="en-US"/>
          </a:p>
        </p:txBody>
      </p:sp>
      <p:sp>
        <p:nvSpPr>
          <p:cNvPr id="5" name="Footer Placeholder 4">
            <a:extLst>
              <a:ext uri="{FF2B5EF4-FFF2-40B4-BE49-F238E27FC236}">
                <a16:creationId xmlns:a16="http://schemas.microsoft.com/office/drawing/2014/main" id="{6EB80BFC-2B07-FDF1-A2B4-80F7C25271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45CE18-903D-AEB7-0E46-799CD365F1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93227-6846-4EB2-BA79-19DE5BB53A26}" type="slidenum">
              <a:rPr lang="en-US" smtClean="0"/>
              <a:t>‹#›</a:t>
            </a:fld>
            <a:endParaRPr lang="en-US"/>
          </a:p>
        </p:txBody>
      </p:sp>
    </p:spTree>
    <p:extLst>
      <p:ext uri="{BB962C8B-B14F-4D97-AF65-F5344CB8AC3E}">
        <p14:creationId xmlns:p14="http://schemas.microsoft.com/office/powerpoint/2010/main" val="884428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 descr="Financial graphs on a dark display">
            <a:extLst>
              <a:ext uri="{FF2B5EF4-FFF2-40B4-BE49-F238E27FC236}">
                <a16:creationId xmlns:a16="http://schemas.microsoft.com/office/drawing/2014/main" id="{84C8DEFA-C726-66AC-40A4-43699C4527A5}"/>
              </a:ext>
            </a:extLst>
          </p:cNvPr>
          <p:cNvPicPr>
            <a:picLocks noChangeAspect="1"/>
          </p:cNvPicPr>
          <p:nvPr/>
        </p:nvPicPr>
        <p:blipFill rotWithShape="1">
          <a:blip r:embed="rId2">
            <a:alphaModFix amt="50000"/>
          </a:blip>
          <a:srcRect t="9825" b="175"/>
          <a:stretch/>
        </p:blipFill>
        <p:spPr>
          <a:xfrm>
            <a:off x="20" y="1"/>
            <a:ext cx="12191980" cy="6857999"/>
          </a:xfrm>
          <a:prstGeom prst="rect">
            <a:avLst/>
          </a:prstGeom>
        </p:spPr>
      </p:pic>
      <p:sp>
        <p:nvSpPr>
          <p:cNvPr id="2" name="Title 1">
            <a:extLst>
              <a:ext uri="{FF2B5EF4-FFF2-40B4-BE49-F238E27FC236}">
                <a16:creationId xmlns:a16="http://schemas.microsoft.com/office/drawing/2014/main" id="{517EABD8-0B2B-6578-8DD6-303258E9391A}"/>
              </a:ext>
            </a:extLst>
          </p:cNvPr>
          <p:cNvSpPr>
            <a:spLocks noGrp="1"/>
          </p:cNvSpPr>
          <p:nvPr>
            <p:ph type="ctrTitle"/>
          </p:nvPr>
        </p:nvSpPr>
        <p:spPr>
          <a:xfrm>
            <a:off x="1524000" y="861391"/>
            <a:ext cx="9144000" cy="2358887"/>
          </a:xfrm>
        </p:spPr>
        <p:txBody>
          <a:bodyPr>
            <a:normAutofit/>
          </a:bodyPr>
          <a:lstStyle/>
          <a:p>
            <a:r>
              <a:rPr lang="en-US" b="1" dirty="0">
                <a:solidFill>
                  <a:srgbClr val="FFFFFF"/>
                </a:solidFill>
                <a:latin typeface="+mn-lt"/>
              </a:rPr>
              <a:t>Market Segmentation</a:t>
            </a:r>
          </a:p>
        </p:txBody>
      </p:sp>
      <p:sp>
        <p:nvSpPr>
          <p:cNvPr id="3" name="Subtitle 2">
            <a:extLst>
              <a:ext uri="{FF2B5EF4-FFF2-40B4-BE49-F238E27FC236}">
                <a16:creationId xmlns:a16="http://schemas.microsoft.com/office/drawing/2014/main" id="{04C50FED-E3DA-132E-FEDA-9412D3ED9446}"/>
              </a:ext>
            </a:extLst>
          </p:cNvPr>
          <p:cNvSpPr>
            <a:spLocks noGrp="1"/>
          </p:cNvSpPr>
          <p:nvPr>
            <p:ph type="subTitle" idx="1"/>
          </p:nvPr>
        </p:nvSpPr>
        <p:spPr>
          <a:xfrm>
            <a:off x="1524000" y="3429000"/>
            <a:ext cx="9144000" cy="1828799"/>
          </a:xfrm>
        </p:spPr>
        <p:txBody>
          <a:bodyPr>
            <a:normAutofit/>
          </a:bodyPr>
          <a:lstStyle/>
          <a:p>
            <a:r>
              <a:rPr lang="en-US" b="1" dirty="0">
                <a:solidFill>
                  <a:srgbClr val="FFFFFF"/>
                </a:solidFill>
              </a:rPr>
              <a:t>19</a:t>
            </a:r>
            <a:r>
              <a:rPr lang="en-US" b="1" baseline="30000" dirty="0">
                <a:solidFill>
                  <a:srgbClr val="FFFFFF"/>
                </a:solidFill>
              </a:rPr>
              <a:t>th</a:t>
            </a:r>
            <a:r>
              <a:rPr lang="en-US" b="1" dirty="0">
                <a:solidFill>
                  <a:srgbClr val="FFFFFF"/>
                </a:solidFill>
              </a:rPr>
              <a:t> DEC 2023</a:t>
            </a:r>
          </a:p>
        </p:txBody>
      </p:sp>
    </p:spTree>
    <p:extLst>
      <p:ext uri="{BB962C8B-B14F-4D97-AF65-F5344CB8AC3E}">
        <p14:creationId xmlns:p14="http://schemas.microsoft.com/office/powerpoint/2010/main" val="8417723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F4AA0C-496F-37E8-951D-07B8A695392B}"/>
              </a:ext>
            </a:extLst>
          </p:cNvPr>
          <p:cNvSpPr>
            <a:spLocks noGrp="1"/>
          </p:cNvSpPr>
          <p:nvPr>
            <p:ph type="title"/>
          </p:nvPr>
        </p:nvSpPr>
        <p:spPr>
          <a:xfrm>
            <a:off x="572493" y="238539"/>
            <a:ext cx="11018520" cy="1030431"/>
          </a:xfrm>
        </p:spPr>
        <p:txBody>
          <a:bodyPr anchor="b">
            <a:normAutofit/>
          </a:bodyPr>
          <a:lstStyle/>
          <a:p>
            <a:r>
              <a:rPr lang="en-US" sz="3200" b="1" i="1" dirty="0">
                <a:latin typeface="+mn-lt"/>
              </a:rPr>
              <a:t>Geographic Segmentation</a:t>
            </a:r>
          </a:p>
        </p:txBody>
      </p:sp>
      <p:sp>
        <p:nvSpPr>
          <p:cNvPr id="6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BE1ED28-84CC-DD14-FEE9-D880257A3C1E}"/>
              </a:ext>
            </a:extLst>
          </p:cNvPr>
          <p:cNvSpPr>
            <a:spLocks noGrp="1"/>
          </p:cNvSpPr>
          <p:nvPr>
            <p:ph idx="1"/>
          </p:nvPr>
        </p:nvSpPr>
        <p:spPr>
          <a:xfrm>
            <a:off x="0" y="1818150"/>
            <a:ext cx="8269355" cy="5048440"/>
          </a:xfrm>
        </p:spPr>
        <p:txBody>
          <a:bodyPr anchor="t">
            <a:noAutofit/>
          </a:bodyPr>
          <a:lstStyle/>
          <a:p>
            <a:pPr marL="0" indent="0" algn="just">
              <a:buNone/>
            </a:pPr>
            <a:r>
              <a:rPr lang="en-US" sz="2000" i="1" dirty="0">
                <a:effectLst/>
                <a:ea typeface="Calibri" panose="020F0502020204030204" pitchFamily="34" charset="0"/>
                <a:cs typeface="Times New Roman" panose="02020603050405020304" pitchFamily="18" charset="0"/>
              </a:rPr>
              <a:t>Geographic segmentation is based on selecting potential markets according to their locations. This segmentation approach may consider variables such as climate, terrain, natural resources, population density, countries, cities, Villages, and Urban/Rural areas (</a:t>
            </a:r>
            <a:r>
              <a:rPr lang="en-GB" sz="2000" i="1" dirty="0">
                <a:effectLst/>
                <a:ea typeface="Calibri" panose="020F0502020204030204" pitchFamily="34" charset="0"/>
                <a:cs typeface="Times New Roman" panose="02020603050405020304" pitchFamily="18" charset="0"/>
              </a:rPr>
              <a:t>Camilleri, M. A. 2018).</a:t>
            </a:r>
            <a:r>
              <a:rPr lang="en-US" sz="2000" i="1" dirty="0">
                <a:effectLst/>
                <a:ea typeface="Calibri" panose="020F0502020204030204" pitchFamily="34" charset="0"/>
                <a:cs typeface="Times New Roman" panose="02020603050405020304" pitchFamily="18" charset="0"/>
              </a:rPr>
              <a:t> </a:t>
            </a:r>
          </a:p>
          <a:p>
            <a:pPr algn="just">
              <a:buFont typeface="Wingdings" panose="05000000000000000000" pitchFamily="2" charset="2"/>
              <a:buChar char="v"/>
            </a:pPr>
            <a:r>
              <a:rPr lang="en-US" sz="2000" b="1" i="1" dirty="0">
                <a:solidFill>
                  <a:schemeClr val="accent1">
                    <a:lumMod val="75000"/>
                  </a:schemeClr>
                </a:solidFill>
                <a:effectLst/>
                <a:ea typeface="Calibri" panose="020F0502020204030204" pitchFamily="34" charset="0"/>
                <a:cs typeface="Times New Roman" panose="02020603050405020304" pitchFamily="18" charset="0"/>
              </a:rPr>
              <a:t>Climate</a:t>
            </a:r>
            <a:r>
              <a:rPr lang="en-US" sz="2000" b="1" i="1" dirty="0">
                <a:effectLst/>
                <a:ea typeface="Calibri" panose="020F0502020204030204" pitchFamily="34" charset="0"/>
                <a:cs typeface="Times New Roman" panose="02020603050405020304" pitchFamily="18" charset="0"/>
              </a:rPr>
              <a:t> </a:t>
            </a:r>
            <a:r>
              <a:rPr lang="en-US" sz="2000" i="1" dirty="0">
                <a:effectLst/>
                <a:ea typeface="Calibri" panose="020F0502020204030204" pitchFamily="34" charset="0"/>
                <a:cs typeface="Times New Roman" panose="02020603050405020304" pitchFamily="18" charset="0"/>
              </a:rPr>
              <a:t>(Hot, cold, wet, and humid weather)</a:t>
            </a:r>
            <a:endParaRPr lang="en-US" sz="2000" b="1" i="1" dirty="0">
              <a:effectLst/>
              <a:ea typeface="Calibri" panose="020F0502020204030204" pitchFamily="34" charset="0"/>
              <a:cs typeface="Times New Roman" panose="02020603050405020304" pitchFamily="18" charset="0"/>
            </a:endParaRPr>
          </a:p>
          <a:p>
            <a:pPr algn="just">
              <a:buFont typeface="Wingdings" panose="05000000000000000000" pitchFamily="2" charset="2"/>
              <a:buChar char="v"/>
            </a:pPr>
            <a:r>
              <a:rPr lang="en-US" sz="2000" b="1" i="1" dirty="0">
                <a:solidFill>
                  <a:schemeClr val="accent1">
                    <a:lumMod val="75000"/>
                  </a:schemeClr>
                </a:solidFill>
                <a:cs typeface="Times New Roman" panose="02020603050405020304" pitchFamily="18" charset="0"/>
              </a:rPr>
              <a:t>Cities</a:t>
            </a:r>
            <a:r>
              <a:rPr lang="en-US" sz="2000" b="1" i="1" dirty="0">
                <a:cs typeface="Times New Roman" panose="02020603050405020304" pitchFamily="18" charset="0"/>
              </a:rPr>
              <a:t> </a:t>
            </a:r>
            <a:r>
              <a:rPr lang="en-US" sz="2000" i="1" dirty="0">
                <a:cs typeface="Times New Roman" panose="02020603050405020304" pitchFamily="18" charset="0"/>
              </a:rPr>
              <a:t>(Erbil, Sulaymaniyah, Duhok, Baghdad, London, and Kuala Lumpur)</a:t>
            </a:r>
          </a:p>
          <a:p>
            <a:pPr algn="just">
              <a:buFont typeface="Wingdings" panose="05000000000000000000" pitchFamily="2" charset="2"/>
              <a:buChar char="v"/>
            </a:pPr>
            <a:r>
              <a:rPr lang="en-US" sz="2000" b="1" i="1" dirty="0">
                <a:solidFill>
                  <a:schemeClr val="accent1">
                    <a:lumMod val="75000"/>
                  </a:schemeClr>
                </a:solidFill>
                <a:cs typeface="Times New Roman" panose="02020603050405020304" pitchFamily="18" charset="0"/>
              </a:rPr>
              <a:t>Population Density </a:t>
            </a:r>
            <a:r>
              <a:rPr lang="en-US" sz="2000" i="1" dirty="0">
                <a:cs typeface="Times New Roman" panose="02020603050405020304" pitchFamily="18" charset="0"/>
              </a:rPr>
              <a:t>(Small &amp; big population)</a:t>
            </a:r>
          </a:p>
          <a:p>
            <a:pPr algn="just">
              <a:buFont typeface="Wingdings" panose="05000000000000000000" pitchFamily="2" charset="2"/>
              <a:buChar char="v"/>
            </a:pPr>
            <a:r>
              <a:rPr lang="en-US" sz="2000" b="1" i="1" dirty="0">
                <a:solidFill>
                  <a:schemeClr val="accent1">
                    <a:lumMod val="75000"/>
                  </a:schemeClr>
                </a:solidFill>
                <a:cs typeface="Times New Roman" panose="02020603050405020304" pitchFamily="18" charset="0"/>
              </a:rPr>
              <a:t>Countries</a:t>
            </a:r>
            <a:r>
              <a:rPr lang="en-US" sz="2000" b="1" i="1" dirty="0">
                <a:cs typeface="Times New Roman" panose="02020603050405020304" pitchFamily="18" charset="0"/>
              </a:rPr>
              <a:t> </a:t>
            </a:r>
            <a:r>
              <a:rPr lang="en-US" sz="2000" i="1" dirty="0">
                <a:cs typeface="Times New Roman" panose="02020603050405020304" pitchFamily="18" charset="0"/>
              </a:rPr>
              <a:t>(Iraq, Turkey, Canada, and United Kingdom)</a:t>
            </a:r>
          </a:p>
          <a:p>
            <a:pPr marL="0" indent="0" algn="just">
              <a:buNone/>
            </a:pPr>
            <a:r>
              <a:rPr lang="en-US" sz="2000" i="1" dirty="0"/>
              <a:t>Businesses that operate internationally often segment the market by continents/country/region in the first instance and then go for segmentation on other bases </a:t>
            </a:r>
          </a:p>
          <a:p>
            <a:pPr marL="0" indent="0" algn="just">
              <a:buNone/>
            </a:pPr>
            <a:r>
              <a:rPr lang="en-US" sz="2000" i="1" dirty="0"/>
              <a:t>Businesses that operate within national markets within a country like Iraq often segment the market according to the region, state, district, and urban/rural area in the first instance and then go for segmentation on other bases.</a:t>
            </a:r>
          </a:p>
        </p:txBody>
      </p:sp>
      <p:pic>
        <p:nvPicPr>
          <p:cNvPr id="53" name="Picture 4" descr="Low angle view of modern skyscrapers rising straight up against a dramatic sky">
            <a:extLst>
              <a:ext uri="{FF2B5EF4-FFF2-40B4-BE49-F238E27FC236}">
                <a16:creationId xmlns:a16="http://schemas.microsoft.com/office/drawing/2014/main" id="{0E5DDAA5-9BF9-ABA1-DF25-6F8755E8D42C}"/>
              </a:ext>
            </a:extLst>
          </p:cNvPr>
          <p:cNvPicPr>
            <a:picLocks noChangeAspect="1"/>
          </p:cNvPicPr>
          <p:nvPr/>
        </p:nvPicPr>
        <p:blipFill rotWithShape="1">
          <a:blip r:embed="rId2"/>
          <a:srcRect l="18823" r="16961" b="2"/>
          <a:stretch/>
        </p:blipFill>
        <p:spPr>
          <a:xfrm>
            <a:off x="8407020" y="1850431"/>
            <a:ext cx="3781931" cy="5066728"/>
          </a:xfrm>
          <a:prstGeom prst="rect">
            <a:avLst/>
          </a:prstGeom>
        </p:spPr>
      </p:pic>
      <p:sp>
        <p:nvSpPr>
          <p:cNvPr id="5" name="Slide Number Placeholder 4">
            <a:extLst>
              <a:ext uri="{FF2B5EF4-FFF2-40B4-BE49-F238E27FC236}">
                <a16:creationId xmlns:a16="http://schemas.microsoft.com/office/drawing/2014/main" id="{1623BA3D-5654-0AEB-D45E-12116FAD0FE2}"/>
              </a:ext>
            </a:extLst>
          </p:cNvPr>
          <p:cNvSpPr>
            <a:spLocks noGrp="1"/>
          </p:cNvSpPr>
          <p:nvPr>
            <p:ph type="sldNum" sz="quarter" idx="12"/>
          </p:nvPr>
        </p:nvSpPr>
        <p:spPr>
          <a:xfrm>
            <a:off x="6268278" y="6465736"/>
            <a:ext cx="1736035" cy="355688"/>
          </a:xfrm>
        </p:spPr>
        <p:txBody>
          <a:bodyPr/>
          <a:lstStyle/>
          <a:p>
            <a:r>
              <a:rPr lang="en-US" sz="1600" b="1" dirty="0">
                <a:solidFill>
                  <a:schemeClr val="tx1"/>
                </a:solidFill>
              </a:rPr>
              <a:t>8</a:t>
            </a:r>
          </a:p>
        </p:txBody>
      </p:sp>
    </p:spTree>
    <p:extLst>
      <p:ext uri="{BB962C8B-B14F-4D97-AF65-F5344CB8AC3E}">
        <p14:creationId xmlns:p14="http://schemas.microsoft.com/office/powerpoint/2010/main" val="2183537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1" name="Rectangle 2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30BDB2-AC9A-7CC6-6355-D6C702FB83E4}"/>
              </a:ext>
            </a:extLst>
          </p:cNvPr>
          <p:cNvSpPr>
            <a:spLocks noGrp="1"/>
          </p:cNvSpPr>
          <p:nvPr>
            <p:ph type="title"/>
          </p:nvPr>
        </p:nvSpPr>
        <p:spPr>
          <a:xfrm>
            <a:off x="437323" y="99391"/>
            <a:ext cx="5897216" cy="1579284"/>
          </a:xfrm>
        </p:spPr>
        <p:txBody>
          <a:bodyPr anchor="ctr">
            <a:normAutofit/>
          </a:bodyPr>
          <a:lstStyle/>
          <a:p>
            <a:r>
              <a:rPr lang="en-US" sz="3200" b="1" i="1" dirty="0">
                <a:solidFill>
                  <a:schemeClr val="accent1">
                    <a:lumMod val="75000"/>
                  </a:schemeClr>
                </a:solidFill>
                <a:latin typeface="+mn-lt"/>
              </a:rPr>
              <a:t>Psychographic Segmentation</a:t>
            </a:r>
            <a:endParaRPr lang="en-US" sz="3200" i="1" dirty="0">
              <a:solidFill>
                <a:schemeClr val="accent1">
                  <a:lumMod val="75000"/>
                </a:schemeClr>
              </a:solidFill>
            </a:endParaRPr>
          </a:p>
        </p:txBody>
      </p:sp>
      <p:sp>
        <p:nvSpPr>
          <p:cNvPr id="32" name="Content Placeholder 16">
            <a:extLst>
              <a:ext uri="{FF2B5EF4-FFF2-40B4-BE49-F238E27FC236}">
                <a16:creationId xmlns:a16="http://schemas.microsoft.com/office/drawing/2014/main" id="{9775A524-FC91-D4AD-2A67-5A9A456FAD6E}"/>
              </a:ext>
            </a:extLst>
          </p:cNvPr>
          <p:cNvSpPr>
            <a:spLocks noGrp="1"/>
          </p:cNvSpPr>
          <p:nvPr>
            <p:ph idx="1"/>
          </p:nvPr>
        </p:nvSpPr>
        <p:spPr>
          <a:xfrm>
            <a:off x="0" y="2156346"/>
            <a:ext cx="6334539" cy="4602263"/>
          </a:xfrm>
        </p:spPr>
        <p:txBody>
          <a:bodyPr anchor="ctr">
            <a:normAutofit/>
          </a:bodyPr>
          <a:lstStyle/>
          <a:p>
            <a:pPr marL="0" indent="0" algn="just">
              <a:buNone/>
            </a:pPr>
            <a:r>
              <a:rPr lang="en-US" sz="2000" i="1" dirty="0">
                <a:effectLst/>
                <a:ea typeface="Calibri" panose="020F0502020204030204" pitchFamily="34" charset="0"/>
              </a:rPr>
              <a:t>Psychographic segmentation can be used to segment markets according to personality or social </a:t>
            </a:r>
            <a:r>
              <a:rPr lang="en-US" sz="2000" i="1" dirty="0"/>
              <a:t>characteristics activates</a:t>
            </a:r>
            <a:r>
              <a:rPr lang="en-US" sz="2000" i="1" dirty="0">
                <a:effectLst/>
                <a:ea typeface="Calibri" panose="020F0502020204030204" pitchFamily="34" charset="0"/>
              </a:rPr>
              <a:t>, values, motives, opinion, interests and lifestyles </a:t>
            </a:r>
            <a:r>
              <a:rPr lang="en-US" sz="2000" i="1" dirty="0">
                <a:effectLst/>
                <a:ea typeface="Calibri" panose="020F0502020204030204" pitchFamily="34" charset="0"/>
                <a:cs typeface="Times New Roman" panose="02020603050405020304" pitchFamily="18" charset="0"/>
              </a:rPr>
              <a:t>(</a:t>
            </a:r>
            <a:r>
              <a:rPr lang="en-GB" sz="2000" i="1" dirty="0">
                <a:effectLst/>
                <a:ea typeface="Calibri" panose="020F0502020204030204" pitchFamily="34" charset="0"/>
                <a:cs typeface="Times New Roman" panose="02020603050405020304" pitchFamily="18" charset="0"/>
              </a:rPr>
              <a:t>Camilleri, M. A. 2018 and </a:t>
            </a:r>
            <a:r>
              <a:rPr lang="en-US" sz="2000" i="1" dirty="0"/>
              <a:t>McDonald &amp; Dunbar, 2013</a:t>
            </a:r>
            <a:r>
              <a:rPr lang="en-GB" sz="2000" i="1" dirty="0">
                <a:effectLst/>
                <a:ea typeface="Calibri" panose="020F0502020204030204" pitchFamily="34" charset="0"/>
                <a:cs typeface="Times New Roman" panose="02020603050405020304" pitchFamily="18" charset="0"/>
              </a:rPr>
              <a:t>).</a:t>
            </a:r>
            <a:r>
              <a:rPr lang="en-US" sz="2000" i="1" dirty="0">
                <a:effectLst/>
                <a:ea typeface="Calibri" panose="020F0502020204030204" pitchFamily="34" charset="0"/>
                <a:cs typeface="Times New Roman" panose="02020603050405020304" pitchFamily="18" charset="0"/>
              </a:rPr>
              <a:t> </a:t>
            </a:r>
            <a:endParaRPr lang="en-US" sz="2000" i="1" dirty="0">
              <a:effectLst/>
              <a:ea typeface="Calibri" panose="020F0502020204030204" pitchFamily="34" charset="0"/>
            </a:endParaRPr>
          </a:p>
          <a:p>
            <a:pPr algn="just">
              <a:buFont typeface="Wingdings" panose="05000000000000000000" pitchFamily="2" charset="2"/>
              <a:buChar char="v"/>
            </a:pPr>
            <a:r>
              <a:rPr lang="en-US" sz="2000" b="1" i="1" dirty="0">
                <a:solidFill>
                  <a:srgbClr val="C00000"/>
                </a:solidFill>
              </a:rPr>
              <a:t>Lifestyle </a:t>
            </a:r>
            <a:r>
              <a:rPr lang="en-US" sz="2000" i="1" dirty="0"/>
              <a:t>(Knowledge about lifestyle can provide a very rich and meaningful picture of a person) </a:t>
            </a:r>
          </a:p>
          <a:p>
            <a:pPr algn="just">
              <a:buFont typeface="Wingdings" panose="05000000000000000000" pitchFamily="2" charset="2"/>
              <a:buChar char="v"/>
            </a:pPr>
            <a:r>
              <a:rPr lang="en-US" sz="2000" b="1" i="1" dirty="0">
                <a:solidFill>
                  <a:srgbClr val="C00000"/>
                </a:solidFill>
                <a:effectLst/>
              </a:rPr>
              <a:t>Activities, Interests, and Opinions</a:t>
            </a:r>
            <a:r>
              <a:rPr lang="en-US" sz="2000" b="1" i="1" dirty="0">
                <a:solidFill>
                  <a:srgbClr val="C00000"/>
                </a:solidFill>
              </a:rPr>
              <a:t> </a:t>
            </a:r>
            <a:r>
              <a:rPr lang="en-US" sz="2000" i="1" dirty="0"/>
              <a:t>(It helps to indicate if the person is interested in outdoor sports, shopping, culture, or reading)</a:t>
            </a:r>
          </a:p>
          <a:p>
            <a:pPr marL="0" indent="0" algn="just">
              <a:buNone/>
            </a:pPr>
            <a:endParaRPr lang="en-US" sz="2000" b="1" i="1" dirty="0">
              <a:solidFill>
                <a:srgbClr val="C00000"/>
              </a:solidFill>
            </a:endParaRPr>
          </a:p>
          <a:p>
            <a:pPr marL="0" indent="0" algn="just">
              <a:buNone/>
            </a:pPr>
            <a:r>
              <a:rPr lang="en-US" sz="2000" i="1" dirty="0"/>
              <a:t>Many companies offer products and services based on beliefs, attitudes, and emotions of their target market. </a:t>
            </a:r>
            <a:endParaRPr lang="en-US" sz="1800" i="1" dirty="0"/>
          </a:p>
        </p:txBody>
      </p:sp>
      <p:pic>
        <p:nvPicPr>
          <p:cNvPr id="13" name="Content Placeholder 12" descr="A diagram of a marketing segment&#10;&#10;Description automatically generated">
            <a:extLst>
              <a:ext uri="{FF2B5EF4-FFF2-40B4-BE49-F238E27FC236}">
                <a16:creationId xmlns:a16="http://schemas.microsoft.com/office/drawing/2014/main" id="{8C4FDDEA-35DC-562C-0A8F-3E0F346AA7E2}"/>
              </a:ext>
            </a:extLst>
          </p:cNvPr>
          <p:cNvPicPr>
            <a:picLocks noChangeAspect="1"/>
          </p:cNvPicPr>
          <p:nvPr/>
        </p:nvPicPr>
        <p:blipFill rotWithShape="1">
          <a:blip r:embed="rId2">
            <a:extLst>
              <a:ext uri="{28A0092B-C50C-407E-A947-70E740481C1C}">
                <a14:useLocalDpi xmlns:a14="http://schemas.microsoft.com/office/drawing/2010/main" val="0"/>
              </a:ext>
            </a:extLst>
          </a:blip>
          <a:srcRect r="2" b="1956"/>
          <a:stretch/>
        </p:blipFill>
        <p:spPr>
          <a:xfrm>
            <a:off x="6783295" y="768626"/>
            <a:ext cx="5415528" cy="5406887"/>
          </a:xfrm>
          <a:prstGeom prst="rect">
            <a:avLst/>
          </a:prstGeom>
        </p:spPr>
      </p:pic>
      <p:sp>
        <p:nvSpPr>
          <p:cNvPr id="4" name="Slide Number Placeholder 3">
            <a:extLst>
              <a:ext uri="{FF2B5EF4-FFF2-40B4-BE49-F238E27FC236}">
                <a16:creationId xmlns:a16="http://schemas.microsoft.com/office/drawing/2014/main" id="{83E2FD47-FDC4-9CBC-4829-CB354782B43E}"/>
              </a:ext>
            </a:extLst>
          </p:cNvPr>
          <p:cNvSpPr>
            <a:spLocks noGrp="1"/>
          </p:cNvSpPr>
          <p:nvPr>
            <p:ph type="sldNum" sz="quarter" idx="12"/>
          </p:nvPr>
        </p:nvSpPr>
        <p:spPr/>
        <p:txBody>
          <a:bodyPr/>
          <a:lstStyle/>
          <a:p>
            <a:r>
              <a:rPr lang="en-US" sz="1600" b="1" dirty="0">
                <a:solidFill>
                  <a:schemeClr val="tx1"/>
                </a:solidFill>
              </a:rPr>
              <a:t>9</a:t>
            </a:r>
            <a:endParaRPr lang="en-US" b="1" dirty="0">
              <a:solidFill>
                <a:schemeClr val="tx1"/>
              </a:solidFill>
            </a:endParaRPr>
          </a:p>
        </p:txBody>
      </p:sp>
    </p:spTree>
    <p:extLst>
      <p:ext uri="{BB962C8B-B14F-4D97-AF65-F5344CB8AC3E}">
        <p14:creationId xmlns:p14="http://schemas.microsoft.com/office/powerpoint/2010/main" val="477513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0"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E118F2-392F-75A7-C66B-B87FCB8AF8C7}"/>
              </a:ext>
            </a:extLst>
          </p:cNvPr>
          <p:cNvSpPr>
            <a:spLocks noGrp="1"/>
          </p:cNvSpPr>
          <p:nvPr>
            <p:ph type="title"/>
          </p:nvPr>
        </p:nvSpPr>
        <p:spPr>
          <a:xfrm>
            <a:off x="272955" y="168812"/>
            <a:ext cx="5717028" cy="1673636"/>
          </a:xfrm>
        </p:spPr>
        <p:txBody>
          <a:bodyPr anchor="ctr">
            <a:normAutofit/>
          </a:bodyPr>
          <a:lstStyle/>
          <a:p>
            <a:r>
              <a:rPr lang="en-US" sz="3200" b="1" i="1" dirty="0">
                <a:solidFill>
                  <a:schemeClr val="accent1">
                    <a:lumMod val="60000"/>
                    <a:lumOff val="40000"/>
                  </a:schemeClr>
                </a:solidFill>
                <a:latin typeface="+mn-lt"/>
              </a:rPr>
              <a:t>Behavioral Segmentation </a:t>
            </a:r>
          </a:p>
        </p:txBody>
      </p:sp>
      <p:sp>
        <p:nvSpPr>
          <p:cNvPr id="3" name="Content Placeholder 2">
            <a:extLst>
              <a:ext uri="{FF2B5EF4-FFF2-40B4-BE49-F238E27FC236}">
                <a16:creationId xmlns:a16="http://schemas.microsoft.com/office/drawing/2014/main" id="{074F7691-6A5F-1A92-9EFD-A0F4D9F7DEC2}"/>
              </a:ext>
            </a:extLst>
          </p:cNvPr>
          <p:cNvSpPr>
            <a:spLocks noGrp="1"/>
          </p:cNvSpPr>
          <p:nvPr>
            <p:ph idx="1"/>
          </p:nvPr>
        </p:nvSpPr>
        <p:spPr>
          <a:xfrm>
            <a:off x="0" y="2285999"/>
            <a:ext cx="6376948" cy="4403189"/>
          </a:xfrm>
        </p:spPr>
        <p:txBody>
          <a:bodyPr anchor="ctr">
            <a:noAutofit/>
          </a:bodyPr>
          <a:lstStyle/>
          <a:p>
            <a:pPr marL="0" indent="0" algn="just">
              <a:buNone/>
            </a:pPr>
            <a:r>
              <a:rPr lang="en-US" sz="2000" i="1" dirty="0">
                <a:effectLst/>
                <a:ea typeface="Calibri" panose="020F0502020204030204" pitchFamily="34" charset="0"/>
              </a:rPr>
              <a:t>Behavioral segmentation is defined as market segmentation based on individual purchasing behaviors. Behavior-based segmentation is prominent with the benefits sought from the product, with the identification of specific buying behavior in terms of shopping frequency and purchase volumes </a:t>
            </a:r>
            <a:r>
              <a:rPr lang="en-US" sz="2000" i="1" dirty="0">
                <a:effectLst/>
                <a:ea typeface="Calibri" panose="020F0502020204030204" pitchFamily="34" charset="0"/>
                <a:cs typeface="Times New Roman" panose="02020603050405020304" pitchFamily="18" charset="0"/>
              </a:rPr>
              <a:t>(</a:t>
            </a:r>
            <a:r>
              <a:rPr lang="en-GB" sz="2000" i="1" dirty="0">
                <a:effectLst/>
                <a:ea typeface="Calibri" panose="020F0502020204030204" pitchFamily="34" charset="0"/>
                <a:cs typeface="Times New Roman" panose="02020603050405020304" pitchFamily="18" charset="0"/>
              </a:rPr>
              <a:t>Camilleri, M. A. 2018 and </a:t>
            </a:r>
            <a:r>
              <a:rPr lang="en-US" sz="2000" i="1" dirty="0"/>
              <a:t>McDonald &amp; Dunbar, 2013</a:t>
            </a:r>
            <a:r>
              <a:rPr lang="en-GB" sz="2000" i="1" dirty="0">
                <a:effectLst/>
                <a:ea typeface="Calibri" panose="020F0502020204030204" pitchFamily="34" charset="0"/>
                <a:cs typeface="Times New Roman" panose="02020603050405020304" pitchFamily="18" charset="0"/>
              </a:rPr>
              <a:t>).</a:t>
            </a:r>
            <a:r>
              <a:rPr lang="en-US" sz="2000" i="1" dirty="0">
                <a:effectLst/>
                <a:ea typeface="Calibri" panose="020F0502020204030204" pitchFamily="34" charset="0"/>
                <a:cs typeface="Times New Roman" panose="02020603050405020304" pitchFamily="18" charset="0"/>
              </a:rPr>
              <a:t> </a:t>
            </a:r>
            <a:endParaRPr lang="en-GB" sz="2000" i="1" dirty="0"/>
          </a:p>
          <a:p>
            <a:pPr marL="0" indent="0" algn="just">
              <a:buNone/>
            </a:pPr>
            <a:r>
              <a:rPr lang="en-US" sz="2000" b="1" i="1" dirty="0">
                <a:solidFill>
                  <a:srgbClr val="C00000"/>
                </a:solidFill>
              </a:rPr>
              <a:t>Usage occasion </a:t>
            </a:r>
            <a:r>
              <a:rPr lang="en-US" sz="2000" i="1" dirty="0"/>
              <a:t>(festival occasions)</a:t>
            </a:r>
          </a:p>
          <a:p>
            <a:pPr marL="0" indent="0" algn="just">
              <a:buNone/>
            </a:pPr>
            <a:r>
              <a:rPr lang="en-US" sz="2000" b="1" i="1" dirty="0">
                <a:solidFill>
                  <a:srgbClr val="C00000"/>
                </a:solidFill>
              </a:rPr>
              <a:t>User Status </a:t>
            </a:r>
            <a:r>
              <a:rPr lang="en-US" sz="2000" i="1" dirty="0"/>
              <a:t>(Ex-users, first users, regular users, Potential users)</a:t>
            </a:r>
          </a:p>
          <a:p>
            <a:pPr marL="0" indent="0" algn="just">
              <a:buNone/>
            </a:pPr>
            <a:r>
              <a:rPr lang="en-US" sz="2000" b="1" i="1" dirty="0">
                <a:solidFill>
                  <a:srgbClr val="C00000"/>
                </a:solidFill>
              </a:rPr>
              <a:t>Usage rate </a:t>
            </a:r>
            <a:r>
              <a:rPr lang="en-US" sz="2000" i="1" dirty="0"/>
              <a:t>(Light, Medium, and heavy user segments)</a:t>
            </a:r>
          </a:p>
          <a:p>
            <a:pPr marL="0" indent="0" algn="just">
              <a:buNone/>
            </a:pPr>
            <a:r>
              <a:rPr lang="en-US" sz="2000" b="1" i="1" dirty="0">
                <a:solidFill>
                  <a:srgbClr val="C00000"/>
                </a:solidFill>
              </a:rPr>
              <a:t>Loyalty status </a:t>
            </a:r>
            <a:r>
              <a:rPr lang="en-US" sz="2000" i="1" dirty="0"/>
              <a:t>(purchase frequency, customer loyalty)</a:t>
            </a:r>
          </a:p>
        </p:txBody>
      </p:sp>
      <p:pic>
        <p:nvPicPr>
          <p:cNvPr id="5" name="Picture 4" descr="A diagram of a customer segmentation&#10;&#10;Description automatically generated">
            <a:extLst>
              <a:ext uri="{FF2B5EF4-FFF2-40B4-BE49-F238E27FC236}">
                <a16:creationId xmlns:a16="http://schemas.microsoft.com/office/drawing/2014/main" id="{0A5CA941-CA33-0411-8DFB-0E5D4C227D4B}"/>
              </a:ext>
            </a:extLst>
          </p:cNvPr>
          <p:cNvPicPr>
            <a:picLocks noChangeAspect="1"/>
          </p:cNvPicPr>
          <p:nvPr/>
        </p:nvPicPr>
        <p:blipFill rotWithShape="1">
          <a:blip r:embed="rId2">
            <a:extLst>
              <a:ext uri="{28A0092B-C50C-407E-A947-70E740481C1C}">
                <a14:useLocalDpi xmlns:a14="http://schemas.microsoft.com/office/drawing/2010/main" val="0"/>
              </a:ext>
            </a:extLst>
          </a:blip>
          <a:srcRect l="6470" r="4541"/>
          <a:stretch/>
        </p:blipFill>
        <p:spPr>
          <a:xfrm>
            <a:off x="6783294" y="1"/>
            <a:ext cx="5415531" cy="6858000"/>
          </a:xfrm>
          <a:prstGeom prst="rect">
            <a:avLst/>
          </a:prstGeom>
        </p:spPr>
      </p:pic>
      <p:sp>
        <p:nvSpPr>
          <p:cNvPr id="6" name="Slide Number Placeholder 5">
            <a:extLst>
              <a:ext uri="{FF2B5EF4-FFF2-40B4-BE49-F238E27FC236}">
                <a16:creationId xmlns:a16="http://schemas.microsoft.com/office/drawing/2014/main" id="{16C3138C-2A38-819A-8BBE-6D8D1E8E6CA8}"/>
              </a:ext>
            </a:extLst>
          </p:cNvPr>
          <p:cNvSpPr>
            <a:spLocks noGrp="1"/>
          </p:cNvSpPr>
          <p:nvPr>
            <p:ph type="sldNum" sz="quarter" idx="12"/>
          </p:nvPr>
        </p:nvSpPr>
        <p:spPr/>
        <p:txBody>
          <a:bodyPr/>
          <a:lstStyle/>
          <a:p>
            <a:r>
              <a:rPr lang="en-US" sz="1600" b="1" dirty="0">
                <a:solidFill>
                  <a:schemeClr val="tx1"/>
                </a:solidFill>
              </a:rPr>
              <a:t>10</a:t>
            </a:r>
            <a:endParaRPr lang="en-US" b="1" dirty="0">
              <a:solidFill>
                <a:schemeClr val="tx1"/>
              </a:solidFill>
            </a:endParaRPr>
          </a:p>
        </p:txBody>
      </p:sp>
    </p:spTree>
    <p:extLst>
      <p:ext uri="{BB962C8B-B14F-4D97-AF65-F5344CB8AC3E}">
        <p14:creationId xmlns:p14="http://schemas.microsoft.com/office/powerpoint/2010/main" val="3475818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15CAF-DC43-4D59-CCB5-A3E91771EFD7}"/>
              </a:ext>
            </a:extLst>
          </p:cNvPr>
          <p:cNvSpPr>
            <a:spLocks noGrp="1"/>
          </p:cNvSpPr>
          <p:nvPr>
            <p:ph type="title"/>
          </p:nvPr>
        </p:nvSpPr>
        <p:spPr/>
        <p:txBody>
          <a:bodyPr/>
          <a:lstStyle/>
          <a:p>
            <a:r>
              <a:rPr lang="en-US" sz="3600" b="1" dirty="0">
                <a:latin typeface="+mn-lt"/>
              </a:rPr>
              <a:t>References</a:t>
            </a:r>
            <a:r>
              <a:rPr lang="en-US" dirty="0"/>
              <a:t> </a:t>
            </a:r>
          </a:p>
        </p:txBody>
      </p:sp>
      <p:sp>
        <p:nvSpPr>
          <p:cNvPr id="3" name="Content Placeholder 2">
            <a:extLst>
              <a:ext uri="{FF2B5EF4-FFF2-40B4-BE49-F238E27FC236}">
                <a16:creationId xmlns:a16="http://schemas.microsoft.com/office/drawing/2014/main" id="{2AD786AB-6CCF-F5B9-E249-2CEA1880C406}"/>
              </a:ext>
            </a:extLst>
          </p:cNvPr>
          <p:cNvSpPr>
            <a:spLocks noGrp="1"/>
          </p:cNvSpPr>
          <p:nvPr>
            <p:ph idx="1"/>
          </p:nvPr>
        </p:nvSpPr>
        <p:spPr/>
        <p:txBody>
          <a:bodyPr/>
          <a:lstStyle/>
          <a:p>
            <a:pPr marL="0" marR="0" indent="0" algn="ctr">
              <a:spcBef>
                <a:spcPts val="0"/>
              </a:spcBef>
              <a:spcAft>
                <a:spcPts val="0"/>
              </a:spcAft>
              <a:buNone/>
            </a:pPr>
            <a:r>
              <a:rPr lang="en-US" sz="1800" dirty="0">
                <a:effectLst/>
                <a:latin typeface="Calibri" panose="020F0502020204030204" pitchFamily="34"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GB" sz="2000" i="1" dirty="0">
                <a:effectLst/>
                <a:ea typeface="Calibri" panose="020F0502020204030204" pitchFamily="34" charset="0"/>
                <a:cs typeface="Times New Roman" panose="02020603050405020304" pitchFamily="18" charset="0"/>
              </a:rPr>
              <a:t>Camilleri, M. A. (2018). Market Segmentation, Targeting and Positioning. In Travel Marketing, </a:t>
            </a:r>
            <a:r>
              <a:rPr lang="en-US" sz="2000" i="1" dirty="0">
                <a:effectLst/>
                <a:ea typeface="Calibri" panose="020F0502020204030204" pitchFamily="34" charset="0"/>
                <a:cs typeface="Arial" panose="020B0604020202020204" pitchFamily="34" charset="0"/>
              </a:rPr>
              <a:t>Tourism Economics and the Airline Product (Chapter 4, pp. 69-83). Springer, Cham, Switzerland.</a:t>
            </a:r>
          </a:p>
          <a:p>
            <a:pPr marL="0" indent="0">
              <a:buNone/>
            </a:pPr>
            <a:endParaRPr lang="en-US" sz="2000" i="1" dirty="0">
              <a:effectLst/>
            </a:endParaRPr>
          </a:p>
          <a:p>
            <a:pPr marL="0" indent="0">
              <a:buNone/>
            </a:pPr>
            <a:r>
              <a:rPr lang="en-US" sz="2000" i="1" dirty="0">
                <a:effectLst/>
              </a:rPr>
              <a:t>McDonald, M. and Dunbar, I. (2013) Market segmentation: How to do it and how to profit from it. Chichester: John Wiley &amp; Sons. </a:t>
            </a:r>
          </a:p>
          <a:p>
            <a:pPr marL="0" indent="0">
              <a:buNone/>
            </a:pPr>
            <a:endParaRPr lang="en-US" sz="2000" i="1" dirty="0"/>
          </a:p>
          <a:p>
            <a:pPr marL="0" indent="0">
              <a:buNone/>
            </a:pPr>
            <a:r>
              <a:rPr lang="en-US" sz="2000" i="1" dirty="0">
                <a:effectLst/>
              </a:rPr>
              <a:t>Wind, Y., Bell, D.R. and Sheth, J.N. (2014) Market segmentation. Los Angeles: SAGE Publications. </a:t>
            </a:r>
          </a:p>
          <a:p>
            <a:pPr marL="0" indent="0">
              <a:buNone/>
            </a:pPr>
            <a:endParaRPr lang="en-US" sz="2400" dirty="0">
              <a:effectLst/>
            </a:endParaRPr>
          </a:p>
          <a:p>
            <a:pPr marL="0" indent="0">
              <a:buNone/>
            </a:pPr>
            <a:endParaRPr lang="en-US" dirty="0"/>
          </a:p>
        </p:txBody>
      </p:sp>
      <p:sp>
        <p:nvSpPr>
          <p:cNvPr id="5" name="Slide Number Placeholder 4">
            <a:extLst>
              <a:ext uri="{FF2B5EF4-FFF2-40B4-BE49-F238E27FC236}">
                <a16:creationId xmlns:a16="http://schemas.microsoft.com/office/drawing/2014/main" id="{D5912C4F-BDE9-3969-F10F-3D2A9B3FFAB5}"/>
              </a:ext>
            </a:extLst>
          </p:cNvPr>
          <p:cNvSpPr>
            <a:spLocks noGrp="1"/>
          </p:cNvSpPr>
          <p:nvPr>
            <p:ph type="sldNum" sz="quarter" idx="12"/>
          </p:nvPr>
        </p:nvSpPr>
        <p:spPr/>
        <p:txBody>
          <a:bodyPr/>
          <a:lstStyle/>
          <a:p>
            <a:r>
              <a:rPr lang="en-US" sz="1600" b="1" dirty="0">
                <a:solidFill>
                  <a:schemeClr val="tx1"/>
                </a:solidFill>
              </a:rPr>
              <a:t>11</a:t>
            </a:r>
            <a:endParaRPr lang="en-US" b="1" dirty="0">
              <a:solidFill>
                <a:schemeClr val="tx1"/>
              </a:solidFill>
            </a:endParaRPr>
          </a:p>
        </p:txBody>
      </p:sp>
    </p:spTree>
    <p:extLst>
      <p:ext uri="{BB962C8B-B14F-4D97-AF65-F5344CB8AC3E}">
        <p14:creationId xmlns:p14="http://schemas.microsoft.com/office/powerpoint/2010/main" val="1227271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9C081-948C-2FFB-4C1D-0CDB5A3F4CB5}"/>
              </a:ext>
            </a:extLst>
          </p:cNvPr>
          <p:cNvSpPr>
            <a:spLocks noGrp="1"/>
          </p:cNvSpPr>
          <p:nvPr>
            <p:ph type="title"/>
          </p:nvPr>
        </p:nvSpPr>
        <p:spPr/>
        <p:txBody>
          <a:bodyPr>
            <a:normAutofit/>
          </a:bodyPr>
          <a:lstStyle/>
          <a:p>
            <a:r>
              <a:rPr lang="en-US" sz="3600" b="1" dirty="0">
                <a:latin typeface="+mn-lt"/>
              </a:rPr>
              <a:t>Table of Content</a:t>
            </a:r>
          </a:p>
        </p:txBody>
      </p:sp>
      <p:sp>
        <p:nvSpPr>
          <p:cNvPr id="3" name="Content Placeholder 2">
            <a:extLst>
              <a:ext uri="{FF2B5EF4-FFF2-40B4-BE49-F238E27FC236}">
                <a16:creationId xmlns:a16="http://schemas.microsoft.com/office/drawing/2014/main" id="{01333743-DCFB-4BD9-573B-FD9BF2E47FBF}"/>
              </a:ext>
            </a:extLst>
          </p:cNvPr>
          <p:cNvSpPr>
            <a:spLocks noGrp="1"/>
          </p:cNvSpPr>
          <p:nvPr>
            <p:ph idx="1"/>
          </p:nvPr>
        </p:nvSpPr>
        <p:spPr/>
        <p:txBody>
          <a:bodyPr/>
          <a:lstStyle/>
          <a:p>
            <a:pPr marL="0" indent="0">
              <a:buNone/>
            </a:pPr>
            <a:r>
              <a:rPr lang="en-US" sz="2400" dirty="0"/>
              <a:t>What is Market Segmentation ………………………………………………………………………....   1</a:t>
            </a:r>
          </a:p>
          <a:p>
            <a:pPr marL="0" indent="0">
              <a:buNone/>
            </a:pPr>
            <a:r>
              <a:rPr lang="en-US" sz="2400" dirty="0">
                <a:effectLst/>
                <a:latin typeface="+mn-lt"/>
                <a:ea typeface="Calibri" panose="020F0502020204030204" pitchFamily="34" charset="0"/>
                <a:cs typeface="Times New Roman" panose="02020603050405020304" pitchFamily="18" charset="0"/>
              </a:rPr>
              <a:t>The Benefits of Market Segmentation ………………………………………………………………   2</a:t>
            </a:r>
          </a:p>
          <a:p>
            <a:pPr marL="0" indent="0">
              <a:buNone/>
            </a:pPr>
            <a:r>
              <a:rPr lang="en-US" sz="2400" dirty="0">
                <a:latin typeface="+mn-lt"/>
              </a:rPr>
              <a:t>Effective Segmentation …………………………………………………………………………………….   3</a:t>
            </a:r>
          </a:p>
          <a:p>
            <a:pPr marL="0" indent="0">
              <a:buNone/>
            </a:pPr>
            <a:r>
              <a:rPr lang="en-US" sz="2400" dirty="0">
                <a:latin typeface="+mn-lt"/>
              </a:rPr>
              <a:t>Bases for Segmentation ………………………………………………………………......................   4</a:t>
            </a:r>
          </a:p>
          <a:p>
            <a:pPr marL="0" indent="0">
              <a:buNone/>
            </a:pPr>
            <a:r>
              <a:rPr lang="en-US" sz="2400" dirty="0">
                <a:latin typeface="+mn-lt"/>
              </a:rPr>
              <a:t>Demographic Segmentation …………………………………………………………………………….   </a:t>
            </a:r>
            <a:r>
              <a:rPr lang="en-US" sz="2400" dirty="0"/>
              <a:t>5</a:t>
            </a:r>
          </a:p>
          <a:p>
            <a:pPr marL="0" indent="0">
              <a:buNone/>
            </a:pPr>
            <a:r>
              <a:rPr lang="en-US" sz="2400" kern="1200" dirty="0">
                <a:ea typeface="+mj-ea"/>
                <a:cs typeface="+mj-cs"/>
              </a:rPr>
              <a:t>Geographic Segmentation ………………………………………………………………………………..  7</a:t>
            </a:r>
          </a:p>
          <a:p>
            <a:pPr marL="0" indent="0">
              <a:buNone/>
            </a:pPr>
            <a:r>
              <a:rPr lang="en-US" sz="2400" dirty="0">
                <a:latin typeface="+mn-lt"/>
              </a:rPr>
              <a:t>Psychographic Segmentation ……………………………………………………………………………  9</a:t>
            </a:r>
          </a:p>
          <a:p>
            <a:pPr marL="0" indent="0">
              <a:buNone/>
            </a:pPr>
            <a:r>
              <a:rPr lang="en-US" sz="2400" dirty="0">
                <a:latin typeface="+mn-lt"/>
              </a:rPr>
              <a:t>Behavioral Segmentation …………………………………………………………………………………  10</a:t>
            </a:r>
          </a:p>
          <a:p>
            <a:pPr marL="0" indent="0">
              <a:buNone/>
            </a:pPr>
            <a:r>
              <a:rPr lang="en-US" sz="2400" dirty="0">
                <a:latin typeface="+mn-lt"/>
              </a:rPr>
              <a:t>References ………………………………………………………………………………………………………  11</a:t>
            </a:r>
            <a:endParaRPr lang="en-US" sz="2400" kern="1200" dirty="0">
              <a:ea typeface="+mj-ea"/>
              <a:cs typeface="+mj-cs"/>
            </a:endParaRPr>
          </a:p>
          <a:p>
            <a:pPr marL="0" indent="0">
              <a:buNone/>
            </a:pPr>
            <a:endParaRPr lang="en-US" sz="2400" dirty="0"/>
          </a:p>
        </p:txBody>
      </p:sp>
      <p:sp>
        <p:nvSpPr>
          <p:cNvPr id="4" name="Slide Number Placeholder 3">
            <a:extLst>
              <a:ext uri="{FF2B5EF4-FFF2-40B4-BE49-F238E27FC236}">
                <a16:creationId xmlns:a16="http://schemas.microsoft.com/office/drawing/2014/main" id="{65A2256A-D53A-44C6-9818-49059FF134E2}"/>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708719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close up of man finger on stock market charts">
            <a:extLst>
              <a:ext uri="{FF2B5EF4-FFF2-40B4-BE49-F238E27FC236}">
                <a16:creationId xmlns:a16="http://schemas.microsoft.com/office/drawing/2014/main" id="{779959C8-2924-71DE-F1A6-4DF668CDE524}"/>
              </a:ext>
            </a:extLst>
          </p:cNvPr>
          <p:cNvPicPr>
            <a:picLocks noChangeAspect="1"/>
          </p:cNvPicPr>
          <p:nvPr/>
        </p:nvPicPr>
        <p:blipFill rotWithShape="1">
          <a:blip r:embed="rId2">
            <a:alphaModFix amt="35000"/>
          </a:blip>
          <a:srcRect t="9546" b="6184"/>
          <a:stretch/>
        </p:blipFill>
        <p:spPr>
          <a:xfrm>
            <a:off x="20" y="10"/>
            <a:ext cx="12191980" cy="6857990"/>
          </a:xfrm>
          <a:prstGeom prst="rect">
            <a:avLst/>
          </a:prstGeom>
        </p:spPr>
      </p:pic>
      <p:sp>
        <p:nvSpPr>
          <p:cNvPr id="2" name="Title 1">
            <a:extLst>
              <a:ext uri="{FF2B5EF4-FFF2-40B4-BE49-F238E27FC236}">
                <a16:creationId xmlns:a16="http://schemas.microsoft.com/office/drawing/2014/main" id="{6E821500-16B2-1883-9D30-4B1E185FC598}"/>
              </a:ext>
            </a:extLst>
          </p:cNvPr>
          <p:cNvSpPr>
            <a:spLocks noGrp="1"/>
          </p:cNvSpPr>
          <p:nvPr>
            <p:ph type="title"/>
          </p:nvPr>
        </p:nvSpPr>
        <p:spPr>
          <a:xfrm>
            <a:off x="838200" y="365125"/>
            <a:ext cx="10515600" cy="1325563"/>
          </a:xfrm>
        </p:spPr>
        <p:txBody>
          <a:bodyPr>
            <a:normAutofit/>
          </a:bodyPr>
          <a:lstStyle/>
          <a:p>
            <a:r>
              <a:rPr lang="en-US" sz="3200" b="1" i="1" dirty="0">
                <a:solidFill>
                  <a:srgbClr val="FFFFFF"/>
                </a:solidFill>
                <a:latin typeface="+mn-lt"/>
              </a:rPr>
              <a:t>What is  Market Segmentation</a:t>
            </a:r>
          </a:p>
        </p:txBody>
      </p:sp>
      <p:sp>
        <p:nvSpPr>
          <p:cNvPr id="3" name="Content Placeholder 2">
            <a:extLst>
              <a:ext uri="{FF2B5EF4-FFF2-40B4-BE49-F238E27FC236}">
                <a16:creationId xmlns:a16="http://schemas.microsoft.com/office/drawing/2014/main" id="{6878C0B6-1754-1BA2-A8D5-CD1B205887E3}"/>
              </a:ext>
            </a:extLst>
          </p:cNvPr>
          <p:cNvSpPr>
            <a:spLocks noGrp="1"/>
          </p:cNvSpPr>
          <p:nvPr>
            <p:ph idx="1"/>
          </p:nvPr>
        </p:nvSpPr>
        <p:spPr>
          <a:xfrm>
            <a:off x="838200" y="1825625"/>
            <a:ext cx="10515600" cy="4351338"/>
          </a:xfrm>
        </p:spPr>
        <p:txBody>
          <a:bodyPr>
            <a:normAutofit/>
          </a:bodyPr>
          <a:lstStyle/>
          <a:p>
            <a:pPr marL="0" indent="0" algn="just">
              <a:buNone/>
            </a:pPr>
            <a:r>
              <a:rPr lang="en-US" sz="2000" i="1" dirty="0">
                <a:solidFill>
                  <a:srgbClr val="FFFFFF"/>
                </a:solidFill>
                <a:effectLst/>
                <a:ea typeface="Calibri" panose="020F0502020204030204" pitchFamily="34" charset="0"/>
              </a:rPr>
              <a:t>Market segmentation is the process of identifying market segments and dividing a broad customer base into sub-groups of consumers consisting of current and future prospective customers </a:t>
            </a:r>
            <a:r>
              <a:rPr lang="en-US" sz="2000" i="1" dirty="0"/>
              <a:t>(Wind et al., 2014)</a:t>
            </a:r>
            <a:r>
              <a:rPr lang="en-US" sz="2000" i="1" dirty="0">
                <a:solidFill>
                  <a:srgbClr val="FFFFFF"/>
                </a:solidFill>
                <a:effectLst/>
                <a:ea typeface="Calibri" panose="020F0502020204030204" pitchFamily="34" charset="0"/>
              </a:rPr>
              <a:t>.</a:t>
            </a:r>
          </a:p>
          <a:p>
            <a:pPr marL="0" indent="0">
              <a:buNone/>
            </a:pPr>
            <a:endParaRPr lang="en-US" sz="2000" i="1" dirty="0">
              <a:solidFill>
                <a:srgbClr val="FFFFFF"/>
              </a:solidFill>
            </a:endParaRPr>
          </a:p>
          <a:p>
            <a:pPr marL="0" indent="0">
              <a:buNone/>
            </a:pPr>
            <a:endParaRPr lang="en-US" sz="2000" i="1" dirty="0">
              <a:solidFill>
                <a:srgbClr val="FFFFFF"/>
              </a:solidFill>
            </a:endParaRPr>
          </a:p>
          <a:p>
            <a:pPr marL="0" indent="0" algn="just">
              <a:buNone/>
            </a:pPr>
            <a:r>
              <a:rPr lang="en-US" sz="2000" i="1" dirty="0">
                <a:solidFill>
                  <a:srgbClr val="FFFFFF"/>
                </a:solidFill>
                <a:effectLst/>
                <a:ea typeface="Calibri" panose="020F0502020204030204" pitchFamily="34" charset="0"/>
              </a:rPr>
              <a:t>Market segmentation is a consumer-oriented process which can be applied to any type of market. </a:t>
            </a:r>
            <a:r>
              <a:rPr lang="en-US" sz="2000" i="1" dirty="0">
                <a:solidFill>
                  <a:srgbClr val="FFFFFF"/>
                </a:solidFill>
                <a:ea typeface="Calibri" panose="020F0502020204030204" pitchFamily="34" charset="0"/>
              </a:rPr>
              <a:t>D</a:t>
            </a:r>
            <a:r>
              <a:rPr lang="en-US" sz="2000" i="1" dirty="0">
                <a:solidFill>
                  <a:srgbClr val="FFFFFF"/>
                </a:solidFill>
                <a:effectLst/>
                <a:ea typeface="Calibri" panose="020F0502020204030204" pitchFamily="34" charset="0"/>
              </a:rPr>
              <a:t>ividing or segmenting markets, researchers typically search for shared characteristics such as common interests, common needs, similar demographic profiles or even similar lifestyles </a:t>
            </a:r>
            <a:r>
              <a:rPr lang="en-US" sz="2000" i="1" dirty="0"/>
              <a:t>(Wind et al., 2014)</a:t>
            </a:r>
            <a:r>
              <a:rPr lang="en-US" sz="2000" i="1" dirty="0">
                <a:solidFill>
                  <a:srgbClr val="FFFFFF"/>
                </a:solidFill>
                <a:effectLst/>
                <a:ea typeface="Calibri" panose="020F0502020204030204" pitchFamily="34" charset="0"/>
              </a:rPr>
              <a:t>.</a:t>
            </a:r>
            <a:endParaRPr lang="en-US" sz="2000" i="1" dirty="0">
              <a:solidFill>
                <a:srgbClr val="FFFFFF"/>
              </a:solidFill>
            </a:endParaRPr>
          </a:p>
        </p:txBody>
      </p:sp>
      <p:sp>
        <p:nvSpPr>
          <p:cNvPr id="6" name="Slide Number Placeholder 5">
            <a:extLst>
              <a:ext uri="{FF2B5EF4-FFF2-40B4-BE49-F238E27FC236}">
                <a16:creationId xmlns:a16="http://schemas.microsoft.com/office/drawing/2014/main" id="{D79ACC52-0B78-9FD5-C12C-5DE35D651A5C}"/>
              </a:ext>
            </a:extLst>
          </p:cNvPr>
          <p:cNvSpPr>
            <a:spLocks noGrp="1"/>
          </p:cNvSpPr>
          <p:nvPr>
            <p:ph type="sldNum" sz="quarter" idx="12"/>
          </p:nvPr>
        </p:nvSpPr>
        <p:spPr>
          <a:xfrm>
            <a:off x="8610600" y="6356350"/>
            <a:ext cx="1275522" cy="365125"/>
          </a:xfrm>
        </p:spPr>
        <p:txBody>
          <a:bodyPr/>
          <a:lstStyle/>
          <a:p>
            <a:r>
              <a:rPr lang="en-US" sz="1600" b="1" dirty="0"/>
              <a:t>1</a:t>
            </a:r>
          </a:p>
        </p:txBody>
      </p:sp>
    </p:spTree>
    <p:extLst>
      <p:ext uri="{BB962C8B-B14F-4D97-AF65-F5344CB8AC3E}">
        <p14:creationId xmlns:p14="http://schemas.microsoft.com/office/powerpoint/2010/main" val="367857907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4FB7BED-62E5-055B-920E-AB68CAE9EEC6}"/>
              </a:ext>
            </a:extLst>
          </p:cNvPr>
          <p:cNvSpPr>
            <a:spLocks noGrp="1"/>
          </p:cNvSpPr>
          <p:nvPr>
            <p:ph type="title"/>
          </p:nvPr>
        </p:nvSpPr>
        <p:spPr>
          <a:xfrm>
            <a:off x="1137034" y="140678"/>
            <a:ext cx="9392421" cy="1181686"/>
          </a:xfrm>
        </p:spPr>
        <p:txBody>
          <a:bodyPr>
            <a:normAutofit/>
          </a:bodyPr>
          <a:lstStyle/>
          <a:p>
            <a:r>
              <a:rPr lang="en-US" sz="3600" b="1" dirty="0">
                <a:solidFill>
                  <a:schemeClr val="accent1">
                    <a:lumMod val="75000"/>
                  </a:schemeClr>
                </a:solidFill>
                <a:effectLst/>
                <a:latin typeface="+mn-lt"/>
                <a:ea typeface="Calibri" panose="020F0502020204030204" pitchFamily="34" charset="0"/>
                <a:cs typeface="Times New Roman" panose="02020603050405020304" pitchFamily="18" charset="0"/>
              </a:rPr>
              <a:t>The Benefits of Market Segmentation</a:t>
            </a:r>
            <a:endParaRPr lang="en-US" sz="3600" dirty="0">
              <a:solidFill>
                <a:schemeClr val="accent1">
                  <a:lumMod val="75000"/>
                </a:schemeClr>
              </a:solidFill>
              <a:latin typeface="+mn-lt"/>
            </a:endParaRPr>
          </a:p>
        </p:txBody>
      </p:sp>
      <p:sp>
        <p:nvSpPr>
          <p:cNvPr id="76" name="Content Placeholder 2">
            <a:extLst>
              <a:ext uri="{FF2B5EF4-FFF2-40B4-BE49-F238E27FC236}">
                <a16:creationId xmlns:a16="http://schemas.microsoft.com/office/drawing/2014/main" id="{464AF084-8C55-F55F-E15B-DFEAC35417EE}"/>
              </a:ext>
            </a:extLst>
          </p:cNvPr>
          <p:cNvSpPr>
            <a:spLocks noGrp="1"/>
          </p:cNvSpPr>
          <p:nvPr>
            <p:ph idx="1"/>
          </p:nvPr>
        </p:nvSpPr>
        <p:spPr>
          <a:xfrm>
            <a:off x="140677" y="2061836"/>
            <a:ext cx="7094985" cy="4796164"/>
          </a:xfrm>
        </p:spPr>
        <p:txBody>
          <a:bodyPr>
            <a:noAutofit/>
          </a:bodyPr>
          <a:lstStyle/>
          <a:p>
            <a:pPr algn="just"/>
            <a:r>
              <a:rPr lang="en-US" sz="2000" i="1" dirty="0"/>
              <a:t>Market segmentation is customer-oriented. Businesses will be able to identify their customer needs and wants and then decide if it is practical to develop a marketing mix to satisfy those wants and needs (Wind et al., 2014 and </a:t>
            </a:r>
            <a:r>
              <a:rPr lang="en-GB" sz="2000" i="1" dirty="0">
                <a:effectLst/>
                <a:ea typeface="Calibri" panose="020F0502020204030204" pitchFamily="34" charset="0"/>
                <a:cs typeface="Times New Roman" panose="02020603050405020304" pitchFamily="18" charset="0"/>
              </a:rPr>
              <a:t>Camilleri, M. A. 2018 </a:t>
            </a:r>
            <a:r>
              <a:rPr lang="en-US" sz="2000" i="1" dirty="0"/>
              <a:t>)</a:t>
            </a:r>
          </a:p>
          <a:p>
            <a:pPr algn="just"/>
            <a:r>
              <a:rPr lang="en-US" sz="2000" i="1" dirty="0"/>
              <a:t>Management can do a better marketing job</a:t>
            </a:r>
          </a:p>
          <a:p>
            <a:pPr algn="just"/>
            <a:endParaRPr lang="en-US" sz="2000" i="1" dirty="0"/>
          </a:p>
          <a:p>
            <a:pPr algn="just"/>
            <a:r>
              <a:rPr lang="en-US" sz="2000" i="1" dirty="0"/>
              <a:t>Segmentation helps in developing strong positions in </a:t>
            </a:r>
            <a:r>
              <a:rPr lang="en-US" sz="2000" i="1" dirty="0" err="1"/>
              <a:t>spealized</a:t>
            </a:r>
            <a:r>
              <a:rPr lang="en-US" sz="2000" i="1" dirty="0"/>
              <a:t> market segment. </a:t>
            </a:r>
          </a:p>
          <a:p>
            <a:pPr algn="just"/>
            <a:endParaRPr lang="en-US" sz="2000" i="1" dirty="0"/>
          </a:p>
          <a:p>
            <a:pPr algn="just"/>
            <a:r>
              <a:rPr lang="en-US" sz="2000" i="1" dirty="0"/>
              <a:t>The management can respond quickly to any changes affecting  demand in the market. </a:t>
            </a:r>
          </a:p>
        </p:txBody>
      </p:sp>
      <p:pic>
        <p:nvPicPr>
          <p:cNvPr id="75" name="Graphic 6" descr="Market">
            <a:extLst>
              <a:ext uri="{FF2B5EF4-FFF2-40B4-BE49-F238E27FC236}">
                <a16:creationId xmlns:a16="http://schemas.microsoft.com/office/drawing/2014/main" id="{90445026-6C96-FDF2-9D36-70F038A35A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35662" y="2184914"/>
            <a:ext cx="3755915" cy="3755915"/>
          </a:xfrm>
          <a:prstGeom prst="rect">
            <a:avLst/>
          </a:prstGeom>
        </p:spPr>
      </p:pic>
      <p:sp>
        <p:nvSpPr>
          <p:cNvPr id="86" name="Freeform: Shape 85">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Slide Number Placeholder 22">
            <a:extLst>
              <a:ext uri="{FF2B5EF4-FFF2-40B4-BE49-F238E27FC236}">
                <a16:creationId xmlns:a16="http://schemas.microsoft.com/office/drawing/2014/main" id="{85AC235A-7CC7-A2F7-0FC1-61B5AA5DEEFF}"/>
              </a:ext>
            </a:extLst>
          </p:cNvPr>
          <p:cNvSpPr>
            <a:spLocks noGrp="1"/>
          </p:cNvSpPr>
          <p:nvPr>
            <p:ph type="sldNum" sz="quarter" idx="12"/>
          </p:nvPr>
        </p:nvSpPr>
        <p:spPr/>
        <p:txBody>
          <a:bodyPr/>
          <a:lstStyle/>
          <a:p>
            <a:r>
              <a:rPr lang="en-US" sz="1600" b="1" dirty="0">
                <a:solidFill>
                  <a:schemeClr val="tx1"/>
                </a:solidFill>
              </a:rPr>
              <a:t>2</a:t>
            </a:r>
          </a:p>
        </p:txBody>
      </p:sp>
    </p:spTree>
    <p:extLst>
      <p:ext uri="{BB962C8B-B14F-4D97-AF65-F5344CB8AC3E}">
        <p14:creationId xmlns:p14="http://schemas.microsoft.com/office/powerpoint/2010/main" val="2668525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1AFDA-C74F-4991-2856-FBDFD25C7AA3}"/>
              </a:ext>
            </a:extLst>
          </p:cNvPr>
          <p:cNvSpPr>
            <a:spLocks noGrp="1"/>
          </p:cNvSpPr>
          <p:nvPr>
            <p:ph type="title"/>
          </p:nvPr>
        </p:nvSpPr>
        <p:spPr>
          <a:xfrm>
            <a:off x="838200" y="351873"/>
            <a:ext cx="10515600" cy="1325563"/>
          </a:xfrm>
        </p:spPr>
        <p:txBody>
          <a:bodyPr>
            <a:normAutofit/>
          </a:bodyPr>
          <a:lstStyle/>
          <a:p>
            <a:r>
              <a:rPr lang="en-US" sz="3200" b="1" i="1" dirty="0">
                <a:latin typeface="+mn-lt"/>
              </a:rPr>
              <a:t>Effective Segmentation </a:t>
            </a:r>
          </a:p>
        </p:txBody>
      </p:sp>
      <p:graphicFrame>
        <p:nvGraphicFramePr>
          <p:cNvPr id="95" name="Content Placeholder 2">
            <a:extLst>
              <a:ext uri="{FF2B5EF4-FFF2-40B4-BE49-F238E27FC236}">
                <a16:creationId xmlns:a16="http://schemas.microsoft.com/office/drawing/2014/main" id="{82771207-FE23-D31F-3638-3C3E38E8923B}"/>
              </a:ext>
            </a:extLst>
          </p:cNvPr>
          <p:cNvGraphicFramePr>
            <a:graphicFrameLocks noGrp="1"/>
          </p:cNvGraphicFramePr>
          <p:nvPr>
            <p:ph idx="1"/>
            <p:extLst>
              <p:ext uri="{D42A27DB-BD31-4B8C-83A1-F6EECF244321}">
                <p14:modId xmlns:p14="http://schemas.microsoft.com/office/powerpoint/2010/main" val="1075080678"/>
              </p:ext>
            </p:extLst>
          </p:nvPr>
        </p:nvGraphicFramePr>
        <p:xfrm>
          <a:off x="838200" y="1391478"/>
          <a:ext cx="10515600" cy="4785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7BC08C81-4AC1-1141-7610-DFF2ADAC1A9B}"/>
              </a:ext>
            </a:extLst>
          </p:cNvPr>
          <p:cNvSpPr>
            <a:spLocks noGrp="1"/>
          </p:cNvSpPr>
          <p:nvPr>
            <p:ph type="sldNum" sz="quarter" idx="12"/>
          </p:nvPr>
        </p:nvSpPr>
        <p:spPr/>
        <p:txBody>
          <a:bodyPr/>
          <a:lstStyle/>
          <a:p>
            <a:r>
              <a:rPr lang="en-US" sz="1600" b="1" dirty="0">
                <a:solidFill>
                  <a:schemeClr val="tx1"/>
                </a:solidFill>
              </a:rPr>
              <a:t>3</a:t>
            </a:r>
          </a:p>
        </p:txBody>
      </p:sp>
    </p:spTree>
    <p:extLst>
      <p:ext uri="{BB962C8B-B14F-4D97-AF65-F5344CB8AC3E}">
        <p14:creationId xmlns:p14="http://schemas.microsoft.com/office/powerpoint/2010/main" val="803254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5B243E-B041-AD16-A1DC-FCE0AC2EF608}"/>
              </a:ext>
            </a:extLst>
          </p:cNvPr>
          <p:cNvSpPr>
            <a:spLocks noGrp="1"/>
          </p:cNvSpPr>
          <p:nvPr>
            <p:ph type="title"/>
          </p:nvPr>
        </p:nvSpPr>
        <p:spPr>
          <a:xfrm>
            <a:off x="590718" y="245164"/>
            <a:ext cx="4803113" cy="835525"/>
          </a:xfrm>
        </p:spPr>
        <p:txBody>
          <a:bodyPr anchor="ctr">
            <a:normAutofit/>
          </a:bodyPr>
          <a:lstStyle/>
          <a:p>
            <a:r>
              <a:rPr lang="en-US" sz="3200" b="1" i="1" dirty="0">
                <a:solidFill>
                  <a:srgbClr val="C00000"/>
                </a:solidFill>
                <a:latin typeface="+mn-lt"/>
              </a:rPr>
              <a:t>Bases for Segmentation</a:t>
            </a:r>
          </a:p>
        </p:txBody>
      </p:sp>
      <p:grpSp>
        <p:nvGrpSpPr>
          <p:cNvPr id="38"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A3B3003-A73F-A926-D2C6-CCFFA4A189E9}"/>
              </a:ext>
            </a:extLst>
          </p:cNvPr>
          <p:cNvSpPr>
            <a:spLocks noGrp="1"/>
          </p:cNvSpPr>
          <p:nvPr>
            <p:ph idx="1"/>
          </p:nvPr>
        </p:nvSpPr>
        <p:spPr>
          <a:xfrm>
            <a:off x="590719" y="1201003"/>
            <a:ext cx="4559425" cy="5411833"/>
          </a:xfrm>
        </p:spPr>
        <p:txBody>
          <a:bodyPr anchor="ctr">
            <a:normAutofit/>
          </a:bodyPr>
          <a:lstStyle/>
          <a:p>
            <a:pPr marL="0" indent="0" algn="just">
              <a:buNone/>
            </a:pPr>
            <a:r>
              <a:rPr lang="en-US" sz="2000" i="1" dirty="0">
                <a:effectLst/>
                <a:ea typeface="Calibri" panose="020F0502020204030204" pitchFamily="34" charset="0"/>
              </a:rPr>
              <a:t>The traditional variables that are used for market segmentation can be grouped into the following main categories:</a:t>
            </a:r>
          </a:p>
          <a:p>
            <a:pPr marL="0" indent="0">
              <a:buNone/>
            </a:pPr>
            <a:endParaRPr lang="en-US" sz="2400" dirty="0">
              <a:effectLst/>
              <a:ea typeface="Calibri" panose="020F0502020204030204" pitchFamily="34" charset="0"/>
            </a:endParaRPr>
          </a:p>
          <a:p>
            <a:pPr>
              <a:buFont typeface="Wingdings" panose="05000000000000000000" pitchFamily="2" charset="2"/>
              <a:buChar char="v"/>
            </a:pPr>
            <a:r>
              <a:rPr lang="en-US" sz="3200" b="1" i="1" dirty="0">
                <a:solidFill>
                  <a:srgbClr val="7030A0"/>
                </a:solidFill>
              </a:rPr>
              <a:t>D</a:t>
            </a:r>
            <a:r>
              <a:rPr lang="en-US" sz="2400" b="1" i="1" dirty="0">
                <a:solidFill>
                  <a:srgbClr val="7030A0"/>
                </a:solidFill>
              </a:rPr>
              <a:t>emographic Segmentation</a:t>
            </a:r>
          </a:p>
          <a:p>
            <a:pPr>
              <a:buFont typeface="Wingdings" panose="05000000000000000000" pitchFamily="2" charset="2"/>
              <a:buChar char="v"/>
            </a:pPr>
            <a:endParaRPr lang="en-US" sz="2400" b="1" dirty="0">
              <a:effectLst/>
              <a:ea typeface="Calibri" panose="020F0502020204030204" pitchFamily="34" charset="0"/>
            </a:endParaRPr>
          </a:p>
          <a:p>
            <a:pPr>
              <a:buFont typeface="Wingdings" panose="05000000000000000000" pitchFamily="2" charset="2"/>
              <a:buChar char="v"/>
            </a:pPr>
            <a:r>
              <a:rPr lang="en-US" sz="3200" b="1" i="1" dirty="0">
                <a:solidFill>
                  <a:schemeClr val="accent6">
                    <a:lumMod val="75000"/>
                  </a:schemeClr>
                </a:solidFill>
                <a:effectLst/>
                <a:ea typeface="Calibri" panose="020F0502020204030204" pitchFamily="34" charset="0"/>
              </a:rPr>
              <a:t>G</a:t>
            </a:r>
            <a:r>
              <a:rPr lang="en-US" sz="2400" b="1" i="1" dirty="0">
                <a:solidFill>
                  <a:schemeClr val="accent6">
                    <a:lumMod val="75000"/>
                  </a:schemeClr>
                </a:solidFill>
                <a:effectLst/>
                <a:ea typeface="Calibri" panose="020F0502020204030204" pitchFamily="34" charset="0"/>
              </a:rPr>
              <a:t>eographic </a:t>
            </a:r>
            <a:r>
              <a:rPr lang="en-US" sz="2400" b="1" i="1" dirty="0">
                <a:solidFill>
                  <a:schemeClr val="accent6">
                    <a:lumMod val="75000"/>
                  </a:schemeClr>
                </a:solidFill>
              </a:rPr>
              <a:t>Segmentation</a:t>
            </a:r>
          </a:p>
          <a:p>
            <a:pPr>
              <a:buFont typeface="Wingdings" panose="05000000000000000000" pitchFamily="2" charset="2"/>
              <a:buChar char="v"/>
            </a:pPr>
            <a:endParaRPr lang="en-US" sz="2400" b="1" dirty="0">
              <a:solidFill>
                <a:srgbClr val="C00000"/>
              </a:solidFill>
              <a:effectLst/>
              <a:ea typeface="Calibri" panose="020F0502020204030204" pitchFamily="34" charset="0"/>
            </a:endParaRPr>
          </a:p>
          <a:p>
            <a:pPr>
              <a:buFont typeface="Wingdings" panose="05000000000000000000" pitchFamily="2" charset="2"/>
              <a:buChar char="v"/>
            </a:pPr>
            <a:r>
              <a:rPr lang="en-US" sz="3200" b="1" i="1" dirty="0">
                <a:solidFill>
                  <a:schemeClr val="accent2">
                    <a:lumMod val="75000"/>
                  </a:schemeClr>
                </a:solidFill>
                <a:effectLst/>
                <a:ea typeface="Calibri" panose="020F0502020204030204" pitchFamily="34" charset="0"/>
              </a:rPr>
              <a:t>P</a:t>
            </a:r>
            <a:r>
              <a:rPr lang="en-US" sz="2400" b="1" i="1" dirty="0">
                <a:solidFill>
                  <a:schemeClr val="accent2">
                    <a:lumMod val="75000"/>
                  </a:schemeClr>
                </a:solidFill>
                <a:effectLst/>
                <a:ea typeface="Calibri" panose="020F0502020204030204" pitchFamily="34" charset="0"/>
              </a:rPr>
              <a:t>sychographic </a:t>
            </a:r>
            <a:r>
              <a:rPr lang="en-US" sz="2400" b="1" i="1" dirty="0">
                <a:solidFill>
                  <a:schemeClr val="accent2">
                    <a:lumMod val="75000"/>
                  </a:schemeClr>
                </a:solidFill>
              </a:rPr>
              <a:t>Segmentation</a:t>
            </a:r>
          </a:p>
          <a:p>
            <a:pPr marL="0" indent="0">
              <a:buNone/>
            </a:pPr>
            <a:endParaRPr lang="en-US" sz="2400" b="1" dirty="0">
              <a:effectLst/>
              <a:ea typeface="Calibri" panose="020F0502020204030204" pitchFamily="34" charset="0"/>
            </a:endParaRPr>
          </a:p>
          <a:p>
            <a:pPr>
              <a:buFont typeface="Wingdings" panose="05000000000000000000" pitchFamily="2" charset="2"/>
              <a:buChar char="v"/>
            </a:pPr>
            <a:r>
              <a:rPr lang="en-US" sz="3200" b="1" i="1" dirty="0">
                <a:solidFill>
                  <a:schemeClr val="accent1">
                    <a:lumMod val="75000"/>
                  </a:schemeClr>
                </a:solidFill>
                <a:effectLst/>
                <a:ea typeface="Calibri" panose="020F0502020204030204" pitchFamily="34" charset="0"/>
              </a:rPr>
              <a:t>B</a:t>
            </a:r>
            <a:r>
              <a:rPr lang="en-US" sz="2400" b="1" i="1" dirty="0">
                <a:solidFill>
                  <a:schemeClr val="accent1">
                    <a:lumMod val="75000"/>
                  </a:schemeClr>
                </a:solidFill>
                <a:effectLst/>
                <a:ea typeface="Calibri" panose="020F0502020204030204" pitchFamily="34" charset="0"/>
              </a:rPr>
              <a:t>ehavioral </a:t>
            </a:r>
            <a:r>
              <a:rPr lang="en-US" sz="2600" b="1" i="1" dirty="0">
                <a:solidFill>
                  <a:schemeClr val="accent1">
                    <a:lumMod val="75000"/>
                  </a:schemeClr>
                </a:solidFill>
              </a:rPr>
              <a:t>Segmentation</a:t>
            </a:r>
          </a:p>
          <a:p>
            <a:pPr>
              <a:buFont typeface="Wingdings" panose="05000000000000000000" pitchFamily="2" charset="2"/>
              <a:buChar char="v"/>
            </a:pPr>
            <a:endParaRPr lang="en-US" sz="1700" dirty="0">
              <a:solidFill>
                <a:srgbClr val="C00000"/>
              </a:solidFill>
            </a:endParaRPr>
          </a:p>
        </p:txBody>
      </p:sp>
      <p:sp>
        <p:nvSpPr>
          <p:cNvPr id="41"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iagram of a market segmentation&#10;&#10;Description automatically generated">
            <a:extLst>
              <a:ext uri="{FF2B5EF4-FFF2-40B4-BE49-F238E27FC236}">
                <a16:creationId xmlns:a16="http://schemas.microsoft.com/office/drawing/2014/main" id="{95BD0A1B-1768-17CA-6E99-7FA8C05DA477}"/>
              </a:ext>
            </a:extLst>
          </p:cNvPr>
          <p:cNvPicPr>
            <a:picLocks noChangeAspect="1"/>
          </p:cNvPicPr>
          <p:nvPr/>
        </p:nvPicPr>
        <p:blipFill rotWithShape="1">
          <a:blip r:embed="rId2">
            <a:extLst>
              <a:ext uri="{28A0092B-C50C-407E-A947-70E740481C1C}">
                <a14:useLocalDpi xmlns:a14="http://schemas.microsoft.com/office/drawing/2010/main" val="0"/>
              </a:ext>
            </a:extLst>
          </a:blip>
          <a:srcRect t="3062" r="4" b="4"/>
          <a:stretch/>
        </p:blipFill>
        <p:spPr>
          <a:xfrm>
            <a:off x="5977788" y="799352"/>
            <a:ext cx="5425410" cy="5259296"/>
          </a:xfrm>
          <a:prstGeom prst="rect">
            <a:avLst/>
          </a:prstGeom>
        </p:spPr>
      </p:pic>
      <p:sp>
        <p:nvSpPr>
          <p:cNvPr id="6" name="Slide Number Placeholder 5">
            <a:extLst>
              <a:ext uri="{FF2B5EF4-FFF2-40B4-BE49-F238E27FC236}">
                <a16:creationId xmlns:a16="http://schemas.microsoft.com/office/drawing/2014/main" id="{AFAB8F79-CD0D-30E1-5473-33ABF260ADB9}"/>
              </a:ext>
            </a:extLst>
          </p:cNvPr>
          <p:cNvSpPr>
            <a:spLocks noGrp="1"/>
          </p:cNvSpPr>
          <p:nvPr>
            <p:ph type="sldNum" sz="quarter" idx="12"/>
          </p:nvPr>
        </p:nvSpPr>
        <p:spPr/>
        <p:txBody>
          <a:bodyPr/>
          <a:lstStyle/>
          <a:p>
            <a:r>
              <a:rPr lang="en-US" sz="1600" b="1" dirty="0">
                <a:solidFill>
                  <a:schemeClr val="tx1"/>
                </a:solidFill>
              </a:rPr>
              <a:t>4</a:t>
            </a:r>
          </a:p>
        </p:txBody>
      </p:sp>
    </p:spTree>
    <p:extLst>
      <p:ext uri="{BB962C8B-B14F-4D97-AF65-F5344CB8AC3E}">
        <p14:creationId xmlns:p14="http://schemas.microsoft.com/office/powerpoint/2010/main" val="934995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5422D1-8A61-8044-22F5-DC3E7C36A85D}"/>
              </a:ext>
            </a:extLst>
          </p:cNvPr>
          <p:cNvSpPr>
            <a:spLocks noGrp="1"/>
          </p:cNvSpPr>
          <p:nvPr>
            <p:ph type="title"/>
          </p:nvPr>
        </p:nvSpPr>
        <p:spPr>
          <a:xfrm>
            <a:off x="7593495" y="743447"/>
            <a:ext cx="4595455" cy="3245457"/>
          </a:xfrm>
          <a:noFill/>
        </p:spPr>
        <p:txBody>
          <a:bodyPr vert="horz" lIns="91440" tIns="45720" rIns="91440" bIns="45720" rtlCol="0" anchor="b">
            <a:normAutofit/>
          </a:bodyPr>
          <a:lstStyle/>
          <a:p>
            <a:r>
              <a:rPr lang="en-US" sz="3600" b="1" dirty="0">
                <a:latin typeface="+mn-lt"/>
              </a:rPr>
              <a:t>Demographic Segmentation</a:t>
            </a:r>
          </a:p>
        </p:txBody>
      </p:sp>
      <p:pic>
        <p:nvPicPr>
          <p:cNvPr id="5" name="Content Placeholder 4" descr="A diagram of different stages of segmentation&#10;&#10;Description automatically generated">
            <a:extLst>
              <a:ext uri="{FF2B5EF4-FFF2-40B4-BE49-F238E27FC236}">
                <a16:creationId xmlns:a16="http://schemas.microsoft.com/office/drawing/2014/main" id="{D5A3D943-D137-A24D-221D-237570A1798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1928"/>
          <a:stretch/>
        </p:blipFill>
        <p:spPr>
          <a:xfrm>
            <a:off x="20" y="10"/>
            <a:ext cx="6992881" cy="6857990"/>
          </a:xfrm>
          <a:prstGeom prst="rect">
            <a:avLst/>
          </a:prstGeom>
        </p:spPr>
      </p:pic>
      <p:sp>
        <p:nvSpPr>
          <p:cNvPr id="4" name="Slide Number Placeholder 3">
            <a:extLst>
              <a:ext uri="{FF2B5EF4-FFF2-40B4-BE49-F238E27FC236}">
                <a16:creationId xmlns:a16="http://schemas.microsoft.com/office/drawing/2014/main" id="{978B4730-2E9E-A7D7-1E90-F9CD6E32D7DB}"/>
              </a:ext>
            </a:extLst>
          </p:cNvPr>
          <p:cNvSpPr>
            <a:spLocks noGrp="1"/>
          </p:cNvSpPr>
          <p:nvPr>
            <p:ph type="sldNum" sz="quarter" idx="12"/>
          </p:nvPr>
        </p:nvSpPr>
        <p:spPr/>
        <p:txBody>
          <a:bodyPr/>
          <a:lstStyle/>
          <a:p>
            <a:r>
              <a:rPr lang="en-US" sz="1600" b="1" dirty="0">
                <a:solidFill>
                  <a:schemeClr val="tx1"/>
                </a:solidFill>
              </a:rPr>
              <a:t>5</a:t>
            </a:r>
          </a:p>
        </p:txBody>
      </p:sp>
    </p:spTree>
    <p:extLst>
      <p:ext uri="{BB962C8B-B14F-4D97-AF65-F5344CB8AC3E}">
        <p14:creationId xmlns:p14="http://schemas.microsoft.com/office/powerpoint/2010/main" val="3693080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group of people standing together&#10;&#10;Description automatically generated">
            <a:extLst>
              <a:ext uri="{FF2B5EF4-FFF2-40B4-BE49-F238E27FC236}">
                <a16:creationId xmlns:a16="http://schemas.microsoft.com/office/drawing/2014/main" id="{23CE867D-9D43-D82F-7D31-9D8B731D2674}"/>
              </a:ext>
            </a:extLst>
          </p:cNvPr>
          <p:cNvPicPr>
            <a:picLocks noChangeAspect="1"/>
          </p:cNvPicPr>
          <p:nvPr/>
        </p:nvPicPr>
        <p:blipFill rotWithShape="1">
          <a:blip r:embed="rId2">
            <a:extLst>
              <a:ext uri="{28A0092B-C50C-407E-A947-70E740481C1C}">
                <a14:useLocalDpi xmlns:a14="http://schemas.microsoft.com/office/drawing/2010/main" val="0"/>
              </a:ext>
            </a:extLst>
          </a:blip>
          <a:srcRect r="15152" b="9091"/>
          <a:stretch/>
        </p:blipFill>
        <p:spPr>
          <a:xfrm>
            <a:off x="20" y="10"/>
            <a:ext cx="12191980" cy="6857990"/>
          </a:xfrm>
          <a:prstGeom prst="rect">
            <a:avLst/>
          </a:prstGeom>
        </p:spPr>
      </p:pic>
      <p:sp>
        <p:nvSpPr>
          <p:cNvPr id="58" name="Rectangle 24">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170E5A7-5E26-E90F-29C2-6EB4FDC5192D}"/>
              </a:ext>
            </a:extLst>
          </p:cNvPr>
          <p:cNvSpPr>
            <a:spLocks noGrp="1"/>
          </p:cNvSpPr>
          <p:nvPr>
            <p:ph type="title"/>
          </p:nvPr>
        </p:nvSpPr>
        <p:spPr>
          <a:xfrm>
            <a:off x="838200" y="365125"/>
            <a:ext cx="10515600" cy="661817"/>
          </a:xfrm>
        </p:spPr>
        <p:txBody>
          <a:bodyPr>
            <a:normAutofit/>
          </a:bodyPr>
          <a:lstStyle/>
          <a:p>
            <a:r>
              <a:rPr lang="en-US" sz="3200" b="1" i="1" dirty="0">
                <a:latin typeface="+mn-lt"/>
              </a:rPr>
              <a:t>Demographic Segmentation</a:t>
            </a:r>
            <a:endParaRPr lang="en-US" sz="3200" i="1" dirty="0"/>
          </a:p>
        </p:txBody>
      </p:sp>
      <p:sp>
        <p:nvSpPr>
          <p:cNvPr id="3" name="Content Placeholder 2">
            <a:extLst>
              <a:ext uri="{FF2B5EF4-FFF2-40B4-BE49-F238E27FC236}">
                <a16:creationId xmlns:a16="http://schemas.microsoft.com/office/drawing/2014/main" id="{7CEC96A3-6EF5-346B-41CD-504F7A9504E6}"/>
              </a:ext>
            </a:extLst>
          </p:cNvPr>
          <p:cNvSpPr>
            <a:spLocks noGrp="1"/>
          </p:cNvSpPr>
          <p:nvPr>
            <p:ph idx="1"/>
          </p:nvPr>
        </p:nvSpPr>
        <p:spPr>
          <a:xfrm>
            <a:off x="838200" y="1255594"/>
            <a:ext cx="11353780" cy="5602396"/>
          </a:xfrm>
        </p:spPr>
        <p:txBody>
          <a:bodyPr>
            <a:normAutofit/>
          </a:bodyPr>
          <a:lstStyle/>
          <a:p>
            <a:pPr marL="0" indent="0" algn="just">
              <a:buNone/>
            </a:pPr>
            <a:r>
              <a:rPr lang="en-US" sz="2000" i="1" dirty="0">
                <a:effectLst/>
                <a:ea typeface="Calibri" panose="020F0502020204030204" pitchFamily="34" charset="0"/>
                <a:cs typeface="Times New Roman" panose="02020603050405020304" pitchFamily="18" charset="0"/>
              </a:rPr>
              <a:t>Demographic segmentation involves dividing the market into groups that are identifiable in terms of physical and factual data” (</a:t>
            </a:r>
            <a:r>
              <a:rPr lang="en-GB" sz="2000" i="1" dirty="0">
                <a:effectLst/>
                <a:ea typeface="Calibri" panose="020F0502020204030204" pitchFamily="34" charset="0"/>
                <a:cs typeface="Times New Roman" panose="02020603050405020304" pitchFamily="18" charset="0"/>
              </a:rPr>
              <a:t>Camilleri, M. A. 2018 and </a:t>
            </a:r>
            <a:r>
              <a:rPr lang="en-US" sz="2000" i="1" dirty="0"/>
              <a:t>McDonald &amp; Dunbar, 2013</a:t>
            </a:r>
            <a:r>
              <a:rPr lang="en-GB" sz="2000" i="1" dirty="0">
                <a:effectLst/>
                <a:ea typeface="Calibri" panose="020F0502020204030204" pitchFamily="34" charset="0"/>
                <a:cs typeface="Times New Roman" panose="02020603050405020304" pitchFamily="18" charset="0"/>
              </a:rPr>
              <a:t>).</a:t>
            </a:r>
            <a:r>
              <a:rPr lang="en-US" sz="2000" i="1" dirty="0">
                <a:effectLst/>
                <a:ea typeface="Calibri" panose="020F0502020204030204" pitchFamily="34" charset="0"/>
                <a:cs typeface="Times New Roman" panose="02020603050405020304" pitchFamily="18" charset="0"/>
              </a:rPr>
              <a:t>     </a:t>
            </a:r>
          </a:p>
          <a:p>
            <a:pPr marL="0" indent="0" algn="just">
              <a:buNone/>
            </a:pPr>
            <a:endParaRPr lang="en-US" sz="2000" i="1" dirty="0">
              <a:effectLst/>
              <a:ea typeface="Calibri" panose="020F0502020204030204" pitchFamily="34" charset="0"/>
              <a:cs typeface="Times New Roman" panose="02020603050405020304" pitchFamily="18" charset="0"/>
            </a:endParaRPr>
          </a:p>
          <a:p>
            <a:pPr marL="0" indent="0" algn="just">
              <a:buNone/>
            </a:pPr>
            <a:r>
              <a:rPr lang="en-US" sz="2000" i="1" dirty="0">
                <a:effectLst/>
                <a:ea typeface="Calibri" panose="020F0502020204030204" pitchFamily="34" charset="0"/>
                <a:cs typeface="Times New Roman" panose="02020603050405020304" pitchFamily="18" charset="0"/>
              </a:rPr>
              <a:t>The demographic variables include the following</a:t>
            </a:r>
          </a:p>
          <a:p>
            <a:pPr algn="just">
              <a:buFont typeface="Wingdings" panose="05000000000000000000" pitchFamily="2" charset="2"/>
              <a:buChar char="v"/>
            </a:pPr>
            <a:r>
              <a:rPr lang="en-US" sz="2000" b="1" i="1" dirty="0">
                <a:solidFill>
                  <a:srgbClr val="C00000"/>
                </a:solidFill>
                <a:ea typeface="Calibri" panose="020F0502020204030204" pitchFamily="34" charset="0"/>
                <a:cs typeface="Times New Roman" panose="02020603050405020304" pitchFamily="18" charset="0"/>
              </a:rPr>
              <a:t>A</a:t>
            </a:r>
            <a:r>
              <a:rPr lang="en-US" sz="2000" b="1" i="1" dirty="0">
                <a:solidFill>
                  <a:srgbClr val="C00000"/>
                </a:solidFill>
                <a:effectLst/>
                <a:ea typeface="Calibri" panose="020F0502020204030204" pitchFamily="34" charset="0"/>
                <a:cs typeface="Times New Roman" panose="02020603050405020304" pitchFamily="18" charset="0"/>
              </a:rPr>
              <a:t>ge</a:t>
            </a:r>
            <a:r>
              <a:rPr lang="en-US" sz="2000" i="1" dirty="0">
                <a:effectLst/>
                <a:ea typeface="Calibri" panose="020F0502020204030204" pitchFamily="34" charset="0"/>
                <a:cs typeface="Times New Roman" panose="02020603050405020304" pitchFamily="18" charset="0"/>
              </a:rPr>
              <a:t> (</a:t>
            </a:r>
            <a:r>
              <a:rPr lang="en-US" sz="2000" i="1" dirty="0"/>
              <a:t>Based on age on can have the 1) Infants 2) Child Market Teen Market 3) Youth Market 4) Middle Aged Market 5)Elders Market</a:t>
            </a:r>
            <a:r>
              <a:rPr lang="en-US" sz="2000" i="1" dirty="0">
                <a:effectLst/>
                <a:ea typeface="Calibri" panose="020F0502020204030204" pitchFamily="34" charset="0"/>
                <a:cs typeface="Times New Roman" panose="02020603050405020304" pitchFamily="18" charset="0"/>
              </a:rPr>
              <a:t> </a:t>
            </a:r>
          </a:p>
          <a:p>
            <a:pPr algn="just">
              <a:buFont typeface="Wingdings" panose="05000000000000000000" pitchFamily="2" charset="2"/>
              <a:buChar char="v"/>
            </a:pPr>
            <a:r>
              <a:rPr lang="en-US" sz="2000" b="1" i="1" dirty="0">
                <a:solidFill>
                  <a:srgbClr val="C00000"/>
                </a:solidFill>
                <a:effectLst/>
                <a:ea typeface="Calibri" panose="020F0502020204030204" pitchFamily="34" charset="0"/>
                <a:cs typeface="Times New Roman" panose="02020603050405020304" pitchFamily="18" charset="0"/>
              </a:rPr>
              <a:t>Gender</a:t>
            </a:r>
            <a:r>
              <a:rPr lang="en-US" sz="2000" i="1" dirty="0">
                <a:effectLst/>
                <a:ea typeface="Calibri" panose="020F0502020204030204" pitchFamily="34" charset="0"/>
                <a:cs typeface="Times New Roman" panose="02020603050405020304" pitchFamily="18" charset="0"/>
              </a:rPr>
              <a:t> (</a:t>
            </a:r>
            <a:r>
              <a:rPr lang="en-US" sz="2000" i="1" dirty="0"/>
              <a:t>Based on gender basis, the consumer market may be grouped into female market &amp; male market)</a:t>
            </a:r>
          </a:p>
          <a:p>
            <a:pPr algn="just">
              <a:buFont typeface="Wingdings" panose="05000000000000000000" pitchFamily="2" charset="2"/>
              <a:buChar char="v"/>
            </a:pPr>
            <a:r>
              <a:rPr lang="en-US" sz="2000" b="1" i="1" dirty="0">
                <a:solidFill>
                  <a:srgbClr val="C00000"/>
                </a:solidFill>
                <a:ea typeface="Calibri" panose="020F0502020204030204" pitchFamily="34" charset="0"/>
                <a:cs typeface="Times New Roman" panose="02020603050405020304" pitchFamily="18" charset="0"/>
              </a:rPr>
              <a:t>I</a:t>
            </a:r>
            <a:r>
              <a:rPr lang="en-US" sz="2000" b="1" i="1" dirty="0">
                <a:solidFill>
                  <a:srgbClr val="C00000"/>
                </a:solidFill>
                <a:effectLst/>
                <a:ea typeface="Calibri" panose="020F0502020204030204" pitchFamily="34" charset="0"/>
                <a:cs typeface="Times New Roman" panose="02020603050405020304" pitchFamily="18" charset="0"/>
              </a:rPr>
              <a:t>ncome &amp; social classes </a:t>
            </a:r>
            <a:r>
              <a:rPr lang="en-US" sz="2000" i="1" dirty="0">
                <a:effectLst/>
                <a:ea typeface="Calibri" panose="020F0502020204030204" pitchFamily="34" charset="0"/>
                <a:cs typeface="Times New Roman" panose="02020603050405020304" pitchFamily="18" charset="0"/>
              </a:rPr>
              <a:t>(</a:t>
            </a:r>
            <a:r>
              <a:rPr lang="en-US" sz="2000" i="1" dirty="0"/>
              <a:t>Upper classes, Middle classes, Lower class</a:t>
            </a:r>
            <a:r>
              <a:rPr lang="en-US" sz="2000" i="1" dirty="0">
                <a:effectLst/>
                <a:ea typeface="Calibri" panose="020F0502020204030204" pitchFamily="34" charset="0"/>
                <a:cs typeface="Times New Roman" panose="02020603050405020304" pitchFamily="18" charset="0"/>
              </a:rPr>
              <a:t>)</a:t>
            </a:r>
          </a:p>
          <a:p>
            <a:pPr algn="just">
              <a:buFont typeface="Wingdings" panose="05000000000000000000" pitchFamily="2" charset="2"/>
              <a:buChar char="v"/>
            </a:pPr>
            <a:r>
              <a:rPr lang="en-US" sz="2000" b="1" i="1" dirty="0">
                <a:solidFill>
                  <a:srgbClr val="C00000"/>
                </a:solidFill>
                <a:ea typeface="Calibri" panose="020F0502020204030204" pitchFamily="34" charset="0"/>
                <a:cs typeface="Times New Roman" panose="02020603050405020304" pitchFamily="18" charset="0"/>
              </a:rPr>
              <a:t>O</a:t>
            </a:r>
            <a:r>
              <a:rPr lang="en-US" sz="2000" b="1" i="1" dirty="0">
                <a:solidFill>
                  <a:srgbClr val="C00000"/>
                </a:solidFill>
                <a:effectLst/>
                <a:ea typeface="Calibri" panose="020F0502020204030204" pitchFamily="34" charset="0"/>
                <a:cs typeface="Times New Roman" panose="02020603050405020304" pitchFamily="18" charset="0"/>
              </a:rPr>
              <a:t>ccupation</a:t>
            </a:r>
            <a:r>
              <a:rPr lang="en-US" sz="2000" i="1" dirty="0">
                <a:effectLst/>
                <a:ea typeface="Calibri" panose="020F0502020204030204" pitchFamily="34" charset="0"/>
                <a:cs typeface="Times New Roman" panose="02020603050405020304" pitchFamily="18" charset="0"/>
              </a:rPr>
              <a:t> (Engineers, doctors, nurses, data analyst,….etc.) </a:t>
            </a:r>
          </a:p>
          <a:p>
            <a:pPr algn="just">
              <a:buFont typeface="Wingdings" panose="05000000000000000000" pitchFamily="2" charset="2"/>
              <a:buChar char="v"/>
            </a:pPr>
            <a:r>
              <a:rPr lang="en-US" sz="2000" b="1" i="1" dirty="0">
                <a:solidFill>
                  <a:srgbClr val="C00000"/>
                </a:solidFill>
                <a:ea typeface="Calibri" panose="020F0502020204030204" pitchFamily="34" charset="0"/>
                <a:cs typeface="Times New Roman" panose="02020603050405020304" pitchFamily="18" charset="0"/>
              </a:rPr>
              <a:t>M</a:t>
            </a:r>
            <a:r>
              <a:rPr lang="en-US" sz="2000" b="1" i="1" dirty="0">
                <a:solidFill>
                  <a:srgbClr val="C00000"/>
                </a:solidFill>
                <a:effectLst/>
                <a:ea typeface="Calibri" panose="020F0502020204030204" pitchFamily="34" charset="0"/>
                <a:cs typeface="Times New Roman" panose="02020603050405020304" pitchFamily="18" charset="0"/>
              </a:rPr>
              <a:t>arital status </a:t>
            </a:r>
            <a:r>
              <a:rPr lang="en-US" sz="2000" i="1" dirty="0">
                <a:effectLst/>
                <a:ea typeface="Calibri" panose="020F0502020204030204" pitchFamily="34" charset="0"/>
                <a:cs typeface="Times New Roman" panose="02020603050405020304" pitchFamily="18" charset="0"/>
              </a:rPr>
              <a:t>(Single, Married, divorced,…etc.)</a:t>
            </a:r>
          </a:p>
          <a:p>
            <a:pPr algn="just">
              <a:buFont typeface="Wingdings" panose="05000000000000000000" pitchFamily="2" charset="2"/>
              <a:buChar char="v"/>
            </a:pPr>
            <a:r>
              <a:rPr lang="en-US" sz="2000" b="1" i="1" dirty="0">
                <a:solidFill>
                  <a:srgbClr val="C00000"/>
                </a:solidFill>
                <a:ea typeface="Calibri" panose="020F0502020204030204" pitchFamily="34" charset="0"/>
                <a:cs typeface="Times New Roman" panose="02020603050405020304" pitchFamily="18" charset="0"/>
              </a:rPr>
              <a:t>F</a:t>
            </a:r>
            <a:r>
              <a:rPr lang="en-US" sz="2000" b="1" i="1" dirty="0">
                <a:solidFill>
                  <a:srgbClr val="C00000"/>
                </a:solidFill>
                <a:effectLst/>
                <a:ea typeface="Calibri" panose="020F0502020204030204" pitchFamily="34" charset="0"/>
                <a:cs typeface="Times New Roman" panose="02020603050405020304" pitchFamily="18" charset="0"/>
              </a:rPr>
              <a:t>amily size </a:t>
            </a:r>
          </a:p>
          <a:p>
            <a:pPr algn="just">
              <a:buFont typeface="Wingdings" panose="05000000000000000000" pitchFamily="2" charset="2"/>
              <a:buChar char="v"/>
            </a:pPr>
            <a:r>
              <a:rPr lang="en-US" sz="2000" b="1" i="1" dirty="0">
                <a:solidFill>
                  <a:srgbClr val="C00000"/>
                </a:solidFill>
                <a:ea typeface="Calibri" panose="020F0502020204030204" pitchFamily="34" charset="0"/>
                <a:cs typeface="Times New Roman" panose="02020603050405020304" pitchFamily="18" charset="0"/>
              </a:rPr>
              <a:t>R</a:t>
            </a:r>
            <a:r>
              <a:rPr lang="en-US" sz="2000" b="1" i="1" dirty="0">
                <a:solidFill>
                  <a:srgbClr val="C00000"/>
                </a:solidFill>
                <a:effectLst/>
                <a:ea typeface="Calibri" panose="020F0502020204030204" pitchFamily="34" charset="0"/>
                <a:cs typeface="Times New Roman" panose="02020603050405020304" pitchFamily="18" charset="0"/>
              </a:rPr>
              <a:t>ace </a:t>
            </a:r>
            <a:r>
              <a:rPr lang="en-US" sz="2000" i="1" dirty="0">
                <a:effectLst/>
                <a:ea typeface="Calibri" panose="020F0502020204030204" pitchFamily="34" charset="0"/>
                <a:cs typeface="Times New Roman" panose="02020603050405020304" pitchFamily="18" charset="0"/>
              </a:rPr>
              <a:t>(White, African, Asian, Middle eastern, … etc.)</a:t>
            </a:r>
          </a:p>
          <a:p>
            <a:pPr algn="just">
              <a:buFont typeface="Wingdings" panose="05000000000000000000" pitchFamily="2" charset="2"/>
              <a:buChar char="v"/>
            </a:pPr>
            <a:r>
              <a:rPr lang="en-US" sz="2000" b="1" i="1" dirty="0">
                <a:solidFill>
                  <a:srgbClr val="C00000"/>
                </a:solidFill>
                <a:ea typeface="Calibri" panose="020F0502020204030204" pitchFamily="34" charset="0"/>
                <a:cs typeface="Times New Roman" panose="02020603050405020304" pitchFamily="18" charset="0"/>
              </a:rPr>
              <a:t>R</a:t>
            </a:r>
            <a:r>
              <a:rPr lang="en-US" sz="2000" b="1" i="1" dirty="0">
                <a:solidFill>
                  <a:srgbClr val="C00000"/>
                </a:solidFill>
                <a:effectLst/>
                <a:ea typeface="Calibri" panose="020F0502020204030204" pitchFamily="34" charset="0"/>
                <a:cs typeface="Times New Roman" panose="02020603050405020304" pitchFamily="18" charset="0"/>
              </a:rPr>
              <a:t>eligion and nationality </a:t>
            </a:r>
            <a:r>
              <a:rPr lang="en-US" sz="2000" i="1" dirty="0">
                <a:effectLst/>
                <a:ea typeface="Calibri" panose="020F0502020204030204" pitchFamily="34" charset="0"/>
                <a:cs typeface="Times New Roman" panose="02020603050405020304" pitchFamily="18" charset="0"/>
              </a:rPr>
              <a:t>(Christian, Muslim, Jewish,… etc., Iraqi, British, Turkish, etc.).</a:t>
            </a:r>
            <a:r>
              <a:rPr lang="en-US" sz="2400" dirty="0">
                <a:effectLst/>
                <a:ea typeface="Calibri" panose="020F0502020204030204" pitchFamily="34" charset="0"/>
                <a:cs typeface="Times New Roman" panose="02020603050405020304" pitchFamily="18" charset="0"/>
              </a:rPr>
              <a:t> </a:t>
            </a:r>
            <a:endParaRPr lang="en-US" sz="2400" dirty="0"/>
          </a:p>
          <a:p>
            <a:endParaRPr lang="en-US" sz="1500" dirty="0"/>
          </a:p>
        </p:txBody>
      </p:sp>
      <p:sp>
        <p:nvSpPr>
          <p:cNvPr id="8" name="Slide Number Placeholder 7">
            <a:extLst>
              <a:ext uri="{FF2B5EF4-FFF2-40B4-BE49-F238E27FC236}">
                <a16:creationId xmlns:a16="http://schemas.microsoft.com/office/drawing/2014/main" id="{0F8D389C-F561-5285-7A22-6C0EC27B0052}"/>
              </a:ext>
            </a:extLst>
          </p:cNvPr>
          <p:cNvSpPr>
            <a:spLocks noGrp="1"/>
          </p:cNvSpPr>
          <p:nvPr>
            <p:ph type="sldNum" sz="quarter" idx="12"/>
          </p:nvPr>
        </p:nvSpPr>
        <p:spPr>
          <a:xfrm>
            <a:off x="8610599" y="5658678"/>
            <a:ext cx="3369365" cy="1062797"/>
          </a:xfrm>
        </p:spPr>
        <p:txBody>
          <a:bodyPr/>
          <a:lstStyle/>
          <a:p>
            <a:r>
              <a:rPr lang="en-US" sz="1600" b="1" dirty="0">
                <a:solidFill>
                  <a:schemeClr val="tx1"/>
                </a:solidFill>
              </a:rPr>
              <a:t>6</a:t>
            </a:r>
          </a:p>
        </p:txBody>
      </p:sp>
    </p:spTree>
    <p:extLst>
      <p:ext uri="{BB962C8B-B14F-4D97-AF65-F5344CB8AC3E}">
        <p14:creationId xmlns:p14="http://schemas.microsoft.com/office/powerpoint/2010/main" val="2000905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0605E0-4463-627C-F502-A1C6B0C3A05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600" b="1" kern="1200" dirty="0">
                <a:solidFill>
                  <a:schemeClr val="bg1"/>
                </a:solidFill>
                <a:latin typeface="+mn-lt"/>
                <a:ea typeface="+mj-ea"/>
                <a:cs typeface="+mj-cs"/>
              </a:rPr>
              <a:t>Geographic Segmentation</a:t>
            </a:r>
          </a:p>
        </p:txBody>
      </p:sp>
      <p:pic>
        <p:nvPicPr>
          <p:cNvPr id="9" name="Content Placeholder 8" descr="A diagram of different colored circles&#10;&#10;Description automatically generated">
            <a:extLst>
              <a:ext uri="{FF2B5EF4-FFF2-40B4-BE49-F238E27FC236}">
                <a16:creationId xmlns:a16="http://schemas.microsoft.com/office/drawing/2014/main" id="{1A409CC4-EB67-2149-BEA5-22683BB797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9686" y="1675226"/>
            <a:ext cx="9859617" cy="4884599"/>
          </a:xfrm>
          <a:prstGeom prst="rect">
            <a:avLst/>
          </a:prstGeom>
        </p:spPr>
      </p:pic>
      <p:sp>
        <p:nvSpPr>
          <p:cNvPr id="4" name="Slide Number Placeholder 3">
            <a:extLst>
              <a:ext uri="{FF2B5EF4-FFF2-40B4-BE49-F238E27FC236}">
                <a16:creationId xmlns:a16="http://schemas.microsoft.com/office/drawing/2014/main" id="{4E5BAB6C-15C9-4F3F-9B91-04F1A74747E7}"/>
              </a:ext>
            </a:extLst>
          </p:cNvPr>
          <p:cNvSpPr>
            <a:spLocks noGrp="1"/>
          </p:cNvSpPr>
          <p:nvPr>
            <p:ph type="sldNum" sz="quarter" idx="12"/>
          </p:nvPr>
        </p:nvSpPr>
        <p:spPr/>
        <p:txBody>
          <a:bodyPr/>
          <a:lstStyle/>
          <a:p>
            <a:r>
              <a:rPr lang="en-US" sz="1600" b="1" dirty="0">
                <a:solidFill>
                  <a:schemeClr val="tx1"/>
                </a:solidFill>
              </a:rPr>
              <a:t>7</a:t>
            </a:r>
          </a:p>
        </p:txBody>
      </p:sp>
    </p:spTree>
    <p:extLst>
      <p:ext uri="{BB962C8B-B14F-4D97-AF65-F5344CB8AC3E}">
        <p14:creationId xmlns:p14="http://schemas.microsoft.com/office/powerpoint/2010/main" val="16286050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47531573-80e3-499e-a53b-ec0c691c5e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A3C2C0C370F540A19564E627A8442C" ma:contentTypeVersion="9" ma:contentTypeDescription="Create a new document." ma:contentTypeScope="" ma:versionID="3be7c2c58091a1080ed20a1b474c6df2">
  <xsd:schema xmlns:xsd="http://www.w3.org/2001/XMLSchema" xmlns:xs="http://www.w3.org/2001/XMLSchema" xmlns:p="http://schemas.microsoft.com/office/2006/metadata/properties" xmlns:ns3="47531573-80e3-499e-a53b-ec0c691c5ecc" targetNamespace="http://schemas.microsoft.com/office/2006/metadata/properties" ma:root="true" ma:fieldsID="cb640c080604ff731ca73115e8fa3645" ns3:_="">
    <xsd:import namespace="47531573-80e3-499e-a53b-ec0c691c5ecc"/>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3:MediaServiceDateTaken" minOccurs="0"/>
                <xsd:element ref="ns3:MediaServiceSystemTag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531573-80e3-499e-a53b-ec0c691c5e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97D465-49EF-4FC3-99FA-84248C291660}">
  <ds:schemaRefs>
    <ds:schemaRef ds:uri="http://schemas.microsoft.com/sharepoint/v3/contenttype/forms"/>
  </ds:schemaRefs>
</ds:datastoreItem>
</file>

<file path=customXml/itemProps2.xml><?xml version="1.0" encoding="utf-8"?>
<ds:datastoreItem xmlns:ds="http://schemas.openxmlformats.org/officeDocument/2006/customXml" ds:itemID="{719302A6-0A83-4305-B13C-5FCD72DF97D9}">
  <ds:schemaRefs>
    <ds:schemaRef ds:uri="http://schemas.microsoft.com/office/2006/documentManagement/types"/>
    <ds:schemaRef ds:uri="47531573-80e3-499e-a53b-ec0c691c5ecc"/>
    <ds:schemaRef ds:uri="http://www.w3.org/XML/1998/namespace"/>
    <ds:schemaRef ds:uri="http://purl.org/dc/dcmitype/"/>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6D2B91D0-3955-48E6-834E-83FC67C674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531573-80e3-499e-a53b-ec0c691c5e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632</TotalTime>
  <Words>963</Words>
  <Application>Microsoft Office PowerPoint</Application>
  <PresentationFormat>Widescreen</PresentationFormat>
  <Paragraphs>91</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Times New Roman</vt:lpstr>
      <vt:lpstr>Wingdings</vt:lpstr>
      <vt:lpstr>Office Theme</vt:lpstr>
      <vt:lpstr>Market Segmentation</vt:lpstr>
      <vt:lpstr>Table of Content</vt:lpstr>
      <vt:lpstr>What is  Market Segmentation</vt:lpstr>
      <vt:lpstr>The Benefits of Market Segmentation</vt:lpstr>
      <vt:lpstr>Effective Segmentation </vt:lpstr>
      <vt:lpstr>Bases for Segmentation</vt:lpstr>
      <vt:lpstr>Demographic Segmentation</vt:lpstr>
      <vt:lpstr>Demographic Segmentation</vt:lpstr>
      <vt:lpstr>Geographic Segmentation</vt:lpstr>
      <vt:lpstr>Geographic Segmentation</vt:lpstr>
      <vt:lpstr>Psychographic Segmentation</vt:lpstr>
      <vt:lpstr>Behavioral Segmentation </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Segmentation</dc:title>
  <dc:creator>Ahmed Abdulkareem</dc:creator>
  <cp:lastModifiedBy>Ahmed Abdulkareem</cp:lastModifiedBy>
  <cp:revision>4</cp:revision>
  <dcterms:created xsi:type="dcterms:W3CDTF">2023-12-17T17:58:01Z</dcterms:created>
  <dcterms:modified xsi:type="dcterms:W3CDTF">2024-12-24T08:00:57Z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0x01010070A3C2C0C370F540A19564E627A8442C</vt:lpwstr>
  </property>
</Properties>
</file>