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26"/>
  </p:notesMasterIdLst>
  <p:handoutMasterIdLst>
    <p:handoutMasterId r:id="rId27"/>
  </p:handoutMasterIdLst>
  <p:sldIdLst>
    <p:sldId id="353" r:id="rId3"/>
    <p:sldId id="352" r:id="rId4"/>
    <p:sldId id="356" r:id="rId5"/>
    <p:sldId id="357" r:id="rId6"/>
    <p:sldId id="358" r:id="rId7"/>
    <p:sldId id="359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70" r:id="rId16"/>
    <p:sldId id="371" r:id="rId17"/>
    <p:sldId id="372" r:id="rId18"/>
    <p:sldId id="373" r:id="rId19"/>
    <p:sldId id="382" r:id="rId20"/>
    <p:sldId id="383" r:id="rId21"/>
    <p:sldId id="384" r:id="rId22"/>
    <p:sldId id="385" r:id="rId23"/>
    <p:sldId id="386" r:id="rId24"/>
    <p:sldId id="387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156" userDrawn="1">
          <p15:clr>
            <a:srgbClr val="A4A3A4"/>
          </p15:clr>
        </p15:guide>
        <p15:guide id="2" pos="2449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orient="horz" pos="10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ffrey Holcomb" initials="" lastIdx="3" clrIdx="0"/>
  <p:cmAuthor id="1" name="Ruchi Sachdev" initials="" lastIdx="8" clrIdx="1"/>
  <p:cmAuthor id="2" name="Sarah Reusché" initials="" lastIdx="13" clrIdx="2"/>
  <p:cmAuthor id="3" name="Nitin Shankar" initials="" lastIdx="6" clrIdx="3"/>
  <p:cmAuthor id="4" name="Kristen Flathman" initials="" lastIdx="1" clrIdx="4"/>
  <p:cmAuthor id="5" name="Ben Schroeter" initials="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F9630F-82C1-40B7-BC3A-925EFCFF5E92}">
  <a:tblStyle styleId="{40F9630F-82C1-40B7-BC3A-925EFCFF5E92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firstRow>
      <a:tcTxStyle b="on" i="off"/>
      <a:tcStyle>
        <a:tcBdr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66883" autoAdjust="0"/>
  </p:normalViewPr>
  <p:slideViewPr>
    <p:cSldViewPr snapToGrid="0" snapToObjects="1">
      <p:cViewPr varScale="1">
        <p:scale>
          <a:sx n="70" d="100"/>
          <a:sy n="70" d="100"/>
        </p:scale>
        <p:origin x="1299" y="42"/>
      </p:cViewPr>
      <p:guideLst>
        <p:guide orient="horz" pos="4156"/>
        <p:guide pos="2449"/>
        <p:guide orient="horz" pos="3974"/>
        <p:guide orient="horz" pos="1003"/>
      </p:guideLst>
    </p:cSldViewPr>
  </p:slideViewPr>
  <p:outlineViewPr>
    <p:cViewPr>
      <p:scale>
        <a:sx n="33" d="100"/>
        <a:sy n="33" d="100"/>
      </p:scale>
      <p:origin x="0" y="-177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05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5CB01-6679-D646-ACB3-8B04B786C15F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C0F4D-8A6F-1C4A-B6BF-1558431E4F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63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71027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this PowerPoint presentation contains mathematical equations, you may need to check that your computer has the following installed:</a:t>
            </a:r>
          </a:p>
          <a:p>
            <a:r>
              <a:rPr lang="en-US" sz="1200" b="0" i="0" u="none" strike="noStrike" kern="1200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MathType Plugin</a:t>
            </a:r>
          </a:p>
          <a:p>
            <a:r>
              <a:rPr lang="en-US" sz="1200" b="0" i="0" u="none" strike="noStrike" kern="1200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Math Player (free versions available)</a:t>
            </a:r>
          </a:p>
          <a:p>
            <a:r>
              <a:rPr lang="en-US" sz="1200" b="0" i="0" u="none" strike="noStrike" kern="1200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3) NVDA Reader (free versions available)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265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definition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3685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datamining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7222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Add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576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Add 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lang="en-US"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0558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470"/>
            <a:ext cx="8229600" cy="4525963"/>
          </a:xfrm>
        </p:spPr>
        <p:txBody>
          <a:bodyPr lIns="0" tIns="0" rIns="0"/>
          <a:lstStyle>
            <a:lvl1pPr marL="255600" indent="-255600">
              <a:buClr>
                <a:srgbClr val="007FA3"/>
              </a:buClr>
              <a:buSzPct val="100000"/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741600" indent="-284400">
              <a:buClr>
                <a:srgbClr val="007FA3"/>
              </a:buClr>
              <a:defRPr sz="2400">
                <a:latin typeface="+mn-lt"/>
              </a:defRPr>
            </a:lvl2pPr>
            <a:lvl3pPr indent="-230400">
              <a:buClr>
                <a:srgbClr val="007FA3"/>
              </a:buClr>
              <a:defRPr sz="2400">
                <a:latin typeface="+mn-lt"/>
              </a:defRPr>
            </a:lvl3pPr>
            <a:lvl4pPr indent="-230400">
              <a:buClr>
                <a:srgbClr val="007FA3"/>
              </a:buClr>
              <a:defRPr sz="2400">
                <a:latin typeface="+mn-lt"/>
              </a:defRPr>
            </a:lvl4pPr>
            <a:lvl5pPr indent="-230400">
              <a:buClr>
                <a:srgbClr val="007FA3"/>
              </a:buClr>
              <a:defRPr sz="2400">
                <a:latin typeface="+mn-lt"/>
              </a:defRPr>
            </a:lvl5pPr>
            <a:lvl6pPr>
              <a:buClr>
                <a:srgbClr val="007FA3"/>
              </a:buClr>
              <a:defRPr sz="1600"/>
            </a:lvl6pPr>
            <a:lvl7pPr>
              <a:buClr>
                <a:srgbClr val="007FA3"/>
              </a:buClr>
              <a:defRPr sz="1600"/>
            </a:lvl7pPr>
            <a:lvl8pPr>
              <a:buClr>
                <a:srgbClr val="007FA3"/>
              </a:buClr>
              <a:defRPr sz="1600"/>
            </a:lvl8pPr>
            <a:lvl9pPr>
              <a:buClr>
                <a:srgbClr val="007FA3"/>
              </a:buCl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969" y="6172200"/>
            <a:ext cx="859536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12/15/2024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893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5368160"/>
            <a:ext cx="8229600" cy="9168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630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4000" cy="3886200"/>
          </a:xfrm>
          <a:prstGeom prst="rect">
            <a:avLst/>
          </a:prstGeom>
          <a:solidFill>
            <a:srgbClr val="007FA3"/>
          </a:solidFill>
          <a:ln w="25400" cap="flat" cmpd="sng">
            <a:solidFill>
              <a:srgbClr val="007FA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762000"/>
            <a:ext cx="7772400" cy="28384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3600" b="1" i="0" u="none" strike="noStrike" cap="none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674687" y="3962400"/>
            <a:ext cx="7794625" cy="1752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60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5734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Open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622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816429"/>
            <a:ext cx="8229600" cy="4789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5029200" y="1600200"/>
            <a:ext cx="3657600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3000" b="1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1" name="Shape 41"/>
          <p:cNvSpPr txBox="1">
            <a:spLocks noGrp="1"/>
          </p:cNvSpPr>
          <p:nvPr>
            <p:ph type="body" idx="3"/>
          </p:nvPr>
        </p:nvSpPr>
        <p:spPr>
          <a:xfrm>
            <a:off x="5029200" y="3200400"/>
            <a:ext cx="3657600" cy="2925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93969" y="6165337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Learning Objectives and Conten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622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816429"/>
            <a:ext cx="8229600" cy="4027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6032" marR="0" lvl="0" indent="-256032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8415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85800" y="1447800"/>
            <a:ext cx="7772400" cy="21526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74687" y="3962400"/>
            <a:ext cx="7794626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60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Open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622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816429"/>
            <a:ext cx="8229600" cy="4789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5029200" y="1600200"/>
            <a:ext cx="3657600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1" name="Shape 41"/>
          <p:cNvSpPr txBox="1">
            <a:spLocks noGrp="1"/>
          </p:cNvSpPr>
          <p:nvPr>
            <p:ph type="body" idx="3"/>
          </p:nvPr>
        </p:nvSpPr>
        <p:spPr>
          <a:xfrm>
            <a:off x="5029200" y="3200401"/>
            <a:ext cx="3657600" cy="6027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93969" y="6165337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39"/>
          <p:cNvSpPr txBox="1">
            <a:spLocks noGrp="1"/>
          </p:cNvSpPr>
          <p:nvPr>
            <p:ph type="body" idx="13"/>
          </p:nvPr>
        </p:nvSpPr>
        <p:spPr>
          <a:xfrm>
            <a:off x="474779" y="1500547"/>
            <a:ext cx="8229600" cy="2051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029200" y="4640263"/>
            <a:ext cx="3675063" cy="1050925"/>
          </a:xfrm>
        </p:spPr>
        <p:txBody>
          <a:bodyPr/>
          <a:lstStyle>
            <a:lvl1pPr marL="10160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857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1768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pter Open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6228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816429"/>
            <a:ext cx="8229600" cy="47897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5029200" y="1600200"/>
            <a:ext cx="3657600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1" name="Shape 41"/>
          <p:cNvSpPr txBox="1">
            <a:spLocks noGrp="1"/>
          </p:cNvSpPr>
          <p:nvPr>
            <p:ph type="body" idx="3"/>
          </p:nvPr>
        </p:nvSpPr>
        <p:spPr>
          <a:xfrm>
            <a:off x="5029200" y="3200400"/>
            <a:ext cx="3657600" cy="2925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93969" y="6165337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39"/>
          <p:cNvSpPr txBox="1">
            <a:spLocks noGrp="1"/>
          </p:cNvSpPr>
          <p:nvPr>
            <p:ph type="body" idx="13"/>
          </p:nvPr>
        </p:nvSpPr>
        <p:spPr>
          <a:xfrm>
            <a:off x="474779" y="1500547"/>
            <a:ext cx="8229600" cy="2051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000" b="0" i="0" u="none" strike="noStrike" cap="none">
                <a:solidFill>
                  <a:srgbClr val="007F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127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One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229600" cy="4434275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147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7"/>
            <a:ext cx="8229600" cy="1836354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3632200"/>
            <a:ext cx="8229600" cy="1793875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86566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7"/>
            <a:ext cx="8229600" cy="1263785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3063790"/>
            <a:ext cx="8229600" cy="1183470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457200" y="4490938"/>
            <a:ext cx="8229600" cy="1260575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66143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ur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8"/>
            <a:ext cx="8229600" cy="895050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760292"/>
            <a:ext cx="8229600" cy="1076770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457200" y="4016772"/>
            <a:ext cx="8229600" cy="1016701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84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57200" y="5155500"/>
            <a:ext cx="8232775" cy="911925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29416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ive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8"/>
            <a:ext cx="8229600" cy="708308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451377"/>
            <a:ext cx="8229600" cy="735437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457200" y="3486685"/>
            <a:ext cx="8229600" cy="716830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556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57200" y="4503386"/>
            <a:ext cx="8232775" cy="716828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>
          <a:xfrm>
            <a:off x="457200" y="5494338"/>
            <a:ext cx="8229600" cy="555625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50608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ix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8"/>
            <a:ext cx="8229600" cy="595178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273743"/>
            <a:ext cx="8229600" cy="554915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457200" y="2950895"/>
            <a:ext cx="8229600" cy="535791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556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57200" y="3639492"/>
            <a:ext cx="8232775" cy="677152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>
          <a:xfrm>
            <a:off x="457200" y="4469451"/>
            <a:ext cx="8229600" cy="598206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57200" y="5221288"/>
            <a:ext cx="8232775" cy="641350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42713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even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8"/>
            <a:ext cx="8229600" cy="407853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116988"/>
            <a:ext cx="8229600" cy="412568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457200" y="2734849"/>
            <a:ext cx="8229600" cy="433357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556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57200" y="3365732"/>
            <a:ext cx="8232775" cy="465069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>
          <a:xfrm>
            <a:off x="457200" y="3938594"/>
            <a:ext cx="8229600" cy="443837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57200" y="4569758"/>
            <a:ext cx="8232775" cy="464206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/>
          </p:nvPr>
        </p:nvSpPr>
        <p:spPr>
          <a:xfrm>
            <a:off x="457200" y="5221288"/>
            <a:ext cx="8229600" cy="551633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79777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Eight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600" b="1" i="0" u="none" strike="noStrike" cap="none">
                <a:solidFill>
                  <a:srgbClr val="007FA3"/>
                </a:solidFill>
                <a:latin typeface="+mj-lt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BB07C-705F-4113-A2C5-779D6EA64D9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556328"/>
            <a:ext cx="8229600" cy="407853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3"/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2116988"/>
            <a:ext cx="8229600" cy="412568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304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457200" y="2734849"/>
            <a:ext cx="8229600" cy="433357"/>
          </a:xfrm>
        </p:spPr>
        <p:txBody>
          <a:bodyPr lIns="0" tIns="0" rIns="0" bIns="0"/>
          <a:lstStyle>
            <a:lvl1pPr indent="-255600">
              <a:defRPr sz="2400">
                <a:latin typeface="+mn-lt"/>
              </a:defRPr>
            </a:lvl1pPr>
            <a:lvl2pPr indent="-255600">
              <a:defRPr sz="2400">
                <a:latin typeface="+mn-lt"/>
              </a:defRPr>
            </a:lvl2pPr>
            <a:lvl3pPr indent="-230400">
              <a:defRPr sz="2400">
                <a:latin typeface="+mn-lt"/>
              </a:defRPr>
            </a:lvl3pPr>
            <a:lvl4pPr indent="-230400">
              <a:defRPr sz="2400">
                <a:latin typeface="+mn-lt"/>
              </a:defRPr>
            </a:lvl4pPr>
            <a:lvl5pPr indent="-230400"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57200" y="3365732"/>
            <a:ext cx="8232775" cy="385535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7"/>
          </p:nvPr>
        </p:nvSpPr>
        <p:spPr>
          <a:xfrm>
            <a:off x="457200" y="3938595"/>
            <a:ext cx="8229600" cy="378050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57200" y="4503969"/>
            <a:ext cx="8232775" cy="384225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/>
          </p:nvPr>
        </p:nvSpPr>
        <p:spPr>
          <a:xfrm>
            <a:off x="457200" y="5069348"/>
            <a:ext cx="8229600" cy="451321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0"/>
          </p:nvPr>
        </p:nvSpPr>
        <p:spPr>
          <a:xfrm>
            <a:off x="457200" y="5614988"/>
            <a:ext cx="8232775" cy="444500"/>
          </a:xfrm>
        </p:spPr>
        <p:txBody>
          <a:bodyPr lIns="0" tIns="0" rIns="0" bIns="0"/>
          <a:lstStyle>
            <a:lvl1pPr marR="0" indent="-2556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indent="-284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2pPr>
            <a:lvl3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3pPr>
            <a:lvl4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US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4pPr>
            <a:lvl5pPr marR="0" indent="-230400" algn="l" rtl="0">
              <a:lnSpc>
                <a:spcPct val="100000"/>
              </a:lnSpc>
              <a:spcAft>
                <a:spcPts val="0"/>
              </a:spcAft>
              <a:buClr>
                <a:srgbClr val="007FA3"/>
              </a:buClr>
              <a:buSzPct val="100000"/>
              <a:defRPr lang="en-IN" sz="2400" b="0" i="0" u="none" strike="noStrike" cap="none" dirty="0" smtClean="0">
                <a:solidFill>
                  <a:schemeClr val="dk1"/>
                </a:solidFill>
                <a:latin typeface="+mn-lt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28641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6032" marR="0" lvl="0" indent="-154432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8415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Shape 15" descr="Pearson Logo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2703443" y="6419466"/>
            <a:ext cx="6051986" cy="36829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2020 Pearson Education Ltd. All Rights Reserved.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666" r:id="rId10"/>
    <p:sldLayoutId id="2147483665" r:id="rId11"/>
    <p:sldLayoutId id="2147483651" r:id="rId12"/>
    <p:sldLayoutId id="2147483654" r:id="rId13"/>
    <p:sldLayoutId id="2147483655" r:id="rId14"/>
    <p:sldLayoutId id="2147483656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24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6032" marR="0" lvl="0" indent="-154432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8415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93969" y="6172200"/>
            <a:ext cx="859535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6335712" y="113071"/>
            <a:ext cx="21335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69311" y="113071"/>
            <a:ext cx="551783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9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Shape 15" descr="Pearson Logo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3972" y="6429709"/>
            <a:ext cx="917999" cy="2799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28396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93" r:id="rId2"/>
    <p:sldLayoutId id="214748370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603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7" y="250818"/>
            <a:ext cx="8063346" cy="539573"/>
          </a:xfrm>
        </p:spPr>
        <p:txBody>
          <a:bodyPr anchor="ctr"/>
          <a:lstStyle/>
          <a:p>
            <a:r>
              <a:rPr lang="en-US" sz="3600" dirty="0">
                <a:solidFill>
                  <a:schemeClr val="tx2"/>
                </a:solidFill>
                <a:latin typeface="+mj-lt"/>
              </a:rPr>
              <a:t>Marketing Research</a:t>
            </a:r>
            <a:endParaRPr lang="en-US" altLang="en-US" sz="3600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277" y="832332"/>
            <a:ext cx="8063346" cy="377925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dirty="0">
                <a:latin typeface="+mn-lt"/>
              </a:rPr>
              <a:t>Ninth</a:t>
            </a:r>
            <a:r>
              <a:rPr lang="en-US" altLang="en-US" dirty="0">
                <a:solidFill>
                  <a:schemeClr val="tx2"/>
                </a:solidFill>
                <a:latin typeface="+mn-lt"/>
              </a:rPr>
              <a:t> Edition, Global Edition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5195455" y="2312377"/>
            <a:ext cx="3325091" cy="534340"/>
          </a:xfrm>
        </p:spPr>
        <p:txBody>
          <a:bodyPr/>
          <a:lstStyle/>
          <a:p>
            <a:pPr algn="ctr"/>
            <a:r>
              <a:rPr lang="en-US" altLang="en-US" b="1" dirty="0">
                <a:latin typeface="+mn-lt"/>
                <a:ea typeface="Segoe UI Symbol" panose="020B0502040204020203" pitchFamily="34" charset="0"/>
              </a:rPr>
              <a:t>Chapter 5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>
          <a:xfrm>
            <a:off x="5195455" y="3254244"/>
            <a:ext cx="3325091" cy="1076875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Secondary Data and Packaged Information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>
          <a:xfrm>
            <a:off x="3063928" y="6393595"/>
            <a:ext cx="6051986" cy="368298"/>
          </a:xfrm>
        </p:spPr>
        <p:txBody>
          <a:bodyPr anchor="ctr"/>
          <a:lstStyle/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2020 Pearson Education Ltd. All Rights Reserved.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CBBCF1-7336-4320-B361-4A9D6E5D2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50097"/>
            <a:ext cx="3803282" cy="47548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1281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Companies Use Databases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To identify prospects</a:t>
            </a:r>
          </a:p>
          <a:p>
            <a:r>
              <a:rPr lang="en-US" dirty="0"/>
              <a:t>To decide which customers should receive a particular offer</a:t>
            </a:r>
          </a:p>
          <a:p>
            <a:r>
              <a:rPr lang="en-US" dirty="0"/>
              <a:t>To deepen customer loyalty</a:t>
            </a:r>
          </a:p>
          <a:p>
            <a:r>
              <a:rPr lang="en-US" dirty="0"/>
              <a:t>To reactivate customer purchases</a:t>
            </a:r>
          </a:p>
          <a:p>
            <a:r>
              <a:rPr lang="en-US" dirty="0"/>
              <a:t>To avoid serious customer mistakes</a:t>
            </a:r>
          </a:p>
        </p:txBody>
      </p:sp>
    </p:spTree>
    <p:extLst>
      <p:ext uri="{BB962C8B-B14F-4D97-AF65-F5344CB8AC3E}">
        <p14:creationId xmlns:p14="http://schemas.microsoft.com/office/powerpoint/2010/main" val="3580421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Secondary Data</a:t>
            </a:r>
            <a:endParaRPr lang="en-IN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55600"/>
            <a:r>
              <a:rPr lang="en-US" b="1" dirty="0"/>
              <a:t>External databases </a:t>
            </a:r>
            <a:r>
              <a:rPr lang="en-US" dirty="0"/>
              <a:t>are databases supplied by organizations outside the firm:</a:t>
            </a:r>
          </a:p>
          <a:p>
            <a:pPr marL="742518" lvl="1"/>
            <a:r>
              <a:rPr lang="en-US" dirty="0"/>
              <a:t>Published sources</a:t>
            </a:r>
          </a:p>
          <a:p>
            <a:pPr marL="742518" lvl="1"/>
            <a:r>
              <a:rPr lang="en-US" dirty="0"/>
              <a:t>Official data</a:t>
            </a:r>
          </a:p>
          <a:p>
            <a:pPr marL="742518" lvl="1"/>
            <a:r>
              <a:rPr lang="en-US" dirty="0"/>
              <a:t>Data aggregators</a:t>
            </a:r>
          </a:p>
        </p:txBody>
      </p:sp>
    </p:spTree>
    <p:extLst>
      <p:ext uri="{BB962C8B-B14F-4D97-AF65-F5344CB8AC3E}">
        <p14:creationId xmlns:p14="http://schemas.microsoft.com/office/powerpoint/2010/main" val="2820125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Secondary Data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Published sources</a:t>
            </a:r>
            <a:r>
              <a:rPr lang="en-US" dirty="0"/>
              <a:t>: </a:t>
            </a:r>
            <a:r>
              <a:rPr lang="en-GB" dirty="0"/>
              <a:t>sources of information</a:t>
            </a:r>
            <a:r>
              <a:rPr lang="en-US" dirty="0"/>
              <a:t> </a:t>
            </a:r>
            <a:r>
              <a:rPr lang="en-GB" dirty="0"/>
              <a:t>that are prepared for public distribution by trade associations, professional organizations, companies,</a:t>
            </a:r>
            <a:r>
              <a:rPr lang="en-US" dirty="0"/>
              <a:t> </a:t>
            </a:r>
            <a:r>
              <a:rPr lang="en-GB" dirty="0"/>
              <a:t>and other entities and can be found in libraries and online.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7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Official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IN" b="1" dirty="0"/>
              <a:t>Official statistics </a:t>
            </a:r>
            <a:r>
              <a:rPr lang="en-IN" dirty="0"/>
              <a:t>are information published by public organizations, including government institutions and international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280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Secondary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199" y="1556326"/>
            <a:ext cx="8328991" cy="4434275"/>
          </a:xfrm>
        </p:spPr>
        <p:txBody>
          <a:bodyPr/>
          <a:lstStyle/>
          <a:p>
            <a:r>
              <a:rPr lang="en-US" b="1" dirty="0"/>
              <a:t>External databases</a:t>
            </a:r>
            <a:r>
              <a:rPr lang="en-US" dirty="0"/>
              <a:t>: databases supplied by organizations outside the firm such as online information databases.</a:t>
            </a:r>
          </a:p>
        </p:txBody>
      </p:sp>
    </p:spTree>
    <p:extLst>
      <p:ext uri="{BB962C8B-B14F-4D97-AF65-F5344CB8AC3E}">
        <p14:creationId xmlns:p14="http://schemas.microsoft.com/office/powerpoint/2010/main" val="3179014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Secondary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Are obtained quickly</a:t>
            </a:r>
          </a:p>
          <a:p>
            <a:r>
              <a:rPr lang="en-US" dirty="0"/>
              <a:t>Are inexpensive</a:t>
            </a:r>
          </a:p>
          <a:p>
            <a:r>
              <a:rPr lang="en-US" dirty="0"/>
              <a:t>Are readily available</a:t>
            </a:r>
          </a:p>
          <a:p>
            <a:r>
              <a:rPr lang="en-US" dirty="0"/>
              <a:t>Enhance existing primary data</a:t>
            </a:r>
          </a:p>
          <a:p>
            <a:r>
              <a:rPr lang="en-US" dirty="0"/>
              <a:t>May achieve research objective</a:t>
            </a:r>
          </a:p>
        </p:txBody>
      </p:sp>
    </p:spTree>
    <p:extLst>
      <p:ext uri="{BB962C8B-B14F-4D97-AF65-F5344CB8AC3E}">
        <p14:creationId xmlns:p14="http://schemas.microsoft.com/office/powerpoint/2010/main" val="888229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5371"/>
            <a:ext cx="8229600" cy="1097279"/>
          </a:xfrm>
        </p:spPr>
        <p:txBody>
          <a:bodyPr/>
          <a:lstStyle/>
          <a:p>
            <a:r>
              <a:rPr lang="en-US" sz="3400" dirty="0"/>
              <a:t>Problems Associated with Secondary Data</a:t>
            </a:r>
            <a:endParaRPr lang="en-IN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Reporting units may be incompatible</a:t>
            </a:r>
          </a:p>
          <a:p>
            <a:r>
              <a:rPr lang="en-US" dirty="0"/>
              <a:t>Measurement units do not match</a:t>
            </a:r>
          </a:p>
          <a:p>
            <a:r>
              <a:rPr lang="en-US" dirty="0"/>
              <a:t>Differing definitions to classify data</a:t>
            </a:r>
          </a:p>
          <a:p>
            <a:r>
              <a:rPr lang="en-US" dirty="0"/>
              <a:t>Timeliness -- may be outdated</a:t>
            </a:r>
          </a:p>
          <a:p>
            <a:r>
              <a:rPr lang="en-US" dirty="0"/>
              <a:t>May not be credible</a:t>
            </a:r>
          </a:p>
        </p:txBody>
      </p:sp>
    </p:spTree>
    <p:extLst>
      <p:ext uri="{BB962C8B-B14F-4D97-AF65-F5344CB8AC3E}">
        <p14:creationId xmlns:p14="http://schemas.microsoft.com/office/powerpoint/2010/main" val="1992415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Secondary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What was the purpose of the study?</a:t>
            </a:r>
          </a:p>
          <a:p>
            <a:r>
              <a:rPr lang="en-US" dirty="0"/>
              <a:t>Who collected the information?</a:t>
            </a:r>
          </a:p>
          <a:p>
            <a:r>
              <a:rPr lang="en-US" dirty="0"/>
              <a:t>What information was collected?</a:t>
            </a:r>
          </a:p>
          <a:p>
            <a:r>
              <a:rPr lang="en-US" dirty="0"/>
              <a:t>How was the information attained?</a:t>
            </a:r>
          </a:p>
          <a:p>
            <a:r>
              <a:rPr lang="en-US" dirty="0"/>
              <a:t>How consistent is the information with other information?</a:t>
            </a:r>
          </a:p>
        </p:txBody>
      </p:sp>
    </p:spTree>
    <p:extLst>
      <p:ext uri="{BB962C8B-B14F-4D97-AF65-F5344CB8AC3E}">
        <p14:creationId xmlns:p14="http://schemas.microsoft.com/office/powerpoint/2010/main" val="1760910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Tracking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408504" cy="4434275"/>
          </a:xfrm>
        </p:spPr>
        <p:txBody>
          <a:bodyPr/>
          <a:lstStyle/>
          <a:p>
            <a:r>
              <a:rPr lang="en-GB" dirty="0"/>
              <a:t>Point of sale (P</a:t>
            </a:r>
            <a:r>
              <a:rPr lang="en-GB" sz="100" dirty="0"/>
              <a:t> </a:t>
            </a:r>
            <a:r>
              <a:rPr lang="en-GB" dirty="0"/>
              <a:t>O</a:t>
            </a:r>
            <a:r>
              <a:rPr lang="en-GB" sz="100" dirty="0"/>
              <a:t> </a:t>
            </a:r>
            <a:r>
              <a:rPr lang="en-GB" dirty="0"/>
              <a:t>S) data are automatically collected when consumers buy products.</a:t>
            </a:r>
            <a:endParaRPr lang="en-US" dirty="0"/>
          </a:p>
          <a:p>
            <a:r>
              <a:rPr lang="en-GB" dirty="0"/>
              <a:t>A cookie is a piece of data that is sent from a website to a user’s computer by a web browser and is used to store the user’s browsing</a:t>
            </a:r>
            <a:endParaRPr lang="en-US" dirty="0"/>
          </a:p>
          <a:p>
            <a:r>
              <a:rPr lang="en-GB" dirty="0"/>
              <a:t>A device I</a:t>
            </a:r>
            <a:r>
              <a:rPr lang="en-GB" sz="100" dirty="0"/>
              <a:t> </a:t>
            </a:r>
            <a:r>
              <a:rPr lang="en-GB" dirty="0"/>
              <a:t>D is a unique identifier that can be traced back to a single mobile device, such as a smartphone or a tablet.</a:t>
            </a:r>
            <a:endParaRPr lang="en-US" dirty="0"/>
          </a:p>
          <a:p>
            <a:r>
              <a:rPr lang="en-GB" dirty="0"/>
              <a:t>Geolocation data is information that identifies the physical location of an electronic 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55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199" y="1556326"/>
            <a:ext cx="8358809" cy="4434275"/>
          </a:xfrm>
        </p:spPr>
        <p:txBody>
          <a:bodyPr/>
          <a:lstStyle/>
          <a:p>
            <a:r>
              <a:rPr lang="en-IN" b="1" dirty="0"/>
              <a:t>Social media data</a:t>
            </a:r>
            <a:r>
              <a:rPr lang="en-IN" dirty="0"/>
              <a:t>, also termed </a:t>
            </a:r>
            <a:r>
              <a:rPr lang="en-IN" b="1" dirty="0"/>
              <a:t>user-generated content (U</a:t>
            </a:r>
            <a:r>
              <a:rPr lang="en-IN" sz="100" b="1" dirty="0"/>
              <a:t> </a:t>
            </a:r>
            <a:r>
              <a:rPr lang="en-IN" b="1" dirty="0"/>
              <a:t>G</a:t>
            </a:r>
            <a:r>
              <a:rPr lang="en-IN" sz="100" b="1" dirty="0"/>
              <a:t> </a:t>
            </a:r>
            <a:r>
              <a:rPr lang="en-IN" b="1" dirty="0"/>
              <a:t>C)</a:t>
            </a:r>
            <a:r>
              <a:rPr lang="en-IN" dirty="0"/>
              <a:t>, is any information that is created by users of online systems and intended to be shared with others</a:t>
            </a:r>
          </a:p>
          <a:p>
            <a:r>
              <a:rPr lang="en-IN" dirty="0"/>
              <a:t>Examples:</a:t>
            </a:r>
          </a:p>
          <a:p>
            <a:pPr lvl="1"/>
            <a:r>
              <a:rPr lang="en-IN" dirty="0"/>
              <a:t>Reviews</a:t>
            </a:r>
          </a:p>
          <a:p>
            <a:pPr lvl="1"/>
            <a:r>
              <a:rPr lang="en-IN" dirty="0"/>
              <a:t>Tips</a:t>
            </a:r>
          </a:p>
          <a:p>
            <a:pPr lvl="1"/>
            <a:r>
              <a:rPr lang="en-IN" dirty="0"/>
              <a:t>New uses</a:t>
            </a:r>
          </a:p>
          <a:p>
            <a:pPr lvl="1"/>
            <a:r>
              <a:rPr lang="en-IN" dirty="0"/>
              <a:t>Competitors</a:t>
            </a:r>
          </a:p>
        </p:txBody>
      </p:sp>
    </p:spTree>
    <p:extLst>
      <p:ext uri="{BB962C8B-B14F-4D97-AF65-F5344CB8AC3E}">
        <p14:creationId xmlns:p14="http://schemas.microsoft.com/office/powerpoint/2010/main" val="363306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</a:t>
            </a:r>
            <a:r>
              <a:rPr lang="en-US" sz="2000" b="0" dirty="0"/>
              <a:t>(1 of 2)</a:t>
            </a:r>
            <a:endParaRPr lang="en-IN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408504" cy="4752399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In this chapter you will learn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5.1</a:t>
            </a:r>
            <a:r>
              <a:rPr lang="en-US" dirty="0"/>
              <a:t> The opportunities and challenges of big data</a:t>
            </a:r>
          </a:p>
          <a:p>
            <a:pPr marL="0" indent="0">
              <a:buClr>
                <a:schemeClr val="bg1"/>
              </a:buClr>
              <a:buNone/>
            </a:pPr>
            <a:r>
              <a:rPr lang="en-US" b="1" dirty="0">
                <a:solidFill>
                  <a:schemeClr val="tx2"/>
                </a:solidFill>
              </a:rPr>
              <a:t>5.2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dirty="0"/>
              <a:t>The differences between primary and secondary data</a:t>
            </a:r>
          </a:p>
          <a:p>
            <a:pPr marL="0" indent="0">
              <a:buClr>
                <a:schemeClr val="lt1"/>
              </a:buClr>
              <a:buSzPct val="25000"/>
              <a:buNone/>
            </a:pPr>
            <a:r>
              <a:rPr lang="en-US" b="1" dirty="0">
                <a:solidFill>
                  <a:schemeClr val="tx2"/>
                </a:solidFill>
              </a:rPr>
              <a:t>5.3</a:t>
            </a:r>
            <a:r>
              <a:rPr lang="en-US" dirty="0"/>
              <a:t> The different classifications of secondary data, including internal and external databases</a:t>
            </a:r>
          </a:p>
          <a:p>
            <a:pPr marL="0" indent="0">
              <a:buClr>
                <a:schemeClr val="lt1"/>
              </a:buClr>
              <a:buSzPct val="25000"/>
              <a:buNone/>
            </a:pPr>
            <a:r>
              <a:rPr lang="en-US" b="1" dirty="0">
                <a:solidFill>
                  <a:srgbClr val="007FA3"/>
                </a:solidFill>
              </a:rPr>
              <a:t>5.4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dirty="0"/>
              <a:t>The advantages and disadvantages of secondary data</a:t>
            </a:r>
          </a:p>
          <a:p>
            <a:pPr marL="0" indent="0">
              <a:buClr>
                <a:schemeClr val="lt1"/>
              </a:buClr>
              <a:buSzPct val="25000"/>
              <a:buNone/>
            </a:pPr>
            <a:r>
              <a:rPr lang="en-US" b="1" dirty="0">
                <a:solidFill>
                  <a:schemeClr val="tx2"/>
                </a:solidFill>
              </a:rPr>
              <a:t>5.5</a:t>
            </a:r>
            <a:r>
              <a:rPr lang="en-US" dirty="0"/>
              <a:t> How to evaluate secondary data</a:t>
            </a:r>
          </a:p>
        </p:txBody>
      </p:sp>
    </p:spTree>
    <p:extLst>
      <p:ext uri="{BB962C8B-B14F-4D97-AF65-F5344CB8AC3E}">
        <p14:creationId xmlns:p14="http://schemas.microsoft.com/office/powerpoint/2010/main" val="3025435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Monitoring Social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b="1" dirty="0"/>
              <a:t>Social media monitoring</a:t>
            </a:r>
            <a:r>
              <a:rPr lang="en-GB" dirty="0"/>
              <a:t>, or social media listening, involves actively gathering, organizing, and analyzing social media data to gain consumer insights</a:t>
            </a:r>
          </a:p>
          <a:p>
            <a:r>
              <a:rPr lang="en-IN" b="1" dirty="0"/>
              <a:t>Sentiment</a:t>
            </a:r>
            <a:r>
              <a:rPr lang="en-IN" dirty="0"/>
              <a:t> is the ratio of positive to negative comments posted about products and brands on the web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25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</a:t>
            </a:r>
            <a:r>
              <a:rPr lang="en-IN" dirty="0"/>
              <a:t>Social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Relatively inexpensive</a:t>
            </a:r>
          </a:p>
          <a:p>
            <a:r>
              <a:rPr lang="en-US" dirty="0"/>
              <a:t>Unprompted and unfiltered voice of the consumer</a:t>
            </a:r>
          </a:p>
          <a:p>
            <a:r>
              <a:rPr lang="en-US" dirty="0"/>
              <a:t>Good means to trace trends and themes</a:t>
            </a:r>
          </a:p>
        </p:txBody>
      </p:sp>
    </p:spTree>
    <p:extLst>
      <p:ext uri="{BB962C8B-B14F-4D97-AF65-F5344CB8AC3E}">
        <p14:creationId xmlns:p14="http://schemas.microsoft.com/office/powerpoint/2010/main" val="1465261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</a:t>
            </a:r>
            <a:r>
              <a:rPr lang="en-IN" dirty="0"/>
              <a:t>Social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Audience may not be representative</a:t>
            </a:r>
          </a:p>
          <a:p>
            <a:r>
              <a:rPr lang="en-US" dirty="0"/>
              <a:t>Consumers not identifiable</a:t>
            </a:r>
          </a:p>
          <a:p>
            <a:r>
              <a:rPr lang="en-US" dirty="0"/>
              <a:t>Review websites subject to manipulation</a:t>
            </a:r>
          </a:p>
          <a:p>
            <a:r>
              <a:rPr lang="en-US" dirty="0"/>
              <a:t>Shallow content</a:t>
            </a:r>
          </a:p>
        </p:txBody>
      </p:sp>
    </p:spTree>
    <p:extLst>
      <p:ext uri="{BB962C8B-B14F-4D97-AF65-F5344CB8AC3E}">
        <p14:creationId xmlns:p14="http://schemas.microsoft.com/office/powerpoint/2010/main" val="9520854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 of Things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199" y="1556326"/>
            <a:ext cx="8418443" cy="4434275"/>
          </a:xfrm>
        </p:spPr>
        <p:txBody>
          <a:bodyPr/>
          <a:lstStyle/>
          <a:p>
            <a:r>
              <a:rPr lang="en-US" b="1" dirty="0"/>
              <a:t>The Internet of Things </a:t>
            </a:r>
            <a:r>
              <a:rPr lang="en-US" dirty="0"/>
              <a:t>(I</a:t>
            </a:r>
            <a:r>
              <a:rPr lang="en-US" sz="100" dirty="0"/>
              <a:t> </a:t>
            </a:r>
            <a:r>
              <a:rPr lang="en-US" dirty="0"/>
              <a:t>o</a:t>
            </a:r>
            <a:r>
              <a:rPr lang="en-US" sz="100" dirty="0"/>
              <a:t> </a:t>
            </a:r>
            <a:r>
              <a:rPr lang="en-US" dirty="0"/>
              <a:t>T) is defined as the network of physical objects that are embedded with software or sensors that allow them to gather and distribute data.</a:t>
            </a:r>
          </a:p>
          <a:p>
            <a:r>
              <a:rPr lang="en-US" b="1" dirty="0"/>
              <a:t>Passive data </a:t>
            </a:r>
            <a:r>
              <a:rPr lang="en-US" dirty="0"/>
              <a:t>are information that is collected without overt consumer activity.</a:t>
            </a:r>
          </a:p>
          <a:p>
            <a:r>
              <a:rPr lang="en-IN" b="1" dirty="0"/>
              <a:t>Wearables</a:t>
            </a:r>
            <a:r>
              <a:rPr lang="en-IN" dirty="0"/>
              <a:t>, or wearable technology, are clothing or accessories that are equipped with computer technology or sensors that allow the collection and sharing of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37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“Big Data”?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100391" cy="4434275"/>
          </a:xfrm>
        </p:spPr>
        <p:txBody>
          <a:bodyPr/>
          <a:lstStyle/>
          <a:p>
            <a:r>
              <a:rPr lang="en-IN" b="1" dirty="0"/>
              <a:t>Big data </a:t>
            </a:r>
            <a:r>
              <a:rPr lang="en-IN" dirty="0"/>
              <a:t>can be defined simply as large amounts of data from multiple sources.</a:t>
            </a:r>
          </a:p>
          <a:p>
            <a:r>
              <a:rPr lang="en-IN" dirty="0"/>
              <a:t>The term has been popularized in recent years in response to the numerous types and huge amounts of data to which companies now have access in real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3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Marketing Analytics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b="1" dirty="0"/>
              <a:t>Marketing analytics </a:t>
            </a:r>
            <a:r>
              <a:rPr lang="en-GB" dirty="0"/>
              <a:t>is the management and analysis of data to improve marketing decisions.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057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Versus Secondary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020878" cy="4434275"/>
          </a:xfrm>
        </p:spPr>
        <p:txBody>
          <a:bodyPr/>
          <a:lstStyle/>
          <a:p>
            <a:r>
              <a:rPr lang="en-US" b="1" dirty="0"/>
              <a:t>Primary data</a:t>
            </a:r>
            <a:r>
              <a:rPr lang="en-US" dirty="0"/>
              <a:t>: information that is developed or gathered by the researcher specifically for the research project at hand.</a:t>
            </a:r>
          </a:p>
          <a:p>
            <a:r>
              <a:rPr lang="en-US" b="1" dirty="0"/>
              <a:t>Secondary data</a:t>
            </a:r>
            <a:r>
              <a:rPr lang="en-US" dirty="0"/>
              <a:t>: information that has previously been gathered by someone other than the researcher and/or for some other purpose than the research project at hand.</a:t>
            </a:r>
          </a:p>
        </p:txBody>
      </p:sp>
    </p:spTree>
    <p:extLst>
      <p:ext uri="{BB962C8B-B14F-4D97-AF65-F5344CB8AC3E}">
        <p14:creationId xmlns:p14="http://schemas.microsoft.com/office/powerpoint/2010/main" val="4154196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Secondary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388626" cy="4434275"/>
          </a:xfrm>
        </p:spPr>
        <p:txBody>
          <a:bodyPr/>
          <a:lstStyle/>
          <a:p>
            <a:r>
              <a:rPr lang="en-US" dirty="0"/>
              <a:t>Secondary data has many uses in marketing research and sometimes the entire research project may depend on the use of secondary data.</a:t>
            </a:r>
          </a:p>
          <a:p>
            <a:r>
              <a:rPr lang="en-US" dirty="0"/>
              <a:t>Applications include determining lifestyle and purchasing habits, economic-trend forecasting, corporate intelligence, international data and public opinion.</a:t>
            </a:r>
          </a:p>
        </p:txBody>
      </p:sp>
    </p:spTree>
    <p:extLst>
      <p:ext uri="{BB962C8B-B14F-4D97-AF65-F5344CB8AC3E}">
        <p14:creationId xmlns:p14="http://schemas.microsoft.com/office/powerpoint/2010/main" val="2461992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Secondary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229600" cy="4752399"/>
          </a:xfrm>
        </p:spPr>
        <p:txBody>
          <a:bodyPr/>
          <a:lstStyle/>
          <a:p>
            <a:r>
              <a:rPr lang="en-US" b="1" dirty="0"/>
              <a:t>Internal secondary data </a:t>
            </a:r>
            <a:r>
              <a:rPr lang="en-US" dirty="0"/>
              <a:t>are data that have been collected within the firm, such as sales records, purchase requisitions, and invoices.</a:t>
            </a:r>
          </a:p>
          <a:p>
            <a:r>
              <a:rPr lang="en-US" dirty="0"/>
              <a:t>Internal secondary data is used for database marketing.</a:t>
            </a:r>
          </a:p>
          <a:p>
            <a:r>
              <a:rPr lang="en-GB" dirty="0"/>
              <a:t>A </a:t>
            </a:r>
            <a:r>
              <a:rPr lang="en-GB" b="1" dirty="0"/>
              <a:t>database</a:t>
            </a:r>
            <a:r>
              <a:rPr lang="en-GB" dirty="0"/>
              <a:t> refers to a collection of data and information describing items of interest.</a:t>
            </a:r>
            <a:endParaRPr lang="en-US" dirty="0"/>
          </a:p>
          <a:p>
            <a:r>
              <a:rPr lang="en-US" b="1" dirty="0"/>
              <a:t>Database marketing </a:t>
            </a:r>
            <a:r>
              <a:rPr lang="en-US" dirty="0"/>
              <a:t>is the process of building, maintaining customer (internal) databases and other (internal) databases for the purpose of contacting, transacting, and building relationships. Example: data mining.</a:t>
            </a:r>
          </a:p>
        </p:txBody>
      </p:sp>
    </p:spTree>
    <p:extLst>
      <p:ext uri="{BB962C8B-B14F-4D97-AF65-F5344CB8AC3E}">
        <p14:creationId xmlns:p14="http://schemas.microsoft.com/office/powerpoint/2010/main" val="819332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Databases </a:t>
            </a:r>
            <a:r>
              <a:rPr lang="en-US" sz="2000" b="0" dirty="0"/>
              <a:t>(1 of 2)</a:t>
            </a:r>
            <a:endParaRPr lang="en-IN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Internal databases </a:t>
            </a:r>
            <a:r>
              <a:rPr lang="en-US" dirty="0"/>
              <a:t>consist of information gathered by a company, typically during the normal course of business transactions.</a:t>
            </a:r>
          </a:p>
          <a:p>
            <a:r>
              <a:rPr lang="en-US" dirty="0"/>
              <a:t>Companies use their internal databases for purposes of direct marketing and to strengthen relationships with customers, which is referred to as </a:t>
            </a:r>
            <a:r>
              <a:rPr lang="en-US" b="1" dirty="0"/>
              <a:t>customer relationship management</a:t>
            </a:r>
            <a:r>
              <a:rPr lang="en-US" dirty="0"/>
              <a:t> (C</a:t>
            </a:r>
            <a:r>
              <a:rPr lang="en-US" sz="100" dirty="0"/>
              <a:t> </a:t>
            </a:r>
            <a:r>
              <a:rPr lang="en-US" dirty="0"/>
              <a:t>R</a:t>
            </a:r>
            <a:r>
              <a:rPr lang="en-US" sz="100" dirty="0"/>
              <a:t> </a:t>
            </a:r>
            <a:r>
              <a:rPr lang="en-US" dirty="0"/>
              <a:t>M).</a:t>
            </a:r>
          </a:p>
        </p:txBody>
      </p:sp>
    </p:spTree>
    <p:extLst>
      <p:ext uri="{BB962C8B-B14F-4D97-AF65-F5344CB8AC3E}">
        <p14:creationId xmlns:p14="http://schemas.microsoft.com/office/powerpoint/2010/main" val="3700780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Databases </a:t>
            </a:r>
            <a:r>
              <a:rPr lang="en-US" sz="2000" b="0" dirty="0"/>
              <a:t>(2 of 2)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556326"/>
            <a:ext cx="8408504" cy="4434275"/>
          </a:xfrm>
        </p:spPr>
        <p:txBody>
          <a:bodyPr/>
          <a:lstStyle/>
          <a:p>
            <a:r>
              <a:rPr lang="en-US" b="1" dirty="0"/>
              <a:t>Data mining</a:t>
            </a:r>
            <a:r>
              <a:rPr lang="en-US" dirty="0"/>
              <a:t> is the name for software that helps managers make sense out of seemingly senseless masses of information contained in databases.</a:t>
            </a:r>
          </a:p>
          <a:p>
            <a:r>
              <a:rPr lang="en-US" b="1" dirty="0"/>
              <a:t>Micromarketing</a:t>
            </a:r>
            <a:r>
              <a:rPr lang="en-US" dirty="0"/>
              <a:t> refers to using a differentiated marketing mix for specific customer segments, sometimes fine-tuned for the individual shopper.</a:t>
            </a:r>
          </a:p>
        </p:txBody>
      </p:sp>
    </p:spTree>
    <p:extLst>
      <p:ext uri="{BB962C8B-B14F-4D97-AF65-F5344CB8AC3E}">
        <p14:creationId xmlns:p14="http://schemas.microsoft.com/office/powerpoint/2010/main" val="181823921"/>
      </p:ext>
    </p:extLst>
  </p:cSld>
  <p:clrMapOvr>
    <a:masterClrMapping/>
  </p:clrMapOvr>
</p:sld>
</file>

<file path=ppt/theme/theme1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10349</TotalTime>
  <Words>991</Words>
  <Application>Microsoft Office PowerPoint</Application>
  <PresentationFormat>On-screen Show (4:3)</PresentationFormat>
  <Paragraphs>110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Noto Sans Symbols</vt:lpstr>
      <vt:lpstr>Times New Roman</vt:lpstr>
      <vt:lpstr>Verdana</vt:lpstr>
      <vt:lpstr>508 Lecture</vt:lpstr>
      <vt:lpstr>1_508 Lecture</vt:lpstr>
      <vt:lpstr>Marketing Research</vt:lpstr>
      <vt:lpstr>Learning Objectives (1 of 2)</vt:lpstr>
      <vt:lpstr>What is “Big Data”?</vt:lpstr>
      <vt:lpstr>Marketing Analytics</vt:lpstr>
      <vt:lpstr>Primary Versus Secondary Data</vt:lpstr>
      <vt:lpstr>Uses of Secondary Data</vt:lpstr>
      <vt:lpstr>Classification of Secondary Data</vt:lpstr>
      <vt:lpstr>Internal Databases (1 of 2)</vt:lpstr>
      <vt:lpstr>Internal Databases (2 of 2)</vt:lpstr>
      <vt:lpstr>Ways Companies Use Databases</vt:lpstr>
      <vt:lpstr>External Secondary Data</vt:lpstr>
      <vt:lpstr>External Secondary Data </vt:lpstr>
      <vt:lpstr>Official Statistics</vt:lpstr>
      <vt:lpstr>External Secondary Data</vt:lpstr>
      <vt:lpstr>Advantages of Secondary Data</vt:lpstr>
      <vt:lpstr>Problems Associated with Secondary Data</vt:lpstr>
      <vt:lpstr>Evaluating Secondary Data</vt:lpstr>
      <vt:lpstr>Digital Tracking Data</vt:lpstr>
      <vt:lpstr>Social Media Data</vt:lpstr>
      <vt:lpstr>Monitoring Social Media</vt:lpstr>
      <vt:lpstr>Advantages of Social Media</vt:lpstr>
      <vt:lpstr>Disadvantages of Social Media</vt:lpstr>
      <vt:lpstr>The Internet of Things</vt:lpstr>
    </vt:vector>
  </TitlesOfParts>
  <Company>Pearson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Research, Ninth Edition, Chapter 5, Secondary Data and Packaged Information</dc:title>
  <dc:subject>Business</dc:subject>
  <dc:creator>Burns/Veeck</dc:creator>
  <cp:keywords>Marketing Research</cp:keywords>
  <cp:lastModifiedBy>user</cp:lastModifiedBy>
  <cp:revision>1290</cp:revision>
  <dcterms:modified xsi:type="dcterms:W3CDTF">2024-12-15T09:40:38Z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UniqueId">
    <vt:lpwstr>682739</vt:lpwstr>
  </property>
  <property fmtid="{D5CDD505-2E9C-101B-9397-08002B2CF9AE}" pid="3" name="Offisync_ServerID">
    <vt:lpwstr>7e960520-0e88-4f05-9fa0-24079b61e486</vt:lpwstr>
  </property>
  <property fmtid="{D5CDD505-2E9C-101B-9397-08002B2CF9AE}" pid="4" name="Offisync_UpdateToken">
    <vt:lpwstr>2</vt:lpwstr>
  </property>
  <property fmtid="{D5CDD505-2E9C-101B-9397-08002B2CF9AE}" pid="5" name="Jive_VersionGuid">
    <vt:lpwstr>2e874262-9747-49d3-bf1e-677aeb587663</vt:lpwstr>
  </property>
  <property fmtid="{D5CDD505-2E9C-101B-9397-08002B2CF9AE}" pid="6" name="Offisync_ProviderInitializationData">
    <vt:lpwstr>https://neo.pearson.com</vt:lpwstr>
  </property>
  <property fmtid="{D5CDD505-2E9C-101B-9397-08002B2CF9AE}" pid="7" name="Jive_LatestUserAccountName">
    <vt:lpwstr>joel</vt:lpwstr>
  </property>
</Properties>
</file>