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5"/>
  </p:notesMasterIdLst>
  <p:sldIdLst>
    <p:sldId id="257" r:id="rId2"/>
    <p:sldId id="258" r:id="rId3"/>
    <p:sldId id="260" r:id="rId4"/>
    <p:sldId id="261" r:id="rId5"/>
    <p:sldId id="268" r:id="rId6"/>
    <p:sldId id="262" r:id="rId7"/>
    <p:sldId id="265" r:id="rId8"/>
    <p:sldId id="263" r:id="rId9"/>
    <p:sldId id="264" r:id="rId10"/>
    <p:sldId id="266" r:id="rId11"/>
    <p:sldId id="269" r:id="rId12"/>
    <p:sldId id="276" r:id="rId13"/>
    <p:sldId id="267" r:id="rId14"/>
    <p:sldId id="271" r:id="rId15"/>
    <p:sldId id="272" r:id="rId16"/>
    <p:sldId id="273" r:id="rId17"/>
    <p:sldId id="277" r:id="rId18"/>
    <p:sldId id="278" r:id="rId19"/>
    <p:sldId id="279" r:id="rId20"/>
    <p:sldId id="280" r:id="rId21"/>
    <p:sldId id="281" r:id="rId22"/>
    <p:sldId id="282" r:id="rId23"/>
    <p:sldId id="290" r:id="rId24"/>
    <p:sldId id="283" r:id="rId25"/>
    <p:sldId id="284" r:id="rId26"/>
    <p:sldId id="285" r:id="rId27"/>
    <p:sldId id="286" r:id="rId28"/>
    <p:sldId id="291" r:id="rId29"/>
    <p:sldId id="287" r:id="rId30"/>
    <p:sldId id="288" r:id="rId31"/>
    <p:sldId id="289" r:id="rId32"/>
    <p:sldId id="292" r:id="rId33"/>
    <p:sldId id="293"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9" d="100"/>
          <a:sy n="99" d="100"/>
        </p:scale>
        <p:origin x="555"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70A6784-640F-4F50-B26B-EE14BC285561}" type="datetimeFigureOut">
              <a:rPr lang="en-US" smtClean="0"/>
              <a:t>12/15/2024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02EBC96-E5B9-4D68-ADC9-6C4A3FF24EBE}" type="slidenum">
              <a:rPr lang="en-US" smtClean="0"/>
              <a:t>‹#›</a:t>
            </a:fld>
            <a:endParaRPr lang="en-US"/>
          </a:p>
        </p:txBody>
      </p:sp>
    </p:spTree>
    <p:extLst>
      <p:ext uri="{BB962C8B-B14F-4D97-AF65-F5344CB8AC3E}">
        <p14:creationId xmlns:p14="http://schemas.microsoft.com/office/powerpoint/2010/main" val="40372017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02EBC96-E5B9-4D68-ADC9-6C4A3FF24EBE}" type="slidenum">
              <a:rPr lang="en-US" smtClean="0"/>
              <a:t>25</a:t>
            </a:fld>
            <a:endParaRPr lang="en-US"/>
          </a:p>
        </p:txBody>
      </p:sp>
    </p:spTree>
    <p:extLst>
      <p:ext uri="{BB962C8B-B14F-4D97-AF65-F5344CB8AC3E}">
        <p14:creationId xmlns:p14="http://schemas.microsoft.com/office/powerpoint/2010/main" val="61066380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12/15/2024</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12/15/2024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12/15/2024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8BD707-D9CF-40AE-B4C6-C98DA3205C09}" type="datetimeFigureOut">
              <a:rPr lang="en-US" smtClean="0"/>
              <a:pPr/>
              <a:t>12/15/2024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12/15/2024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1D8BD707-D9CF-40AE-B4C6-C98DA3205C09}" type="datetimeFigureOut">
              <a:rPr lang="en-US" smtClean="0"/>
              <a:pPr/>
              <a:t>12/15/2024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12/15/2024</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12/15/2024</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3"/>
          <p:cNvSpPr txBox="1">
            <a:spLocks/>
          </p:cNvSpPr>
          <p:nvPr/>
        </p:nvSpPr>
        <p:spPr>
          <a:xfrm>
            <a:off x="457200" y="1600200"/>
            <a:ext cx="8229600" cy="4525963"/>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dirty="0"/>
          </a:p>
          <a:p>
            <a:endParaRPr lang="en-US" dirty="0"/>
          </a:p>
          <a:p>
            <a:endParaRPr lang="en-US" dirty="0"/>
          </a:p>
          <a:p>
            <a:pPr marL="0" indent="0">
              <a:buNone/>
            </a:pPr>
            <a:endParaRPr lang="en-US" dirty="0"/>
          </a:p>
          <a:p>
            <a:pPr marL="457200" lvl="1" indent="0" algn="ctr">
              <a:buFont typeface="Arial" pitchFamily="34" charset="0"/>
              <a:buNone/>
            </a:pPr>
            <a:r>
              <a:rPr lang="en-US" b="1" dirty="0"/>
              <a:t>LECTURE 2</a:t>
            </a:r>
          </a:p>
        </p:txBody>
      </p:sp>
      <p:sp>
        <p:nvSpPr>
          <p:cNvPr id="3" name="Title 1"/>
          <p:cNvSpPr txBox="1">
            <a:spLocks/>
          </p:cNvSpPr>
          <p:nvPr/>
        </p:nvSpPr>
        <p:spPr>
          <a:xfrm>
            <a:off x="533400" y="1066800"/>
            <a:ext cx="8229600" cy="114300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500" dirty="0"/>
              <a:t>BUSINESS COMMUNICATION &amp; REPORT WRITING</a:t>
            </a:r>
          </a:p>
          <a:p>
            <a:endParaRPr lang="en-US" sz="3500" dirty="0"/>
          </a:p>
          <a:p>
            <a:endParaRPr lang="en-US" sz="1800" i="1" dirty="0">
              <a:solidFill>
                <a:srgbClr val="002060"/>
              </a:solidFill>
            </a:endParaRPr>
          </a:p>
          <a:p>
            <a:r>
              <a:rPr lang="en-US" sz="1800" i="1" dirty="0">
                <a:solidFill>
                  <a:srgbClr val="002060"/>
                </a:solidFill>
              </a:rPr>
              <a:t>Dr. Abdullah Nabeel</a:t>
            </a:r>
            <a:endParaRPr lang="en-US" sz="3500" i="1" dirty="0">
              <a:solidFill>
                <a:srgbClr val="002060"/>
              </a:solidFill>
            </a:endParaRPr>
          </a:p>
        </p:txBody>
      </p:sp>
    </p:spTree>
    <p:extLst>
      <p:ext uri="{BB962C8B-B14F-4D97-AF65-F5344CB8AC3E}">
        <p14:creationId xmlns:p14="http://schemas.microsoft.com/office/powerpoint/2010/main" val="33765430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Font typeface="Wingdings" pitchFamily="2" charset="2"/>
              <a:buChar char="Ø"/>
            </a:pPr>
            <a:r>
              <a:rPr lang="en-US" dirty="0"/>
              <a:t>It can be quickly forgotten</a:t>
            </a:r>
          </a:p>
          <a:p>
            <a:pPr>
              <a:buFont typeface="Wingdings" pitchFamily="2" charset="2"/>
              <a:buChar char="Ø"/>
            </a:pPr>
            <a:r>
              <a:rPr lang="en-US" dirty="0"/>
              <a:t> A word once uttered cannot be taken back</a:t>
            </a:r>
          </a:p>
          <a:p>
            <a:pPr>
              <a:buFont typeface="Wingdings" pitchFamily="2" charset="2"/>
              <a:buChar char="Ø"/>
            </a:pPr>
            <a:r>
              <a:rPr lang="en-US" dirty="0"/>
              <a:t>There is no legal evidence of oral communication</a:t>
            </a:r>
          </a:p>
          <a:p>
            <a:pPr>
              <a:buFont typeface="Wingdings" pitchFamily="2" charset="2"/>
              <a:buChar char="Ø"/>
            </a:pPr>
            <a:r>
              <a:rPr lang="en-US" dirty="0"/>
              <a:t>Impact may be short lived</a:t>
            </a:r>
          </a:p>
          <a:p>
            <a:pPr>
              <a:buFont typeface="Wingdings" pitchFamily="2" charset="2"/>
              <a:buChar char="Ø"/>
            </a:pPr>
            <a:r>
              <a:rPr lang="en-US" dirty="0"/>
              <a:t>Very difficult to be conscious of our body language</a:t>
            </a:r>
          </a:p>
          <a:p>
            <a:pPr>
              <a:buFont typeface="Wingdings" pitchFamily="2" charset="2"/>
              <a:buChar char="Ø"/>
            </a:pPr>
            <a:endParaRPr lang="en-US" dirty="0"/>
          </a:p>
          <a:p>
            <a:endParaRPr lang="en-US" dirty="0"/>
          </a:p>
        </p:txBody>
      </p:sp>
      <p:sp>
        <p:nvSpPr>
          <p:cNvPr id="2" name="Title 1"/>
          <p:cNvSpPr>
            <a:spLocks noGrp="1"/>
          </p:cNvSpPr>
          <p:nvPr>
            <p:ph type="title"/>
          </p:nvPr>
        </p:nvSpPr>
        <p:spPr/>
        <p:txBody>
          <a:bodyPr>
            <a:normAutofit fontScale="90000"/>
          </a:bodyPr>
          <a:lstStyle/>
          <a:p>
            <a:r>
              <a:rPr lang="en-US" dirty="0"/>
              <a:t>Demerits of Verbal Communication</a:t>
            </a:r>
          </a:p>
        </p:txBody>
      </p:sp>
    </p:spTree>
    <p:extLst>
      <p:ext uri="{BB962C8B-B14F-4D97-AF65-F5344CB8AC3E}">
        <p14:creationId xmlns:p14="http://schemas.microsoft.com/office/powerpoint/2010/main" val="21537803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b="1" dirty="0"/>
              <a:t>Nonverbal communication</a:t>
            </a:r>
            <a:r>
              <a:rPr lang="en-US" dirty="0"/>
              <a:t> is the process of </a:t>
            </a:r>
            <a:r>
              <a:rPr lang="en-US" b="1" dirty="0"/>
              <a:t>communication</a:t>
            </a:r>
            <a:r>
              <a:rPr lang="en-US" dirty="0"/>
              <a:t> through sending and receiving wordless (mostly visual) cues between people</a:t>
            </a:r>
          </a:p>
          <a:p>
            <a:r>
              <a:rPr lang="en-US" dirty="0"/>
              <a:t>Transmission of messages by a medium other than speech or writing</a:t>
            </a:r>
            <a:br>
              <a:rPr lang="en-US" dirty="0"/>
            </a:br>
            <a:br>
              <a:rPr lang="en-US" dirty="0"/>
            </a:br>
            <a:endParaRPr lang="en-US" dirty="0"/>
          </a:p>
        </p:txBody>
      </p:sp>
      <p:sp>
        <p:nvSpPr>
          <p:cNvPr id="2" name="Title 1"/>
          <p:cNvSpPr>
            <a:spLocks noGrp="1"/>
          </p:cNvSpPr>
          <p:nvPr>
            <p:ph type="title"/>
          </p:nvPr>
        </p:nvSpPr>
        <p:spPr/>
        <p:txBody>
          <a:bodyPr/>
          <a:lstStyle/>
          <a:p>
            <a:r>
              <a:rPr lang="en-US" b="1" dirty="0"/>
              <a:t>2.	Nonverbal Communication</a:t>
            </a:r>
            <a:endParaRPr lang="en-US" dirty="0"/>
          </a:p>
        </p:txBody>
      </p:sp>
    </p:spTree>
    <p:extLst>
      <p:ext uri="{BB962C8B-B14F-4D97-AF65-F5344CB8AC3E}">
        <p14:creationId xmlns:p14="http://schemas.microsoft.com/office/powerpoint/2010/main" val="8557699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no_talking.png"/>
          <p:cNvPicPr>
            <a:picLocks noGrp="1" noChangeAspect="1"/>
          </p:cNvPicPr>
          <p:nvPr>
            <p:ph idx="1"/>
          </p:nvPr>
        </p:nvPicPr>
        <p:blipFill>
          <a:blip r:embed="rId2" cstate="print"/>
          <a:stretch>
            <a:fillRect/>
          </a:stretch>
        </p:blipFill>
        <p:spPr>
          <a:xfrm>
            <a:off x="2514600" y="2209800"/>
            <a:ext cx="4038600" cy="4038600"/>
          </a:xfrm>
        </p:spPr>
      </p:pic>
      <p:sp>
        <p:nvSpPr>
          <p:cNvPr id="2" name="Title 1"/>
          <p:cNvSpPr>
            <a:spLocks noGrp="1"/>
          </p:cNvSpPr>
          <p:nvPr>
            <p:ph type="title"/>
          </p:nvPr>
        </p:nvSpPr>
        <p:spPr/>
        <p:txBody>
          <a:bodyPr>
            <a:normAutofit fontScale="90000"/>
          </a:bodyPr>
          <a:lstStyle/>
          <a:p>
            <a:pPr lvl="0"/>
            <a:r>
              <a:rPr lang="en-US" dirty="0"/>
              <a:t>“Actions speak louder than words.”</a:t>
            </a:r>
            <a:br>
              <a:rPr lang="en-US" dirty="0"/>
            </a:br>
            <a:endParaRPr lang="en-US" dirty="0"/>
          </a:p>
        </p:txBody>
      </p:sp>
    </p:spTree>
    <p:extLst>
      <p:ext uri="{BB962C8B-B14F-4D97-AF65-F5344CB8AC3E}">
        <p14:creationId xmlns:p14="http://schemas.microsoft.com/office/powerpoint/2010/main" val="482724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just"/>
            <a:r>
              <a:rPr lang="en-US" dirty="0"/>
              <a:t>Nonverbal communication involves those nonverbal stimuli in a communication setting that are generated by both the source [speaker] and his or her use of the environment and that have potential message value for the source or receiver [listener]</a:t>
            </a:r>
          </a:p>
          <a:p>
            <a:pPr algn="just"/>
            <a:r>
              <a:rPr lang="en-US" dirty="0"/>
              <a:t>Basically it is sending and receiving message in a variety of ways without the use of verbal codes (words).  It is both intentional and unintentional.  Most speakers / listeners are not conscious of this.</a:t>
            </a:r>
          </a:p>
        </p:txBody>
      </p:sp>
      <p:sp>
        <p:nvSpPr>
          <p:cNvPr id="2" name="Title 1"/>
          <p:cNvSpPr>
            <a:spLocks noGrp="1"/>
          </p:cNvSpPr>
          <p:nvPr>
            <p:ph type="title"/>
          </p:nvPr>
        </p:nvSpPr>
        <p:spPr/>
        <p:txBody>
          <a:bodyPr/>
          <a:lstStyle/>
          <a:p>
            <a:r>
              <a:rPr lang="en-US" dirty="0"/>
              <a:t>2.	Nonverbal Communication</a:t>
            </a:r>
          </a:p>
        </p:txBody>
      </p:sp>
    </p:spTree>
    <p:extLst>
      <p:ext uri="{BB962C8B-B14F-4D97-AF65-F5344CB8AC3E}">
        <p14:creationId xmlns:p14="http://schemas.microsoft.com/office/powerpoint/2010/main" val="40281224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dirty="0"/>
              <a:t>You can communicate with someone who is hard of hearing of deaf</a:t>
            </a:r>
          </a:p>
          <a:p>
            <a:r>
              <a:rPr lang="en-US" dirty="0"/>
              <a:t>You can communicate at place where you are supposed to maintain silence</a:t>
            </a:r>
          </a:p>
          <a:p>
            <a:r>
              <a:rPr lang="en-US" dirty="0"/>
              <a:t>You can communicate something which you don't want others to hear or listen to</a:t>
            </a:r>
          </a:p>
          <a:p>
            <a:r>
              <a:rPr lang="en-US" dirty="0"/>
              <a:t>You can communicate if you are far away from a person. The person can see but not hear you</a:t>
            </a:r>
          </a:p>
          <a:p>
            <a:r>
              <a:rPr lang="en-US" dirty="0"/>
              <a:t>Non-verbal communication makes conversation short and brief</a:t>
            </a:r>
          </a:p>
          <a:p>
            <a:r>
              <a:rPr lang="en-US" dirty="0"/>
              <a:t>You can save on time and use it as a tool to communicate with people who don't understand your language</a:t>
            </a:r>
          </a:p>
          <a:p>
            <a:pPr marL="0" indent="0">
              <a:buNone/>
            </a:pPr>
            <a:endParaRPr lang="en-US" dirty="0"/>
          </a:p>
        </p:txBody>
      </p:sp>
      <p:sp>
        <p:nvSpPr>
          <p:cNvPr id="2" name="Title 1"/>
          <p:cNvSpPr>
            <a:spLocks noGrp="1"/>
          </p:cNvSpPr>
          <p:nvPr>
            <p:ph type="title"/>
          </p:nvPr>
        </p:nvSpPr>
        <p:spPr/>
        <p:txBody>
          <a:bodyPr>
            <a:normAutofit fontScale="90000"/>
          </a:bodyPr>
          <a:lstStyle/>
          <a:p>
            <a:r>
              <a:rPr lang="en-US" dirty="0"/>
              <a:t>Merits of Nonverbal Communication</a:t>
            </a:r>
          </a:p>
        </p:txBody>
      </p:sp>
    </p:spTree>
    <p:extLst>
      <p:ext uri="{BB962C8B-B14F-4D97-AF65-F5344CB8AC3E}">
        <p14:creationId xmlns:p14="http://schemas.microsoft.com/office/powerpoint/2010/main" val="12218509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a:t>You can not have long conversation</a:t>
            </a:r>
          </a:p>
          <a:p>
            <a:r>
              <a:rPr lang="en-US" dirty="0"/>
              <a:t>Can not discuss the particulars of your message</a:t>
            </a:r>
          </a:p>
          <a:p>
            <a:r>
              <a:rPr lang="en-US" dirty="0"/>
              <a:t>Difficult to understand and requires a lot of repetitions.</a:t>
            </a:r>
          </a:p>
          <a:p>
            <a:r>
              <a:rPr lang="en-US" dirty="0"/>
              <a:t>Less influential and can not be used everywhere.</a:t>
            </a:r>
          </a:p>
          <a:p>
            <a:r>
              <a:rPr lang="en-US" dirty="0"/>
              <a:t>Not everybody prefers to communicate through non-verbal communication.</a:t>
            </a:r>
          </a:p>
          <a:p>
            <a:r>
              <a:rPr lang="en-US" dirty="0"/>
              <a:t>Can not create an impression upon people/listeners</a:t>
            </a:r>
          </a:p>
        </p:txBody>
      </p:sp>
      <p:sp>
        <p:nvSpPr>
          <p:cNvPr id="2" name="Title 1"/>
          <p:cNvSpPr>
            <a:spLocks noGrp="1"/>
          </p:cNvSpPr>
          <p:nvPr>
            <p:ph type="title"/>
          </p:nvPr>
        </p:nvSpPr>
        <p:spPr/>
        <p:txBody>
          <a:bodyPr>
            <a:normAutofit fontScale="90000"/>
          </a:bodyPr>
          <a:lstStyle/>
          <a:p>
            <a:r>
              <a:rPr lang="en-US" sz="3800" dirty="0"/>
              <a:t>Demerits of Nonverbal Communication</a:t>
            </a:r>
          </a:p>
        </p:txBody>
      </p:sp>
    </p:spTree>
    <p:extLst>
      <p:ext uri="{BB962C8B-B14F-4D97-AF65-F5344CB8AC3E}">
        <p14:creationId xmlns:p14="http://schemas.microsoft.com/office/powerpoint/2010/main" val="394140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t>Sometimes nonverbal messages contradict verbal; Often express feelings more accurately than the words spoken or written</a:t>
            </a:r>
          </a:p>
          <a:p>
            <a:r>
              <a:rPr lang="en-US" dirty="0"/>
              <a:t>Studies suggest that from 60-90% of a message’s effect comes from nonverbal cues</a:t>
            </a:r>
          </a:p>
        </p:txBody>
      </p:sp>
      <p:sp>
        <p:nvSpPr>
          <p:cNvPr id="2" name="Title 1"/>
          <p:cNvSpPr>
            <a:spLocks noGrp="1"/>
          </p:cNvSpPr>
          <p:nvPr>
            <p:ph type="title"/>
          </p:nvPr>
        </p:nvSpPr>
        <p:spPr/>
        <p:txBody>
          <a:bodyPr>
            <a:normAutofit fontScale="90000"/>
          </a:bodyPr>
          <a:lstStyle/>
          <a:p>
            <a:r>
              <a:rPr lang="en-US" dirty="0"/>
              <a:t>Importance of Nonverbal Communication</a:t>
            </a:r>
          </a:p>
        </p:txBody>
      </p:sp>
    </p:spTree>
    <p:extLst>
      <p:ext uri="{BB962C8B-B14F-4D97-AF65-F5344CB8AC3E}">
        <p14:creationId xmlns:p14="http://schemas.microsoft.com/office/powerpoint/2010/main" val="42159166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Nonverbal Communication consists the following three components</a:t>
            </a:r>
          </a:p>
          <a:p>
            <a:pPr marL="914400" lvl="1" indent="-514350">
              <a:buFont typeface="+mj-lt"/>
              <a:buAutoNum type="arabicPeriod"/>
            </a:pPr>
            <a:r>
              <a:rPr lang="en-US" dirty="0"/>
              <a:t>Appearance</a:t>
            </a:r>
          </a:p>
          <a:p>
            <a:pPr marL="914400" lvl="1" indent="-514350">
              <a:buFont typeface="+mj-lt"/>
              <a:buAutoNum type="arabicPeriod"/>
            </a:pPr>
            <a:r>
              <a:rPr lang="en-US" dirty="0"/>
              <a:t>Body Language</a:t>
            </a:r>
          </a:p>
          <a:p>
            <a:pPr marL="914400" lvl="1" indent="-514350">
              <a:buFont typeface="+mj-lt"/>
              <a:buAutoNum type="arabicPeriod"/>
            </a:pPr>
            <a:r>
              <a:rPr lang="en-US" dirty="0"/>
              <a:t>Silence, Time and Space</a:t>
            </a:r>
          </a:p>
          <a:p>
            <a:pPr marL="0" indent="0">
              <a:buNone/>
            </a:pPr>
            <a:endParaRPr lang="en-US" dirty="0"/>
          </a:p>
        </p:txBody>
      </p:sp>
      <p:sp>
        <p:nvSpPr>
          <p:cNvPr id="2" name="Title 1"/>
          <p:cNvSpPr>
            <a:spLocks noGrp="1"/>
          </p:cNvSpPr>
          <p:nvPr>
            <p:ph type="title"/>
          </p:nvPr>
        </p:nvSpPr>
        <p:spPr/>
        <p:txBody>
          <a:bodyPr>
            <a:noAutofit/>
          </a:bodyPr>
          <a:lstStyle/>
          <a:p>
            <a:r>
              <a:rPr lang="en-US" sz="3600" dirty="0"/>
              <a:t>Components of Nonverbal Communication</a:t>
            </a:r>
          </a:p>
        </p:txBody>
      </p:sp>
    </p:spTree>
    <p:extLst>
      <p:ext uri="{BB962C8B-B14F-4D97-AF65-F5344CB8AC3E}">
        <p14:creationId xmlns:p14="http://schemas.microsoft.com/office/powerpoint/2010/main" val="6285120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Appearance conveys nonverbal impressions that affect receiver's attitudes towards the verbal messages</a:t>
            </a:r>
          </a:p>
          <a:p>
            <a:r>
              <a:rPr lang="en-US" dirty="0"/>
              <a:t>Appearance as a Nonverbal Communication concept effects in following two ways</a:t>
            </a:r>
          </a:p>
          <a:p>
            <a:pPr marL="1428750" lvl="2" indent="-514350">
              <a:buAutoNum type="romanLcPeriod"/>
            </a:pPr>
            <a:r>
              <a:rPr lang="en-US" dirty="0"/>
              <a:t>Effect on Written Messages</a:t>
            </a:r>
          </a:p>
          <a:p>
            <a:pPr marL="1428750" lvl="2" indent="-514350">
              <a:buAutoNum type="romanLcPeriod"/>
            </a:pPr>
            <a:r>
              <a:rPr lang="en-US" dirty="0"/>
              <a:t>Effect on Oral Messages	</a:t>
            </a:r>
          </a:p>
        </p:txBody>
      </p:sp>
      <p:sp>
        <p:nvSpPr>
          <p:cNvPr id="2" name="Title 1"/>
          <p:cNvSpPr>
            <a:spLocks noGrp="1"/>
          </p:cNvSpPr>
          <p:nvPr>
            <p:ph type="title"/>
          </p:nvPr>
        </p:nvSpPr>
        <p:spPr/>
        <p:txBody>
          <a:bodyPr/>
          <a:lstStyle/>
          <a:p>
            <a:r>
              <a:rPr lang="en-US" dirty="0"/>
              <a:t>1.	Appearance</a:t>
            </a:r>
          </a:p>
        </p:txBody>
      </p:sp>
    </p:spTree>
    <p:extLst>
      <p:ext uri="{BB962C8B-B14F-4D97-AF65-F5344CB8AC3E}">
        <p14:creationId xmlns:p14="http://schemas.microsoft.com/office/powerpoint/2010/main" val="40200038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62500" lnSpcReduction="20000"/>
          </a:bodyPr>
          <a:lstStyle/>
          <a:p>
            <a:pPr marL="571500" indent="-571500">
              <a:buAutoNum type="romanLcPeriod"/>
            </a:pPr>
            <a:r>
              <a:rPr lang="en-US" sz="3700" b="1" dirty="0"/>
              <a:t>Effect on Written Messages:</a:t>
            </a:r>
          </a:p>
          <a:p>
            <a:pPr lvl="2"/>
            <a:r>
              <a:rPr lang="en-US" sz="3400" dirty="0"/>
              <a:t>An envelope's appearance (Size, color, weight, postage) may impress the receiver as important, routine or junk mail</a:t>
            </a:r>
          </a:p>
          <a:p>
            <a:pPr lvl="2"/>
            <a:r>
              <a:rPr lang="en-US" sz="3400" dirty="0"/>
              <a:t>Mailgrams, Express mail and Pvt. Courier mail also have distinctive envelopes that shows urgency and importance</a:t>
            </a:r>
          </a:p>
          <a:p>
            <a:pPr lvl="2"/>
            <a:r>
              <a:rPr lang="en-US" sz="3400" dirty="0"/>
              <a:t>Letter, Report or Title Page communicates nonverbally by the kind of paper used, its length, format and paper used before its contents are read by the reader</a:t>
            </a:r>
          </a:p>
          <a:p>
            <a:pPr lvl="2"/>
            <a:r>
              <a:rPr lang="en-US" sz="3400" dirty="0"/>
              <a:t>Language itself communicates nonverbally and it must be carefully worded and generally correct in mechanics as spelling, grammar and punctuations </a:t>
            </a:r>
            <a:r>
              <a:rPr lang="en-US" sz="2200" b="1" dirty="0"/>
              <a:t>			</a:t>
            </a:r>
          </a:p>
        </p:txBody>
      </p:sp>
      <p:sp>
        <p:nvSpPr>
          <p:cNvPr id="2" name="Title 1"/>
          <p:cNvSpPr>
            <a:spLocks noGrp="1"/>
          </p:cNvSpPr>
          <p:nvPr>
            <p:ph type="title"/>
          </p:nvPr>
        </p:nvSpPr>
        <p:spPr/>
        <p:txBody>
          <a:bodyPr/>
          <a:lstStyle/>
          <a:p>
            <a:r>
              <a:rPr lang="en-US" dirty="0"/>
              <a:t>1.	Appearance</a:t>
            </a:r>
          </a:p>
        </p:txBody>
      </p:sp>
    </p:spTree>
    <p:extLst>
      <p:ext uri="{BB962C8B-B14F-4D97-AF65-F5344CB8AC3E}">
        <p14:creationId xmlns:p14="http://schemas.microsoft.com/office/powerpoint/2010/main" val="37626673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400" dirty="0"/>
              <a:t>Verbal and Nonverbal Communication</a:t>
            </a:r>
          </a:p>
        </p:txBody>
      </p:sp>
      <p:sp>
        <p:nvSpPr>
          <p:cNvPr id="3" name="Text Placeholder 2"/>
          <p:cNvSpPr>
            <a:spLocks noGrp="1"/>
          </p:cNvSpPr>
          <p:nvPr>
            <p:ph type="body" idx="1"/>
          </p:nvPr>
        </p:nvSpPr>
        <p:spPr/>
        <p:txBody>
          <a:bodyPr/>
          <a:lstStyle/>
          <a:p>
            <a:r>
              <a:rPr lang="en-US" dirty="0"/>
              <a:t>Verbal Communication</a:t>
            </a:r>
          </a:p>
        </p:txBody>
      </p:sp>
      <p:sp>
        <p:nvSpPr>
          <p:cNvPr id="5" name="Text Placeholder 4"/>
          <p:cNvSpPr>
            <a:spLocks noGrp="1"/>
          </p:cNvSpPr>
          <p:nvPr>
            <p:ph type="body" sz="half" idx="3"/>
          </p:nvPr>
        </p:nvSpPr>
        <p:spPr/>
        <p:txBody>
          <a:bodyPr>
            <a:normAutofit lnSpcReduction="10000"/>
          </a:bodyPr>
          <a:lstStyle/>
          <a:p>
            <a:r>
              <a:rPr lang="en-US" dirty="0"/>
              <a:t>Non Verbal Communication</a:t>
            </a:r>
          </a:p>
        </p:txBody>
      </p:sp>
      <p:pic>
        <p:nvPicPr>
          <p:cNvPr id="2050" name="Picture 2" descr="C:\Users\Muhammad\Desktop\Y165_1_004i.jpg"/>
          <p:cNvPicPr>
            <a:picLocks noGrp="1" noChangeAspect="1" noChangeArrowheads="1"/>
          </p:cNvPicPr>
          <p:nvPr>
            <p:ph sz="quarter" idx="2"/>
          </p:nvPr>
        </p:nvPicPr>
        <p:blipFill>
          <a:blip r:embed="rId2">
            <a:extLst>
              <a:ext uri="{28A0092B-C50C-407E-A947-70E740481C1C}">
                <a14:useLocalDpi xmlns:a14="http://schemas.microsoft.com/office/drawing/2010/main" val="0"/>
              </a:ext>
            </a:extLst>
          </a:blip>
          <a:stretch>
            <a:fillRect/>
          </a:stretch>
        </p:blipFill>
        <p:spPr bwMode="auto">
          <a:xfrm>
            <a:off x="457200" y="1922394"/>
            <a:ext cx="4040188" cy="2986225"/>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C:\Users\Muhammad\Desktop\verbal-nonverbal-communication-effective-communi-79.jpg"/>
          <p:cNvPicPr>
            <a:picLocks noGrp="1" noChangeAspect="1" noChangeArrowheads="1"/>
          </p:cNvPicPr>
          <p:nvPr>
            <p:ph sz="quarter" idx="4"/>
          </p:nvPr>
        </p:nvPicPr>
        <p:blipFill>
          <a:blip r:embed="rId3">
            <a:extLst>
              <a:ext uri="{28A0092B-C50C-407E-A947-70E740481C1C}">
                <a14:useLocalDpi xmlns:a14="http://schemas.microsoft.com/office/drawing/2010/main" val="0"/>
              </a:ext>
            </a:extLst>
          </a:blip>
          <a:srcRect/>
          <a:stretch>
            <a:fillRect/>
          </a:stretch>
        </p:blipFill>
        <p:spPr bwMode="auto">
          <a:xfrm>
            <a:off x="4953000" y="1981200"/>
            <a:ext cx="3505200" cy="304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87826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571500" indent="-571500">
              <a:buAutoNum type="romanLcPeriod" startAt="2"/>
            </a:pPr>
            <a:r>
              <a:rPr lang="en-US" b="1" dirty="0"/>
              <a:t>Effect on Oral Messages:</a:t>
            </a:r>
          </a:p>
          <a:p>
            <a:pPr lvl="2"/>
            <a:r>
              <a:rPr lang="en-US" sz="2800" dirty="0"/>
              <a:t>When you communicate face to face or to a group in a meeting personal appearance and appearance of your surroundings convey nonverbal stimuli that affects attitude towards your spoken words</a:t>
            </a:r>
          </a:p>
          <a:p>
            <a:pPr lvl="2"/>
            <a:r>
              <a:rPr lang="en-US" sz="2800" dirty="0"/>
              <a:t>It consists of the following two appearances</a:t>
            </a:r>
          </a:p>
          <a:p>
            <a:pPr marL="2286000" lvl="4" indent="-457200">
              <a:buFont typeface="+mj-lt"/>
              <a:buAutoNum type="arabicPeriod"/>
            </a:pPr>
            <a:r>
              <a:rPr lang="en-US" sz="2300" b="1" dirty="0"/>
              <a:t>Personal Appearance</a:t>
            </a:r>
          </a:p>
          <a:p>
            <a:pPr marL="2286000" lvl="4" indent="-457200">
              <a:buFont typeface="+mj-lt"/>
              <a:buAutoNum type="arabicPeriod"/>
            </a:pPr>
            <a:r>
              <a:rPr lang="en-US" sz="2300" b="1" dirty="0"/>
              <a:t>Appearance by Surroundings</a:t>
            </a:r>
          </a:p>
        </p:txBody>
      </p:sp>
      <p:sp>
        <p:nvSpPr>
          <p:cNvPr id="2" name="Title 1"/>
          <p:cNvSpPr>
            <a:spLocks noGrp="1"/>
          </p:cNvSpPr>
          <p:nvPr>
            <p:ph type="title"/>
          </p:nvPr>
        </p:nvSpPr>
        <p:spPr/>
        <p:txBody>
          <a:bodyPr/>
          <a:lstStyle/>
          <a:p>
            <a:r>
              <a:rPr lang="en-US" dirty="0"/>
              <a:t>1.	Appearance</a:t>
            </a:r>
          </a:p>
        </p:txBody>
      </p:sp>
    </p:spTree>
    <p:extLst>
      <p:ext uri="{BB962C8B-B14F-4D97-AF65-F5344CB8AC3E}">
        <p14:creationId xmlns:p14="http://schemas.microsoft.com/office/powerpoint/2010/main" val="8615989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342900" lvl="4" indent="-342900">
              <a:buFont typeface="Arial" pitchFamily="34" charset="0"/>
              <a:buChar char="•"/>
            </a:pPr>
            <a:r>
              <a:rPr lang="en-US" sz="2800" b="1" dirty="0"/>
              <a:t>Personal Appearance</a:t>
            </a:r>
          </a:p>
          <a:p>
            <a:pPr lvl="2"/>
            <a:r>
              <a:rPr lang="en-US" sz="2800" dirty="0"/>
              <a:t>Clothing, hairstyles, neatness, jewelry, cosmetics, posture, stature are part of personal appearance</a:t>
            </a:r>
          </a:p>
          <a:p>
            <a:pPr lvl="2"/>
            <a:r>
              <a:rPr lang="en-US" sz="2800" dirty="0"/>
              <a:t>They convey impressions regarding occupation, age, nationality, social and economic level, job status and good or poor judgment, depending on circumstances</a:t>
            </a:r>
          </a:p>
        </p:txBody>
      </p:sp>
      <p:sp>
        <p:nvSpPr>
          <p:cNvPr id="2" name="Title 1"/>
          <p:cNvSpPr>
            <a:spLocks noGrp="1"/>
          </p:cNvSpPr>
          <p:nvPr>
            <p:ph type="title"/>
          </p:nvPr>
        </p:nvSpPr>
        <p:spPr/>
        <p:txBody>
          <a:bodyPr/>
          <a:lstStyle/>
          <a:p>
            <a:r>
              <a:rPr lang="en-US" dirty="0"/>
              <a:t>1.	Appearance</a:t>
            </a:r>
          </a:p>
        </p:txBody>
      </p:sp>
    </p:spTree>
    <p:extLst>
      <p:ext uri="{BB962C8B-B14F-4D97-AF65-F5344CB8AC3E}">
        <p14:creationId xmlns:p14="http://schemas.microsoft.com/office/powerpoint/2010/main" val="35017778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342900" lvl="4" indent="-342900">
              <a:buFont typeface="Arial" pitchFamily="34" charset="0"/>
              <a:buChar char="•"/>
            </a:pPr>
            <a:r>
              <a:rPr lang="en-US" sz="2800" b="1" dirty="0"/>
              <a:t>Appearance by Surroundings</a:t>
            </a:r>
          </a:p>
          <a:p>
            <a:pPr lvl="2"/>
            <a:r>
              <a:rPr lang="en-US" sz="2700" dirty="0"/>
              <a:t>Aspects of surroundings including room size, location, furnishings, machines, architecture, wall decorations, floor, lightening, windows, views and other related features wherever people communicate orally</a:t>
            </a:r>
          </a:p>
          <a:p>
            <a:pPr lvl="2"/>
            <a:r>
              <a:rPr lang="en-US" sz="2700" dirty="0"/>
              <a:t>Surroundings will vary according to status and according to country and culture</a:t>
            </a:r>
          </a:p>
          <a:p>
            <a:pPr lvl="2"/>
            <a:endParaRPr lang="en-US" sz="2600" dirty="0"/>
          </a:p>
        </p:txBody>
      </p:sp>
      <p:sp>
        <p:nvSpPr>
          <p:cNvPr id="2" name="Title 1"/>
          <p:cNvSpPr>
            <a:spLocks noGrp="1"/>
          </p:cNvSpPr>
          <p:nvPr>
            <p:ph type="title"/>
          </p:nvPr>
        </p:nvSpPr>
        <p:spPr/>
        <p:txBody>
          <a:bodyPr/>
          <a:lstStyle/>
          <a:p>
            <a:r>
              <a:rPr lang="en-US" dirty="0"/>
              <a:t>1.	Appearance</a:t>
            </a:r>
          </a:p>
        </p:txBody>
      </p:sp>
    </p:spTree>
    <p:extLst>
      <p:ext uri="{BB962C8B-B14F-4D97-AF65-F5344CB8AC3E}">
        <p14:creationId xmlns:p14="http://schemas.microsoft.com/office/powerpoint/2010/main" val="40291895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	Body Language</a:t>
            </a:r>
          </a:p>
        </p:txBody>
      </p:sp>
      <p:sp>
        <p:nvSpPr>
          <p:cNvPr id="3" name="Text Placeholder 2"/>
          <p:cNvSpPr>
            <a:spLocks noGrp="1"/>
          </p:cNvSpPr>
          <p:nvPr>
            <p:ph type="body" idx="1"/>
          </p:nvPr>
        </p:nvSpPr>
        <p:spPr/>
        <p:txBody>
          <a:bodyPr/>
          <a:lstStyle/>
          <a:p>
            <a:endParaRPr lang="en-US"/>
          </a:p>
        </p:txBody>
      </p:sp>
      <p:sp>
        <p:nvSpPr>
          <p:cNvPr id="5" name="Text Placeholder 4"/>
          <p:cNvSpPr>
            <a:spLocks noGrp="1"/>
          </p:cNvSpPr>
          <p:nvPr>
            <p:ph type="body" sz="half" idx="3"/>
          </p:nvPr>
        </p:nvSpPr>
        <p:spPr/>
        <p:txBody>
          <a:bodyPr/>
          <a:lstStyle/>
          <a:p>
            <a:endParaRPr lang="en-US"/>
          </a:p>
        </p:txBody>
      </p:sp>
      <p:pic>
        <p:nvPicPr>
          <p:cNvPr id="1026" name="Picture 2" descr="C:\Users\Muhammad\Desktop\kinesics2.jpg"/>
          <p:cNvPicPr>
            <a:picLocks noGrp="1" noChangeAspect="1" noChangeArrowheads="1"/>
          </p:cNvPicPr>
          <p:nvPr>
            <p:ph sz="quarter" idx="2"/>
          </p:nvPr>
        </p:nvPicPr>
        <p:blipFill>
          <a:blip r:embed="rId2">
            <a:extLst>
              <a:ext uri="{28A0092B-C50C-407E-A947-70E740481C1C}">
                <a14:useLocalDpi xmlns:a14="http://schemas.microsoft.com/office/drawing/2010/main" val="0"/>
              </a:ext>
            </a:extLst>
          </a:blip>
          <a:stretch>
            <a:fillRect/>
          </a:stretch>
        </p:blipFill>
        <p:spPr bwMode="auto">
          <a:xfrm>
            <a:off x="457200" y="1659028"/>
            <a:ext cx="4040188" cy="3512957"/>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Muhammad\Desktop\www.avmediastudios.com.jpg"/>
          <p:cNvPicPr>
            <a:picLocks noGrp="1" noChangeAspect="1" noChangeArrowheads="1"/>
          </p:cNvPicPr>
          <p:nvPr>
            <p:ph sz="quarter" idx="4"/>
          </p:nvPr>
        </p:nvPicPr>
        <p:blipFill>
          <a:blip r:embed="rId3">
            <a:extLst>
              <a:ext uri="{28A0092B-C50C-407E-A947-70E740481C1C}">
                <a14:useLocalDpi xmlns:a14="http://schemas.microsoft.com/office/drawing/2010/main" val="0"/>
              </a:ext>
            </a:extLst>
          </a:blip>
          <a:srcRect/>
          <a:stretch>
            <a:fillRect/>
          </a:stretch>
        </p:blipFill>
        <p:spPr bwMode="auto">
          <a:xfrm>
            <a:off x="4572000" y="2209800"/>
            <a:ext cx="4191000" cy="3657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782480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pPr marL="0" indent="0">
              <a:buNone/>
            </a:pPr>
            <a:r>
              <a:rPr lang="en-US" b="1" dirty="0"/>
              <a:t>Definition:</a:t>
            </a:r>
          </a:p>
          <a:p>
            <a:pPr marL="0" indent="0">
              <a:buNone/>
            </a:pPr>
            <a:r>
              <a:rPr lang="en-US" dirty="0"/>
              <a:t>	</a:t>
            </a:r>
            <a:r>
              <a:rPr lang="en-US" sz="2800" i="1" dirty="0"/>
              <a:t>“The conscious and unconscious movements and postures by which attitudes and feelings are communicated, is called body language”.</a:t>
            </a:r>
          </a:p>
          <a:p>
            <a:r>
              <a:rPr lang="en-US" sz="2800" dirty="0"/>
              <a:t> Body language can also vary depending on the culture. There are a set of universally recognized gestures but many are influenced by our social settings</a:t>
            </a:r>
          </a:p>
          <a:p>
            <a:r>
              <a:rPr lang="en-US" sz="2800" dirty="0"/>
              <a:t>Body language may provide clues as to the attitude or state of mind of a person. For example, it may indicate aggression, attentiveness, boredom, a relaxed state, pleasure, amusement, and intoxication</a:t>
            </a:r>
            <a:endParaRPr lang="en-US" sz="2800" i="1" dirty="0"/>
          </a:p>
        </p:txBody>
      </p:sp>
      <p:sp>
        <p:nvSpPr>
          <p:cNvPr id="2" name="Title 1"/>
          <p:cNvSpPr>
            <a:spLocks noGrp="1"/>
          </p:cNvSpPr>
          <p:nvPr>
            <p:ph type="title"/>
          </p:nvPr>
        </p:nvSpPr>
        <p:spPr/>
        <p:txBody>
          <a:bodyPr/>
          <a:lstStyle/>
          <a:p>
            <a:r>
              <a:rPr lang="en-US" dirty="0"/>
              <a:t>2.	Body Language</a:t>
            </a:r>
          </a:p>
        </p:txBody>
      </p:sp>
    </p:spTree>
    <p:extLst>
      <p:ext uri="{BB962C8B-B14F-4D97-AF65-F5344CB8AC3E}">
        <p14:creationId xmlns:p14="http://schemas.microsoft.com/office/powerpoint/2010/main" val="8202139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Body Language consists of the following four components</a:t>
            </a:r>
          </a:p>
          <a:p>
            <a:pPr lvl="4"/>
            <a:r>
              <a:rPr lang="en-US" sz="2500" b="1" dirty="0"/>
              <a:t>i.	Facial Expressions</a:t>
            </a:r>
          </a:p>
          <a:p>
            <a:pPr lvl="4"/>
            <a:r>
              <a:rPr lang="en-US" sz="2500" b="1" dirty="0"/>
              <a:t>ii.	Gestures, Postures and Movement</a:t>
            </a:r>
          </a:p>
          <a:p>
            <a:pPr lvl="4"/>
            <a:r>
              <a:rPr lang="en-US" sz="2500" b="1" dirty="0"/>
              <a:t>iii.	Smell and Touch</a:t>
            </a:r>
          </a:p>
          <a:p>
            <a:pPr lvl="4"/>
            <a:r>
              <a:rPr lang="en-US" sz="2500" b="1" dirty="0"/>
              <a:t>iv.	Voice and Sounds</a:t>
            </a:r>
          </a:p>
          <a:p>
            <a:pPr marL="1828800" lvl="4" indent="0">
              <a:buNone/>
            </a:pPr>
            <a:r>
              <a:rPr lang="en-US" sz="2500" b="1" dirty="0"/>
              <a:t>		</a:t>
            </a:r>
          </a:p>
          <a:p>
            <a:pPr lvl="4"/>
            <a:endParaRPr lang="en-US" sz="2500" b="1" dirty="0"/>
          </a:p>
          <a:p>
            <a:pPr lvl="4"/>
            <a:endParaRPr lang="en-US" dirty="0"/>
          </a:p>
        </p:txBody>
      </p:sp>
      <p:sp>
        <p:nvSpPr>
          <p:cNvPr id="2" name="Title 1"/>
          <p:cNvSpPr>
            <a:spLocks noGrp="1"/>
          </p:cNvSpPr>
          <p:nvPr>
            <p:ph type="title"/>
          </p:nvPr>
        </p:nvSpPr>
        <p:spPr/>
        <p:txBody>
          <a:bodyPr/>
          <a:lstStyle/>
          <a:p>
            <a:r>
              <a:rPr lang="en-US" dirty="0"/>
              <a:t>2.	Body Language</a:t>
            </a:r>
          </a:p>
        </p:txBody>
      </p:sp>
    </p:spTree>
    <p:extLst>
      <p:ext uri="{BB962C8B-B14F-4D97-AF65-F5344CB8AC3E}">
        <p14:creationId xmlns:p14="http://schemas.microsoft.com/office/powerpoint/2010/main" val="3044886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571500" indent="-571500">
              <a:buAutoNum type="romanLcPeriod"/>
            </a:pPr>
            <a:r>
              <a:rPr lang="en-US" b="1" dirty="0"/>
              <a:t>Facial Expressions:</a:t>
            </a:r>
          </a:p>
          <a:p>
            <a:pPr lvl="2"/>
            <a:r>
              <a:rPr lang="en-US" dirty="0"/>
              <a:t>It is said that face is the index of mind</a:t>
            </a:r>
          </a:p>
          <a:p>
            <a:pPr lvl="2"/>
            <a:r>
              <a:rPr lang="en-US" sz="2600" dirty="0"/>
              <a:t>Eyes and face are especially means of communicating nonverbally and they can reveal hidden emotions including anger, confusion, fear, joy, surprise, uncertainty and others</a:t>
            </a:r>
          </a:p>
          <a:p>
            <a:pPr lvl="2"/>
            <a:r>
              <a:rPr lang="en-US" sz="2600" dirty="0"/>
              <a:t>Conventions of eye contact are specific to each culture (e.g. In USA direct eye contact is encouraged and eye drop or shift away from listener is thought to be either shy, dishonest and untrustworthy)</a:t>
            </a:r>
          </a:p>
        </p:txBody>
      </p:sp>
      <p:sp>
        <p:nvSpPr>
          <p:cNvPr id="2" name="Title 1"/>
          <p:cNvSpPr>
            <a:spLocks noGrp="1"/>
          </p:cNvSpPr>
          <p:nvPr>
            <p:ph type="title"/>
          </p:nvPr>
        </p:nvSpPr>
        <p:spPr/>
        <p:txBody>
          <a:bodyPr/>
          <a:lstStyle/>
          <a:p>
            <a:r>
              <a:rPr lang="en-US" dirty="0"/>
              <a:t>2.	Body Language</a:t>
            </a:r>
          </a:p>
        </p:txBody>
      </p:sp>
    </p:spTree>
    <p:extLst>
      <p:ext uri="{BB962C8B-B14F-4D97-AF65-F5344CB8AC3E}">
        <p14:creationId xmlns:p14="http://schemas.microsoft.com/office/powerpoint/2010/main" val="24287900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571500" indent="-571500">
              <a:buAutoNum type="romanLcPeriod" startAt="2"/>
            </a:pPr>
            <a:r>
              <a:rPr lang="en-US" b="1" dirty="0"/>
              <a:t>Gestures, Body Postures and Movement:</a:t>
            </a:r>
          </a:p>
          <a:p>
            <a:pPr lvl="2"/>
            <a:r>
              <a:rPr lang="en-US" b="1" dirty="0"/>
              <a:t>Gesture and Body Movements: </a:t>
            </a:r>
            <a:r>
              <a:rPr lang="en-US" dirty="0"/>
              <a:t>A movement of part of the body, especially a hand or the head, to express an idea or meaning, is called Gestures</a:t>
            </a:r>
          </a:p>
          <a:p>
            <a:pPr lvl="2"/>
            <a:r>
              <a:rPr lang="en-US" dirty="0"/>
              <a:t>Gestures and body movements of a person reflects his state of mind</a:t>
            </a:r>
          </a:p>
          <a:p>
            <a:pPr lvl="2"/>
            <a:r>
              <a:rPr lang="en-US" dirty="0"/>
              <a:t>One can be easily judged from the gestures and movements either he is confident or nervous</a:t>
            </a:r>
          </a:p>
          <a:p>
            <a:pPr lvl="2"/>
            <a:r>
              <a:rPr lang="en-US" dirty="0"/>
              <a:t>Handshakes reveal attitude</a:t>
            </a:r>
          </a:p>
          <a:p>
            <a:pPr lvl="2"/>
            <a:r>
              <a:rPr lang="en-US" dirty="0"/>
              <a:t>Gestures may be warm or cold</a:t>
            </a:r>
          </a:p>
          <a:p>
            <a:pPr lvl="2"/>
            <a:endParaRPr lang="en-US" sz="1700" b="1" dirty="0"/>
          </a:p>
        </p:txBody>
      </p:sp>
      <p:sp>
        <p:nvSpPr>
          <p:cNvPr id="2" name="Title 1"/>
          <p:cNvSpPr>
            <a:spLocks noGrp="1"/>
          </p:cNvSpPr>
          <p:nvPr>
            <p:ph type="title"/>
          </p:nvPr>
        </p:nvSpPr>
        <p:spPr/>
        <p:txBody>
          <a:bodyPr/>
          <a:lstStyle/>
          <a:p>
            <a:r>
              <a:rPr lang="en-US" dirty="0"/>
              <a:t>2.	Body Language</a:t>
            </a:r>
          </a:p>
        </p:txBody>
      </p:sp>
    </p:spTree>
    <p:extLst>
      <p:ext uri="{BB962C8B-B14F-4D97-AF65-F5344CB8AC3E}">
        <p14:creationId xmlns:p14="http://schemas.microsoft.com/office/powerpoint/2010/main" val="20061863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800" b="1" dirty="0"/>
              <a:t>Postures:</a:t>
            </a:r>
          </a:p>
          <a:p>
            <a:pPr lvl="2"/>
            <a:r>
              <a:rPr lang="en-US" dirty="0"/>
              <a:t>Posture is the position of a body while standing or sitting</a:t>
            </a:r>
          </a:p>
          <a:p>
            <a:pPr lvl="2"/>
            <a:r>
              <a:rPr lang="en-US" dirty="0"/>
              <a:t>The way a person stands, sits, leans or shift expresses his interest in the matter under discussion</a:t>
            </a:r>
          </a:p>
          <a:p>
            <a:pPr lvl="2"/>
            <a:r>
              <a:rPr lang="en-US" dirty="0"/>
              <a:t>The posture of a person expresses his personality </a:t>
            </a:r>
          </a:p>
          <a:p>
            <a:pPr lvl="2"/>
            <a:r>
              <a:rPr lang="en-US" dirty="0"/>
              <a:t>An unbecoming and bad posture sends a bad signal</a:t>
            </a:r>
          </a:p>
          <a:p>
            <a:pPr lvl="2"/>
            <a:r>
              <a:rPr lang="en-US" dirty="0"/>
              <a:t>An interested listener may lean towards the speaker, and one who is bored may lean away, slump or glances towards the clock</a:t>
            </a:r>
          </a:p>
        </p:txBody>
      </p:sp>
      <p:sp>
        <p:nvSpPr>
          <p:cNvPr id="2" name="Title 1"/>
          <p:cNvSpPr>
            <a:spLocks noGrp="1"/>
          </p:cNvSpPr>
          <p:nvPr>
            <p:ph type="title"/>
          </p:nvPr>
        </p:nvSpPr>
        <p:spPr/>
        <p:txBody>
          <a:bodyPr/>
          <a:lstStyle/>
          <a:p>
            <a:r>
              <a:rPr lang="en-US" dirty="0"/>
              <a:t>2.	Body Language</a:t>
            </a:r>
          </a:p>
        </p:txBody>
      </p:sp>
    </p:spTree>
    <p:extLst>
      <p:ext uri="{BB962C8B-B14F-4D97-AF65-F5344CB8AC3E}">
        <p14:creationId xmlns:p14="http://schemas.microsoft.com/office/powerpoint/2010/main" val="20544255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571500" indent="-571500">
              <a:buAutoNum type="romanLcPeriod" startAt="3"/>
            </a:pPr>
            <a:r>
              <a:rPr lang="en-US" b="1" dirty="0"/>
              <a:t>Smell and Touch:</a:t>
            </a:r>
          </a:p>
          <a:p>
            <a:pPr lvl="2"/>
            <a:r>
              <a:rPr lang="en-US" sz="2800" dirty="0"/>
              <a:t>If receiver is sensitive to scents then various odors and fragrances convey the emotions of the sender and affect the reactions of receiver</a:t>
            </a:r>
          </a:p>
          <a:p>
            <a:pPr lvl="2"/>
            <a:r>
              <a:rPr lang="en-US" sz="2800" dirty="0"/>
              <a:t>Touching people can communicate friendship, love, approval, hatred, anger or other feelings</a:t>
            </a:r>
          </a:p>
          <a:p>
            <a:pPr lvl="2"/>
            <a:r>
              <a:rPr lang="en-US" sz="2800" dirty="0"/>
              <a:t>A mother’s kiss on cheek of her son, pat on a shoulder or slap on the back is prompted by various actions</a:t>
            </a:r>
          </a:p>
        </p:txBody>
      </p:sp>
      <p:sp>
        <p:nvSpPr>
          <p:cNvPr id="2" name="Title 1"/>
          <p:cNvSpPr>
            <a:spLocks noGrp="1"/>
          </p:cNvSpPr>
          <p:nvPr>
            <p:ph type="title"/>
          </p:nvPr>
        </p:nvSpPr>
        <p:spPr/>
        <p:txBody>
          <a:bodyPr/>
          <a:lstStyle/>
          <a:p>
            <a:r>
              <a:rPr lang="en-US" dirty="0"/>
              <a:t>2.	Body Language</a:t>
            </a:r>
          </a:p>
        </p:txBody>
      </p:sp>
    </p:spTree>
    <p:extLst>
      <p:ext uri="{BB962C8B-B14F-4D97-AF65-F5344CB8AC3E}">
        <p14:creationId xmlns:p14="http://schemas.microsoft.com/office/powerpoint/2010/main" val="14668798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3"/>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dirty="0"/>
          </a:p>
        </p:txBody>
      </p:sp>
      <p:sp>
        <p:nvSpPr>
          <p:cNvPr id="4099" name="Title 2"/>
          <p:cNvSpPr>
            <a:spLocks noGrp="1"/>
          </p:cNvSpPr>
          <p:nvPr>
            <p:ph type="title" idx="4294967295"/>
          </p:nvPr>
        </p:nvSpPr>
        <p:spPr>
          <a:xfrm>
            <a:off x="0" y="685800"/>
            <a:ext cx="8229600" cy="914400"/>
          </a:xfrm>
        </p:spPr>
        <p:txBody>
          <a:bodyPr anchor="ctr"/>
          <a:lstStyle/>
          <a:p>
            <a:r>
              <a:rPr lang="en-US" sz="4800" b="0" dirty="0"/>
              <a:t>Two Essential Tools</a:t>
            </a:r>
          </a:p>
        </p:txBody>
      </p:sp>
      <p:sp>
        <p:nvSpPr>
          <p:cNvPr id="4100" name="Content Placeholder 3"/>
          <p:cNvSpPr>
            <a:spLocks noGrp="1"/>
          </p:cNvSpPr>
          <p:nvPr>
            <p:ph idx="4294967295"/>
          </p:nvPr>
        </p:nvSpPr>
        <p:spPr>
          <a:xfrm>
            <a:off x="0" y="1951038"/>
            <a:ext cx="7315200" cy="4525962"/>
          </a:xfrm>
        </p:spPr>
        <p:txBody>
          <a:bodyPr/>
          <a:lstStyle/>
          <a:p>
            <a:r>
              <a:rPr lang="en-US" b="1" dirty="0"/>
              <a:t>Verbal Communication </a:t>
            </a:r>
            <a:r>
              <a:rPr lang="en-US" dirty="0"/>
              <a:t>– How you use words and language</a:t>
            </a:r>
          </a:p>
          <a:p>
            <a:pPr>
              <a:buFont typeface="Wingdings" pitchFamily="2" charset="2"/>
              <a:buNone/>
            </a:pPr>
            <a:endParaRPr lang="en-US" sz="1900" dirty="0"/>
          </a:p>
          <a:p>
            <a:r>
              <a:rPr lang="en-US" b="1" dirty="0"/>
              <a:t>Nonverbal Communication </a:t>
            </a:r>
            <a:r>
              <a:rPr lang="en-US" dirty="0"/>
              <a:t>– Message components other than words that generate meaning </a:t>
            </a:r>
          </a:p>
        </p:txBody>
      </p:sp>
    </p:spTree>
    <p:extLst>
      <p:ext uri="{BB962C8B-B14F-4D97-AF65-F5344CB8AC3E}">
        <p14:creationId xmlns:p14="http://schemas.microsoft.com/office/powerpoint/2010/main" val="397930474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marL="571500" indent="-571500">
              <a:buAutoNum type="romanLcPeriod" startAt="4"/>
            </a:pPr>
            <a:r>
              <a:rPr lang="en-US" b="1" dirty="0"/>
              <a:t>Voice and Sounds:</a:t>
            </a:r>
          </a:p>
          <a:p>
            <a:pPr lvl="2"/>
            <a:r>
              <a:rPr lang="en-US" sz="2600" b="1" dirty="0"/>
              <a:t>Paralanguage</a:t>
            </a:r>
            <a:r>
              <a:rPr lang="en-US" sz="2600" dirty="0"/>
              <a:t>:   While speaking the extra sounds you make and voice quality also a part of nonverbal communication</a:t>
            </a:r>
          </a:p>
          <a:p>
            <a:pPr lvl="2"/>
            <a:r>
              <a:rPr lang="en-US" sz="2600" dirty="0"/>
              <a:t>Paralanguage includes voice, volume, rate, articulation, pitch and other sounds you make such as clearing and sighing</a:t>
            </a:r>
          </a:p>
          <a:p>
            <a:pPr lvl="2"/>
            <a:r>
              <a:rPr lang="en-US" sz="2600" dirty="0"/>
              <a:t>Examples:   A loud voice shows urgency and soft one is something calming</a:t>
            </a:r>
          </a:p>
          <a:p>
            <a:pPr lvl="2"/>
            <a:r>
              <a:rPr lang="en-US" sz="2600" dirty="0"/>
              <a:t>Lack of pitch variation becomes monotone and too much variation becomes artificial and dramatic</a:t>
            </a:r>
          </a:p>
          <a:p>
            <a:pPr lvl="2"/>
            <a:r>
              <a:rPr lang="en-US" sz="2600" dirty="0"/>
              <a:t>Throat clearing may distract from the words spoken</a:t>
            </a:r>
          </a:p>
          <a:p>
            <a:pPr lvl="2"/>
            <a:r>
              <a:rPr lang="en-US" sz="2600" dirty="0"/>
              <a:t>Emphasis on certain words in a sentence indicate the importance of message</a:t>
            </a:r>
          </a:p>
          <a:p>
            <a:pPr lvl="2"/>
            <a:endParaRPr lang="en-US" b="1" dirty="0"/>
          </a:p>
        </p:txBody>
      </p:sp>
      <p:sp>
        <p:nvSpPr>
          <p:cNvPr id="2" name="Title 1"/>
          <p:cNvSpPr>
            <a:spLocks noGrp="1"/>
          </p:cNvSpPr>
          <p:nvPr>
            <p:ph type="title"/>
          </p:nvPr>
        </p:nvSpPr>
        <p:spPr/>
        <p:txBody>
          <a:bodyPr/>
          <a:lstStyle/>
          <a:p>
            <a:r>
              <a:rPr lang="en-US" dirty="0"/>
              <a:t>2.	Body Language</a:t>
            </a:r>
          </a:p>
        </p:txBody>
      </p:sp>
    </p:spTree>
    <p:extLst>
      <p:ext uri="{BB962C8B-B14F-4D97-AF65-F5344CB8AC3E}">
        <p14:creationId xmlns:p14="http://schemas.microsoft.com/office/powerpoint/2010/main" val="23638390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571500" indent="-571500">
              <a:buAutoNum type="romanLcPeriod"/>
            </a:pPr>
            <a:r>
              <a:rPr lang="en-US" b="1" dirty="0"/>
              <a:t>Silence:</a:t>
            </a:r>
          </a:p>
          <a:p>
            <a:pPr marL="1348740" lvl="3" indent="-571500"/>
            <a:r>
              <a:rPr lang="en-US" sz="2300" dirty="0"/>
              <a:t>How silence communicates?</a:t>
            </a:r>
          </a:p>
          <a:p>
            <a:pPr marL="1348740" lvl="3" indent="-571500"/>
            <a:r>
              <a:rPr lang="en-US" sz="2300" dirty="0"/>
              <a:t>Consider how do you feel when you make an oral request that is met with silence</a:t>
            </a:r>
          </a:p>
          <a:p>
            <a:pPr marL="1348740" lvl="3" indent="-571500"/>
            <a:r>
              <a:rPr lang="en-US" sz="2300" dirty="0"/>
              <a:t>Think about the confusion you feel when your written message generates no response</a:t>
            </a:r>
          </a:p>
          <a:p>
            <a:pPr marL="777240" lvl="3" indent="0">
              <a:buNone/>
            </a:pPr>
            <a:endParaRPr lang="en-US" b="1" dirty="0"/>
          </a:p>
        </p:txBody>
      </p:sp>
      <p:sp>
        <p:nvSpPr>
          <p:cNvPr id="2" name="Title 1"/>
          <p:cNvSpPr>
            <a:spLocks noGrp="1"/>
          </p:cNvSpPr>
          <p:nvPr>
            <p:ph type="title"/>
          </p:nvPr>
        </p:nvSpPr>
        <p:spPr/>
        <p:txBody>
          <a:bodyPr/>
          <a:lstStyle/>
          <a:p>
            <a:r>
              <a:rPr lang="en-US" dirty="0"/>
              <a:t>3.	Time, Silence and Space</a:t>
            </a:r>
          </a:p>
        </p:txBody>
      </p:sp>
    </p:spTree>
    <p:extLst>
      <p:ext uri="{BB962C8B-B14F-4D97-AF65-F5344CB8AC3E}">
        <p14:creationId xmlns:p14="http://schemas.microsoft.com/office/powerpoint/2010/main" val="389684733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marL="681228" indent="-571500">
              <a:buAutoNum type="romanLcPeriod" startAt="2"/>
            </a:pPr>
            <a:r>
              <a:rPr lang="en-US" dirty="0"/>
              <a:t>Time:</a:t>
            </a:r>
          </a:p>
          <a:p>
            <a:pPr lvl="4"/>
            <a:r>
              <a:rPr lang="en-US" sz="2000" dirty="0"/>
              <a:t>In the preceding example should you ask again?</a:t>
            </a:r>
          </a:p>
          <a:p>
            <a:pPr lvl="4"/>
            <a:r>
              <a:rPr lang="en-US" sz="2000" dirty="0"/>
              <a:t>How do you feel when you are kept waiting two hours after the scheduled time for an interview? </a:t>
            </a:r>
          </a:p>
          <a:p>
            <a:pPr lvl="4"/>
            <a:r>
              <a:rPr lang="en-US" sz="2000" dirty="0"/>
              <a:t>In US culture being on time is to be considered communicating nonverbally favorable</a:t>
            </a:r>
          </a:p>
          <a:p>
            <a:pPr lvl="4"/>
            <a:r>
              <a:rPr lang="en-US" sz="2000" dirty="0"/>
              <a:t>Concept of time varies across cultures</a:t>
            </a:r>
          </a:p>
          <a:p>
            <a:pPr lvl="4"/>
            <a:r>
              <a:rPr lang="en-US" sz="2000" dirty="0"/>
              <a:t>For Example: Americans and Germans are quite punctual</a:t>
            </a:r>
          </a:p>
          <a:p>
            <a:pPr lvl="4"/>
            <a:r>
              <a:rPr lang="en-US" sz="2000" dirty="0"/>
              <a:t>Middle eastern people think little to be on time in office on agreed time, which shows that tasks will be completed regardless of time</a:t>
            </a:r>
          </a:p>
          <a:p>
            <a:pPr lvl="4"/>
            <a:r>
              <a:rPr lang="en-US" sz="2000" dirty="0"/>
              <a:t>In Portugal, if you reach on time for a meeting then your host will be wondered that why you came so early</a:t>
            </a:r>
          </a:p>
        </p:txBody>
      </p:sp>
      <p:sp>
        <p:nvSpPr>
          <p:cNvPr id="3" name="Title 2"/>
          <p:cNvSpPr>
            <a:spLocks noGrp="1"/>
          </p:cNvSpPr>
          <p:nvPr>
            <p:ph type="title"/>
          </p:nvPr>
        </p:nvSpPr>
        <p:spPr/>
        <p:txBody>
          <a:bodyPr/>
          <a:lstStyle/>
          <a:p>
            <a:r>
              <a:rPr lang="en-US" dirty="0"/>
              <a:t>3.	Time, Silence and Space</a:t>
            </a:r>
          </a:p>
        </p:txBody>
      </p:sp>
    </p:spTree>
    <p:extLst>
      <p:ext uri="{BB962C8B-B14F-4D97-AF65-F5344CB8AC3E}">
        <p14:creationId xmlns:p14="http://schemas.microsoft.com/office/powerpoint/2010/main" val="399169167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681228" indent="-571500">
              <a:buAutoNum type="romanLcPeriod" startAt="3"/>
            </a:pPr>
            <a:r>
              <a:rPr lang="en-US" dirty="0"/>
              <a:t>Space:</a:t>
            </a:r>
          </a:p>
          <a:p>
            <a:pPr lvl="4"/>
            <a:r>
              <a:rPr lang="en-US" sz="1900" dirty="0"/>
              <a:t>If you step into an empty elevator, where do you stand?</a:t>
            </a:r>
          </a:p>
          <a:p>
            <a:pPr lvl="4"/>
            <a:r>
              <a:rPr lang="en-US" sz="1900" dirty="0"/>
              <a:t>If elevator fills up with the people, where do you move?</a:t>
            </a:r>
          </a:p>
          <a:p>
            <a:pPr lvl="4"/>
            <a:r>
              <a:rPr lang="en-US" sz="1900" dirty="0"/>
              <a:t>Where do you stand when you communicate with your boss, teacher, parents and friends?</a:t>
            </a:r>
          </a:p>
          <a:p>
            <a:pPr lvl="4"/>
            <a:r>
              <a:rPr lang="en-US" sz="1900" dirty="0"/>
              <a:t>The need for personal space decreases as the number of people increases</a:t>
            </a:r>
          </a:p>
          <a:p>
            <a:pPr lvl="4"/>
            <a:r>
              <a:rPr lang="en-US" sz="1900" dirty="0"/>
              <a:t>In the USA, the need for the personal space between two people is about 18 inches</a:t>
            </a:r>
          </a:p>
          <a:p>
            <a:pPr lvl="4"/>
            <a:r>
              <a:rPr lang="en-US" sz="1900" dirty="0"/>
              <a:t>The need for space is less in many middle eastern countries and more in most Scandinavian countries</a:t>
            </a:r>
          </a:p>
          <a:p>
            <a:pPr lvl="4"/>
            <a:endParaRPr lang="en-US" dirty="0"/>
          </a:p>
          <a:p>
            <a:pPr lvl="2"/>
            <a:endParaRPr lang="en-US" dirty="0"/>
          </a:p>
        </p:txBody>
      </p:sp>
      <p:sp>
        <p:nvSpPr>
          <p:cNvPr id="3" name="Title 2"/>
          <p:cNvSpPr>
            <a:spLocks noGrp="1"/>
          </p:cNvSpPr>
          <p:nvPr>
            <p:ph type="title"/>
          </p:nvPr>
        </p:nvSpPr>
        <p:spPr/>
        <p:txBody>
          <a:bodyPr/>
          <a:lstStyle/>
          <a:p>
            <a:r>
              <a:rPr lang="en-US" dirty="0"/>
              <a:t>3.	Time, Silence and Space</a:t>
            </a:r>
          </a:p>
        </p:txBody>
      </p:sp>
    </p:spTree>
    <p:extLst>
      <p:ext uri="{BB962C8B-B14F-4D97-AF65-F5344CB8AC3E}">
        <p14:creationId xmlns:p14="http://schemas.microsoft.com/office/powerpoint/2010/main" val="37308797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Muhammad\Desktop\Untitled.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1" y="304800"/>
            <a:ext cx="8001000" cy="6324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220626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dirty="0"/>
              <a:t>The basis of communication is the interaction between people.  Verbal communication is one way for people to communicate face-to-face.  Some of the key components of verbal communication are sound, words, speaking, and language</a:t>
            </a:r>
            <a:r>
              <a:rPr lang="en-US" b="1" dirty="0"/>
              <a:t>. </a:t>
            </a:r>
            <a:endParaRPr lang="en-US" dirty="0"/>
          </a:p>
          <a:p>
            <a:r>
              <a:rPr lang="en-US" dirty="0"/>
              <a:t>Verbal communication is communication that uses words, either written or spoken. This is in contrast to non-verbal communication, such as body language. </a:t>
            </a:r>
            <a:br>
              <a:rPr lang="en-US" dirty="0"/>
            </a:br>
            <a:br>
              <a:rPr lang="en-US" dirty="0"/>
            </a:br>
            <a:r>
              <a:rPr lang="en-US" dirty="0"/>
              <a:t>"Verbal" is sometimes used colloquially in the sense of "spoken", but it is better to use "oral" in that context, to avoid ambiguity</a:t>
            </a:r>
          </a:p>
        </p:txBody>
      </p:sp>
      <p:sp>
        <p:nvSpPr>
          <p:cNvPr id="2" name="Title 1"/>
          <p:cNvSpPr>
            <a:spLocks noGrp="1"/>
          </p:cNvSpPr>
          <p:nvPr>
            <p:ph type="title"/>
          </p:nvPr>
        </p:nvSpPr>
        <p:spPr/>
        <p:txBody>
          <a:bodyPr/>
          <a:lstStyle/>
          <a:p>
            <a:r>
              <a:rPr lang="en-US" dirty="0"/>
              <a:t>Verbal Communication</a:t>
            </a:r>
          </a:p>
        </p:txBody>
      </p:sp>
    </p:spTree>
    <p:extLst>
      <p:ext uri="{BB962C8B-B14F-4D97-AF65-F5344CB8AC3E}">
        <p14:creationId xmlns:p14="http://schemas.microsoft.com/office/powerpoint/2010/main" val="33383074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Verbal communication is an act of conveying messages, information, ideas or feelings through the use of words spoken or written</a:t>
            </a:r>
          </a:p>
          <a:p>
            <a:r>
              <a:rPr lang="en-US" dirty="0">
                <a:latin typeface="+mj-lt"/>
                <a:cs typeface="Andalus" pitchFamily="18" charset="-78"/>
              </a:rPr>
              <a:t>It consists of </a:t>
            </a:r>
          </a:p>
          <a:p>
            <a:pPr lvl="2"/>
            <a:r>
              <a:rPr lang="en-US" dirty="0">
                <a:latin typeface="+mj-lt"/>
                <a:cs typeface="Andalus" pitchFamily="18" charset="-78"/>
              </a:rPr>
              <a:t>Speaking</a:t>
            </a:r>
          </a:p>
          <a:p>
            <a:pPr lvl="2"/>
            <a:r>
              <a:rPr lang="en-US" dirty="0">
                <a:latin typeface="+mj-lt"/>
                <a:cs typeface="Andalus" pitchFamily="18" charset="-78"/>
              </a:rPr>
              <a:t>Listening</a:t>
            </a:r>
          </a:p>
          <a:p>
            <a:pPr lvl="2"/>
            <a:r>
              <a:rPr lang="en-US" dirty="0">
                <a:latin typeface="+mj-lt"/>
                <a:cs typeface="Andalus" pitchFamily="18" charset="-78"/>
              </a:rPr>
              <a:t>Writing</a:t>
            </a:r>
          </a:p>
          <a:p>
            <a:pPr lvl="2"/>
            <a:r>
              <a:rPr lang="en-US" dirty="0">
                <a:latin typeface="+mj-lt"/>
                <a:cs typeface="Andalus" pitchFamily="18" charset="-78"/>
              </a:rPr>
              <a:t>Reading</a:t>
            </a:r>
          </a:p>
          <a:p>
            <a:endParaRPr lang="en-US" dirty="0"/>
          </a:p>
        </p:txBody>
      </p:sp>
      <p:sp>
        <p:nvSpPr>
          <p:cNvPr id="2" name="Title 1"/>
          <p:cNvSpPr>
            <a:spLocks noGrp="1"/>
          </p:cNvSpPr>
          <p:nvPr>
            <p:ph type="title"/>
          </p:nvPr>
        </p:nvSpPr>
        <p:spPr/>
        <p:txBody>
          <a:bodyPr/>
          <a:lstStyle/>
          <a:p>
            <a:r>
              <a:rPr lang="en-US" b="1" dirty="0"/>
              <a:t>1.	Verbal Communication</a:t>
            </a:r>
          </a:p>
        </p:txBody>
      </p:sp>
    </p:spTree>
    <p:extLst>
      <p:ext uri="{BB962C8B-B14F-4D97-AF65-F5344CB8AC3E}">
        <p14:creationId xmlns:p14="http://schemas.microsoft.com/office/powerpoint/2010/main" val="3286944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It may be Oral or Written</a:t>
            </a:r>
          </a:p>
          <a:p>
            <a:r>
              <a:rPr lang="en-US" b="1" dirty="0"/>
              <a:t>Oral: </a:t>
            </a:r>
            <a:r>
              <a:rPr lang="en-US" dirty="0"/>
              <a:t>Meetings, Discussions, Seminars, Workshops, Video Conferencing, Oral Presentations, Lectures, Conversations and Interviews</a:t>
            </a:r>
          </a:p>
          <a:p>
            <a:r>
              <a:rPr lang="en-US" b="1" dirty="0"/>
              <a:t>Written: </a:t>
            </a:r>
            <a:r>
              <a:rPr lang="en-US" dirty="0"/>
              <a:t>Letters, Memo, Reports, Applications and Drafting</a:t>
            </a:r>
          </a:p>
        </p:txBody>
      </p:sp>
      <p:sp>
        <p:nvSpPr>
          <p:cNvPr id="2" name="Title 1"/>
          <p:cNvSpPr>
            <a:spLocks noGrp="1"/>
          </p:cNvSpPr>
          <p:nvPr>
            <p:ph type="title"/>
          </p:nvPr>
        </p:nvSpPr>
        <p:spPr/>
        <p:txBody>
          <a:bodyPr>
            <a:normAutofit fontScale="90000"/>
          </a:bodyPr>
          <a:lstStyle/>
          <a:p>
            <a:r>
              <a:rPr lang="en-US" dirty="0"/>
              <a:t>Forms of Verbal Communication	</a:t>
            </a:r>
          </a:p>
        </p:txBody>
      </p:sp>
    </p:spTree>
    <p:extLst>
      <p:ext uri="{BB962C8B-B14F-4D97-AF65-F5344CB8AC3E}">
        <p14:creationId xmlns:p14="http://schemas.microsoft.com/office/powerpoint/2010/main" val="31176799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Font typeface="Wingdings" pitchFamily="2" charset="2"/>
              <a:buChar char="q"/>
            </a:pPr>
            <a:r>
              <a:rPr lang="en-US" dirty="0">
                <a:latin typeface="+mj-lt"/>
                <a:cs typeface="Andalus" pitchFamily="18" charset="-78"/>
              </a:rPr>
              <a:t>Consider the objective</a:t>
            </a:r>
          </a:p>
          <a:p>
            <a:pPr>
              <a:buFont typeface="Wingdings" pitchFamily="2" charset="2"/>
              <a:buChar char="q"/>
            </a:pPr>
            <a:r>
              <a:rPr lang="en-US" dirty="0">
                <a:latin typeface="+mj-lt"/>
                <a:cs typeface="Andalus" pitchFamily="18" charset="-78"/>
              </a:rPr>
              <a:t>Be sincere</a:t>
            </a:r>
          </a:p>
          <a:p>
            <a:pPr>
              <a:buFont typeface="Wingdings" pitchFamily="2" charset="2"/>
              <a:buChar char="q"/>
            </a:pPr>
            <a:r>
              <a:rPr lang="en-US" dirty="0">
                <a:latin typeface="+mj-lt"/>
                <a:cs typeface="Andalus" pitchFamily="18" charset="-78"/>
              </a:rPr>
              <a:t>Use simple language, familiar words</a:t>
            </a:r>
          </a:p>
          <a:p>
            <a:pPr>
              <a:buFont typeface="Wingdings" pitchFamily="2" charset="2"/>
              <a:buChar char="q"/>
            </a:pPr>
            <a:r>
              <a:rPr lang="en-US" dirty="0">
                <a:latin typeface="+mj-lt"/>
                <a:cs typeface="Andalus" pitchFamily="18" charset="-78"/>
              </a:rPr>
              <a:t>Be brief and precise</a:t>
            </a:r>
          </a:p>
          <a:p>
            <a:pPr>
              <a:buFont typeface="Wingdings" pitchFamily="2" charset="2"/>
              <a:buChar char="q"/>
            </a:pPr>
            <a:r>
              <a:rPr lang="en-US" dirty="0">
                <a:latin typeface="+mj-lt"/>
                <a:cs typeface="Andalus" pitchFamily="18" charset="-78"/>
              </a:rPr>
              <a:t>Assume nothing</a:t>
            </a:r>
          </a:p>
          <a:p>
            <a:pPr>
              <a:buFont typeface="Wingdings" pitchFamily="2" charset="2"/>
              <a:buChar char="q"/>
            </a:pPr>
            <a:r>
              <a:rPr lang="en-US" dirty="0">
                <a:latin typeface="+mj-lt"/>
                <a:cs typeface="Andalus" pitchFamily="18" charset="-78"/>
              </a:rPr>
              <a:t>Use polite words and tone</a:t>
            </a:r>
          </a:p>
          <a:p>
            <a:pPr>
              <a:buFont typeface="Wingdings" pitchFamily="2" charset="2"/>
              <a:buChar char="q"/>
            </a:pPr>
            <a:r>
              <a:rPr lang="en-US" dirty="0">
                <a:latin typeface="+mj-lt"/>
                <a:cs typeface="Andalus" pitchFamily="18" charset="-78"/>
              </a:rPr>
              <a:t>Say something interesting and pleasing</a:t>
            </a:r>
          </a:p>
          <a:p>
            <a:endParaRPr lang="en-US" dirty="0">
              <a:latin typeface="+mj-lt"/>
            </a:endParaRPr>
          </a:p>
        </p:txBody>
      </p:sp>
      <p:sp>
        <p:nvSpPr>
          <p:cNvPr id="2" name="Title 1"/>
          <p:cNvSpPr>
            <a:spLocks noGrp="1"/>
          </p:cNvSpPr>
          <p:nvPr>
            <p:ph type="title"/>
          </p:nvPr>
        </p:nvSpPr>
        <p:spPr/>
        <p:txBody>
          <a:bodyPr>
            <a:normAutofit fontScale="90000"/>
          </a:bodyPr>
          <a:lstStyle/>
          <a:p>
            <a:r>
              <a:rPr lang="en-US" dirty="0"/>
              <a:t>Characteristics of Effective Verbal  Communication</a:t>
            </a:r>
          </a:p>
        </p:txBody>
      </p:sp>
    </p:spTree>
    <p:extLst>
      <p:ext uri="{BB962C8B-B14F-4D97-AF65-F5344CB8AC3E}">
        <p14:creationId xmlns:p14="http://schemas.microsoft.com/office/powerpoint/2010/main" val="6938483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Font typeface="Wingdings" pitchFamily="2" charset="2"/>
              <a:buChar char="Ø"/>
            </a:pPr>
            <a:r>
              <a:rPr lang="en-US" dirty="0"/>
              <a:t>More personal and informal</a:t>
            </a:r>
          </a:p>
          <a:p>
            <a:pPr>
              <a:buFont typeface="Wingdings" pitchFamily="2" charset="2"/>
              <a:buChar char="Ø"/>
            </a:pPr>
            <a:r>
              <a:rPr lang="en-US" dirty="0"/>
              <a:t>Makes immediate impact</a:t>
            </a:r>
          </a:p>
          <a:p>
            <a:pPr>
              <a:buFont typeface="Wingdings" pitchFamily="2" charset="2"/>
              <a:buChar char="Ø"/>
            </a:pPr>
            <a:r>
              <a:rPr lang="en-US" dirty="0"/>
              <a:t>Provides opportunity for interaction and feedback</a:t>
            </a:r>
          </a:p>
          <a:p>
            <a:pPr>
              <a:buFont typeface="Wingdings" pitchFamily="2" charset="2"/>
              <a:buChar char="Ø"/>
            </a:pPr>
            <a:r>
              <a:rPr lang="en-US" dirty="0"/>
              <a:t>Help us correct ourselves (our messages according to the feedback and non-verbal cues from the listener)</a:t>
            </a:r>
          </a:p>
          <a:p>
            <a:pPr>
              <a:buFont typeface="Wingdings" pitchFamily="2" charset="2"/>
              <a:buChar char="Ø"/>
            </a:pPr>
            <a:r>
              <a:rPr lang="en-US" dirty="0"/>
              <a:t>It is fastest and less expensive</a:t>
            </a:r>
          </a:p>
          <a:p>
            <a:endParaRPr lang="en-US" dirty="0"/>
          </a:p>
        </p:txBody>
      </p:sp>
      <p:sp>
        <p:nvSpPr>
          <p:cNvPr id="2" name="Title 1"/>
          <p:cNvSpPr>
            <a:spLocks noGrp="1"/>
          </p:cNvSpPr>
          <p:nvPr>
            <p:ph type="title"/>
          </p:nvPr>
        </p:nvSpPr>
        <p:spPr/>
        <p:txBody>
          <a:bodyPr>
            <a:normAutofit fontScale="90000"/>
          </a:bodyPr>
          <a:lstStyle/>
          <a:p>
            <a:r>
              <a:rPr lang="en-US" dirty="0"/>
              <a:t>Merits of Verbal (Oral) Communication</a:t>
            </a:r>
          </a:p>
        </p:txBody>
      </p:sp>
    </p:spTree>
    <p:extLst>
      <p:ext uri="{BB962C8B-B14F-4D97-AF65-F5344CB8AC3E}">
        <p14:creationId xmlns:p14="http://schemas.microsoft.com/office/powerpoint/2010/main" val="199477116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484</TotalTime>
  <Words>1763</Words>
  <Application>Microsoft Office PowerPoint</Application>
  <PresentationFormat>On-screen Show (4:3)</PresentationFormat>
  <Paragraphs>172</Paragraphs>
  <Slides>33</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33</vt:i4>
      </vt:variant>
    </vt:vector>
  </HeadingPairs>
  <TitlesOfParts>
    <vt:vector size="41" baseType="lpstr">
      <vt:lpstr>Arial</vt:lpstr>
      <vt:lpstr>Calibri</vt:lpstr>
      <vt:lpstr>Lucida Sans Unicode</vt:lpstr>
      <vt:lpstr>Verdana</vt:lpstr>
      <vt:lpstr>Wingdings</vt:lpstr>
      <vt:lpstr>Wingdings 2</vt:lpstr>
      <vt:lpstr>Wingdings 3</vt:lpstr>
      <vt:lpstr>Concourse</vt:lpstr>
      <vt:lpstr>PowerPoint Presentation</vt:lpstr>
      <vt:lpstr>Verbal and Nonverbal Communication</vt:lpstr>
      <vt:lpstr>Two Essential Tools</vt:lpstr>
      <vt:lpstr>PowerPoint Presentation</vt:lpstr>
      <vt:lpstr>Verbal Communication</vt:lpstr>
      <vt:lpstr>1. Verbal Communication</vt:lpstr>
      <vt:lpstr>Forms of Verbal Communication </vt:lpstr>
      <vt:lpstr>Characteristics of Effective Verbal  Communication</vt:lpstr>
      <vt:lpstr>Merits of Verbal (Oral) Communication</vt:lpstr>
      <vt:lpstr>Demerits of Verbal Communication</vt:lpstr>
      <vt:lpstr>2. Nonverbal Communication</vt:lpstr>
      <vt:lpstr>“Actions speak louder than words.” </vt:lpstr>
      <vt:lpstr>2. Nonverbal Communication</vt:lpstr>
      <vt:lpstr>Merits of Nonverbal Communication</vt:lpstr>
      <vt:lpstr>Demerits of Nonverbal Communication</vt:lpstr>
      <vt:lpstr>Importance of Nonverbal Communication</vt:lpstr>
      <vt:lpstr>Components of Nonverbal Communication</vt:lpstr>
      <vt:lpstr>1. Appearance</vt:lpstr>
      <vt:lpstr>1. Appearance</vt:lpstr>
      <vt:lpstr>1. Appearance</vt:lpstr>
      <vt:lpstr>1. Appearance</vt:lpstr>
      <vt:lpstr>1. Appearance</vt:lpstr>
      <vt:lpstr>2. Body Language</vt:lpstr>
      <vt:lpstr>2. Body Language</vt:lpstr>
      <vt:lpstr>2. Body Language</vt:lpstr>
      <vt:lpstr>2. Body Language</vt:lpstr>
      <vt:lpstr>2. Body Language</vt:lpstr>
      <vt:lpstr>2. Body Language</vt:lpstr>
      <vt:lpstr>2. Body Language</vt:lpstr>
      <vt:lpstr>2. Body Language</vt:lpstr>
      <vt:lpstr>3. Time, Silence and Space</vt:lpstr>
      <vt:lpstr>3. Time, Silence and Space</vt:lpstr>
      <vt:lpstr>3. Time, Silence and Space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Muhammad Zubair</dc:creator>
  <cp:lastModifiedBy>user</cp:lastModifiedBy>
  <cp:revision>42</cp:revision>
  <dcterms:created xsi:type="dcterms:W3CDTF">2006-08-16T00:00:00Z</dcterms:created>
  <dcterms:modified xsi:type="dcterms:W3CDTF">2024-12-15T09:18:31Z</dcterms:modified>
</cp:coreProperties>
</file>