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96" r:id="rId2"/>
    <p:sldId id="306" r:id="rId3"/>
    <p:sldId id="295" r:id="rId4"/>
    <p:sldId id="256" r:id="rId5"/>
    <p:sldId id="257" r:id="rId6"/>
    <p:sldId id="258" r:id="rId7"/>
    <p:sldId id="259" r:id="rId8"/>
    <p:sldId id="261" r:id="rId9"/>
    <p:sldId id="266" r:id="rId10"/>
    <p:sldId id="267" r:id="rId11"/>
    <p:sldId id="269" r:id="rId12"/>
    <p:sldId id="268" r:id="rId13"/>
    <p:sldId id="270" r:id="rId14"/>
    <p:sldId id="271" r:id="rId15"/>
    <p:sldId id="272" r:id="rId16"/>
    <p:sldId id="298" r:id="rId17"/>
    <p:sldId id="297" r:id="rId18"/>
    <p:sldId id="299" r:id="rId19"/>
    <p:sldId id="300" r:id="rId20"/>
    <p:sldId id="301" r:id="rId21"/>
    <p:sldId id="302" r:id="rId22"/>
    <p:sldId id="273" r:id="rId23"/>
    <p:sldId id="274" r:id="rId24"/>
    <p:sldId id="275" r:id="rId25"/>
    <p:sldId id="276" r:id="rId26"/>
    <p:sldId id="303" r:id="rId27"/>
    <p:sldId id="277" r:id="rId28"/>
    <p:sldId id="305" r:id="rId29"/>
    <p:sldId id="304"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B9071-DD1E-CF40-BD3B-10E120CE08BA}" v="20" dt="2023-12-03T09:11:55.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ahid" userId="1704f07654ae8577" providerId="LiveId" clId="{3EFB9071-DD1E-CF40-BD3B-10E120CE08BA}"/>
    <pc:docChg chg="custSel modSld addMainMaster delMainMaster">
      <pc:chgData name="Sana Sahid" userId="1704f07654ae8577" providerId="LiveId" clId="{3EFB9071-DD1E-CF40-BD3B-10E120CE08BA}" dt="2023-12-03T09:11:55.091" v="19" actId="207"/>
      <pc:docMkLst>
        <pc:docMk/>
      </pc:docMkLst>
      <pc:sldChg chg="modSp">
        <pc:chgData name="Sana Sahid" userId="1704f07654ae8577" providerId="LiveId" clId="{3EFB9071-DD1E-CF40-BD3B-10E120CE08BA}" dt="2023-12-03T09:10:15.254" v="10" actId="207"/>
        <pc:sldMkLst>
          <pc:docMk/>
          <pc:sldMk cId="392304627" sldId="259"/>
        </pc:sldMkLst>
        <pc:spChg chg="mod">
          <ac:chgData name="Sana Sahid" userId="1704f07654ae8577" providerId="LiveId" clId="{3EFB9071-DD1E-CF40-BD3B-10E120CE08BA}" dt="2023-12-03T09:10:15.254" v="10" actId="207"/>
          <ac:spMkLst>
            <pc:docMk/>
            <pc:sldMk cId="392304627" sldId="259"/>
            <ac:spMk id="2" creationId="{91889F47-7C5E-4AAA-BDD9-6B302F8896EB}"/>
          </ac:spMkLst>
        </pc:spChg>
      </pc:sldChg>
      <pc:sldChg chg="modSp">
        <pc:chgData name="Sana Sahid" userId="1704f07654ae8577" providerId="LiveId" clId="{3EFB9071-DD1E-CF40-BD3B-10E120CE08BA}" dt="2023-12-03T09:10:26.254" v="11" actId="207"/>
        <pc:sldMkLst>
          <pc:docMk/>
          <pc:sldMk cId="2838192294" sldId="261"/>
        </pc:sldMkLst>
        <pc:spChg chg="mod">
          <ac:chgData name="Sana Sahid" userId="1704f07654ae8577" providerId="LiveId" clId="{3EFB9071-DD1E-CF40-BD3B-10E120CE08BA}" dt="2023-12-03T09:10:26.254" v="11" actId="207"/>
          <ac:spMkLst>
            <pc:docMk/>
            <pc:sldMk cId="2838192294" sldId="261"/>
            <ac:spMk id="2" creationId="{F1B8E1A6-E1E7-4190-AA01-7F237EC26F17}"/>
          </ac:spMkLst>
        </pc:spChg>
      </pc:sldChg>
      <pc:sldChg chg="modSp">
        <pc:chgData name="Sana Sahid" userId="1704f07654ae8577" providerId="LiveId" clId="{3EFB9071-DD1E-CF40-BD3B-10E120CE08BA}" dt="2023-12-03T09:10:36.112" v="12" actId="207"/>
        <pc:sldMkLst>
          <pc:docMk/>
          <pc:sldMk cId="936243232" sldId="266"/>
        </pc:sldMkLst>
        <pc:spChg chg="mod">
          <ac:chgData name="Sana Sahid" userId="1704f07654ae8577" providerId="LiveId" clId="{3EFB9071-DD1E-CF40-BD3B-10E120CE08BA}" dt="2023-12-03T09:10:36.112" v="12" actId="207"/>
          <ac:spMkLst>
            <pc:docMk/>
            <pc:sldMk cId="936243232" sldId="266"/>
            <ac:spMk id="2" creationId="{2D86AC23-8E5E-457C-B3D5-8A5B1596DDC4}"/>
          </ac:spMkLst>
        </pc:spChg>
        <pc:spChg chg="mod">
          <ac:chgData name="Sana Sahid" userId="1704f07654ae8577" providerId="LiveId" clId="{3EFB9071-DD1E-CF40-BD3B-10E120CE08BA}" dt="2023-12-03T09:09:38.272" v="5" actId="27636"/>
          <ac:spMkLst>
            <pc:docMk/>
            <pc:sldMk cId="936243232" sldId="266"/>
            <ac:spMk id="3" creationId="{E44DB45A-9125-4F72-AA9A-F5E1476BCB92}"/>
          </ac:spMkLst>
        </pc:spChg>
      </pc:sldChg>
      <pc:sldChg chg="modSp">
        <pc:chgData name="Sana Sahid" userId="1704f07654ae8577" providerId="LiveId" clId="{3EFB9071-DD1E-CF40-BD3B-10E120CE08BA}" dt="2023-12-03T09:10:46.632" v="13" actId="207"/>
        <pc:sldMkLst>
          <pc:docMk/>
          <pc:sldMk cId="4017525109" sldId="267"/>
        </pc:sldMkLst>
        <pc:spChg chg="mod">
          <ac:chgData name="Sana Sahid" userId="1704f07654ae8577" providerId="LiveId" clId="{3EFB9071-DD1E-CF40-BD3B-10E120CE08BA}" dt="2023-12-03T09:10:46.632" v="13" actId="207"/>
          <ac:spMkLst>
            <pc:docMk/>
            <pc:sldMk cId="4017525109" sldId="267"/>
            <ac:spMk id="2" creationId="{EB6F04A0-8A82-4282-A491-09A36B952A52}"/>
          </ac:spMkLst>
        </pc:spChg>
      </pc:sldChg>
      <pc:sldChg chg="modSp">
        <pc:chgData name="Sana Sahid" userId="1704f07654ae8577" providerId="LiveId" clId="{3EFB9071-DD1E-CF40-BD3B-10E120CE08BA}" dt="2023-12-03T09:09:38.312" v="6" actId="27636"/>
        <pc:sldMkLst>
          <pc:docMk/>
          <pc:sldMk cId="4016580161" sldId="268"/>
        </pc:sldMkLst>
        <pc:spChg chg="mod">
          <ac:chgData name="Sana Sahid" userId="1704f07654ae8577" providerId="LiveId" clId="{3EFB9071-DD1E-CF40-BD3B-10E120CE08BA}" dt="2023-12-03T09:09:38.312" v="6" actId="27636"/>
          <ac:spMkLst>
            <pc:docMk/>
            <pc:sldMk cId="4016580161" sldId="268"/>
            <ac:spMk id="3" creationId="{20213B44-3CEC-479D-9B66-D1EEB0E725AF}"/>
          </ac:spMkLst>
        </pc:spChg>
      </pc:sldChg>
      <pc:sldChg chg="modSp">
        <pc:chgData name="Sana Sahid" userId="1704f07654ae8577" providerId="LiveId" clId="{3EFB9071-DD1E-CF40-BD3B-10E120CE08BA}" dt="2023-12-03T09:10:59.499" v="14" actId="207"/>
        <pc:sldMkLst>
          <pc:docMk/>
          <pc:sldMk cId="4073667646" sldId="269"/>
        </pc:sldMkLst>
        <pc:spChg chg="mod">
          <ac:chgData name="Sana Sahid" userId="1704f07654ae8577" providerId="LiveId" clId="{3EFB9071-DD1E-CF40-BD3B-10E120CE08BA}" dt="2023-12-03T09:10:59.499" v="14" actId="207"/>
          <ac:spMkLst>
            <pc:docMk/>
            <pc:sldMk cId="4073667646" sldId="269"/>
            <ac:spMk id="2" creationId="{558816E5-752F-4176-99B5-F81B5166CDF2}"/>
          </ac:spMkLst>
        </pc:spChg>
      </pc:sldChg>
      <pc:sldChg chg="modSp">
        <pc:chgData name="Sana Sahid" userId="1704f07654ae8577" providerId="LiveId" clId="{3EFB9071-DD1E-CF40-BD3B-10E120CE08BA}" dt="2023-12-03T09:11:11.775" v="15" actId="207"/>
        <pc:sldMkLst>
          <pc:docMk/>
          <pc:sldMk cId="2824438069" sldId="270"/>
        </pc:sldMkLst>
        <pc:spChg chg="mod">
          <ac:chgData name="Sana Sahid" userId="1704f07654ae8577" providerId="LiveId" clId="{3EFB9071-DD1E-CF40-BD3B-10E120CE08BA}" dt="2023-12-03T09:11:11.775" v="15" actId="207"/>
          <ac:spMkLst>
            <pc:docMk/>
            <pc:sldMk cId="2824438069" sldId="270"/>
            <ac:spMk id="2" creationId="{9F84196E-2DD2-4582-8DC7-E859A1F90D3A}"/>
          </ac:spMkLst>
        </pc:spChg>
      </pc:sldChg>
      <pc:sldChg chg="modSp">
        <pc:chgData name="Sana Sahid" userId="1704f07654ae8577" providerId="LiveId" clId="{3EFB9071-DD1E-CF40-BD3B-10E120CE08BA}" dt="2023-12-03T09:11:21.149" v="16" actId="207"/>
        <pc:sldMkLst>
          <pc:docMk/>
          <pc:sldMk cId="1616517467" sldId="271"/>
        </pc:sldMkLst>
        <pc:spChg chg="mod">
          <ac:chgData name="Sana Sahid" userId="1704f07654ae8577" providerId="LiveId" clId="{3EFB9071-DD1E-CF40-BD3B-10E120CE08BA}" dt="2023-12-03T09:11:21.149" v="16" actId="207"/>
          <ac:spMkLst>
            <pc:docMk/>
            <pc:sldMk cId="1616517467" sldId="271"/>
            <ac:spMk id="2" creationId="{0044CC6E-079C-4A66-9132-E0BE561D6B7C}"/>
          </ac:spMkLst>
        </pc:spChg>
      </pc:sldChg>
      <pc:sldChg chg="modSp">
        <pc:chgData name="Sana Sahid" userId="1704f07654ae8577" providerId="LiveId" clId="{3EFB9071-DD1E-CF40-BD3B-10E120CE08BA}" dt="2023-12-03T09:11:30.955" v="17" actId="207"/>
        <pc:sldMkLst>
          <pc:docMk/>
          <pc:sldMk cId="3947255744" sldId="272"/>
        </pc:sldMkLst>
        <pc:spChg chg="mod">
          <ac:chgData name="Sana Sahid" userId="1704f07654ae8577" providerId="LiveId" clId="{3EFB9071-DD1E-CF40-BD3B-10E120CE08BA}" dt="2023-12-03T09:11:30.955" v="17" actId="207"/>
          <ac:spMkLst>
            <pc:docMk/>
            <pc:sldMk cId="3947255744" sldId="272"/>
            <ac:spMk id="2" creationId="{80F11E66-852C-46CE-A77A-9C4FA1243183}"/>
          </ac:spMkLst>
        </pc:spChg>
      </pc:sldChg>
      <pc:sldChg chg="modSp">
        <pc:chgData name="Sana Sahid" userId="1704f07654ae8577" providerId="LiveId" clId="{3EFB9071-DD1E-CF40-BD3B-10E120CE08BA}" dt="2023-12-03T09:09:38.221" v="4" actId="27636"/>
        <pc:sldMkLst>
          <pc:docMk/>
          <pc:sldMk cId="569783170" sldId="295"/>
        </pc:sldMkLst>
        <pc:spChg chg="mod">
          <ac:chgData name="Sana Sahid" userId="1704f07654ae8577" providerId="LiveId" clId="{3EFB9071-DD1E-CF40-BD3B-10E120CE08BA}" dt="2023-12-03T09:09:38.221" v="4" actId="27636"/>
          <ac:spMkLst>
            <pc:docMk/>
            <pc:sldMk cId="569783170" sldId="295"/>
            <ac:spMk id="3" creationId="{C6460E18-1119-4DA6-A3DF-77813123A197}"/>
          </ac:spMkLst>
        </pc:spChg>
      </pc:sldChg>
      <pc:sldChg chg="modSp">
        <pc:chgData name="Sana Sahid" userId="1704f07654ae8577" providerId="LiveId" clId="{3EFB9071-DD1E-CF40-BD3B-10E120CE08BA}" dt="2023-12-03T09:09:45.268" v="8" actId="207"/>
        <pc:sldMkLst>
          <pc:docMk/>
          <pc:sldMk cId="581298625" sldId="296"/>
        </pc:sldMkLst>
        <pc:spChg chg="mod">
          <ac:chgData name="Sana Sahid" userId="1704f07654ae8577" providerId="LiveId" clId="{3EFB9071-DD1E-CF40-BD3B-10E120CE08BA}" dt="2023-12-03T09:09:38.101" v="3" actId="207"/>
          <ac:spMkLst>
            <pc:docMk/>
            <pc:sldMk cId="581298625" sldId="296"/>
            <ac:spMk id="2" creationId="{ABD84B32-6338-CD28-2177-BE3CB42C1D8A}"/>
          </ac:spMkLst>
        </pc:spChg>
        <pc:spChg chg="mod">
          <ac:chgData name="Sana Sahid" userId="1704f07654ae8577" providerId="LiveId" clId="{3EFB9071-DD1E-CF40-BD3B-10E120CE08BA}" dt="2023-12-03T09:09:45.268" v="8" actId="207"/>
          <ac:spMkLst>
            <pc:docMk/>
            <pc:sldMk cId="581298625" sldId="296"/>
            <ac:spMk id="3" creationId="{D514DE8C-5155-FBF5-7561-3B1A7D3CFA61}"/>
          </ac:spMkLst>
        </pc:spChg>
      </pc:sldChg>
      <pc:sldChg chg="modSp">
        <pc:chgData name="Sana Sahid" userId="1704f07654ae8577" providerId="LiveId" clId="{3EFB9071-DD1E-CF40-BD3B-10E120CE08BA}" dt="2023-12-03T09:11:46.672" v="18" actId="207"/>
        <pc:sldMkLst>
          <pc:docMk/>
          <pc:sldMk cId="876341721" sldId="303"/>
        </pc:sldMkLst>
        <pc:spChg chg="mod">
          <ac:chgData name="Sana Sahid" userId="1704f07654ae8577" providerId="LiveId" clId="{3EFB9071-DD1E-CF40-BD3B-10E120CE08BA}" dt="2023-12-03T09:11:46.672" v="18" actId="207"/>
          <ac:spMkLst>
            <pc:docMk/>
            <pc:sldMk cId="876341721" sldId="303"/>
            <ac:spMk id="2" creationId="{C8CF9831-F05A-7528-A2A4-D56EDC7608F2}"/>
          </ac:spMkLst>
        </pc:spChg>
        <pc:spChg chg="mod">
          <ac:chgData name="Sana Sahid" userId="1704f07654ae8577" providerId="LiveId" clId="{3EFB9071-DD1E-CF40-BD3B-10E120CE08BA}" dt="2023-12-03T09:09:38.436" v="7" actId="27636"/>
          <ac:spMkLst>
            <pc:docMk/>
            <pc:sldMk cId="876341721" sldId="303"/>
            <ac:spMk id="3" creationId="{AE78E0AC-F252-A370-A5EF-7A3E83BE3933}"/>
          </ac:spMkLst>
        </pc:spChg>
      </pc:sldChg>
      <pc:sldChg chg="modSp">
        <pc:chgData name="Sana Sahid" userId="1704f07654ae8577" providerId="LiveId" clId="{3EFB9071-DD1E-CF40-BD3B-10E120CE08BA}" dt="2023-12-03T09:11:55.091" v="19" actId="207"/>
        <pc:sldMkLst>
          <pc:docMk/>
          <pc:sldMk cId="3471353167" sldId="304"/>
        </pc:sldMkLst>
        <pc:spChg chg="mod">
          <ac:chgData name="Sana Sahid" userId="1704f07654ae8577" providerId="LiveId" clId="{3EFB9071-DD1E-CF40-BD3B-10E120CE08BA}" dt="2023-12-03T09:11:55.091" v="19" actId="207"/>
          <ac:spMkLst>
            <pc:docMk/>
            <pc:sldMk cId="3471353167" sldId="304"/>
            <ac:spMk id="2" creationId="{4366821F-0AEE-D304-9DC1-34EAF3042731}"/>
          </ac:spMkLst>
        </pc:spChg>
      </pc:sldChg>
      <pc:sldChg chg="modSp">
        <pc:chgData name="Sana Sahid" userId="1704f07654ae8577" providerId="LiveId" clId="{3EFB9071-DD1E-CF40-BD3B-10E120CE08BA}" dt="2023-12-03T09:09:54.507" v="9" actId="207"/>
        <pc:sldMkLst>
          <pc:docMk/>
          <pc:sldMk cId="3546245804" sldId="306"/>
        </pc:sldMkLst>
        <pc:spChg chg="mod">
          <ac:chgData name="Sana Sahid" userId="1704f07654ae8577" providerId="LiveId" clId="{3EFB9071-DD1E-CF40-BD3B-10E120CE08BA}" dt="2023-12-03T09:09:54.507" v="9" actId="207"/>
          <ac:spMkLst>
            <pc:docMk/>
            <pc:sldMk cId="3546245804" sldId="306"/>
            <ac:spMk id="2" creationId="{19E1F973-104A-896E-59F3-A62F5643233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432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64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854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4891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314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7051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4101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871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848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981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805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795402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4B32-6338-CD28-2177-BE3CB42C1D8A}"/>
              </a:ext>
            </a:extLst>
          </p:cNvPr>
          <p:cNvSpPr>
            <a:spLocks noGrp="1"/>
          </p:cNvSpPr>
          <p:nvPr>
            <p:ph type="ctrTitle"/>
          </p:nvPr>
        </p:nvSpPr>
        <p:spPr/>
        <p:txBody>
          <a:bodyPr>
            <a:normAutofit/>
          </a:bodyPr>
          <a:lstStyle/>
          <a:p>
            <a:r>
              <a:rPr lang="en-US" b="1" i="1">
                <a:highlight>
                  <a:srgbClr val="FFFF00"/>
                </a:highlight>
                <a:latin typeface="Times New Roman" panose="02020603050405020304" pitchFamily="18" charset="0"/>
                <a:cs typeface="Times New Roman" panose="02020603050405020304" pitchFamily="18" charset="0"/>
              </a:rPr>
              <a:t>Burn in the forensic medicine</a:t>
            </a:r>
          </a:p>
        </p:txBody>
      </p:sp>
      <p:sp>
        <p:nvSpPr>
          <p:cNvPr id="3" name="Subtitle 2">
            <a:extLst>
              <a:ext uri="{FF2B5EF4-FFF2-40B4-BE49-F238E27FC236}">
                <a16:creationId xmlns:a16="http://schemas.microsoft.com/office/drawing/2014/main" id="{D514DE8C-5155-FBF5-7561-3B1A7D3CFA61}"/>
              </a:ext>
            </a:extLst>
          </p:cNvPr>
          <p:cNvSpPr>
            <a:spLocks noGrp="1"/>
          </p:cNvSpPr>
          <p:nvPr>
            <p:ph type="subTitle" idx="1"/>
          </p:nvPr>
        </p:nvSpPr>
        <p:spPr/>
        <p:txBody>
          <a:bodyPr>
            <a:normAutofit/>
          </a:bodyPr>
          <a:lstStyle/>
          <a:p>
            <a:r>
              <a:rPr lang="en-US" sz="2800" b="1" i="1" err="1">
                <a:highlight>
                  <a:srgbClr val="FFFF00"/>
                </a:highlight>
                <a:latin typeface="Times New Roman" panose="02020603050405020304" pitchFamily="18" charset="0"/>
                <a:cs typeface="Times New Roman" panose="02020603050405020304" pitchFamily="18" charset="0"/>
              </a:rPr>
              <a:t>Dr.Dilman</a:t>
            </a:r>
            <a:r>
              <a:rPr lang="en-US" sz="2800" b="1" i="1">
                <a:highlight>
                  <a:srgbClr val="FFFF00"/>
                </a:highlight>
                <a:latin typeface="Times New Roman" panose="02020603050405020304" pitchFamily="18" charset="0"/>
                <a:cs typeface="Times New Roman" panose="02020603050405020304" pitchFamily="18" charset="0"/>
              </a:rPr>
              <a:t> Azad Hassan</a:t>
            </a:r>
          </a:p>
        </p:txBody>
      </p:sp>
    </p:spTree>
    <p:extLst>
      <p:ext uri="{BB962C8B-B14F-4D97-AF65-F5344CB8AC3E}">
        <p14:creationId xmlns:p14="http://schemas.microsoft.com/office/powerpoint/2010/main" val="58129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04A0-8A82-4282-A491-09A36B952A52}"/>
              </a:ext>
            </a:extLst>
          </p:cNvPr>
          <p:cNvSpPr>
            <a:spLocks noGrp="1"/>
          </p:cNvSpPr>
          <p:nvPr>
            <p:ph type="title"/>
          </p:nvPr>
        </p:nvSpPr>
        <p:spPr/>
        <p:txBody>
          <a:bodyPr/>
          <a:lstStyle/>
          <a:p>
            <a:r>
              <a:rPr lang="en-US" b="1">
                <a:highlight>
                  <a:srgbClr val="FFFF00"/>
                </a:highlight>
                <a:latin typeface=" Times New Roman"/>
              </a:rPr>
              <a:t>Moist thermal damage – scalds</a:t>
            </a:r>
            <a:br>
              <a:rPr lang="en-US" b="1">
                <a:highlight>
                  <a:srgbClr val="FFFF00"/>
                </a:highlight>
                <a:latin typeface=" Times New Roman"/>
              </a:rPr>
            </a:br>
            <a:endParaRPr lang="en-US" b="1">
              <a:highlight>
                <a:srgbClr val="FFFF00"/>
              </a:highlight>
              <a:latin typeface=" Times New Roman"/>
            </a:endParaRPr>
          </a:p>
        </p:txBody>
      </p:sp>
      <p:sp>
        <p:nvSpPr>
          <p:cNvPr id="3" name="Content Placeholder 2">
            <a:extLst>
              <a:ext uri="{FF2B5EF4-FFF2-40B4-BE49-F238E27FC236}">
                <a16:creationId xmlns:a16="http://schemas.microsoft.com/office/drawing/2014/main" id="{865393CE-5D31-4704-B2DB-ECB062A81ACC}"/>
              </a:ext>
            </a:extLst>
          </p:cNvPr>
          <p:cNvSpPr>
            <a:spLocks noGrp="1"/>
          </p:cNvSpPr>
          <p:nvPr>
            <p:ph idx="1"/>
          </p:nvPr>
        </p:nvSpPr>
        <p:spPr/>
        <p:txBody>
          <a:bodyPr/>
          <a:lstStyle/>
          <a:p>
            <a:pPr marL="0" indent="0">
              <a:lnSpc>
                <a:spcPct val="100000"/>
              </a:lnSpc>
              <a:buNone/>
            </a:pPr>
            <a:r>
              <a:rPr lang="en-US" sz="2800">
                <a:latin typeface="Arial" panose="020B0604020202020204" pitchFamily="34" charset="0"/>
                <a:cs typeface="Arial" panose="020B0604020202020204" pitchFamily="34" charset="0"/>
              </a:rPr>
              <a:t>A scald, unless from some superheated oil, does not cause charring, carbonization or singeing of surface hairs as does dry heat. It resembles a first-degree dry burn in that there is reddening, desquamation and blistering, but the shape of the scald tends to be different.</a:t>
            </a:r>
          </a:p>
          <a:p>
            <a:endParaRPr lang="en-US"/>
          </a:p>
        </p:txBody>
      </p:sp>
    </p:spTree>
    <p:extLst>
      <p:ext uri="{BB962C8B-B14F-4D97-AF65-F5344CB8AC3E}">
        <p14:creationId xmlns:p14="http://schemas.microsoft.com/office/powerpoint/2010/main" val="401752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16E5-752F-4176-99B5-F81B5166CDF2}"/>
              </a:ext>
            </a:extLst>
          </p:cNvPr>
          <p:cNvSpPr>
            <a:spLocks noGrp="1"/>
          </p:cNvSpPr>
          <p:nvPr>
            <p:ph type="title"/>
          </p:nvPr>
        </p:nvSpPr>
        <p:spPr/>
        <p:txBody>
          <a:bodyPr/>
          <a:lstStyle/>
          <a:p>
            <a:r>
              <a:rPr lang="en-US" b="1">
                <a:highlight>
                  <a:srgbClr val="FFFF00"/>
                </a:highlight>
                <a:latin typeface=" Times New Roman"/>
              </a:rPr>
              <a:t>Moist thermal damage – scalds</a:t>
            </a:r>
          </a:p>
        </p:txBody>
      </p:sp>
      <p:sp>
        <p:nvSpPr>
          <p:cNvPr id="3" name="Content Placeholder 2">
            <a:extLst>
              <a:ext uri="{FF2B5EF4-FFF2-40B4-BE49-F238E27FC236}">
                <a16:creationId xmlns:a16="http://schemas.microsoft.com/office/drawing/2014/main" id="{3125025D-A53B-4DBC-A25A-E15897849710}"/>
              </a:ext>
            </a:extLst>
          </p:cNvPr>
          <p:cNvSpPr>
            <a:spLocks noGrp="1"/>
          </p:cNvSpPr>
          <p:nvPr>
            <p:ph idx="1"/>
          </p:nvPr>
        </p:nvSpPr>
        <p:spPr/>
        <p:txBody>
          <a:bodyPr>
            <a:noAutofit/>
          </a:bodyPr>
          <a:lstStyle/>
          <a:p>
            <a:pPr marL="0" indent="0" algn="just">
              <a:lnSpc>
                <a:spcPct val="100000"/>
              </a:lnSpc>
              <a:buNone/>
            </a:pPr>
            <a:r>
              <a:rPr lang="en-US">
                <a:latin typeface="Arial" panose="020B0604020202020204" pitchFamily="34" charset="0"/>
                <a:cs typeface="Arial" panose="020B0604020202020204" pitchFamily="34" charset="0"/>
              </a:rPr>
              <a:t>The appearance of scalds may resemble dry burns except for the distribution and the fact that, if due to immersion, the severity of the skin damage is usually uniform over the whole of the burnt area up to the sharply demarcated margin. When hot or boiling water has been poured or splashed onto the body, the worst scalds will be at the area of initial contact where the fluid was hottest, but decrease in severity as the cooling liquid runs away.</a:t>
            </a:r>
          </a:p>
        </p:txBody>
      </p:sp>
    </p:spTree>
    <p:extLst>
      <p:ext uri="{BB962C8B-B14F-4D97-AF65-F5344CB8AC3E}">
        <p14:creationId xmlns:p14="http://schemas.microsoft.com/office/powerpoint/2010/main" val="407366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ECD5-80D4-4DA7-ADC3-68F9DF383C1D}"/>
              </a:ext>
            </a:extLst>
          </p:cNvPr>
          <p:cNvSpPr>
            <a:spLocks noGrp="1"/>
          </p:cNvSpPr>
          <p:nvPr>
            <p:ph type="title"/>
          </p:nvPr>
        </p:nvSpPr>
        <p:spPr/>
        <p:txBody>
          <a:bodyPr/>
          <a:lstStyle/>
          <a:p>
            <a:r>
              <a:rPr lang="en-US" b="1">
                <a:highlight>
                  <a:srgbClr val="FFFF00"/>
                </a:highlight>
              </a:rPr>
              <a:t>Moist thermal damage – scalds</a:t>
            </a:r>
          </a:p>
        </p:txBody>
      </p:sp>
      <p:sp>
        <p:nvSpPr>
          <p:cNvPr id="3" name="Content Placeholder 2">
            <a:extLst>
              <a:ext uri="{FF2B5EF4-FFF2-40B4-BE49-F238E27FC236}">
                <a16:creationId xmlns:a16="http://schemas.microsoft.com/office/drawing/2014/main" id="{20213B44-3CEC-479D-9B66-D1EEB0E725AF}"/>
              </a:ext>
            </a:extLst>
          </p:cNvPr>
          <p:cNvSpPr>
            <a:spLocks noGrp="1"/>
          </p:cNvSpPr>
          <p:nvPr>
            <p:ph idx="1"/>
          </p:nvPr>
        </p:nvSpPr>
        <p:spPr/>
        <p:txBody>
          <a:bodyPr>
            <a:normAutofit/>
          </a:bodyPr>
          <a:lstStyle/>
          <a:p>
            <a:pPr marL="0" indent="0" algn="just">
              <a:lnSpc>
                <a:spcPct val="100000"/>
              </a:lnSpc>
              <a:buNone/>
            </a:pPr>
            <a:r>
              <a:rPr lang="en-US"/>
              <a:t> </a:t>
            </a:r>
            <a:r>
              <a:rPr lang="en-US">
                <a:latin typeface="Arial" panose="020B0604020202020204" pitchFamily="34" charset="0"/>
                <a:cs typeface="Arial" panose="020B0604020202020204" pitchFamily="34" charset="0"/>
              </a:rPr>
              <a:t>In children who pull containers of hot liquid down on themselves, the scalds tend to be on the face, neck, chest and arms, with ‘shadow areas’ of undamaged skin in the axillae and on the back.</a:t>
            </a:r>
          </a:p>
          <a:p>
            <a:pPr marL="0" indent="0" algn="just">
              <a:buNone/>
            </a:pPr>
            <a:r>
              <a:rPr lang="en-US"/>
              <a:t> </a:t>
            </a:r>
            <a:r>
              <a:rPr lang="en-US">
                <a:latin typeface="Arial" panose="020B0604020202020204" pitchFamily="34" charset="0"/>
                <a:cs typeface="Arial" panose="020B0604020202020204" pitchFamily="34" charset="0"/>
              </a:rPr>
              <a:t>The severity of a scald depends on the duration of contact with the skin, as well as the temperature. When hot water is splashed, tipped or thrown, it has only a momentary contact, falling away under gravity. The large surface area allows rapid cooling, so damage must occur in a short time, which necessitates the temperature being high if severe damage is to be caused</a:t>
            </a:r>
            <a:r>
              <a:rPr lang="en-US"/>
              <a:t>.</a:t>
            </a:r>
          </a:p>
        </p:txBody>
      </p:sp>
    </p:spTree>
    <p:extLst>
      <p:ext uri="{BB962C8B-B14F-4D97-AF65-F5344CB8AC3E}">
        <p14:creationId xmlns:p14="http://schemas.microsoft.com/office/powerpoint/2010/main" val="401658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196E-2DD2-4582-8DC7-E859A1F90D3A}"/>
              </a:ext>
            </a:extLst>
          </p:cNvPr>
          <p:cNvSpPr>
            <a:spLocks noGrp="1"/>
          </p:cNvSpPr>
          <p:nvPr>
            <p:ph type="title"/>
          </p:nvPr>
        </p:nvSpPr>
        <p:spPr/>
        <p:txBody>
          <a:bodyPr/>
          <a:lstStyle/>
          <a:p>
            <a:r>
              <a:rPr lang="en-US" b="1">
                <a:highlight>
                  <a:srgbClr val="FFFF00"/>
                </a:highlight>
                <a:latin typeface=" Times New Roman"/>
              </a:rPr>
              <a:t>Burns from dry heat</a:t>
            </a:r>
            <a:br>
              <a:rPr lang="en-US" b="1">
                <a:highlight>
                  <a:srgbClr val="FFFF00"/>
                </a:highlight>
                <a:latin typeface=" Times New Roman"/>
              </a:rPr>
            </a:br>
            <a:endParaRPr lang="en-US" b="1">
              <a:highlight>
                <a:srgbClr val="FFFF00"/>
              </a:highlight>
              <a:latin typeface=" Times New Roman"/>
            </a:endParaRPr>
          </a:p>
        </p:txBody>
      </p:sp>
      <p:sp>
        <p:nvSpPr>
          <p:cNvPr id="3" name="Content Placeholder 2">
            <a:extLst>
              <a:ext uri="{FF2B5EF4-FFF2-40B4-BE49-F238E27FC236}">
                <a16:creationId xmlns:a16="http://schemas.microsoft.com/office/drawing/2014/main" id="{84AD2369-8D25-4D6C-828F-CB1FF43DED60}"/>
              </a:ext>
            </a:extLst>
          </p:cNvPr>
          <p:cNvSpPr>
            <a:spLocks noGrp="1"/>
          </p:cNvSpPr>
          <p:nvPr>
            <p:ph idx="1"/>
          </p:nvPr>
        </p:nvSpPr>
        <p:spPr/>
        <p:txBody>
          <a:bodyPr>
            <a:normAutofit/>
          </a:bodyPr>
          <a:lstStyle/>
          <a:p>
            <a:pPr marL="0" indent="0" algn="just">
              <a:lnSpc>
                <a:spcPct val="100000"/>
              </a:lnSpc>
              <a:buNone/>
            </a:pPr>
            <a:r>
              <a:rPr lang="en-US" sz="2800">
                <a:latin typeface="Arial" panose="020B0604020202020204" pitchFamily="34" charset="0"/>
                <a:cs typeface="Arial" panose="020B0604020202020204" pitchFamily="34" charset="0"/>
              </a:rPr>
              <a:t>More common than scalds, burns due to dry heat maybe caused by high temperature applied to the body surface by conduction or radiation. Convection is merely a variant of conduction in this respect; as hot gas  impinges on the surface, the molecules transfer their high energy in a similar fashion to the direct contact of  a hot solid</a:t>
            </a:r>
          </a:p>
        </p:txBody>
      </p:sp>
    </p:spTree>
    <p:extLst>
      <p:ext uri="{BB962C8B-B14F-4D97-AF65-F5344CB8AC3E}">
        <p14:creationId xmlns:p14="http://schemas.microsoft.com/office/powerpoint/2010/main" val="282443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CC6E-079C-4A66-9132-E0BE561D6B7C}"/>
              </a:ext>
            </a:extLst>
          </p:cNvPr>
          <p:cNvSpPr>
            <a:spLocks noGrp="1"/>
          </p:cNvSpPr>
          <p:nvPr>
            <p:ph type="title"/>
          </p:nvPr>
        </p:nvSpPr>
        <p:spPr/>
        <p:txBody>
          <a:bodyPr/>
          <a:lstStyle/>
          <a:p>
            <a:r>
              <a:rPr lang="en-US" b="1">
                <a:highlight>
                  <a:srgbClr val="FFFF00"/>
                </a:highlight>
                <a:latin typeface=" Times New Roman"/>
              </a:rPr>
              <a:t>Burns from dry heat:</a:t>
            </a:r>
          </a:p>
        </p:txBody>
      </p:sp>
      <p:sp>
        <p:nvSpPr>
          <p:cNvPr id="3" name="Content Placeholder 2">
            <a:extLst>
              <a:ext uri="{FF2B5EF4-FFF2-40B4-BE49-F238E27FC236}">
                <a16:creationId xmlns:a16="http://schemas.microsoft.com/office/drawing/2014/main" id="{4A7316DD-473C-4A2F-B35F-1A49CDFAE15D}"/>
              </a:ext>
            </a:extLst>
          </p:cNvPr>
          <p:cNvSpPr>
            <a:spLocks noGrp="1"/>
          </p:cNvSpPr>
          <p:nvPr>
            <p:ph idx="1"/>
          </p:nvPr>
        </p:nvSpPr>
        <p:spPr/>
        <p:txBody>
          <a:bodyPr>
            <a:normAutofit/>
          </a:bodyPr>
          <a:lstStyle/>
          <a:p>
            <a:pPr marL="0" indent="0" algn="just">
              <a:lnSpc>
                <a:spcPct val="100000"/>
              </a:lnSpc>
              <a:buNone/>
            </a:pPr>
            <a:r>
              <a:rPr lang="en-US">
                <a:latin typeface="Arial" panose="020B0604020202020204" pitchFamily="34" charset="0"/>
                <a:cs typeface="Arial" panose="020B0604020202020204" pitchFamily="34" charset="0"/>
              </a:rPr>
              <a:t>Radiation causes damage through the conversion of infrared frequencies into thermal heat on absorption at the skin interface. As with scalds, the tissue damage is a function of temperature and time. A warm water-pipe will cause a burn if left long enough in contact with the same area of skin, but most dry burns are due to high temperatures acting for a shorter time</a:t>
            </a:r>
            <a:r>
              <a:rPr lang="en-US"/>
              <a:t>.</a:t>
            </a:r>
          </a:p>
          <a:p>
            <a:endParaRPr lang="en-US"/>
          </a:p>
        </p:txBody>
      </p:sp>
    </p:spTree>
    <p:extLst>
      <p:ext uri="{BB962C8B-B14F-4D97-AF65-F5344CB8AC3E}">
        <p14:creationId xmlns:p14="http://schemas.microsoft.com/office/powerpoint/2010/main" val="161651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1E66-852C-46CE-A77A-9C4FA1243183}"/>
              </a:ext>
            </a:extLst>
          </p:cNvPr>
          <p:cNvSpPr>
            <a:spLocks noGrp="1"/>
          </p:cNvSpPr>
          <p:nvPr>
            <p:ph type="title"/>
          </p:nvPr>
        </p:nvSpPr>
        <p:spPr/>
        <p:txBody>
          <a:bodyPr>
            <a:normAutofit fontScale="90000"/>
          </a:bodyPr>
          <a:lstStyle/>
          <a:p>
            <a:r>
              <a:rPr lang="en-US" b="1">
                <a:highlight>
                  <a:srgbClr val="FFFF00"/>
                </a:highlight>
                <a:latin typeface=" Times New Roman"/>
              </a:rPr>
              <a:t>Burns and sudden death associated with bathing</a:t>
            </a:r>
            <a:br>
              <a:rPr lang="en-US" b="1">
                <a:highlight>
                  <a:srgbClr val="FFFF00"/>
                </a:highlight>
                <a:latin typeface=" Times New Roman"/>
              </a:rPr>
            </a:br>
            <a:endParaRPr lang="en-US" b="1">
              <a:highlight>
                <a:srgbClr val="FFFF00"/>
              </a:highlight>
              <a:latin typeface=" Times New Roman"/>
            </a:endParaRPr>
          </a:p>
        </p:txBody>
      </p:sp>
      <p:sp>
        <p:nvSpPr>
          <p:cNvPr id="3" name="Content Placeholder 2">
            <a:extLst>
              <a:ext uri="{FF2B5EF4-FFF2-40B4-BE49-F238E27FC236}">
                <a16:creationId xmlns:a16="http://schemas.microsoft.com/office/drawing/2014/main" id="{AFBDB895-873F-4DD8-8C37-0588296BD558}"/>
              </a:ext>
            </a:extLst>
          </p:cNvPr>
          <p:cNvSpPr>
            <a:spLocks noGrp="1"/>
          </p:cNvSpPr>
          <p:nvPr>
            <p:ph idx="1"/>
          </p:nvPr>
        </p:nvSpPr>
        <p:spPr/>
        <p:txBody>
          <a:bodyPr>
            <a:normAutofit/>
          </a:bodyPr>
          <a:lstStyle/>
          <a:p>
            <a:pPr marL="0" indent="0" algn="just">
              <a:lnSpc>
                <a:spcPct val="100000"/>
              </a:lnSpc>
              <a:buNone/>
            </a:pPr>
            <a:r>
              <a:rPr lang="en-US" sz="2200">
                <a:latin typeface="Arial" panose="020B0604020202020204" pitchFamily="34" charset="0"/>
                <a:cs typeface="Arial" panose="020B0604020202020204" pitchFamily="34" charset="0"/>
              </a:rPr>
              <a:t>Voluntary exposure to heat during recreational activities is becoming increasingly common, as bathing in saunas or other types of hot baths has become more popular due to the recognition of the health benefits. Burns associated with sauna bathing are rare and can occur by direct contact with the heat source, i.e., stove or flames in the case of a stove heated with a wood fire, hot steam, water or prolonged exposure to hot dry air, the latter of which is usually associated with unconsciousness and can be potentially fatal due to the risk of rhabdomyolysis</a:t>
            </a:r>
            <a:r>
              <a:rPr lang="en-US"/>
              <a:t>. </a:t>
            </a:r>
          </a:p>
        </p:txBody>
      </p:sp>
    </p:spTree>
    <p:extLst>
      <p:ext uri="{BB962C8B-B14F-4D97-AF65-F5344CB8AC3E}">
        <p14:creationId xmlns:p14="http://schemas.microsoft.com/office/powerpoint/2010/main" val="394725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BA0F-EA9D-DDE3-A023-946A0E31D6D6}"/>
              </a:ext>
            </a:extLst>
          </p:cNvPr>
          <p:cNvSpPr>
            <a:spLocks noGrp="1"/>
          </p:cNvSpPr>
          <p:nvPr>
            <p:ph type="title"/>
          </p:nvPr>
        </p:nvSpPr>
        <p:spPr/>
        <p:txBody>
          <a:bodyPr>
            <a:normAutofit/>
          </a:bodyPr>
          <a:lstStyle/>
          <a:p>
            <a:r>
              <a:rPr lang="en-US" sz="2800" b="1" i="1" u="none" strike="noStrike" baseline="0">
                <a:solidFill>
                  <a:schemeClr val="bg1"/>
                </a:solidFill>
                <a:latin typeface=" Times New Roman"/>
                <a:cs typeface="Times New Roman" panose="02020603050405020304" pitchFamily="18" charset="0"/>
              </a:rPr>
              <a:t>Classification of the severity</a:t>
            </a:r>
            <a:br>
              <a:rPr lang="en-US" sz="2800" b="1" i="1" u="none" strike="noStrike" baseline="0">
                <a:solidFill>
                  <a:schemeClr val="bg1"/>
                </a:solidFill>
                <a:latin typeface=" Times New Roman"/>
                <a:cs typeface="Times New Roman" panose="02020603050405020304" pitchFamily="18" charset="0"/>
              </a:rPr>
            </a:br>
            <a:r>
              <a:rPr lang="en-US" sz="2800" b="1" i="1" u="none" strike="noStrike" baseline="0">
                <a:solidFill>
                  <a:schemeClr val="bg1"/>
                </a:solidFill>
                <a:latin typeface=" Times New Roman"/>
                <a:cs typeface="Times New Roman" panose="02020603050405020304" pitchFamily="18" charset="0"/>
              </a:rPr>
              <a:t>of burns:</a:t>
            </a:r>
            <a:endParaRPr lang="en-US" sz="2800" b="1">
              <a:solidFill>
                <a:schemeClr val="bg1"/>
              </a:solidFill>
              <a:latin typeface=" Times New Roman"/>
              <a:cs typeface="Times New Roman" panose="02020603050405020304" pitchFamily="18" charset="0"/>
            </a:endParaRPr>
          </a:p>
        </p:txBody>
      </p:sp>
      <p:sp>
        <p:nvSpPr>
          <p:cNvPr id="3" name="Content Placeholder 2">
            <a:extLst>
              <a:ext uri="{FF2B5EF4-FFF2-40B4-BE49-F238E27FC236}">
                <a16:creationId xmlns:a16="http://schemas.microsoft.com/office/drawing/2014/main" id="{B6684808-C31A-BEAF-AE6A-6B50CFDD0E03}"/>
              </a:ext>
            </a:extLst>
          </p:cNvPr>
          <p:cNvSpPr>
            <a:spLocks noGrp="1"/>
          </p:cNvSpPr>
          <p:nvPr>
            <p:ph idx="1"/>
          </p:nvPr>
        </p:nvSpPr>
        <p:spPr/>
        <p:txBody>
          <a:bodyPr>
            <a:normAutofit/>
          </a:bodyPr>
          <a:lstStyle/>
          <a:p>
            <a:pPr algn="just">
              <a:lnSpc>
                <a:spcPct val="150000"/>
              </a:lnSpc>
            </a:pPr>
            <a:r>
              <a:rPr lang="en-US" sz="2800" b="1" i="1" u="none" strike="noStrike" baseline="0">
                <a:highlight>
                  <a:srgbClr val="FF0000"/>
                </a:highlight>
                <a:latin typeface="Times New Roman" panose="02020603050405020304" pitchFamily="18" charset="0"/>
                <a:cs typeface="Times New Roman" panose="02020603050405020304" pitchFamily="18" charset="0"/>
              </a:rPr>
              <a:t>First degree:</a:t>
            </a:r>
          </a:p>
          <a:p>
            <a:pPr algn="just">
              <a:lnSpc>
                <a:spcPct val="150000"/>
              </a:lnSpc>
            </a:pPr>
            <a:r>
              <a:rPr lang="en-US" b="0" i="0" u="none" strike="noStrike" baseline="0">
                <a:latin typeface="Times New Roman" panose="02020603050405020304" pitchFamily="18" charset="0"/>
                <a:cs typeface="Times New Roman" panose="02020603050405020304" pitchFamily="18" charset="0"/>
              </a:rPr>
              <a:t>erythema and blistering without loss of dermis. There is capillary dilatation and transudation of fluid into the tissues, causing swelling.  If small(&lt;1 cm) this blister may resorb, otherwise it will burst, leaving a reddened base. A first-degree burn will heal without scarring.</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70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E8FF-4983-7435-D6F7-131BF91BDE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E8AE25-2B4B-B381-ABD4-0DB2590D7612}"/>
              </a:ext>
            </a:extLst>
          </p:cNvPr>
          <p:cNvSpPr>
            <a:spLocks noGrp="1"/>
          </p:cNvSpPr>
          <p:nvPr>
            <p:ph idx="1"/>
          </p:nvPr>
        </p:nvSpPr>
        <p:spPr/>
        <p:txBody>
          <a:bodyPr>
            <a:normAutofit/>
          </a:bodyPr>
          <a:lstStyle/>
          <a:p>
            <a:pPr algn="just">
              <a:lnSpc>
                <a:spcPct val="150000"/>
              </a:lnSpc>
            </a:pPr>
            <a:r>
              <a:rPr lang="en-US" sz="2800" b="1" i="0" u="none" strike="noStrike" baseline="0">
                <a:highlight>
                  <a:srgbClr val="FF0000"/>
                </a:highlight>
                <a:latin typeface="Times New Roman" panose="02020603050405020304" pitchFamily="18" charset="0"/>
                <a:cs typeface="Times New Roman" panose="02020603050405020304" pitchFamily="18" charset="0"/>
              </a:rPr>
              <a:t>Second degree:</a:t>
            </a:r>
          </a:p>
          <a:p>
            <a:pPr algn="just">
              <a:lnSpc>
                <a:spcPct val="150000"/>
              </a:lnSpc>
            </a:pPr>
            <a:r>
              <a:rPr lang="en-US" sz="2000" b="1" i="0" u="none" strike="noStrike" baseline="0">
                <a:latin typeface="Times New Roman" panose="02020603050405020304" pitchFamily="18" charset="0"/>
                <a:cs typeface="Times New Roman" panose="02020603050405020304" pitchFamily="18" charset="0"/>
              </a:rPr>
              <a:t>destruction of the full thickness of skin. The epidermis is coagulated or charred, and a central zone of necrotic tissue is surrounded by first-degree burns or a zone of hyperemia, or both.</a:t>
            </a:r>
          </a:p>
          <a:p>
            <a:pPr algn="just">
              <a:lnSpc>
                <a:spcPct val="150000"/>
              </a:lnSpc>
            </a:pPr>
            <a:r>
              <a:rPr lang="en-US" sz="2000" b="1" i="0" u="none" strike="noStrike" baseline="0">
                <a:latin typeface="Times New Roman" panose="02020603050405020304" pitchFamily="18" charset="0"/>
                <a:cs typeface="Times New Roman" panose="02020603050405020304" pitchFamily="18" charset="0"/>
              </a:rPr>
              <a:t>The injury cannot heal without scarring.</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79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1F0A-6AAE-1B4E-9A79-7031212337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DD4A1-8512-ED2E-00BE-FDE324440D5A}"/>
              </a:ext>
            </a:extLst>
          </p:cNvPr>
          <p:cNvSpPr>
            <a:spLocks noGrp="1"/>
          </p:cNvSpPr>
          <p:nvPr>
            <p:ph idx="1"/>
          </p:nvPr>
        </p:nvSpPr>
        <p:spPr/>
        <p:txBody>
          <a:bodyPr/>
          <a:lstStyle/>
          <a:p>
            <a:r>
              <a:rPr lang="en-US" sz="2800" b="1" i="0" u="none" strike="noStrike" baseline="0">
                <a:highlight>
                  <a:srgbClr val="FF0000"/>
                </a:highlight>
                <a:latin typeface="BemboStd-Bold"/>
              </a:rPr>
              <a:t>Third degree:</a:t>
            </a:r>
          </a:p>
          <a:p>
            <a:pPr>
              <a:lnSpc>
                <a:spcPct val="150000"/>
              </a:lnSpc>
            </a:pPr>
            <a:r>
              <a:rPr lang="en-US" b="1" i="0" u="none" strike="noStrike" baseline="0">
                <a:latin typeface="Times New Roman" panose="02020603050405020304" pitchFamily="18" charset="0"/>
                <a:cs typeface="Times New Roman" panose="02020603050405020304" pitchFamily="18" charset="0"/>
              </a:rPr>
              <a:t>destruction of deeper tissues below the skin. This can be of any severity, from damage to subcutaneous fat to loss of muscle, bone and even a whole limb.</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9315-2DF6-6713-2696-6E583F7576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F0D258-585A-C25E-8687-4EDBFD6F1351}"/>
              </a:ext>
            </a:extLst>
          </p:cNvPr>
          <p:cNvSpPr>
            <a:spLocks noGrp="1"/>
          </p:cNvSpPr>
          <p:nvPr>
            <p:ph idx="1"/>
          </p:nvPr>
        </p:nvSpPr>
        <p:spPr/>
        <p:txBody>
          <a:bodyPr>
            <a:normAutofit/>
          </a:bodyPr>
          <a:lstStyle/>
          <a:p>
            <a:pPr algn="just">
              <a:lnSpc>
                <a:spcPct val="150000"/>
              </a:lnSpc>
            </a:pPr>
            <a:r>
              <a:rPr lang="en-US" b="1" i="0" u="none" strike="noStrike" baseline="0">
                <a:latin typeface="Times New Roman" panose="02020603050405020304" pitchFamily="18" charset="0"/>
                <a:cs typeface="Times New Roman" panose="02020603050405020304" pitchFamily="18" charset="0"/>
              </a:rPr>
              <a:t>Clinically the depth of burn injury is categorized as superficial, superficial dermal, deep dermal and full thickness. For the pathologist a more precise anatomical description of the areas burned is essential for his autopsy report.</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170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F973-104A-896E-59F3-A62F56432334}"/>
              </a:ext>
            </a:extLst>
          </p:cNvPr>
          <p:cNvSpPr>
            <a:spLocks noGrp="1"/>
          </p:cNvSpPr>
          <p:nvPr>
            <p:ph type="title"/>
          </p:nvPr>
        </p:nvSpPr>
        <p:spPr/>
        <p:txBody>
          <a:bodyPr/>
          <a:lstStyle/>
          <a:p>
            <a:r>
              <a:rPr lang="en-US" b="1">
                <a:highlight>
                  <a:srgbClr val="FFFF00"/>
                </a:highlight>
              </a:rPr>
              <a:t>Outlines</a:t>
            </a:r>
            <a:r>
              <a:rPr lang="en-US" b="1">
                <a:solidFill>
                  <a:schemeClr val="bg1"/>
                </a:solidFill>
                <a:highlight>
                  <a:srgbClr val="FFFF00"/>
                </a:highlight>
              </a:rPr>
              <a:t>:</a:t>
            </a:r>
          </a:p>
        </p:txBody>
      </p:sp>
      <p:sp>
        <p:nvSpPr>
          <p:cNvPr id="3" name="Content Placeholder 2">
            <a:extLst>
              <a:ext uri="{FF2B5EF4-FFF2-40B4-BE49-F238E27FC236}">
                <a16:creationId xmlns:a16="http://schemas.microsoft.com/office/drawing/2014/main" id="{A9EBB289-4385-04E8-AA3C-7B490662D4BA}"/>
              </a:ext>
            </a:extLst>
          </p:cNvPr>
          <p:cNvSpPr>
            <a:spLocks noGrp="1"/>
          </p:cNvSpPr>
          <p:nvPr>
            <p:ph idx="1"/>
          </p:nvPr>
        </p:nvSpPr>
        <p:spPr/>
        <p:txBody>
          <a:bodyPr>
            <a:normAutofit/>
          </a:bodyPr>
          <a:lstStyle/>
          <a:p>
            <a:pPr algn="just">
              <a:lnSpc>
                <a:spcPct val="150000"/>
              </a:lnSpc>
            </a:pPr>
            <a:r>
              <a:rPr lang="en-US" sz="2800">
                <a:latin typeface="Times New Roman" panose="02020603050405020304" pitchFamily="18" charset="0"/>
                <a:cs typeface="Times New Roman" panose="02020603050405020304" pitchFamily="18" charset="0"/>
              </a:rPr>
              <a:t>At the end of this lecture, you will be able to:</a:t>
            </a:r>
          </a:p>
          <a:p>
            <a:pPr algn="just">
              <a:lnSpc>
                <a:spcPct val="150000"/>
              </a:lnSpc>
            </a:pPr>
            <a:r>
              <a:rPr lang="en-US" sz="2800">
                <a:latin typeface="Times New Roman" panose="02020603050405020304" pitchFamily="18" charset="0"/>
                <a:cs typeface="Times New Roman" panose="02020603050405020304" pitchFamily="18" charset="0"/>
              </a:rPr>
              <a:t>Define burns.</a:t>
            </a:r>
          </a:p>
          <a:p>
            <a:pPr algn="just">
              <a:lnSpc>
                <a:spcPct val="150000"/>
              </a:lnSpc>
            </a:pPr>
            <a:r>
              <a:rPr lang="en-US" sz="2800">
                <a:latin typeface="Times New Roman" panose="02020603050405020304" pitchFamily="18" charset="0"/>
                <a:cs typeface="Times New Roman" panose="02020603050405020304" pitchFamily="18" charset="0"/>
              </a:rPr>
              <a:t>Explain types of burn.</a:t>
            </a:r>
          </a:p>
          <a:p>
            <a:pPr algn="just">
              <a:lnSpc>
                <a:spcPct val="150000"/>
              </a:lnSpc>
            </a:pPr>
            <a:r>
              <a:rPr lang="en-US" sz="2800">
                <a:latin typeface="Times New Roman" panose="02020603050405020304" pitchFamily="18" charset="0"/>
                <a:cs typeface="Times New Roman" panose="02020603050405020304" pitchFamily="18" charset="0"/>
              </a:rPr>
              <a:t>Identify antemortem and postmortem burn injury.</a:t>
            </a:r>
          </a:p>
          <a:p>
            <a:pPr algn="just">
              <a:lnSpc>
                <a:spcPct val="150000"/>
              </a:lnSpc>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6245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0EE3-5B8A-798D-F4F9-DC1847658D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D6A49E-1513-4672-70BD-0BF4152F0435}"/>
              </a:ext>
            </a:extLst>
          </p:cNvPr>
          <p:cNvSpPr>
            <a:spLocks noGrp="1"/>
          </p:cNvSpPr>
          <p:nvPr>
            <p:ph idx="1"/>
          </p:nvPr>
        </p:nvSpPr>
        <p:spPr/>
        <p:txBody>
          <a:bodyPr>
            <a:normAutofit/>
          </a:bodyPr>
          <a:lstStyle/>
          <a:p>
            <a:pPr>
              <a:lnSpc>
                <a:spcPct val="150000"/>
              </a:lnSpc>
            </a:pPr>
            <a:r>
              <a:rPr lang="en-US" b="1" i="0" u="none" strike="noStrike" baseline="0">
                <a:latin typeface=" Times New Roman"/>
              </a:rPr>
              <a:t>Small burns rarely cause deaths, but as burn size increases mortality rises. A large area involved may be more dangerous to life than a deeper, more localized burn. The mortality rates vary a lot depending on the burn size, prior condition of the injured person, age, possible concomitant inhalation injury and the effectiveness of treatment.</a:t>
            </a:r>
            <a:endParaRPr lang="en-US" b="1">
              <a:latin typeface=" Times New Roman"/>
            </a:endParaRPr>
          </a:p>
        </p:txBody>
      </p:sp>
    </p:spTree>
    <p:extLst>
      <p:ext uri="{BB962C8B-B14F-4D97-AF65-F5344CB8AC3E}">
        <p14:creationId xmlns:p14="http://schemas.microsoft.com/office/powerpoint/2010/main" val="44270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4D2D-2A61-4B9E-B176-CE4262D101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E53DD7-CB09-33DA-1C67-A3DBEC31510B}"/>
              </a:ext>
            </a:extLst>
          </p:cNvPr>
          <p:cNvSpPr>
            <a:spLocks noGrp="1"/>
          </p:cNvSpPr>
          <p:nvPr>
            <p:ph idx="1"/>
          </p:nvPr>
        </p:nvSpPr>
        <p:spPr/>
        <p:txBody>
          <a:bodyPr>
            <a:normAutofit/>
          </a:bodyPr>
          <a:lstStyle/>
          <a:p>
            <a:pPr>
              <a:lnSpc>
                <a:spcPct val="150000"/>
              </a:lnSpc>
            </a:pPr>
            <a:r>
              <a:rPr lang="en-US" sz="2000" b="1" i="0" u="none" strike="noStrike" baseline="0">
                <a:latin typeface="Times New Roman" panose="02020603050405020304" pitchFamily="18" charset="0"/>
                <a:cs typeface="Times New Roman" panose="02020603050405020304" pitchFamily="18" charset="0"/>
              </a:rPr>
              <a:t>During the past three decades several factors have contributed to better survival after burn injury: better control of wound infection through new antibiotics and better infection control techniques, early wound excision, improved grafting techniques and establishment of specialized burn </a:t>
            </a:r>
            <a:r>
              <a:rPr lang="en-US" sz="2000" b="1" i="0" u="none" strike="noStrike" baseline="0" err="1">
                <a:latin typeface="Times New Roman" panose="02020603050405020304" pitchFamily="18" charset="0"/>
                <a:cs typeface="Times New Roman" panose="02020603050405020304" pitchFamily="18" charset="0"/>
              </a:rPr>
              <a:t>centres</a:t>
            </a:r>
            <a:r>
              <a:rPr lang="en-US" sz="2000" b="1" i="0" u="none" strike="noStrike" baseline="0">
                <a:latin typeface="Times New Roman" panose="02020603050405020304" pitchFamily="18" charset="0"/>
                <a:cs typeface="Times New Roman" panose="02020603050405020304" pitchFamily="18" charset="0"/>
              </a:rPr>
              <a:t>.</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29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D272-2BC1-4F6A-AE76-47BB286F23D7}"/>
              </a:ext>
            </a:extLst>
          </p:cNvPr>
          <p:cNvSpPr>
            <a:spLocks noGrp="1"/>
          </p:cNvSpPr>
          <p:nvPr>
            <p:ph type="title"/>
          </p:nvPr>
        </p:nvSpPr>
        <p:spPr>
          <a:xfrm>
            <a:off x="855266" y="618518"/>
            <a:ext cx="2851417" cy="1478570"/>
          </a:xfrm>
        </p:spPr>
        <p:txBody>
          <a:bodyPr>
            <a:normAutofit/>
          </a:bodyPr>
          <a:lstStyle/>
          <a:p>
            <a:endParaRPr lang="en-US" sz="3200">
              <a:solidFill>
                <a:srgbClr val="FFFFFF"/>
              </a:solidFill>
            </a:endParaRPr>
          </a:p>
        </p:txBody>
      </p:sp>
      <p:sp>
        <p:nvSpPr>
          <p:cNvPr id="13" name="Content Placeholder 12">
            <a:extLst>
              <a:ext uri="{FF2B5EF4-FFF2-40B4-BE49-F238E27FC236}">
                <a16:creationId xmlns:a16="http://schemas.microsoft.com/office/drawing/2014/main" id="{0AB447A0-5D76-46A8-AF76-83AEF130EE8F}"/>
              </a:ext>
            </a:extLst>
          </p:cNvPr>
          <p:cNvSpPr>
            <a:spLocks noGrp="1"/>
          </p:cNvSpPr>
          <p:nvPr>
            <p:ph idx="1"/>
          </p:nvPr>
        </p:nvSpPr>
        <p:spPr>
          <a:xfrm>
            <a:off x="844620" y="2249487"/>
            <a:ext cx="2862444" cy="3957302"/>
          </a:xfrm>
        </p:spPr>
        <p:txBody>
          <a:bodyPr>
            <a:normAutofit/>
          </a:bodyPr>
          <a:lstStyle/>
          <a:p>
            <a:pPr algn="just">
              <a:lnSpc>
                <a:spcPct val="100000"/>
              </a:lnSpc>
            </a:pPr>
            <a:r>
              <a:rPr lang="en-US" sz="3200">
                <a:solidFill>
                  <a:srgbClr val="FFFFFF"/>
                </a:solidFill>
                <a:latin typeface="Arial" panose="020B0604020202020204" pitchFamily="34" charset="0"/>
                <a:cs typeface="Arial" panose="020B0604020202020204" pitchFamily="34" charset="0"/>
              </a:rPr>
              <a:t>The rule of nine</a:t>
            </a:r>
          </a:p>
        </p:txBody>
      </p:sp>
      <p:pic>
        <p:nvPicPr>
          <p:cNvPr id="9" name="Content Placeholder 8">
            <a:extLst>
              <a:ext uri="{FF2B5EF4-FFF2-40B4-BE49-F238E27FC236}">
                <a16:creationId xmlns:a16="http://schemas.microsoft.com/office/drawing/2014/main" id="{1BA1FE2E-840A-4F2A-8604-8142FB6F02A3}"/>
              </a:ext>
            </a:extLst>
          </p:cNvPr>
          <p:cNvPicPr>
            <a:picLocks noChangeAspect="1"/>
          </p:cNvPicPr>
          <p:nvPr/>
        </p:nvPicPr>
        <p:blipFill>
          <a:blip r:embed="rId2"/>
          <a:stretch>
            <a:fillRect/>
          </a:stretch>
        </p:blipFill>
        <p:spPr>
          <a:xfrm>
            <a:off x="4754935" y="643467"/>
            <a:ext cx="5788374" cy="5566562"/>
          </a:xfrm>
          <a:prstGeom prst="rect">
            <a:avLst/>
          </a:prstGeom>
        </p:spPr>
      </p:pic>
    </p:spTree>
    <p:extLst>
      <p:ext uri="{BB962C8B-B14F-4D97-AF65-F5344CB8AC3E}">
        <p14:creationId xmlns:p14="http://schemas.microsoft.com/office/powerpoint/2010/main" val="211561173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3550-BBD8-4004-9D21-3D8B58917AE7}"/>
              </a:ext>
            </a:extLst>
          </p:cNvPr>
          <p:cNvSpPr>
            <a:spLocks noGrp="1"/>
          </p:cNvSpPr>
          <p:nvPr>
            <p:ph type="title"/>
          </p:nvPr>
        </p:nvSpPr>
        <p:spPr>
          <a:xfrm>
            <a:off x="1141413" y="618518"/>
            <a:ext cx="4459286" cy="1478570"/>
          </a:xfrm>
        </p:spPr>
        <p:txBody>
          <a:bodyPr>
            <a:normAutofit/>
          </a:bodyPr>
          <a:lstStyle/>
          <a:p>
            <a:endParaRPr lang="en-US" sz="3200"/>
          </a:p>
        </p:txBody>
      </p:sp>
      <p:sp>
        <p:nvSpPr>
          <p:cNvPr id="9" name="Content Placeholder 8">
            <a:extLst>
              <a:ext uri="{FF2B5EF4-FFF2-40B4-BE49-F238E27FC236}">
                <a16:creationId xmlns:a16="http://schemas.microsoft.com/office/drawing/2014/main" id="{664D98A0-81C5-4DB7-A754-9248E066C767}"/>
              </a:ext>
            </a:extLst>
          </p:cNvPr>
          <p:cNvSpPr>
            <a:spLocks noGrp="1"/>
          </p:cNvSpPr>
          <p:nvPr>
            <p:ph idx="1"/>
          </p:nvPr>
        </p:nvSpPr>
        <p:spPr>
          <a:xfrm>
            <a:off x="1141412" y="2249487"/>
            <a:ext cx="4459287" cy="3965046"/>
          </a:xfrm>
        </p:spPr>
        <p:txBody>
          <a:bodyPr>
            <a:normAutofit/>
          </a:bodyPr>
          <a:lstStyle/>
          <a:p>
            <a:pPr algn="just">
              <a:lnSpc>
                <a:spcPct val="100000"/>
              </a:lnSpc>
            </a:pPr>
            <a:r>
              <a:rPr lang="en-US" sz="3200">
                <a:latin typeface="Arial" panose="020B0604020202020204" pitchFamily="34" charset="0"/>
                <a:cs typeface="Arial" panose="020B0604020202020204" pitchFamily="34" charset="0"/>
              </a:rPr>
              <a:t>Scald or wet burn in child left accidentally in bath</a:t>
            </a:r>
          </a:p>
        </p:txBody>
      </p:sp>
      <p:pic>
        <p:nvPicPr>
          <p:cNvPr id="5" name="Content Placeholder 4">
            <a:extLst>
              <a:ext uri="{FF2B5EF4-FFF2-40B4-BE49-F238E27FC236}">
                <a16:creationId xmlns:a16="http://schemas.microsoft.com/office/drawing/2014/main" id="{F1D0B1BD-5DAA-431B-B9CD-94756227845E}"/>
              </a:ext>
            </a:extLst>
          </p:cNvPr>
          <p:cNvPicPr>
            <a:picLocks noChangeAspect="1"/>
          </p:cNvPicPr>
          <p:nvPr/>
        </p:nvPicPr>
        <p:blipFill>
          <a:blip r:embed="rId3"/>
          <a:stretch>
            <a:fillRect/>
          </a:stretch>
        </p:blipFill>
        <p:spPr>
          <a:xfrm>
            <a:off x="6697654" y="618518"/>
            <a:ext cx="4252970"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52650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4B86-AEF5-421D-9AB1-C813140BDAB6}"/>
              </a:ext>
            </a:extLst>
          </p:cNvPr>
          <p:cNvSpPr>
            <a:spLocks noGrp="1"/>
          </p:cNvSpPr>
          <p:nvPr>
            <p:ph type="title"/>
          </p:nvPr>
        </p:nvSpPr>
        <p:spPr>
          <a:xfrm>
            <a:off x="1141413" y="618518"/>
            <a:ext cx="4459286" cy="1478570"/>
          </a:xfrm>
        </p:spPr>
        <p:txBody>
          <a:bodyPr>
            <a:normAutofit/>
          </a:bodyPr>
          <a:lstStyle/>
          <a:p>
            <a:endParaRPr lang="en-US" sz="3200"/>
          </a:p>
        </p:txBody>
      </p:sp>
      <p:sp>
        <p:nvSpPr>
          <p:cNvPr id="3" name="Content Placeholder 2">
            <a:extLst>
              <a:ext uri="{FF2B5EF4-FFF2-40B4-BE49-F238E27FC236}">
                <a16:creationId xmlns:a16="http://schemas.microsoft.com/office/drawing/2014/main" id="{455E5C9C-A099-4406-A131-733376F5E825}"/>
              </a:ext>
            </a:extLst>
          </p:cNvPr>
          <p:cNvSpPr>
            <a:spLocks noGrp="1"/>
          </p:cNvSpPr>
          <p:nvPr>
            <p:ph idx="1"/>
          </p:nvPr>
        </p:nvSpPr>
        <p:spPr>
          <a:xfrm>
            <a:off x="1141412" y="2249487"/>
            <a:ext cx="4459287" cy="3965046"/>
          </a:xfrm>
        </p:spPr>
        <p:txBody>
          <a:bodyPr>
            <a:normAutofit/>
          </a:bodyPr>
          <a:lstStyle/>
          <a:p>
            <a:pPr algn="just">
              <a:lnSpc>
                <a:spcPct val="100000"/>
              </a:lnSpc>
            </a:pPr>
            <a:r>
              <a:rPr lang="en-US" sz="2800">
                <a:latin typeface="Arial" panose="020B0604020202020204" pitchFamily="34" charset="0"/>
                <a:cs typeface="Arial" panose="020B0604020202020204" pitchFamily="34" charset="0"/>
              </a:rPr>
              <a:t>Second degree of burn in house fire victim look to pink coloration of hypostasis due to carbon monoxide poisoning</a:t>
            </a:r>
          </a:p>
        </p:txBody>
      </p:sp>
      <p:pic>
        <p:nvPicPr>
          <p:cNvPr id="5" name="Picture 4">
            <a:extLst>
              <a:ext uri="{FF2B5EF4-FFF2-40B4-BE49-F238E27FC236}">
                <a16:creationId xmlns:a16="http://schemas.microsoft.com/office/drawing/2014/main" id="{4FAFBC69-D399-4420-A9CC-E7B7F7FB977C}"/>
              </a:ext>
            </a:extLst>
          </p:cNvPr>
          <p:cNvPicPr>
            <a:picLocks noChangeAspect="1"/>
          </p:cNvPicPr>
          <p:nvPr/>
        </p:nvPicPr>
        <p:blipFill>
          <a:blip r:embed="rId3"/>
          <a:stretch>
            <a:fillRect/>
          </a:stretch>
        </p:blipFill>
        <p:spPr>
          <a:xfrm>
            <a:off x="6096000" y="838433"/>
            <a:ext cx="5456279" cy="5156184"/>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61474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DE8BB-3324-451C-8322-7DA6536ECF78}"/>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 </a:t>
            </a:r>
          </a:p>
        </p:txBody>
      </p:sp>
      <p:sp>
        <p:nvSpPr>
          <p:cNvPr id="9" name="Content Placeholder 8">
            <a:extLst>
              <a:ext uri="{FF2B5EF4-FFF2-40B4-BE49-F238E27FC236}">
                <a16:creationId xmlns:a16="http://schemas.microsoft.com/office/drawing/2014/main" id="{A75D7E7E-F445-4B88-85BE-962F35E20A37}"/>
              </a:ext>
            </a:extLst>
          </p:cNvPr>
          <p:cNvSpPr>
            <a:spLocks noGrp="1"/>
          </p:cNvSpPr>
          <p:nvPr>
            <p:ph idx="1"/>
          </p:nvPr>
        </p:nvSpPr>
        <p:spPr>
          <a:xfrm>
            <a:off x="844620" y="2249487"/>
            <a:ext cx="2862444" cy="3957302"/>
          </a:xfrm>
        </p:spPr>
        <p:txBody>
          <a:bodyPr>
            <a:normAutofit/>
          </a:bodyPr>
          <a:lstStyle/>
          <a:p>
            <a:pPr lvl="1" algn="just">
              <a:lnSpc>
                <a:spcPct val="100000"/>
              </a:lnSpc>
            </a:pPr>
            <a:r>
              <a:rPr lang="en-US" sz="2400">
                <a:solidFill>
                  <a:srgbClr val="FFFFFF"/>
                </a:solidFill>
                <a:latin typeface="Arial" panose="020B0604020202020204" pitchFamily="34" charset="0"/>
                <a:cs typeface="Arial" panose="020B0604020202020204" pitchFamily="34" charset="0"/>
              </a:rPr>
              <a:t> A  dead body found in  a sauna after  heat exposure there is loss of epidermis</a:t>
            </a:r>
          </a:p>
        </p:txBody>
      </p:sp>
      <p:pic>
        <p:nvPicPr>
          <p:cNvPr id="5" name="Content Placeholder 4">
            <a:extLst>
              <a:ext uri="{FF2B5EF4-FFF2-40B4-BE49-F238E27FC236}">
                <a16:creationId xmlns:a16="http://schemas.microsoft.com/office/drawing/2014/main" id="{353AC70E-C110-4A86-8014-3BD39298E2D4}"/>
              </a:ext>
            </a:extLst>
          </p:cNvPr>
          <p:cNvPicPr>
            <a:picLocks noChangeAspect="1"/>
          </p:cNvPicPr>
          <p:nvPr/>
        </p:nvPicPr>
        <p:blipFill>
          <a:blip r:embed="rId2"/>
          <a:stretch>
            <a:fillRect/>
          </a:stretch>
        </p:blipFill>
        <p:spPr>
          <a:xfrm>
            <a:off x="4711778" y="851677"/>
            <a:ext cx="6844045" cy="5150142"/>
          </a:xfrm>
          <a:prstGeom prst="rect">
            <a:avLst/>
          </a:prstGeom>
        </p:spPr>
      </p:pic>
    </p:spTree>
    <p:extLst>
      <p:ext uri="{BB962C8B-B14F-4D97-AF65-F5344CB8AC3E}">
        <p14:creationId xmlns:p14="http://schemas.microsoft.com/office/powerpoint/2010/main" val="251139400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831-F05A-7528-A2A4-D56EDC7608F2}"/>
              </a:ext>
            </a:extLst>
          </p:cNvPr>
          <p:cNvSpPr>
            <a:spLocks noGrp="1"/>
          </p:cNvSpPr>
          <p:nvPr>
            <p:ph type="title"/>
          </p:nvPr>
        </p:nvSpPr>
        <p:spPr/>
        <p:txBody>
          <a:bodyPr>
            <a:normAutofit/>
          </a:bodyPr>
          <a:lstStyle/>
          <a:p>
            <a:r>
              <a:rPr lang="en-US" sz="3200" b="1" i="1" u="none" strike="noStrike" baseline="0">
                <a:highlight>
                  <a:srgbClr val="FFFF00"/>
                </a:highlight>
                <a:latin typeface="Times New Roman" panose="02020603050405020304" pitchFamily="18" charset="0"/>
                <a:cs typeface="Times New Roman" panose="02020603050405020304" pitchFamily="18" charset="0"/>
              </a:rPr>
              <a:t>Gross appearances at autopsy:</a:t>
            </a:r>
            <a:endParaRPr lang="en-US" sz="3200" b="1">
              <a:highlight>
                <a:srgbClr val="FF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78E0AC-F252-A370-A5EF-7A3E83BE3933}"/>
              </a:ext>
            </a:extLst>
          </p:cNvPr>
          <p:cNvSpPr>
            <a:spLocks noGrp="1"/>
          </p:cNvSpPr>
          <p:nvPr>
            <p:ph idx="1"/>
          </p:nvPr>
        </p:nvSpPr>
        <p:spPr/>
        <p:txBody>
          <a:bodyPr>
            <a:normAutofit fontScale="92500" lnSpcReduction="10000"/>
          </a:bodyPr>
          <a:lstStyle/>
          <a:p>
            <a:pPr>
              <a:lnSpc>
                <a:spcPct val="150000"/>
              </a:lnSpc>
            </a:pPr>
            <a:r>
              <a:rPr lang="en-US" b="0" i="0" u="none" strike="noStrike" baseline="0">
                <a:latin typeface="Times New Roman" panose="02020603050405020304" pitchFamily="18" charset="0"/>
                <a:cs typeface="Times New Roman" panose="02020603050405020304" pitchFamily="18" charset="0"/>
              </a:rPr>
              <a:t>The body may present a wide range of damage from mere reddening over wide areas to almost total cremation, in which a search may have to be made at the scene of the fire to collect or even discover the remnants.</a:t>
            </a:r>
          </a:p>
          <a:p>
            <a:pPr algn="just">
              <a:lnSpc>
                <a:spcPct val="160000"/>
              </a:lnSpc>
            </a:pPr>
            <a:r>
              <a:rPr lang="en-US" b="0" i="0" u="none" strike="noStrike" baseline="0">
                <a:latin typeface="Times New Roman" panose="02020603050405020304" pitchFamily="18" charset="0"/>
                <a:cs typeface="Times New Roman" panose="02020603050405020304" pitchFamily="18" charset="0"/>
              </a:rPr>
              <a:t>The latter have a marginal red zone of variable width, usually 5–20 mm across. Blisters may be present either in the main burn or as islands beyond the periphery. Most ante-mortem blisters will have a bright red base when burst and an erythematous areola.</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34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65A6-CB36-4BE1-B276-14DB4A25BC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05B7F4-C006-4477-A3AD-EC9577445CF0}"/>
              </a:ext>
            </a:extLst>
          </p:cNvPr>
          <p:cNvSpPr>
            <a:spLocks noGrp="1"/>
          </p:cNvSpPr>
          <p:nvPr>
            <p:ph idx="1"/>
          </p:nvPr>
        </p:nvSpPr>
        <p:spPr/>
        <p:txBody>
          <a:bodyPr>
            <a:normAutofit/>
          </a:bodyPr>
          <a:lstStyle/>
          <a:p>
            <a:pPr>
              <a:lnSpc>
                <a:spcPct val="150000"/>
              </a:lnSpc>
            </a:pPr>
            <a:r>
              <a:rPr lang="en-US" b="1" i="0" u="none" strike="noStrike" baseline="0">
                <a:latin typeface="Times New Roman" panose="02020603050405020304" pitchFamily="18" charset="0"/>
                <a:cs typeface="Times New Roman" panose="02020603050405020304" pitchFamily="18" charset="0"/>
              </a:rPr>
              <a:t>Post-mortem heating and deposition of smoke may mimic or overlie the ante-mortem appearances, the surface often being blackened by soot deposition.</a:t>
            </a:r>
          </a:p>
          <a:p>
            <a:pPr>
              <a:lnSpc>
                <a:spcPct val="150000"/>
              </a:lnSpc>
            </a:pPr>
            <a:r>
              <a:rPr lang="en-US" b="1">
                <a:latin typeface="Times New Roman" panose="02020603050405020304" pitchFamily="18" charset="0"/>
                <a:cs typeface="Times New Roman" panose="02020603050405020304" pitchFamily="18" charset="0"/>
              </a:rPr>
              <a:t>In postmortem burn injury there is no sign of inflammation and intravital sign.</a:t>
            </a:r>
          </a:p>
        </p:txBody>
      </p:sp>
    </p:spTree>
    <p:extLst>
      <p:ext uri="{BB962C8B-B14F-4D97-AF65-F5344CB8AC3E}">
        <p14:creationId xmlns:p14="http://schemas.microsoft.com/office/powerpoint/2010/main" val="339199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FE19-B928-00AA-D8CB-33C4210336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36F86D-4224-4A18-8B87-5F7253A26820}"/>
              </a:ext>
            </a:extLst>
          </p:cNvPr>
          <p:cNvSpPr>
            <a:spLocks noGrp="1"/>
          </p:cNvSpPr>
          <p:nvPr>
            <p:ph idx="1"/>
          </p:nvPr>
        </p:nvSpPr>
        <p:spPr/>
        <p:txBody>
          <a:bodyPr>
            <a:normAutofit/>
          </a:bodyPr>
          <a:lstStyle/>
          <a:p>
            <a:pPr algn="just">
              <a:lnSpc>
                <a:spcPct val="150000"/>
              </a:lnSpc>
            </a:pPr>
            <a:r>
              <a:rPr lang="en-US" sz="2000" b="1" i="0" u="none" strike="noStrike" baseline="0">
                <a:latin typeface="Times New Roman" panose="02020603050405020304" pitchFamily="18" charset="0"/>
                <a:cs typeface="Times New Roman" panose="02020603050405020304" pitchFamily="18" charset="0"/>
              </a:rPr>
              <a:t>Blisters can form post-mortem but are pale yellow unless on scorched skin. There is rarely a red base or erythematous areola, though this sign cannot be depended upon absolutely. The contained fluid is thin and clear. Traditionally most authors claim that differentiation can be made between an ante-mortem and a post-mortem blister by an analysis for protein and chloride.</a:t>
            </a:r>
            <a:r>
              <a:rPr lang="en-US" sz="1800" b="0" i="0" u="none" strike="noStrike" baseline="0">
                <a:latin typeface="BemboStd"/>
              </a:rPr>
              <a:t> </a:t>
            </a:r>
            <a:r>
              <a:rPr lang="en-US" sz="2000" b="1" i="0" u="none" strike="noStrike" baseline="0">
                <a:latin typeface="Times New Roman" panose="02020603050405020304" pitchFamily="18" charset="0"/>
                <a:cs typeface="Times New Roman" panose="02020603050405020304" pitchFamily="18" charset="0"/>
              </a:rPr>
              <a:t>The blister formed in life is said to contain more protein and chlorides, but no absolute figures are offered and the authors have yet to meet a pathologist who does this as a routine</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571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21F-0AEE-D304-9DC1-34EAF3042731}"/>
              </a:ext>
            </a:extLst>
          </p:cNvPr>
          <p:cNvSpPr>
            <a:spLocks noGrp="1"/>
          </p:cNvSpPr>
          <p:nvPr>
            <p:ph type="title"/>
          </p:nvPr>
        </p:nvSpPr>
        <p:spPr/>
        <p:txBody>
          <a:bodyPr/>
          <a:lstStyle/>
          <a:p>
            <a:r>
              <a:rPr lang="en-US" b="1">
                <a:highlight>
                  <a:srgbClr val="FFFF00"/>
                </a:highlight>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747BC416-0426-EDC6-0A56-9B8A1A9FB9DD}"/>
              </a:ext>
            </a:extLst>
          </p:cNvPr>
          <p:cNvSpPr>
            <a:spLocks noGrp="1"/>
          </p:cNvSpPr>
          <p:nvPr>
            <p:ph idx="1"/>
          </p:nvPr>
        </p:nvSpPr>
        <p:spPr/>
        <p:txBody>
          <a:bodyPr/>
          <a:lstStyle/>
          <a:p>
            <a:r>
              <a:rPr lang="en-US"/>
              <a:t> A burn is an injury that can be produced from different sources like heat ,radiation or chemicals…….</a:t>
            </a:r>
          </a:p>
          <a:p>
            <a:r>
              <a:rPr lang="en-US"/>
              <a:t>There are 3 different degrees that are based on the type of burn , and these degrees are classified according to depth of the burn  .</a:t>
            </a:r>
          </a:p>
          <a:p>
            <a:r>
              <a:rPr lang="en-US"/>
              <a:t>But rule of nine is used to divide the body according to  the surface involved with the   burn.</a:t>
            </a:r>
          </a:p>
        </p:txBody>
      </p:sp>
    </p:spTree>
    <p:extLst>
      <p:ext uri="{BB962C8B-B14F-4D97-AF65-F5344CB8AC3E}">
        <p14:creationId xmlns:p14="http://schemas.microsoft.com/office/powerpoint/2010/main" val="347135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5F6B-2132-4B91-8E3B-6F37D099961E}"/>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Burn and scalds</a:t>
            </a:r>
          </a:p>
        </p:txBody>
      </p:sp>
      <p:sp>
        <p:nvSpPr>
          <p:cNvPr id="3" name="Content Placeholder 2">
            <a:extLst>
              <a:ext uri="{FF2B5EF4-FFF2-40B4-BE49-F238E27FC236}">
                <a16:creationId xmlns:a16="http://schemas.microsoft.com/office/drawing/2014/main" id="{C6460E18-1119-4DA6-A3DF-77813123A197}"/>
              </a:ext>
            </a:extLst>
          </p:cNvPr>
          <p:cNvSpPr>
            <a:spLocks noGrp="1"/>
          </p:cNvSpPr>
          <p:nvPr>
            <p:ph idx="1"/>
          </p:nvPr>
        </p:nvSpPr>
        <p:spPr/>
        <p:txBody>
          <a:bodyPr>
            <a:normAutofit/>
          </a:bodyPr>
          <a:lstStyle/>
          <a:p>
            <a:r>
              <a:rPr lang="en-US">
                <a:latin typeface="Times New Roman" panose="02020603050405020304" pitchFamily="18" charset="0"/>
                <a:cs typeface="Times New Roman" panose="02020603050405020304" pitchFamily="18" charset="0"/>
              </a:rPr>
              <a:t>definition</a:t>
            </a:r>
          </a:p>
          <a:p>
            <a:r>
              <a:rPr lang="en-US">
                <a:latin typeface="Times New Roman" panose="02020603050405020304" pitchFamily="18" charset="0"/>
                <a:cs typeface="Times New Roman" panose="02020603050405020304" pitchFamily="18" charset="0"/>
              </a:rPr>
              <a:t>Heat injury</a:t>
            </a:r>
          </a:p>
          <a:p>
            <a:r>
              <a:rPr lang="en-US">
                <a:latin typeface="Times New Roman" panose="02020603050405020304" pitchFamily="18" charset="0"/>
                <a:cs typeface="Times New Roman" panose="02020603050405020304" pitchFamily="18" charset="0"/>
              </a:rPr>
              <a:t>Classification of the severity of burns</a:t>
            </a:r>
          </a:p>
          <a:p>
            <a:r>
              <a:rPr lang="en-US">
                <a:latin typeface="Times New Roman" panose="02020603050405020304" pitchFamily="18" charset="0"/>
                <a:cs typeface="Times New Roman" panose="02020603050405020304" pitchFamily="18" charset="0"/>
              </a:rPr>
              <a:t> Moist thermal damage – scalds</a:t>
            </a:r>
          </a:p>
          <a:p>
            <a:r>
              <a:rPr lang="en-US">
                <a:latin typeface="Times New Roman" panose="02020603050405020304" pitchFamily="18" charset="0"/>
                <a:cs typeface="Times New Roman" panose="02020603050405020304" pitchFamily="18" charset="0"/>
              </a:rPr>
              <a:t>Burns from dry heat</a:t>
            </a:r>
          </a:p>
          <a:p>
            <a:r>
              <a:rPr lang="en-US">
                <a:latin typeface="Times New Roman" panose="02020603050405020304" pitchFamily="18" charset="0"/>
                <a:cs typeface="Times New Roman" panose="02020603050405020304" pitchFamily="18" charset="0"/>
              </a:rPr>
              <a:t>Ante-mortem versus post-mortem burns</a:t>
            </a:r>
          </a:p>
          <a:p>
            <a:r>
              <a:rPr lang="en-US">
                <a:latin typeface="Times New Roman" panose="02020603050405020304" pitchFamily="18" charset="0"/>
                <a:cs typeface="Times New Roman" panose="02020603050405020304" pitchFamily="18" charset="0"/>
              </a:rPr>
              <a:t>Inhalation of soot</a:t>
            </a:r>
          </a:p>
          <a:p>
            <a:r>
              <a:rPr lang="en-US">
                <a:latin typeface="Times New Roman" panose="02020603050405020304" pitchFamily="18" charset="0"/>
                <a:cs typeface="Times New Roman" panose="02020603050405020304" pitchFamily="18" charset="0"/>
              </a:rPr>
              <a:t>Toxic substances in fumes</a:t>
            </a: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783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C364-853C-44A3-845E-D28E23864732}"/>
              </a:ext>
            </a:extLst>
          </p:cNvPr>
          <p:cNvSpPr>
            <a:spLocks noGrp="1"/>
          </p:cNvSpPr>
          <p:nvPr>
            <p:ph type="title"/>
          </p:nvPr>
        </p:nvSpPr>
        <p:spPr>
          <a:xfrm>
            <a:off x="7962519" y="618518"/>
            <a:ext cx="3084891" cy="1478570"/>
          </a:xfrm>
        </p:spPr>
        <p:txBody>
          <a:bodyPr>
            <a:normAutofit/>
          </a:bodyPr>
          <a:lstStyle/>
          <a:p>
            <a:endParaRPr lang="en-US" sz="3200"/>
          </a:p>
        </p:txBody>
      </p:sp>
      <p:sp>
        <p:nvSpPr>
          <p:cNvPr id="3" name="Content Placeholder 2">
            <a:extLst>
              <a:ext uri="{FF2B5EF4-FFF2-40B4-BE49-F238E27FC236}">
                <a16:creationId xmlns:a16="http://schemas.microsoft.com/office/drawing/2014/main" id="{5CB14645-4F4A-41F9-8C4D-BDEDA0166B24}"/>
              </a:ext>
            </a:extLst>
          </p:cNvPr>
          <p:cNvSpPr>
            <a:spLocks noGrp="1"/>
          </p:cNvSpPr>
          <p:nvPr>
            <p:ph idx="1"/>
          </p:nvPr>
        </p:nvSpPr>
        <p:spPr>
          <a:xfrm>
            <a:off x="7962519" y="2249487"/>
            <a:ext cx="3084892" cy="3541714"/>
          </a:xfrm>
        </p:spPr>
        <p:txBody>
          <a:bodyPr>
            <a:normAutofit/>
          </a:bodyPr>
          <a:lstStyle/>
          <a:p>
            <a:r>
              <a:rPr lang="en-US" sz="4000" b="1" i="1">
                <a:solidFill>
                  <a:schemeClr val="bg1"/>
                </a:solidFill>
                <a:highlight>
                  <a:srgbClr val="FFFF00"/>
                </a:highlight>
                <a:latin typeface=" Times New Roman"/>
              </a:rPr>
              <a:t>Thank you</a:t>
            </a:r>
          </a:p>
        </p:txBody>
      </p:sp>
      <p:pic>
        <p:nvPicPr>
          <p:cNvPr id="5" name="Picture 4" descr="Lines on wood">
            <a:extLst>
              <a:ext uri="{FF2B5EF4-FFF2-40B4-BE49-F238E27FC236}">
                <a16:creationId xmlns:a16="http://schemas.microsoft.com/office/drawing/2014/main" id="{8599836D-3B78-DF09-C309-3BD179C3AFDF}"/>
              </a:ext>
            </a:extLst>
          </p:cNvPr>
          <p:cNvPicPr>
            <a:picLocks noChangeAspect="1"/>
          </p:cNvPicPr>
          <p:nvPr/>
        </p:nvPicPr>
        <p:blipFill rotWithShape="1">
          <a:blip r:embed="rId3"/>
          <a:srcRect l="17316" r="9114" b="-1"/>
          <a:stretch/>
        </p:blipFill>
        <p:spPr>
          <a:xfrm>
            <a:off x="-5597" y="10"/>
            <a:ext cx="7558541" cy="6857990"/>
          </a:xfrm>
          <a:prstGeom prst="rect">
            <a:avLst/>
          </a:prstGeom>
        </p:spPr>
      </p:pic>
    </p:spTree>
    <p:extLst>
      <p:ext uri="{BB962C8B-B14F-4D97-AF65-F5344CB8AC3E}">
        <p14:creationId xmlns:p14="http://schemas.microsoft.com/office/powerpoint/2010/main" val="241377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B4F3-FA51-46FD-B9EB-7042F7696269}"/>
              </a:ext>
            </a:extLst>
          </p:cNvPr>
          <p:cNvSpPr>
            <a:spLocks noGrp="1"/>
          </p:cNvSpPr>
          <p:nvPr>
            <p:ph type="ctrTitle"/>
          </p:nvPr>
        </p:nvSpPr>
        <p:spPr>
          <a:xfrm>
            <a:off x="2466974" y="-1077912"/>
            <a:ext cx="8791575" cy="2387600"/>
          </a:xfrm>
        </p:spPr>
        <p:txBody>
          <a:bodyPr/>
          <a:lstStyle/>
          <a:p>
            <a:r>
              <a:rPr lang="en-US"/>
              <a:t>Burn and scald</a:t>
            </a:r>
          </a:p>
        </p:txBody>
      </p:sp>
      <p:sp>
        <p:nvSpPr>
          <p:cNvPr id="3" name="Subtitle 2">
            <a:extLst>
              <a:ext uri="{FF2B5EF4-FFF2-40B4-BE49-F238E27FC236}">
                <a16:creationId xmlns:a16="http://schemas.microsoft.com/office/drawing/2014/main" id="{1CA81CEE-8169-4B50-836C-205B8EF82C56}"/>
              </a:ext>
            </a:extLst>
          </p:cNvPr>
          <p:cNvSpPr>
            <a:spLocks noGrp="1"/>
          </p:cNvSpPr>
          <p:nvPr>
            <p:ph type="subTitle" idx="1"/>
          </p:nvPr>
        </p:nvSpPr>
        <p:spPr>
          <a:xfrm>
            <a:off x="1890713" y="2144712"/>
            <a:ext cx="8410574" cy="3703637"/>
          </a:xfrm>
        </p:spPr>
        <p:txBody>
          <a:bodyPr>
            <a:noAutofit/>
          </a:bodyPr>
          <a:lstStyle/>
          <a:p>
            <a:pPr algn="just"/>
            <a:r>
              <a:rPr lang="en-US" sz="2400" cap="none">
                <a:solidFill>
                  <a:schemeClr val="tx1"/>
                </a:solidFill>
                <a:latin typeface="Times New Roman" panose="02020603050405020304" pitchFamily="18" charset="0"/>
                <a:cs typeface="Times New Roman" panose="02020603050405020304" pitchFamily="18" charset="0"/>
              </a:rPr>
              <a:t>Damage to the tissues arising from the application of heat is commonly encountered in forensic pathology and sometimes provides a challenging problem in the distinction between ante-mortem and post-mortem burning, which may have serious criminal aspects</a:t>
            </a:r>
          </a:p>
        </p:txBody>
      </p:sp>
    </p:spTree>
    <p:extLst>
      <p:ext uri="{BB962C8B-B14F-4D97-AF65-F5344CB8AC3E}">
        <p14:creationId xmlns:p14="http://schemas.microsoft.com/office/powerpoint/2010/main" val="3776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5B4F-3886-4131-B19D-6DFB59DAD0EC}"/>
              </a:ext>
            </a:extLst>
          </p:cNvPr>
          <p:cNvSpPr>
            <a:spLocks noGrp="1"/>
          </p:cNvSpPr>
          <p:nvPr>
            <p:ph type="title"/>
          </p:nvPr>
        </p:nvSpPr>
        <p:spPr/>
        <p:txBody>
          <a:bodyPr/>
          <a:lstStyle/>
          <a:p>
            <a:r>
              <a:rPr lang="en-US"/>
              <a:t>Heat injury</a:t>
            </a:r>
          </a:p>
        </p:txBody>
      </p:sp>
      <p:sp>
        <p:nvSpPr>
          <p:cNvPr id="3" name="Content Placeholder 2">
            <a:extLst>
              <a:ext uri="{FF2B5EF4-FFF2-40B4-BE49-F238E27FC236}">
                <a16:creationId xmlns:a16="http://schemas.microsoft.com/office/drawing/2014/main" id="{AD75A371-EB9E-4CC7-83F0-F3B305730A4F}"/>
              </a:ext>
            </a:extLst>
          </p:cNvPr>
          <p:cNvSpPr>
            <a:spLocks noGrp="1"/>
          </p:cNvSpPr>
          <p:nvPr>
            <p:ph idx="1"/>
          </p:nvPr>
        </p:nvSpPr>
        <p:spPr/>
        <p:txBody>
          <a:bodyPr/>
          <a:lstStyle/>
          <a:p>
            <a:pPr algn="just"/>
            <a:r>
              <a:rPr lang="en-US"/>
              <a:t>This may arise following a defect in body temperature control or, more commonly, from the external application of heat. Mammalian tissues can survive only within a relatively narrow range of temperatures , approximately 20–44°C.</a:t>
            </a:r>
          </a:p>
          <a:p>
            <a:endParaRPr lang="en-US"/>
          </a:p>
        </p:txBody>
      </p:sp>
    </p:spTree>
    <p:extLst>
      <p:ext uri="{BB962C8B-B14F-4D97-AF65-F5344CB8AC3E}">
        <p14:creationId xmlns:p14="http://schemas.microsoft.com/office/powerpoint/2010/main" val="184184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1862-F279-4DBE-95E9-878167850039}"/>
              </a:ext>
            </a:extLst>
          </p:cNvPr>
          <p:cNvSpPr>
            <a:spLocks noGrp="1"/>
          </p:cNvSpPr>
          <p:nvPr>
            <p:ph type="title"/>
          </p:nvPr>
        </p:nvSpPr>
        <p:spPr/>
        <p:txBody>
          <a:bodyPr/>
          <a:lstStyle/>
          <a:p>
            <a:r>
              <a:rPr lang="en-US"/>
              <a:t>Burn and scalds</a:t>
            </a:r>
          </a:p>
        </p:txBody>
      </p:sp>
      <p:sp>
        <p:nvSpPr>
          <p:cNvPr id="3" name="Content Placeholder 2">
            <a:extLst>
              <a:ext uri="{FF2B5EF4-FFF2-40B4-BE49-F238E27FC236}">
                <a16:creationId xmlns:a16="http://schemas.microsoft.com/office/drawing/2014/main" id="{1132F323-495E-45CD-8796-BE60B2CCE9BB}"/>
              </a:ext>
            </a:extLst>
          </p:cNvPr>
          <p:cNvSpPr>
            <a:spLocks noGrp="1"/>
          </p:cNvSpPr>
          <p:nvPr>
            <p:ph idx="1"/>
          </p:nvPr>
        </p:nvSpPr>
        <p:spPr/>
        <p:txBody>
          <a:bodyPr>
            <a:normAutofit/>
          </a:bodyPr>
          <a:lstStyle/>
          <a:p>
            <a:pPr marL="0" indent="0" algn="just">
              <a:buNone/>
            </a:pPr>
            <a:r>
              <a:rPr lang="en-US"/>
              <a:t>When external heat is applied, the extent of damage</a:t>
            </a:r>
          </a:p>
          <a:p>
            <a:pPr marL="0" indent="0">
              <a:buNone/>
            </a:pPr>
            <a:r>
              <a:rPr lang="en-US"/>
              <a:t>depends upon:</a:t>
            </a:r>
          </a:p>
          <a:p>
            <a:r>
              <a:rPr lang="en-US"/>
              <a:t>the applied temperature</a:t>
            </a:r>
          </a:p>
          <a:p>
            <a:r>
              <a:rPr lang="en-US"/>
              <a:t>the ability of the body surface to conduct away</a:t>
            </a:r>
          </a:p>
          <a:p>
            <a:r>
              <a:rPr lang="en-US"/>
              <a:t>the excess heat</a:t>
            </a:r>
          </a:p>
          <a:p>
            <a:r>
              <a:rPr lang="en-US"/>
              <a:t> the time for which the heat is applied.</a:t>
            </a:r>
          </a:p>
          <a:p>
            <a:endParaRPr lang="en-US"/>
          </a:p>
        </p:txBody>
      </p:sp>
    </p:spTree>
    <p:extLst>
      <p:ext uri="{BB962C8B-B14F-4D97-AF65-F5344CB8AC3E}">
        <p14:creationId xmlns:p14="http://schemas.microsoft.com/office/powerpoint/2010/main" val="2312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9F47-7C5E-4AAA-BDD9-6B302F8896EB}"/>
              </a:ext>
            </a:extLst>
          </p:cNvPr>
          <p:cNvSpPr>
            <a:spLocks noGrp="1"/>
          </p:cNvSpPr>
          <p:nvPr>
            <p:ph type="title"/>
          </p:nvPr>
        </p:nvSpPr>
        <p:spPr/>
        <p:txBody>
          <a:bodyPr/>
          <a:lstStyle/>
          <a:p>
            <a:pPr algn="just">
              <a:lnSpc>
                <a:spcPct val="100000"/>
              </a:lnSpc>
            </a:pPr>
            <a:r>
              <a:rPr lang="en-US" b="1">
                <a:highlight>
                  <a:srgbClr val="FFFF00"/>
                </a:highlight>
                <a:latin typeface=" Times New Roman"/>
              </a:rPr>
              <a:t>Burns and scald</a:t>
            </a:r>
          </a:p>
        </p:txBody>
      </p:sp>
      <p:sp>
        <p:nvSpPr>
          <p:cNvPr id="3" name="Content Placeholder 2">
            <a:extLst>
              <a:ext uri="{FF2B5EF4-FFF2-40B4-BE49-F238E27FC236}">
                <a16:creationId xmlns:a16="http://schemas.microsoft.com/office/drawing/2014/main" id="{CFAE0672-F2DB-449E-877A-9F127DD9C770}"/>
              </a:ext>
            </a:extLst>
          </p:cNvPr>
          <p:cNvSpPr>
            <a:spLocks noGrp="1"/>
          </p:cNvSpPr>
          <p:nvPr>
            <p:ph idx="1"/>
          </p:nvPr>
        </p:nvSpPr>
        <p:spPr/>
        <p:txBody>
          <a:bodyPr/>
          <a:lstStyle/>
          <a:p>
            <a:pPr marL="0" indent="0">
              <a:buNone/>
            </a:pPr>
            <a:r>
              <a:rPr lang="en-US"/>
              <a:t>The temperature/time relationship is important , for it is sometimes forgotten that relatively low temperatures, even as little as 44°C, can cause damage if sustained long enough. This is attested by many negligence lawsuits concerning unconscious patients burned by forgotten hot-water bottles.</a:t>
            </a:r>
          </a:p>
          <a:p>
            <a:endParaRPr lang="en-US"/>
          </a:p>
        </p:txBody>
      </p:sp>
    </p:spTree>
    <p:extLst>
      <p:ext uri="{BB962C8B-B14F-4D97-AF65-F5344CB8AC3E}">
        <p14:creationId xmlns:p14="http://schemas.microsoft.com/office/powerpoint/2010/main" val="392304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8E1A6-E1E7-4190-AA01-7F237EC26F17}"/>
              </a:ext>
            </a:extLst>
          </p:cNvPr>
          <p:cNvSpPr>
            <a:spLocks noGrp="1"/>
          </p:cNvSpPr>
          <p:nvPr>
            <p:ph type="title"/>
          </p:nvPr>
        </p:nvSpPr>
        <p:spPr/>
        <p:txBody>
          <a:bodyPr/>
          <a:lstStyle/>
          <a:p>
            <a:r>
              <a:rPr lang="en-US" b="1" i="1">
                <a:highlight>
                  <a:srgbClr val="FFFF00"/>
                </a:highlight>
                <a:latin typeface=" Times New Roman"/>
              </a:rPr>
              <a:t>Burn and scald</a:t>
            </a:r>
          </a:p>
        </p:txBody>
      </p:sp>
      <p:sp>
        <p:nvSpPr>
          <p:cNvPr id="3" name="Content Placeholder 2">
            <a:extLst>
              <a:ext uri="{FF2B5EF4-FFF2-40B4-BE49-F238E27FC236}">
                <a16:creationId xmlns:a16="http://schemas.microsoft.com/office/drawing/2014/main" id="{4CF781FB-40B7-4DA6-AF61-D9958F2E53A1}"/>
              </a:ext>
            </a:extLst>
          </p:cNvPr>
          <p:cNvSpPr>
            <a:spLocks noGrp="1"/>
          </p:cNvSpPr>
          <p:nvPr>
            <p:ph idx="1"/>
          </p:nvPr>
        </p:nvSpPr>
        <p:spPr/>
        <p:txBody>
          <a:bodyPr>
            <a:normAutofit/>
          </a:bodyPr>
          <a:lstStyle/>
          <a:p>
            <a:pPr marL="0" indent="0" algn="just">
              <a:lnSpc>
                <a:spcPct val="100000"/>
              </a:lnSpc>
              <a:buNone/>
            </a:pPr>
            <a:r>
              <a:rPr lang="en-US">
                <a:latin typeface="Arial" panose="020B0604020202020204" pitchFamily="34" charset="0"/>
                <a:cs typeface="Arial" panose="020B0604020202020204" pitchFamily="34" charset="0"/>
              </a:rPr>
              <a:t>Radiant heat can also cause severe damage, as is obvious from overexposure to sunlight or artificial sunlamps. The long-term effects also include malignant changes, now more important because pollution-induced changes in the stratosphere are allowing more ultraviolet radiation to reach the earth’s surface.</a:t>
            </a:r>
          </a:p>
          <a:p>
            <a:endParaRPr lang="en-US"/>
          </a:p>
        </p:txBody>
      </p:sp>
    </p:spTree>
    <p:extLst>
      <p:ext uri="{BB962C8B-B14F-4D97-AF65-F5344CB8AC3E}">
        <p14:creationId xmlns:p14="http://schemas.microsoft.com/office/powerpoint/2010/main" val="283819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AC23-8E5E-457C-B3D5-8A5B1596DDC4}"/>
              </a:ext>
            </a:extLst>
          </p:cNvPr>
          <p:cNvSpPr>
            <a:spLocks noGrp="1"/>
          </p:cNvSpPr>
          <p:nvPr>
            <p:ph type="title"/>
          </p:nvPr>
        </p:nvSpPr>
        <p:spPr/>
        <p:txBody>
          <a:bodyPr/>
          <a:lstStyle/>
          <a:p>
            <a:r>
              <a:rPr lang="en-US" b="1">
                <a:highlight>
                  <a:srgbClr val="FFFF00"/>
                </a:highlight>
                <a:latin typeface=" Times New Roman"/>
              </a:rPr>
              <a:t>Moist thermal damage – scalds</a:t>
            </a:r>
            <a:br>
              <a:rPr lang="en-US" b="1">
                <a:highlight>
                  <a:srgbClr val="FFFF00"/>
                </a:highlight>
                <a:latin typeface=" Times New Roman"/>
              </a:rPr>
            </a:br>
            <a:endParaRPr lang="en-US" b="1">
              <a:highlight>
                <a:srgbClr val="FFFF00"/>
              </a:highlight>
              <a:latin typeface=" Times New Roman"/>
            </a:endParaRPr>
          </a:p>
        </p:txBody>
      </p:sp>
      <p:sp>
        <p:nvSpPr>
          <p:cNvPr id="3" name="Content Placeholder 2">
            <a:extLst>
              <a:ext uri="{FF2B5EF4-FFF2-40B4-BE49-F238E27FC236}">
                <a16:creationId xmlns:a16="http://schemas.microsoft.com/office/drawing/2014/main" id="{E44DB45A-9125-4F72-AA9A-F5E1476BCB92}"/>
              </a:ext>
            </a:extLst>
          </p:cNvPr>
          <p:cNvSpPr>
            <a:spLocks noGrp="1"/>
          </p:cNvSpPr>
          <p:nvPr>
            <p:ph idx="1"/>
          </p:nvPr>
        </p:nvSpPr>
        <p:spPr/>
        <p:txBody>
          <a:bodyPr>
            <a:normAutofit/>
          </a:bodyPr>
          <a:lstStyle/>
          <a:p>
            <a:pPr marL="0" indent="0" algn="just">
              <a:buNone/>
            </a:pPr>
            <a:r>
              <a:rPr lang="en-US"/>
              <a:t>‘</a:t>
            </a:r>
            <a:r>
              <a:rPr lang="en-US" sz="2800">
                <a:latin typeface="Arial" panose="020B0604020202020204" pitchFamily="34" charset="0"/>
                <a:cs typeface="Arial" panose="020B0604020202020204" pitchFamily="34" charset="0"/>
              </a:rPr>
              <a:t>scald’ refers to tissue damage from hot liquids, usually water. Other hot fluids include oils, molten rubber, other liquid chemicals and steam. Molten metals are usually at such a high temperature that the results are similar  to dry burns. The water scald is a common domestic accident, especially to children and old people, that group at the extremes of life who are vulnerable to so many types of accident.</a:t>
            </a:r>
          </a:p>
        </p:txBody>
      </p:sp>
    </p:spTree>
    <p:extLst>
      <p:ext uri="{BB962C8B-B14F-4D97-AF65-F5344CB8AC3E}">
        <p14:creationId xmlns:p14="http://schemas.microsoft.com/office/powerpoint/2010/main" val="936243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Burn in the forensic medicine</vt:lpstr>
      <vt:lpstr>Outlines:</vt:lpstr>
      <vt:lpstr>Burn and scalds</vt:lpstr>
      <vt:lpstr>Burn and scald</vt:lpstr>
      <vt:lpstr>Heat injury</vt:lpstr>
      <vt:lpstr>Burn and scalds</vt:lpstr>
      <vt:lpstr>Burns and scald</vt:lpstr>
      <vt:lpstr>Burn and scald</vt:lpstr>
      <vt:lpstr>Moist thermal damage – scalds </vt:lpstr>
      <vt:lpstr>Moist thermal damage – scalds </vt:lpstr>
      <vt:lpstr>Moist thermal damage – scalds</vt:lpstr>
      <vt:lpstr>Moist thermal damage – scalds</vt:lpstr>
      <vt:lpstr>Burns from dry heat </vt:lpstr>
      <vt:lpstr>Burns from dry heat:</vt:lpstr>
      <vt:lpstr>Burns and sudden death associated with bathing </vt:lpstr>
      <vt:lpstr>Classification of the severity of burns: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Gross appearances at autopsy:</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 and scalds</dc:title>
  <dc:creator>Dr.hawre dlzar</dc:creator>
  <cp:revision>1</cp:revision>
  <dcterms:created xsi:type="dcterms:W3CDTF">2020-12-19T20:44:17Z</dcterms:created>
  <dcterms:modified xsi:type="dcterms:W3CDTF">2023-12-03T09:12:13Z</dcterms:modified>
</cp:coreProperties>
</file>