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72365" autoAdjust="0"/>
  </p:normalViewPr>
  <p:slideViewPr>
    <p:cSldViewPr>
      <p:cViewPr>
        <p:scale>
          <a:sx n="80" d="100"/>
          <a:sy n="80" d="100"/>
        </p:scale>
        <p:origin x="1048" y="-6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man azad" userId="46d97ce1c9685efc" providerId="LiveId" clId="{4E0E1362-4A44-4506-8E84-F4662C081144}"/>
    <pc:docChg chg="modSld">
      <pc:chgData name="dilman azad" userId="46d97ce1c9685efc" providerId="LiveId" clId="{4E0E1362-4A44-4506-8E84-F4662C081144}" dt="2024-11-09T08:12:40.494" v="12" actId="20577"/>
      <pc:docMkLst>
        <pc:docMk/>
      </pc:docMkLst>
      <pc:sldChg chg="modSp mod">
        <pc:chgData name="dilman azad" userId="46d97ce1c9685efc" providerId="LiveId" clId="{4E0E1362-4A44-4506-8E84-F4662C081144}" dt="2024-11-09T08:12:40.494" v="12" actId="20577"/>
        <pc:sldMkLst>
          <pc:docMk/>
          <pc:sldMk cId="0" sldId="261"/>
        </pc:sldMkLst>
        <pc:spChg chg="mod">
          <ac:chgData name="dilman azad" userId="46d97ce1c9685efc" providerId="LiveId" clId="{4E0E1362-4A44-4506-8E84-F4662C081144}" dt="2024-11-09T08:12:40.494" v="12" actId="20577"/>
          <ac:spMkLst>
            <pc:docMk/>
            <pc:sldMk cId="0" sldId="26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66FF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6FF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6FF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8108" y="2586227"/>
            <a:ext cx="1414271" cy="12222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6FF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8458" y="252806"/>
            <a:ext cx="6787083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66FF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83181"/>
            <a:ext cx="8003540" cy="4128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76590" y="6449562"/>
            <a:ext cx="217170" cy="186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020" y="1726819"/>
            <a:ext cx="5928360" cy="159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480"/>
              </a:lnSpc>
              <a:spcBef>
                <a:spcPts val="100"/>
              </a:spcBef>
            </a:pPr>
            <a:r>
              <a:rPr sz="6600" spc="-755" dirty="0">
                <a:solidFill>
                  <a:srgbClr val="00FF00"/>
                </a:solidFill>
              </a:rPr>
              <a:t>MEDICAL</a:t>
            </a:r>
            <a:r>
              <a:rPr sz="6600" spc="-315" dirty="0">
                <a:solidFill>
                  <a:srgbClr val="00FF00"/>
                </a:solidFill>
              </a:rPr>
              <a:t> </a:t>
            </a:r>
            <a:r>
              <a:rPr sz="6600" spc="-715" dirty="0">
                <a:solidFill>
                  <a:srgbClr val="00FF00"/>
                </a:solidFill>
              </a:rPr>
              <a:t>ETHICS</a:t>
            </a:r>
            <a:endParaRPr sz="6600"/>
          </a:p>
          <a:p>
            <a:pPr marL="215265">
              <a:lnSpc>
                <a:spcPts val="4840"/>
              </a:lnSpc>
            </a:pPr>
            <a:r>
              <a:rPr sz="3600" spc="-345" dirty="0">
                <a:solidFill>
                  <a:srgbClr val="FF0000"/>
                </a:solidFill>
                <a:latin typeface="Cambria"/>
                <a:cs typeface="Cambria"/>
              </a:rPr>
              <a:t>WE</a:t>
            </a:r>
            <a:r>
              <a:rPr sz="3600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-265" dirty="0">
                <a:solidFill>
                  <a:srgbClr val="FF0000"/>
                </a:solidFill>
                <a:latin typeface="Cambria"/>
                <a:cs typeface="Cambria"/>
              </a:rPr>
              <a:t>TOO</a:t>
            </a:r>
            <a:r>
              <a:rPr sz="3600" spc="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-254" dirty="0">
                <a:solidFill>
                  <a:srgbClr val="FF0000"/>
                </a:solidFill>
                <a:latin typeface="Cambria"/>
                <a:cs typeface="Cambria"/>
              </a:rPr>
              <a:t>NEED</a:t>
            </a:r>
            <a:r>
              <a:rPr sz="3600" spc="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-235" dirty="0">
                <a:solidFill>
                  <a:srgbClr val="FF0000"/>
                </a:solidFill>
                <a:latin typeface="Cambria"/>
                <a:cs typeface="Cambria"/>
              </a:rPr>
              <a:t>ONE</a:t>
            </a:r>
            <a:r>
              <a:rPr sz="3600" spc="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-240" dirty="0">
                <a:solidFill>
                  <a:srgbClr val="FF0000"/>
                </a:solidFill>
                <a:latin typeface="Cambria"/>
                <a:cs typeface="Cambria"/>
              </a:rPr>
              <a:t>DAY</a:t>
            </a:r>
            <a:r>
              <a:rPr sz="3600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400" spc="-25" dirty="0">
                <a:solidFill>
                  <a:srgbClr val="FF0000"/>
                </a:solidFill>
                <a:latin typeface="Cambria"/>
                <a:cs typeface="Cambria"/>
              </a:rPr>
              <a:t>???</a:t>
            </a:r>
            <a:endParaRPr sz="44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89959" y="4419600"/>
            <a:ext cx="1859280" cy="2438400"/>
            <a:chOff x="3489959" y="4419600"/>
            <a:chExt cx="1859280" cy="2438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9" y="5628132"/>
              <a:ext cx="1859280" cy="1229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199" y="4419600"/>
              <a:ext cx="1828800" cy="12192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65997" y="6449562"/>
            <a:ext cx="89535" cy="18669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1932" y="524255"/>
            <a:ext cx="5696712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7311" rIns="0" bIns="0" rtlCol="0">
            <a:spAutoFit/>
          </a:bodyPr>
          <a:lstStyle/>
          <a:p>
            <a:pPr marL="908685">
              <a:lnSpc>
                <a:spcPct val="100000"/>
              </a:lnSpc>
              <a:spcBef>
                <a:spcPts val="105"/>
              </a:spcBef>
            </a:pPr>
            <a:r>
              <a:rPr sz="4400" spc="-459" dirty="0"/>
              <a:t>ETHICAL</a:t>
            </a:r>
            <a:r>
              <a:rPr sz="4400" spc="-204" dirty="0"/>
              <a:t> </a:t>
            </a:r>
            <a:r>
              <a:rPr sz="4400" spc="-465" dirty="0"/>
              <a:t>PRINCIPLES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pc="-25" dirty="0"/>
              <a:t>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473453"/>
            <a:ext cx="852487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  <a:tab pos="1722755" algn="l"/>
                <a:tab pos="2546985" algn="l"/>
                <a:tab pos="3600450" algn="l"/>
                <a:tab pos="4077335" algn="l"/>
                <a:tab pos="4729480" algn="l"/>
                <a:tab pos="5638165" algn="l"/>
                <a:tab pos="6116955" algn="l"/>
                <a:tab pos="6981190" algn="l"/>
                <a:tab pos="7513320" algn="l"/>
              </a:tabLst>
            </a:pP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Justice: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refers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treat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people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equally</a:t>
            </a:r>
            <a:r>
              <a:rPr sz="2400" b="1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b="1" spc="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fairly</a:t>
            </a:r>
            <a:endParaRPr sz="2400">
              <a:latin typeface="Arial"/>
              <a:cs typeface="Arial"/>
            </a:endParaRPr>
          </a:p>
          <a:p>
            <a:pPr marL="355600" marR="427990" indent="-342900">
              <a:lnSpc>
                <a:spcPct val="100000"/>
              </a:lnSpc>
              <a:spcBef>
                <a:spcPts val="1085"/>
              </a:spcBef>
              <a:buClr>
                <a:srgbClr val="DC9E1F"/>
              </a:buClr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Society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uses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variety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r>
              <a:rPr sz="20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r>
              <a:rPr sz="20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distributive</a:t>
            </a:r>
            <a:r>
              <a:rPr sz="20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justice,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20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following: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00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6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equal</a:t>
            </a:r>
            <a:r>
              <a:rPr sz="16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985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6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according</a:t>
            </a:r>
            <a:r>
              <a:rPr sz="16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985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6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according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effort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985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6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according</a:t>
            </a:r>
            <a:r>
              <a:rPr sz="16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contribution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985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6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according</a:t>
            </a:r>
            <a:r>
              <a:rPr sz="16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merit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985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according</a:t>
            </a:r>
            <a:r>
              <a:rPr sz="16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free-market</a:t>
            </a:r>
            <a:r>
              <a:rPr sz="16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exchanges</a:t>
            </a:r>
            <a:endParaRPr sz="1600">
              <a:latin typeface="Arial"/>
              <a:cs typeface="Arial"/>
            </a:endParaRPr>
          </a:p>
          <a:p>
            <a:pPr marL="353060" marR="5080" indent="-340360" algn="just">
              <a:lnSpc>
                <a:spcPct val="100000"/>
              </a:lnSpc>
              <a:spcBef>
                <a:spcPts val="115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sz="2400" b="1" spc="6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should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strive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provide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some</a:t>
            </a:r>
            <a:r>
              <a:rPr sz="2400" b="1" spc="6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decent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minimum 	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level</a:t>
            </a:r>
            <a:r>
              <a:rPr sz="2400" b="1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400" b="1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health</a:t>
            </a:r>
            <a:r>
              <a:rPr sz="2400" b="1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care</a:t>
            </a:r>
            <a:r>
              <a:rPr sz="2400" b="1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400" b="1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2400" b="1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citizens,</a:t>
            </a:r>
            <a:r>
              <a:rPr sz="2400" b="1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regardless</a:t>
            </a:r>
            <a:r>
              <a:rPr sz="2400" b="1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400" b="1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ability 	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pay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7311" rIns="0" bIns="0" rtlCol="0">
            <a:spAutoFit/>
          </a:bodyPr>
          <a:lstStyle/>
          <a:p>
            <a:pPr marL="908685">
              <a:lnSpc>
                <a:spcPct val="100000"/>
              </a:lnSpc>
              <a:spcBef>
                <a:spcPts val="105"/>
              </a:spcBef>
            </a:pPr>
            <a:r>
              <a:rPr sz="4400" spc="-459" dirty="0"/>
              <a:t>ETHICAL</a:t>
            </a:r>
            <a:r>
              <a:rPr sz="4400" spc="-204" dirty="0"/>
              <a:t> </a:t>
            </a:r>
            <a:r>
              <a:rPr sz="4400" spc="-465" dirty="0"/>
              <a:t>PRINCIPLES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pc="-25" dirty="0"/>
              <a:t>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21282"/>
            <a:ext cx="8834755" cy="228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600" b="1" i="1" dirty="0">
                <a:solidFill>
                  <a:srgbClr val="FF0000"/>
                </a:solidFill>
                <a:latin typeface="Arial"/>
                <a:cs typeface="Arial"/>
              </a:rPr>
              <a:t>Beneficence:</a:t>
            </a:r>
            <a:r>
              <a:rPr sz="3600" b="1" i="1" spc="4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3200" spc="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refers</a:t>
            </a:r>
            <a:r>
              <a:rPr sz="3200" spc="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5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tradition</a:t>
            </a:r>
            <a:r>
              <a:rPr sz="3200" spc="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acting</a:t>
            </a:r>
            <a:r>
              <a:rPr sz="3200" spc="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sz="3200" spc="5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5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patients’</a:t>
            </a:r>
            <a:r>
              <a:rPr sz="3200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3200" spc="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interest</a:t>
            </a:r>
            <a:r>
              <a:rPr sz="3200" spc="5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maximise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32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minimise</a:t>
            </a:r>
            <a:r>
              <a:rPr sz="32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harm.</a:t>
            </a:r>
            <a:endParaRPr sz="3200">
              <a:latin typeface="Arial"/>
              <a:cs typeface="Arial"/>
            </a:endParaRPr>
          </a:p>
          <a:p>
            <a:pPr marL="354965" indent="-342265" algn="just">
              <a:lnSpc>
                <a:spcPct val="100000"/>
              </a:lnSpc>
              <a:spcBef>
                <a:spcPts val="1465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3600" b="1" i="1" dirty="0">
                <a:solidFill>
                  <a:srgbClr val="FF0000"/>
                </a:solidFill>
                <a:latin typeface="Arial"/>
                <a:cs typeface="Arial"/>
              </a:rPr>
              <a:t>Non-malfeasance:</a:t>
            </a:r>
            <a:r>
              <a:rPr sz="3600" b="1" i="1" spc="-3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3200" spc="1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principle</a:t>
            </a:r>
            <a:r>
              <a:rPr sz="3200" spc="1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ensures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1715" y="3880484"/>
            <a:ext cx="53511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345" algn="l"/>
                <a:tab pos="2687320" algn="l"/>
                <a:tab pos="4069715" algn="l"/>
                <a:tab pos="4993640" algn="l"/>
              </a:tabLst>
            </a:pP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ought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3880484"/>
            <a:ext cx="2809875" cy="218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53465" algn="l"/>
              </a:tabLst>
            </a:pP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produce</a:t>
            </a:r>
            <a:r>
              <a:rPr sz="32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harm</a:t>
            </a:r>
            <a:endParaRPr sz="3200">
              <a:latin typeface="Arial"/>
              <a:cs typeface="Arial"/>
            </a:endParaRPr>
          </a:p>
          <a:p>
            <a:pPr marL="413384" indent="-286385">
              <a:lnSpc>
                <a:spcPct val="100000"/>
              </a:lnSpc>
              <a:spcBef>
                <a:spcPts val="1290"/>
              </a:spcBef>
              <a:buClr>
                <a:srgbClr val="DC9E1F"/>
              </a:buClr>
              <a:buChar char="•"/>
              <a:tabLst>
                <a:tab pos="413384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Negligence</a:t>
            </a:r>
            <a:endParaRPr sz="2800">
              <a:latin typeface="Arial"/>
              <a:cs typeface="Arial"/>
            </a:endParaRPr>
          </a:p>
          <a:p>
            <a:pPr marL="413384" indent="-286385">
              <a:lnSpc>
                <a:spcPct val="100000"/>
              </a:lnSpc>
              <a:spcBef>
                <a:spcPts val="1275"/>
              </a:spcBef>
              <a:buClr>
                <a:srgbClr val="DC9E1F"/>
              </a:buClr>
              <a:buChar char="•"/>
              <a:tabLst>
                <a:tab pos="413384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Misconduct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522" y="739267"/>
            <a:ext cx="72713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25" dirty="0"/>
              <a:t>ETHICAL</a:t>
            </a:r>
            <a:r>
              <a:rPr sz="4000" spc="-155" dirty="0"/>
              <a:t> </a:t>
            </a:r>
            <a:r>
              <a:rPr sz="4000" spc="-365" dirty="0"/>
              <a:t>VS.</a:t>
            </a:r>
            <a:r>
              <a:rPr sz="4000" spc="-100" dirty="0"/>
              <a:t> </a:t>
            </a:r>
            <a:r>
              <a:rPr sz="4000" spc="-465" dirty="0"/>
              <a:t>LEGAL</a:t>
            </a:r>
            <a:r>
              <a:rPr sz="4000" spc="-150" dirty="0"/>
              <a:t> </a:t>
            </a:r>
            <a:r>
              <a:rPr sz="4000" spc="-465" dirty="0"/>
              <a:t>OBLIGATIONS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231885" y="6414617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625854"/>
            <a:ext cx="3958590" cy="4654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28575" indent="-341630" algn="just">
              <a:lnSpc>
                <a:spcPct val="100000"/>
              </a:lnSpc>
              <a:spcBef>
                <a:spcPts val="95"/>
              </a:spcBef>
              <a:buClr>
                <a:srgbClr val="DC9E1F"/>
              </a:buClr>
              <a:buChar char="•"/>
              <a:tabLst>
                <a:tab pos="355600" algn="l"/>
              </a:tabLst>
            </a:pPr>
            <a:r>
              <a:rPr sz="2800" spc="-26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ethics</a:t>
            </a:r>
            <a:r>
              <a:rPr sz="28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85" dirty="0">
                <a:solidFill>
                  <a:srgbClr val="FFFFFF"/>
                </a:solidFill>
                <a:latin typeface="Arial"/>
                <a:cs typeface="Arial"/>
              </a:rPr>
              <a:t>law 	</a:t>
            </a:r>
            <a:r>
              <a:rPr sz="2800" spc="-31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9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10" dirty="0">
                <a:solidFill>
                  <a:srgbClr val="FFFFFF"/>
                </a:solidFill>
                <a:latin typeface="Arial"/>
                <a:cs typeface="Arial"/>
              </a:rPr>
              <a:t>same,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8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often 	</a:t>
            </a:r>
            <a:r>
              <a:rPr sz="2800" spc="-25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Arial"/>
                <a:cs typeface="Arial"/>
              </a:rPr>
              <a:t>define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8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75"/>
              </a:spcBef>
              <a:buClr>
                <a:srgbClr val="DC9E1F"/>
              </a:buClr>
              <a:buChar char="•"/>
              <a:tabLst>
                <a:tab pos="355600" algn="l"/>
              </a:tabLst>
            </a:pPr>
            <a:r>
              <a:rPr sz="2800" spc="-265" dirty="0">
                <a:solidFill>
                  <a:srgbClr val="FFFFFF"/>
                </a:solidFill>
                <a:latin typeface="Arial"/>
                <a:cs typeface="Arial"/>
              </a:rPr>
              <a:t>Breach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ethical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obligation </a:t>
            </a:r>
            <a:r>
              <a:rPr sz="2800" spc="-33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necessarily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45" dirty="0">
                <a:solidFill>
                  <a:srgbClr val="FFFFFF"/>
                </a:solidFill>
                <a:latin typeface="Arial"/>
                <a:cs typeface="Arial"/>
              </a:rPr>
              <a:t>mean </a:t>
            </a:r>
            <a:r>
              <a:rPr sz="2800" spc="-260" dirty="0">
                <a:solidFill>
                  <a:srgbClr val="FFFFFF"/>
                </a:solidFill>
                <a:latin typeface="Arial"/>
                <a:cs typeface="Arial"/>
              </a:rPr>
              <a:t>breach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85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75"/>
              </a:spcBef>
              <a:buClr>
                <a:srgbClr val="DC9E1F"/>
              </a:buClr>
              <a:buChar char="•"/>
              <a:tabLst>
                <a:tab pos="355600" algn="l"/>
              </a:tabLst>
            </a:pPr>
            <a:r>
              <a:rPr sz="2800" spc="-265" dirty="0">
                <a:solidFill>
                  <a:srgbClr val="FFFFFF"/>
                </a:solidFill>
                <a:latin typeface="Arial"/>
                <a:cs typeface="Arial"/>
              </a:rPr>
              <a:t>Breach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ethical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obligation </a:t>
            </a:r>
            <a:r>
              <a:rPr sz="2800" spc="-33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9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8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75" dirty="0">
                <a:solidFill>
                  <a:srgbClr val="FFFFFF"/>
                </a:solidFill>
                <a:latin typeface="Arial"/>
                <a:cs typeface="Arial"/>
              </a:rPr>
              <a:t>prove </a:t>
            </a:r>
            <a:r>
              <a:rPr sz="2800" spc="-254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Arial"/>
                <a:cs typeface="Arial"/>
              </a:rPr>
              <a:t>malpractice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spc="-254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negligence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59" y="5903974"/>
            <a:ext cx="3706367" cy="9540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1571116"/>
            <a:ext cx="3676650" cy="4343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16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-415" dirty="0"/>
              <a:t>MICRO</a:t>
            </a:r>
            <a:r>
              <a:rPr sz="3600" spc="-60" dirty="0"/>
              <a:t> </a:t>
            </a:r>
            <a:r>
              <a:rPr sz="3600" spc="-400" dirty="0"/>
              <a:t>LEVEL</a:t>
            </a:r>
            <a:r>
              <a:rPr sz="3600" spc="-90" dirty="0"/>
              <a:t> </a:t>
            </a:r>
            <a:r>
              <a:rPr sz="3600" spc="-385" dirty="0"/>
              <a:t>ETHICAL</a:t>
            </a:r>
            <a:r>
              <a:rPr sz="3600" spc="-125" dirty="0"/>
              <a:t> </a:t>
            </a:r>
            <a:r>
              <a:rPr sz="3600" spc="-375" dirty="0"/>
              <a:t>PRINCIPLES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23847"/>
            <a:ext cx="8030209" cy="420878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15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spc="-145" dirty="0">
                <a:solidFill>
                  <a:srgbClr val="FF0000"/>
                </a:solidFill>
                <a:latin typeface="Arial"/>
                <a:cs typeface="Arial"/>
              </a:rPr>
              <a:t>I.</a:t>
            </a:r>
            <a:r>
              <a:rPr sz="32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300" dirty="0">
                <a:solidFill>
                  <a:srgbClr val="FF0000"/>
                </a:solidFill>
                <a:latin typeface="Arial"/>
                <a:cs typeface="Arial"/>
              </a:rPr>
              <a:t>Respect</a:t>
            </a:r>
            <a:r>
              <a:rPr sz="32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3200" b="1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340" dirty="0">
                <a:solidFill>
                  <a:srgbClr val="FF0000"/>
                </a:solidFill>
                <a:latin typeface="Arial"/>
                <a:cs typeface="Arial"/>
              </a:rPr>
              <a:t>Autonomy</a:t>
            </a:r>
            <a:r>
              <a:rPr sz="3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FF0000"/>
                </a:solidFill>
                <a:latin typeface="Arial"/>
                <a:cs typeface="Arial"/>
              </a:rPr>
              <a:t>(or</a:t>
            </a:r>
            <a:r>
              <a:rPr sz="32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300" dirty="0">
                <a:solidFill>
                  <a:srgbClr val="FF0000"/>
                </a:solidFill>
                <a:latin typeface="Arial"/>
                <a:cs typeface="Arial"/>
              </a:rPr>
              <a:t>Person)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ts val="2300"/>
              </a:lnSpc>
              <a:spcBef>
                <a:spcPts val="1170"/>
              </a:spcBef>
              <a:buClr>
                <a:srgbClr val="DC9E1F"/>
              </a:buClr>
              <a:buChar char="•"/>
              <a:tabLst>
                <a:tab pos="355600" algn="l"/>
              </a:tabLst>
            </a:pP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Respect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decisions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autonomous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persons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protect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persons </a:t>
            </a:r>
            <a:r>
              <a:rPr sz="2400" spc="-265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decision-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(e.g.,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confused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patients,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mentally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ill).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ts val="2590"/>
              </a:lnSpc>
              <a:spcBef>
                <a:spcPts val="625"/>
              </a:spcBef>
              <a:buClr>
                <a:srgbClr val="DC9E1F"/>
              </a:buClr>
              <a:buChar char="•"/>
              <a:tabLst>
                <a:tab pos="354965" algn="l"/>
              </a:tabLst>
            </a:pP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Recognize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mentally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legally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competent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2400" spc="-35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4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decisions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independently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2400" spc="-35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basis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decisions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2400" spc="-35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communicate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wishes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workers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2800" b="1" spc="-290" dirty="0">
                <a:solidFill>
                  <a:srgbClr val="FF0000"/>
                </a:solidFill>
                <a:latin typeface="Arial"/>
                <a:cs typeface="Arial"/>
              </a:rPr>
              <a:t>Uphold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40" dirty="0">
                <a:solidFill>
                  <a:srgbClr val="FF0000"/>
                </a:solidFill>
                <a:latin typeface="Arial"/>
                <a:cs typeface="Arial"/>
              </a:rPr>
              <a:t>patient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FF0000"/>
                </a:solidFill>
                <a:latin typeface="Arial"/>
                <a:cs typeface="Arial"/>
              </a:rPr>
              <a:t>confidentiality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7311" rIns="0" bIns="0" rtlCol="0">
            <a:spAutoFit/>
          </a:bodyPr>
          <a:lstStyle/>
          <a:p>
            <a:pPr marL="908685">
              <a:lnSpc>
                <a:spcPct val="100000"/>
              </a:lnSpc>
              <a:spcBef>
                <a:spcPts val="105"/>
              </a:spcBef>
            </a:pPr>
            <a:r>
              <a:rPr sz="4400" spc="-459" dirty="0"/>
              <a:t>ETHICAL</a:t>
            </a:r>
            <a:r>
              <a:rPr sz="4400" spc="-204" dirty="0"/>
              <a:t> </a:t>
            </a:r>
            <a:r>
              <a:rPr sz="4400" spc="-465" dirty="0"/>
              <a:t>PRINCIPLES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07340" y="1429071"/>
            <a:ext cx="8055609" cy="448373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05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3600" b="1" spc="-165" dirty="0">
                <a:solidFill>
                  <a:srgbClr val="FF0000"/>
                </a:solidFill>
                <a:latin typeface="Arial"/>
                <a:cs typeface="Arial"/>
              </a:rPr>
              <a:t>II.</a:t>
            </a:r>
            <a:r>
              <a:rPr sz="36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55" dirty="0">
                <a:solidFill>
                  <a:srgbClr val="FF0000"/>
                </a:solidFill>
                <a:latin typeface="Arial"/>
                <a:cs typeface="Arial"/>
              </a:rPr>
              <a:t>Non-</a:t>
            </a:r>
            <a:r>
              <a:rPr sz="3600" b="1" spc="-320" dirty="0">
                <a:solidFill>
                  <a:srgbClr val="FF0000"/>
                </a:solidFill>
                <a:latin typeface="Arial"/>
                <a:cs typeface="Arial"/>
              </a:rPr>
              <a:t>Maleficence</a:t>
            </a:r>
            <a:r>
              <a:rPr sz="36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25" dirty="0">
                <a:solidFill>
                  <a:srgbClr val="FF0000"/>
                </a:solidFill>
                <a:latin typeface="Arial"/>
                <a:cs typeface="Arial"/>
              </a:rPr>
              <a:t>(Not</a:t>
            </a:r>
            <a:r>
              <a:rPr sz="36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54" dirty="0">
                <a:solidFill>
                  <a:srgbClr val="FF0000"/>
                </a:solidFill>
                <a:latin typeface="Arial"/>
                <a:cs typeface="Arial"/>
              </a:rPr>
              <a:t>inflicting</a:t>
            </a:r>
            <a:r>
              <a:rPr sz="36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65" dirty="0">
                <a:solidFill>
                  <a:srgbClr val="FF0000"/>
                </a:solidFill>
                <a:latin typeface="Arial"/>
                <a:cs typeface="Arial"/>
              </a:rPr>
              <a:t>harm)</a:t>
            </a:r>
            <a:endParaRPr sz="3600" dirty="0">
              <a:latin typeface="Arial"/>
              <a:cs typeface="Arial"/>
            </a:endParaRPr>
          </a:p>
          <a:p>
            <a:pPr marL="355600" marR="704215" indent="-342900">
              <a:lnSpc>
                <a:spcPts val="3460"/>
              </a:lnSpc>
              <a:spcBef>
                <a:spcPts val="1420"/>
              </a:spcBef>
              <a:buClr>
                <a:srgbClr val="DC9E1F"/>
              </a:buClr>
              <a:buChar char="•"/>
              <a:tabLst>
                <a:tab pos="355600" algn="l"/>
              </a:tabLst>
            </a:pP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45" dirty="0">
                <a:solidFill>
                  <a:srgbClr val="FFFFFF"/>
                </a:solidFill>
                <a:latin typeface="Arial"/>
                <a:cs typeface="Arial"/>
              </a:rPr>
              <a:t>professionals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4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inflict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05" dirty="0">
                <a:solidFill>
                  <a:srgbClr val="FFFFFF"/>
                </a:solidFill>
                <a:latin typeface="Arial"/>
                <a:cs typeface="Arial"/>
              </a:rPr>
              <a:t>harm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3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30"/>
              </a:spcBef>
              <a:buClr>
                <a:srgbClr val="DC9E1F"/>
              </a:buClr>
              <a:buChar char="•"/>
              <a:tabLst>
                <a:tab pos="354965" algn="l"/>
              </a:tabLst>
            </a:pP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III.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75" dirty="0">
                <a:solidFill>
                  <a:srgbClr val="FFFFFF"/>
                </a:solidFill>
                <a:latin typeface="Arial"/>
                <a:cs typeface="Arial"/>
              </a:rPr>
              <a:t>Beneficence</a:t>
            </a:r>
            <a:endParaRPr sz="3200" dirty="0">
              <a:latin typeface="Arial"/>
              <a:cs typeface="Arial"/>
            </a:endParaRPr>
          </a:p>
          <a:p>
            <a:pPr marL="355600" marR="647700" indent="-342900">
              <a:lnSpc>
                <a:spcPts val="3460"/>
              </a:lnSpc>
              <a:spcBef>
                <a:spcPts val="1420"/>
              </a:spcBef>
              <a:buClr>
                <a:srgbClr val="DC9E1F"/>
              </a:buClr>
              <a:buChar char="•"/>
              <a:tabLst>
                <a:tab pos="355600" algn="l"/>
              </a:tabLst>
            </a:pPr>
            <a:r>
              <a:rPr sz="3200" spc="-265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4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25" dirty="0">
                <a:solidFill>
                  <a:srgbClr val="FFFFFF"/>
                </a:solidFill>
                <a:latin typeface="Arial"/>
                <a:cs typeface="Arial"/>
              </a:rPr>
              <a:t>interests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29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4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65" dirty="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participants.</a:t>
            </a:r>
            <a:endParaRPr sz="3200" dirty="0">
              <a:latin typeface="Arial"/>
              <a:cs typeface="Arial"/>
            </a:endParaRPr>
          </a:p>
          <a:p>
            <a:pPr marL="354965" marR="5080" indent="-342900">
              <a:lnSpc>
                <a:spcPts val="3460"/>
              </a:lnSpc>
              <a:spcBef>
                <a:spcPts val="1360"/>
              </a:spcBef>
              <a:buClr>
                <a:srgbClr val="DC9E1F"/>
              </a:buClr>
              <a:buChar char="•"/>
              <a:tabLst>
                <a:tab pos="354965" algn="l"/>
              </a:tabLst>
            </a:pP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Contribute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29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29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45" dirty="0">
                <a:solidFill>
                  <a:srgbClr val="FFFFFF"/>
                </a:solidFill>
                <a:latin typeface="Arial"/>
                <a:cs typeface="Arial"/>
              </a:rPr>
              <a:t>welfare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2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4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further </a:t>
            </a:r>
            <a:r>
              <a:rPr sz="3200" spc="-24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interests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5030" marR="5080" indent="-2132965">
              <a:lnSpc>
                <a:spcPct val="100000"/>
              </a:lnSpc>
              <a:spcBef>
                <a:spcPts val="100"/>
              </a:spcBef>
            </a:pPr>
            <a:r>
              <a:rPr sz="3600" spc="-400" dirty="0"/>
              <a:t>LEARNING</a:t>
            </a:r>
            <a:r>
              <a:rPr sz="3600" spc="-185" dirty="0"/>
              <a:t> </a:t>
            </a:r>
            <a:r>
              <a:rPr sz="3600" spc="-440" dirty="0"/>
              <a:t>ABOUT</a:t>
            </a:r>
            <a:r>
              <a:rPr sz="3600" spc="-100" dirty="0"/>
              <a:t> </a:t>
            </a:r>
            <a:r>
              <a:rPr sz="3600" spc="-375" dirty="0"/>
              <a:t>ETHICAL</a:t>
            </a:r>
            <a:r>
              <a:rPr sz="3600" spc="-120" dirty="0"/>
              <a:t> </a:t>
            </a:r>
            <a:r>
              <a:rPr sz="3600" spc="-380" dirty="0"/>
              <a:t>ISSUES </a:t>
            </a:r>
            <a:r>
              <a:rPr sz="3600" spc="-405" dirty="0"/>
              <a:t>REQUIRES….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739" y="1526794"/>
            <a:ext cx="7939405" cy="44399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5600" marR="5080" indent="-342900">
              <a:lnSpc>
                <a:spcPts val="3080"/>
              </a:lnSpc>
              <a:spcBef>
                <a:spcPts val="84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38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90" dirty="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issue-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4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25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endParaRPr sz="3200">
              <a:latin typeface="Arial"/>
              <a:cs typeface="Arial"/>
            </a:endParaRPr>
          </a:p>
          <a:p>
            <a:pPr marL="355600" marR="6350" indent="-342900">
              <a:lnSpc>
                <a:spcPts val="3070"/>
              </a:lnSpc>
              <a:spcBef>
                <a:spcPts val="136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38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90" dirty="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ethical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frameworks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4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principles-</a:t>
            </a:r>
            <a:r>
              <a:rPr sz="3200" b="1" spc="-29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anecdotes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0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spc="-37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90" dirty="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one’s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65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85" dirty="0">
                <a:solidFill>
                  <a:srgbClr val="FFFFFF"/>
                </a:solidFill>
                <a:latin typeface="Arial"/>
                <a:cs typeface="Arial"/>
              </a:rPr>
              <a:t>values</a:t>
            </a:r>
            <a:endParaRPr sz="3200">
              <a:latin typeface="Arial"/>
              <a:cs typeface="Arial"/>
            </a:endParaRPr>
          </a:p>
          <a:p>
            <a:pPr marL="355600" marR="640715" indent="-342900">
              <a:lnSpc>
                <a:spcPts val="3070"/>
              </a:lnSpc>
              <a:spcBef>
                <a:spcPts val="134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9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issue-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logic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4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b="1" spc="-320" dirty="0">
                <a:solidFill>
                  <a:srgbClr val="FFFFFF"/>
                </a:solidFill>
                <a:latin typeface="Arial"/>
                <a:cs typeface="Arial"/>
              </a:rPr>
              <a:t>argument</a:t>
            </a:r>
            <a:endParaRPr sz="3200">
              <a:latin typeface="Arial"/>
              <a:cs typeface="Arial"/>
            </a:endParaRPr>
          </a:p>
          <a:p>
            <a:pPr marL="355600" marR="1132205" indent="-342900">
              <a:lnSpc>
                <a:spcPts val="3460"/>
              </a:lnSpc>
              <a:spcBef>
                <a:spcPts val="145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600" b="1" spc="-335" dirty="0">
                <a:solidFill>
                  <a:srgbClr val="FF0000"/>
                </a:solidFill>
                <a:latin typeface="Arial"/>
                <a:cs typeface="Arial"/>
              </a:rPr>
              <a:t>Recognition</a:t>
            </a:r>
            <a:r>
              <a:rPr sz="36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1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6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85" dirty="0">
                <a:solidFill>
                  <a:srgbClr val="FF0000"/>
                </a:solidFill>
                <a:latin typeface="Arial"/>
                <a:cs typeface="Arial"/>
              </a:rPr>
              <a:t>uncertainty-</a:t>
            </a:r>
            <a:r>
              <a:rPr sz="3600" b="1" spc="-265" dirty="0">
                <a:solidFill>
                  <a:srgbClr val="FF0000"/>
                </a:solidFill>
                <a:latin typeface="Arial"/>
                <a:cs typeface="Arial"/>
              </a:rPr>
              <a:t>limits</a:t>
            </a:r>
            <a:r>
              <a:rPr sz="36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4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3600" b="1" spc="-370" dirty="0">
                <a:solidFill>
                  <a:srgbClr val="FF0000"/>
                </a:solidFill>
                <a:latin typeface="Arial"/>
                <a:cs typeface="Arial"/>
              </a:rPr>
              <a:t>knowledge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1990" y="6440525"/>
            <a:ext cx="153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48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100"/>
              </a:spcBef>
            </a:pPr>
            <a:r>
              <a:rPr spc="-635" dirty="0"/>
              <a:t>INFORMED</a:t>
            </a:r>
            <a:r>
              <a:rPr spc="-105" dirty="0"/>
              <a:t> </a:t>
            </a:r>
            <a:r>
              <a:rPr spc="-680" dirty="0"/>
              <a:t>CONSENT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marR="5080" indent="-342900">
              <a:lnSpc>
                <a:spcPct val="90300"/>
              </a:lnSpc>
              <a:spcBef>
                <a:spcPts val="42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225" dirty="0">
                <a:solidFill>
                  <a:srgbClr val="FF0000"/>
                </a:solidFill>
                <a:latin typeface="Arial"/>
                <a:cs typeface="Arial"/>
              </a:rPr>
              <a:t>Definition</a:t>
            </a:r>
            <a:r>
              <a:rPr sz="2800" b="1" spc="-225" dirty="0">
                <a:latin typeface="Arial"/>
                <a:cs typeface="Arial"/>
              </a:rPr>
              <a:t>:</a:t>
            </a:r>
            <a:r>
              <a:rPr sz="2800" b="1" spc="-185" dirty="0">
                <a:latin typeface="Arial"/>
                <a:cs typeface="Arial"/>
              </a:rPr>
              <a:t> </a:t>
            </a:r>
            <a:r>
              <a:rPr spc="-290" dirty="0"/>
              <a:t>A</a:t>
            </a:r>
            <a:r>
              <a:rPr spc="-130" dirty="0"/>
              <a:t> </a:t>
            </a:r>
            <a:r>
              <a:rPr spc="-170" dirty="0"/>
              <a:t>patient’s</a:t>
            </a:r>
            <a:r>
              <a:rPr spc="-35" dirty="0"/>
              <a:t> </a:t>
            </a:r>
            <a:r>
              <a:rPr spc="-165" dirty="0"/>
              <a:t>willing</a:t>
            </a:r>
            <a:r>
              <a:rPr spc="-10" dirty="0"/>
              <a:t> </a:t>
            </a:r>
            <a:r>
              <a:rPr spc="-210" dirty="0"/>
              <a:t>acceptance</a:t>
            </a:r>
            <a:r>
              <a:rPr spc="-20" dirty="0"/>
              <a:t> </a:t>
            </a:r>
            <a:r>
              <a:rPr spc="-180" dirty="0"/>
              <a:t>of</a:t>
            </a:r>
            <a:r>
              <a:rPr spc="-5" dirty="0"/>
              <a:t> </a:t>
            </a:r>
            <a:r>
              <a:rPr spc="-254" dirty="0"/>
              <a:t>a</a:t>
            </a:r>
            <a:r>
              <a:rPr spc="-10" dirty="0"/>
              <a:t> </a:t>
            </a:r>
            <a:r>
              <a:rPr spc="-20" dirty="0"/>
              <a:t>medical </a:t>
            </a:r>
            <a:r>
              <a:rPr spc="-170" dirty="0"/>
              <a:t>intervention</a:t>
            </a:r>
            <a:r>
              <a:rPr spc="-55" dirty="0"/>
              <a:t> </a:t>
            </a:r>
            <a:r>
              <a:rPr spc="-160" dirty="0"/>
              <a:t>after</a:t>
            </a:r>
            <a:r>
              <a:rPr spc="-40" dirty="0"/>
              <a:t> </a:t>
            </a:r>
            <a:r>
              <a:rPr spc="-220" dirty="0"/>
              <a:t>adequate</a:t>
            </a:r>
            <a:r>
              <a:rPr spc="-10" dirty="0"/>
              <a:t> </a:t>
            </a:r>
            <a:r>
              <a:rPr spc="-185" dirty="0"/>
              <a:t>disclosure</a:t>
            </a:r>
            <a:r>
              <a:rPr spc="-35" dirty="0"/>
              <a:t> </a:t>
            </a:r>
            <a:r>
              <a:rPr spc="-204" dirty="0"/>
              <a:t>from</a:t>
            </a:r>
            <a:r>
              <a:rPr spc="-45" dirty="0"/>
              <a:t> </a:t>
            </a:r>
            <a:r>
              <a:rPr spc="-160" dirty="0"/>
              <a:t>their</a:t>
            </a:r>
            <a:r>
              <a:rPr spc="-45" dirty="0"/>
              <a:t> </a:t>
            </a:r>
            <a:r>
              <a:rPr spc="-330" dirty="0"/>
              <a:t>MD</a:t>
            </a:r>
            <a:r>
              <a:rPr spc="-25" dirty="0"/>
              <a:t> </a:t>
            </a:r>
            <a:r>
              <a:rPr spc="-180" dirty="0"/>
              <a:t>of</a:t>
            </a:r>
            <a:r>
              <a:rPr spc="-15" dirty="0"/>
              <a:t> </a:t>
            </a:r>
            <a:r>
              <a:rPr spc="-195" dirty="0"/>
              <a:t>the</a:t>
            </a:r>
            <a:r>
              <a:rPr spc="-25" dirty="0"/>
              <a:t> </a:t>
            </a:r>
            <a:r>
              <a:rPr spc="-10" dirty="0"/>
              <a:t>nature </a:t>
            </a:r>
            <a:r>
              <a:rPr spc="-180" dirty="0"/>
              <a:t>of</a:t>
            </a:r>
            <a:r>
              <a:rPr spc="-10" dirty="0"/>
              <a:t> </a:t>
            </a:r>
            <a:r>
              <a:rPr spc="-195" dirty="0"/>
              <a:t>the</a:t>
            </a:r>
            <a:r>
              <a:rPr spc="-15" dirty="0"/>
              <a:t> </a:t>
            </a:r>
            <a:r>
              <a:rPr spc="-170" dirty="0"/>
              <a:t>intervention,</a:t>
            </a:r>
            <a:r>
              <a:rPr spc="-35" dirty="0"/>
              <a:t> </a:t>
            </a:r>
            <a:r>
              <a:rPr spc="-150" dirty="0"/>
              <a:t>risks,</a:t>
            </a:r>
            <a:r>
              <a:rPr spc="-40" dirty="0"/>
              <a:t> </a:t>
            </a:r>
            <a:r>
              <a:rPr spc="-180" dirty="0"/>
              <a:t>benefits</a:t>
            </a:r>
            <a:r>
              <a:rPr spc="-10" dirty="0"/>
              <a:t> </a:t>
            </a:r>
            <a:r>
              <a:rPr spc="-240" dirty="0"/>
              <a:t>and</a:t>
            </a:r>
            <a:r>
              <a:rPr spc="-15" dirty="0"/>
              <a:t> </a:t>
            </a:r>
            <a:r>
              <a:rPr spc="-170" dirty="0"/>
              <a:t>alternative</a:t>
            </a:r>
            <a:r>
              <a:rPr spc="-30" dirty="0"/>
              <a:t> </a:t>
            </a:r>
            <a:r>
              <a:rPr spc="-185" dirty="0"/>
              <a:t>treatment</a:t>
            </a:r>
            <a:r>
              <a:rPr spc="-40" dirty="0"/>
              <a:t> </a:t>
            </a:r>
            <a:r>
              <a:rPr spc="-110" dirty="0"/>
              <a:t>options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30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2800" b="1" spc="-315" dirty="0">
                <a:solidFill>
                  <a:srgbClr val="66FFFF"/>
                </a:solidFill>
                <a:latin typeface="Arial"/>
                <a:cs typeface="Arial"/>
              </a:rPr>
              <a:t>What</a:t>
            </a:r>
            <a:r>
              <a:rPr sz="2800" b="1" spc="-3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66FFFF"/>
                </a:solidFill>
                <a:latin typeface="Arial"/>
                <a:cs typeface="Arial"/>
              </a:rPr>
              <a:t>constitutes</a:t>
            </a:r>
            <a:r>
              <a:rPr sz="2800" b="1" spc="10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800" b="1" spc="-270" dirty="0">
                <a:solidFill>
                  <a:srgbClr val="66FFFF"/>
                </a:solidFill>
                <a:latin typeface="Arial"/>
                <a:cs typeface="Arial"/>
              </a:rPr>
              <a:t>informed</a:t>
            </a:r>
            <a:r>
              <a:rPr sz="2800" b="1" spc="-1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800" b="1" spc="-290" dirty="0">
                <a:solidFill>
                  <a:srgbClr val="66FFFF"/>
                </a:solidFill>
                <a:latin typeface="Arial"/>
                <a:cs typeface="Arial"/>
              </a:rPr>
              <a:t>consent?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60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Disclosure: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allow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reasonable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44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Understanding: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comprehension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40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Voluntary: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coercion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incentive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accept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deny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40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Agreement: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verbal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(preferred)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discussed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intervention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40"/>
              </a:spcBef>
              <a:buClr>
                <a:srgbClr val="DC9E1F"/>
              </a:buClr>
              <a:buFont typeface="Arial"/>
              <a:buChar char="•"/>
              <a:tabLst>
                <a:tab pos="756285" algn="l"/>
              </a:tabLst>
            </a:pPr>
            <a:r>
              <a:rPr sz="2000" b="1" spc="-215" dirty="0">
                <a:solidFill>
                  <a:srgbClr val="FF0000"/>
                </a:solidFill>
                <a:latin typeface="Arial"/>
                <a:cs typeface="Arial"/>
              </a:rPr>
              <a:t>Many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FF0000"/>
                </a:solidFill>
                <a:latin typeface="Arial"/>
                <a:cs typeface="Arial"/>
              </a:rPr>
              <a:t>screening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FF0000"/>
                </a:solidFill>
                <a:latin typeface="Arial"/>
                <a:cs typeface="Arial"/>
              </a:rPr>
              <a:t>patients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FF0000"/>
                </a:solidFill>
                <a:latin typeface="Arial"/>
                <a:cs typeface="Arial"/>
              </a:rPr>
              <a:t>HIV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FF0000"/>
                </a:solidFill>
                <a:latin typeface="Arial"/>
                <a:cs typeface="Arial"/>
              </a:rPr>
              <a:t>informed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FF0000"/>
                </a:solidFill>
                <a:latin typeface="Arial"/>
                <a:cs typeface="Arial"/>
              </a:rPr>
              <a:t>consent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40"/>
              </a:spcBef>
              <a:buClr>
                <a:srgbClr val="DC9E1F"/>
              </a:buClr>
              <a:buFont typeface="Arial"/>
              <a:buChar char="•"/>
              <a:tabLst>
                <a:tab pos="756285" algn="l"/>
              </a:tabLst>
            </a:pPr>
            <a:r>
              <a:rPr sz="2000" b="1" spc="-215" dirty="0">
                <a:solidFill>
                  <a:srgbClr val="FF0000"/>
                </a:solidFill>
                <a:latin typeface="Arial"/>
                <a:cs typeface="Arial"/>
              </a:rPr>
              <a:t>Many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FF0000"/>
                </a:solidFill>
                <a:latin typeface="Arial"/>
                <a:cs typeface="Arial"/>
              </a:rPr>
              <a:t>doing</a:t>
            </a:r>
            <a:r>
              <a:rPr sz="20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FF0000"/>
                </a:solidFill>
                <a:latin typeface="Arial"/>
                <a:cs typeface="Arial"/>
              </a:rPr>
              <a:t>sex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0000"/>
                </a:solidFill>
                <a:latin typeface="Arial"/>
                <a:cs typeface="Arial"/>
              </a:rPr>
              <a:t>determination</a:t>
            </a:r>
            <a:r>
              <a:rPr sz="20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fetus</a:t>
            </a:r>
            <a:r>
              <a:rPr sz="2000" b="1" spc="3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FF0000"/>
                </a:solidFill>
                <a:latin typeface="Arial"/>
                <a:cs typeface="Arial"/>
              </a:rPr>
              <a:t>even</a:t>
            </a:r>
            <a:r>
              <a:rPr sz="20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FF0000"/>
                </a:solidFill>
                <a:latin typeface="Arial"/>
                <a:cs typeface="Arial"/>
              </a:rPr>
              <a:t>prohibited</a:t>
            </a:r>
            <a:r>
              <a:rPr sz="20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???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869" y="801751"/>
            <a:ext cx="82651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20" dirty="0"/>
              <a:t>THE</a:t>
            </a:r>
            <a:r>
              <a:rPr sz="3600" spc="-80" dirty="0"/>
              <a:t> </a:t>
            </a:r>
            <a:r>
              <a:rPr sz="3600" spc="-425" dirty="0"/>
              <a:t>RELATION</a:t>
            </a:r>
            <a:r>
              <a:rPr sz="3600" spc="-50" dirty="0"/>
              <a:t> </a:t>
            </a:r>
            <a:r>
              <a:rPr sz="3600" spc="-445" dirty="0"/>
              <a:t>BETWEEN</a:t>
            </a:r>
            <a:r>
              <a:rPr sz="3600" spc="-55" dirty="0"/>
              <a:t> </a:t>
            </a:r>
            <a:r>
              <a:rPr sz="3600" spc="-545" dirty="0"/>
              <a:t>LAW</a:t>
            </a:r>
            <a:r>
              <a:rPr sz="3600" spc="-190" dirty="0"/>
              <a:t> </a:t>
            </a:r>
            <a:r>
              <a:rPr sz="3600" spc="-465" dirty="0"/>
              <a:t>AND</a:t>
            </a:r>
            <a:r>
              <a:rPr sz="3600" spc="-90" dirty="0"/>
              <a:t> </a:t>
            </a:r>
            <a:r>
              <a:rPr sz="3600" spc="-385" dirty="0"/>
              <a:t>ETHICS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739" y="1621282"/>
            <a:ext cx="8982075" cy="2639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Ethical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values</a:t>
            </a:r>
            <a:r>
              <a:rPr sz="3200" b="1" spc="7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3200" b="1" spc="7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3200" b="1" spc="7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influenced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200" b="1" spc="6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b="1" spc="6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influenced</a:t>
            </a:r>
            <a:r>
              <a:rPr sz="3200" b="1" spc="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r>
              <a:rPr sz="3200" b="1" spc="6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doctrine</a:t>
            </a:r>
            <a:r>
              <a:rPr sz="3200" b="1" spc="6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b="1" spc="6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legal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r>
              <a:rPr sz="3200" b="1" spc="409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200" b="1" spc="41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closely</a:t>
            </a:r>
            <a:r>
              <a:rPr sz="3200" b="1" spc="4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sz="3200" b="1" spc="41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b="1" spc="41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ethical principles.</a:t>
            </a:r>
            <a:endParaRPr sz="3200">
              <a:latin typeface="Arial"/>
              <a:cs typeface="Arial"/>
            </a:endParaRPr>
          </a:p>
          <a:p>
            <a:pPr marL="354330" indent="-341630" algn="just">
              <a:lnSpc>
                <a:spcPct val="100000"/>
              </a:lnSpc>
              <a:spcBef>
                <a:spcPts val="1370"/>
              </a:spcBef>
              <a:buClr>
                <a:srgbClr val="DC9E1F"/>
              </a:buClr>
              <a:buFont typeface="Arial"/>
              <a:buChar char="•"/>
              <a:tabLst>
                <a:tab pos="35433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Ethical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obligations</a:t>
            </a:r>
            <a:r>
              <a:rPr sz="3200" b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exceed</a:t>
            </a:r>
            <a:r>
              <a:rPr sz="32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duties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895469"/>
            <a:ext cx="7924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6315" algn="l"/>
                <a:tab pos="4557395" algn="l"/>
                <a:tab pos="5248275" algn="l"/>
                <a:tab pos="6191250" algn="l"/>
              </a:tabLst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autonomy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interests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5383479"/>
            <a:ext cx="7875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110" algn="l"/>
                <a:tab pos="2524125" algn="l"/>
                <a:tab pos="3722370" algn="l"/>
                <a:tab pos="5725160" algn="l"/>
                <a:tab pos="6717665" algn="l"/>
              </a:tabLst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society.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protects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407789"/>
            <a:ext cx="89858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42265" algn="r">
              <a:lnSpc>
                <a:spcPct val="100000"/>
              </a:lnSpc>
              <a:spcBef>
                <a:spcPts val="100"/>
              </a:spcBef>
              <a:buClr>
                <a:srgbClr val="DC9E1F"/>
              </a:buClr>
              <a:buFont typeface="Arial"/>
              <a:buChar char="•"/>
              <a:tabLst>
                <a:tab pos="342265" algn="l"/>
                <a:tab pos="1470660" algn="l"/>
                <a:tab pos="3106420" algn="l"/>
                <a:tab pos="3822700" algn="l"/>
                <a:tab pos="6216015" algn="l"/>
                <a:tab pos="7162800" algn="l"/>
                <a:tab pos="8570595" algn="l"/>
              </a:tabLst>
            </a:pP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serves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demarcate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limits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8583295" marR="5080" indent="-1905" algn="r">
              <a:lnSpc>
                <a:spcPct val="100000"/>
              </a:lnSpc>
              <a:spcBef>
                <a:spcPts val="5"/>
              </a:spcBef>
            </a:pP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of of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5585833"/>
            <a:ext cx="2182495" cy="793807"/>
          </a:xfrm>
          <a:prstGeom prst="rect">
            <a:avLst/>
          </a:prstGeom>
        </p:spPr>
        <p:txBody>
          <a:bodyPr vert="horz" wrap="square" lIns="0" tIns="298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0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01990" y="6440525"/>
            <a:ext cx="153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7311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05"/>
              </a:spcBef>
            </a:pPr>
            <a:r>
              <a:rPr sz="4400" spc="-630" dirty="0"/>
              <a:t>WHAT</a:t>
            </a:r>
            <a:r>
              <a:rPr sz="4400" spc="-275" dirty="0"/>
              <a:t> </a:t>
            </a:r>
            <a:r>
              <a:rPr sz="4400" spc="-545" dirty="0"/>
              <a:t>ARE</a:t>
            </a:r>
            <a:r>
              <a:rPr sz="4400" spc="-114" dirty="0"/>
              <a:t> </a:t>
            </a:r>
            <a:r>
              <a:rPr sz="4400" spc="-484" dirty="0"/>
              <a:t>MEDICAL</a:t>
            </a:r>
            <a:r>
              <a:rPr sz="4400" spc="-210" dirty="0"/>
              <a:t> </a:t>
            </a:r>
            <a:r>
              <a:rPr sz="4400" spc="-470" dirty="0"/>
              <a:t>ETHICS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8365997" y="6449562"/>
            <a:ext cx="89535" cy="18669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428443"/>
            <a:ext cx="7742555" cy="4059554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85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Medical</a:t>
            </a:r>
            <a:r>
              <a:rPr sz="3600" b="1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ethics</a:t>
            </a:r>
            <a:r>
              <a:rPr sz="3600" b="1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refers</a:t>
            </a:r>
            <a:endParaRPr sz="3600">
              <a:latin typeface="Arial"/>
              <a:cs typeface="Arial"/>
            </a:endParaRPr>
          </a:p>
          <a:p>
            <a:pPr marL="754380" marR="5080" lvl="1" indent="-285115">
              <a:lnSpc>
                <a:spcPct val="90100"/>
              </a:lnSpc>
              <a:spcBef>
                <a:spcPts val="1390"/>
              </a:spcBef>
              <a:buClr>
                <a:srgbClr val="DC9E1F"/>
              </a:buClr>
              <a:buChar char="•"/>
              <a:tabLst>
                <a:tab pos="756285" algn="l"/>
              </a:tabLst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Chiefly</a:t>
            </a:r>
            <a:r>
              <a:rPr sz="33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3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3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rules</a:t>
            </a:r>
            <a:r>
              <a:rPr sz="33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3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etiquette 	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adopted</a:t>
            </a:r>
            <a:r>
              <a:rPr sz="33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3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3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33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profession</a:t>
            </a:r>
            <a:r>
              <a:rPr sz="33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Arial"/>
                <a:cs typeface="Arial"/>
              </a:rPr>
              <a:t>to 	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regulate</a:t>
            </a:r>
            <a:r>
              <a:rPr sz="33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sz="33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r>
              <a:rPr sz="33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Arial"/>
                <a:cs typeface="Arial"/>
              </a:rPr>
              <a:t>with 	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33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other,</a:t>
            </a:r>
            <a:r>
              <a:rPr sz="33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33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33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towards</a:t>
            </a:r>
            <a:r>
              <a:rPr sz="33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their 	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33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33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3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towards 	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society,</a:t>
            </a:r>
            <a:r>
              <a:rPr sz="33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3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33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considerations 	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3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3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motives</a:t>
            </a:r>
            <a:r>
              <a:rPr sz="33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behind</a:t>
            </a:r>
            <a:r>
              <a:rPr sz="33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3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conduct.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8340" y="1622805"/>
            <a:ext cx="3548379" cy="4051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24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entitled</a:t>
            </a:r>
            <a:r>
              <a:rPr sz="24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24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24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24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doctors</a:t>
            </a:r>
            <a:r>
              <a:rPr sz="24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.Essential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elements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2400" spc="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competence,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24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relationships</a:t>
            </a:r>
            <a:r>
              <a:rPr sz="24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colleagues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observance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2400" spc="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ethical obligations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6216" y="0"/>
            <a:ext cx="7370445" cy="1720850"/>
            <a:chOff x="966216" y="0"/>
            <a:chExt cx="7370445" cy="17208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892" y="0"/>
              <a:ext cx="6335268" cy="1110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216" y="598931"/>
              <a:ext cx="3453384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5136" y="598931"/>
              <a:ext cx="809243" cy="11216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60" y="598931"/>
              <a:ext cx="4312920" cy="112166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68349" y="129286"/>
            <a:ext cx="659828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5295">
              <a:lnSpc>
                <a:spcPct val="100000"/>
              </a:lnSpc>
              <a:spcBef>
                <a:spcPts val="95"/>
              </a:spcBef>
            </a:pPr>
            <a:r>
              <a:rPr sz="4000" spc="-520" dirty="0"/>
              <a:t>PATENTS</a:t>
            </a:r>
            <a:r>
              <a:rPr sz="4000" spc="-215" dirty="0"/>
              <a:t> </a:t>
            </a:r>
            <a:r>
              <a:rPr sz="4000" spc="-500" dirty="0"/>
              <a:t>ARE</a:t>
            </a:r>
            <a:r>
              <a:rPr sz="4000" spc="-95" dirty="0"/>
              <a:t> </a:t>
            </a:r>
            <a:r>
              <a:rPr sz="4000" spc="-495" dirty="0"/>
              <a:t>DEMANDING </a:t>
            </a:r>
            <a:r>
              <a:rPr sz="4000" spc="-430" dirty="0">
                <a:solidFill>
                  <a:srgbClr val="FF0000"/>
                </a:solidFill>
              </a:rPr>
              <a:t>UNLIKE</a:t>
            </a:r>
            <a:r>
              <a:rPr sz="4000" spc="-90" dirty="0">
                <a:solidFill>
                  <a:srgbClr val="FF0000"/>
                </a:solidFill>
              </a:rPr>
              <a:t> </a:t>
            </a:r>
            <a:r>
              <a:rPr sz="4000" spc="-484" dirty="0">
                <a:solidFill>
                  <a:srgbClr val="FF0000"/>
                </a:solidFill>
              </a:rPr>
              <a:t>PAST-</a:t>
            </a:r>
            <a:r>
              <a:rPr sz="4000" spc="-80" dirty="0">
                <a:solidFill>
                  <a:srgbClr val="FF0000"/>
                </a:solidFill>
              </a:rPr>
              <a:t> </a:t>
            </a:r>
            <a:r>
              <a:rPr sz="4000" spc="-500" dirty="0">
                <a:solidFill>
                  <a:srgbClr val="FF0000"/>
                </a:solidFill>
              </a:rPr>
              <a:t>FOLLOW</a:t>
            </a:r>
            <a:r>
              <a:rPr sz="4000" spc="-110" dirty="0">
                <a:solidFill>
                  <a:srgbClr val="FF0000"/>
                </a:solidFill>
              </a:rPr>
              <a:t> </a:t>
            </a:r>
            <a:r>
              <a:rPr sz="4000" spc="-430" dirty="0">
                <a:solidFill>
                  <a:srgbClr val="FF0000"/>
                </a:solidFill>
              </a:rPr>
              <a:t>ETHICS</a:t>
            </a:r>
            <a:endParaRPr sz="4000"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9076" y="1598675"/>
            <a:ext cx="3793235" cy="434644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0"/>
              </a:spcBef>
            </a:pPr>
            <a:r>
              <a:rPr spc="-50" dirty="0"/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11553"/>
            <a:ext cx="3513454" cy="3907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ts val="2650"/>
              </a:lnSpc>
              <a:spcBef>
                <a:spcPts val="105"/>
              </a:spcBef>
              <a:buClr>
                <a:srgbClr val="DC9E1F"/>
              </a:buClr>
              <a:buChar char="•"/>
              <a:tabLst>
                <a:tab pos="354965" algn="l"/>
              </a:tabLst>
            </a:pPr>
            <a:r>
              <a:rPr sz="2600" spc="-2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95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185"/>
              </a:lnSpc>
            </a:pP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15" dirty="0">
                <a:solidFill>
                  <a:srgbClr val="FFFFFF"/>
                </a:solidFill>
                <a:latin typeface="Arial"/>
                <a:cs typeface="Arial"/>
              </a:rPr>
              <a:t>rooted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8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25" dirty="0">
                <a:solidFill>
                  <a:srgbClr val="FFFFFF"/>
                </a:solidFill>
                <a:latin typeface="Arial"/>
                <a:cs typeface="Arial"/>
              </a:rPr>
              <a:t>covenant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185"/>
              </a:lnSpc>
            </a:pP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trust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80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patients,</a:t>
            </a:r>
            <a:endParaRPr sz="2600">
              <a:latin typeface="Arial"/>
              <a:cs typeface="Arial"/>
            </a:endParaRPr>
          </a:p>
          <a:p>
            <a:pPr marL="355600" marR="50800">
              <a:lnSpc>
                <a:spcPct val="70000"/>
              </a:lnSpc>
              <a:spcBef>
                <a:spcPts val="465"/>
              </a:spcBef>
            </a:pPr>
            <a:r>
              <a:rPr sz="2600" spc="-204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80" dirty="0">
                <a:solidFill>
                  <a:srgbClr val="FFFFFF"/>
                </a:solidFill>
                <a:latin typeface="Arial"/>
                <a:cs typeface="Arial"/>
              </a:rPr>
              <a:t>professionals, </a:t>
            </a:r>
            <a:r>
              <a:rPr sz="2600" spc="-26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society.</a:t>
            </a: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ts val="2650"/>
              </a:lnSpc>
              <a:spcBef>
                <a:spcPts val="290"/>
              </a:spcBef>
              <a:buClr>
                <a:srgbClr val="DC9E1F"/>
              </a:buClr>
              <a:buChar char="•"/>
              <a:tabLst>
                <a:tab pos="354965" algn="l"/>
              </a:tabLst>
            </a:pPr>
            <a:r>
              <a:rPr sz="2600" spc="-2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95" dirty="0">
                <a:solidFill>
                  <a:srgbClr val="FFFFFF"/>
                </a:solidFill>
                <a:latin typeface="Arial"/>
                <a:cs typeface="Arial"/>
              </a:rPr>
              <a:t>ethics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185"/>
              </a:lnSpc>
            </a:pPr>
            <a:r>
              <a:rPr sz="2600" spc="-24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40" dirty="0">
                <a:solidFill>
                  <a:srgbClr val="FFFFFF"/>
                </a:solidFill>
                <a:latin typeface="Arial"/>
                <a:cs typeface="Arial"/>
              </a:rPr>
              <a:t>seek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20" dirty="0">
                <a:solidFill>
                  <a:srgbClr val="FFFFFF"/>
                </a:solidFill>
                <a:latin typeface="Arial"/>
                <a:cs typeface="Arial"/>
              </a:rPr>
              <a:t>balance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185"/>
              </a:lnSpc>
            </a:pPr>
            <a:r>
              <a:rPr sz="2600" spc="-204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professional’s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185"/>
              </a:lnSpc>
            </a:pP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4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185"/>
              </a:lnSpc>
            </a:pPr>
            <a:r>
              <a:rPr sz="2600" spc="-19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6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185"/>
              </a:lnSpc>
            </a:pPr>
            <a:r>
              <a:rPr sz="2600" spc="-190" dirty="0">
                <a:solidFill>
                  <a:srgbClr val="FFFFFF"/>
                </a:solidFill>
                <a:latin typeface="Arial"/>
                <a:cs typeface="Arial"/>
              </a:rPr>
              <a:t>professional,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collective</a:t>
            </a:r>
            <a:endParaRPr sz="2600">
              <a:latin typeface="Arial"/>
              <a:cs typeface="Arial"/>
            </a:endParaRPr>
          </a:p>
          <a:p>
            <a:pPr marL="355600" marR="5080">
              <a:lnSpc>
                <a:spcPct val="70000"/>
              </a:lnSpc>
              <a:spcBef>
                <a:spcPts val="465"/>
              </a:spcBef>
            </a:pPr>
            <a:r>
              <a:rPr sz="2600" spc="-195" dirty="0">
                <a:solidFill>
                  <a:srgbClr val="FFFFFF"/>
                </a:solidFill>
                <a:latin typeface="Arial"/>
                <a:cs typeface="Arial"/>
              </a:rPr>
              <a:t>obligation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4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8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75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2600" spc="-22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care.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1644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100"/>
              </a:spcBef>
            </a:pPr>
            <a:r>
              <a:rPr sz="3600" spc="-345" dirty="0"/>
              <a:t>DEFINITION</a:t>
            </a:r>
            <a:r>
              <a:rPr sz="3600" spc="-45" dirty="0"/>
              <a:t> </a:t>
            </a:r>
            <a:r>
              <a:rPr sz="3600" spc="-445" dirty="0"/>
              <a:t>OF</a:t>
            </a:r>
            <a:r>
              <a:rPr sz="3600" spc="-65" dirty="0"/>
              <a:t> </a:t>
            </a:r>
            <a:r>
              <a:rPr sz="3600" spc="-405" dirty="0"/>
              <a:t>MEDICAL</a:t>
            </a:r>
            <a:r>
              <a:rPr sz="3600" spc="-125" dirty="0"/>
              <a:t> </a:t>
            </a:r>
            <a:r>
              <a:rPr sz="3600" spc="-385" dirty="0"/>
              <a:t>ETHICS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59" y="5856732"/>
            <a:ext cx="3840480" cy="10012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810000" cy="43434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0"/>
              </a:spcBef>
            </a:pPr>
            <a:r>
              <a:rPr spc="-50" dirty="0"/>
              <a:t>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206" y="801751"/>
            <a:ext cx="69951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5" dirty="0"/>
              <a:t>BASIC</a:t>
            </a:r>
            <a:r>
              <a:rPr sz="3600" spc="-85" dirty="0"/>
              <a:t> </a:t>
            </a:r>
            <a:r>
              <a:rPr sz="3600" spc="-385" dirty="0"/>
              <a:t>RIGHTS</a:t>
            </a:r>
            <a:r>
              <a:rPr sz="3600" spc="-160" dirty="0"/>
              <a:t> </a:t>
            </a:r>
            <a:r>
              <a:rPr sz="3600" spc="-465" dirty="0"/>
              <a:t>AND</a:t>
            </a:r>
            <a:r>
              <a:rPr sz="3600" spc="-105" dirty="0"/>
              <a:t> </a:t>
            </a:r>
            <a:r>
              <a:rPr sz="3600" spc="-380" dirty="0"/>
              <a:t>ETHICAL</a:t>
            </a:r>
            <a:r>
              <a:rPr sz="3600" spc="-125" dirty="0"/>
              <a:t> </a:t>
            </a:r>
            <a:r>
              <a:rPr sz="3600" spc="-385" dirty="0"/>
              <a:t>DUTIES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283463" y="1499616"/>
            <a:ext cx="3514725" cy="1012190"/>
            <a:chOff x="283463" y="1499616"/>
            <a:chExt cx="3514725" cy="1012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463" y="1542288"/>
              <a:ext cx="723899" cy="947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075" y="1499616"/>
              <a:ext cx="3189732" cy="10119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35940" y="1439972"/>
            <a:ext cx="6742430" cy="296291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50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3600" b="1" spc="-434" dirty="0">
                <a:solidFill>
                  <a:srgbClr val="FF0000"/>
                </a:solidFill>
                <a:latin typeface="Arial"/>
                <a:cs typeface="Arial"/>
              </a:rPr>
              <a:t>Human</a:t>
            </a:r>
            <a:r>
              <a:rPr sz="36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40" dirty="0">
                <a:solidFill>
                  <a:srgbClr val="FF0000"/>
                </a:solidFill>
                <a:latin typeface="Arial"/>
                <a:cs typeface="Arial"/>
              </a:rPr>
              <a:t>Rights</a:t>
            </a:r>
            <a:endParaRPr sz="3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55"/>
              </a:spcBef>
              <a:buClr>
                <a:srgbClr val="DC9E1F"/>
              </a:buClr>
              <a:buChar char="•"/>
              <a:tabLst>
                <a:tab pos="354965" algn="l"/>
              </a:tabLst>
            </a:pPr>
            <a:r>
              <a:rPr sz="3600" spc="-325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36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3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2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3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65"/>
              </a:spcBef>
              <a:buClr>
                <a:srgbClr val="DC9E1F"/>
              </a:buClr>
              <a:buChar char="•"/>
              <a:tabLst>
                <a:tab pos="354965" algn="l"/>
              </a:tabLst>
            </a:pPr>
            <a:r>
              <a:rPr sz="3600" spc="-29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85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discrimination</a:t>
            </a:r>
            <a:endParaRPr sz="3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75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3600" b="1" spc="-320" dirty="0">
                <a:solidFill>
                  <a:srgbClr val="FF0000"/>
                </a:solidFill>
                <a:latin typeface="Arial"/>
                <a:cs typeface="Arial"/>
              </a:rPr>
              <a:t>Right</a:t>
            </a:r>
            <a:r>
              <a:rPr sz="36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9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36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05" dirty="0">
                <a:solidFill>
                  <a:srgbClr val="FF0000"/>
                </a:solidFill>
                <a:latin typeface="Arial"/>
                <a:cs typeface="Arial"/>
              </a:rPr>
              <a:t>privacy</a:t>
            </a:r>
            <a:r>
              <a:rPr sz="36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7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36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85" dirty="0">
                <a:solidFill>
                  <a:srgbClr val="FF0000"/>
                </a:solidFill>
                <a:latin typeface="Arial"/>
                <a:cs typeface="Arial"/>
              </a:rPr>
              <a:t>confidentiality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561713"/>
            <a:ext cx="74701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DC9E1F"/>
              </a:buClr>
              <a:buChar char="•"/>
              <a:tabLst>
                <a:tab pos="355600" algn="l"/>
              </a:tabLst>
            </a:pPr>
            <a:r>
              <a:rPr sz="3600" spc="-29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10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29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3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90" dirty="0">
                <a:solidFill>
                  <a:srgbClr val="FFFFFF"/>
                </a:solidFill>
                <a:latin typeface="Arial"/>
                <a:cs typeface="Arial"/>
              </a:rPr>
              <a:t>harmful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3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8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65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36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05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00837" y="1443037"/>
            <a:ext cx="2219325" cy="1457325"/>
            <a:chOff x="6700837" y="1443037"/>
            <a:chExt cx="2219325" cy="1457325"/>
          </a:xfrm>
        </p:grpSpPr>
        <p:sp>
          <p:nvSpPr>
            <p:cNvPr id="10" name="object 10"/>
            <p:cNvSpPr/>
            <p:nvPr/>
          </p:nvSpPr>
          <p:spPr>
            <a:xfrm>
              <a:off x="6705600" y="1447800"/>
              <a:ext cx="2209800" cy="1447800"/>
            </a:xfrm>
            <a:custGeom>
              <a:avLst/>
              <a:gdLst/>
              <a:ahLst/>
              <a:cxnLst/>
              <a:rect l="l" t="t" r="r" b="b"/>
              <a:pathLst>
                <a:path w="2209800" h="1447800">
                  <a:moveTo>
                    <a:pt x="0" y="723900"/>
                  </a:moveTo>
                  <a:lnTo>
                    <a:pt x="5704" y="649885"/>
                  </a:lnTo>
                  <a:lnTo>
                    <a:pt x="22447" y="578009"/>
                  </a:lnTo>
                  <a:lnTo>
                    <a:pt x="49672" y="508635"/>
                  </a:lnTo>
                  <a:lnTo>
                    <a:pt x="86826" y="442126"/>
                  </a:lnTo>
                  <a:lnTo>
                    <a:pt x="108952" y="410060"/>
                  </a:lnTo>
                  <a:lnTo>
                    <a:pt x="133352" y="378847"/>
                  </a:lnTo>
                  <a:lnTo>
                    <a:pt x="159956" y="348532"/>
                  </a:lnTo>
                  <a:lnTo>
                    <a:pt x="188695" y="319161"/>
                  </a:lnTo>
                  <a:lnTo>
                    <a:pt x="219499" y="290780"/>
                  </a:lnTo>
                  <a:lnTo>
                    <a:pt x="252300" y="263433"/>
                  </a:lnTo>
                  <a:lnTo>
                    <a:pt x="287027" y="237167"/>
                  </a:lnTo>
                  <a:lnTo>
                    <a:pt x="323611" y="212026"/>
                  </a:lnTo>
                  <a:lnTo>
                    <a:pt x="361984" y="188057"/>
                  </a:lnTo>
                  <a:lnTo>
                    <a:pt x="402074" y="165304"/>
                  </a:lnTo>
                  <a:lnTo>
                    <a:pt x="443814" y="143814"/>
                  </a:lnTo>
                  <a:lnTo>
                    <a:pt x="487133" y="123631"/>
                  </a:lnTo>
                  <a:lnTo>
                    <a:pt x="531962" y="104802"/>
                  </a:lnTo>
                  <a:lnTo>
                    <a:pt x="578232" y="87371"/>
                  </a:lnTo>
                  <a:lnTo>
                    <a:pt x="625873" y="71384"/>
                  </a:lnTo>
                  <a:lnTo>
                    <a:pt x="674816" y="56888"/>
                  </a:lnTo>
                  <a:lnTo>
                    <a:pt x="724992" y="43926"/>
                  </a:lnTo>
                  <a:lnTo>
                    <a:pt x="776330" y="32545"/>
                  </a:lnTo>
                  <a:lnTo>
                    <a:pt x="828763" y="22790"/>
                  </a:lnTo>
                  <a:lnTo>
                    <a:pt x="882219" y="14707"/>
                  </a:lnTo>
                  <a:lnTo>
                    <a:pt x="936631" y="8341"/>
                  </a:lnTo>
                  <a:lnTo>
                    <a:pt x="991927" y="3737"/>
                  </a:lnTo>
                  <a:lnTo>
                    <a:pt x="1048040" y="941"/>
                  </a:lnTo>
                  <a:lnTo>
                    <a:pt x="1104900" y="0"/>
                  </a:lnTo>
                  <a:lnTo>
                    <a:pt x="1161759" y="941"/>
                  </a:lnTo>
                  <a:lnTo>
                    <a:pt x="1217872" y="3737"/>
                  </a:lnTo>
                  <a:lnTo>
                    <a:pt x="1273168" y="8341"/>
                  </a:lnTo>
                  <a:lnTo>
                    <a:pt x="1327580" y="14707"/>
                  </a:lnTo>
                  <a:lnTo>
                    <a:pt x="1381036" y="22790"/>
                  </a:lnTo>
                  <a:lnTo>
                    <a:pt x="1433469" y="32545"/>
                  </a:lnTo>
                  <a:lnTo>
                    <a:pt x="1484807" y="43926"/>
                  </a:lnTo>
                  <a:lnTo>
                    <a:pt x="1534983" y="56888"/>
                  </a:lnTo>
                  <a:lnTo>
                    <a:pt x="1583926" y="71384"/>
                  </a:lnTo>
                  <a:lnTo>
                    <a:pt x="1631567" y="87371"/>
                  </a:lnTo>
                  <a:lnTo>
                    <a:pt x="1677837" y="104802"/>
                  </a:lnTo>
                  <a:lnTo>
                    <a:pt x="1722666" y="123631"/>
                  </a:lnTo>
                  <a:lnTo>
                    <a:pt x="1765985" y="143814"/>
                  </a:lnTo>
                  <a:lnTo>
                    <a:pt x="1807725" y="165304"/>
                  </a:lnTo>
                  <a:lnTo>
                    <a:pt x="1847815" y="188057"/>
                  </a:lnTo>
                  <a:lnTo>
                    <a:pt x="1886188" y="212026"/>
                  </a:lnTo>
                  <a:lnTo>
                    <a:pt x="1922772" y="237167"/>
                  </a:lnTo>
                  <a:lnTo>
                    <a:pt x="1957499" y="263433"/>
                  </a:lnTo>
                  <a:lnTo>
                    <a:pt x="1990300" y="290780"/>
                  </a:lnTo>
                  <a:lnTo>
                    <a:pt x="2021104" y="319161"/>
                  </a:lnTo>
                  <a:lnTo>
                    <a:pt x="2049843" y="348532"/>
                  </a:lnTo>
                  <a:lnTo>
                    <a:pt x="2076447" y="378847"/>
                  </a:lnTo>
                  <a:lnTo>
                    <a:pt x="2100847" y="410060"/>
                  </a:lnTo>
                  <a:lnTo>
                    <a:pt x="2122973" y="442126"/>
                  </a:lnTo>
                  <a:lnTo>
                    <a:pt x="2142756" y="475000"/>
                  </a:lnTo>
                  <a:lnTo>
                    <a:pt x="2175015" y="542987"/>
                  </a:lnTo>
                  <a:lnTo>
                    <a:pt x="2197069" y="613657"/>
                  </a:lnTo>
                  <a:lnTo>
                    <a:pt x="2208362" y="686648"/>
                  </a:lnTo>
                  <a:lnTo>
                    <a:pt x="2209800" y="723900"/>
                  </a:lnTo>
                  <a:lnTo>
                    <a:pt x="2208362" y="761151"/>
                  </a:lnTo>
                  <a:lnTo>
                    <a:pt x="2197069" y="834142"/>
                  </a:lnTo>
                  <a:lnTo>
                    <a:pt x="2175015" y="904812"/>
                  </a:lnTo>
                  <a:lnTo>
                    <a:pt x="2142756" y="972799"/>
                  </a:lnTo>
                  <a:lnTo>
                    <a:pt x="2122973" y="1005673"/>
                  </a:lnTo>
                  <a:lnTo>
                    <a:pt x="2100847" y="1037739"/>
                  </a:lnTo>
                  <a:lnTo>
                    <a:pt x="2076447" y="1068952"/>
                  </a:lnTo>
                  <a:lnTo>
                    <a:pt x="2049843" y="1099267"/>
                  </a:lnTo>
                  <a:lnTo>
                    <a:pt x="2021104" y="1128638"/>
                  </a:lnTo>
                  <a:lnTo>
                    <a:pt x="1990300" y="1157019"/>
                  </a:lnTo>
                  <a:lnTo>
                    <a:pt x="1957499" y="1184366"/>
                  </a:lnTo>
                  <a:lnTo>
                    <a:pt x="1922772" y="1210632"/>
                  </a:lnTo>
                  <a:lnTo>
                    <a:pt x="1886188" y="1235773"/>
                  </a:lnTo>
                  <a:lnTo>
                    <a:pt x="1847815" y="1259742"/>
                  </a:lnTo>
                  <a:lnTo>
                    <a:pt x="1807725" y="1282495"/>
                  </a:lnTo>
                  <a:lnTo>
                    <a:pt x="1765985" y="1303985"/>
                  </a:lnTo>
                  <a:lnTo>
                    <a:pt x="1722666" y="1324168"/>
                  </a:lnTo>
                  <a:lnTo>
                    <a:pt x="1677837" y="1342997"/>
                  </a:lnTo>
                  <a:lnTo>
                    <a:pt x="1631567" y="1360428"/>
                  </a:lnTo>
                  <a:lnTo>
                    <a:pt x="1583926" y="1376415"/>
                  </a:lnTo>
                  <a:lnTo>
                    <a:pt x="1534983" y="1390911"/>
                  </a:lnTo>
                  <a:lnTo>
                    <a:pt x="1484807" y="1403873"/>
                  </a:lnTo>
                  <a:lnTo>
                    <a:pt x="1433469" y="1415254"/>
                  </a:lnTo>
                  <a:lnTo>
                    <a:pt x="1381036" y="1425009"/>
                  </a:lnTo>
                  <a:lnTo>
                    <a:pt x="1327580" y="1433092"/>
                  </a:lnTo>
                  <a:lnTo>
                    <a:pt x="1273168" y="1439458"/>
                  </a:lnTo>
                  <a:lnTo>
                    <a:pt x="1217872" y="1444062"/>
                  </a:lnTo>
                  <a:lnTo>
                    <a:pt x="1161759" y="1446858"/>
                  </a:lnTo>
                  <a:lnTo>
                    <a:pt x="1104900" y="1447800"/>
                  </a:lnTo>
                  <a:lnTo>
                    <a:pt x="1048040" y="1446858"/>
                  </a:lnTo>
                  <a:lnTo>
                    <a:pt x="991927" y="1444062"/>
                  </a:lnTo>
                  <a:lnTo>
                    <a:pt x="936631" y="1439458"/>
                  </a:lnTo>
                  <a:lnTo>
                    <a:pt x="882219" y="1433092"/>
                  </a:lnTo>
                  <a:lnTo>
                    <a:pt x="828763" y="1425009"/>
                  </a:lnTo>
                  <a:lnTo>
                    <a:pt x="776330" y="1415254"/>
                  </a:lnTo>
                  <a:lnTo>
                    <a:pt x="724992" y="1403873"/>
                  </a:lnTo>
                  <a:lnTo>
                    <a:pt x="674816" y="1390911"/>
                  </a:lnTo>
                  <a:lnTo>
                    <a:pt x="625873" y="1376415"/>
                  </a:lnTo>
                  <a:lnTo>
                    <a:pt x="578232" y="1360428"/>
                  </a:lnTo>
                  <a:lnTo>
                    <a:pt x="531962" y="1342997"/>
                  </a:lnTo>
                  <a:lnTo>
                    <a:pt x="487133" y="1324168"/>
                  </a:lnTo>
                  <a:lnTo>
                    <a:pt x="443814" y="1303985"/>
                  </a:lnTo>
                  <a:lnTo>
                    <a:pt x="402074" y="1282495"/>
                  </a:lnTo>
                  <a:lnTo>
                    <a:pt x="361984" y="1259742"/>
                  </a:lnTo>
                  <a:lnTo>
                    <a:pt x="323611" y="1235773"/>
                  </a:lnTo>
                  <a:lnTo>
                    <a:pt x="287027" y="1210632"/>
                  </a:lnTo>
                  <a:lnTo>
                    <a:pt x="252300" y="1184366"/>
                  </a:lnTo>
                  <a:lnTo>
                    <a:pt x="219499" y="1157019"/>
                  </a:lnTo>
                  <a:lnTo>
                    <a:pt x="188695" y="1128638"/>
                  </a:lnTo>
                  <a:lnTo>
                    <a:pt x="159956" y="1099267"/>
                  </a:lnTo>
                  <a:lnTo>
                    <a:pt x="133352" y="1068952"/>
                  </a:lnTo>
                  <a:lnTo>
                    <a:pt x="108952" y="1037739"/>
                  </a:lnTo>
                  <a:lnTo>
                    <a:pt x="86826" y="1005673"/>
                  </a:lnTo>
                  <a:lnTo>
                    <a:pt x="67043" y="972799"/>
                  </a:lnTo>
                  <a:lnTo>
                    <a:pt x="34784" y="904812"/>
                  </a:lnTo>
                  <a:lnTo>
                    <a:pt x="12730" y="834142"/>
                  </a:lnTo>
                  <a:lnTo>
                    <a:pt x="1437" y="761151"/>
                  </a:lnTo>
                  <a:lnTo>
                    <a:pt x="0" y="7239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4220" y="1638300"/>
              <a:ext cx="1203959" cy="569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3216" y="2095500"/>
              <a:ext cx="1199387" cy="56997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242809" y="1549882"/>
            <a:ext cx="1236980" cy="94106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00AFEF"/>
                </a:solidFill>
                <a:latin typeface="Arial"/>
                <a:cs typeface="Arial"/>
              </a:rPr>
              <a:t>Human</a:t>
            </a:r>
            <a:endParaRPr sz="20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  <a:spcBef>
                <a:spcPts val="1205"/>
              </a:spcBef>
            </a:pPr>
            <a:r>
              <a:rPr sz="2000" b="1" spc="-10" dirty="0">
                <a:solidFill>
                  <a:srgbClr val="00AFEF"/>
                </a:solidFill>
                <a:latin typeface="Arial"/>
                <a:cs typeface="Arial"/>
              </a:rPr>
              <a:t>Dignity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00400" y="1572259"/>
            <a:ext cx="4349750" cy="2542540"/>
          </a:xfrm>
          <a:custGeom>
            <a:avLst/>
            <a:gdLst/>
            <a:ahLst/>
            <a:cxnLst/>
            <a:rect l="l" t="t" r="r" b="b"/>
            <a:pathLst>
              <a:path w="4349750" h="2542540">
                <a:moveTo>
                  <a:pt x="3505962" y="478790"/>
                </a:moveTo>
                <a:lnTo>
                  <a:pt x="76377" y="31496"/>
                </a:lnTo>
                <a:lnTo>
                  <a:pt x="76593" y="29845"/>
                </a:lnTo>
                <a:lnTo>
                  <a:pt x="80518" y="0"/>
                </a:lnTo>
                <a:lnTo>
                  <a:pt x="0" y="27940"/>
                </a:lnTo>
                <a:lnTo>
                  <a:pt x="70612" y="75565"/>
                </a:lnTo>
                <a:lnTo>
                  <a:pt x="74739" y="44069"/>
                </a:lnTo>
                <a:lnTo>
                  <a:pt x="3504438" y="491490"/>
                </a:lnTo>
                <a:lnTo>
                  <a:pt x="3505962" y="478790"/>
                </a:lnTo>
                <a:close/>
              </a:path>
              <a:path w="4349750" h="2542540">
                <a:moveTo>
                  <a:pt x="4349623" y="1324483"/>
                </a:moveTo>
                <a:lnTo>
                  <a:pt x="4337177" y="1322197"/>
                </a:lnTo>
                <a:lnTo>
                  <a:pt x="4122585" y="2466505"/>
                </a:lnTo>
                <a:lnTo>
                  <a:pt x="4091432" y="2460625"/>
                </a:lnTo>
                <a:lnTo>
                  <a:pt x="4114800" y="2542540"/>
                </a:lnTo>
                <a:lnTo>
                  <a:pt x="4161218" y="2481326"/>
                </a:lnTo>
                <a:lnTo>
                  <a:pt x="4166235" y="2474722"/>
                </a:lnTo>
                <a:lnTo>
                  <a:pt x="4135043" y="2468854"/>
                </a:lnTo>
                <a:lnTo>
                  <a:pt x="4349623" y="13244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70382"/>
            <a:ext cx="77082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5" dirty="0"/>
              <a:t>PRINCIPLES</a:t>
            </a:r>
            <a:r>
              <a:rPr sz="4400" spc="-135" dirty="0"/>
              <a:t> </a:t>
            </a:r>
            <a:r>
              <a:rPr sz="4400" spc="-535" dirty="0"/>
              <a:t>OF</a:t>
            </a:r>
            <a:r>
              <a:rPr sz="4400" spc="-114" dirty="0"/>
              <a:t> </a:t>
            </a:r>
            <a:r>
              <a:rPr sz="4400" spc="-484" dirty="0"/>
              <a:t>MEDICAL</a:t>
            </a:r>
            <a:r>
              <a:rPr sz="4400" spc="-200" dirty="0"/>
              <a:t> </a:t>
            </a:r>
            <a:r>
              <a:rPr sz="4400" spc="-475" dirty="0"/>
              <a:t>ETHICS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1429071"/>
            <a:ext cx="7160895" cy="501459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3600" b="1" spc="-38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6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400" dirty="0">
                <a:solidFill>
                  <a:srgbClr val="FF0000"/>
                </a:solidFill>
                <a:latin typeface="Arial"/>
                <a:cs typeface="Arial"/>
              </a:rPr>
              <a:t>good</a:t>
            </a:r>
            <a:r>
              <a:rPr sz="36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1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6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2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6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90" dirty="0">
                <a:solidFill>
                  <a:srgbClr val="FF0000"/>
                </a:solidFill>
                <a:latin typeface="Arial"/>
                <a:cs typeface="Arial"/>
              </a:rPr>
              <a:t>patient</a:t>
            </a:r>
            <a:r>
              <a:rPr sz="36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54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36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75" dirty="0">
                <a:solidFill>
                  <a:srgbClr val="FF0000"/>
                </a:solidFill>
                <a:latin typeface="Arial"/>
                <a:cs typeface="Arial"/>
              </a:rPr>
              <a:t>paramount</a:t>
            </a:r>
            <a:endParaRPr sz="3600" dirty="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990"/>
              </a:spcBef>
              <a:buClr>
                <a:srgbClr val="DC9E1F"/>
              </a:buClr>
              <a:buFont typeface="Arial"/>
              <a:buChar char="•"/>
              <a:tabLst>
                <a:tab pos="755650" algn="l"/>
              </a:tabLst>
            </a:pPr>
            <a:r>
              <a:rPr sz="3200" b="1" spc="-360" dirty="0">
                <a:solidFill>
                  <a:srgbClr val="FFFFFF"/>
                </a:solidFill>
                <a:latin typeface="Arial"/>
                <a:cs typeface="Arial"/>
              </a:rPr>
              <a:t>TRUST</a:t>
            </a: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2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2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nurtured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7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else</a:t>
            </a:r>
            <a:endParaRPr sz="3200" dirty="0">
              <a:latin typeface="Arial"/>
              <a:cs typeface="Arial"/>
            </a:endParaRPr>
          </a:p>
          <a:p>
            <a:pPr marL="1154430" lvl="1" indent="-227329">
              <a:lnSpc>
                <a:spcPct val="100000"/>
              </a:lnSpc>
              <a:spcBef>
                <a:spcPts val="940"/>
              </a:spcBef>
              <a:buClr>
                <a:srgbClr val="DC9E1F"/>
              </a:buClr>
              <a:buFont typeface="Arial"/>
              <a:buChar char="•"/>
              <a:tabLst>
                <a:tab pos="1154430" algn="l"/>
              </a:tabLst>
            </a:pPr>
            <a:r>
              <a:rPr sz="2800" b="1" spc="-300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29" dirty="0">
                <a:solidFill>
                  <a:srgbClr val="FFFFFF"/>
                </a:solidFill>
                <a:latin typeface="Arial"/>
                <a:cs typeface="Arial"/>
              </a:rPr>
              <a:t>conflicts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29" dirty="0">
                <a:solidFill>
                  <a:srgbClr val="FFFFFF"/>
                </a:solidFill>
                <a:latin typeface="Arial"/>
                <a:cs typeface="Arial"/>
              </a:rPr>
              <a:t>interest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154430" lvl="1" indent="-227329">
              <a:lnSpc>
                <a:spcPct val="100000"/>
              </a:lnSpc>
              <a:spcBef>
                <a:spcPts val="935"/>
              </a:spcBef>
              <a:buClr>
                <a:srgbClr val="DC9E1F"/>
              </a:buClr>
              <a:buFont typeface="Arial"/>
              <a:buChar char="•"/>
              <a:tabLst>
                <a:tab pos="1154430" algn="l"/>
              </a:tabLst>
            </a:pPr>
            <a:r>
              <a:rPr sz="2800" b="1" spc="-300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254">
                <a:solidFill>
                  <a:srgbClr val="FFFFFF"/>
                </a:solidFill>
                <a:latin typeface="Arial"/>
                <a:cs typeface="Arial"/>
              </a:rPr>
              <a:t>perception</a:t>
            </a:r>
            <a:r>
              <a:rPr sz="2800" b="1" i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i="1" spc="-24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154430" lvl="1" indent="-227329">
              <a:lnSpc>
                <a:spcPct val="100000"/>
              </a:lnSpc>
              <a:spcBef>
                <a:spcPts val="940"/>
              </a:spcBef>
              <a:buClr>
                <a:srgbClr val="DC9E1F"/>
              </a:buClr>
              <a:buFont typeface="Arial"/>
              <a:buChar char="•"/>
              <a:tabLst>
                <a:tab pos="1154430" algn="l"/>
              </a:tabLst>
            </a:pPr>
            <a:r>
              <a:rPr sz="2800" b="1" spc="-285" dirty="0">
                <a:solidFill>
                  <a:srgbClr val="FFFFFF"/>
                </a:solidFill>
                <a:latin typeface="Arial"/>
                <a:cs typeface="Arial"/>
              </a:rPr>
              <a:t>Respect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35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endParaRPr sz="2800" dirty="0">
              <a:latin typeface="Arial"/>
              <a:cs typeface="Arial"/>
            </a:endParaRPr>
          </a:p>
          <a:p>
            <a:pPr marL="1611630" lvl="2" indent="-227329">
              <a:lnSpc>
                <a:spcPct val="100000"/>
              </a:lnSpc>
              <a:spcBef>
                <a:spcPts val="905"/>
              </a:spcBef>
              <a:buClr>
                <a:srgbClr val="DC9E1F"/>
              </a:buClr>
              <a:buFont typeface="Arial"/>
              <a:buChar char="•"/>
              <a:tabLst>
                <a:tab pos="1611630" algn="l"/>
              </a:tabLst>
            </a:pPr>
            <a:r>
              <a:rPr sz="2400" b="1" spc="-210" dirty="0">
                <a:solidFill>
                  <a:srgbClr val="FFFFFF"/>
                </a:solidFill>
                <a:latin typeface="Arial"/>
                <a:cs typeface="Arial"/>
              </a:rPr>
              <a:t>safeguard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confidentiality</a:t>
            </a:r>
            <a:endParaRPr sz="2400" dirty="0">
              <a:latin typeface="Arial"/>
              <a:cs typeface="Arial"/>
            </a:endParaRPr>
          </a:p>
          <a:p>
            <a:pPr marL="1611630" lvl="2" indent="-227329">
              <a:lnSpc>
                <a:spcPct val="100000"/>
              </a:lnSpc>
              <a:spcBef>
                <a:spcPts val="885"/>
              </a:spcBef>
              <a:buClr>
                <a:srgbClr val="DC9E1F"/>
              </a:buClr>
              <a:buFont typeface="Arial"/>
              <a:buChar char="•"/>
              <a:tabLst>
                <a:tab pos="1611630" algn="l"/>
              </a:tabLst>
            </a:pPr>
            <a:r>
              <a:rPr sz="2400" b="1" spc="-210" dirty="0">
                <a:solidFill>
                  <a:srgbClr val="FFFFFF"/>
                </a:solidFill>
                <a:latin typeface="Arial"/>
                <a:cs typeface="Arial"/>
              </a:rPr>
              <a:t>respect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self-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determination</a:t>
            </a:r>
            <a:endParaRPr sz="2400" dirty="0">
              <a:latin typeface="Arial"/>
              <a:cs typeface="Arial"/>
            </a:endParaRPr>
          </a:p>
          <a:p>
            <a:pPr marL="1154430" lvl="1" indent="-227329">
              <a:lnSpc>
                <a:spcPct val="100000"/>
              </a:lnSpc>
              <a:spcBef>
                <a:spcPts val="925"/>
              </a:spcBef>
              <a:buClr>
                <a:srgbClr val="DC9E1F"/>
              </a:buClr>
              <a:buFont typeface="Arial"/>
              <a:buChar char="•"/>
              <a:tabLst>
                <a:tab pos="1154430" algn="l"/>
              </a:tabLst>
            </a:pPr>
            <a:r>
              <a:rPr sz="2800" b="1" spc="-295" dirty="0">
                <a:solidFill>
                  <a:srgbClr val="FFFFFF"/>
                </a:solidFill>
                <a:latin typeface="Arial"/>
                <a:cs typeface="Arial"/>
              </a:rPr>
              <a:t>communicate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4" dirty="0">
                <a:solidFill>
                  <a:srgbClr val="FFFFFF"/>
                </a:solidFill>
                <a:latin typeface="Arial"/>
                <a:cs typeface="Arial"/>
              </a:rPr>
              <a:t>honestly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endParaRPr sz="2800" dirty="0">
              <a:latin typeface="Arial"/>
              <a:cs typeface="Arial"/>
            </a:endParaRPr>
          </a:p>
          <a:p>
            <a:pPr marL="1154430" lvl="1" indent="-227329">
              <a:lnSpc>
                <a:spcPct val="100000"/>
              </a:lnSpc>
              <a:spcBef>
                <a:spcPts val="935"/>
              </a:spcBef>
              <a:buClr>
                <a:srgbClr val="DC9E1F"/>
              </a:buClr>
              <a:buFont typeface="Arial"/>
              <a:buChar char="•"/>
              <a:tabLst>
                <a:tab pos="1154430" algn="l"/>
              </a:tabLst>
            </a:pPr>
            <a:r>
              <a:rPr sz="2800" b="1" spc="-260" dirty="0">
                <a:solidFill>
                  <a:srgbClr val="FF0000"/>
                </a:solidFill>
                <a:latin typeface="Arial"/>
                <a:cs typeface="Arial"/>
              </a:rPr>
              <a:t>maintain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05" dirty="0">
                <a:solidFill>
                  <a:srgbClr val="FF0000"/>
                </a:solidFill>
                <a:latin typeface="Arial"/>
                <a:cs typeface="Arial"/>
              </a:rPr>
              <a:t>competence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3076" y="3122676"/>
            <a:ext cx="2145792" cy="2441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48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100"/>
              </a:spcBef>
            </a:pPr>
            <a:r>
              <a:rPr spc="-610" dirty="0"/>
              <a:t>TYPES</a:t>
            </a:r>
            <a:r>
              <a:rPr spc="-185" dirty="0"/>
              <a:t> </a:t>
            </a:r>
            <a:r>
              <a:rPr spc="-660" dirty="0"/>
              <a:t>OF</a:t>
            </a:r>
            <a:r>
              <a:rPr spc="-160" dirty="0"/>
              <a:t> </a:t>
            </a:r>
            <a:r>
              <a:rPr spc="-590" dirty="0"/>
              <a:t>ETHICS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461516"/>
            <a:ext cx="6772909" cy="928369"/>
            <a:chOff x="0" y="1461516"/>
            <a:chExt cx="6772909" cy="9283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01140"/>
              <a:ext cx="588264" cy="8656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6" y="1461516"/>
              <a:ext cx="6522720" cy="9281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4939" y="1393439"/>
            <a:ext cx="8695055" cy="4441825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20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3300" b="1" spc="-305" dirty="0">
                <a:solidFill>
                  <a:srgbClr val="FF0000"/>
                </a:solidFill>
                <a:latin typeface="Arial"/>
                <a:cs typeface="Arial"/>
              </a:rPr>
              <a:t>Medical</a:t>
            </a:r>
            <a:r>
              <a:rPr sz="33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270" dirty="0">
                <a:solidFill>
                  <a:srgbClr val="FF0000"/>
                </a:solidFill>
                <a:latin typeface="Arial"/>
                <a:cs typeface="Arial"/>
              </a:rPr>
              <a:t>Ethics:</a:t>
            </a:r>
            <a:r>
              <a:rPr sz="33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254" dirty="0">
                <a:solidFill>
                  <a:srgbClr val="FF0000"/>
                </a:solidFill>
                <a:latin typeface="Arial"/>
                <a:cs typeface="Arial"/>
              </a:rPr>
              <a:t>Clinical</a:t>
            </a:r>
            <a:r>
              <a:rPr sz="33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285" dirty="0">
                <a:solidFill>
                  <a:srgbClr val="FF0000"/>
                </a:solidFill>
                <a:latin typeface="Arial"/>
                <a:cs typeface="Arial"/>
              </a:rPr>
              <a:t>obligations</a:t>
            </a:r>
            <a:endParaRPr sz="3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69"/>
              </a:spcBef>
              <a:buClr>
                <a:srgbClr val="DC9E1F"/>
              </a:buClr>
              <a:buFont typeface="Arial"/>
              <a:buChar char="•"/>
              <a:tabLst>
                <a:tab pos="756285" algn="l"/>
              </a:tabLst>
            </a:pP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fidelity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patients’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interests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40"/>
              </a:spcBef>
              <a:buClr>
                <a:srgbClr val="DC9E1F"/>
              </a:buClr>
              <a:buFont typeface="Arial"/>
              <a:buChar char="•"/>
              <a:tabLst>
                <a:tab pos="756285" algn="l"/>
              </a:tabLst>
            </a:pP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telling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truth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FFFFFF"/>
                </a:solidFill>
                <a:latin typeface="Arial"/>
                <a:cs typeface="Arial"/>
              </a:rPr>
              <a:t>(cancer,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errors)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69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3300" b="1" spc="-285" dirty="0">
                <a:solidFill>
                  <a:srgbClr val="FF0000"/>
                </a:solidFill>
                <a:latin typeface="Arial"/>
                <a:cs typeface="Arial"/>
              </a:rPr>
              <a:t>Professional</a:t>
            </a:r>
            <a:r>
              <a:rPr sz="33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270" dirty="0">
                <a:solidFill>
                  <a:srgbClr val="FF0000"/>
                </a:solidFill>
                <a:latin typeface="Arial"/>
                <a:cs typeface="Arial"/>
              </a:rPr>
              <a:t>Ethics:</a:t>
            </a:r>
            <a:r>
              <a:rPr sz="33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285" dirty="0">
                <a:solidFill>
                  <a:srgbClr val="FF0000"/>
                </a:solidFill>
                <a:latin typeface="Arial"/>
                <a:cs typeface="Arial"/>
              </a:rPr>
              <a:t>Obligations</a:t>
            </a:r>
            <a:r>
              <a:rPr sz="33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27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3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28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3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300" dirty="0">
                <a:solidFill>
                  <a:srgbClr val="FF0000"/>
                </a:solidFill>
                <a:latin typeface="Arial"/>
                <a:cs typeface="Arial"/>
              </a:rPr>
              <a:t>profession</a:t>
            </a:r>
            <a:endParaRPr sz="3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70"/>
              </a:spcBef>
              <a:buClr>
                <a:srgbClr val="DC9E1F"/>
              </a:buClr>
              <a:buFont typeface="Arial"/>
              <a:buChar char="•"/>
              <a:tabLst>
                <a:tab pos="756285" algn="l"/>
              </a:tabLst>
            </a:pP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self-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regulation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40"/>
              </a:spcBef>
              <a:buClr>
                <a:srgbClr val="DC9E1F"/>
              </a:buClr>
              <a:buFont typeface="Arial"/>
              <a:buChar char="•"/>
              <a:tabLst>
                <a:tab pos="756285" algn="l"/>
              </a:tabLst>
            </a:pP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self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70"/>
              </a:spcBef>
              <a:buClr>
                <a:srgbClr val="DC9E1F"/>
              </a:buClr>
              <a:buFont typeface="Arial"/>
              <a:buChar char="•"/>
              <a:tabLst>
                <a:tab pos="354965" algn="l"/>
              </a:tabLst>
            </a:pPr>
            <a:r>
              <a:rPr sz="3300" b="1" spc="-275" dirty="0">
                <a:solidFill>
                  <a:srgbClr val="FF0000"/>
                </a:solidFill>
                <a:latin typeface="Arial"/>
                <a:cs typeface="Arial"/>
              </a:rPr>
              <a:t>Bioethics:</a:t>
            </a:r>
            <a:r>
              <a:rPr sz="33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325" dirty="0">
                <a:solidFill>
                  <a:srgbClr val="FF0000"/>
                </a:solidFill>
                <a:latin typeface="Arial"/>
                <a:cs typeface="Arial"/>
              </a:rPr>
              <a:t>Guides</a:t>
            </a:r>
            <a:r>
              <a:rPr sz="33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254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33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270" dirty="0">
                <a:solidFill>
                  <a:srgbClr val="FF0000"/>
                </a:solidFill>
                <a:latin typeface="Arial"/>
                <a:cs typeface="Arial"/>
              </a:rPr>
              <a:t>public</a:t>
            </a:r>
            <a:r>
              <a:rPr sz="33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280" dirty="0">
                <a:solidFill>
                  <a:srgbClr val="FF0000"/>
                </a:solidFill>
                <a:latin typeface="Arial"/>
                <a:cs typeface="Arial"/>
              </a:rPr>
              <a:t>policy</a:t>
            </a:r>
            <a:endParaRPr sz="33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65"/>
              </a:spcBef>
              <a:buClr>
                <a:srgbClr val="DC9E1F"/>
              </a:buClr>
              <a:buFont typeface="Arial"/>
              <a:buChar char="•"/>
              <a:tabLst>
                <a:tab pos="756285" algn="l"/>
              </a:tabLst>
            </a:pP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technology,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45"/>
              </a:spcBef>
              <a:buClr>
                <a:srgbClr val="DC9E1F"/>
              </a:buClr>
              <a:buFont typeface="Arial"/>
              <a:buChar char="•"/>
              <a:tabLst>
                <a:tab pos="756285" algn="l"/>
              </a:tabLst>
            </a:pPr>
            <a:r>
              <a:rPr sz="2000" b="1" spc="-15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reform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9847" y="128015"/>
            <a:ext cx="7145020" cy="1560830"/>
            <a:chOff x="1069847" y="128015"/>
            <a:chExt cx="7145020" cy="1560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9847" y="128015"/>
              <a:ext cx="7144511" cy="1011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4052" y="676656"/>
              <a:ext cx="2246376" cy="10119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9845" marR="5080" indent="-2394585">
              <a:lnSpc>
                <a:spcPct val="100000"/>
              </a:lnSpc>
              <a:spcBef>
                <a:spcPts val="100"/>
              </a:spcBef>
            </a:pPr>
            <a:r>
              <a:rPr sz="3600" spc="-505" dirty="0"/>
              <a:t>WHAT</a:t>
            </a:r>
            <a:r>
              <a:rPr sz="3600" spc="-95" dirty="0"/>
              <a:t> </a:t>
            </a:r>
            <a:r>
              <a:rPr sz="3600" spc="-290" dirty="0"/>
              <a:t>IS</a:t>
            </a:r>
            <a:r>
              <a:rPr sz="3600" spc="-55" dirty="0"/>
              <a:t> </a:t>
            </a:r>
            <a:r>
              <a:rPr sz="3600" spc="-415" dirty="0"/>
              <a:t>THE</a:t>
            </a:r>
            <a:r>
              <a:rPr sz="3600" spc="-75" dirty="0"/>
              <a:t> </a:t>
            </a:r>
            <a:r>
              <a:rPr sz="3600" spc="-434" dirty="0"/>
              <a:t>NEED</a:t>
            </a:r>
            <a:r>
              <a:rPr sz="3600" spc="-75" dirty="0"/>
              <a:t> </a:t>
            </a:r>
            <a:r>
              <a:rPr sz="3600" spc="-440" dirty="0"/>
              <a:t>FOR</a:t>
            </a:r>
            <a:r>
              <a:rPr sz="3600" spc="-70" dirty="0"/>
              <a:t> </a:t>
            </a:r>
            <a:r>
              <a:rPr sz="3600" spc="-405" dirty="0"/>
              <a:t>MEDICAL </a:t>
            </a:r>
            <a:r>
              <a:rPr sz="3600" spc="-385" dirty="0"/>
              <a:t>ETHICS?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0" y="2418588"/>
            <a:ext cx="9144000" cy="1173480"/>
            <a:chOff x="0" y="2418588"/>
            <a:chExt cx="9144000" cy="11734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50592"/>
              <a:ext cx="448056" cy="7360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59" y="2418588"/>
              <a:ext cx="1455420" cy="7894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8675" y="2418588"/>
              <a:ext cx="1706879" cy="7894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2404" y="2418588"/>
              <a:ext cx="1944623" cy="7894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3876" y="2418588"/>
              <a:ext cx="1824227" cy="7894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4952" y="2418588"/>
              <a:ext cx="891540" cy="789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74864" y="2418588"/>
              <a:ext cx="1469135" cy="7894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359" y="2802636"/>
              <a:ext cx="1937004" cy="7894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0700" y="2802636"/>
              <a:ext cx="871727" cy="7894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98192" y="2802636"/>
              <a:ext cx="1153668" cy="7894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82467" y="2802636"/>
              <a:ext cx="571500" cy="78943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739" y="1581658"/>
            <a:ext cx="8987790" cy="43935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4330" marR="6985" indent="-341630" algn="just">
              <a:lnSpc>
                <a:spcPts val="3030"/>
              </a:lnSpc>
              <a:spcBef>
                <a:spcPts val="4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b="1" spc="23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practice</a:t>
            </a:r>
            <a:r>
              <a:rPr sz="2800" b="1" spc="24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b="1" spc="24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medicine</a:t>
            </a:r>
            <a:r>
              <a:rPr sz="2800" b="1" spc="23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800" b="1" spc="24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b="1" spc="24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practice</a:t>
            </a:r>
            <a:r>
              <a:rPr sz="2800" b="1" spc="24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of 	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ethics</a:t>
            </a:r>
            <a:r>
              <a:rPr sz="2800" b="1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800" b="1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inseparable.</a:t>
            </a:r>
            <a:endParaRPr sz="2800">
              <a:latin typeface="Arial"/>
              <a:cs typeface="Arial"/>
            </a:endParaRPr>
          </a:p>
          <a:p>
            <a:pPr marL="354330" marR="10795" indent="-341630" algn="just">
              <a:lnSpc>
                <a:spcPts val="302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Every</a:t>
            </a:r>
            <a:r>
              <a:rPr sz="2800" b="1" spc="300" dirty="0">
                <a:solidFill>
                  <a:srgbClr val="00AF50"/>
                </a:solidFill>
                <a:latin typeface="Arial"/>
                <a:cs typeface="Arial"/>
              </a:rPr>
              <a:t>  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clinical</a:t>
            </a:r>
            <a:r>
              <a:rPr sz="2800" b="1" spc="305" dirty="0">
                <a:solidFill>
                  <a:srgbClr val="00AF50"/>
                </a:solidFill>
                <a:latin typeface="Arial"/>
                <a:cs typeface="Arial"/>
              </a:rPr>
              <a:t>  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decision</a:t>
            </a:r>
            <a:r>
              <a:rPr sz="2800" b="1" spc="305" dirty="0">
                <a:solidFill>
                  <a:srgbClr val="00AF50"/>
                </a:solidFill>
                <a:latin typeface="Arial"/>
                <a:cs typeface="Arial"/>
              </a:rPr>
              <a:t>  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invokes</a:t>
            </a:r>
            <a:r>
              <a:rPr sz="2800" b="1" spc="310" dirty="0">
                <a:solidFill>
                  <a:srgbClr val="00AF50"/>
                </a:solidFill>
                <a:latin typeface="Arial"/>
                <a:cs typeface="Arial"/>
              </a:rPr>
              <a:t>  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an</a:t>
            </a:r>
            <a:r>
              <a:rPr sz="2800" b="1" spc="295" dirty="0">
                <a:solidFill>
                  <a:srgbClr val="00AF50"/>
                </a:solidFill>
                <a:latin typeface="Arial"/>
                <a:cs typeface="Arial"/>
              </a:rPr>
              <a:t>   </a:t>
            </a:r>
            <a:r>
              <a:rPr sz="2800" b="1" spc="-10" dirty="0">
                <a:solidFill>
                  <a:srgbClr val="00AF50"/>
                </a:solidFill>
                <a:latin typeface="Arial"/>
                <a:cs typeface="Arial"/>
              </a:rPr>
              <a:t>ethical 	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decision</a:t>
            </a:r>
            <a:r>
              <a:rPr sz="2800" b="1" spc="1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as</a:t>
            </a:r>
            <a:r>
              <a:rPr sz="2800" b="1" spc="10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AF50"/>
                </a:solidFill>
                <a:latin typeface="Arial"/>
                <a:cs typeface="Arial"/>
              </a:rPr>
              <a:t>well.</a:t>
            </a:r>
            <a:endParaRPr sz="2800">
              <a:latin typeface="Arial"/>
              <a:cs typeface="Arial"/>
            </a:endParaRPr>
          </a:p>
          <a:p>
            <a:pPr marL="354330" marR="5715" indent="-341630" algn="just">
              <a:lnSpc>
                <a:spcPts val="3030"/>
              </a:lnSpc>
              <a:spcBef>
                <a:spcPts val="1275"/>
              </a:spcBef>
              <a:buClr>
                <a:srgbClr val="DC9E1F"/>
              </a:buClr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instances,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ethical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issue</a:t>
            </a: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be 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readily</a:t>
            </a:r>
            <a:r>
              <a:rPr sz="28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apparent.</a:t>
            </a:r>
            <a:endParaRPr sz="2800">
              <a:latin typeface="Arial"/>
              <a:cs typeface="Arial"/>
            </a:endParaRPr>
          </a:p>
          <a:p>
            <a:pPr marL="354330" marR="5080" indent="-341630" algn="just">
              <a:lnSpc>
                <a:spcPct val="90000"/>
              </a:lnSpc>
              <a:spcBef>
                <a:spcPts val="1220"/>
              </a:spcBef>
              <a:buClr>
                <a:srgbClr val="DC9E1F"/>
              </a:buClr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6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conflicts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arise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800" spc="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ethical</a:t>
            </a:r>
            <a:r>
              <a:rPr sz="2800" spc="7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principles 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800" spc="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decisions,</a:t>
            </a:r>
            <a:r>
              <a:rPr sz="2800" spc="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800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require</a:t>
            </a:r>
            <a:r>
              <a:rPr sz="2800" spc="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clinician</a:t>
            </a:r>
            <a:r>
              <a:rPr sz="2800" spc="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to 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2800" spc="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versed</a:t>
            </a:r>
            <a:r>
              <a:rPr sz="2800" spc="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former</a:t>
            </a:r>
            <a:r>
              <a:rPr sz="2800" spc="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r>
              <a:rPr sz="2800" spc="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sz="2800" spc="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the 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latter.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pc="-25" dirty="0"/>
              <a:t>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8526" rIns="0" bIns="0" rtlCol="0">
            <a:spAutoFit/>
          </a:bodyPr>
          <a:lstStyle/>
          <a:p>
            <a:pPr marL="1134110">
              <a:lnSpc>
                <a:spcPct val="100000"/>
              </a:lnSpc>
              <a:spcBef>
                <a:spcPts val="95"/>
              </a:spcBef>
            </a:pPr>
            <a:r>
              <a:rPr sz="4000" spc="-425" dirty="0"/>
              <a:t>ETHICAL</a:t>
            </a:r>
            <a:r>
              <a:rPr sz="4000" spc="-150" dirty="0"/>
              <a:t> </a:t>
            </a:r>
            <a:r>
              <a:rPr sz="4000" spc="-420" dirty="0"/>
              <a:t>PRINCIPLES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pc="-25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25853"/>
            <a:ext cx="8968105" cy="438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  <a:buClr>
                <a:srgbClr val="DC9E1F"/>
              </a:buClr>
              <a:buFont typeface="Arial"/>
              <a:buChar char="•"/>
              <a:tabLst>
                <a:tab pos="30480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Autonomy:</a:t>
            </a:r>
            <a:r>
              <a:rPr sz="2400" b="1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Respect</a:t>
            </a:r>
            <a:r>
              <a:rPr sz="2400" b="1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400" b="1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b="1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individual’s</a:t>
            </a:r>
            <a:r>
              <a:rPr sz="2400" b="1" spc="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autonomy</a:t>
            </a:r>
            <a:r>
              <a:rPr sz="2400" b="1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400" b="1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ability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400" b="1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make</a:t>
            </a:r>
            <a:r>
              <a:rPr sz="2400" b="1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decisions</a:t>
            </a:r>
            <a:r>
              <a:rPr sz="2400" b="1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400" b="1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him/herself</a:t>
            </a:r>
            <a:endParaRPr sz="2400">
              <a:latin typeface="Arial"/>
              <a:cs typeface="Arial"/>
            </a:endParaRPr>
          </a:p>
          <a:p>
            <a:pPr marL="873760" marR="2156460" lvl="1" indent="-294640">
              <a:lnSpc>
                <a:spcPct val="100000"/>
              </a:lnSpc>
              <a:spcBef>
                <a:spcPts val="1260"/>
              </a:spcBef>
              <a:buClr>
                <a:srgbClr val="DC9E1F"/>
              </a:buClr>
              <a:buChar char="•"/>
              <a:tabLst>
                <a:tab pos="87376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respect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privacy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confidentiality</a:t>
            </a:r>
            <a:endParaRPr sz="2800">
              <a:latin typeface="Arial"/>
              <a:cs typeface="Arial"/>
            </a:endParaRPr>
          </a:p>
          <a:p>
            <a:pPr marL="873760" marR="18415" lvl="1" indent="-294640">
              <a:lnSpc>
                <a:spcPct val="100000"/>
              </a:lnSpc>
              <a:spcBef>
                <a:spcPts val="1270"/>
              </a:spcBef>
              <a:buClr>
                <a:srgbClr val="DC9E1F"/>
              </a:buClr>
              <a:buFont typeface="Arial"/>
              <a:buChar char="•"/>
              <a:tabLst>
                <a:tab pos="873760" algn="l"/>
              </a:tabLst>
            </a:pP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need</a:t>
            </a:r>
            <a:r>
              <a:rPr sz="2800" b="1" spc="1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to</a:t>
            </a:r>
            <a:r>
              <a:rPr sz="2800" b="1" spc="10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provide</a:t>
            </a:r>
            <a:r>
              <a:rPr sz="2800" b="1" spc="16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sufficient</a:t>
            </a:r>
            <a:r>
              <a:rPr sz="2800" b="1" spc="1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information</a:t>
            </a:r>
            <a:r>
              <a:rPr sz="2800" b="1" spc="1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for</a:t>
            </a:r>
            <a:r>
              <a:rPr sz="2800" b="1" spc="114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AF50"/>
                </a:solidFill>
                <a:latin typeface="Arial"/>
                <a:cs typeface="Arial"/>
              </a:rPr>
              <a:t>them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to</a:t>
            </a:r>
            <a:r>
              <a:rPr sz="2800" b="1" spc="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make</a:t>
            </a:r>
            <a:r>
              <a:rPr sz="2800" b="1" spc="10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informed</a:t>
            </a:r>
            <a:r>
              <a:rPr sz="2800" b="1" spc="114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Arial"/>
                <a:cs typeface="Arial"/>
              </a:rPr>
              <a:t>choices</a:t>
            </a:r>
            <a:endParaRPr sz="2800">
              <a:latin typeface="Arial"/>
              <a:cs typeface="Arial"/>
            </a:endParaRPr>
          </a:p>
          <a:p>
            <a:pPr marL="873125" lvl="1" indent="-294005">
              <a:lnSpc>
                <a:spcPct val="100000"/>
              </a:lnSpc>
              <a:spcBef>
                <a:spcPts val="1275"/>
              </a:spcBef>
              <a:buClr>
                <a:srgbClr val="DC9E1F"/>
              </a:buClr>
              <a:buChar char="•"/>
              <a:tabLst>
                <a:tab pos="87312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truth</a:t>
            </a: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telling</a:t>
            </a:r>
            <a:endParaRPr sz="2800">
              <a:latin typeface="Arial"/>
              <a:cs typeface="Arial"/>
            </a:endParaRPr>
          </a:p>
          <a:p>
            <a:pPr marL="873760" marR="177800" lvl="1" indent="-294640">
              <a:lnSpc>
                <a:spcPct val="100000"/>
              </a:lnSpc>
              <a:spcBef>
                <a:spcPts val="1275"/>
              </a:spcBef>
              <a:buClr>
                <a:srgbClr val="DC9E1F"/>
              </a:buClr>
              <a:buChar char="•"/>
              <a:tabLst>
                <a:tab pos="87376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persons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diminished</a:t>
            </a:r>
            <a:r>
              <a:rPr sz="28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impaired autonomy.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936</Words>
  <Application>Microsoft Office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</vt:lpstr>
      <vt:lpstr>Times New Roman</vt:lpstr>
      <vt:lpstr>Office Theme</vt:lpstr>
      <vt:lpstr>MEDICAL ETHICS WE TOO NEED ONE DAY ???</vt:lpstr>
      <vt:lpstr>WHAT ARE MEDICAL ETHICS</vt:lpstr>
      <vt:lpstr>PATENTS ARE DEMANDING UNLIKE PAST- FOLLOW ETHICS</vt:lpstr>
      <vt:lpstr>DEFINITION OF MEDICAL ETHICS</vt:lpstr>
      <vt:lpstr>BASIC RIGHTS AND ETHICAL DUTIES</vt:lpstr>
      <vt:lpstr>PRINCIPLES OF MEDICAL ETHICS</vt:lpstr>
      <vt:lpstr>TYPES OF ETHICS</vt:lpstr>
      <vt:lpstr>WHAT IS THE NEED FOR MEDICAL ETHICS?</vt:lpstr>
      <vt:lpstr>ETHICAL PRINCIPLES</vt:lpstr>
      <vt:lpstr>ETHICAL PRINCIPLES</vt:lpstr>
      <vt:lpstr>ETHICAL PRINCIPLES</vt:lpstr>
      <vt:lpstr>ETHICAL VS. LEGAL OBLIGATIONS</vt:lpstr>
      <vt:lpstr>MICRO LEVEL ETHICAL PRINCIPLES</vt:lpstr>
      <vt:lpstr>ETHICAL PRINCIPLES</vt:lpstr>
      <vt:lpstr>LEARNING ABOUT ETHICAL ISSUES REQUIRES….</vt:lpstr>
      <vt:lpstr>INFORMED CONSENT</vt:lpstr>
      <vt:lpstr>THE RELATION BETWEEN LAW AND ETHICS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Humor on ethics</dc:title>
  <dc:creator>T.V.Rao</dc:creator>
  <cp:lastModifiedBy>dilman azad</cp:lastModifiedBy>
  <cp:revision>2</cp:revision>
  <dcterms:created xsi:type="dcterms:W3CDTF">2023-12-09T15:57:23Z</dcterms:created>
  <dcterms:modified xsi:type="dcterms:W3CDTF">2024-11-09T09:06:39Z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2023-12-09T00:00:00Z</vt:filetime>
  </property>
  <property fmtid="{D5CDD505-2E9C-101B-9397-08002B2CF9AE}" pid="5" name="Producer">
    <vt:lpwstr>Microsoft® PowerPoint® 2010</vt:lpwstr>
  </property>
</Properties>
</file>