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58" r:id="rId4"/>
    <p:sldId id="304" r:id="rId5"/>
    <p:sldId id="259" r:id="rId6"/>
    <p:sldId id="293" r:id="rId7"/>
    <p:sldId id="260" r:id="rId8"/>
    <p:sldId id="294" r:id="rId9"/>
    <p:sldId id="295" r:id="rId10"/>
    <p:sldId id="296" r:id="rId11"/>
    <p:sldId id="261" r:id="rId12"/>
    <p:sldId id="301" r:id="rId13"/>
    <p:sldId id="262" r:id="rId14"/>
    <p:sldId id="264" r:id="rId15"/>
    <p:sldId id="265" r:id="rId16"/>
    <p:sldId id="266" r:id="rId17"/>
    <p:sldId id="302" r:id="rId18"/>
    <p:sldId id="267" r:id="rId19"/>
    <p:sldId id="268" r:id="rId20"/>
    <p:sldId id="270" r:id="rId21"/>
    <p:sldId id="271" r:id="rId22"/>
    <p:sldId id="272" r:id="rId23"/>
    <p:sldId id="303" r:id="rId24"/>
    <p:sldId id="273" r:id="rId25"/>
    <p:sldId id="292" r:id="rId26"/>
    <p:sldId id="274" r:id="rId27"/>
    <p:sldId id="298" r:id="rId28"/>
    <p:sldId id="276" r:id="rId29"/>
    <p:sldId id="277" r:id="rId30"/>
    <p:sldId id="278" r:id="rId31"/>
    <p:sldId id="299" r:id="rId32"/>
    <p:sldId id="279" r:id="rId33"/>
    <p:sldId id="280" r:id="rId34"/>
    <p:sldId id="281" r:id="rId35"/>
    <p:sldId id="282" r:id="rId36"/>
    <p:sldId id="283" r:id="rId37"/>
    <p:sldId id="284" r:id="rId38"/>
    <p:sldId id="286" r:id="rId39"/>
    <p:sldId id="287" r:id="rId40"/>
    <p:sldId id="305" r:id="rId41"/>
    <p:sldId id="306" r:id="rId42"/>
    <p:sldId id="307" r:id="rId43"/>
    <p:sldId id="308" r:id="rId44"/>
    <p:sldId id="318" r:id="rId45"/>
    <p:sldId id="309" r:id="rId46"/>
    <p:sldId id="310" r:id="rId47"/>
    <p:sldId id="317" r:id="rId48"/>
    <p:sldId id="311" r:id="rId49"/>
    <p:sldId id="312" r:id="rId50"/>
    <p:sldId id="313" r:id="rId51"/>
    <p:sldId id="314" r:id="rId52"/>
    <p:sldId id="315" r:id="rId53"/>
    <p:sldId id="316" r:id="rId54"/>
    <p:sldId id="288" r:id="rId55"/>
    <p:sldId id="289" r:id="rId5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10BD5-BD13-493A-9A45-63BE44077674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6D676-967D-4DF3-8CC1-04763AD10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6D676-967D-4DF3-8CC1-04763AD1094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5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0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04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39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81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80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49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460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83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91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3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8F05-3A27-4C07-94D1-9F2E395BFBAE}" type="datetimeFigureOut">
              <a:rPr lang="en-CA" smtClean="0"/>
              <a:pPr/>
              <a:t>09/11/2024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6E9C-940C-4445-BC2F-7BF0B71F11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37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0BF07-CE06-BEBE-5619-619A2960B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29201"/>
          </a:xfrm>
        </p:spPr>
        <p:txBody>
          <a:bodyPr>
            <a:normAutofit/>
          </a:bodyPr>
          <a:lstStyle/>
          <a:p>
            <a:r>
              <a:rPr lang="en-US" sz="3600" b="1" i="0" dirty="0" smtClean="0">
                <a:solidFill>
                  <a:srgbClr val="9537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smtClean="0">
                <a:solidFill>
                  <a:srgbClr val="9537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0" dirty="0" smtClean="0">
                <a:solidFill>
                  <a:srgbClr val="9537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 smtClean="0">
                <a:solidFill>
                  <a:srgbClr val="9537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pregnancy bleeding and complications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8CCA95-A654-6AFE-87BF-3A118BB2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7708"/>
            <a:ext cx="9144000" cy="1420091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Sahar</a:t>
            </a:r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Ismail Abdulla</a:t>
            </a:r>
            <a:endParaRPr lang="en-US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PhD.in 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Maternity Nursing</a:t>
            </a:r>
          </a:p>
          <a:p>
            <a:pPr algn="ctr"/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4098" name="Picture 2" descr="E:\e910b12d15cf7943128624dd598c58_big_galler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98" y="122959"/>
            <a:ext cx="4981575" cy="32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CCF63-2141-D643-457F-98C5E276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3274E-2259-E183-9D35-23D71A590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women older than 35 have a higher risk of miscarriage than do younger women.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miscarriages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Women who have had two or more consecutive miscarriages are at higher risk of miscarriage.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or cervical problems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Certain uterine abnormalities or weak cervical tissues ( incompetent cervix ) might increase the risk of miscarriage.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Smoking, alcohol and illicit drugs.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 under weight or over weight)</a:t>
            </a:r>
          </a:p>
        </p:txBody>
      </p:sp>
    </p:spTree>
    <p:extLst>
      <p:ext uri="{BB962C8B-B14F-4D97-AF65-F5344CB8AC3E}">
        <p14:creationId xmlns:p14="http://schemas.microsoft.com/office/powerpoint/2010/main" val="83144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A5448-C764-9211-C891-22DED665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1859C"/>
                </a:solidFill>
                <a:effectLst/>
                <a:latin typeface="TimesNewRomanPS-BoldMT"/>
              </a:rPr>
              <a:t>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EAB0CF-5FF0-D16D-64A7-07A4E2E22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The main differential diagnoses to exclude in a suspected miscarriage include: Ectopic pregnancy, Hydatidiform mole or Cervical/uterine malignancy.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rialMT"/>
              </a:rPr>
              <a:t>•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  </a:t>
            </a:r>
            <a:r>
              <a:rPr lang="en-US" dirty="0" smtClean="0"/>
              <a:t>Confirm diagnosis and gestational age — In most cases, pregnancy loss is diagnosed with transvaginal ultrasound.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6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are two categories of elective abortion procedures: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/>
              <a:t>Medical abortions</a:t>
            </a:r>
            <a:r>
              <a:rPr lang="en-US" dirty="0" smtClean="0"/>
              <a:t> involve the use of medication to terminate the pregnancy and can be done within 10 weeks from your last menstrual period.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/>
              <a:t>Surgical abortions</a:t>
            </a:r>
            <a:r>
              <a:rPr lang="en-US" dirty="0" smtClean="0"/>
              <a:t>, often referred to as “in-clinic abortions,” terminate the pregnancy through a surgical procedure. Surgical abortions can be done throughout all three trimesters, depending on your state’s abortion laws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5E998-C304-5821-0EDE-90E86E9A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253219"/>
            <a:ext cx="10945837" cy="1437470"/>
          </a:xfrm>
        </p:spPr>
        <p:txBody>
          <a:bodyPr>
            <a:normAutofit/>
          </a:bodyPr>
          <a:lstStyle/>
          <a:p>
            <a:r>
              <a:rPr lang="en-US" sz="3600" b="1" i="0" dirty="0" smtClean="0">
                <a:solidFill>
                  <a:schemeClr val="tx2"/>
                </a:solidFill>
                <a:effectLst/>
                <a:latin typeface="TimesNewRomanPS-BoldMT"/>
              </a:rPr>
              <a:t>Threatened </a:t>
            </a:r>
            <a:r>
              <a:rPr lang="en-US" sz="3600" b="1" i="0" dirty="0">
                <a:solidFill>
                  <a:schemeClr val="tx2"/>
                </a:solidFill>
                <a:effectLst/>
                <a:latin typeface="TimesNewRomanPS-BoldMT"/>
              </a:rPr>
              <a:t>Abortion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96CE6-C67D-A669-5E20-526B52CB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772529"/>
            <a:ext cx="10734822" cy="440443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500" dirty="0" smtClean="0"/>
              <a:t>is defined as vaginal bleeding before 20 weeks gestational age in the setting of a positive urine and/or blood pregnancy test with a closed cervical </a:t>
            </a:r>
            <a:r>
              <a:rPr lang="en-US" sz="3500" dirty="0" err="1" smtClean="0"/>
              <a:t>os</a:t>
            </a:r>
            <a:r>
              <a:rPr lang="en-US" sz="3500" dirty="0" smtClean="0"/>
              <a:t>, without passage of products of conception and without evidence of a fetal or embryonic demise.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NewRomanPSMT"/>
              </a:rPr>
              <a:t/>
            </a:r>
            <a:br>
              <a:rPr lang="en-US" sz="30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en-US" sz="3000" dirty="0" smtClean="0"/>
              <a:t> </a:t>
            </a:r>
            <a:r>
              <a:rPr lang="en-US" sz="3500" dirty="0" smtClean="0"/>
              <a:t>A threatened abortion can present during early pregnancy with lower abdominal pain, and/or vaginal bleeding.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NewRomanPSMT"/>
              </a:rPr>
              <a:t/>
            </a:r>
            <a:br>
              <a:rPr lang="en-US" sz="30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4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520B6-4DB9-30F5-EB18-E26D03A6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tx2"/>
                </a:solidFill>
                <a:effectLst/>
                <a:latin typeface="TimesNewRomanPS-BoldMT"/>
              </a:rPr>
              <a:t>Inevitable Abortion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25684-78FB-661E-58C6-C47CCA18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When a spontaneous abortion is almost certain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occur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cannot be stopped, it is classified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inevitable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This happens when there is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external cervical 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may be dilated and/or rupture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membranes in addition to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vaginal bleeding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lower abdominal or back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pain, </a:t>
            </a:r>
            <a:r>
              <a:rPr lang="en-US" dirty="0" smtClean="0"/>
              <a:t>the internal </a:t>
            </a:r>
            <a:r>
              <a:rPr lang="en-US" dirty="0" err="1" smtClean="0"/>
              <a:t>os</a:t>
            </a:r>
            <a:r>
              <a:rPr lang="en-US" dirty="0" smtClean="0"/>
              <a:t> is usually open.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3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E0DF2-4817-BDD4-F161-D3287C4E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dirty="0">
                <a:solidFill>
                  <a:srgbClr val="31859C"/>
                </a:solidFill>
                <a:effectLst/>
                <a:latin typeface="TimesNewRomanPS-BoldMT"/>
              </a:rPr>
              <a:t>Inevitable Abortion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23D453-C430-1945-5F28-7FC0A1E58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 the  woman  is  in  the  first  trimester,  does  not  have  excessive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bleeding  or  pain,  has  normal  vital  signs.  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C050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0" i="0" dirty="0">
                <a:solidFill>
                  <a:srgbClr val="CC665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 </a:t>
            </a:r>
            <a:r>
              <a:rPr lang="en-US" sz="2400" b="1" i="0" dirty="0">
                <a:solidFill>
                  <a:srgbClr val="CC665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 choices:    </a:t>
            </a:r>
            <a:br>
              <a:rPr lang="en-US" sz="2400" b="1" i="0" dirty="0">
                <a:solidFill>
                  <a:srgbClr val="CC665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  Consulting  physician  to  assist  the  abortion  by  terminating  the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pregnancy  with  a  suction  D&amp;C.  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  The  other  choice  is  for  the  woman  to  return  home  to  await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 inevitable  spontaneous  evacuation  of  the  products  of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conception.  (observe  bleeding  and  temperature)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7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B0EF3-89AD-B239-9AB5-C2E46DC8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tx2"/>
                </a:solidFill>
                <a:effectLst/>
                <a:latin typeface="TimesNewRomanPS-BoldMT"/>
              </a:rPr>
              <a:t>Incomplete Abortion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803C9-3001-C790-65E5-A8661474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</a:t>
            </a:r>
            <a:r>
              <a:rPr lang="en-US" dirty="0" smtClean="0"/>
              <a:t>When a miscarriage begins, but some pregnancy tissue stays in the womb.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The retained placenta (all or part) will eventually be the cause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bleeding, or infection.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The midwife involves the consulting physician regarding the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care in the event of an infection and to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 evacuation of the uterus.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92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450166"/>
            <a:ext cx="10777025" cy="5726797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is the difference between a complete and incomplete miscarriage?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may also be called a "spontaneous abortion." Other terms for the early loss of pregnancy include: Complete abortion: All of the products (tissue) of conception leave the body. Incomplete abortion: Only some of the products of conception leave the body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A20A6-ABD3-4C4F-E515-6DBF4158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tx2"/>
                </a:solidFill>
                <a:effectLst/>
                <a:latin typeface="TimesNewRomanPS-BoldMT"/>
              </a:rPr>
              <a:t>Missed Abortion (MA)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91762-E7F8-3123-B75D-34570D3A6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175"/>
            <a:ext cx="10515600" cy="46857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 fetus  dies  but  the  products  of  conception  are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retained  for  a  prolonged  period  of  time  (2  or  more  weeks). </a:t>
            </a: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Does </a:t>
            </a:r>
            <a:r>
              <a:rPr lang="en-US" dirty="0" err="1" smtClean="0">
                <a:solidFill>
                  <a:srgbClr val="C00000"/>
                </a:solidFill>
              </a:rPr>
              <a:t>hCG</a:t>
            </a:r>
            <a:r>
              <a:rPr lang="en-US" dirty="0" smtClean="0">
                <a:solidFill>
                  <a:srgbClr val="C00000"/>
                </a:solidFill>
              </a:rPr>
              <a:t> drop with missed miscarriage?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After a miscarriage, </a:t>
            </a:r>
            <a:r>
              <a:rPr lang="en-US" dirty="0" err="1" smtClean="0"/>
              <a:t>hCG</a:t>
            </a:r>
            <a:r>
              <a:rPr lang="en-US" dirty="0" smtClean="0"/>
              <a:t> levels begin to drop, but they don't decrease to </a:t>
            </a:r>
            <a:r>
              <a:rPr lang="en-US" dirty="0" smtClean="0">
                <a:solidFill>
                  <a:srgbClr val="C00000"/>
                </a:solidFill>
              </a:rPr>
              <a:t>zero </a:t>
            </a:r>
            <a:r>
              <a:rPr lang="en-US" dirty="0" smtClean="0"/>
              <a:t>immediately. So, if take a pregnancy test immediately after experiencing a miscarriage, it will almost certainly still be positive. Eventually, </a:t>
            </a:r>
            <a:r>
              <a:rPr lang="en-US" dirty="0" err="1" smtClean="0"/>
              <a:t>hCG</a:t>
            </a:r>
            <a:r>
              <a:rPr lang="en-US" dirty="0" smtClean="0"/>
              <a:t> levels drop enough that they can't be detected by a pregnancy test.</a:t>
            </a:r>
          </a:p>
          <a:p>
            <a:pPr>
              <a:buNone/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1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CDBCE-3A9B-6976-D6A3-56DB904F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dirty="0">
                <a:solidFill>
                  <a:srgbClr val="31859C"/>
                </a:solidFill>
                <a:effectLst/>
                <a:latin typeface="TimesNewRomanPS-BoldMT"/>
              </a:rPr>
              <a:t>Management of 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C674DB-F0AB-0E85-7E74-ECDC6270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 Order  an  ultrasound  examination  for  confirmation  of  fetal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death.  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If  fetal  death  has  occurred,  there  is  an  increased  risk  of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abnormal  clotting  mechanisms  and  potential  development  of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disseminated  intravascular  coagulopathy  (DIC).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7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942EE-5EB5-A10A-96F7-DF40A4B0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b="1" i="0" dirty="0">
                <a:solidFill>
                  <a:srgbClr val="31859C"/>
                </a:solidFill>
                <a:effectLst/>
                <a:latin typeface="TimesNewRomanPS-BoldMT"/>
              </a:rPr>
              <a:t>Learning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BD4B6E-D47D-DF90-19F7-AC5087648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b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session, you will be able to…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Define abortion and its types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Explain ectopic pregnancy and its types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 Explain the midwifery assessment and management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abortion and ectopic pregnancy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abruptio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placenta and their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firsk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factors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placenta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their types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696E3-C040-D492-393A-72F8ABDE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31859C"/>
                </a:solidFill>
                <a:effectLst/>
                <a:latin typeface="TimesNewRomanPS-BoldMT"/>
              </a:rPr>
              <a:t>Management of MA cont.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82282-231C-E138-CE23-697880798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 The  woman  should  be  referred  for  medical 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 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The  following  baseline  coagulation  studies  may  be 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requested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1.Prothrombin       2. Partial prothrombin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Fibrinogen           4. Platelets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3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B7C14-498A-67E7-E525-236E8AEA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Habitual  </a:t>
            </a:r>
            <a:r>
              <a:rPr lang="en-US" sz="3200" b="1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Abortion( Recurrent)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A64678-E04A-4792-EF88-BBB44DEA7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825625"/>
            <a:ext cx="11071273" cy="4351338"/>
          </a:xfrm>
        </p:spPr>
        <p:txBody>
          <a:bodyPr>
            <a:normAutofit lnSpcReduction="10000"/>
          </a:bodyPr>
          <a:lstStyle/>
          <a:p>
            <a:r>
              <a:rPr lang="en-US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 the  term  applied  when 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spontaneous abortion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 terminated  the  course  of  three  or  more 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consecutive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pregnancies.  </a:t>
            </a:r>
          </a:p>
          <a:p>
            <a:pPr>
              <a:lnSpc>
                <a:spcPct val="15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smtClean="0">
                <a:solidFill>
                  <a:srgbClr val="FF0000"/>
                </a:solidFill>
              </a:rPr>
              <a:t>the most common cause</a:t>
            </a:r>
            <a:r>
              <a:rPr lang="en-US" dirty="0" smtClean="0"/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parental chromosomal abnormalities, untreated hypothyroidism, uncontrolled diabetes mellitus, certain uterine anatomic abnormalities, and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antiphospholipid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antibody syndrome (APS)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24BF8-ED97-C9D1-D14C-F436A40A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Habitual  Abortion  cont.,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402759-91B2-F324-A0FF-5667FB8A0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Developmental  abnormalities  of  the  genital  tract  (e.g.,  bicornuate  uterus,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vaginal  septum)  should  be  ruled  out.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Follow-­‐up  care  of  the  woman  by  the  physician/midwife  team  </a:t>
            </a:r>
            <a:b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includes: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  support  through  the  grieving  process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counseling  regarding  contraception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resumption  of  sexual  intercourse  within  2  to  4  weeks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future  pregnancy  counseling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5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Treatment of recurrent abortion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low-dose aspirin tablets and low-dose heparin injections (blood thinner) in the early part of pregnancy may improve the chances of a live birth.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98A46-1B5C-6127-FFAD-40C68783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Rh-­‐negative  mothers   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A01855-2100-324E-B5A9-F0DD736A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Regardless  of  the  category  of  spontaneous  abortion,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  Rh­‐negative  mothers  with  negative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antibody 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  should  receive  Rh  immune  globulin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(e.g.,  RhoGAM)  within  72  hours  of  the  abortion.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FE4DF-7D58-0FE8-FA84-A9CA47D6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abortion and future pregnancies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9189DE-6682-D95D-7583-A05453A9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Ovulation may start as soon as two weeks after a miscarriage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might return within four to six weeks.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type of contraception can be used immediately after a miscarriage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sex should be avoided for two weeks after a miscarriage.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pregnancy: a women should be ready physically and emotionally.</a:t>
            </a:r>
          </a:p>
        </p:txBody>
      </p:sp>
    </p:spTree>
    <p:extLst>
      <p:ext uri="{BB962C8B-B14F-4D97-AF65-F5344CB8AC3E}">
        <p14:creationId xmlns:p14="http://schemas.microsoft.com/office/powerpoint/2010/main" val="10438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BC245-4200-B601-E1B7-EAC1209F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 smtClean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Ectopic </a:t>
            </a:r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Pregnancy 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22BB57-CA29-13A5-184D-B513E80C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Ectopic  pregnancy  occurs  whenever  the  blastocyst  implants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anywhere  except  in  the  endometrium  lining  the  uterine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cavity.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Possible  sites  for  ectopic  pregnancy  include: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the  cervix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­fallopian  tubes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­ovaries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abdomen.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67B91-A89E-7DAB-28BE-52CEB496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F7402F-084D-9C78-0CC1-4843C0BBD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3226"/>
            <a:ext cx="12202437" cy="7341090"/>
          </a:xfrm>
        </p:spPr>
      </p:pic>
    </p:spTree>
    <p:extLst>
      <p:ext uri="{BB962C8B-B14F-4D97-AF65-F5344CB8AC3E}">
        <p14:creationId xmlns:p14="http://schemas.microsoft.com/office/powerpoint/2010/main" val="2204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078D5-ECA8-C937-E828-02A446F0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31859C"/>
                </a:solidFill>
                <a:latin typeface="Calibri-Bold"/>
              </a:rPr>
              <a:t>Etiopathology</a:t>
            </a:r>
            <a:r>
              <a:rPr lang="en-US" sz="3200" b="1" i="0" dirty="0">
                <a:solidFill>
                  <a:srgbClr val="31859C"/>
                </a:solidFill>
                <a:effectLst/>
                <a:latin typeface="Calibri-Bold"/>
              </a:rPr>
              <a:t> </a:t>
            </a:r>
            <a:r>
              <a:rPr lang="en-US" sz="4400" b="1" i="0" dirty="0">
                <a:solidFill>
                  <a:srgbClr val="31859C"/>
                </a:solidFill>
                <a:effectLst/>
                <a:latin typeface="Calibri-Bold"/>
              </a:rPr>
              <a:t>  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BD48E-48DE-E354-E047-0D828643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96" y="1690687"/>
            <a:ext cx="10515600" cy="4921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conditions that increase the risk of EP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include the following : </a:t>
            </a:r>
          </a:p>
          <a:p>
            <a:pPr>
              <a:lnSpc>
                <a:spcPct val="170000"/>
              </a:lnSpc>
            </a:pPr>
            <a:r>
              <a:rPr lang="en-US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pelvic 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disease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previous tube infections(salpingitis)</a:t>
            </a:r>
          </a:p>
          <a:p>
            <a:pPr>
              <a:lnSpc>
                <a:spcPct val="170000"/>
              </a:lnSpc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 of tubal pregnancy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:(previous  ectopic  pregnancy)</a:t>
            </a:r>
          </a:p>
          <a:p>
            <a:pPr>
              <a:lnSpc>
                <a:spcPct val="170000"/>
              </a:lnSpc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tubal surgery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conception after tubal ligation</a:t>
            </a:r>
          </a:p>
          <a:p>
            <a:pPr>
              <a:lnSpc>
                <a:spcPct val="170000"/>
              </a:lnSpc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Infertile subject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undergoing ovulation induction with different  ovulogens </a:t>
            </a:r>
          </a:p>
          <a:p>
            <a:pPr>
              <a:lnSpc>
                <a:spcPct val="170000"/>
              </a:lnSpc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causative factors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intrauterine contraceptive device(IUCD) and rupture appendix.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7161E-CFEE-4EC2-BF80-F529BB31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  of  ectopic  pregnancy   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863B43-1CA6-7543-6339-7C7D9343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include: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-­vaginal  bleeding  and  spotting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occasionally  pelvic  pain.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>
                <a:solidFill>
                  <a:srgbClr val="C050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 Because  the  levels  of  B-­‐hCG  are  lower  and  more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slowly  rising,  a  woman  may  have  fewer  presumptive  signs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 pregnancy.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FB4D2-AC62-8B98-DFEE-2C8F138E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dirty="0" smtClean="0">
                <a:solidFill>
                  <a:srgbClr val="31859C"/>
                </a:solidFill>
                <a:effectLst/>
                <a:latin typeface="TimesNewRomanPS-BoldMT"/>
              </a:rPr>
              <a:t>1-Abortion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84A22A-6663-8714-DCDD-0BD1410C4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Abortion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termination of pregnancy by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expulsion of the products of conception prior to the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ability of the fetus to survive if born.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This is generally accepted to be up to 20 weeks’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gestation or 500 grams in weight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812D8-CB96-A422-0E57-4C902117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  of  ectopic  pregnancy  </a:t>
            </a:r>
            <a:b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012D9-4A78-C948-3D84-F28EF52F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252025"/>
            <a:ext cx="10924309" cy="4924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diagnosis  of  ectopic  pregnancy  in  recent  years  has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greatly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improved  the  outcome  of  tubal  patency  and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diminished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 numbers  of  catastrophic  tubal  rupture.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 ectopic  pregnancy  in  the  differential  of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early  pregnancy  vaginal  bleeding  and  pelvic  pain  as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as  the  use  of  serial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B‐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hCG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 serum  progesterone,  and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ultrasound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have  increased  the  likelihood  of  early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16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DFBE71-FC8D-F5F6-83B0-ECECCD4C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942"/>
            <a:ext cx="10515600" cy="51500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normal pregnancy, the β-HCG level doubles every 48-72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 u</a:t>
            </a:r>
            <a:r>
              <a:rPr lang="en-US" sz="2400" dirty="0" smtClean="0"/>
              <a:t>ntil it reaches 10,000-20,000mIU/</a:t>
            </a:r>
            <a:r>
              <a:rPr lang="en-US" sz="2400" dirty="0" err="1" smtClean="0"/>
              <a:t>mL.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E6093-EF63-C376-3EBA-818524B5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 management   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404FD0-AD98-BEF7-4FD6-B2B3F368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825625"/>
            <a:ext cx="1122218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Medical  management  of  ectopic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pregnancy with methotrexate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 diminished  the  need  for  surgical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 has  also </a:t>
            </a:r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improved  the  potential  of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preserving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tubal  function  and  therefore  a  woman’s </a:t>
            </a:r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fertility.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 medical  management  is  reliant  on  early  diagnosis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 significant  </a:t>
            </a:r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distortion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 the  fallopian  tube  and  rupture 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 pregnancy  into  the  abdomen.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909B8-F137-89B4-DA67-FEC06B7F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Tubal  pregnancy   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E54EA5-318D-DB4D-FF3F-49CD7F6F5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It  accounts  for  95  percent  or  more  of  ectopic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pregnancies.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Signs  and  symptoms  are  those  of  tubal  rupture  or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abortion  and  may  vary  widely  from  woman  to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woman.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E7214-ED33-26D0-3379-ED40D8FA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Tubal  pregnancy  signs  and  symptoms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DF681-88AE-30E7-AEEC-C70FCFFFF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Sudden  experience  of  sharp,  stabbing,  tearing,  severe  lower 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abdominal  pain.   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Hypotension  and  other  signs  of  shock  may  or  may  not 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  quickly.   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Abdomen  is  tender,  and  vaginal  examination  is  quite  painful.   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Movement  of  the  cervix  elicits  exquisite  pain.   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A  tender,  boggy  mass  may  be  felt  to  one  side  of  the  uterus.   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Pain  in  the  neck  or  shoulder,  especially  on  inspiration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B3F36-138E-1D83-A147-68F1C244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 smtClean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Nursing </a:t>
            </a:r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 medical  management   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D6AB67-4381-7748-FC39-EC48278F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Screening  with  history,  physical  assessment,  and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 evaluation,  including  ultrasound  scanning,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 within  the  scope  of  midwifery  care. 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Medical  management  (uterine  curettage,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methotrexate  administration  and  Laparoscopy)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3EB0F-1820-8013-E4BA-1C26502B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Ovarian  Pregnancy 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354A74-041D-E2D3-893E-E3E1AC484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Ovarian  pregnancy  is  rare.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Vaginal  bleeding  or  spotting  may  be  the  presenting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complaint.  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Symptoms  relate  to  rupture  into  the  peritoneal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cavity  and  are  similar  to  those  of  tubal  rupture.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3FAD8-80E8-A2BA-F382-563B7355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Abdominal  pregnancy  (AP)   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AD065-5474-6113-B6FD-9BA8CB0C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91"/>
            <a:ext cx="10515600" cy="48330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Is  almost  always  the  result  of  an  early  tubal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pregnancy  rupture  or  abortion  into  the  peritoneal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cavity.  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In  a  few  exceedingly  rare  cases,  the  fertilized  ovum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makes  the  abdomen  the  site  of  its  primary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implantation.  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Ultrasound  examination  may  or  may  not  make  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 diagnosis,  especially  later  in  pregnancy.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249A4-8180-3C44-4113-0ED6B9A5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31859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Cervical  Pregnancy 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749434-1407-548D-4B8D-B69F109E3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Cervical  pregnancy  is  also  rare.  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Signs  and  symptoms  include: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  painless  bleeding  soon  after  the 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  of  implantation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  palpation  of  a  cervical  mass  with  distention  and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thinning  of  the  cervical  wall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partial  dilatation  of  the  external  cervical 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  slightly  enlarged  uterine  fundus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6CD11-19D9-B2E2-D13C-1DB706DC0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Diagnosis  will  be  made  with  slowly  rising 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BhCG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levels  and  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ultrasound  exam.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Referral  for  medical  management  is  always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indicated.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309489"/>
            <a:ext cx="10874326" cy="58099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Classification of Abortion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Type                                                            Definition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Early </a:t>
            </a:r>
            <a:r>
              <a:rPr lang="en-US" dirty="0" smtClean="0"/>
              <a:t>                                               Abortion before 12 weeks gestation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Late</a:t>
            </a:r>
            <a:r>
              <a:rPr lang="en-US" dirty="0" smtClean="0"/>
              <a:t>                                                 Abortion between 12 and 20 weeks gestation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Spontaneous</a:t>
            </a:r>
            <a:r>
              <a:rPr lang="en-US" dirty="0" smtClean="0"/>
              <a:t>                                  Pregnancy loss at &lt; 20 weeks gestation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Threatened </a:t>
            </a:r>
            <a:r>
              <a:rPr lang="en-US" dirty="0" smtClean="0"/>
              <a:t>                         Vaginal bleeding occurring before 20 weeks gestation        without cervical dilation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63236"/>
            <a:ext cx="10771909" cy="591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3- Placental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Abruption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separation of the placenta from its site of implantation before the delivery of the fetus and its occurred after 20 weeks of gestation and prior to birth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5" descr="Types of abruption. A. Revealed abruption. Blood tracks between the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85" y="2161308"/>
            <a:ext cx="6611176" cy="440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5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Risk factors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3" y="1191491"/>
            <a:ext cx="10674927" cy="4985472"/>
          </a:xfrm>
        </p:spPr>
        <p:txBody>
          <a:bodyPr>
            <a:normAutofit/>
          </a:bodyPr>
          <a:lstStyle/>
          <a:p>
            <a:pPr algn="just">
              <a:buFont typeface="Wingdings 3" charset="2"/>
              <a:buChar char=""/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placental abruption:-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If experienced placental abruption before, at higher risk of experiencing it again.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pressure:-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chronic or as a result of pregnancy  increases the risk of placental abruption.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trauma:-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Trauma to abdomen  such as from a fall or other type of blow to the abdomen  makes placental abruption more likely.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 abuse:-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Placental abruption is more common in women who smoke or use cocaine during pregnancy.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61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277091"/>
            <a:ext cx="10827327" cy="5899872"/>
          </a:xfrm>
        </p:spPr>
        <p:txBody>
          <a:bodyPr>
            <a:normAutofit/>
          </a:bodyPr>
          <a:lstStyle/>
          <a:p>
            <a:pPr algn="just">
              <a:buFont typeface="Wingdings 3" charset="2"/>
              <a:buChar char=""/>
              <a:defRPr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3" charset="2"/>
              <a:buChar char=""/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rupture of the membranes:-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During pregnancy, the baby is surrounded and cushioned by a fluid-filled membrane called the amniotic sac. The risk of placental abruption increases if the sac leaks or breaks before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begins.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Blood-clotting disorders:-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Any condition that impair  blood's ability to clot increases the risk of placental abruption.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pregnancy:-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carrying more than one baby, the delivery of the first baby can cause changes in the uterus that trigger placental abruption before the other baby or babies are delivered.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Maternal age:-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Placental abruption is more common in older women, especially after age 40.</a:t>
            </a:r>
          </a:p>
          <a:p>
            <a:pPr algn="just">
              <a:buFont typeface="Wingdings 3" charset="2"/>
              <a:buChar char=""/>
              <a:defRPr/>
            </a:pPr>
            <a:endParaRPr lang="ar-IQ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43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Signs and symptoms</a:t>
            </a:r>
            <a:r>
              <a:rPr lang="ro-RO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3" y="955964"/>
            <a:ext cx="10674927" cy="5220999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Vaginal bleeding</a:t>
            </a:r>
          </a:p>
          <a:p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Abdominal pain</a:t>
            </a:r>
          </a:p>
          <a:p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Back pain</a:t>
            </a:r>
          </a:p>
          <a:p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Uterine tenderness</a:t>
            </a:r>
          </a:p>
          <a:p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Rapid uterine contractions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Change of fetal heart rate 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Shock</a:t>
            </a: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7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Types of placenta abruption</a:t>
            </a:r>
            <a:endParaRPr lang="en-US" dirty="0"/>
          </a:p>
        </p:txBody>
      </p:sp>
      <p:pic>
        <p:nvPicPr>
          <p:cNvPr id="3074" name="Picture 2" descr="E:\Placental__Ab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1204878"/>
            <a:ext cx="8589817" cy="48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1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6" y="900545"/>
            <a:ext cx="10633364" cy="52764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RO" altLang="en-US" sz="2400" dirty="0">
                <a:latin typeface="Times New Roman" pitchFamily="18" charset="0"/>
                <a:cs typeface="Times New Roman" pitchFamily="18" charset="0"/>
              </a:rPr>
              <a:t>ICU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therapy → Oxygen + IV. fluid + R.B.C.</a:t>
            </a:r>
            <a:endParaRPr lang="ro-RO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Treatment of hypovolemic shock: intensive transfusion with blood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Assessment of fetus</a:t>
            </a:r>
            <a:r>
              <a:rPr lang="ro-RO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o-RO" altLang="en-US" sz="2400" dirty="0">
                <a:latin typeface="Times New Roman" pitchFamily="18" charset="0"/>
                <a:cs typeface="Times New Roman" pitchFamily="18" charset="0"/>
              </a:rPr>
              <a:t>aginal delivery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ro-RO" altLang="en-US" sz="2400" dirty="0">
                <a:latin typeface="Times New Roman" pitchFamily="18" charset="0"/>
                <a:cs typeface="Times New Roman" pitchFamily="18" charset="0"/>
              </a:rPr>
              <a:t>lectronic fetal monitoring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en-US" sz="2400" dirty="0">
                <a:latin typeface="Times New Roman" pitchFamily="18" charset="0"/>
                <a:cs typeface="Times New Roman" pitchFamily="18" charset="0"/>
              </a:rPr>
              <a:t>esarean section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o-RO" altLang="en-US" sz="2400" dirty="0">
                <a:latin typeface="Times New Roman" pitchFamily="18" charset="0"/>
                <a:cs typeface="Times New Roman" pitchFamily="18" charset="0"/>
              </a:rPr>
              <a:t>ysterectomy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for severely damaged</a:t>
            </a:r>
            <a:r>
              <a:rPr lang="ro-RO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2400" dirty="0" smtClean="0">
                <a:latin typeface="Times New Roman" pitchFamily="18" charset="0"/>
                <a:cs typeface="Times New Roman" pitchFamily="18" charset="0"/>
              </a:rPr>
              <a:t>uterus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4- placenta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previa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136073"/>
            <a:ext cx="10661073" cy="5040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placenta is an organ that grows on the inside, upper part of the uterus (womb) when the woman´s pregnant. • It has many large blood </a:t>
            </a:r>
            <a:r>
              <a:rPr lang="en-US" sz="2400" dirty="0" smtClean="0"/>
              <a:t>vessels </a:t>
            </a:r>
            <a:r>
              <a:rPr lang="en-US" sz="2400" dirty="0"/>
              <a:t>to carry oxygen and nutrients from mother to the fetus (baby).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About 15 minutes after mother deliver the baby, the placenta comes off the uterus and goes out the </a:t>
            </a:r>
            <a:r>
              <a:rPr lang="en-US" sz="2400" dirty="0" smtClean="0"/>
              <a:t>vagina.</a:t>
            </a:r>
          </a:p>
          <a:p>
            <a:r>
              <a:rPr lang="en-US" sz="2400" dirty="0"/>
              <a:t>Placenta previa is a condition when the placenta blocks all </a:t>
            </a:r>
            <a:r>
              <a:rPr lang="en-US" sz="2400" dirty="0" smtClean="0"/>
              <a:t>or part </a:t>
            </a:r>
            <a:r>
              <a:rPr lang="en-US" sz="2400" dirty="0"/>
              <a:t>of the cervix in the last months of </a:t>
            </a:r>
            <a:r>
              <a:rPr lang="en-US" sz="2400" dirty="0" smtClean="0"/>
              <a:t>pregnancy.</a:t>
            </a:r>
          </a:p>
          <a:p>
            <a:r>
              <a:rPr lang="en-US" sz="2400" dirty="0"/>
              <a:t>Placenta previa occurs when the placenta doesn't move to </a:t>
            </a:r>
            <a:r>
              <a:rPr lang="en-US" sz="2400" dirty="0" smtClean="0"/>
              <a:t>the top </a:t>
            </a:r>
            <a:r>
              <a:rPr lang="en-US" sz="2400" dirty="0"/>
              <a:t>of the uterus.</a:t>
            </a:r>
          </a:p>
        </p:txBody>
      </p:sp>
    </p:spTree>
    <p:extLst>
      <p:ext uri="{BB962C8B-B14F-4D97-AF65-F5344CB8AC3E}">
        <p14:creationId xmlns:p14="http://schemas.microsoft.com/office/powerpoint/2010/main" val="1303433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692727"/>
            <a:ext cx="10716491" cy="54842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E: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914401"/>
            <a:ext cx="9144000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95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24211-placenta-prev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52400"/>
            <a:ext cx="11139055" cy="6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66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5" y="1191491"/>
            <a:ext cx="10577945" cy="49854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E: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762000"/>
            <a:ext cx="10170463" cy="55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5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06E41-C3CD-EF9D-3B04-19C7EFCF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34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31859C"/>
                </a:solidFill>
                <a:latin typeface="TimesNewRomanPS-BoldMT"/>
              </a:rPr>
              <a:t>Types of miscarriage </a:t>
            </a:r>
            <a:br>
              <a:rPr lang="en-US" sz="2800" b="1" dirty="0" smtClean="0">
                <a:solidFill>
                  <a:srgbClr val="31859C"/>
                </a:solidFill>
                <a:latin typeface="TimesNewRomanPS-BoldMT"/>
              </a:rPr>
            </a:br>
            <a:r>
              <a:rPr lang="en-US" sz="2800" b="1" dirty="0" smtClean="0">
                <a:solidFill>
                  <a:srgbClr val="31859C"/>
                </a:solidFill>
                <a:latin typeface="TimesNewRomanPS-BoldMT"/>
              </a:rPr>
              <a:t/>
            </a:r>
            <a:br>
              <a:rPr lang="en-US" sz="2800" b="1" dirty="0" smtClean="0">
                <a:solidFill>
                  <a:srgbClr val="31859C"/>
                </a:solidFill>
                <a:latin typeface="TimesNewRomanPS-BoldMT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7FDFF-B30A-C2A5-E793-804F62E6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703385"/>
            <a:ext cx="10847363" cy="547357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31859C"/>
                </a:solidFill>
                <a:latin typeface="TimesNewRomanPS-BoldMT"/>
              </a:rPr>
              <a:t>1- Spontaneous Abortion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31859C"/>
                </a:solidFill>
                <a:latin typeface="TimesNewRomanPS-BoldMT"/>
              </a:rPr>
              <a:t>2- induced Abortion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TimesNewRomanPS-BoldMT"/>
              </a:rPr>
              <a:t>Spontaneous Abortion </a:t>
            </a:r>
            <a:r>
              <a:rPr lang="en-US" sz="3600" b="1" i="0" dirty="0">
                <a:solidFill>
                  <a:srgbClr val="31859C"/>
                </a:solidFill>
                <a:effectLst/>
                <a:latin typeface="TimesNewRomanPS-BoldMT"/>
              </a:rPr>
              <a:t/>
            </a:r>
            <a:br>
              <a:rPr lang="en-US" sz="3600" b="1" i="0" dirty="0">
                <a:solidFill>
                  <a:srgbClr val="31859C"/>
                </a:solidFill>
                <a:effectLst/>
                <a:latin typeface="TimesNewRomanPS-BoldMT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MT"/>
              </a:rPr>
              <a:t>•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 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commonly known as “miscarriage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naturally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10 to 15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clinically diagnosed pregnancies are lost </a:t>
            </a:r>
            <a:r>
              <a:rPr lang="en-US" sz="3100" dirty="0" smtClean="0"/>
              <a:t>,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number is likely higher because many miscarriages occur so early in pregnancy that a women doesn't realize she's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pregnant.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induced Abortion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400" dirty="0" smtClean="0"/>
              <a:t>Induced abortion occurs with the help of medical devices or with assistance.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0288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56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Symptoms of placenta previa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845127"/>
            <a:ext cx="10771909" cy="53318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Bright red bleeding from the vagina. The bleeding often starts near the second half of pregnancy. It can also start, stop, then start again a few days later.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➣</a:t>
            </a:r>
            <a:r>
              <a:rPr lang="en-US" dirty="0"/>
              <a:t>Mild cramping or contractions in the abdomen, belly or back. The amount of vaginal bleeding can vary and is often not accompanied by any pain </a:t>
            </a:r>
          </a:p>
        </p:txBody>
      </p:sp>
    </p:spTree>
    <p:extLst>
      <p:ext uri="{BB962C8B-B14F-4D97-AF65-F5344CB8AC3E}">
        <p14:creationId xmlns:p14="http://schemas.microsoft.com/office/powerpoint/2010/main" val="1101804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causes placenta previa?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isn't a known cause of placenta previa. There are some factors that can </a:t>
            </a:r>
            <a:r>
              <a:rPr lang="en-US" dirty="0" smtClean="0"/>
              <a:t>increase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risk factors 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placenta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previa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/>
              <a:t>1.Previous </a:t>
            </a:r>
            <a:r>
              <a:rPr lang="en-US" sz="2400" dirty="0"/>
              <a:t>cesarean section.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2.Previous </a:t>
            </a:r>
            <a:r>
              <a:rPr lang="en-US" sz="2400" dirty="0"/>
              <a:t>uterine surgery.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dirty="0"/>
              <a:t>Multiple pregnancies.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sz="2400" dirty="0"/>
              <a:t>Advanced maternal age(&gt;35).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5</a:t>
            </a:r>
            <a:r>
              <a:rPr lang="en-US" sz="2400" dirty="0"/>
              <a:t>.- </a:t>
            </a:r>
            <a:r>
              <a:rPr lang="en-US" sz="2400" dirty="0" smtClean="0"/>
              <a:t>Smoking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/>
              <a:t>Cocaine use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6</a:t>
            </a:r>
            <a:r>
              <a:rPr lang="en-US" sz="2400" dirty="0" smtClean="0"/>
              <a:t>.- </a:t>
            </a:r>
            <a:r>
              <a:rPr lang="en-US" sz="2400" dirty="0"/>
              <a:t>Assisted reproductive technology 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32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diagnosis for placenta previa</a:t>
            </a:r>
            <a:b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2109"/>
            <a:ext cx="11049000" cy="523485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the third trimester, vaginal bleeding can </a:t>
            </a:r>
            <a:r>
              <a:rPr lang="en-US" sz="2400" dirty="0" smtClean="0"/>
              <a:t>be due </a:t>
            </a:r>
            <a:r>
              <a:rPr lang="en-US" sz="2400" dirty="0"/>
              <a:t>to labor, placental abruption, vasa previa, </a:t>
            </a:r>
            <a:r>
              <a:rPr lang="en-US" sz="2400" dirty="0" err="1" smtClean="0"/>
              <a:t>orplacenta</a:t>
            </a:r>
            <a:r>
              <a:rPr lang="en-US" sz="2400" dirty="0" smtClean="0"/>
              <a:t> </a:t>
            </a:r>
            <a:r>
              <a:rPr lang="en-US" sz="2400" dirty="0"/>
              <a:t>previa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Ultrasonography and also need a </a:t>
            </a:r>
            <a:r>
              <a:rPr lang="en-US" sz="2400" dirty="0" err="1"/>
              <a:t>transvaginal</a:t>
            </a:r>
            <a:r>
              <a:rPr lang="en-US" sz="2400" dirty="0"/>
              <a:t> ultrasound or TVS 2-Sometimes a MRI could be done 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is placenta previa is treated 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More ultrasounds to track where the placenta is.</a:t>
            </a:r>
          </a:p>
          <a:p>
            <a:r>
              <a:rPr lang="en-US" sz="2400" dirty="0"/>
              <a:t>➣Bed rest or hospital stay.</a:t>
            </a:r>
          </a:p>
          <a:p>
            <a:r>
              <a:rPr lang="en-US" sz="2400" dirty="0"/>
              <a:t>➣Early delivery of the baby. This will be based on how</a:t>
            </a:r>
          </a:p>
          <a:p>
            <a:r>
              <a:rPr lang="en-US" sz="2400" dirty="0"/>
              <a:t>much bleeding you have, how far along your baby is, and</a:t>
            </a:r>
          </a:p>
          <a:p>
            <a:r>
              <a:rPr lang="en-US" sz="2400" dirty="0"/>
              <a:t>how healthy the baby is.</a:t>
            </a:r>
          </a:p>
          <a:p>
            <a:r>
              <a:rPr lang="en-US" sz="2400" dirty="0"/>
              <a:t>➣Cesarean section delivery.</a:t>
            </a:r>
          </a:p>
          <a:p>
            <a:r>
              <a:rPr lang="en-US" sz="2400" dirty="0"/>
              <a:t>➣Blood transfusion for severe blood loss.</a:t>
            </a:r>
          </a:p>
          <a:p>
            <a:r>
              <a:rPr lang="en-US" sz="2400" dirty="0"/>
              <a:t>➣Pelvic rest which mean no sex.</a:t>
            </a:r>
          </a:p>
          <a:p>
            <a:r>
              <a:rPr lang="en-US" sz="2400" dirty="0"/>
              <a:t>➣Medicine to prevent early labor and to help</a:t>
            </a:r>
          </a:p>
          <a:p>
            <a:r>
              <a:rPr lang="en-US" sz="2400" dirty="0"/>
              <a:t>pregnancy continue to at least 36 weeks</a:t>
            </a:r>
          </a:p>
        </p:txBody>
      </p:sp>
    </p:spTree>
    <p:extLst>
      <p:ext uri="{BB962C8B-B14F-4D97-AF65-F5344CB8AC3E}">
        <p14:creationId xmlns:p14="http://schemas.microsoft.com/office/powerpoint/2010/main" val="4158010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651164"/>
            <a:ext cx="10799618" cy="5525799"/>
          </a:xfrm>
        </p:spPr>
        <p:txBody>
          <a:bodyPr/>
          <a:lstStyle/>
          <a:p>
            <a:r>
              <a:rPr lang="en-US" dirty="0"/>
              <a:t>Assessing for sign and symptom of vaginal</a:t>
            </a:r>
          </a:p>
          <a:p>
            <a:r>
              <a:rPr lang="en-US" dirty="0"/>
              <a:t>bleeding and fetal distress.</a:t>
            </a:r>
          </a:p>
          <a:p>
            <a:r>
              <a:rPr lang="en-US" dirty="0"/>
              <a:t>➣Providing support and education to the client and</a:t>
            </a:r>
          </a:p>
          <a:p>
            <a:r>
              <a:rPr lang="en-US" dirty="0"/>
              <a:t>her family.</a:t>
            </a:r>
          </a:p>
          <a:p>
            <a:r>
              <a:rPr lang="en-US" dirty="0"/>
              <a:t>➣For a majority of women a cesarean birth will be</a:t>
            </a:r>
          </a:p>
          <a:p>
            <a:r>
              <a:rPr lang="en-US" dirty="0"/>
              <a:t>planned.</a:t>
            </a:r>
          </a:p>
        </p:txBody>
      </p:sp>
    </p:spTree>
    <p:extLst>
      <p:ext uri="{BB962C8B-B14F-4D97-AF65-F5344CB8AC3E}">
        <p14:creationId xmlns:p14="http://schemas.microsoft.com/office/powerpoint/2010/main" val="37445008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63BCE-E98F-96DA-15BA-81DA6EE5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dirty="0">
                <a:solidFill>
                  <a:srgbClr val="31859C"/>
                </a:solidFill>
                <a:effectLst/>
                <a:latin typeface="TimesNewRomanPS-BoldMT"/>
              </a:rPr>
              <a:t>Learning </a:t>
            </a:r>
            <a:r>
              <a:rPr lang="en-US" sz="4400" b="1" i="0" dirty="0" smtClean="0">
                <a:solidFill>
                  <a:srgbClr val="31859C"/>
                </a:solidFill>
                <a:effectLst/>
                <a:latin typeface="TimesNewRomanPS-BoldMT"/>
              </a:rPr>
              <a:t>outcome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79C956-CB48-811A-87AD-A9F5104A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Now, you will be able to…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Explain abortion and 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ectopic pregnancy and its type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Explain the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nursing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 for abortion and ectopic pregnancy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placenta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abrubtio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placenta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8D99ED-2F12-8CB6-F376-5B21ECD64B08}"/>
              </a:ext>
            </a:extLst>
          </p:cNvPr>
          <p:cNvSpPr txBox="1"/>
          <p:nvPr/>
        </p:nvSpPr>
        <p:spPr>
          <a:xfrm>
            <a:off x="3049172" y="2194377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B4F5C-913B-5F8E-173E-60CB87EA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2630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10EE-2B7E-A66B-2F82-E1386F6C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68246-8657-25EE-98F2-3289E4F9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The  primary  reason  is  genetic  abnormality  (75  to  90%). </a:t>
            </a:r>
            <a:endParaRPr lang="en-US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Blighted ovum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Blighted ovum occurs when no embryo forms.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Intrauterine fetal demise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this situation an embryo forms but stop developing and dies before any symptoms of pregnancy loss occur.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Molar pregnancy and partial molar pregnancy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With molar pregnancy, both sets of chromosomes come from the father 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Amolar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pregnancy is associated with abnormal growth of the placenta; there is usually no fetal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0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18874-DF77-4FED-ECF1-11013764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dirty="0">
                <a:solidFill>
                  <a:srgbClr val="31859C"/>
                </a:solidFill>
                <a:effectLst/>
                <a:latin typeface="TimesNewRomanPS-BoldMT"/>
              </a:rPr>
              <a:t>Causes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FF646-9C3E-39A0-4A5B-D10FF1F9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 Other  reasons  include:  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abnormal  progesterone  levels  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  thyroid  abnormalities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uncontrolled  diabetes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uterine  anomalies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infection  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-­ autoimmune  disease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4BB81-B509-0DB4-143D-CBC80AAB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not cause miscarriage?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A857D-29EA-CED9-134D-EB8EDD701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activities such as 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Exercise, including high – intensity activities such as jogging and cycling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intercourse.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Working, provided that the women is not exposed to harmful chemicals or radiation.</a:t>
            </a:r>
          </a:p>
        </p:txBody>
      </p:sp>
    </p:spTree>
    <p:extLst>
      <p:ext uri="{BB962C8B-B14F-4D97-AF65-F5344CB8AC3E}">
        <p14:creationId xmlns:p14="http://schemas.microsoft.com/office/powerpoint/2010/main" val="138579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25D50-7861-10F7-C289-992747C2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5AA685-0F2D-796B-2A87-BDC3B4C0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and symptoms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spotting or bleeding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or cramping in abdomen or lower back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or tissue passing from vagina</a:t>
            </a:r>
          </a:p>
        </p:txBody>
      </p:sp>
    </p:spTree>
    <p:extLst>
      <p:ext uri="{BB962C8B-B14F-4D97-AF65-F5344CB8AC3E}">
        <p14:creationId xmlns:p14="http://schemas.microsoft.com/office/powerpoint/2010/main" val="11313672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983</Words>
  <Application>Microsoft Office PowerPoint</Application>
  <PresentationFormat>Custom</PresentationFormat>
  <Paragraphs>206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1_Office Theme</vt:lpstr>
      <vt:lpstr>     pregnancy bleeding and complications </vt:lpstr>
      <vt:lpstr> Learning Outcomes</vt:lpstr>
      <vt:lpstr>1-Abortion </vt:lpstr>
      <vt:lpstr>PowerPoint Presentation</vt:lpstr>
      <vt:lpstr>Types of miscarriage   </vt:lpstr>
      <vt:lpstr>Causes</vt:lpstr>
      <vt:lpstr>Causes</vt:lpstr>
      <vt:lpstr>What does not cause miscarriage?</vt:lpstr>
      <vt:lpstr>Symptoms </vt:lpstr>
      <vt:lpstr>Risk factors</vt:lpstr>
      <vt:lpstr>Diagnosis</vt:lpstr>
      <vt:lpstr>there are two categories of elective abortion procedures:</vt:lpstr>
      <vt:lpstr>Threatened Abortion</vt:lpstr>
      <vt:lpstr>Inevitable Abortion</vt:lpstr>
      <vt:lpstr>Inevitable Abortion Management</vt:lpstr>
      <vt:lpstr>Incomplete Abortion</vt:lpstr>
      <vt:lpstr>PowerPoint Presentation</vt:lpstr>
      <vt:lpstr>Missed Abortion (MA)</vt:lpstr>
      <vt:lpstr>Management of MA</vt:lpstr>
      <vt:lpstr>Management of MA cont.  </vt:lpstr>
      <vt:lpstr>Habitual  Abortion( Recurrent)  </vt:lpstr>
      <vt:lpstr>Habitual  Abortion  cont.,</vt:lpstr>
      <vt:lpstr>Treatment of recurrent abortion </vt:lpstr>
      <vt:lpstr>Rh-­‐negative  mothers    </vt:lpstr>
      <vt:lpstr>After abortion and future pregnancies</vt:lpstr>
      <vt:lpstr>2- Ectopic  Pregnancy  </vt:lpstr>
      <vt:lpstr>PowerPoint Presentation</vt:lpstr>
      <vt:lpstr>Etiopathology    </vt:lpstr>
      <vt:lpstr>Symptoms  of  ectopic  pregnancy    </vt:lpstr>
      <vt:lpstr>Diagnosis  of  ectopic  pregnancy   </vt:lpstr>
      <vt:lpstr>PowerPoint Presentation</vt:lpstr>
      <vt:lpstr>Medical  management    </vt:lpstr>
      <vt:lpstr>Tubal  pregnancy    </vt:lpstr>
      <vt:lpstr>Tubal  pregnancy  signs  and  symptoms</vt:lpstr>
      <vt:lpstr>Nursing  and  medical  management    </vt:lpstr>
      <vt:lpstr>Ovarian  Pregnancy  </vt:lpstr>
      <vt:lpstr>Abdominal  pregnancy  (AP)    </vt:lpstr>
      <vt:lpstr>Cervical  Pregnancy  </vt:lpstr>
      <vt:lpstr>PowerPoint Presentation</vt:lpstr>
      <vt:lpstr>PowerPoint Presentation</vt:lpstr>
      <vt:lpstr>Risk factors </vt:lpstr>
      <vt:lpstr>PowerPoint Presentation</vt:lpstr>
      <vt:lpstr>Signs and symptoms </vt:lpstr>
      <vt:lpstr>PowerPoint Presentation</vt:lpstr>
      <vt:lpstr>Management</vt:lpstr>
      <vt:lpstr>4- placenta previa </vt:lpstr>
      <vt:lpstr>PowerPoint Presentation</vt:lpstr>
      <vt:lpstr>PowerPoint Presentation</vt:lpstr>
      <vt:lpstr>PowerPoint Presentation</vt:lpstr>
      <vt:lpstr>Symptoms of placenta previa</vt:lpstr>
      <vt:lpstr>What causes placenta previa?</vt:lpstr>
      <vt:lpstr>diagnosis for placenta previa </vt:lpstr>
      <vt:lpstr>PowerPoint Presentation</vt:lpstr>
      <vt:lpstr>Learning outcome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Warda</dc:creator>
  <cp:lastModifiedBy>HelpTech</cp:lastModifiedBy>
  <cp:revision>100</cp:revision>
  <dcterms:created xsi:type="dcterms:W3CDTF">2022-04-04T20:39:24Z</dcterms:created>
  <dcterms:modified xsi:type="dcterms:W3CDTF">2024-11-09T18:34:12Z</dcterms:modified>
</cp:coreProperties>
</file>