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9" r:id="rId6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CA614-E80F-4B8A-9146-3497154B4B36}" v="10" dt="2024-12-01T20:48:52.2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3"/>
  </p:normalViewPr>
  <p:slideViewPr>
    <p:cSldViewPr>
      <p:cViewPr varScale="1">
        <p:scale>
          <a:sx n="59" d="100"/>
          <a:sy n="59" d="100"/>
        </p:scale>
        <p:origin x="15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hawre dlzar" userId="59b7869c9711f0f4" providerId="LiveId" clId="{7A51A15A-6E6C-3341-9051-F7ADA8FD5FFD}"/>
    <pc:docChg chg="modSld">
      <pc:chgData name="Dr.hawre dlzar" userId="59b7869c9711f0f4" providerId="LiveId" clId="{7A51A15A-6E6C-3341-9051-F7ADA8FD5FFD}" dt="2020-11-29T21:44:09.962" v="8"/>
      <pc:docMkLst>
        <pc:docMk/>
      </pc:docMkLst>
      <pc:sldChg chg="addSp delSp modSp mod">
        <pc:chgData name="Dr.hawre dlzar" userId="59b7869c9711f0f4" providerId="LiveId" clId="{7A51A15A-6E6C-3341-9051-F7ADA8FD5FFD}" dt="2020-11-23T07:11:07.075" v="2"/>
        <pc:sldMkLst>
          <pc:docMk/>
          <pc:sldMk cId="0" sldId="274"/>
        </pc:sldMkLst>
        <pc:spChg chg="add del mod">
          <ac:chgData name="Dr.hawre dlzar" userId="59b7869c9711f0f4" providerId="LiveId" clId="{7A51A15A-6E6C-3341-9051-F7ADA8FD5FFD}" dt="2020-11-23T07:11:07.075" v="2"/>
          <ac:spMkLst>
            <pc:docMk/>
            <pc:sldMk cId="0" sldId="274"/>
            <ac:spMk id="4" creationId="{C9995B6E-E675-6644-8E05-0B2FFD1E3E4E}"/>
          </ac:spMkLst>
        </pc:spChg>
      </pc:sldChg>
      <pc:sldChg chg="addSp delSp modSp mod">
        <pc:chgData name="Dr.hawre dlzar" userId="59b7869c9711f0f4" providerId="LiveId" clId="{7A51A15A-6E6C-3341-9051-F7ADA8FD5FFD}" dt="2020-11-29T21:44:09.962" v="8"/>
        <pc:sldMkLst>
          <pc:docMk/>
          <pc:sldMk cId="0" sldId="317"/>
        </pc:sldMkLst>
        <pc:spChg chg="add del mod">
          <ac:chgData name="Dr.hawre dlzar" userId="59b7869c9711f0f4" providerId="LiveId" clId="{7A51A15A-6E6C-3341-9051-F7ADA8FD5FFD}" dt="2020-11-29T21:44:09.962" v="8"/>
          <ac:spMkLst>
            <pc:docMk/>
            <pc:sldMk cId="0" sldId="317"/>
            <ac:spMk id="4" creationId="{C0959BEE-F89C-1244-B568-7DE4D638B0D0}"/>
          </ac:spMkLst>
        </pc:spChg>
        <pc:spChg chg="add del mod">
          <ac:chgData name="Dr.hawre dlzar" userId="59b7869c9711f0f4" providerId="LiveId" clId="{7A51A15A-6E6C-3341-9051-F7ADA8FD5FFD}" dt="2020-11-29T21:44:09.958" v="6"/>
          <ac:spMkLst>
            <pc:docMk/>
            <pc:sldMk cId="0" sldId="317"/>
            <ac:spMk id="5" creationId="{20CB8275-8AE1-864F-81D5-1DE3B2149DAE}"/>
          </ac:spMkLst>
        </pc:spChg>
      </pc:sldChg>
    </pc:docChg>
  </pc:docChgLst>
  <pc:docChgLst>
    <pc:chgData name="Dilman Azad" userId="bc9c8673-7d37-4719-815f-d17993f64efc" providerId="ADAL" clId="{1340904F-B028-4E72-87A6-EF240C4CC8DB}"/>
    <pc:docChg chg="undo custSel modSld sldOrd">
      <pc:chgData name="Dilman Azad" userId="bc9c8673-7d37-4719-815f-d17993f64efc" providerId="ADAL" clId="{1340904F-B028-4E72-87A6-EF240C4CC8DB}" dt="2021-11-06T18:34:27.478" v="9" actId="20577"/>
      <pc:docMkLst>
        <pc:docMk/>
      </pc:docMkLst>
      <pc:sldChg chg="ord">
        <pc:chgData name="Dilman Azad" userId="bc9c8673-7d37-4719-815f-d17993f64efc" providerId="ADAL" clId="{1340904F-B028-4E72-87A6-EF240C4CC8DB}" dt="2021-11-06T18:20:32.947" v="4"/>
        <pc:sldMkLst>
          <pc:docMk/>
          <pc:sldMk cId="0" sldId="307"/>
        </pc:sldMkLst>
      </pc:sldChg>
      <pc:sldChg chg="modSp">
        <pc:chgData name="Dilman Azad" userId="bc9c8673-7d37-4719-815f-d17993f64efc" providerId="ADAL" clId="{1340904F-B028-4E72-87A6-EF240C4CC8DB}" dt="2021-10-24T19:28:42.717" v="0"/>
        <pc:sldMkLst>
          <pc:docMk/>
          <pc:sldMk cId="0" sldId="309"/>
        </pc:sldMkLst>
        <pc:spChg chg="mod">
          <ac:chgData name="Dilman Azad" userId="bc9c8673-7d37-4719-815f-d17993f64efc" providerId="ADAL" clId="{1340904F-B028-4E72-87A6-EF240C4CC8DB}" dt="2021-10-24T19:28:42.717" v="0"/>
          <ac:spMkLst>
            <pc:docMk/>
            <pc:sldMk cId="0" sldId="309"/>
            <ac:spMk id="3" creationId="{00000000-0000-0000-0000-000000000000}"/>
          </ac:spMkLst>
        </pc:spChg>
      </pc:sldChg>
      <pc:sldChg chg="modSp">
        <pc:chgData name="Dilman Azad" userId="bc9c8673-7d37-4719-815f-d17993f64efc" providerId="ADAL" clId="{1340904F-B028-4E72-87A6-EF240C4CC8DB}" dt="2021-11-06T18:29:09.625" v="6" actId="20578"/>
        <pc:sldMkLst>
          <pc:docMk/>
          <pc:sldMk cId="0" sldId="311"/>
        </pc:sldMkLst>
        <pc:spChg chg="mod">
          <ac:chgData name="Dilman Azad" userId="bc9c8673-7d37-4719-815f-d17993f64efc" providerId="ADAL" clId="{1340904F-B028-4E72-87A6-EF240C4CC8DB}" dt="2021-11-06T18:29:09.625" v="6" actId="20578"/>
          <ac:spMkLst>
            <pc:docMk/>
            <pc:sldMk cId="0" sldId="311"/>
            <ac:spMk id="3" creationId="{00000000-0000-0000-0000-000000000000}"/>
          </ac:spMkLst>
        </pc:spChg>
      </pc:sldChg>
      <pc:sldChg chg="modSp mod">
        <pc:chgData name="Dilman Azad" userId="bc9c8673-7d37-4719-815f-d17993f64efc" providerId="ADAL" clId="{1340904F-B028-4E72-87A6-EF240C4CC8DB}" dt="2021-11-06T18:32:23.655" v="8" actId="20577"/>
        <pc:sldMkLst>
          <pc:docMk/>
          <pc:sldMk cId="0" sldId="314"/>
        </pc:sldMkLst>
        <pc:spChg chg="mod">
          <ac:chgData name="Dilman Azad" userId="bc9c8673-7d37-4719-815f-d17993f64efc" providerId="ADAL" clId="{1340904F-B028-4E72-87A6-EF240C4CC8DB}" dt="2021-11-06T18:32:23.655" v="8" actId="20577"/>
          <ac:spMkLst>
            <pc:docMk/>
            <pc:sldMk cId="0" sldId="314"/>
            <ac:spMk id="2" creationId="{00000000-0000-0000-0000-000000000000}"/>
          </ac:spMkLst>
        </pc:spChg>
      </pc:sldChg>
      <pc:sldChg chg="modSp mod">
        <pc:chgData name="Dilman Azad" userId="bc9c8673-7d37-4719-815f-d17993f64efc" providerId="ADAL" clId="{1340904F-B028-4E72-87A6-EF240C4CC8DB}" dt="2021-11-06T18:34:27.478" v="9" actId="20577"/>
        <pc:sldMkLst>
          <pc:docMk/>
          <pc:sldMk cId="0" sldId="316"/>
        </pc:sldMkLst>
        <pc:spChg chg="mod">
          <ac:chgData name="Dilman Azad" userId="bc9c8673-7d37-4719-815f-d17993f64efc" providerId="ADAL" clId="{1340904F-B028-4E72-87A6-EF240C4CC8DB}" dt="2021-11-06T18:34:27.478" v="9" actId="20577"/>
          <ac:spMkLst>
            <pc:docMk/>
            <pc:sldMk cId="0" sldId="316"/>
            <ac:spMk id="3" creationId="{00000000-0000-0000-0000-000000000000}"/>
          </ac:spMkLst>
        </pc:spChg>
      </pc:sldChg>
    </pc:docChg>
  </pc:docChgLst>
  <pc:docChgLst>
    <pc:chgData name="dilman azad" userId="46d97ce1c9685efc" providerId="LiveId" clId="{023CA614-E80F-4B8A-9146-3497154B4B36}"/>
    <pc:docChg chg="custSel addSld modSld">
      <pc:chgData name="dilman azad" userId="46d97ce1c9685efc" providerId="LiveId" clId="{023CA614-E80F-4B8A-9146-3497154B4B36}" dt="2024-12-01T20:48:52.262" v="443" actId="13900"/>
      <pc:docMkLst>
        <pc:docMk/>
      </pc:docMkLst>
      <pc:sldChg chg="modSp new mod">
        <pc:chgData name="dilman azad" userId="46d97ce1c9685efc" providerId="LiveId" clId="{023CA614-E80F-4B8A-9146-3497154B4B36}" dt="2024-12-01T20:29:02.841" v="180" actId="313"/>
        <pc:sldMkLst>
          <pc:docMk/>
          <pc:sldMk cId="1011228511" sldId="318"/>
        </pc:sldMkLst>
        <pc:spChg chg="mod">
          <ac:chgData name="dilman azad" userId="46d97ce1c9685efc" providerId="LiveId" clId="{023CA614-E80F-4B8A-9146-3497154B4B36}" dt="2024-12-01T20:24:49.809" v="10" actId="20577"/>
          <ac:spMkLst>
            <pc:docMk/>
            <pc:sldMk cId="1011228511" sldId="318"/>
            <ac:spMk id="2" creationId="{575D0C7A-03B0-DA30-E9FB-38EBD8BC7DCE}"/>
          </ac:spMkLst>
        </pc:spChg>
        <pc:spChg chg="mod">
          <ac:chgData name="dilman azad" userId="46d97ce1c9685efc" providerId="LiveId" clId="{023CA614-E80F-4B8A-9146-3497154B4B36}" dt="2024-12-01T20:29:02.841" v="180" actId="313"/>
          <ac:spMkLst>
            <pc:docMk/>
            <pc:sldMk cId="1011228511" sldId="318"/>
            <ac:spMk id="3" creationId="{C3A7C0ED-0856-1EEA-A856-16DBA925B0B4}"/>
          </ac:spMkLst>
        </pc:spChg>
      </pc:sldChg>
      <pc:sldChg chg="addSp delSp modSp new mod">
        <pc:chgData name="dilman azad" userId="46d97ce1c9685efc" providerId="LiveId" clId="{023CA614-E80F-4B8A-9146-3497154B4B36}" dt="2024-12-01T20:48:52.262" v="443" actId="13900"/>
        <pc:sldMkLst>
          <pc:docMk/>
          <pc:sldMk cId="803923651" sldId="319"/>
        </pc:sldMkLst>
        <pc:spChg chg="mod">
          <ac:chgData name="dilman azad" userId="46d97ce1c9685efc" providerId="LiveId" clId="{023CA614-E80F-4B8A-9146-3497154B4B36}" dt="2024-12-01T20:34:02.529" v="190" actId="5793"/>
          <ac:spMkLst>
            <pc:docMk/>
            <pc:sldMk cId="803923651" sldId="319"/>
            <ac:spMk id="2" creationId="{B33B6CA7-0B47-AF99-B0A6-B71E17518ACD}"/>
          </ac:spMkLst>
        </pc:spChg>
        <pc:spChg chg="del mod">
          <ac:chgData name="dilman azad" userId="46d97ce1c9685efc" providerId="LiveId" clId="{023CA614-E80F-4B8A-9146-3497154B4B36}" dt="2024-12-01T20:40:37.737" v="201" actId="478"/>
          <ac:spMkLst>
            <pc:docMk/>
            <pc:sldMk cId="803923651" sldId="319"/>
            <ac:spMk id="3" creationId="{E2F00973-123A-41F9-3D39-7D9D5B29A875}"/>
          </ac:spMkLst>
        </pc:spChg>
        <pc:spChg chg="add del mod">
          <ac:chgData name="dilman azad" userId="46d97ce1c9685efc" providerId="LiveId" clId="{023CA614-E80F-4B8A-9146-3497154B4B36}" dt="2024-12-01T20:46:01.987" v="423"/>
          <ac:spMkLst>
            <pc:docMk/>
            <pc:sldMk cId="803923651" sldId="319"/>
            <ac:spMk id="5" creationId="{CDE04B58-D7E6-22A4-F346-D0F9458DC970}"/>
          </ac:spMkLst>
        </pc:spChg>
        <pc:spChg chg="add del mod">
          <ac:chgData name="dilman azad" userId="46d97ce1c9685efc" providerId="LiveId" clId="{023CA614-E80F-4B8A-9146-3497154B4B36}" dt="2024-12-01T20:46:30.514" v="426"/>
          <ac:spMkLst>
            <pc:docMk/>
            <pc:sldMk cId="803923651" sldId="319"/>
            <ac:spMk id="6" creationId="{AF8103A3-EF8F-8DF8-7F2F-D9A95FC434CA}"/>
          </ac:spMkLst>
        </pc:spChg>
        <pc:spChg chg="add mod">
          <ac:chgData name="dilman azad" userId="46d97ce1c9685efc" providerId="LiveId" clId="{023CA614-E80F-4B8A-9146-3497154B4B36}" dt="2024-12-01T20:48:52.262" v="443" actId="13900"/>
          <ac:spMkLst>
            <pc:docMk/>
            <pc:sldMk cId="803923651" sldId="319"/>
            <ac:spMk id="7" creationId="{FA45CFF1-A5CC-F926-A431-F17DB75DE327}"/>
          </ac:spMkLst>
        </pc:spChg>
      </pc:sldChg>
    </pc:docChg>
  </pc:docChgLst>
  <pc:docChgLst>
    <pc:chgData name="Dr.hawre dlzar" userId="59b7869c9711f0f4" providerId="LiveId" clId="{8789C883-BB32-46D0-9EAA-3B014272F82E}"/>
    <pc:docChg chg="custSel modSld">
      <pc:chgData name="Dr.hawre dlzar" userId="59b7869c9711f0f4" providerId="LiveId" clId="{8789C883-BB32-46D0-9EAA-3B014272F82E}" dt="2020-11-16T06:55:05.393" v="0" actId="478"/>
      <pc:docMkLst>
        <pc:docMk/>
      </pc:docMkLst>
      <pc:sldChg chg="delSp mod">
        <pc:chgData name="Dr.hawre dlzar" userId="59b7869c9711f0f4" providerId="LiveId" clId="{8789C883-BB32-46D0-9EAA-3B014272F82E}" dt="2020-11-16T06:55:05.393" v="0" actId="478"/>
        <pc:sldMkLst>
          <pc:docMk/>
          <pc:sldMk cId="0" sldId="256"/>
        </pc:sldMkLst>
        <pc:spChg chg="del">
          <ac:chgData name="Dr.hawre dlzar" userId="59b7869c9711f0f4" providerId="LiveId" clId="{8789C883-BB32-46D0-9EAA-3B014272F82E}" dt="2020-11-16T06:55:05.393" v="0" actId="478"/>
          <ac:spMkLst>
            <pc:docMk/>
            <pc:sldMk cId="0"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3303270"/>
            <a:ext cx="9144000" cy="355472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462529" y="2597150"/>
            <a:ext cx="4218940" cy="7569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0" i="0">
                <a:solidFill>
                  <a:srgbClr val="333333"/>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1306830"/>
            <a:ext cx="9144000" cy="555117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40130" y="82550"/>
            <a:ext cx="7063739" cy="1244600"/>
          </a:xfrm>
          <a:prstGeom prst="rect">
            <a:avLst/>
          </a:prstGeom>
        </p:spPr>
        <p:txBody>
          <a:bodyPr wrap="square" lIns="0" tIns="0" rIns="0" bIns="0">
            <a:spAutoFit/>
          </a:bodyPr>
          <a:lstStyle>
            <a:lvl1pPr>
              <a:defRPr sz="400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1435100" y="2211070"/>
            <a:ext cx="4199890" cy="1391920"/>
          </a:xfrm>
          <a:prstGeom prst="rect">
            <a:avLst/>
          </a:prstGeom>
        </p:spPr>
        <p:txBody>
          <a:bodyPr wrap="square" lIns="0" tIns="0" rIns="0" bIns="0">
            <a:spAutoFit/>
          </a:bodyPr>
          <a:lstStyle>
            <a:lvl1pPr>
              <a:defRPr sz="2200" b="0" i="0">
                <a:solidFill>
                  <a:srgbClr val="333333"/>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9519" y="496570"/>
            <a:ext cx="6583045" cy="635000"/>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FFFFFF"/>
                </a:solidFill>
                <a:latin typeface="Times New Roman"/>
                <a:cs typeface="Times New Roman"/>
              </a:rPr>
              <a:t>Wounds from Forensic</a:t>
            </a:r>
            <a:r>
              <a:rPr sz="4000" spc="-35" dirty="0">
                <a:solidFill>
                  <a:srgbClr val="FFFFFF"/>
                </a:solidFill>
                <a:latin typeface="Times New Roman"/>
                <a:cs typeface="Times New Roman"/>
              </a:rPr>
              <a:t> </a:t>
            </a:r>
            <a:r>
              <a:rPr sz="4000" spc="-5" dirty="0">
                <a:solidFill>
                  <a:srgbClr val="FFFFFF"/>
                </a:solidFill>
                <a:latin typeface="Times New Roman"/>
                <a:cs typeface="Times New Roman"/>
              </a:rPr>
              <a:t>Prospect</a:t>
            </a:r>
            <a:endParaRPr sz="40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3139" y="326390"/>
            <a:ext cx="4610735" cy="756920"/>
          </a:xfrm>
          <a:prstGeom prst="rect">
            <a:avLst/>
          </a:prstGeom>
        </p:spPr>
        <p:txBody>
          <a:bodyPr vert="horz" wrap="square" lIns="0" tIns="12700" rIns="0" bIns="0" rtlCol="0">
            <a:spAutoFit/>
          </a:bodyPr>
          <a:lstStyle/>
          <a:p>
            <a:pPr marL="12700">
              <a:lnSpc>
                <a:spcPct val="100000"/>
              </a:lnSpc>
              <a:spcBef>
                <a:spcPts val="100"/>
              </a:spcBef>
            </a:pPr>
            <a:r>
              <a:rPr sz="4800" spc="-5" dirty="0"/>
              <a:t>Intermediate</a:t>
            </a:r>
            <a:r>
              <a:rPr sz="4800" spc="-35" dirty="0"/>
              <a:t> </a:t>
            </a:r>
            <a:r>
              <a:rPr sz="4800" spc="-5" dirty="0"/>
              <a:t>range</a:t>
            </a:r>
            <a:endParaRPr sz="4800"/>
          </a:p>
        </p:txBody>
      </p:sp>
      <p:sp>
        <p:nvSpPr>
          <p:cNvPr id="3" name="object 3"/>
          <p:cNvSpPr txBox="1"/>
          <p:nvPr/>
        </p:nvSpPr>
        <p:spPr>
          <a:xfrm>
            <a:off x="858519" y="1847850"/>
            <a:ext cx="11557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33"/>
                </a:solidFill>
                <a:latin typeface="Arial"/>
                <a:cs typeface="Arial"/>
              </a:rPr>
              <a:t>•</a:t>
            </a:r>
            <a:endParaRPr sz="2000">
              <a:latin typeface="Arial"/>
              <a:cs typeface="Arial"/>
            </a:endParaRPr>
          </a:p>
        </p:txBody>
      </p:sp>
      <p:sp>
        <p:nvSpPr>
          <p:cNvPr id="4" name="object 4"/>
          <p:cNvSpPr txBox="1"/>
          <p:nvPr/>
        </p:nvSpPr>
        <p:spPr>
          <a:xfrm>
            <a:off x="1140460" y="1861820"/>
            <a:ext cx="193675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33"/>
                </a:solidFill>
                <a:latin typeface="Times New Roman"/>
                <a:cs typeface="Times New Roman"/>
              </a:rPr>
              <a:t>Intermediate</a:t>
            </a:r>
            <a:r>
              <a:rPr sz="2000" spc="-55" dirty="0">
                <a:solidFill>
                  <a:srgbClr val="333333"/>
                </a:solidFill>
                <a:latin typeface="Times New Roman"/>
                <a:cs typeface="Times New Roman"/>
              </a:rPr>
              <a:t> </a:t>
            </a:r>
            <a:r>
              <a:rPr sz="2000" dirty="0">
                <a:solidFill>
                  <a:srgbClr val="333333"/>
                </a:solidFill>
                <a:latin typeface="Times New Roman"/>
                <a:cs typeface="Times New Roman"/>
              </a:rPr>
              <a:t>range</a:t>
            </a:r>
            <a:endParaRPr sz="2000">
              <a:latin typeface="Times New Roman"/>
              <a:cs typeface="Times New Roman"/>
            </a:endParaRPr>
          </a:p>
        </p:txBody>
      </p:sp>
      <p:sp>
        <p:nvSpPr>
          <p:cNvPr id="5" name="object 5"/>
          <p:cNvSpPr txBox="1"/>
          <p:nvPr/>
        </p:nvSpPr>
        <p:spPr>
          <a:xfrm>
            <a:off x="858519" y="2406650"/>
            <a:ext cx="11557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33"/>
                </a:solidFill>
                <a:latin typeface="Arial"/>
                <a:cs typeface="Arial"/>
              </a:rPr>
              <a:t>•</a:t>
            </a:r>
            <a:endParaRPr sz="2000">
              <a:latin typeface="Arial"/>
              <a:cs typeface="Arial"/>
            </a:endParaRPr>
          </a:p>
        </p:txBody>
      </p:sp>
      <p:sp>
        <p:nvSpPr>
          <p:cNvPr id="6" name="object 6"/>
          <p:cNvSpPr txBox="1"/>
          <p:nvPr/>
        </p:nvSpPr>
        <p:spPr>
          <a:xfrm>
            <a:off x="1140460" y="2420620"/>
            <a:ext cx="81089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333333"/>
                </a:solidFill>
                <a:latin typeface="Times New Roman"/>
                <a:cs typeface="Times New Roman"/>
              </a:rPr>
              <a:t>1-3</a:t>
            </a:r>
            <a:r>
              <a:rPr sz="2000" spc="-75" dirty="0">
                <a:solidFill>
                  <a:srgbClr val="333333"/>
                </a:solidFill>
                <a:latin typeface="Times New Roman"/>
                <a:cs typeface="Times New Roman"/>
              </a:rPr>
              <a:t> </a:t>
            </a:r>
            <a:r>
              <a:rPr sz="2000" dirty="0">
                <a:solidFill>
                  <a:srgbClr val="333333"/>
                </a:solidFill>
                <a:latin typeface="Times New Roman"/>
                <a:cs typeface="Times New Roman"/>
              </a:rPr>
              <a:t>feet</a:t>
            </a:r>
            <a:endParaRPr sz="2000">
              <a:latin typeface="Times New Roman"/>
              <a:cs typeface="Times New Roman"/>
            </a:endParaRPr>
          </a:p>
        </p:txBody>
      </p:sp>
      <p:sp>
        <p:nvSpPr>
          <p:cNvPr id="7" name="object 7"/>
          <p:cNvSpPr txBox="1"/>
          <p:nvPr/>
        </p:nvSpPr>
        <p:spPr>
          <a:xfrm>
            <a:off x="858519" y="2965450"/>
            <a:ext cx="11557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333333"/>
                </a:solidFill>
                <a:latin typeface="Arial"/>
                <a:cs typeface="Arial"/>
              </a:rPr>
              <a:t>•</a:t>
            </a:r>
            <a:endParaRPr sz="2000">
              <a:latin typeface="Arial"/>
              <a:cs typeface="Arial"/>
            </a:endParaRPr>
          </a:p>
        </p:txBody>
      </p:sp>
      <p:sp>
        <p:nvSpPr>
          <p:cNvPr id="8" name="object 8"/>
          <p:cNvSpPr txBox="1"/>
          <p:nvPr/>
        </p:nvSpPr>
        <p:spPr>
          <a:xfrm>
            <a:off x="1140460" y="2979420"/>
            <a:ext cx="190309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333333"/>
                </a:solidFill>
                <a:latin typeface="Times New Roman"/>
                <a:cs typeface="Times New Roman"/>
              </a:rPr>
              <a:t>Gunpowder</a:t>
            </a:r>
            <a:r>
              <a:rPr sz="2000" spc="-25" dirty="0">
                <a:solidFill>
                  <a:srgbClr val="333333"/>
                </a:solidFill>
                <a:latin typeface="Times New Roman"/>
                <a:cs typeface="Times New Roman"/>
              </a:rPr>
              <a:t> </a:t>
            </a:r>
            <a:r>
              <a:rPr sz="2000" spc="-5" dirty="0">
                <a:solidFill>
                  <a:srgbClr val="333333"/>
                </a:solidFill>
                <a:latin typeface="Times New Roman"/>
                <a:cs typeface="Times New Roman"/>
              </a:rPr>
              <a:t>“ball”</a:t>
            </a:r>
            <a:endParaRPr sz="2000">
              <a:latin typeface="Times New Roman"/>
              <a:cs typeface="Times New Roman"/>
            </a:endParaRPr>
          </a:p>
        </p:txBody>
      </p:sp>
      <p:sp>
        <p:nvSpPr>
          <p:cNvPr id="9" name="object 9"/>
          <p:cNvSpPr/>
          <p:nvPr/>
        </p:nvSpPr>
        <p:spPr>
          <a:xfrm>
            <a:off x="5029200" y="1828800"/>
            <a:ext cx="3429000" cy="393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6159" y="326390"/>
            <a:ext cx="1855470" cy="756920"/>
          </a:xfrm>
          <a:prstGeom prst="rect">
            <a:avLst/>
          </a:prstGeom>
        </p:spPr>
        <p:txBody>
          <a:bodyPr vert="horz" wrap="square" lIns="0" tIns="12700" rIns="0" bIns="0" rtlCol="0">
            <a:spAutoFit/>
          </a:bodyPr>
          <a:lstStyle/>
          <a:p>
            <a:pPr marL="12700">
              <a:lnSpc>
                <a:spcPct val="100000"/>
              </a:lnSpc>
              <a:spcBef>
                <a:spcPts val="100"/>
              </a:spcBef>
            </a:pPr>
            <a:r>
              <a:rPr sz="4800" spc="-5" dirty="0"/>
              <a:t>Bruises</a:t>
            </a:r>
            <a:endParaRPr sz="4800"/>
          </a:p>
        </p:txBody>
      </p:sp>
      <p:sp>
        <p:nvSpPr>
          <p:cNvPr id="3" name="object 3"/>
          <p:cNvSpPr txBox="1"/>
          <p:nvPr/>
        </p:nvSpPr>
        <p:spPr>
          <a:xfrm>
            <a:off x="535940" y="1633220"/>
            <a:ext cx="8016240" cy="1376680"/>
          </a:xfrm>
          <a:prstGeom prst="rect">
            <a:avLst/>
          </a:prstGeom>
        </p:spPr>
        <p:txBody>
          <a:bodyPr vert="horz" wrap="square" lIns="0" tIns="12700" rIns="0" bIns="0" rtlCol="0">
            <a:spAutoFit/>
          </a:bodyPr>
          <a:lstStyle/>
          <a:p>
            <a:pPr marL="294640" marR="165100" indent="-281940">
              <a:lnSpc>
                <a:spcPct val="100000"/>
              </a:lnSpc>
              <a:spcBef>
                <a:spcPts val="100"/>
              </a:spcBef>
              <a:buFont typeface="Arial"/>
              <a:buChar char="•"/>
              <a:tabLst>
                <a:tab pos="294005" algn="l"/>
                <a:tab pos="294640" algn="l"/>
              </a:tabLst>
            </a:pPr>
            <a:r>
              <a:rPr sz="2400" dirty="0">
                <a:solidFill>
                  <a:srgbClr val="333333"/>
                </a:solidFill>
                <a:latin typeface="Times New Roman"/>
                <a:cs typeface="Times New Roman"/>
              </a:rPr>
              <a:t>A bruise is </a:t>
            </a:r>
            <a:r>
              <a:rPr sz="2400" spc="-5" dirty="0">
                <a:solidFill>
                  <a:srgbClr val="333333"/>
                </a:solidFill>
                <a:latin typeface="Times New Roman"/>
                <a:cs typeface="Times New Roman"/>
              </a:rPr>
              <a:t>"a hemorrhage </a:t>
            </a:r>
            <a:r>
              <a:rPr sz="2400" dirty="0">
                <a:solidFill>
                  <a:srgbClr val="333333"/>
                </a:solidFill>
                <a:latin typeface="Times New Roman"/>
                <a:cs typeface="Times New Roman"/>
              </a:rPr>
              <a:t>into tissues produced by the</a:t>
            </a:r>
            <a:r>
              <a:rPr sz="2400" spc="-160" dirty="0">
                <a:solidFill>
                  <a:srgbClr val="333333"/>
                </a:solidFill>
                <a:latin typeface="Times New Roman"/>
                <a:cs typeface="Times New Roman"/>
              </a:rPr>
              <a:t> </a:t>
            </a:r>
            <a:r>
              <a:rPr sz="2400" spc="-5" dirty="0">
                <a:solidFill>
                  <a:srgbClr val="333333"/>
                </a:solidFill>
                <a:latin typeface="Times New Roman"/>
                <a:cs typeface="Times New Roman"/>
              </a:rPr>
              <a:t>escape  </a:t>
            </a:r>
            <a:r>
              <a:rPr sz="2400" dirty="0">
                <a:solidFill>
                  <a:srgbClr val="333333"/>
                </a:solidFill>
                <a:latin typeface="Times New Roman"/>
                <a:cs typeface="Times New Roman"/>
              </a:rPr>
              <a:t>of blood </a:t>
            </a:r>
            <a:r>
              <a:rPr sz="2400" spc="-5" dirty="0">
                <a:solidFill>
                  <a:srgbClr val="333333"/>
                </a:solidFill>
                <a:latin typeface="Times New Roman"/>
                <a:cs typeface="Times New Roman"/>
              </a:rPr>
              <a:t>from </a:t>
            </a:r>
            <a:r>
              <a:rPr sz="2400" dirty="0">
                <a:solidFill>
                  <a:srgbClr val="333333"/>
                </a:solidFill>
                <a:latin typeface="Times New Roman"/>
                <a:cs typeface="Times New Roman"/>
              </a:rPr>
              <a:t>blood</a:t>
            </a:r>
            <a:r>
              <a:rPr sz="2400" spc="-25" dirty="0">
                <a:solidFill>
                  <a:srgbClr val="333333"/>
                </a:solidFill>
                <a:latin typeface="Times New Roman"/>
                <a:cs typeface="Times New Roman"/>
              </a:rPr>
              <a:t> </a:t>
            </a:r>
            <a:r>
              <a:rPr sz="2400" spc="-5" dirty="0">
                <a:solidFill>
                  <a:srgbClr val="333333"/>
                </a:solidFill>
                <a:latin typeface="Times New Roman"/>
                <a:cs typeface="Times New Roman"/>
              </a:rPr>
              <a:t>vessels".</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spc="-5" dirty="0">
                <a:solidFill>
                  <a:srgbClr val="333333"/>
                </a:solidFill>
                <a:latin typeface="Times New Roman"/>
                <a:cs typeface="Times New Roman"/>
              </a:rPr>
              <a:t>Bruises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be </a:t>
            </a:r>
            <a:r>
              <a:rPr sz="2400" spc="-5" dirty="0">
                <a:solidFill>
                  <a:srgbClr val="333333"/>
                </a:solidFill>
                <a:latin typeface="Times New Roman"/>
                <a:cs typeface="Times New Roman"/>
              </a:rPr>
              <a:t>found </a:t>
            </a:r>
            <a:r>
              <a:rPr sz="2400" spc="5" dirty="0">
                <a:solidFill>
                  <a:srgbClr val="333333"/>
                </a:solidFill>
                <a:latin typeface="Times New Roman"/>
                <a:cs typeface="Times New Roman"/>
              </a:rPr>
              <a:t>in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skin, muscles, </a:t>
            </a:r>
            <a:r>
              <a:rPr sz="2400" dirty="0">
                <a:solidFill>
                  <a:srgbClr val="333333"/>
                </a:solidFill>
                <a:latin typeface="Times New Roman"/>
                <a:cs typeface="Times New Roman"/>
              </a:rPr>
              <a:t>and internal</a:t>
            </a:r>
            <a:r>
              <a:rPr sz="2400" spc="15" dirty="0">
                <a:solidFill>
                  <a:srgbClr val="333333"/>
                </a:solidFill>
                <a:latin typeface="Times New Roman"/>
                <a:cs typeface="Times New Roman"/>
              </a:rPr>
              <a:t> </a:t>
            </a:r>
            <a:r>
              <a:rPr sz="2400" spc="-10" dirty="0">
                <a:solidFill>
                  <a:srgbClr val="333333"/>
                </a:solidFill>
                <a:latin typeface="Times New Roman"/>
                <a:cs typeface="Times New Roman"/>
              </a:rPr>
              <a:t>organs.</a:t>
            </a:r>
            <a:endParaRPr sz="2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3629" y="326390"/>
            <a:ext cx="1852295" cy="756920"/>
          </a:xfrm>
          <a:prstGeom prst="rect">
            <a:avLst/>
          </a:prstGeom>
        </p:spPr>
        <p:txBody>
          <a:bodyPr vert="horz" wrap="square" lIns="0" tIns="12700" rIns="0" bIns="0" rtlCol="0">
            <a:spAutoFit/>
          </a:bodyPr>
          <a:lstStyle/>
          <a:p>
            <a:pPr marL="12700">
              <a:lnSpc>
                <a:spcPct val="100000"/>
              </a:lnSpc>
              <a:spcBef>
                <a:spcPts val="100"/>
              </a:spcBef>
            </a:pPr>
            <a:r>
              <a:rPr sz="4800" spc="-5" dirty="0"/>
              <a:t>B</a:t>
            </a:r>
            <a:r>
              <a:rPr sz="4800" spc="-15" dirty="0"/>
              <a:t>r</a:t>
            </a:r>
            <a:r>
              <a:rPr sz="4800" dirty="0"/>
              <a:t>u</a:t>
            </a:r>
            <a:r>
              <a:rPr sz="4800" spc="-5" dirty="0"/>
              <a:t>is</a:t>
            </a:r>
            <a:r>
              <a:rPr sz="4800" spc="5" dirty="0"/>
              <a:t>e</a:t>
            </a:r>
            <a:r>
              <a:rPr sz="4800" dirty="0"/>
              <a:t>s</a:t>
            </a:r>
            <a:endParaRPr sz="4800"/>
          </a:p>
        </p:txBody>
      </p:sp>
      <p:sp>
        <p:nvSpPr>
          <p:cNvPr id="3" name="object 3"/>
          <p:cNvSpPr txBox="1"/>
          <p:nvPr/>
        </p:nvSpPr>
        <p:spPr>
          <a:xfrm>
            <a:off x="857250" y="1861820"/>
            <a:ext cx="7314565" cy="2360930"/>
          </a:xfrm>
          <a:prstGeom prst="rect">
            <a:avLst/>
          </a:prstGeom>
        </p:spPr>
        <p:txBody>
          <a:bodyPr vert="horz" wrap="square" lIns="0" tIns="12700" rIns="0" bIns="0" rtlCol="0">
            <a:spAutoFit/>
          </a:bodyPr>
          <a:lstStyle/>
          <a:p>
            <a:pPr marL="295275" marR="30353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Bruises </a:t>
            </a:r>
            <a:r>
              <a:rPr sz="2400" dirty="0">
                <a:solidFill>
                  <a:srgbClr val="333333"/>
                </a:solidFill>
                <a:latin typeface="Times New Roman"/>
                <a:cs typeface="Times New Roman"/>
              </a:rPr>
              <a:t>are typically </a:t>
            </a:r>
            <a:r>
              <a:rPr sz="2400" spc="-5" dirty="0">
                <a:solidFill>
                  <a:srgbClr val="333333"/>
                </a:solidFill>
                <a:latin typeface="Times New Roman"/>
                <a:cs typeface="Times New Roman"/>
              </a:rPr>
              <a:t>produced </a:t>
            </a:r>
            <a:r>
              <a:rPr sz="2400" dirty="0">
                <a:solidFill>
                  <a:srgbClr val="333333"/>
                </a:solidFill>
                <a:latin typeface="Times New Roman"/>
                <a:cs typeface="Times New Roman"/>
              </a:rPr>
              <a:t>by a </a:t>
            </a:r>
            <a:r>
              <a:rPr sz="2400" spc="-5" dirty="0">
                <a:solidFill>
                  <a:srgbClr val="333333"/>
                </a:solidFill>
                <a:latin typeface="Times New Roman"/>
                <a:cs typeface="Times New Roman"/>
              </a:rPr>
              <a:t>blunt force impact,  such </a:t>
            </a:r>
            <a:r>
              <a:rPr sz="2400" dirty="0">
                <a:solidFill>
                  <a:srgbClr val="333333"/>
                </a:solidFill>
                <a:latin typeface="Times New Roman"/>
                <a:cs typeface="Times New Roman"/>
              </a:rPr>
              <a:t>as a blow or a</a:t>
            </a:r>
            <a:r>
              <a:rPr sz="2400" spc="-25" dirty="0">
                <a:solidFill>
                  <a:srgbClr val="333333"/>
                </a:solidFill>
                <a:latin typeface="Times New Roman"/>
                <a:cs typeface="Times New Roman"/>
              </a:rPr>
              <a:t> </a:t>
            </a:r>
            <a:r>
              <a:rPr sz="2400" dirty="0">
                <a:solidFill>
                  <a:srgbClr val="333333"/>
                </a:solidFill>
                <a:latin typeface="Times New Roman"/>
                <a:cs typeface="Times New Roman"/>
              </a:rPr>
              <a:t>fall.</a:t>
            </a:r>
            <a:endParaRPr sz="2400">
              <a:latin typeface="Times New Roman"/>
              <a:cs typeface="Times New Roman"/>
            </a:endParaRPr>
          </a:p>
          <a:p>
            <a:pPr marL="295275" marR="5080" indent="-283210">
              <a:lnSpc>
                <a:spcPct val="100000"/>
              </a:lnSpc>
              <a:spcBef>
                <a:spcPts val="2000"/>
              </a:spcBef>
              <a:buFont typeface="Arial"/>
              <a:buChar char="•"/>
              <a:tabLst>
                <a:tab pos="295275" algn="l"/>
                <a:tab pos="295910" algn="l"/>
              </a:tabLst>
            </a:pPr>
            <a:r>
              <a:rPr sz="2400" dirty="0">
                <a:solidFill>
                  <a:srgbClr val="333333"/>
                </a:solidFill>
                <a:latin typeface="Times New Roman"/>
                <a:cs typeface="Times New Roman"/>
              </a:rPr>
              <a:t>They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also be produced by </a:t>
            </a:r>
            <a:r>
              <a:rPr sz="2400" spc="-5" dirty="0">
                <a:solidFill>
                  <a:srgbClr val="333333"/>
                </a:solidFill>
                <a:latin typeface="Times New Roman"/>
                <a:cs typeface="Times New Roman"/>
              </a:rPr>
              <a:t>squeezing </a:t>
            </a:r>
            <a:r>
              <a:rPr sz="2400" dirty="0">
                <a:solidFill>
                  <a:srgbClr val="333333"/>
                </a:solidFill>
                <a:latin typeface="Times New Roman"/>
                <a:cs typeface="Times New Roman"/>
              </a:rPr>
              <a:t>or pinching,  </a:t>
            </a:r>
            <a:r>
              <a:rPr sz="2400" spc="-5" dirty="0">
                <a:solidFill>
                  <a:srgbClr val="333333"/>
                </a:solidFill>
                <a:latin typeface="Times New Roman"/>
                <a:cs typeface="Times New Roman"/>
              </a:rPr>
              <a:t>where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force </a:t>
            </a:r>
            <a:r>
              <a:rPr sz="2400" dirty="0">
                <a:solidFill>
                  <a:srgbClr val="333333"/>
                </a:solidFill>
                <a:latin typeface="Times New Roman"/>
                <a:cs typeface="Times New Roman"/>
              </a:rPr>
              <a:t>is applied gradually and then</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maintained.</a:t>
            </a:r>
            <a:endParaRPr sz="2400">
              <a:latin typeface="Times New Roman"/>
              <a:cs typeface="Times New Roman"/>
            </a:endParaRPr>
          </a:p>
          <a:p>
            <a:pPr marL="295910" indent="-283210">
              <a:lnSpc>
                <a:spcPct val="100000"/>
              </a:lnSpc>
              <a:spcBef>
                <a:spcPts val="1990"/>
              </a:spcBef>
              <a:buFont typeface="Arial"/>
              <a:buChar char="•"/>
              <a:tabLst>
                <a:tab pos="295275" algn="l"/>
                <a:tab pos="295910" algn="l"/>
              </a:tabLst>
            </a:pPr>
            <a:r>
              <a:rPr sz="2400" spc="-5" dirty="0">
                <a:solidFill>
                  <a:srgbClr val="333333"/>
                </a:solidFill>
                <a:latin typeface="Times New Roman"/>
                <a:cs typeface="Times New Roman"/>
              </a:rPr>
              <a:t>Hickies </a:t>
            </a:r>
            <a:r>
              <a:rPr sz="2400" dirty="0">
                <a:solidFill>
                  <a:srgbClr val="333333"/>
                </a:solidFill>
                <a:latin typeface="Times New Roman"/>
                <a:cs typeface="Times New Roman"/>
              </a:rPr>
              <a:t>or "love-bites" are superficial</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bruises.</a:t>
            </a:r>
            <a:endParaRPr sz="24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760" y="326390"/>
            <a:ext cx="3829685" cy="756920"/>
          </a:xfrm>
          <a:prstGeom prst="rect">
            <a:avLst/>
          </a:prstGeom>
        </p:spPr>
        <p:txBody>
          <a:bodyPr vert="horz" wrap="square" lIns="0" tIns="12700" rIns="0" bIns="0" rtlCol="0">
            <a:spAutoFit/>
          </a:bodyPr>
          <a:lstStyle/>
          <a:p>
            <a:pPr marL="12700">
              <a:lnSpc>
                <a:spcPct val="100000"/>
              </a:lnSpc>
              <a:spcBef>
                <a:spcPts val="100"/>
              </a:spcBef>
              <a:tabLst>
                <a:tab pos="1988820" algn="l"/>
              </a:tabLst>
            </a:pPr>
            <a:r>
              <a:rPr sz="4800" spc="-5" dirty="0"/>
              <a:t>N</a:t>
            </a:r>
            <a:r>
              <a:rPr sz="4800" spc="5" dirty="0"/>
              <a:t>a</a:t>
            </a:r>
            <a:r>
              <a:rPr sz="4800" spc="-10" dirty="0"/>
              <a:t>tura</a:t>
            </a:r>
            <a:r>
              <a:rPr sz="4800" dirty="0"/>
              <a:t>l	Br</a:t>
            </a:r>
            <a:r>
              <a:rPr sz="4800" spc="-10" dirty="0"/>
              <a:t>u</a:t>
            </a:r>
            <a:r>
              <a:rPr sz="4800" dirty="0"/>
              <a:t>i</a:t>
            </a:r>
            <a:r>
              <a:rPr sz="4800" spc="-5" dirty="0"/>
              <a:t>ses</a:t>
            </a:r>
            <a:endParaRPr sz="4800"/>
          </a:p>
        </p:txBody>
      </p:sp>
      <p:sp>
        <p:nvSpPr>
          <p:cNvPr id="3" name="object 3"/>
          <p:cNvSpPr txBox="1"/>
          <p:nvPr/>
        </p:nvSpPr>
        <p:spPr>
          <a:xfrm>
            <a:off x="857250" y="1818640"/>
            <a:ext cx="7348855" cy="4029710"/>
          </a:xfrm>
          <a:prstGeom prst="rect">
            <a:avLst/>
          </a:prstGeom>
        </p:spPr>
        <p:txBody>
          <a:bodyPr vert="horz" wrap="square" lIns="0" tIns="55244" rIns="0" bIns="0" rtlCol="0">
            <a:spAutoFit/>
          </a:bodyPr>
          <a:lstStyle/>
          <a:p>
            <a:pPr marL="295275" marR="5080" indent="-283210">
              <a:lnSpc>
                <a:spcPct val="90000"/>
              </a:lnSpc>
              <a:spcBef>
                <a:spcPts val="434"/>
              </a:spcBef>
              <a:buFont typeface="Arial"/>
              <a:buChar char="•"/>
              <a:tabLst>
                <a:tab pos="295275" algn="l"/>
                <a:tab pos="295910" algn="l"/>
              </a:tabLst>
            </a:pPr>
            <a:r>
              <a:rPr sz="2800" spc="-5" dirty="0">
                <a:solidFill>
                  <a:srgbClr val="333333"/>
                </a:solidFill>
                <a:latin typeface="Times New Roman"/>
                <a:cs typeface="Times New Roman"/>
              </a:rPr>
              <a:t>Bruises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occur in a </a:t>
            </a:r>
            <a:r>
              <a:rPr sz="2800" spc="-5" dirty="0">
                <a:solidFill>
                  <a:srgbClr val="333333"/>
                </a:solidFill>
                <a:latin typeface="Times New Roman"/>
                <a:cs typeface="Times New Roman"/>
              </a:rPr>
              <a:t>variety </a:t>
            </a:r>
            <a:r>
              <a:rPr sz="2800" dirty="0">
                <a:solidFill>
                  <a:srgbClr val="333333"/>
                </a:solidFill>
                <a:latin typeface="Times New Roman"/>
                <a:cs typeface="Times New Roman"/>
              </a:rPr>
              <a:t>of </a:t>
            </a:r>
            <a:r>
              <a:rPr sz="2800" spc="-5" dirty="0">
                <a:solidFill>
                  <a:srgbClr val="333333"/>
                </a:solidFill>
                <a:latin typeface="Times New Roman"/>
                <a:cs typeface="Times New Roman"/>
              </a:rPr>
              <a:t>natural diseases  </a:t>
            </a:r>
            <a:r>
              <a:rPr sz="2800" dirty="0">
                <a:solidFill>
                  <a:srgbClr val="333333"/>
                </a:solidFill>
                <a:latin typeface="Times New Roman"/>
                <a:cs typeface="Times New Roman"/>
              </a:rPr>
              <a:t>in </a:t>
            </a:r>
            <a:r>
              <a:rPr sz="2800" spc="-5" dirty="0">
                <a:solidFill>
                  <a:srgbClr val="333333"/>
                </a:solidFill>
                <a:latin typeface="Times New Roman"/>
                <a:cs typeface="Times New Roman"/>
              </a:rPr>
              <a:t>which there </a:t>
            </a:r>
            <a:r>
              <a:rPr sz="2800" dirty="0">
                <a:solidFill>
                  <a:srgbClr val="333333"/>
                </a:solidFill>
                <a:latin typeface="Times New Roman"/>
                <a:cs typeface="Times New Roman"/>
              </a:rPr>
              <a:t>is </a:t>
            </a:r>
            <a:r>
              <a:rPr sz="2800" spc="-5" dirty="0">
                <a:solidFill>
                  <a:srgbClr val="333333"/>
                </a:solidFill>
                <a:latin typeface="Times New Roman"/>
                <a:cs typeface="Times New Roman"/>
              </a:rPr>
              <a:t>an abnormality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clotting  </a:t>
            </a:r>
            <a:r>
              <a:rPr sz="2800" spc="-10" dirty="0">
                <a:solidFill>
                  <a:srgbClr val="333333"/>
                </a:solidFill>
                <a:latin typeface="Times New Roman"/>
                <a:cs typeface="Times New Roman"/>
              </a:rPr>
              <a:t>mechanism </a:t>
            </a:r>
            <a:r>
              <a:rPr sz="2800" dirty="0">
                <a:solidFill>
                  <a:srgbClr val="333333"/>
                </a:solidFill>
                <a:latin typeface="Times New Roman"/>
                <a:cs typeface="Times New Roman"/>
              </a:rPr>
              <a:t>of the blood, </a:t>
            </a:r>
            <a:r>
              <a:rPr sz="2800" spc="-5" dirty="0">
                <a:solidFill>
                  <a:srgbClr val="333333"/>
                </a:solidFill>
                <a:latin typeface="Times New Roman"/>
                <a:cs typeface="Times New Roman"/>
              </a:rPr>
              <a:t>e.g. scurvy (vitamin </a:t>
            </a:r>
            <a:r>
              <a:rPr sz="2800" dirty="0">
                <a:solidFill>
                  <a:srgbClr val="333333"/>
                </a:solidFill>
                <a:latin typeface="Times New Roman"/>
                <a:cs typeface="Times New Roman"/>
              </a:rPr>
              <a:t>C  </a:t>
            </a:r>
            <a:r>
              <a:rPr sz="2800" spc="-5" dirty="0">
                <a:solidFill>
                  <a:srgbClr val="333333"/>
                </a:solidFill>
                <a:latin typeface="Times New Roman"/>
                <a:cs typeface="Times New Roman"/>
              </a:rPr>
              <a:t>deficiency), leukemia, alcoholic liver</a:t>
            </a:r>
            <a:r>
              <a:rPr sz="2800" spc="-45" dirty="0">
                <a:solidFill>
                  <a:srgbClr val="333333"/>
                </a:solidFill>
                <a:latin typeface="Times New Roman"/>
                <a:cs typeface="Times New Roman"/>
              </a:rPr>
              <a:t> </a:t>
            </a:r>
            <a:r>
              <a:rPr sz="2800" spc="-5" dirty="0">
                <a:solidFill>
                  <a:srgbClr val="333333"/>
                </a:solidFill>
                <a:latin typeface="Times New Roman"/>
                <a:cs typeface="Times New Roman"/>
              </a:rPr>
              <a:t>disease.</a:t>
            </a:r>
            <a:endParaRPr sz="2800">
              <a:latin typeface="Times New Roman"/>
              <a:cs typeface="Times New Roman"/>
            </a:endParaRPr>
          </a:p>
          <a:p>
            <a:pPr marL="295275" marR="21590" indent="-283210">
              <a:lnSpc>
                <a:spcPts val="3020"/>
              </a:lnSpc>
              <a:spcBef>
                <a:spcPts val="2045"/>
              </a:spcBef>
              <a:buFont typeface="Arial"/>
              <a:buChar char="•"/>
              <a:tabLst>
                <a:tab pos="295275" algn="l"/>
                <a:tab pos="295910" algn="l"/>
              </a:tabLst>
            </a:pPr>
            <a:r>
              <a:rPr sz="2800" spc="-5" dirty="0">
                <a:solidFill>
                  <a:srgbClr val="333333"/>
                </a:solidFill>
                <a:latin typeface="Times New Roman"/>
                <a:cs typeface="Times New Roman"/>
              </a:rPr>
              <a:t>This </a:t>
            </a:r>
            <a:r>
              <a:rPr sz="2800" dirty="0">
                <a:solidFill>
                  <a:srgbClr val="333333"/>
                </a:solidFill>
                <a:latin typeface="Times New Roman"/>
                <a:cs typeface="Times New Roman"/>
              </a:rPr>
              <a:t>bruising is </a:t>
            </a:r>
            <a:r>
              <a:rPr sz="2800" spc="-5" dirty="0">
                <a:solidFill>
                  <a:srgbClr val="333333"/>
                </a:solidFill>
                <a:latin typeface="Times New Roman"/>
                <a:cs typeface="Times New Roman"/>
              </a:rPr>
              <a:t>"spontaneous" because </a:t>
            </a:r>
            <a:r>
              <a:rPr sz="2800" dirty="0">
                <a:solidFill>
                  <a:srgbClr val="333333"/>
                </a:solidFill>
                <a:latin typeface="Times New Roman"/>
                <a:cs typeface="Times New Roman"/>
              </a:rPr>
              <a:t>the injury  </a:t>
            </a:r>
            <a:r>
              <a:rPr sz="2800" spc="-5" dirty="0">
                <a:solidFill>
                  <a:srgbClr val="333333"/>
                </a:solidFill>
                <a:latin typeface="Times New Roman"/>
                <a:cs typeface="Times New Roman"/>
              </a:rPr>
              <a:t>which </a:t>
            </a:r>
            <a:r>
              <a:rPr sz="2800" dirty="0">
                <a:solidFill>
                  <a:srgbClr val="333333"/>
                </a:solidFill>
                <a:latin typeface="Times New Roman"/>
                <a:cs typeface="Times New Roman"/>
              </a:rPr>
              <a:t>produces </a:t>
            </a:r>
            <a:r>
              <a:rPr sz="2800" spc="-5" dirty="0">
                <a:solidFill>
                  <a:srgbClr val="333333"/>
                </a:solidFill>
                <a:latin typeface="Times New Roman"/>
                <a:cs typeface="Times New Roman"/>
              </a:rPr>
              <a:t>it </a:t>
            </a:r>
            <a:r>
              <a:rPr sz="2800" dirty="0">
                <a:solidFill>
                  <a:srgbClr val="333333"/>
                </a:solidFill>
                <a:latin typeface="Times New Roman"/>
                <a:cs typeface="Times New Roman"/>
              </a:rPr>
              <a:t>is </a:t>
            </a:r>
            <a:r>
              <a:rPr sz="2800" spc="-5" dirty="0">
                <a:solidFill>
                  <a:srgbClr val="333333"/>
                </a:solidFill>
                <a:latin typeface="Times New Roman"/>
                <a:cs typeface="Times New Roman"/>
              </a:rPr>
              <a:t>so insignificant as </a:t>
            </a:r>
            <a:r>
              <a:rPr sz="2800" dirty="0">
                <a:solidFill>
                  <a:srgbClr val="333333"/>
                </a:solidFill>
                <a:latin typeface="Times New Roman"/>
                <a:cs typeface="Times New Roman"/>
              </a:rPr>
              <a:t>to  </a:t>
            </a:r>
            <a:r>
              <a:rPr sz="2800" spc="-5" dirty="0">
                <a:solidFill>
                  <a:srgbClr val="333333"/>
                </a:solidFill>
                <a:latin typeface="Times New Roman"/>
                <a:cs typeface="Times New Roman"/>
              </a:rPr>
              <a:t>typically </a:t>
            </a:r>
            <a:r>
              <a:rPr sz="2800" dirty="0">
                <a:solidFill>
                  <a:srgbClr val="333333"/>
                </a:solidFill>
                <a:latin typeface="Times New Roman"/>
                <a:cs typeface="Times New Roman"/>
              </a:rPr>
              <a:t>pass</a:t>
            </a:r>
            <a:r>
              <a:rPr sz="2800" spc="5" dirty="0">
                <a:solidFill>
                  <a:srgbClr val="333333"/>
                </a:solidFill>
                <a:latin typeface="Times New Roman"/>
                <a:cs typeface="Times New Roman"/>
              </a:rPr>
              <a:t> </a:t>
            </a:r>
            <a:r>
              <a:rPr sz="2800" spc="-5" dirty="0">
                <a:solidFill>
                  <a:srgbClr val="333333"/>
                </a:solidFill>
                <a:latin typeface="Times New Roman"/>
                <a:cs typeface="Times New Roman"/>
              </a:rPr>
              <a:t>unnoticed.</a:t>
            </a:r>
            <a:endParaRPr sz="2800">
              <a:latin typeface="Times New Roman"/>
              <a:cs typeface="Times New Roman"/>
            </a:endParaRPr>
          </a:p>
          <a:p>
            <a:pPr marL="295275" marR="554990" indent="-283210">
              <a:lnSpc>
                <a:spcPts val="3020"/>
              </a:lnSpc>
              <a:spcBef>
                <a:spcPts val="2000"/>
              </a:spcBef>
              <a:buFont typeface="Arial"/>
              <a:buChar char="•"/>
              <a:tabLst>
                <a:tab pos="295275" algn="l"/>
                <a:tab pos="295910" algn="l"/>
              </a:tabLst>
            </a:pPr>
            <a:r>
              <a:rPr sz="2800" spc="-5" dirty="0">
                <a:solidFill>
                  <a:srgbClr val="333333"/>
                </a:solidFill>
                <a:latin typeface="Times New Roman"/>
                <a:cs typeface="Times New Roman"/>
              </a:rPr>
              <a:t>The presence </a:t>
            </a:r>
            <a:r>
              <a:rPr sz="2800" dirty="0">
                <a:solidFill>
                  <a:srgbClr val="333333"/>
                </a:solidFill>
                <a:latin typeface="Times New Roman"/>
                <a:cs typeface="Times New Roman"/>
              </a:rPr>
              <a:t>of </a:t>
            </a:r>
            <a:r>
              <a:rPr sz="2800" spc="-5" dirty="0">
                <a:solidFill>
                  <a:srgbClr val="333333"/>
                </a:solidFill>
                <a:latin typeface="Times New Roman"/>
                <a:cs typeface="Times New Roman"/>
              </a:rPr>
              <a:t>such natural disease will  exaggerate </a:t>
            </a:r>
            <a:r>
              <a:rPr sz="2800" dirty="0">
                <a:solidFill>
                  <a:srgbClr val="333333"/>
                </a:solidFill>
                <a:latin typeface="Times New Roman"/>
                <a:cs typeface="Times New Roman"/>
              </a:rPr>
              <a:t>the bruising </a:t>
            </a:r>
            <a:r>
              <a:rPr sz="2800" spc="-15" dirty="0">
                <a:solidFill>
                  <a:srgbClr val="333333"/>
                </a:solidFill>
                <a:latin typeface="Times New Roman"/>
                <a:cs typeface="Times New Roman"/>
              </a:rPr>
              <a:t>effects </a:t>
            </a:r>
            <a:r>
              <a:rPr sz="2800" dirty="0">
                <a:solidFill>
                  <a:srgbClr val="333333"/>
                </a:solidFill>
                <a:latin typeface="Times New Roman"/>
                <a:cs typeface="Times New Roman"/>
              </a:rPr>
              <a:t>of </a:t>
            </a:r>
            <a:r>
              <a:rPr sz="2800" spc="-5" dirty="0">
                <a:solidFill>
                  <a:srgbClr val="333333"/>
                </a:solidFill>
                <a:latin typeface="Times New Roman"/>
                <a:cs typeface="Times New Roman"/>
              </a:rPr>
              <a:t>any</a:t>
            </a:r>
            <a:r>
              <a:rPr sz="2800" spc="-50" dirty="0">
                <a:solidFill>
                  <a:srgbClr val="333333"/>
                </a:solidFill>
                <a:latin typeface="Times New Roman"/>
                <a:cs typeface="Times New Roman"/>
              </a:rPr>
              <a:t> </a:t>
            </a:r>
            <a:r>
              <a:rPr sz="2800" spc="-10" dirty="0">
                <a:solidFill>
                  <a:srgbClr val="333333"/>
                </a:solidFill>
                <a:latin typeface="Times New Roman"/>
                <a:cs typeface="Times New Roman"/>
              </a:rPr>
              <a:t>trauma.</a:t>
            </a:r>
            <a:endParaRPr sz="2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3319" y="326390"/>
            <a:ext cx="6805295" cy="756920"/>
          </a:xfrm>
          <a:prstGeom prst="rect">
            <a:avLst/>
          </a:prstGeom>
        </p:spPr>
        <p:txBody>
          <a:bodyPr vert="horz" wrap="square" lIns="0" tIns="12700" rIns="0" bIns="0" rtlCol="0">
            <a:spAutoFit/>
          </a:bodyPr>
          <a:lstStyle/>
          <a:p>
            <a:pPr marL="12700">
              <a:lnSpc>
                <a:spcPct val="100000"/>
              </a:lnSpc>
              <a:spcBef>
                <a:spcPts val="100"/>
              </a:spcBef>
              <a:tabLst>
                <a:tab pos="3698240" algn="l"/>
              </a:tabLst>
            </a:pPr>
            <a:r>
              <a:rPr sz="4800" spc="-5" dirty="0"/>
              <a:t>Problems</a:t>
            </a:r>
            <a:r>
              <a:rPr sz="4800" spc="5" dirty="0"/>
              <a:t> </a:t>
            </a:r>
            <a:r>
              <a:rPr sz="4800" spc="-5" dirty="0"/>
              <a:t>with	Skin</a:t>
            </a:r>
            <a:r>
              <a:rPr sz="4800" spc="-90" dirty="0"/>
              <a:t> </a:t>
            </a:r>
            <a:r>
              <a:rPr sz="4800" spc="-5" dirty="0"/>
              <a:t>Bruises</a:t>
            </a:r>
            <a:endParaRPr sz="4800"/>
          </a:p>
        </p:txBody>
      </p:sp>
      <p:sp>
        <p:nvSpPr>
          <p:cNvPr id="3" name="object 3"/>
          <p:cNvSpPr txBox="1"/>
          <p:nvPr/>
        </p:nvSpPr>
        <p:spPr>
          <a:xfrm>
            <a:off x="857250" y="1861820"/>
            <a:ext cx="2839085" cy="410845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Delayed</a:t>
            </a:r>
            <a:r>
              <a:rPr sz="2400" spc="-25" dirty="0">
                <a:solidFill>
                  <a:srgbClr val="333333"/>
                </a:solidFill>
                <a:latin typeface="Times New Roman"/>
                <a:cs typeface="Times New Roman"/>
              </a:rPr>
              <a:t> </a:t>
            </a:r>
            <a:r>
              <a:rPr sz="2400" spc="-5" dirty="0">
                <a:solidFill>
                  <a:srgbClr val="333333"/>
                </a:solidFill>
                <a:latin typeface="Times New Roman"/>
                <a:cs typeface="Times New Roman"/>
              </a:rPr>
              <a:t>appearance</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Ageing</a:t>
            </a:r>
            <a:r>
              <a:rPr sz="2400" spc="-15" dirty="0">
                <a:solidFill>
                  <a:srgbClr val="333333"/>
                </a:solidFill>
                <a:latin typeface="Times New Roman"/>
                <a:cs typeface="Times New Roman"/>
              </a:rPr>
              <a:t> </a:t>
            </a:r>
            <a:r>
              <a:rPr sz="2400" dirty="0">
                <a:solidFill>
                  <a:srgbClr val="333333"/>
                </a:solidFill>
                <a:latin typeface="Times New Roman"/>
                <a:cs typeface="Times New Roman"/>
              </a:rPr>
              <a:t>(relative)</a:t>
            </a:r>
            <a:endParaRPr sz="2400">
              <a:latin typeface="Times New Roman"/>
              <a:cs typeface="Times New Roman"/>
            </a:endParaRPr>
          </a:p>
          <a:p>
            <a:pPr marL="295910" indent="-283210">
              <a:lnSpc>
                <a:spcPct val="100000"/>
              </a:lnSpc>
              <a:spcBef>
                <a:spcPts val="1990"/>
              </a:spcBef>
              <a:buFont typeface="Arial"/>
              <a:buChar char="•"/>
              <a:tabLst>
                <a:tab pos="295275" algn="l"/>
                <a:tab pos="295910" algn="l"/>
              </a:tabLst>
            </a:pPr>
            <a:r>
              <a:rPr sz="2400" spc="-5" dirty="0">
                <a:solidFill>
                  <a:srgbClr val="333333"/>
                </a:solidFill>
                <a:latin typeface="Times New Roman"/>
                <a:cs typeface="Times New Roman"/>
              </a:rPr>
              <a:t>Site </a:t>
            </a:r>
            <a:r>
              <a:rPr sz="2400" dirty="0">
                <a:solidFill>
                  <a:srgbClr val="333333"/>
                </a:solidFill>
                <a:latin typeface="Times New Roman"/>
                <a:cs typeface="Times New Roman"/>
              </a:rPr>
              <a:t>of</a:t>
            </a:r>
            <a:r>
              <a:rPr sz="2400" spc="-70" dirty="0">
                <a:solidFill>
                  <a:srgbClr val="333333"/>
                </a:solidFill>
                <a:latin typeface="Times New Roman"/>
                <a:cs typeface="Times New Roman"/>
              </a:rPr>
              <a:t> </a:t>
            </a:r>
            <a:r>
              <a:rPr sz="2400" spc="-15" dirty="0">
                <a:solidFill>
                  <a:srgbClr val="333333"/>
                </a:solidFill>
                <a:latin typeface="Times New Roman"/>
                <a:cs typeface="Times New Roman"/>
              </a:rPr>
              <a:t>Trauma</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Shape of</a:t>
            </a:r>
            <a:r>
              <a:rPr sz="2400" spc="-55" dirty="0">
                <a:solidFill>
                  <a:srgbClr val="333333"/>
                </a:solidFill>
                <a:latin typeface="Times New Roman"/>
                <a:cs typeface="Times New Roman"/>
              </a:rPr>
              <a:t> </a:t>
            </a:r>
            <a:r>
              <a:rPr sz="2400" spc="-5" dirty="0">
                <a:solidFill>
                  <a:srgbClr val="333333"/>
                </a:solidFill>
                <a:latin typeface="Times New Roman"/>
                <a:cs typeface="Times New Roman"/>
              </a:rPr>
              <a:t>object</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Degree </a:t>
            </a:r>
            <a:r>
              <a:rPr sz="2400" dirty="0">
                <a:solidFill>
                  <a:srgbClr val="333333"/>
                </a:solidFill>
                <a:latin typeface="Times New Roman"/>
                <a:cs typeface="Times New Roman"/>
              </a:rPr>
              <a:t>of</a:t>
            </a:r>
            <a:r>
              <a:rPr sz="2400" spc="-85" dirty="0">
                <a:solidFill>
                  <a:srgbClr val="333333"/>
                </a:solidFill>
                <a:latin typeface="Times New Roman"/>
                <a:cs typeface="Times New Roman"/>
              </a:rPr>
              <a:t> </a:t>
            </a:r>
            <a:r>
              <a:rPr sz="2400" dirty="0">
                <a:solidFill>
                  <a:srgbClr val="333333"/>
                </a:solidFill>
                <a:latin typeface="Times New Roman"/>
                <a:cs typeface="Times New Roman"/>
              </a:rPr>
              <a:t>force</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Post-mortem</a:t>
            </a:r>
            <a:r>
              <a:rPr sz="2400" spc="-55" dirty="0">
                <a:solidFill>
                  <a:srgbClr val="333333"/>
                </a:solidFill>
                <a:latin typeface="Times New Roman"/>
                <a:cs typeface="Times New Roman"/>
              </a:rPr>
              <a:t> </a:t>
            </a:r>
            <a:r>
              <a:rPr sz="2400" spc="-5" dirty="0">
                <a:solidFill>
                  <a:srgbClr val="333333"/>
                </a:solidFill>
                <a:latin typeface="Times New Roman"/>
                <a:cs typeface="Times New Roman"/>
              </a:rPr>
              <a:t>bruises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Post-mortem</a:t>
            </a:r>
            <a:r>
              <a:rPr sz="2400" spc="-75" dirty="0">
                <a:solidFill>
                  <a:srgbClr val="333333"/>
                </a:solidFill>
                <a:latin typeface="Times New Roman"/>
                <a:cs typeface="Times New Roman"/>
              </a:rPr>
              <a:t> </a:t>
            </a:r>
            <a:r>
              <a:rPr sz="2400" dirty="0">
                <a:solidFill>
                  <a:srgbClr val="333333"/>
                </a:solidFill>
                <a:latin typeface="Times New Roman"/>
                <a:cs typeface="Times New Roman"/>
              </a:rPr>
              <a:t>lividity</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4780" y="326390"/>
            <a:ext cx="6301740" cy="756920"/>
          </a:xfrm>
          <a:prstGeom prst="rect">
            <a:avLst/>
          </a:prstGeom>
        </p:spPr>
        <p:txBody>
          <a:bodyPr vert="horz" wrap="square" lIns="0" tIns="12700" rIns="0" bIns="0" rtlCol="0">
            <a:spAutoFit/>
          </a:bodyPr>
          <a:lstStyle/>
          <a:p>
            <a:pPr marL="12700">
              <a:lnSpc>
                <a:spcPct val="100000"/>
              </a:lnSpc>
              <a:spcBef>
                <a:spcPts val="100"/>
              </a:spcBef>
              <a:tabLst>
                <a:tab pos="1924050" algn="l"/>
              </a:tabLst>
            </a:pPr>
            <a:r>
              <a:rPr sz="4800" spc="-5" dirty="0"/>
              <a:t>Classic	Causes </a:t>
            </a:r>
            <a:r>
              <a:rPr sz="4800" dirty="0"/>
              <a:t>of</a:t>
            </a:r>
            <a:r>
              <a:rPr sz="4800" spc="-80" dirty="0"/>
              <a:t> </a:t>
            </a:r>
            <a:r>
              <a:rPr sz="4800" spc="-5" dirty="0"/>
              <a:t>Bruises</a:t>
            </a:r>
            <a:endParaRPr sz="4800"/>
          </a:p>
        </p:txBody>
      </p:sp>
      <p:sp>
        <p:nvSpPr>
          <p:cNvPr id="3" name="object 3"/>
          <p:cNvSpPr txBox="1"/>
          <p:nvPr/>
        </p:nvSpPr>
        <p:spPr>
          <a:xfrm>
            <a:off x="535940" y="1633220"/>
            <a:ext cx="7280909" cy="4108450"/>
          </a:xfrm>
          <a:prstGeom prst="rect">
            <a:avLst/>
          </a:prstGeom>
        </p:spPr>
        <p:txBody>
          <a:bodyPr vert="horz" wrap="square" lIns="0" tIns="12700" rIns="0" bIns="0" rtlCol="0">
            <a:spAutoFit/>
          </a:bodyPr>
          <a:lstStyle/>
          <a:p>
            <a:pPr marL="294640" indent="-281940">
              <a:lnSpc>
                <a:spcPct val="100000"/>
              </a:lnSpc>
              <a:spcBef>
                <a:spcPts val="100"/>
              </a:spcBef>
              <a:buFont typeface="Arial"/>
              <a:buChar char="•"/>
              <a:tabLst>
                <a:tab pos="294005" algn="l"/>
                <a:tab pos="294640" algn="l"/>
              </a:tabLst>
            </a:pPr>
            <a:r>
              <a:rPr sz="2400" spc="-5" dirty="0">
                <a:solidFill>
                  <a:srgbClr val="333333"/>
                </a:solidFill>
                <a:latin typeface="Times New Roman"/>
                <a:cs typeface="Times New Roman"/>
              </a:rPr>
              <a:t>Finger </a:t>
            </a:r>
            <a:r>
              <a:rPr sz="2400" dirty="0">
                <a:solidFill>
                  <a:srgbClr val="333333"/>
                </a:solidFill>
                <a:latin typeface="Times New Roman"/>
                <a:cs typeface="Times New Roman"/>
              </a:rPr>
              <a:t>pad </a:t>
            </a:r>
            <a:r>
              <a:rPr sz="2400" spc="-5" dirty="0">
                <a:solidFill>
                  <a:srgbClr val="333333"/>
                </a:solidFill>
                <a:latin typeface="Times New Roman"/>
                <a:cs typeface="Times New Roman"/>
              </a:rPr>
              <a:t>bruises: </a:t>
            </a:r>
            <a:r>
              <a:rPr sz="2400" dirty="0">
                <a:solidFill>
                  <a:srgbClr val="333333"/>
                </a:solidFill>
                <a:latin typeface="Times New Roman"/>
                <a:cs typeface="Times New Roman"/>
              </a:rPr>
              <a:t>battered </a:t>
            </a:r>
            <a:r>
              <a:rPr sz="2400" spc="-5" dirty="0">
                <a:solidFill>
                  <a:srgbClr val="333333"/>
                </a:solidFill>
                <a:latin typeface="Times New Roman"/>
                <a:cs typeface="Times New Roman"/>
              </a:rPr>
              <a:t>babies, manual</a:t>
            </a:r>
            <a:r>
              <a:rPr sz="2400" spc="80" dirty="0">
                <a:solidFill>
                  <a:srgbClr val="333333"/>
                </a:solidFill>
                <a:latin typeface="Times New Roman"/>
                <a:cs typeface="Times New Roman"/>
              </a:rPr>
              <a:t> </a:t>
            </a:r>
            <a:r>
              <a:rPr sz="2400" spc="-5" dirty="0">
                <a:solidFill>
                  <a:srgbClr val="333333"/>
                </a:solidFill>
                <a:latin typeface="Times New Roman"/>
                <a:cs typeface="Times New Roman"/>
              </a:rPr>
              <a:t>strangulation</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spc="-10" dirty="0">
                <a:solidFill>
                  <a:srgbClr val="333333"/>
                </a:solidFill>
                <a:latin typeface="Times New Roman"/>
                <a:cs typeface="Times New Roman"/>
              </a:rPr>
              <a:t>Different </a:t>
            </a:r>
            <a:r>
              <a:rPr sz="2400" spc="-5" dirty="0">
                <a:solidFill>
                  <a:srgbClr val="333333"/>
                </a:solidFill>
                <a:latin typeface="Times New Roman"/>
                <a:cs typeface="Times New Roman"/>
              </a:rPr>
              <a:t>ages: repeated</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assaults</a:t>
            </a:r>
            <a:endParaRPr sz="2400">
              <a:latin typeface="Times New Roman"/>
              <a:cs typeface="Times New Roman"/>
            </a:endParaRPr>
          </a:p>
          <a:p>
            <a:pPr marL="294640" indent="-281940">
              <a:lnSpc>
                <a:spcPct val="100000"/>
              </a:lnSpc>
              <a:spcBef>
                <a:spcPts val="1990"/>
              </a:spcBef>
              <a:buFont typeface="Arial"/>
              <a:buChar char="•"/>
              <a:tabLst>
                <a:tab pos="294005" algn="l"/>
                <a:tab pos="294640" algn="l"/>
              </a:tabLst>
            </a:pPr>
            <a:r>
              <a:rPr sz="2400" spc="-5" dirty="0">
                <a:solidFill>
                  <a:srgbClr val="333333"/>
                </a:solidFill>
                <a:latin typeface="Times New Roman"/>
                <a:cs typeface="Times New Roman"/>
              </a:rPr>
              <a:t>Shoulders and arms: forceful</a:t>
            </a:r>
            <a:r>
              <a:rPr sz="2400" spc="10" dirty="0">
                <a:solidFill>
                  <a:srgbClr val="333333"/>
                </a:solidFill>
                <a:latin typeface="Times New Roman"/>
                <a:cs typeface="Times New Roman"/>
              </a:rPr>
              <a:t> </a:t>
            </a:r>
            <a:r>
              <a:rPr sz="2400" dirty="0">
                <a:solidFill>
                  <a:srgbClr val="333333"/>
                </a:solidFill>
                <a:latin typeface="Times New Roman"/>
                <a:cs typeface="Times New Roman"/>
              </a:rPr>
              <a:t>restraint</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spc="-20" dirty="0">
                <a:solidFill>
                  <a:srgbClr val="333333"/>
                </a:solidFill>
                <a:latin typeface="Times New Roman"/>
                <a:cs typeface="Times New Roman"/>
              </a:rPr>
              <a:t>Wrists </a:t>
            </a:r>
            <a:r>
              <a:rPr sz="2400" dirty="0">
                <a:solidFill>
                  <a:srgbClr val="333333"/>
                </a:solidFill>
                <a:latin typeface="Times New Roman"/>
                <a:cs typeface="Times New Roman"/>
              </a:rPr>
              <a:t>and </a:t>
            </a:r>
            <a:r>
              <a:rPr sz="2400" spc="-5" dirty="0">
                <a:solidFill>
                  <a:srgbClr val="333333"/>
                </a:solidFill>
                <a:latin typeface="Times New Roman"/>
                <a:cs typeface="Times New Roman"/>
              </a:rPr>
              <a:t>ankles:</a:t>
            </a:r>
            <a:r>
              <a:rPr sz="2400" spc="5" dirty="0">
                <a:solidFill>
                  <a:srgbClr val="333333"/>
                </a:solidFill>
                <a:latin typeface="Times New Roman"/>
                <a:cs typeface="Times New Roman"/>
              </a:rPr>
              <a:t> </a:t>
            </a:r>
            <a:r>
              <a:rPr sz="2400" dirty="0">
                <a:solidFill>
                  <a:srgbClr val="333333"/>
                </a:solidFill>
                <a:latin typeface="Times New Roman"/>
                <a:cs typeface="Times New Roman"/>
              </a:rPr>
              <a:t>dragging</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dirty="0">
                <a:solidFill>
                  <a:srgbClr val="333333"/>
                </a:solidFill>
                <a:latin typeface="Times New Roman"/>
                <a:cs typeface="Times New Roman"/>
              </a:rPr>
              <a:t>Inner thighs: </a:t>
            </a:r>
            <a:r>
              <a:rPr sz="2400" spc="-5" dirty="0">
                <a:solidFill>
                  <a:srgbClr val="333333"/>
                </a:solidFill>
                <a:latin typeface="Times New Roman"/>
                <a:cs typeface="Times New Roman"/>
              </a:rPr>
              <a:t>forceful</a:t>
            </a:r>
            <a:r>
              <a:rPr sz="2400" spc="10" dirty="0">
                <a:solidFill>
                  <a:srgbClr val="333333"/>
                </a:solidFill>
                <a:latin typeface="Times New Roman"/>
                <a:cs typeface="Times New Roman"/>
              </a:rPr>
              <a:t> </a:t>
            </a:r>
            <a:r>
              <a:rPr sz="2400" spc="-5" dirty="0">
                <a:solidFill>
                  <a:srgbClr val="333333"/>
                </a:solidFill>
                <a:latin typeface="Times New Roman"/>
                <a:cs typeface="Times New Roman"/>
              </a:rPr>
              <a:t>intercourse</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spc="-5" dirty="0">
                <a:solidFill>
                  <a:srgbClr val="333333"/>
                </a:solidFill>
                <a:latin typeface="Times New Roman"/>
                <a:cs typeface="Times New Roman"/>
              </a:rPr>
              <a:t>Chest:</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resuscitation</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spc="-5" dirty="0">
                <a:solidFill>
                  <a:srgbClr val="333333"/>
                </a:solidFill>
                <a:latin typeface="Times New Roman"/>
                <a:cs typeface="Times New Roman"/>
              </a:rPr>
              <a:t>Bruising </a:t>
            </a:r>
            <a:r>
              <a:rPr sz="2400" spc="5" dirty="0">
                <a:solidFill>
                  <a:srgbClr val="333333"/>
                </a:solidFill>
                <a:latin typeface="Times New Roman"/>
                <a:cs typeface="Times New Roman"/>
              </a:rPr>
              <a:t>is </a:t>
            </a:r>
            <a:r>
              <a:rPr sz="2400" spc="-5" dirty="0">
                <a:solidFill>
                  <a:srgbClr val="333333"/>
                </a:solidFill>
                <a:latin typeface="Times New Roman"/>
                <a:cs typeface="Times New Roman"/>
              </a:rPr>
              <a:t>uncommon </a:t>
            </a:r>
            <a:r>
              <a:rPr sz="2400" dirty="0">
                <a:solidFill>
                  <a:srgbClr val="333333"/>
                </a:solidFill>
                <a:latin typeface="Times New Roman"/>
                <a:cs typeface="Times New Roman"/>
              </a:rPr>
              <a:t>in</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Suicides</a:t>
            </a:r>
            <a:endParaRPr sz="24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3629" y="326390"/>
            <a:ext cx="1852295" cy="756920"/>
          </a:xfrm>
          <a:prstGeom prst="rect">
            <a:avLst/>
          </a:prstGeom>
        </p:spPr>
        <p:txBody>
          <a:bodyPr vert="horz" wrap="square" lIns="0" tIns="12700" rIns="0" bIns="0" rtlCol="0">
            <a:spAutoFit/>
          </a:bodyPr>
          <a:lstStyle/>
          <a:p>
            <a:pPr marL="12700">
              <a:lnSpc>
                <a:spcPct val="100000"/>
              </a:lnSpc>
              <a:spcBef>
                <a:spcPts val="100"/>
              </a:spcBef>
            </a:pPr>
            <a:r>
              <a:rPr sz="4800" spc="-5" dirty="0"/>
              <a:t>B</a:t>
            </a:r>
            <a:r>
              <a:rPr sz="4800" spc="-15" dirty="0"/>
              <a:t>r</a:t>
            </a:r>
            <a:r>
              <a:rPr sz="4800" dirty="0"/>
              <a:t>u</a:t>
            </a:r>
            <a:r>
              <a:rPr sz="4800" spc="-5" dirty="0"/>
              <a:t>is</a:t>
            </a:r>
            <a:r>
              <a:rPr sz="4800" spc="5" dirty="0"/>
              <a:t>e</a:t>
            </a:r>
            <a:r>
              <a:rPr sz="4800" dirty="0"/>
              <a:t>s</a:t>
            </a:r>
            <a:endParaRPr sz="4800"/>
          </a:p>
        </p:txBody>
      </p:sp>
      <p:sp>
        <p:nvSpPr>
          <p:cNvPr id="3" name="object 3"/>
          <p:cNvSpPr txBox="1"/>
          <p:nvPr/>
        </p:nvSpPr>
        <p:spPr>
          <a:xfrm>
            <a:off x="857250" y="1861820"/>
            <a:ext cx="7390765" cy="3945890"/>
          </a:xfrm>
          <a:prstGeom prst="rect">
            <a:avLst/>
          </a:prstGeom>
        </p:spPr>
        <p:txBody>
          <a:bodyPr vert="horz" wrap="square" lIns="0" tIns="12700" rIns="0" bIns="0" rtlCol="0">
            <a:spAutoFit/>
          </a:bodyPr>
          <a:lstStyle/>
          <a:p>
            <a:pPr marL="295275" marR="5080" indent="-283210">
              <a:lnSpc>
                <a:spcPct val="100000"/>
              </a:lnSpc>
              <a:spcBef>
                <a:spcPts val="100"/>
              </a:spcBef>
              <a:buFont typeface="Arial"/>
              <a:buChar char="•"/>
              <a:tabLst>
                <a:tab pos="295275" algn="l"/>
                <a:tab pos="295910" algn="l"/>
              </a:tabLst>
            </a:pPr>
            <a:r>
              <a:rPr sz="2800" spc="-5" dirty="0">
                <a:solidFill>
                  <a:srgbClr val="333333"/>
                </a:solidFill>
                <a:latin typeface="Times New Roman"/>
                <a:cs typeface="Times New Roman"/>
              </a:rPr>
              <a:t>The extent </a:t>
            </a:r>
            <a:r>
              <a:rPr sz="2800" dirty="0">
                <a:solidFill>
                  <a:srgbClr val="333333"/>
                </a:solidFill>
                <a:latin typeface="Times New Roman"/>
                <a:cs typeface="Times New Roman"/>
              </a:rPr>
              <a:t>of bruising is </a:t>
            </a:r>
            <a:r>
              <a:rPr sz="2800" spc="-5" dirty="0">
                <a:solidFill>
                  <a:srgbClr val="333333"/>
                </a:solidFill>
                <a:latin typeface="Times New Roman"/>
                <a:cs typeface="Times New Roman"/>
              </a:rPr>
              <a:t>inversely </a:t>
            </a:r>
            <a:r>
              <a:rPr sz="2800" dirty="0">
                <a:solidFill>
                  <a:srgbClr val="333333"/>
                </a:solidFill>
                <a:latin typeface="Times New Roman"/>
                <a:cs typeface="Times New Roman"/>
              </a:rPr>
              <a:t>proportional to  the </a:t>
            </a:r>
            <a:r>
              <a:rPr sz="2800" spc="-5" dirty="0">
                <a:solidFill>
                  <a:srgbClr val="333333"/>
                </a:solidFill>
                <a:latin typeface="Times New Roman"/>
                <a:cs typeface="Times New Roman"/>
              </a:rPr>
              <a:t>sharpness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impacting</a:t>
            </a:r>
            <a:r>
              <a:rPr sz="2800" spc="-70" dirty="0">
                <a:solidFill>
                  <a:srgbClr val="333333"/>
                </a:solidFill>
                <a:latin typeface="Times New Roman"/>
                <a:cs typeface="Times New Roman"/>
              </a:rPr>
              <a:t> </a:t>
            </a:r>
            <a:r>
              <a:rPr sz="2800" spc="-5" dirty="0">
                <a:solidFill>
                  <a:srgbClr val="333333"/>
                </a:solidFill>
                <a:latin typeface="Times New Roman"/>
                <a:cs typeface="Times New Roman"/>
              </a:rPr>
              <a:t>object.</a:t>
            </a:r>
            <a:endParaRPr sz="2800">
              <a:latin typeface="Times New Roman"/>
              <a:cs typeface="Times New Roman"/>
            </a:endParaRPr>
          </a:p>
          <a:p>
            <a:pPr marL="295275" marR="172085" indent="-283210">
              <a:lnSpc>
                <a:spcPct val="100000"/>
              </a:lnSpc>
              <a:spcBef>
                <a:spcPts val="1989"/>
              </a:spcBef>
              <a:buFont typeface="Arial"/>
              <a:buChar char="•"/>
              <a:tabLst>
                <a:tab pos="295275" algn="l"/>
                <a:tab pos="295910" algn="l"/>
              </a:tabLst>
            </a:pPr>
            <a:r>
              <a:rPr sz="2800" spc="-5" dirty="0">
                <a:solidFill>
                  <a:srgbClr val="333333"/>
                </a:solidFill>
                <a:latin typeface="Times New Roman"/>
                <a:cs typeface="Times New Roman"/>
              </a:rPr>
              <a:t>Bruises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associated with </a:t>
            </a:r>
            <a:r>
              <a:rPr sz="2800" dirty="0">
                <a:solidFill>
                  <a:srgbClr val="333333"/>
                </a:solidFill>
                <a:latin typeface="Times New Roman"/>
                <a:cs typeface="Times New Roman"/>
              </a:rPr>
              <a:t>other blunt </a:t>
            </a:r>
            <a:r>
              <a:rPr sz="2800" spc="-5" dirty="0">
                <a:solidFill>
                  <a:srgbClr val="333333"/>
                </a:solidFill>
                <a:latin typeface="Times New Roman"/>
                <a:cs typeface="Times New Roman"/>
              </a:rPr>
              <a:t>force  </a:t>
            </a:r>
            <a:r>
              <a:rPr sz="2800" dirty="0">
                <a:solidFill>
                  <a:srgbClr val="333333"/>
                </a:solidFill>
                <a:latin typeface="Times New Roman"/>
                <a:cs typeface="Times New Roman"/>
              </a:rPr>
              <a:t>injuries such </a:t>
            </a:r>
            <a:r>
              <a:rPr sz="2800" spc="-10" dirty="0">
                <a:solidFill>
                  <a:srgbClr val="333333"/>
                </a:solidFill>
                <a:latin typeface="Times New Roman"/>
                <a:cs typeface="Times New Roman"/>
              </a:rPr>
              <a:t>as </a:t>
            </a:r>
            <a:r>
              <a:rPr sz="2800" spc="-5" dirty="0">
                <a:solidFill>
                  <a:srgbClr val="333333"/>
                </a:solidFill>
                <a:latin typeface="Times New Roman"/>
                <a:cs typeface="Times New Roman"/>
              </a:rPr>
              <a:t>abrasions and</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lacerations.</a:t>
            </a:r>
            <a:endParaRPr sz="2800">
              <a:latin typeface="Times New Roman"/>
              <a:cs typeface="Times New Roman"/>
            </a:endParaRPr>
          </a:p>
          <a:p>
            <a:pPr marL="295275" marR="281940" indent="-283210">
              <a:lnSpc>
                <a:spcPct val="100000"/>
              </a:lnSpc>
              <a:spcBef>
                <a:spcPts val="2000"/>
              </a:spcBef>
              <a:buFont typeface="Arial"/>
              <a:buChar char="•"/>
              <a:tabLst>
                <a:tab pos="295275" algn="l"/>
                <a:tab pos="295910" algn="l"/>
              </a:tabLst>
            </a:pPr>
            <a:r>
              <a:rPr sz="2800" spc="-10" dirty="0">
                <a:solidFill>
                  <a:srgbClr val="333333"/>
                </a:solidFill>
                <a:latin typeface="Times New Roman"/>
                <a:cs typeface="Times New Roman"/>
              </a:rPr>
              <a:t>As </a:t>
            </a:r>
            <a:r>
              <a:rPr sz="2800" dirty="0">
                <a:solidFill>
                  <a:srgbClr val="333333"/>
                </a:solidFill>
                <a:latin typeface="Times New Roman"/>
                <a:cs typeface="Times New Roman"/>
              </a:rPr>
              <a:t>a </a:t>
            </a:r>
            <a:r>
              <a:rPr sz="2800" spc="-5" dirty="0">
                <a:solidFill>
                  <a:srgbClr val="333333"/>
                </a:solidFill>
                <a:latin typeface="Times New Roman"/>
                <a:cs typeface="Times New Roman"/>
              </a:rPr>
              <a:t>general </a:t>
            </a:r>
            <a:r>
              <a:rPr sz="2800" dirty="0">
                <a:solidFill>
                  <a:srgbClr val="333333"/>
                </a:solidFill>
                <a:latin typeface="Times New Roman"/>
                <a:cs typeface="Times New Roman"/>
              </a:rPr>
              <a:t>rule bruising is not </a:t>
            </a:r>
            <a:r>
              <a:rPr sz="2800" spc="-5" dirty="0">
                <a:solidFill>
                  <a:srgbClr val="333333"/>
                </a:solidFill>
                <a:latin typeface="Times New Roman"/>
                <a:cs typeface="Times New Roman"/>
              </a:rPr>
              <a:t>associated</a:t>
            </a:r>
            <a:r>
              <a:rPr sz="2800" spc="-114" dirty="0">
                <a:solidFill>
                  <a:srgbClr val="333333"/>
                </a:solidFill>
                <a:latin typeface="Times New Roman"/>
                <a:cs typeface="Times New Roman"/>
              </a:rPr>
              <a:t> </a:t>
            </a:r>
            <a:r>
              <a:rPr sz="2800" spc="-5" dirty="0">
                <a:solidFill>
                  <a:srgbClr val="333333"/>
                </a:solidFill>
                <a:latin typeface="Times New Roman"/>
                <a:cs typeface="Times New Roman"/>
              </a:rPr>
              <a:t>with  incised wounds </a:t>
            </a:r>
            <a:r>
              <a:rPr sz="2800" dirty="0">
                <a:solidFill>
                  <a:srgbClr val="333333"/>
                </a:solidFill>
                <a:latin typeface="Times New Roman"/>
                <a:cs typeface="Times New Roman"/>
              </a:rPr>
              <a:t>or </a:t>
            </a:r>
            <a:r>
              <a:rPr sz="2800" spc="-5" dirty="0">
                <a:solidFill>
                  <a:srgbClr val="333333"/>
                </a:solidFill>
                <a:latin typeface="Times New Roman"/>
                <a:cs typeface="Times New Roman"/>
              </a:rPr>
              <a:t>stab wounds where there </a:t>
            </a:r>
            <a:r>
              <a:rPr sz="2800" dirty="0">
                <a:solidFill>
                  <a:srgbClr val="333333"/>
                </a:solidFill>
                <a:latin typeface="Times New Roman"/>
                <a:cs typeface="Times New Roman"/>
              </a:rPr>
              <a:t>is a  </a:t>
            </a:r>
            <a:r>
              <a:rPr sz="2800" spc="-10" dirty="0">
                <a:solidFill>
                  <a:srgbClr val="333333"/>
                </a:solidFill>
                <a:latin typeface="Times New Roman"/>
                <a:cs typeface="Times New Roman"/>
              </a:rPr>
              <a:t>free </a:t>
            </a:r>
            <a:r>
              <a:rPr sz="2800" spc="-5" dirty="0">
                <a:solidFill>
                  <a:srgbClr val="333333"/>
                </a:solidFill>
                <a:latin typeface="Times New Roman"/>
                <a:cs typeface="Times New Roman"/>
              </a:rPr>
              <a:t>flow </a:t>
            </a:r>
            <a:r>
              <a:rPr sz="2800" dirty="0">
                <a:solidFill>
                  <a:srgbClr val="333333"/>
                </a:solidFill>
                <a:latin typeface="Times New Roman"/>
                <a:cs typeface="Times New Roman"/>
              </a:rPr>
              <a:t>of blood </a:t>
            </a:r>
            <a:r>
              <a:rPr sz="2800" spc="-5" dirty="0">
                <a:solidFill>
                  <a:srgbClr val="333333"/>
                </a:solidFill>
                <a:latin typeface="Times New Roman"/>
                <a:cs typeface="Times New Roman"/>
              </a:rPr>
              <a:t>from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cut </a:t>
            </a:r>
            <a:r>
              <a:rPr sz="2800" dirty="0">
                <a:solidFill>
                  <a:srgbClr val="333333"/>
                </a:solidFill>
                <a:latin typeface="Times New Roman"/>
                <a:cs typeface="Times New Roman"/>
              </a:rPr>
              <a:t>blood </a:t>
            </a:r>
            <a:r>
              <a:rPr sz="2800" spc="-5" dirty="0">
                <a:solidFill>
                  <a:srgbClr val="333333"/>
                </a:solidFill>
                <a:latin typeface="Times New Roman"/>
                <a:cs typeface="Times New Roman"/>
              </a:rPr>
              <a:t>vessels  rather </a:t>
            </a:r>
            <a:r>
              <a:rPr sz="2800" dirty="0">
                <a:solidFill>
                  <a:srgbClr val="333333"/>
                </a:solidFill>
                <a:latin typeface="Times New Roman"/>
                <a:cs typeface="Times New Roman"/>
              </a:rPr>
              <a:t>than </a:t>
            </a:r>
            <a:r>
              <a:rPr sz="2800" spc="-5" dirty="0">
                <a:solidFill>
                  <a:srgbClr val="333333"/>
                </a:solidFill>
                <a:latin typeface="Times New Roman"/>
                <a:cs typeface="Times New Roman"/>
              </a:rPr>
              <a:t>leaking </a:t>
            </a:r>
            <a:r>
              <a:rPr sz="2800" dirty="0">
                <a:solidFill>
                  <a:srgbClr val="333333"/>
                </a:solidFill>
                <a:latin typeface="Times New Roman"/>
                <a:cs typeface="Times New Roman"/>
              </a:rPr>
              <a:t>into the</a:t>
            </a:r>
            <a:r>
              <a:rPr sz="2800" spc="-30" dirty="0">
                <a:solidFill>
                  <a:srgbClr val="333333"/>
                </a:solidFill>
                <a:latin typeface="Times New Roman"/>
                <a:cs typeface="Times New Roman"/>
              </a:rPr>
              <a:t> </a:t>
            </a:r>
            <a:r>
              <a:rPr sz="2800" spc="-5" dirty="0">
                <a:solidFill>
                  <a:srgbClr val="333333"/>
                </a:solidFill>
                <a:latin typeface="Times New Roman"/>
                <a:cs typeface="Times New Roman"/>
              </a:rPr>
              <a:t>tissues.</a:t>
            </a:r>
            <a:endParaRPr sz="2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5739" y="326390"/>
            <a:ext cx="3648075" cy="756920"/>
          </a:xfrm>
          <a:prstGeom prst="rect">
            <a:avLst/>
          </a:prstGeom>
        </p:spPr>
        <p:txBody>
          <a:bodyPr vert="horz" wrap="square" lIns="0" tIns="12700" rIns="0" bIns="0" rtlCol="0">
            <a:spAutoFit/>
          </a:bodyPr>
          <a:lstStyle/>
          <a:p>
            <a:pPr marL="12700">
              <a:lnSpc>
                <a:spcPct val="100000"/>
              </a:lnSpc>
              <a:spcBef>
                <a:spcPts val="100"/>
              </a:spcBef>
            </a:pPr>
            <a:r>
              <a:rPr sz="4800" spc="-5" dirty="0"/>
              <a:t>Site </a:t>
            </a:r>
            <a:r>
              <a:rPr sz="4800" dirty="0"/>
              <a:t>of</a:t>
            </a:r>
            <a:r>
              <a:rPr sz="4800" spc="-204" dirty="0"/>
              <a:t> </a:t>
            </a:r>
            <a:r>
              <a:rPr sz="4800" spc="-25" dirty="0"/>
              <a:t>Trauma</a:t>
            </a:r>
            <a:endParaRPr sz="4800"/>
          </a:p>
        </p:txBody>
      </p:sp>
      <p:sp>
        <p:nvSpPr>
          <p:cNvPr id="3" name="object 3"/>
          <p:cNvSpPr txBox="1"/>
          <p:nvPr/>
        </p:nvSpPr>
        <p:spPr>
          <a:xfrm>
            <a:off x="535940" y="1633220"/>
            <a:ext cx="7499350" cy="1742439"/>
          </a:xfrm>
          <a:prstGeom prst="rect">
            <a:avLst/>
          </a:prstGeom>
        </p:spPr>
        <p:txBody>
          <a:bodyPr vert="horz" wrap="square" lIns="0" tIns="12700" rIns="0" bIns="0" rtlCol="0">
            <a:spAutoFit/>
          </a:bodyPr>
          <a:lstStyle/>
          <a:p>
            <a:pPr marL="294640" marR="5080" indent="-281940">
              <a:lnSpc>
                <a:spcPct val="100000"/>
              </a:lnSpc>
              <a:spcBef>
                <a:spcPts val="100"/>
              </a:spcBef>
              <a:buFont typeface="Arial"/>
              <a:buChar char="•"/>
              <a:tabLst>
                <a:tab pos="294005" algn="l"/>
                <a:tab pos="294640" algn="l"/>
              </a:tabLst>
            </a:pPr>
            <a:r>
              <a:rPr sz="2400" dirty="0">
                <a:solidFill>
                  <a:srgbClr val="333333"/>
                </a:solidFill>
                <a:latin typeface="Times New Roman"/>
                <a:cs typeface="Times New Roman"/>
              </a:rPr>
              <a:t>In contrast </a:t>
            </a:r>
            <a:r>
              <a:rPr sz="2400" spc="-5" dirty="0">
                <a:solidFill>
                  <a:srgbClr val="333333"/>
                </a:solidFill>
                <a:latin typeface="Times New Roman"/>
                <a:cs typeface="Times New Roman"/>
              </a:rPr>
              <a:t>with abrasions, </a:t>
            </a:r>
            <a:r>
              <a:rPr sz="2400" dirty="0">
                <a:solidFill>
                  <a:srgbClr val="333333"/>
                </a:solidFill>
                <a:latin typeface="Times New Roman"/>
                <a:cs typeface="Times New Roman"/>
              </a:rPr>
              <a:t>the location of a bruise </a:t>
            </a:r>
            <a:r>
              <a:rPr sz="2400" spc="-5" dirty="0">
                <a:solidFill>
                  <a:srgbClr val="333333"/>
                </a:solidFill>
                <a:latin typeface="Times New Roman"/>
                <a:cs typeface="Times New Roman"/>
              </a:rPr>
              <a:t>does </a:t>
            </a:r>
            <a:r>
              <a:rPr sz="2400" dirty="0">
                <a:solidFill>
                  <a:srgbClr val="333333"/>
                </a:solidFill>
                <a:latin typeface="Times New Roman"/>
                <a:cs typeface="Times New Roman"/>
              </a:rPr>
              <a:t>not  necessarily </a:t>
            </a:r>
            <a:r>
              <a:rPr sz="2400" spc="-5" dirty="0">
                <a:solidFill>
                  <a:srgbClr val="333333"/>
                </a:solidFill>
                <a:latin typeface="Times New Roman"/>
                <a:cs typeface="Times New Roman"/>
              </a:rPr>
              <a:t>reflect </a:t>
            </a:r>
            <a:r>
              <a:rPr sz="2400" dirty="0">
                <a:solidFill>
                  <a:srgbClr val="333333"/>
                </a:solidFill>
                <a:latin typeface="Times New Roman"/>
                <a:cs typeface="Times New Roman"/>
              </a:rPr>
              <a:t>the precise point of</a:t>
            </a:r>
            <a:r>
              <a:rPr sz="2400" spc="-10" dirty="0">
                <a:solidFill>
                  <a:srgbClr val="333333"/>
                </a:solidFill>
                <a:latin typeface="Times New Roman"/>
                <a:cs typeface="Times New Roman"/>
              </a:rPr>
              <a:t> </a:t>
            </a:r>
            <a:r>
              <a:rPr sz="2400" spc="-20" dirty="0">
                <a:solidFill>
                  <a:srgbClr val="333333"/>
                </a:solidFill>
                <a:latin typeface="Times New Roman"/>
                <a:cs typeface="Times New Roman"/>
              </a:rPr>
              <a:t>injury.</a:t>
            </a:r>
            <a:endParaRPr sz="2400">
              <a:latin typeface="Times New Roman"/>
              <a:cs typeface="Times New Roman"/>
            </a:endParaRPr>
          </a:p>
          <a:p>
            <a:pPr marL="294640" marR="193675" indent="-281940">
              <a:lnSpc>
                <a:spcPct val="100000"/>
              </a:lnSpc>
              <a:spcBef>
                <a:spcPts val="2000"/>
              </a:spcBef>
              <a:buFont typeface="Arial"/>
              <a:buChar char="•"/>
              <a:tabLst>
                <a:tab pos="294005" algn="l"/>
                <a:tab pos="294640" algn="l"/>
              </a:tabLst>
            </a:pPr>
            <a:r>
              <a:rPr sz="2400" dirty="0">
                <a:solidFill>
                  <a:srgbClr val="333333"/>
                </a:solidFill>
                <a:latin typeface="Times New Roman"/>
                <a:cs typeface="Times New Roman"/>
              </a:rPr>
              <a:t>Leaking blood </a:t>
            </a:r>
            <a:r>
              <a:rPr sz="2400" spc="-5" dirty="0">
                <a:solidFill>
                  <a:srgbClr val="333333"/>
                </a:solidFill>
                <a:latin typeface="Times New Roman"/>
                <a:cs typeface="Times New Roman"/>
              </a:rPr>
              <a:t>will </a:t>
            </a:r>
            <a:r>
              <a:rPr sz="2400" dirty="0">
                <a:solidFill>
                  <a:srgbClr val="333333"/>
                </a:solidFill>
                <a:latin typeface="Times New Roman"/>
                <a:cs typeface="Times New Roman"/>
              </a:rPr>
              <a:t>follow the path </a:t>
            </a:r>
            <a:r>
              <a:rPr sz="2400" spc="-5" dirty="0">
                <a:solidFill>
                  <a:srgbClr val="333333"/>
                </a:solidFill>
                <a:latin typeface="Times New Roman"/>
                <a:cs typeface="Times New Roman"/>
              </a:rPr>
              <a:t>of least </a:t>
            </a:r>
            <a:r>
              <a:rPr sz="2400" dirty="0">
                <a:solidFill>
                  <a:srgbClr val="333333"/>
                </a:solidFill>
                <a:latin typeface="Times New Roman"/>
                <a:cs typeface="Times New Roman"/>
              </a:rPr>
              <a:t>resistance</a:t>
            </a:r>
            <a:r>
              <a:rPr sz="2400" spc="-75" dirty="0">
                <a:solidFill>
                  <a:srgbClr val="333333"/>
                </a:solidFill>
                <a:latin typeface="Times New Roman"/>
                <a:cs typeface="Times New Roman"/>
              </a:rPr>
              <a:t> </a:t>
            </a:r>
            <a:r>
              <a:rPr sz="2400" dirty="0">
                <a:solidFill>
                  <a:srgbClr val="333333"/>
                </a:solidFill>
                <a:latin typeface="Times New Roman"/>
                <a:cs typeface="Times New Roman"/>
              </a:rPr>
              <a:t>and  </a:t>
            </a:r>
            <a:r>
              <a:rPr sz="2400" spc="-20" dirty="0">
                <a:solidFill>
                  <a:srgbClr val="333333"/>
                </a:solidFill>
                <a:latin typeface="Times New Roman"/>
                <a:cs typeface="Times New Roman"/>
              </a:rPr>
              <a:t>gravity.</a:t>
            </a: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3110" y="326390"/>
            <a:ext cx="5090160" cy="756920"/>
          </a:xfrm>
          <a:prstGeom prst="rect">
            <a:avLst/>
          </a:prstGeom>
        </p:spPr>
        <p:txBody>
          <a:bodyPr vert="horz" wrap="square" lIns="0" tIns="12700" rIns="0" bIns="0" rtlCol="0">
            <a:spAutoFit/>
          </a:bodyPr>
          <a:lstStyle/>
          <a:p>
            <a:pPr marL="12700">
              <a:lnSpc>
                <a:spcPct val="100000"/>
              </a:lnSpc>
              <a:spcBef>
                <a:spcPts val="100"/>
              </a:spcBef>
            </a:pPr>
            <a:r>
              <a:rPr sz="4800" dirty="0"/>
              <a:t>Delayed</a:t>
            </a:r>
            <a:r>
              <a:rPr sz="4800" spc="-315" dirty="0"/>
              <a:t> </a:t>
            </a:r>
            <a:r>
              <a:rPr sz="4800" spc="-5" dirty="0"/>
              <a:t>Appearance</a:t>
            </a:r>
            <a:endParaRPr sz="4800"/>
          </a:p>
        </p:txBody>
      </p:sp>
      <p:sp>
        <p:nvSpPr>
          <p:cNvPr id="3" name="object 3"/>
          <p:cNvSpPr txBox="1"/>
          <p:nvPr/>
        </p:nvSpPr>
        <p:spPr>
          <a:xfrm>
            <a:off x="535940" y="1504950"/>
            <a:ext cx="8034020" cy="4495800"/>
          </a:xfrm>
          <a:prstGeom prst="rect">
            <a:avLst/>
          </a:prstGeom>
        </p:spPr>
        <p:txBody>
          <a:bodyPr vert="horz" wrap="square" lIns="0" tIns="12700" rIns="0" bIns="0" rtlCol="0">
            <a:spAutoFit/>
          </a:bodyPr>
          <a:lstStyle/>
          <a:p>
            <a:pPr marL="294640" indent="-281940">
              <a:lnSpc>
                <a:spcPts val="2855"/>
              </a:lnSpc>
              <a:spcBef>
                <a:spcPts val="100"/>
              </a:spcBef>
              <a:buFont typeface="Arial"/>
              <a:buChar char="•"/>
              <a:tabLst>
                <a:tab pos="294005" algn="l"/>
                <a:tab pos="294640" algn="l"/>
              </a:tabLst>
            </a:pPr>
            <a:r>
              <a:rPr sz="2800" spc="-10" dirty="0">
                <a:solidFill>
                  <a:srgbClr val="333333"/>
                </a:solidFill>
                <a:latin typeface="Times New Roman"/>
                <a:cs typeface="Times New Roman"/>
              </a:rPr>
              <a:t>Deep </a:t>
            </a:r>
            <a:r>
              <a:rPr sz="2800" spc="-5" dirty="0">
                <a:solidFill>
                  <a:srgbClr val="333333"/>
                </a:solidFill>
                <a:latin typeface="Times New Roman"/>
                <a:cs typeface="Times New Roman"/>
              </a:rPr>
              <a:t>bruises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have </a:t>
            </a:r>
            <a:r>
              <a:rPr sz="2800" spc="-5" dirty="0">
                <a:solidFill>
                  <a:srgbClr val="333333"/>
                </a:solidFill>
                <a:latin typeface="Times New Roman"/>
                <a:cs typeface="Times New Roman"/>
              </a:rPr>
              <a:t>delayed appearance at </a:t>
            </a:r>
            <a:r>
              <a:rPr sz="2800" dirty="0">
                <a:solidFill>
                  <a:srgbClr val="333333"/>
                </a:solidFill>
                <a:latin typeface="Times New Roman"/>
                <a:cs typeface="Times New Roman"/>
              </a:rPr>
              <a:t>the</a:t>
            </a:r>
            <a:r>
              <a:rPr sz="2800" spc="-55" dirty="0">
                <a:solidFill>
                  <a:srgbClr val="333333"/>
                </a:solidFill>
                <a:latin typeface="Times New Roman"/>
                <a:cs typeface="Times New Roman"/>
              </a:rPr>
              <a:t> </a:t>
            </a:r>
            <a:r>
              <a:rPr sz="2800" dirty="0">
                <a:solidFill>
                  <a:srgbClr val="333333"/>
                </a:solidFill>
                <a:latin typeface="Times New Roman"/>
                <a:cs typeface="Times New Roman"/>
              </a:rPr>
              <a:t>skin</a:t>
            </a:r>
            <a:endParaRPr sz="2800">
              <a:latin typeface="Times New Roman"/>
              <a:cs typeface="Times New Roman"/>
            </a:endParaRPr>
          </a:p>
          <a:p>
            <a:pPr marL="294640" marR="122555">
              <a:lnSpc>
                <a:spcPct val="69900"/>
              </a:lnSpc>
              <a:spcBef>
                <a:spcPts val="505"/>
              </a:spcBef>
            </a:pPr>
            <a:r>
              <a:rPr sz="2800" spc="-5" dirty="0">
                <a:solidFill>
                  <a:srgbClr val="333333"/>
                </a:solidFill>
                <a:latin typeface="Times New Roman"/>
                <a:cs typeface="Times New Roman"/>
              </a:rPr>
              <a:t>surface. </a:t>
            </a:r>
            <a:r>
              <a:rPr sz="2800" spc="-10" dirty="0">
                <a:solidFill>
                  <a:srgbClr val="333333"/>
                </a:solidFill>
                <a:latin typeface="Times New Roman"/>
                <a:cs typeface="Times New Roman"/>
              </a:rPr>
              <a:t>Deep </a:t>
            </a:r>
            <a:r>
              <a:rPr sz="2800" spc="-5" dirty="0">
                <a:solidFill>
                  <a:srgbClr val="333333"/>
                </a:solidFill>
                <a:latin typeface="Times New Roman"/>
                <a:cs typeface="Times New Roman"/>
              </a:rPr>
              <a:t>bruises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require as </a:t>
            </a:r>
            <a:r>
              <a:rPr sz="2800" dirty="0">
                <a:solidFill>
                  <a:srgbClr val="333333"/>
                </a:solidFill>
                <a:latin typeface="Times New Roman"/>
                <a:cs typeface="Times New Roman"/>
              </a:rPr>
              <a:t>long </a:t>
            </a:r>
            <a:r>
              <a:rPr sz="2800" spc="-5" dirty="0">
                <a:solidFill>
                  <a:srgbClr val="333333"/>
                </a:solidFill>
                <a:latin typeface="Times New Roman"/>
                <a:cs typeface="Times New Roman"/>
              </a:rPr>
              <a:t>as </a:t>
            </a:r>
            <a:r>
              <a:rPr sz="2800" dirty="0">
                <a:solidFill>
                  <a:srgbClr val="333333"/>
                </a:solidFill>
                <a:latin typeface="Times New Roman"/>
                <a:cs typeface="Times New Roman"/>
              </a:rPr>
              <a:t>12 or 24  hours to </a:t>
            </a:r>
            <a:r>
              <a:rPr sz="2800" spc="-5" dirty="0">
                <a:solidFill>
                  <a:srgbClr val="333333"/>
                </a:solidFill>
                <a:latin typeface="Times New Roman"/>
                <a:cs typeface="Times New Roman"/>
              </a:rPr>
              <a:t>become apparent, and </a:t>
            </a:r>
            <a:r>
              <a:rPr sz="2800" spc="-10" dirty="0">
                <a:solidFill>
                  <a:srgbClr val="333333"/>
                </a:solidFill>
                <a:latin typeface="Times New Roman"/>
                <a:cs typeface="Times New Roman"/>
              </a:rPr>
              <a:t>some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never </a:t>
            </a:r>
            <a:r>
              <a:rPr sz="2800" dirty="0">
                <a:solidFill>
                  <a:srgbClr val="333333"/>
                </a:solidFill>
                <a:latin typeface="Times New Roman"/>
                <a:cs typeface="Times New Roman"/>
              </a:rPr>
              <a:t>do</a:t>
            </a:r>
            <a:r>
              <a:rPr sz="2800" spc="-30" dirty="0">
                <a:solidFill>
                  <a:srgbClr val="333333"/>
                </a:solidFill>
                <a:latin typeface="Times New Roman"/>
                <a:cs typeface="Times New Roman"/>
              </a:rPr>
              <a:t> </a:t>
            </a:r>
            <a:r>
              <a:rPr sz="2800" spc="-5" dirty="0">
                <a:solidFill>
                  <a:srgbClr val="333333"/>
                </a:solidFill>
                <a:latin typeface="Times New Roman"/>
                <a:cs typeface="Times New Roman"/>
              </a:rPr>
              <a:t>so</a:t>
            </a:r>
            <a:endParaRPr sz="2800">
              <a:latin typeface="Times New Roman"/>
              <a:cs typeface="Times New Roman"/>
            </a:endParaRPr>
          </a:p>
          <a:p>
            <a:pPr marL="294640" indent="-281940">
              <a:lnSpc>
                <a:spcPts val="2855"/>
              </a:lnSpc>
              <a:spcBef>
                <a:spcPts val="990"/>
              </a:spcBef>
              <a:buFont typeface="Arial"/>
              <a:buChar char="•"/>
              <a:tabLst>
                <a:tab pos="294005" algn="l"/>
                <a:tab pos="294640" algn="l"/>
              </a:tabLst>
            </a:pPr>
            <a:r>
              <a:rPr sz="2800" spc="-5" dirty="0">
                <a:solidFill>
                  <a:srgbClr val="333333"/>
                </a:solidFill>
                <a:latin typeface="Times New Roman"/>
                <a:cs typeface="Times New Roman"/>
              </a:rPr>
              <a:t>The more superficial </a:t>
            </a:r>
            <a:r>
              <a:rPr sz="2800" dirty="0">
                <a:solidFill>
                  <a:srgbClr val="333333"/>
                </a:solidFill>
                <a:latin typeface="Times New Roman"/>
                <a:cs typeface="Times New Roman"/>
              </a:rPr>
              <a:t>the source of </a:t>
            </a:r>
            <a:r>
              <a:rPr sz="2800" spc="-5" dirty="0">
                <a:solidFill>
                  <a:srgbClr val="333333"/>
                </a:solidFill>
                <a:latin typeface="Times New Roman"/>
                <a:cs typeface="Times New Roman"/>
              </a:rPr>
              <a:t>bleeding,</a:t>
            </a:r>
            <a:r>
              <a:rPr sz="2800" spc="-90" dirty="0">
                <a:solidFill>
                  <a:srgbClr val="333333"/>
                </a:solidFill>
                <a:latin typeface="Times New Roman"/>
                <a:cs typeface="Times New Roman"/>
              </a:rPr>
              <a:t> </a:t>
            </a:r>
            <a:r>
              <a:rPr sz="2800" dirty="0">
                <a:solidFill>
                  <a:srgbClr val="333333"/>
                </a:solidFill>
                <a:latin typeface="Times New Roman"/>
                <a:cs typeface="Times New Roman"/>
              </a:rPr>
              <a:t>the</a:t>
            </a:r>
            <a:endParaRPr sz="2800">
              <a:latin typeface="Times New Roman"/>
              <a:cs typeface="Times New Roman"/>
            </a:endParaRPr>
          </a:p>
          <a:p>
            <a:pPr marL="294640" marR="882650">
              <a:lnSpc>
                <a:spcPct val="69900"/>
              </a:lnSpc>
              <a:spcBef>
                <a:spcPts val="505"/>
              </a:spcBef>
            </a:pPr>
            <a:r>
              <a:rPr sz="2800" spc="-5" dirty="0">
                <a:solidFill>
                  <a:srgbClr val="333333"/>
                </a:solidFill>
                <a:latin typeface="Times New Roman"/>
                <a:cs typeface="Times New Roman"/>
              </a:rPr>
              <a:t>sooner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discoloration will </a:t>
            </a:r>
            <a:r>
              <a:rPr sz="2800" dirty="0">
                <a:solidFill>
                  <a:srgbClr val="333333"/>
                </a:solidFill>
                <a:latin typeface="Times New Roman"/>
                <a:cs typeface="Times New Roman"/>
              </a:rPr>
              <a:t>be </a:t>
            </a:r>
            <a:r>
              <a:rPr sz="2800" spc="-5" dirty="0">
                <a:solidFill>
                  <a:srgbClr val="333333"/>
                </a:solidFill>
                <a:latin typeface="Times New Roman"/>
                <a:cs typeface="Times New Roman"/>
              </a:rPr>
              <a:t>seen </a:t>
            </a:r>
            <a:r>
              <a:rPr sz="2800" dirty="0">
                <a:solidFill>
                  <a:srgbClr val="333333"/>
                </a:solidFill>
                <a:latin typeface="Times New Roman"/>
                <a:cs typeface="Times New Roman"/>
              </a:rPr>
              <a:t>on the </a:t>
            </a:r>
            <a:r>
              <a:rPr sz="2800" spc="-5" dirty="0">
                <a:solidFill>
                  <a:srgbClr val="333333"/>
                </a:solidFill>
                <a:latin typeface="Times New Roman"/>
                <a:cs typeface="Times New Roman"/>
              </a:rPr>
              <a:t>skin  surface.</a:t>
            </a:r>
            <a:endParaRPr sz="2800">
              <a:latin typeface="Times New Roman"/>
              <a:cs typeface="Times New Roman"/>
            </a:endParaRPr>
          </a:p>
          <a:p>
            <a:pPr marL="294640" marR="47625" indent="-281940">
              <a:lnSpc>
                <a:spcPct val="69600"/>
              </a:lnSpc>
              <a:spcBef>
                <a:spcPts val="2015"/>
              </a:spcBef>
              <a:buFont typeface="Arial"/>
              <a:buChar char="•"/>
              <a:tabLst>
                <a:tab pos="294005" algn="l"/>
                <a:tab pos="294640" algn="l"/>
              </a:tabLst>
            </a:pPr>
            <a:r>
              <a:rPr sz="2800" dirty="0">
                <a:solidFill>
                  <a:srgbClr val="333333"/>
                </a:solidFill>
                <a:latin typeface="Times New Roman"/>
                <a:cs typeface="Times New Roman"/>
              </a:rPr>
              <a:t>In a living </a:t>
            </a:r>
            <a:r>
              <a:rPr sz="2800" spc="-5" dirty="0">
                <a:solidFill>
                  <a:srgbClr val="333333"/>
                </a:solidFill>
                <a:latin typeface="Times New Roman"/>
                <a:cs typeface="Times New Roman"/>
              </a:rPr>
              <a:t>victim, </a:t>
            </a:r>
            <a:r>
              <a:rPr sz="2800" dirty="0">
                <a:solidFill>
                  <a:srgbClr val="333333"/>
                </a:solidFill>
                <a:latin typeface="Times New Roman"/>
                <a:cs typeface="Times New Roman"/>
              </a:rPr>
              <a:t>a </a:t>
            </a:r>
            <a:r>
              <a:rPr sz="2800" spc="-5" dirty="0">
                <a:solidFill>
                  <a:srgbClr val="333333"/>
                </a:solidFill>
                <a:latin typeface="Times New Roman"/>
                <a:cs typeface="Times New Roman"/>
              </a:rPr>
              <a:t>second examination </a:t>
            </a:r>
            <a:r>
              <a:rPr sz="2800" dirty="0">
                <a:solidFill>
                  <a:srgbClr val="333333"/>
                </a:solidFill>
                <a:latin typeface="Times New Roman"/>
                <a:cs typeface="Times New Roman"/>
              </a:rPr>
              <a:t>in one or</a:t>
            </a:r>
            <a:r>
              <a:rPr sz="2800" spc="-110" dirty="0">
                <a:solidFill>
                  <a:srgbClr val="333333"/>
                </a:solidFill>
                <a:latin typeface="Times New Roman"/>
                <a:cs typeface="Times New Roman"/>
              </a:rPr>
              <a:t> </a:t>
            </a:r>
            <a:r>
              <a:rPr sz="2800" spc="-5" dirty="0">
                <a:solidFill>
                  <a:srgbClr val="333333"/>
                </a:solidFill>
                <a:latin typeface="Times New Roman"/>
                <a:cs typeface="Times New Roman"/>
              </a:rPr>
              <a:t>two  </a:t>
            </a:r>
            <a:r>
              <a:rPr sz="2800" dirty="0">
                <a:solidFill>
                  <a:srgbClr val="333333"/>
                </a:solidFill>
                <a:latin typeface="Times New Roman"/>
                <a:cs typeface="Times New Roman"/>
              </a:rPr>
              <a:t>days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show</a:t>
            </a:r>
            <a:r>
              <a:rPr sz="2800" spc="5" dirty="0">
                <a:solidFill>
                  <a:srgbClr val="333333"/>
                </a:solidFill>
                <a:latin typeface="Times New Roman"/>
                <a:cs typeface="Times New Roman"/>
              </a:rPr>
              <a:t> </a:t>
            </a:r>
            <a:r>
              <a:rPr sz="2800" dirty="0">
                <a:solidFill>
                  <a:srgbClr val="333333"/>
                </a:solidFill>
                <a:latin typeface="Times New Roman"/>
                <a:cs typeface="Times New Roman"/>
              </a:rPr>
              <a:t>bruising.</a:t>
            </a:r>
            <a:endParaRPr sz="2800">
              <a:latin typeface="Times New Roman"/>
              <a:cs typeface="Times New Roman"/>
            </a:endParaRPr>
          </a:p>
          <a:p>
            <a:pPr marL="294640" indent="-281940">
              <a:lnSpc>
                <a:spcPts val="2855"/>
              </a:lnSpc>
              <a:spcBef>
                <a:spcPts val="990"/>
              </a:spcBef>
              <a:buFont typeface="Arial"/>
              <a:buChar char="•"/>
              <a:tabLst>
                <a:tab pos="294005" algn="l"/>
                <a:tab pos="294640" algn="l"/>
              </a:tabLst>
            </a:pPr>
            <a:r>
              <a:rPr sz="2800" dirty="0">
                <a:solidFill>
                  <a:srgbClr val="333333"/>
                </a:solidFill>
                <a:latin typeface="Times New Roman"/>
                <a:cs typeface="Times New Roman"/>
              </a:rPr>
              <a:t>In the </a:t>
            </a:r>
            <a:r>
              <a:rPr sz="2800" spc="-5" dirty="0">
                <a:solidFill>
                  <a:srgbClr val="333333"/>
                </a:solidFill>
                <a:latin typeface="Times New Roman"/>
                <a:cs typeface="Times New Roman"/>
              </a:rPr>
              <a:t>dead, </a:t>
            </a:r>
            <a:r>
              <a:rPr sz="2800" dirty="0">
                <a:solidFill>
                  <a:srgbClr val="333333"/>
                </a:solidFill>
                <a:latin typeface="Times New Roman"/>
                <a:cs typeface="Times New Roman"/>
              </a:rPr>
              <a:t>a </a:t>
            </a:r>
            <a:r>
              <a:rPr sz="2800" spc="-5" dirty="0">
                <a:solidFill>
                  <a:srgbClr val="333333"/>
                </a:solidFill>
                <a:latin typeface="Times New Roman"/>
                <a:cs typeface="Times New Roman"/>
              </a:rPr>
              <a:t>further examination </a:t>
            </a:r>
            <a:r>
              <a:rPr sz="2800" dirty="0">
                <a:solidFill>
                  <a:srgbClr val="333333"/>
                </a:solidFill>
                <a:latin typeface="Times New Roman"/>
                <a:cs typeface="Times New Roman"/>
              </a:rPr>
              <a:t>one or </a:t>
            </a:r>
            <a:r>
              <a:rPr sz="2800" spc="-5" dirty="0">
                <a:solidFill>
                  <a:srgbClr val="333333"/>
                </a:solidFill>
                <a:latin typeface="Times New Roman"/>
                <a:cs typeface="Times New Roman"/>
              </a:rPr>
              <a:t>two</a:t>
            </a:r>
            <a:r>
              <a:rPr sz="2800" spc="-75" dirty="0">
                <a:solidFill>
                  <a:srgbClr val="333333"/>
                </a:solidFill>
                <a:latin typeface="Times New Roman"/>
                <a:cs typeface="Times New Roman"/>
              </a:rPr>
              <a:t> </a:t>
            </a:r>
            <a:r>
              <a:rPr sz="2800" dirty="0">
                <a:solidFill>
                  <a:srgbClr val="333333"/>
                </a:solidFill>
                <a:latin typeface="Times New Roman"/>
                <a:cs typeface="Times New Roman"/>
              </a:rPr>
              <a:t>days</a:t>
            </a:r>
            <a:endParaRPr sz="2800">
              <a:latin typeface="Times New Roman"/>
              <a:cs typeface="Times New Roman"/>
            </a:endParaRPr>
          </a:p>
          <a:p>
            <a:pPr marL="294640">
              <a:lnSpc>
                <a:spcPts val="2350"/>
              </a:lnSpc>
            </a:pPr>
            <a:r>
              <a:rPr sz="2800" spc="-5" dirty="0">
                <a:solidFill>
                  <a:srgbClr val="333333"/>
                </a:solidFill>
                <a:latin typeface="Times New Roman"/>
                <a:cs typeface="Times New Roman"/>
              </a:rPr>
              <a:t>after </a:t>
            </a:r>
            <a:r>
              <a:rPr sz="2800" dirty="0">
                <a:solidFill>
                  <a:srgbClr val="333333"/>
                </a:solidFill>
                <a:latin typeface="Times New Roman"/>
                <a:cs typeface="Times New Roman"/>
              </a:rPr>
              <a:t>the original </a:t>
            </a:r>
            <a:r>
              <a:rPr sz="2800" spc="-5" dirty="0">
                <a:solidFill>
                  <a:srgbClr val="333333"/>
                </a:solidFill>
                <a:latin typeface="Times New Roman"/>
                <a:cs typeface="Times New Roman"/>
              </a:rPr>
              <a:t>autopsy </a:t>
            </a:r>
            <a:r>
              <a:rPr sz="2800" spc="-10" dirty="0">
                <a:solidFill>
                  <a:srgbClr val="333333"/>
                </a:solidFill>
                <a:latin typeface="Times New Roman"/>
                <a:cs typeface="Times New Roman"/>
              </a:rPr>
              <a:t>may </a:t>
            </a:r>
            <a:r>
              <a:rPr sz="2800" spc="-5" dirty="0">
                <a:solidFill>
                  <a:srgbClr val="333333"/>
                </a:solidFill>
                <a:latin typeface="Times New Roman"/>
                <a:cs typeface="Times New Roman"/>
              </a:rPr>
              <a:t>show bruises</a:t>
            </a:r>
            <a:r>
              <a:rPr sz="2800" spc="5" dirty="0">
                <a:solidFill>
                  <a:srgbClr val="333333"/>
                </a:solidFill>
                <a:latin typeface="Times New Roman"/>
                <a:cs typeface="Times New Roman"/>
              </a:rPr>
              <a:t> </a:t>
            </a:r>
            <a:r>
              <a:rPr sz="2800" spc="-5" dirty="0">
                <a:solidFill>
                  <a:srgbClr val="333333"/>
                </a:solidFill>
                <a:latin typeface="Times New Roman"/>
                <a:cs typeface="Times New Roman"/>
              </a:rPr>
              <a:t>which</a:t>
            </a:r>
            <a:endParaRPr sz="2800">
              <a:latin typeface="Times New Roman"/>
              <a:cs typeface="Times New Roman"/>
            </a:endParaRPr>
          </a:p>
          <a:p>
            <a:pPr marL="294640" marR="299720">
              <a:lnSpc>
                <a:spcPct val="69900"/>
              </a:lnSpc>
              <a:spcBef>
                <a:spcPts val="505"/>
              </a:spcBef>
            </a:pPr>
            <a:r>
              <a:rPr sz="2800" spc="-5" dirty="0">
                <a:solidFill>
                  <a:srgbClr val="333333"/>
                </a:solidFill>
                <a:latin typeface="Times New Roman"/>
                <a:cs typeface="Times New Roman"/>
              </a:rPr>
              <a:t>were </a:t>
            </a:r>
            <a:r>
              <a:rPr sz="2800" dirty="0">
                <a:solidFill>
                  <a:srgbClr val="333333"/>
                </a:solidFill>
                <a:latin typeface="Times New Roman"/>
                <a:cs typeface="Times New Roman"/>
              </a:rPr>
              <a:t>not previously </a:t>
            </a:r>
            <a:r>
              <a:rPr sz="2800" spc="-10" dirty="0">
                <a:solidFill>
                  <a:srgbClr val="333333"/>
                </a:solidFill>
                <a:latin typeface="Times New Roman"/>
                <a:cs typeface="Times New Roman"/>
              </a:rPr>
              <a:t>seen </a:t>
            </a:r>
            <a:r>
              <a:rPr sz="2800" spc="-5" dirty="0">
                <a:solidFill>
                  <a:srgbClr val="333333"/>
                </a:solidFill>
                <a:latin typeface="Times New Roman"/>
                <a:cs typeface="Times New Roman"/>
              </a:rPr>
              <a:t>and reveal previously faint  bruises.</a:t>
            </a:r>
            <a:endParaRPr sz="28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75275" cy="756920"/>
          </a:xfrm>
          <a:prstGeom prst="rect">
            <a:avLst/>
          </a:prstGeom>
        </p:spPr>
        <p:txBody>
          <a:bodyPr vert="horz" wrap="square" lIns="0" tIns="12700" rIns="0" bIns="0" rtlCol="0">
            <a:spAutoFit/>
          </a:bodyPr>
          <a:lstStyle/>
          <a:p>
            <a:pPr marL="12700">
              <a:lnSpc>
                <a:spcPct val="100000"/>
              </a:lnSpc>
              <a:spcBef>
                <a:spcPts val="100"/>
              </a:spcBef>
            </a:pPr>
            <a:r>
              <a:rPr sz="4800" spc="-5" dirty="0"/>
              <a:t>Autopsy </a:t>
            </a:r>
            <a:r>
              <a:rPr sz="4800" dirty="0"/>
              <a:t>and</a:t>
            </a:r>
            <a:r>
              <a:rPr sz="4800" spc="-60" dirty="0"/>
              <a:t> </a:t>
            </a:r>
            <a:r>
              <a:rPr sz="4800" spc="-5" dirty="0"/>
              <a:t>Bruising</a:t>
            </a:r>
            <a:endParaRPr sz="4800"/>
          </a:p>
        </p:txBody>
      </p:sp>
      <p:sp>
        <p:nvSpPr>
          <p:cNvPr id="3" name="object 3"/>
          <p:cNvSpPr txBox="1"/>
          <p:nvPr/>
        </p:nvSpPr>
        <p:spPr>
          <a:xfrm>
            <a:off x="857250" y="1780078"/>
            <a:ext cx="3879850" cy="3686175"/>
          </a:xfrm>
          <a:prstGeom prst="rect">
            <a:avLst/>
          </a:prstGeom>
        </p:spPr>
        <p:txBody>
          <a:bodyPr vert="horz" wrap="square" lIns="0" tIns="93980" rIns="0" bIns="0" rtlCol="0">
            <a:spAutoFit/>
          </a:bodyPr>
          <a:lstStyle/>
          <a:p>
            <a:pPr marL="12700">
              <a:lnSpc>
                <a:spcPct val="100000"/>
              </a:lnSpc>
              <a:spcBef>
                <a:spcPts val="740"/>
              </a:spcBef>
            </a:pPr>
            <a:r>
              <a:rPr sz="2400" spc="-5" dirty="0">
                <a:solidFill>
                  <a:srgbClr val="333333"/>
                </a:solidFill>
                <a:latin typeface="Times New Roman"/>
                <a:cs typeface="Times New Roman"/>
              </a:rPr>
              <a:t>Bruising </a:t>
            </a:r>
            <a:r>
              <a:rPr sz="2400" dirty="0">
                <a:solidFill>
                  <a:srgbClr val="333333"/>
                </a:solidFill>
                <a:latin typeface="Times New Roman"/>
                <a:cs typeface="Times New Roman"/>
              </a:rPr>
              <a:t>in </a:t>
            </a:r>
            <a:r>
              <a:rPr sz="2400" spc="-5" dirty="0">
                <a:solidFill>
                  <a:srgbClr val="333333"/>
                </a:solidFill>
                <a:latin typeface="Times New Roman"/>
                <a:cs typeface="Times New Roman"/>
              </a:rPr>
              <a:t>Deep</a:t>
            </a:r>
            <a:r>
              <a:rPr sz="2400" spc="-65" dirty="0">
                <a:solidFill>
                  <a:srgbClr val="333333"/>
                </a:solidFill>
                <a:latin typeface="Times New Roman"/>
                <a:cs typeface="Times New Roman"/>
              </a:rPr>
              <a:t> </a:t>
            </a:r>
            <a:r>
              <a:rPr sz="2400" spc="-15" dirty="0">
                <a:solidFill>
                  <a:srgbClr val="333333"/>
                </a:solidFill>
                <a:latin typeface="Times New Roman"/>
                <a:cs typeface="Times New Roman"/>
              </a:rPr>
              <a:t>Tissue</a:t>
            </a:r>
            <a:endParaRPr sz="2400">
              <a:latin typeface="Times New Roman"/>
              <a:cs typeface="Times New Roman"/>
            </a:endParaRPr>
          </a:p>
          <a:p>
            <a:pPr marL="575310" indent="-280035">
              <a:lnSpc>
                <a:spcPct val="100000"/>
              </a:lnSpc>
              <a:spcBef>
                <a:spcPts val="590"/>
              </a:spcBef>
              <a:buAutoNum type="arabicPeriod"/>
              <a:tabLst>
                <a:tab pos="575310" algn="l"/>
              </a:tabLst>
            </a:pPr>
            <a:r>
              <a:rPr sz="2200" spc="-5" dirty="0">
                <a:solidFill>
                  <a:srgbClr val="333333"/>
                </a:solidFill>
                <a:latin typeface="Times New Roman"/>
                <a:cs typeface="Times New Roman"/>
              </a:rPr>
              <a:t>Possibly</a:t>
            </a:r>
            <a:r>
              <a:rPr sz="2200" dirty="0">
                <a:solidFill>
                  <a:srgbClr val="333333"/>
                </a:solidFill>
                <a:latin typeface="Times New Roman"/>
                <a:cs typeface="Times New Roman"/>
              </a:rPr>
              <a:t> </a:t>
            </a:r>
            <a:r>
              <a:rPr sz="2200" spc="-5" dirty="0">
                <a:solidFill>
                  <a:srgbClr val="333333"/>
                </a:solidFill>
                <a:latin typeface="Times New Roman"/>
                <a:cs typeface="Times New Roman"/>
              </a:rPr>
              <a:t>life-threatening</a:t>
            </a:r>
            <a:endParaRPr sz="2200">
              <a:latin typeface="Times New Roman"/>
              <a:cs typeface="Times New Roman"/>
            </a:endParaRPr>
          </a:p>
          <a:p>
            <a:pPr marL="575310" indent="-280035">
              <a:lnSpc>
                <a:spcPct val="100000"/>
              </a:lnSpc>
              <a:spcBef>
                <a:spcPts val="600"/>
              </a:spcBef>
              <a:buAutoNum type="arabicPeriod"/>
              <a:tabLst>
                <a:tab pos="575310" algn="l"/>
              </a:tabLst>
            </a:pPr>
            <a:r>
              <a:rPr sz="2200" spc="-10" dirty="0">
                <a:solidFill>
                  <a:srgbClr val="333333"/>
                </a:solidFill>
                <a:latin typeface="Times New Roman"/>
                <a:cs typeface="Times New Roman"/>
              </a:rPr>
              <a:t>Sometimes </a:t>
            </a:r>
            <a:r>
              <a:rPr sz="2200" dirty="0">
                <a:solidFill>
                  <a:srgbClr val="333333"/>
                </a:solidFill>
                <a:latin typeface="Times New Roman"/>
                <a:cs typeface="Times New Roman"/>
              </a:rPr>
              <a:t>no </a:t>
            </a:r>
            <a:r>
              <a:rPr sz="2200" spc="-5" dirty="0">
                <a:solidFill>
                  <a:srgbClr val="333333"/>
                </a:solidFill>
                <a:latin typeface="Times New Roman"/>
                <a:cs typeface="Times New Roman"/>
              </a:rPr>
              <a:t>external</a:t>
            </a:r>
            <a:r>
              <a:rPr sz="2200" spc="-30" dirty="0">
                <a:solidFill>
                  <a:srgbClr val="333333"/>
                </a:solidFill>
                <a:latin typeface="Times New Roman"/>
                <a:cs typeface="Times New Roman"/>
              </a:rPr>
              <a:t> </a:t>
            </a:r>
            <a:r>
              <a:rPr sz="2200" spc="-5" dirty="0">
                <a:solidFill>
                  <a:srgbClr val="333333"/>
                </a:solidFill>
                <a:latin typeface="Times New Roman"/>
                <a:cs typeface="Times New Roman"/>
              </a:rPr>
              <a:t>injury</a:t>
            </a:r>
            <a:endParaRPr sz="2200">
              <a:latin typeface="Times New Roman"/>
              <a:cs typeface="Times New Roman"/>
            </a:endParaRPr>
          </a:p>
          <a:p>
            <a:pPr marL="575310" indent="-280035">
              <a:lnSpc>
                <a:spcPct val="100000"/>
              </a:lnSpc>
              <a:spcBef>
                <a:spcPts val="600"/>
              </a:spcBef>
              <a:buAutoNum type="arabicPeriod"/>
              <a:tabLst>
                <a:tab pos="575310" algn="l"/>
              </a:tabLst>
            </a:pPr>
            <a:r>
              <a:rPr sz="2200" spc="-5" dirty="0">
                <a:solidFill>
                  <a:srgbClr val="333333"/>
                </a:solidFill>
                <a:latin typeface="Times New Roman"/>
                <a:cs typeface="Times New Roman"/>
              </a:rPr>
              <a:t>Revealed in</a:t>
            </a:r>
            <a:r>
              <a:rPr sz="2200" spc="5" dirty="0">
                <a:solidFill>
                  <a:srgbClr val="333333"/>
                </a:solidFill>
                <a:latin typeface="Times New Roman"/>
                <a:cs typeface="Times New Roman"/>
              </a:rPr>
              <a:t> </a:t>
            </a:r>
            <a:r>
              <a:rPr sz="2200" spc="-5" dirty="0">
                <a:solidFill>
                  <a:srgbClr val="333333"/>
                </a:solidFill>
                <a:latin typeface="Times New Roman"/>
                <a:cs typeface="Times New Roman"/>
              </a:rPr>
              <a:t>autopsy</a:t>
            </a:r>
            <a:endParaRPr sz="2200">
              <a:latin typeface="Times New Roman"/>
              <a:cs typeface="Times New Roman"/>
            </a:endParaRPr>
          </a:p>
          <a:p>
            <a:pPr marL="12700">
              <a:lnSpc>
                <a:spcPct val="100000"/>
              </a:lnSpc>
              <a:spcBef>
                <a:spcPts val="2000"/>
              </a:spcBef>
            </a:pPr>
            <a:r>
              <a:rPr sz="2400" spc="-5" dirty="0">
                <a:solidFill>
                  <a:srgbClr val="333333"/>
                </a:solidFill>
                <a:latin typeface="Times New Roman"/>
                <a:cs typeface="Times New Roman"/>
              </a:rPr>
              <a:t>Documenting Bruising</a:t>
            </a:r>
            <a:endParaRPr sz="2400">
              <a:latin typeface="Times New Roman"/>
              <a:cs typeface="Times New Roman"/>
            </a:endParaRPr>
          </a:p>
          <a:p>
            <a:pPr marL="638810" indent="-343535">
              <a:lnSpc>
                <a:spcPct val="100000"/>
              </a:lnSpc>
              <a:spcBef>
                <a:spcPts val="2000"/>
              </a:spcBef>
              <a:buAutoNum type="arabicPeriod"/>
              <a:tabLst>
                <a:tab pos="638810" algn="l"/>
              </a:tabLst>
            </a:pPr>
            <a:r>
              <a:rPr sz="2800" spc="-5" dirty="0">
                <a:solidFill>
                  <a:srgbClr val="333333"/>
                </a:solidFill>
                <a:latin typeface="Times New Roman"/>
                <a:cs typeface="Times New Roman"/>
              </a:rPr>
              <a:t>Photography</a:t>
            </a:r>
            <a:endParaRPr sz="2800">
              <a:latin typeface="Times New Roman"/>
              <a:cs typeface="Times New Roman"/>
            </a:endParaRPr>
          </a:p>
          <a:p>
            <a:pPr marL="649605" indent="-354965">
              <a:lnSpc>
                <a:spcPct val="100000"/>
              </a:lnSpc>
              <a:spcBef>
                <a:spcPts val="1989"/>
              </a:spcBef>
              <a:buAutoNum type="arabicPeriod"/>
              <a:tabLst>
                <a:tab pos="650240" algn="l"/>
              </a:tabLst>
            </a:pPr>
            <a:r>
              <a:rPr sz="2800" spc="-5" dirty="0">
                <a:solidFill>
                  <a:srgbClr val="333333"/>
                </a:solidFill>
                <a:latin typeface="Times New Roman"/>
                <a:cs typeface="Times New Roman"/>
              </a:rPr>
              <a:t>Notes</a:t>
            </a:r>
            <a:endParaRPr sz="2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D0C7A-03B0-DA30-E9FB-38EBD8BC7DCE}"/>
              </a:ext>
            </a:extLst>
          </p:cNvPr>
          <p:cNvSpPr>
            <a:spLocks noGrp="1"/>
          </p:cNvSpPr>
          <p:nvPr>
            <p:ph type="title"/>
          </p:nvPr>
        </p:nvSpPr>
        <p:spPr>
          <a:xfrm>
            <a:off x="1040130" y="82550"/>
            <a:ext cx="7063739" cy="615553"/>
          </a:xfrm>
        </p:spPr>
        <p:txBody>
          <a:bodyPr/>
          <a:lstStyle/>
          <a:p>
            <a:r>
              <a:rPr lang="en-US" dirty="0"/>
              <a:t>Out comes</a:t>
            </a:r>
          </a:p>
        </p:txBody>
      </p:sp>
      <p:sp>
        <p:nvSpPr>
          <p:cNvPr id="3" name="Text Placeholder 2">
            <a:extLst>
              <a:ext uri="{FF2B5EF4-FFF2-40B4-BE49-F238E27FC236}">
                <a16:creationId xmlns:a16="http://schemas.microsoft.com/office/drawing/2014/main" id="{C3A7C0ED-0856-1EEA-A856-16DBA925B0B4}"/>
              </a:ext>
            </a:extLst>
          </p:cNvPr>
          <p:cNvSpPr>
            <a:spLocks noGrp="1"/>
          </p:cNvSpPr>
          <p:nvPr>
            <p:ph type="body" idx="1"/>
          </p:nvPr>
        </p:nvSpPr>
        <p:spPr>
          <a:xfrm>
            <a:off x="1435100" y="2211070"/>
            <a:ext cx="4199890" cy="3447098"/>
          </a:xfrm>
        </p:spPr>
        <p:txBody>
          <a:bodyPr/>
          <a:lstStyle/>
          <a:p>
            <a:r>
              <a:rPr lang="en-US" sz="2800" dirty="0"/>
              <a:t>At the end of lecture student will be able to:</a:t>
            </a:r>
          </a:p>
          <a:p>
            <a:r>
              <a:rPr lang="en-US" sz="2800" dirty="0"/>
              <a:t>-define the wounds.</a:t>
            </a:r>
          </a:p>
          <a:p>
            <a:r>
              <a:rPr lang="en-US" sz="2800" dirty="0"/>
              <a:t>-categories types of the wound.</a:t>
            </a:r>
          </a:p>
          <a:p>
            <a:r>
              <a:rPr lang="en-US" sz="2800" dirty="0"/>
              <a:t>-comparing tyees other wounds.</a:t>
            </a:r>
          </a:p>
          <a:p>
            <a:r>
              <a:rPr lang="en-US" sz="2800" dirty="0"/>
              <a:t>-how to examine the wounds.</a:t>
            </a:r>
          </a:p>
        </p:txBody>
      </p:sp>
    </p:spTree>
    <p:extLst>
      <p:ext uri="{BB962C8B-B14F-4D97-AF65-F5344CB8AC3E}">
        <p14:creationId xmlns:p14="http://schemas.microsoft.com/office/powerpoint/2010/main" val="101122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8100" y="326390"/>
            <a:ext cx="3983990" cy="756920"/>
          </a:xfrm>
          <a:prstGeom prst="rect">
            <a:avLst/>
          </a:prstGeom>
        </p:spPr>
        <p:txBody>
          <a:bodyPr vert="horz" wrap="square" lIns="0" tIns="12700" rIns="0" bIns="0" rtlCol="0">
            <a:spAutoFit/>
          </a:bodyPr>
          <a:lstStyle/>
          <a:p>
            <a:pPr marL="12700">
              <a:lnSpc>
                <a:spcPct val="100000"/>
              </a:lnSpc>
              <a:spcBef>
                <a:spcPts val="100"/>
              </a:spcBef>
            </a:pPr>
            <a:r>
              <a:rPr sz="4800" spc="-5" dirty="0"/>
              <a:t>Degree </a:t>
            </a:r>
            <a:r>
              <a:rPr sz="4800" dirty="0"/>
              <a:t>of</a:t>
            </a:r>
            <a:r>
              <a:rPr sz="4800" spc="-80" dirty="0"/>
              <a:t> </a:t>
            </a:r>
            <a:r>
              <a:rPr sz="4800" spc="-5" dirty="0"/>
              <a:t>Force</a:t>
            </a:r>
            <a:endParaRPr sz="4800"/>
          </a:p>
        </p:txBody>
      </p:sp>
      <p:sp>
        <p:nvSpPr>
          <p:cNvPr id="3" name="object 3"/>
          <p:cNvSpPr txBox="1"/>
          <p:nvPr/>
        </p:nvSpPr>
        <p:spPr>
          <a:xfrm>
            <a:off x="857250" y="1861820"/>
            <a:ext cx="6873240" cy="2726690"/>
          </a:xfrm>
          <a:prstGeom prst="rect">
            <a:avLst/>
          </a:prstGeom>
        </p:spPr>
        <p:txBody>
          <a:bodyPr vert="horz" wrap="square" lIns="0" tIns="12700" rIns="0" bIns="0" rtlCol="0">
            <a:spAutoFit/>
          </a:bodyPr>
          <a:lstStyle/>
          <a:p>
            <a:pPr marL="295275" marR="301625"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The size of a </a:t>
            </a:r>
            <a:r>
              <a:rPr sz="2400" spc="-5" dirty="0">
                <a:solidFill>
                  <a:srgbClr val="333333"/>
                </a:solidFill>
                <a:latin typeface="Times New Roman"/>
                <a:cs typeface="Times New Roman"/>
              </a:rPr>
              <a:t>bruise </a:t>
            </a:r>
            <a:r>
              <a:rPr sz="2400" dirty="0">
                <a:solidFill>
                  <a:srgbClr val="333333"/>
                </a:solidFill>
                <a:latin typeface="Times New Roman"/>
                <a:cs typeface="Times New Roman"/>
              </a:rPr>
              <a:t>is an unreliable indicator of</a:t>
            </a:r>
            <a:r>
              <a:rPr sz="2400" spc="-85" dirty="0">
                <a:solidFill>
                  <a:srgbClr val="333333"/>
                </a:solidFill>
                <a:latin typeface="Times New Roman"/>
                <a:cs typeface="Times New Roman"/>
              </a:rPr>
              <a:t> </a:t>
            </a:r>
            <a:r>
              <a:rPr sz="2400" dirty="0">
                <a:solidFill>
                  <a:srgbClr val="333333"/>
                </a:solidFill>
                <a:latin typeface="Times New Roman"/>
                <a:cs typeface="Times New Roman"/>
              </a:rPr>
              <a:t>the  degree of </a:t>
            </a:r>
            <a:r>
              <a:rPr sz="2400" spc="-5" dirty="0">
                <a:solidFill>
                  <a:srgbClr val="333333"/>
                </a:solidFill>
                <a:latin typeface="Times New Roman"/>
                <a:cs typeface="Times New Roman"/>
              </a:rPr>
              <a:t>force causing</a:t>
            </a:r>
            <a:r>
              <a:rPr sz="2400" spc="-20" dirty="0">
                <a:solidFill>
                  <a:srgbClr val="333333"/>
                </a:solidFill>
                <a:latin typeface="Times New Roman"/>
                <a:cs typeface="Times New Roman"/>
              </a:rPr>
              <a:t> </a:t>
            </a:r>
            <a:r>
              <a:rPr sz="2400" dirty="0">
                <a:solidFill>
                  <a:srgbClr val="333333"/>
                </a:solidFill>
                <a:latin typeface="Times New Roman"/>
                <a:cs typeface="Times New Roman"/>
              </a:rPr>
              <a:t>it.</a:t>
            </a:r>
            <a:endParaRPr sz="2400">
              <a:latin typeface="Times New Roman"/>
              <a:cs typeface="Times New Roman"/>
            </a:endParaRPr>
          </a:p>
          <a:p>
            <a:pPr marL="295275" marR="148590" indent="-283210">
              <a:lnSpc>
                <a:spcPct val="100000"/>
              </a:lnSpc>
              <a:spcBef>
                <a:spcPts val="2000"/>
              </a:spcBef>
              <a:buFont typeface="Arial"/>
              <a:buChar char="•"/>
              <a:tabLst>
                <a:tab pos="295275" algn="l"/>
                <a:tab pos="295910" algn="l"/>
              </a:tabLst>
            </a:pPr>
            <a:r>
              <a:rPr sz="2400" spc="-15" dirty="0">
                <a:solidFill>
                  <a:srgbClr val="333333"/>
                </a:solidFill>
                <a:latin typeface="Times New Roman"/>
                <a:cs typeface="Times New Roman"/>
              </a:rPr>
              <a:t>However, </a:t>
            </a:r>
            <a:r>
              <a:rPr sz="2400" dirty="0">
                <a:solidFill>
                  <a:srgbClr val="333333"/>
                </a:solidFill>
                <a:latin typeface="Times New Roman"/>
                <a:cs typeface="Times New Roman"/>
              </a:rPr>
              <a:t>a heavy </a:t>
            </a:r>
            <a:r>
              <a:rPr sz="2400" spc="-5" dirty="0">
                <a:solidFill>
                  <a:srgbClr val="333333"/>
                </a:solidFill>
                <a:latin typeface="Times New Roman"/>
                <a:cs typeface="Times New Roman"/>
              </a:rPr>
              <a:t>impact </a:t>
            </a:r>
            <a:r>
              <a:rPr sz="2400" dirty="0">
                <a:solidFill>
                  <a:srgbClr val="333333"/>
                </a:solidFill>
                <a:latin typeface="Times New Roman"/>
                <a:cs typeface="Times New Roman"/>
              </a:rPr>
              <a:t>is likely to </a:t>
            </a:r>
            <a:r>
              <a:rPr sz="2400" spc="-5" dirty="0">
                <a:solidFill>
                  <a:srgbClr val="333333"/>
                </a:solidFill>
                <a:latin typeface="Times New Roman"/>
                <a:cs typeface="Times New Roman"/>
              </a:rPr>
              <a:t>produce </a:t>
            </a:r>
            <a:r>
              <a:rPr sz="2400" dirty="0">
                <a:solidFill>
                  <a:srgbClr val="333333"/>
                </a:solidFill>
                <a:latin typeface="Times New Roman"/>
                <a:cs typeface="Times New Roman"/>
              </a:rPr>
              <a:t>a </a:t>
            </a:r>
            <a:r>
              <a:rPr sz="2400" spc="-15" dirty="0">
                <a:solidFill>
                  <a:srgbClr val="333333"/>
                </a:solidFill>
                <a:latin typeface="Times New Roman"/>
                <a:cs typeface="Times New Roman"/>
              </a:rPr>
              <a:t>large  </a:t>
            </a:r>
            <a:r>
              <a:rPr sz="2400" dirty="0">
                <a:solidFill>
                  <a:srgbClr val="333333"/>
                </a:solidFill>
                <a:latin typeface="Times New Roman"/>
                <a:cs typeface="Times New Roman"/>
              </a:rPr>
              <a:t>bruise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a light </a:t>
            </a:r>
            <a:r>
              <a:rPr sz="2400" spc="-5" dirty="0">
                <a:solidFill>
                  <a:srgbClr val="333333"/>
                </a:solidFill>
                <a:latin typeface="Times New Roman"/>
                <a:cs typeface="Times New Roman"/>
              </a:rPr>
              <a:t>impact </a:t>
            </a:r>
            <a:r>
              <a:rPr sz="2400" dirty="0">
                <a:solidFill>
                  <a:srgbClr val="333333"/>
                </a:solidFill>
                <a:latin typeface="Times New Roman"/>
                <a:cs typeface="Times New Roman"/>
              </a:rPr>
              <a:t>to produce a </a:t>
            </a:r>
            <a:r>
              <a:rPr sz="2400" spc="-10" dirty="0">
                <a:solidFill>
                  <a:srgbClr val="333333"/>
                </a:solidFill>
                <a:latin typeface="Times New Roman"/>
                <a:cs typeface="Times New Roman"/>
              </a:rPr>
              <a:t>small</a:t>
            </a:r>
            <a:r>
              <a:rPr sz="2400" spc="-30" dirty="0">
                <a:solidFill>
                  <a:srgbClr val="333333"/>
                </a:solidFill>
                <a:latin typeface="Times New Roman"/>
                <a:cs typeface="Times New Roman"/>
              </a:rPr>
              <a:t> </a:t>
            </a:r>
            <a:r>
              <a:rPr sz="2400" dirty="0">
                <a:solidFill>
                  <a:srgbClr val="333333"/>
                </a:solidFill>
                <a:latin typeface="Times New Roman"/>
                <a:cs typeface="Times New Roman"/>
              </a:rPr>
              <a:t>bruise.</a:t>
            </a:r>
            <a:endParaRPr sz="2400">
              <a:latin typeface="Times New Roman"/>
              <a:cs typeface="Times New Roman"/>
            </a:endParaRPr>
          </a:p>
          <a:p>
            <a:pPr marL="295275" marR="5080" indent="-283210">
              <a:lnSpc>
                <a:spcPct val="100000"/>
              </a:lnSpc>
              <a:spcBef>
                <a:spcPts val="1990"/>
              </a:spcBef>
              <a:buFont typeface="Arial"/>
              <a:buChar char="•"/>
              <a:tabLst>
                <a:tab pos="295275" algn="l"/>
                <a:tab pos="295910" algn="l"/>
              </a:tabLst>
            </a:pPr>
            <a:r>
              <a:rPr sz="2400" dirty="0">
                <a:solidFill>
                  <a:srgbClr val="333333"/>
                </a:solidFill>
                <a:latin typeface="Times New Roman"/>
                <a:cs typeface="Times New Roman"/>
              </a:rPr>
              <a:t>If bruising is </a:t>
            </a:r>
            <a:r>
              <a:rPr sz="2400" spc="-5" dirty="0">
                <a:solidFill>
                  <a:srgbClr val="333333"/>
                </a:solidFill>
                <a:latin typeface="Times New Roman"/>
                <a:cs typeface="Times New Roman"/>
              </a:rPr>
              <a:t>slight, </a:t>
            </a:r>
            <a:r>
              <a:rPr sz="2400" dirty="0">
                <a:solidFill>
                  <a:srgbClr val="333333"/>
                </a:solidFill>
                <a:latin typeface="Times New Roman"/>
                <a:cs typeface="Times New Roman"/>
              </a:rPr>
              <a:t>it is </a:t>
            </a:r>
            <a:r>
              <a:rPr sz="2400" spc="-5" dirty="0">
                <a:solidFill>
                  <a:srgbClr val="333333"/>
                </a:solidFill>
                <a:latin typeface="Times New Roman"/>
                <a:cs typeface="Times New Roman"/>
              </a:rPr>
              <a:t>reasonable </a:t>
            </a:r>
            <a:r>
              <a:rPr sz="2400" dirty="0">
                <a:solidFill>
                  <a:srgbClr val="333333"/>
                </a:solidFill>
                <a:latin typeface="Times New Roman"/>
                <a:cs typeface="Times New Roman"/>
              </a:rPr>
              <a:t>to </a:t>
            </a:r>
            <a:r>
              <a:rPr sz="2400" spc="-5" dirty="0">
                <a:solidFill>
                  <a:srgbClr val="333333"/>
                </a:solidFill>
                <a:latin typeface="Times New Roman"/>
                <a:cs typeface="Times New Roman"/>
              </a:rPr>
              <a:t>assume </a:t>
            </a:r>
            <a:r>
              <a:rPr sz="2400" dirty="0">
                <a:solidFill>
                  <a:srgbClr val="333333"/>
                </a:solidFill>
                <a:latin typeface="Times New Roman"/>
                <a:cs typeface="Times New Roman"/>
              </a:rPr>
              <a:t>that the  degree of violence </a:t>
            </a:r>
            <a:r>
              <a:rPr sz="2400" spc="-5" dirty="0">
                <a:solidFill>
                  <a:srgbClr val="333333"/>
                </a:solidFill>
                <a:latin typeface="Times New Roman"/>
                <a:cs typeface="Times New Roman"/>
              </a:rPr>
              <a:t>was</a:t>
            </a:r>
            <a:r>
              <a:rPr sz="2400" spc="-30" dirty="0">
                <a:solidFill>
                  <a:srgbClr val="333333"/>
                </a:solidFill>
                <a:latin typeface="Times New Roman"/>
                <a:cs typeface="Times New Roman"/>
              </a:rPr>
              <a:t> </a:t>
            </a:r>
            <a:r>
              <a:rPr sz="2400" dirty="0">
                <a:solidFill>
                  <a:srgbClr val="333333"/>
                </a:solidFill>
                <a:latin typeface="Times New Roman"/>
                <a:cs typeface="Times New Roman"/>
              </a:rPr>
              <a:t>slight.</a:t>
            </a:r>
            <a:endParaRPr sz="2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984375" marR="5080" indent="-1713230">
              <a:lnSpc>
                <a:spcPct val="100000"/>
              </a:lnSpc>
              <a:spcBef>
                <a:spcPts val="100"/>
              </a:spcBef>
            </a:pPr>
            <a:r>
              <a:rPr spc="-5" dirty="0"/>
              <a:t>Determining Degree </a:t>
            </a:r>
            <a:r>
              <a:rPr dirty="0"/>
              <a:t>of </a:t>
            </a:r>
            <a:r>
              <a:rPr spc="-5" dirty="0"/>
              <a:t>Force</a:t>
            </a:r>
            <a:r>
              <a:rPr spc="-80" dirty="0"/>
              <a:t> </a:t>
            </a:r>
            <a:r>
              <a:rPr dirty="0"/>
              <a:t>in  </a:t>
            </a:r>
            <a:r>
              <a:rPr spc="-5" dirty="0"/>
              <a:t>Bruise</a:t>
            </a:r>
            <a:r>
              <a:rPr spc="-10" dirty="0"/>
              <a:t> </a:t>
            </a:r>
            <a:r>
              <a:rPr spc="-5" dirty="0"/>
              <a:t>Patterns</a:t>
            </a:r>
          </a:p>
        </p:txBody>
      </p:sp>
      <p:sp>
        <p:nvSpPr>
          <p:cNvPr id="3" name="object 3"/>
          <p:cNvSpPr txBox="1"/>
          <p:nvPr/>
        </p:nvSpPr>
        <p:spPr>
          <a:xfrm>
            <a:off x="535940" y="1785620"/>
            <a:ext cx="7882890" cy="419989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333333"/>
                </a:solidFill>
                <a:latin typeface="Times New Roman"/>
                <a:cs typeface="Times New Roman"/>
              </a:rPr>
              <a:t>Location:</a:t>
            </a:r>
            <a:endParaRPr sz="2800">
              <a:latin typeface="Times New Roman"/>
              <a:cs typeface="Times New Roman"/>
            </a:endParaRPr>
          </a:p>
          <a:p>
            <a:pPr marL="294640" marR="5080" indent="-281940">
              <a:lnSpc>
                <a:spcPct val="100000"/>
              </a:lnSpc>
              <a:spcBef>
                <a:spcPts val="2000"/>
              </a:spcBef>
              <a:buFont typeface="Arial"/>
              <a:buChar char="•"/>
              <a:tabLst>
                <a:tab pos="294005" algn="l"/>
                <a:tab pos="294640" algn="l"/>
                <a:tab pos="1423035" algn="l"/>
              </a:tabLst>
            </a:pPr>
            <a:r>
              <a:rPr sz="2800" spc="-5" dirty="0">
                <a:solidFill>
                  <a:srgbClr val="333333"/>
                </a:solidFill>
                <a:latin typeface="Times New Roman"/>
                <a:cs typeface="Times New Roman"/>
              </a:rPr>
              <a:t>Some </a:t>
            </a:r>
            <a:r>
              <a:rPr sz="2800" spc="-10" dirty="0">
                <a:solidFill>
                  <a:srgbClr val="333333"/>
                </a:solidFill>
                <a:latin typeface="Times New Roman"/>
                <a:cs typeface="Times New Roman"/>
              </a:rPr>
              <a:t>areas </a:t>
            </a:r>
            <a:r>
              <a:rPr sz="2800" dirty="0">
                <a:solidFill>
                  <a:srgbClr val="333333"/>
                </a:solidFill>
                <a:latin typeface="Times New Roman"/>
                <a:cs typeface="Times New Roman"/>
              </a:rPr>
              <a:t>of the body bruise </a:t>
            </a:r>
            <a:r>
              <a:rPr sz="2800" spc="-5" dirty="0">
                <a:solidFill>
                  <a:srgbClr val="333333"/>
                </a:solidFill>
                <a:latin typeface="Times New Roman"/>
                <a:cs typeface="Times New Roman"/>
              </a:rPr>
              <a:t>more easily </a:t>
            </a:r>
            <a:r>
              <a:rPr sz="2800" dirty="0">
                <a:solidFill>
                  <a:srgbClr val="333333"/>
                </a:solidFill>
                <a:latin typeface="Times New Roman"/>
                <a:cs typeface="Times New Roman"/>
              </a:rPr>
              <a:t>than  </a:t>
            </a:r>
            <a:r>
              <a:rPr sz="2800" spc="-5" dirty="0">
                <a:solidFill>
                  <a:srgbClr val="333333"/>
                </a:solidFill>
                <a:latin typeface="Times New Roman"/>
                <a:cs typeface="Times New Roman"/>
              </a:rPr>
              <a:t>others.	The </a:t>
            </a:r>
            <a:r>
              <a:rPr sz="2800" spc="-10" dirty="0">
                <a:solidFill>
                  <a:srgbClr val="333333"/>
                </a:solidFill>
                <a:latin typeface="Times New Roman"/>
                <a:cs typeface="Times New Roman"/>
              </a:rPr>
              <a:t>face </a:t>
            </a:r>
            <a:r>
              <a:rPr sz="2800" spc="-5" dirty="0">
                <a:solidFill>
                  <a:srgbClr val="333333"/>
                </a:solidFill>
                <a:latin typeface="Times New Roman"/>
                <a:cs typeface="Times New Roman"/>
              </a:rPr>
              <a:t>bruises more readily </a:t>
            </a:r>
            <a:r>
              <a:rPr sz="2800" dirty="0">
                <a:solidFill>
                  <a:srgbClr val="333333"/>
                </a:solidFill>
                <a:latin typeface="Times New Roman"/>
                <a:cs typeface="Times New Roman"/>
              </a:rPr>
              <a:t>than the</a:t>
            </a:r>
            <a:r>
              <a:rPr sz="2800" spc="-40" dirty="0">
                <a:solidFill>
                  <a:srgbClr val="333333"/>
                </a:solidFill>
                <a:latin typeface="Times New Roman"/>
                <a:cs typeface="Times New Roman"/>
              </a:rPr>
              <a:t> </a:t>
            </a:r>
            <a:r>
              <a:rPr sz="2800" spc="-5" dirty="0">
                <a:solidFill>
                  <a:srgbClr val="333333"/>
                </a:solidFill>
                <a:latin typeface="Times New Roman"/>
                <a:cs typeface="Times New Roman"/>
              </a:rPr>
              <a:t>hands.</a:t>
            </a:r>
            <a:endParaRPr sz="2800">
              <a:latin typeface="Times New Roman"/>
              <a:cs typeface="Times New Roman"/>
            </a:endParaRPr>
          </a:p>
          <a:p>
            <a:pPr marL="294640" marR="548640" indent="-281940">
              <a:lnSpc>
                <a:spcPct val="100000"/>
              </a:lnSpc>
              <a:spcBef>
                <a:spcPts val="1990"/>
              </a:spcBef>
              <a:buFont typeface="Arial"/>
              <a:buChar char="•"/>
              <a:tabLst>
                <a:tab pos="294005" algn="l"/>
                <a:tab pos="294640" algn="l"/>
              </a:tabLst>
            </a:pPr>
            <a:r>
              <a:rPr sz="2800" spc="-5" dirty="0">
                <a:solidFill>
                  <a:srgbClr val="333333"/>
                </a:solidFill>
                <a:latin typeface="Times New Roman"/>
                <a:cs typeface="Times New Roman"/>
              </a:rPr>
              <a:t>Bruising occurs more readily </a:t>
            </a:r>
            <a:r>
              <a:rPr sz="2800" dirty="0">
                <a:solidFill>
                  <a:srgbClr val="333333"/>
                </a:solidFill>
                <a:latin typeface="Times New Roman"/>
                <a:cs typeface="Times New Roman"/>
              </a:rPr>
              <a:t>in loose </a:t>
            </a:r>
            <a:r>
              <a:rPr sz="2800" spc="-5" dirty="0">
                <a:solidFill>
                  <a:srgbClr val="333333"/>
                </a:solidFill>
                <a:latin typeface="Times New Roman"/>
                <a:cs typeface="Times New Roman"/>
              </a:rPr>
              <a:t>tissues and  </a:t>
            </a:r>
            <a:r>
              <a:rPr sz="2800" dirty="0">
                <a:solidFill>
                  <a:srgbClr val="333333"/>
                </a:solidFill>
                <a:latin typeface="Times New Roman"/>
                <a:cs typeface="Times New Roman"/>
              </a:rPr>
              <a:t>where </a:t>
            </a:r>
            <a:r>
              <a:rPr sz="2800" spc="-5" dirty="0">
                <a:solidFill>
                  <a:srgbClr val="333333"/>
                </a:solidFill>
                <a:latin typeface="Times New Roman"/>
                <a:cs typeface="Times New Roman"/>
              </a:rPr>
              <a:t>there </a:t>
            </a:r>
            <a:r>
              <a:rPr sz="2800" dirty="0">
                <a:solidFill>
                  <a:srgbClr val="333333"/>
                </a:solidFill>
                <a:latin typeface="Times New Roman"/>
                <a:cs typeface="Times New Roman"/>
              </a:rPr>
              <a:t>is a </a:t>
            </a:r>
            <a:r>
              <a:rPr sz="2800" spc="-10" dirty="0">
                <a:solidFill>
                  <a:srgbClr val="333333"/>
                </a:solidFill>
                <a:latin typeface="Times New Roman"/>
                <a:cs typeface="Times New Roman"/>
              </a:rPr>
              <a:t>large </a:t>
            </a:r>
            <a:r>
              <a:rPr sz="2800" spc="-5" dirty="0">
                <a:solidFill>
                  <a:srgbClr val="333333"/>
                </a:solidFill>
                <a:latin typeface="Times New Roman"/>
                <a:cs typeface="Times New Roman"/>
              </a:rPr>
              <a:t>amount </a:t>
            </a:r>
            <a:r>
              <a:rPr sz="2800" dirty="0">
                <a:solidFill>
                  <a:srgbClr val="333333"/>
                </a:solidFill>
                <a:latin typeface="Times New Roman"/>
                <a:cs typeface="Times New Roman"/>
              </a:rPr>
              <a:t>of </a:t>
            </a:r>
            <a:r>
              <a:rPr sz="2800" spc="-5" dirty="0">
                <a:solidFill>
                  <a:srgbClr val="333333"/>
                </a:solidFill>
                <a:latin typeface="Times New Roman"/>
                <a:cs typeface="Times New Roman"/>
              </a:rPr>
              <a:t>subcutaneous</a:t>
            </a:r>
            <a:r>
              <a:rPr sz="2800" spc="-95" dirty="0">
                <a:solidFill>
                  <a:srgbClr val="333333"/>
                </a:solidFill>
                <a:latin typeface="Times New Roman"/>
                <a:cs typeface="Times New Roman"/>
              </a:rPr>
              <a:t> </a:t>
            </a:r>
            <a:r>
              <a:rPr sz="2800" spc="-10" dirty="0">
                <a:solidFill>
                  <a:srgbClr val="333333"/>
                </a:solidFill>
                <a:latin typeface="Times New Roman"/>
                <a:cs typeface="Times New Roman"/>
              </a:rPr>
              <a:t>fat</a:t>
            </a:r>
            <a:endParaRPr sz="2800">
              <a:latin typeface="Times New Roman"/>
              <a:cs typeface="Times New Roman"/>
            </a:endParaRPr>
          </a:p>
          <a:p>
            <a:pPr marL="294640" marR="266700" indent="-281940">
              <a:lnSpc>
                <a:spcPct val="100000"/>
              </a:lnSpc>
              <a:spcBef>
                <a:spcPts val="2000"/>
              </a:spcBef>
              <a:buFont typeface="Arial"/>
              <a:buChar char="•"/>
              <a:tabLst>
                <a:tab pos="294005" algn="l"/>
                <a:tab pos="294640" algn="l"/>
                <a:tab pos="3954779" algn="l"/>
              </a:tabLst>
            </a:pPr>
            <a:r>
              <a:rPr sz="2800" spc="-5" dirty="0">
                <a:solidFill>
                  <a:srgbClr val="333333"/>
                </a:solidFill>
                <a:latin typeface="Times New Roman"/>
                <a:cs typeface="Times New Roman"/>
              </a:rPr>
              <a:t>Bruising </a:t>
            </a:r>
            <a:r>
              <a:rPr sz="2800" dirty="0">
                <a:solidFill>
                  <a:srgbClr val="333333"/>
                </a:solidFill>
                <a:latin typeface="Times New Roman"/>
                <a:cs typeface="Times New Roman"/>
              </a:rPr>
              <a:t>is</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less</a:t>
            </a:r>
            <a:r>
              <a:rPr sz="2800" dirty="0">
                <a:solidFill>
                  <a:srgbClr val="333333"/>
                </a:solidFill>
                <a:latin typeface="Times New Roman"/>
                <a:cs typeface="Times New Roman"/>
              </a:rPr>
              <a:t> </a:t>
            </a:r>
            <a:r>
              <a:rPr sz="2800" spc="-5" dirty="0">
                <a:solidFill>
                  <a:srgbClr val="333333"/>
                </a:solidFill>
                <a:latin typeface="Times New Roman"/>
                <a:cs typeface="Times New Roman"/>
              </a:rPr>
              <a:t>apparent	where </a:t>
            </a:r>
            <a:r>
              <a:rPr sz="2800" dirty="0">
                <a:solidFill>
                  <a:srgbClr val="333333"/>
                </a:solidFill>
                <a:latin typeface="Times New Roman"/>
                <a:cs typeface="Times New Roman"/>
              </a:rPr>
              <a:t>the skin is</a:t>
            </a:r>
            <a:r>
              <a:rPr sz="2800" spc="-85" dirty="0">
                <a:solidFill>
                  <a:srgbClr val="333333"/>
                </a:solidFill>
                <a:latin typeface="Times New Roman"/>
                <a:cs typeface="Times New Roman"/>
              </a:rPr>
              <a:t> </a:t>
            </a:r>
            <a:r>
              <a:rPr sz="2800" spc="-5" dirty="0">
                <a:solidFill>
                  <a:srgbClr val="333333"/>
                </a:solidFill>
                <a:latin typeface="Times New Roman"/>
                <a:cs typeface="Times New Roman"/>
              </a:rPr>
              <a:t>strongly  supported </a:t>
            </a:r>
            <a:r>
              <a:rPr sz="2800" dirty="0">
                <a:solidFill>
                  <a:srgbClr val="333333"/>
                </a:solidFill>
                <a:latin typeface="Times New Roman"/>
                <a:cs typeface="Times New Roman"/>
              </a:rPr>
              <a:t>by </a:t>
            </a:r>
            <a:r>
              <a:rPr sz="2800" spc="-5" dirty="0">
                <a:solidFill>
                  <a:srgbClr val="333333"/>
                </a:solidFill>
                <a:latin typeface="Times New Roman"/>
                <a:cs typeface="Times New Roman"/>
              </a:rPr>
              <a:t>fibrous tissue </a:t>
            </a:r>
            <a:r>
              <a:rPr sz="2800" dirty="0">
                <a:solidFill>
                  <a:srgbClr val="333333"/>
                </a:solidFill>
                <a:latin typeface="Times New Roman"/>
                <a:cs typeface="Times New Roman"/>
              </a:rPr>
              <a:t>or </a:t>
            </a:r>
            <a:r>
              <a:rPr sz="2800" spc="-5" dirty="0">
                <a:solidFill>
                  <a:srgbClr val="333333"/>
                </a:solidFill>
                <a:latin typeface="Times New Roman"/>
                <a:cs typeface="Times New Roman"/>
              </a:rPr>
              <a:t>if </a:t>
            </a:r>
            <a:r>
              <a:rPr sz="2800" dirty="0">
                <a:solidFill>
                  <a:srgbClr val="333333"/>
                </a:solidFill>
                <a:latin typeface="Times New Roman"/>
                <a:cs typeface="Times New Roman"/>
              </a:rPr>
              <a:t>the </a:t>
            </a:r>
            <a:r>
              <a:rPr sz="2800" spc="-10" dirty="0">
                <a:solidFill>
                  <a:srgbClr val="333333"/>
                </a:solidFill>
                <a:latin typeface="Times New Roman"/>
                <a:cs typeface="Times New Roman"/>
              </a:rPr>
              <a:t>muscle </a:t>
            </a:r>
            <a:r>
              <a:rPr sz="2800" spc="-5" dirty="0">
                <a:solidFill>
                  <a:srgbClr val="333333"/>
                </a:solidFill>
                <a:latin typeface="Times New Roman"/>
                <a:cs typeface="Times New Roman"/>
              </a:rPr>
              <a:t>tone </a:t>
            </a:r>
            <a:r>
              <a:rPr sz="2800" dirty="0">
                <a:solidFill>
                  <a:srgbClr val="333333"/>
                </a:solidFill>
                <a:latin typeface="Times New Roman"/>
                <a:cs typeface="Times New Roman"/>
              </a:rPr>
              <a:t>is  good.</a:t>
            </a:r>
            <a:endParaRPr sz="28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984375" marR="5080" indent="-1713230">
              <a:lnSpc>
                <a:spcPct val="100000"/>
              </a:lnSpc>
              <a:spcBef>
                <a:spcPts val="100"/>
              </a:spcBef>
            </a:pPr>
            <a:r>
              <a:rPr spc="-5" dirty="0"/>
              <a:t>Determining Degree </a:t>
            </a:r>
            <a:r>
              <a:rPr dirty="0"/>
              <a:t>of </a:t>
            </a:r>
            <a:r>
              <a:rPr spc="-5" dirty="0"/>
              <a:t>Force</a:t>
            </a:r>
            <a:r>
              <a:rPr spc="-80" dirty="0"/>
              <a:t> </a:t>
            </a:r>
            <a:r>
              <a:rPr dirty="0"/>
              <a:t>in  </a:t>
            </a:r>
            <a:r>
              <a:rPr spc="-5" dirty="0"/>
              <a:t>Bruise</a:t>
            </a:r>
            <a:r>
              <a:rPr spc="-10" dirty="0"/>
              <a:t> </a:t>
            </a:r>
            <a:r>
              <a:rPr spc="-5" dirty="0"/>
              <a:t>Patterns</a:t>
            </a:r>
          </a:p>
        </p:txBody>
      </p:sp>
      <p:sp>
        <p:nvSpPr>
          <p:cNvPr id="3" name="object 3"/>
          <p:cNvSpPr txBox="1"/>
          <p:nvPr/>
        </p:nvSpPr>
        <p:spPr>
          <a:xfrm>
            <a:off x="186689" y="1303020"/>
            <a:ext cx="8905875" cy="4880610"/>
          </a:xfrm>
          <a:prstGeom prst="rect">
            <a:avLst/>
          </a:prstGeom>
        </p:spPr>
        <p:txBody>
          <a:bodyPr vert="horz" wrap="square" lIns="0" tIns="12700" rIns="0" bIns="0" rtlCol="0">
            <a:spAutoFit/>
          </a:bodyPr>
          <a:lstStyle/>
          <a:p>
            <a:pPr marL="294640" indent="-281940">
              <a:lnSpc>
                <a:spcPct val="100000"/>
              </a:lnSpc>
              <a:spcBef>
                <a:spcPts val="100"/>
              </a:spcBef>
              <a:buFont typeface="Arial"/>
              <a:buChar char="•"/>
              <a:tabLst>
                <a:tab pos="294005" algn="l"/>
                <a:tab pos="294640" algn="l"/>
              </a:tabLst>
            </a:pPr>
            <a:r>
              <a:rPr sz="2800" spc="-5" dirty="0">
                <a:solidFill>
                  <a:srgbClr val="333333"/>
                </a:solidFill>
                <a:latin typeface="Times New Roman"/>
                <a:cs typeface="Times New Roman"/>
              </a:rPr>
              <a:t>Age</a:t>
            </a:r>
            <a:endParaRPr sz="2800">
              <a:latin typeface="Times New Roman"/>
              <a:cs typeface="Times New Roman"/>
            </a:endParaRPr>
          </a:p>
          <a:p>
            <a:pPr marL="590550" marR="381000" lvl="1" indent="-295910">
              <a:lnSpc>
                <a:spcPts val="2310"/>
              </a:lnSpc>
              <a:spcBef>
                <a:spcPts val="570"/>
              </a:spcBef>
              <a:buClr>
                <a:srgbClr val="848484"/>
              </a:buClr>
              <a:buFont typeface="Arial"/>
              <a:buChar char="•"/>
              <a:tabLst>
                <a:tab pos="589915" algn="l"/>
                <a:tab pos="590550" algn="l"/>
              </a:tabLst>
            </a:pPr>
            <a:r>
              <a:rPr sz="2400" spc="-5" dirty="0">
                <a:solidFill>
                  <a:srgbClr val="333333"/>
                </a:solidFill>
                <a:latin typeface="Times New Roman"/>
                <a:cs typeface="Times New Roman"/>
              </a:rPr>
              <a:t>Infants </a:t>
            </a:r>
            <a:r>
              <a:rPr sz="2400" dirty="0">
                <a:solidFill>
                  <a:srgbClr val="333333"/>
                </a:solidFill>
                <a:latin typeface="Times New Roman"/>
                <a:cs typeface="Times New Roman"/>
              </a:rPr>
              <a:t>and the elderly tend to </a:t>
            </a:r>
            <a:r>
              <a:rPr sz="2400" spc="-5" dirty="0">
                <a:solidFill>
                  <a:srgbClr val="333333"/>
                </a:solidFill>
                <a:latin typeface="Times New Roman"/>
                <a:cs typeface="Times New Roman"/>
              </a:rPr>
              <a:t>bruise more </a:t>
            </a:r>
            <a:r>
              <a:rPr sz="2400" dirty="0">
                <a:solidFill>
                  <a:srgbClr val="333333"/>
                </a:solidFill>
                <a:latin typeface="Times New Roman"/>
                <a:cs typeface="Times New Roman"/>
              </a:rPr>
              <a:t>easily than young and  </a:t>
            </a:r>
            <a:r>
              <a:rPr sz="2400" spc="-5" dirty="0">
                <a:solidFill>
                  <a:srgbClr val="333333"/>
                </a:solidFill>
                <a:latin typeface="Times New Roman"/>
                <a:cs typeface="Times New Roman"/>
              </a:rPr>
              <a:t>middle </a:t>
            </a:r>
            <a:r>
              <a:rPr sz="2400" dirty="0">
                <a:solidFill>
                  <a:srgbClr val="333333"/>
                </a:solidFill>
                <a:latin typeface="Times New Roman"/>
                <a:cs typeface="Times New Roman"/>
              </a:rPr>
              <a:t>aged</a:t>
            </a:r>
            <a:r>
              <a:rPr sz="2400" spc="-5" dirty="0">
                <a:solidFill>
                  <a:srgbClr val="333333"/>
                </a:solidFill>
                <a:latin typeface="Times New Roman"/>
                <a:cs typeface="Times New Roman"/>
              </a:rPr>
              <a:t> adults.</a:t>
            </a:r>
            <a:endParaRPr sz="2400">
              <a:latin typeface="Times New Roman"/>
              <a:cs typeface="Times New Roman"/>
            </a:endParaRPr>
          </a:p>
          <a:p>
            <a:pPr marL="590550" marR="5080" lvl="1" indent="-295910">
              <a:lnSpc>
                <a:spcPts val="2310"/>
              </a:lnSpc>
              <a:spcBef>
                <a:spcPts val="580"/>
              </a:spcBef>
              <a:buClr>
                <a:srgbClr val="848484"/>
              </a:buClr>
              <a:buFont typeface="Arial"/>
              <a:buChar char="•"/>
              <a:tabLst>
                <a:tab pos="589915" algn="l"/>
                <a:tab pos="590550" algn="l"/>
              </a:tabLst>
            </a:pPr>
            <a:r>
              <a:rPr sz="2400" spc="-5" dirty="0">
                <a:solidFill>
                  <a:srgbClr val="333333"/>
                </a:solidFill>
                <a:latin typeface="Times New Roman"/>
                <a:cs typeface="Times New Roman"/>
              </a:rPr>
              <a:t>Infants </a:t>
            </a:r>
            <a:r>
              <a:rPr sz="2400" dirty="0">
                <a:solidFill>
                  <a:srgbClr val="333333"/>
                </a:solidFill>
                <a:latin typeface="Times New Roman"/>
                <a:cs typeface="Times New Roman"/>
              </a:rPr>
              <a:t>have loose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delicate skin,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abundant subcutaneous  fat.</a:t>
            </a:r>
            <a:endParaRPr sz="2400">
              <a:latin typeface="Times New Roman"/>
              <a:cs typeface="Times New Roman"/>
            </a:endParaRPr>
          </a:p>
          <a:p>
            <a:pPr marL="590550" marR="144145" lvl="1" indent="-295910">
              <a:lnSpc>
                <a:spcPct val="79900"/>
              </a:lnSpc>
              <a:spcBef>
                <a:spcPts val="615"/>
              </a:spcBef>
              <a:buClr>
                <a:srgbClr val="848484"/>
              </a:buClr>
              <a:buFont typeface="Arial"/>
              <a:buChar char="•"/>
              <a:tabLst>
                <a:tab pos="589915" algn="l"/>
                <a:tab pos="590550" algn="l"/>
              </a:tabLst>
            </a:pPr>
            <a:r>
              <a:rPr sz="2400" dirty="0">
                <a:solidFill>
                  <a:srgbClr val="333333"/>
                </a:solidFill>
                <a:latin typeface="Times New Roman"/>
                <a:cs typeface="Times New Roman"/>
              </a:rPr>
              <a:t>Elderly have degenerative </a:t>
            </a:r>
            <a:r>
              <a:rPr sz="2400" spc="-5" dirty="0">
                <a:solidFill>
                  <a:srgbClr val="333333"/>
                </a:solidFill>
                <a:latin typeface="Times New Roman"/>
                <a:cs typeface="Times New Roman"/>
              </a:rPr>
              <a:t>changes </a:t>
            </a:r>
            <a:r>
              <a:rPr sz="2400" dirty="0">
                <a:solidFill>
                  <a:srgbClr val="333333"/>
                </a:solidFill>
                <a:latin typeface="Times New Roman"/>
                <a:cs typeface="Times New Roman"/>
              </a:rPr>
              <a:t>in the </a:t>
            </a:r>
            <a:r>
              <a:rPr sz="2400" spc="-5" dirty="0">
                <a:solidFill>
                  <a:srgbClr val="333333"/>
                </a:solidFill>
                <a:latin typeface="Times New Roman"/>
                <a:cs typeface="Times New Roman"/>
              </a:rPr>
              <a:t>tissues which support </a:t>
            </a:r>
            <a:r>
              <a:rPr sz="2400" dirty="0">
                <a:solidFill>
                  <a:srgbClr val="333333"/>
                </a:solidFill>
                <a:latin typeface="Times New Roman"/>
                <a:cs typeface="Times New Roman"/>
              </a:rPr>
              <a:t>the  </a:t>
            </a:r>
            <a:r>
              <a:rPr sz="2400" spc="-10" dirty="0">
                <a:solidFill>
                  <a:srgbClr val="333333"/>
                </a:solidFill>
                <a:latin typeface="Times New Roman"/>
                <a:cs typeface="Times New Roman"/>
              </a:rPr>
              <a:t>small </a:t>
            </a:r>
            <a:r>
              <a:rPr sz="2400" dirty="0">
                <a:solidFill>
                  <a:srgbClr val="333333"/>
                </a:solidFill>
                <a:latin typeface="Times New Roman"/>
                <a:cs typeface="Times New Roman"/>
              </a:rPr>
              <a:t>blood </a:t>
            </a:r>
            <a:r>
              <a:rPr sz="2400" spc="-5" dirty="0">
                <a:solidFill>
                  <a:srgbClr val="333333"/>
                </a:solidFill>
                <a:latin typeface="Times New Roman"/>
                <a:cs typeface="Times New Roman"/>
              </a:rPr>
              <a:t>vessels </a:t>
            </a:r>
            <a:r>
              <a:rPr sz="2400" dirty="0">
                <a:solidFill>
                  <a:srgbClr val="333333"/>
                </a:solidFill>
                <a:latin typeface="Times New Roman"/>
                <a:cs typeface="Times New Roman"/>
              </a:rPr>
              <a:t>of the </a:t>
            </a:r>
            <a:r>
              <a:rPr sz="2400" spc="-5" dirty="0">
                <a:solidFill>
                  <a:srgbClr val="333333"/>
                </a:solidFill>
                <a:latin typeface="Times New Roman"/>
                <a:cs typeface="Times New Roman"/>
              </a:rPr>
              <a:t>skin </a:t>
            </a:r>
            <a:r>
              <a:rPr sz="2400" dirty="0">
                <a:solidFill>
                  <a:srgbClr val="333333"/>
                </a:solidFill>
                <a:latin typeface="Times New Roman"/>
                <a:cs typeface="Times New Roman"/>
              </a:rPr>
              <a:t>and </a:t>
            </a:r>
            <a:r>
              <a:rPr sz="2400" spc="-5" dirty="0">
                <a:solidFill>
                  <a:srgbClr val="333333"/>
                </a:solidFill>
                <a:latin typeface="Times New Roman"/>
                <a:cs typeface="Times New Roman"/>
              </a:rPr>
              <a:t>subcutaneous</a:t>
            </a:r>
            <a:r>
              <a:rPr sz="2400" spc="25" dirty="0">
                <a:solidFill>
                  <a:srgbClr val="333333"/>
                </a:solidFill>
                <a:latin typeface="Times New Roman"/>
                <a:cs typeface="Times New Roman"/>
              </a:rPr>
              <a:t> </a:t>
            </a:r>
            <a:r>
              <a:rPr sz="2400" spc="-5" dirty="0">
                <a:solidFill>
                  <a:srgbClr val="333333"/>
                </a:solidFill>
                <a:latin typeface="Times New Roman"/>
                <a:cs typeface="Times New Roman"/>
              </a:rPr>
              <a:t>tissues.</a:t>
            </a:r>
            <a:endParaRPr sz="2400">
              <a:latin typeface="Times New Roman"/>
              <a:cs typeface="Times New Roman"/>
            </a:endParaRPr>
          </a:p>
          <a:p>
            <a:pPr marL="294640" indent="-281940">
              <a:lnSpc>
                <a:spcPct val="100000"/>
              </a:lnSpc>
              <a:spcBef>
                <a:spcPts val="1320"/>
              </a:spcBef>
              <a:buFont typeface="Arial"/>
              <a:buChar char="•"/>
              <a:tabLst>
                <a:tab pos="294005" algn="l"/>
                <a:tab pos="294640" algn="l"/>
              </a:tabLst>
            </a:pPr>
            <a:r>
              <a:rPr sz="2800" spc="-5" dirty="0">
                <a:solidFill>
                  <a:srgbClr val="333333"/>
                </a:solidFill>
                <a:latin typeface="Times New Roman"/>
                <a:cs typeface="Times New Roman"/>
              </a:rPr>
              <a:t>Gender:</a:t>
            </a:r>
            <a:endParaRPr sz="2800">
              <a:latin typeface="Times New Roman"/>
              <a:cs typeface="Times New Roman"/>
            </a:endParaRPr>
          </a:p>
          <a:p>
            <a:pPr marL="590550" marR="767080" lvl="1" indent="-295910">
              <a:lnSpc>
                <a:spcPts val="2310"/>
              </a:lnSpc>
              <a:spcBef>
                <a:spcPts val="575"/>
              </a:spcBef>
              <a:buClr>
                <a:srgbClr val="848484"/>
              </a:buClr>
              <a:buFont typeface="Arial"/>
              <a:buChar char="•"/>
              <a:tabLst>
                <a:tab pos="589915" algn="l"/>
                <a:tab pos="590550" algn="l"/>
              </a:tabLst>
            </a:pPr>
            <a:r>
              <a:rPr sz="2400" spc="-50" dirty="0">
                <a:solidFill>
                  <a:srgbClr val="333333"/>
                </a:solidFill>
                <a:latin typeface="Times New Roman"/>
                <a:cs typeface="Times New Roman"/>
              </a:rPr>
              <a:t>Women </a:t>
            </a:r>
            <a:r>
              <a:rPr sz="2400" dirty="0">
                <a:solidFill>
                  <a:srgbClr val="333333"/>
                </a:solidFill>
                <a:latin typeface="Times New Roman"/>
                <a:cs typeface="Times New Roman"/>
              </a:rPr>
              <a:t>bruise </a:t>
            </a:r>
            <a:r>
              <a:rPr sz="2400" spc="-5" dirty="0">
                <a:solidFill>
                  <a:srgbClr val="333333"/>
                </a:solidFill>
                <a:latin typeface="Times New Roman"/>
                <a:cs typeface="Times New Roman"/>
              </a:rPr>
              <a:t>more easily </a:t>
            </a:r>
            <a:r>
              <a:rPr sz="2400" dirty="0">
                <a:solidFill>
                  <a:srgbClr val="333333"/>
                </a:solidFill>
                <a:latin typeface="Times New Roman"/>
                <a:cs typeface="Times New Roman"/>
              </a:rPr>
              <a:t>than </a:t>
            </a:r>
            <a:r>
              <a:rPr sz="2400" spc="-10" dirty="0">
                <a:solidFill>
                  <a:srgbClr val="333333"/>
                </a:solidFill>
                <a:latin typeface="Times New Roman"/>
                <a:cs typeface="Times New Roman"/>
              </a:rPr>
              <a:t>men </a:t>
            </a:r>
            <a:r>
              <a:rPr sz="2400" dirty="0">
                <a:solidFill>
                  <a:srgbClr val="333333"/>
                </a:solidFill>
                <a:latin typeface="Times New Roman"/>
                <a:cs typeface="Times New Roman"/>
              </a:rPr>
              <a:t>because they </a:t>
            </a:r>
            <a:r>
              <a:rPr sz="2400" spc="-5" dirty="0">
                <a:solidFill>
                  <a:srgbClr val="333333"/>
                </a:solidFill>
                <a:latin typeface="Times New Roman"/>
                <a:cs typeface="Times New Roman"/>
              </a:rPr>
              <a:t>have more  subcutaneous fat </a:t>
            </a:r>
            <a:r>
              <a:rPr sz="2400" dirty="0">
                <a:solidFill>
                  <a:srgbClr val="333333"/>
                </a:solidFill>
                <a:latin typeface="Times New Roman"/>
                <a:cs typeface="Times New Roman"/>
              </a:rPr>
              <a:t>and this is particularly true of </a:t>
            </a:r>
            <a:r>
              <a:rPr sz="2400" spc="-5" dirty="0">
                <a:solidFill>
                  <a:srgbClr val="333333"/>
                </a:solidFill>
                <a:latin typeface="Times New Roman"/>
                <a:cs typeface="Times New Roman"/>
              </a:rPr>
              <a:t>obese</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women.</a:t>
            </a:r>
            <a:endParaRPr sz="2400">
              <a:latin typeface="Times New Roman"/>
              <a:cs typeface="Times New Roman"/>
            </a:endParaRPr>
          </a:p>
          <a:p>
            <a:pPr marL="294640" indent="-281940">
              <a:lnSpc>
                <a:spcPct val="100000"/>
              </a:lnSpc>
              <a:spcBef>
                <a:spcPts val="1335"/>
              </a:spcBef>
              <a:buFont typeface="Arial"/>
              <a:buChar char="•"/>
              <a:tabLst>
                <a:tab pos="294005" algn="l"/>
                <a:tab pos="294640" algn="l"/>
              </a:tabLst>
            </a:pPr>
            <a:r>
              <a:rPr sz="2800" spc="-5" dirty="0">
                <a:solidFill>
                  <a:srgbClr val="333333"/>
                </a:solidFill>
                <a:latin typeface="Times New Roman"/>
                <a:cs typeface="Times New Roman"/>
              </a:rPr>
              <a:t>Natural </a:t>
            </a:r>
            <a:r>
              <a:rPr sz="2800" spc="-10" dirty="0">
                <a:solidFill>
                  <a:srgbClr val="333333"/>
                </a:solidFill>
                <a:latin typeface="Times New Roman"/>
                <a:cs typeface="Times New Roman"/>
              </a:rPr>
              <a:t>Disease</a:t>
            </a:r>
            <a:endParaRPr sz="2800">
              <a:latin typeface="Times New Roman"/>
              <a:cs typeface="Times New Roman"/>
            </a:endParaRPr>
          </a:p>
          <a:p>
            <a:pPr marL="294640" indent="-281940">
              <a:lnSpc>
                <a:spcPct val="100000"/>
              </a:lnSpc>
              <a:spcBef>
                <a:spcPts val="1330"/>
              </a:spcBef>
              <a:buFont typeface="Arial"/>
              <a:buChar char="•"/>
              <a:tabLst>
                <a:tab pos="294005" algn="l"/>
                <a:tab pos="294640" algn="l"/>
              </a:tabLst>
            </a:pPr>
            <a:r>
              <a:rPr sz="2800" dirty="0">
                <a:solidFill>
                  <a:srgbClr val="333333"/>
                </a:solidFill>
                <a:latin typeface="Times New Roman"/>
                <a:cs typeface="Times New Roman"/>
              </a:rPr>
              <a:t>Skin</a:t>
            </a:r>
            <a:r>
              <a:rPr sz="2800" spc="-5" dirty="0">
                <a:solidFill>
                  <a:srgbClr val="333333"/>
                </a:solidFill>
                <a:latin typeface="Times New Roman"/>
                <a:cs typeface="Times New Roman"/>
              </a:rPr>
              <a:t> color</a:t>
            </a:r>
            <a:endParaRPr sz="28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139" y="326390"/>
            <a:ext cx="4105275" cy="756920"/>
          </a:xfrm>
          <a:prstGeom prst="rect">
            <a:avLst/>
          </a:prstGeom>
        </p:spPr>
        <p:txBody>
          <a:bodyPr vert="horz" wrap="square" lIns="0" tIns="12700" rIns="0" bIns="0" rtlCol="0">
            <a:spAutoFit/>
          </a:bodyPr>
          <a:lstStyle/>
          <a:p>
            <a:pPr marL="12700">
              <a:lnSpc>
                <a:spcPct val="100000"/>
              </a:lnSpc>
              <a:spcBef>
                <a:spcPts val="100"/>
              </a:spcBef>
            </a:pPr>
            <a:r>
              <a:rPr sz="4800" spc="-5" dirty="0"/>
              <a:t>Causitive</a:t>
            </a:r>
            <a:r>
              <a:rPr sz="4800" spc="-50" dirty="0"/>
              <a:t> </a:t>
            </a:r>
            <a:r>
              <a:rPr sz="4800" spc="-5" dirty="0"/>
              <a:t>Object</a:t>
            </a:r>
            <a:endParaRPr sz="4800"/>
          </a:p>
        </p:txBody>
      </p:sp>
      <p:sp>
        <p:nvSpPr>
          <p:cNvPr id="3" name="object 3"/>
          <p:cNvSpPr txBox="1"/>
          <p:nvPr/>
        </p:nvSpPr>
        <p:spPr>
          <a:xfrm>
            <a:off x="857250" y="1861820"/>
            <a:ext cx="7265670" cy="1122680"/>
          </a:xfrm>
          <a:prstGeom prst="rect">
            <a:avLst/>
          </a:prstGeom>
        </p:spPr>
        <p:txBody>
          <a:bodyPr vert="horz" wrap="square" lIns="0" tIns="12700" rIns="0" bIns="0" rtlCol="0">
            <a:spAutoFit/>
          </a:bodyPr>
          <a:lstStyle/>
          <a:p>
            <a:pPr marL="295275" marR="5080" indent="-283210" algn="just">
              <a:lnSpc>
                <a:spcPct val="100000"/>
              </a:lnSpc>
              <a:spcBef>
                <a:spcPts val="100"/>
              </a:spcBef>
              <a:buFont typeface="Arial"/>
              <a:buChar char="•"/>
              <a:tabLst>
                <a:tab pos="295910" algn="l"/>
              </a:tabLst>
            </a:pPr>
            <a:r>
              <a:rPr sz="2400" dirty="0">
                <a:solidFill>
                  <a:srgbClr val="333333"/>
                </a:solidFill>
                <a:latin typeface="Times New Roman"/>
                <a:cs typeface="Times New Roman"/>
              </a:rPr>
              <a:t>The </a:t>
            </a:r>
            <a:r>
              <a:rPr sz="2400" spc="-5" dirty="0">
                <a:solidFill>
                  <a:srgbClr val="333333"/>
                </a:solidFill>
                <a:latin typeface="Times New Roman"/>
                <a:cs typeface="Times New Roman"/>
              </a:rPr>
              <a:t>shape </a:t>
            </a:r>
            <a:r>
              <a:rPr sz="2400" dirty="0">
                <a:solidFill>
                  <a:srgbClr val="333333"/>
                </a:solidFill>
                <a:latin typeface="Times New Roman"/>
                <a:cs typeface="Times New Roman"/>
              </a:rPr>
              <a:t>of the </a:t>
            </a:r>
            <a:r>
              <a:rPr sz="2400" spc="-5" dirty="0">
                <a:solidFill>
                  <a:srgbClr val="333333"/>
                </a:solidFill>
                <a:latin typeface="Times New Roman"/>
                <a:cs typeface="Times New Roman"/>
              </a:rPr>
              <a:t>bruise </a:t>
            </a:r>
            <a:r>
              <a:rPr sz="2400" dirty="0">
                <a:solidFill>
                  <a:srgbClr val="333333"/>
                </a:solidFill>
                <a:latin typeface="Times New Roman"/>
                <a:cs typeface="Times New Roman"/>
              </a:rPr>
              <a:t>is </a:t>
            </a:r>
            <a:r>
              <a:rPr sz="2400" spc="-5" dirty="0">
                <a:solidFill>
                  <a:srgbClr val="333333"/>
                </a:solidFill>
                <a:latin typeface="Times New Roman"/>
                <a:cs typeface="Times New Roman"/>
              </a:rPr>
              <a:t>most </a:t>
            </a:r>
            <a:r>
              <a:rPr sz="2400" dirty="0">
                <a:solidFill>
                  <a:srgbClr val="333333"/>
                </a:solidFill>
                <a:latin typeface="Times New Roman"/>
                <a:cs typeface="Times New Roman"/>
              </a:rPr>
              <a:t>likely to </a:t>
            </a:r>
            <a:r>
              <a:rPr sz="2400" spc="-5" dirty="0">
                <a:solidFill>
                  <a:srgbClr val="333333"/>
                </a:solidFill>
                <a:latin typeface="Times New Roman"/>
                <a:cs typeface="Times New Roman"/>
              </a:rPr>
              <a:t>reflect </a:t>
            </a:r>
            <a:r>
              <a:rPr sz="2400" dirty="0">
                <a:solidFill>
                  <a:srgbClr val="333333"/>
                </a:solidFill>
                <a:latin typeface="Times New Roman"/>
                <a:cs typeface="Times New Roman"/>
              </a:rPr>
              <a:t>the shape  of the </a:t>
            </a:r>
            <a:r>
              <a:rPr sz="2400" spc="-5" dirty="0">
                <a:solidFill>
                  <a:srgbClr val="333333"/>
                </a:solidFill>
                <a:latin typeface="Times New Roman"/>
                <a:cs typeface="Times New Roman"/>
              </a:rPr>
              <a:t>causative </a:t>
            </a:r>
            <a:r>
              <a:rPr sz="2400" dirty="0">
                <a:solidFill>
                  <a:srgbClr val="333333"/>
                </a:solidFill>
                <a:latin typeface="Times New Roman"/>
                <a:cs typeface="Times New Roman"/>
              </a:rPr>
              <a:t>object </a:t>
            </a:r>
            <a:r>
              <a:rPr sz="2400" spc="-5" dirty="0">
                <a:solidFill>
                  <a:srgbClr val="333333"/>
                </a:solidFill>
                <a:latin typeface="Times New Roman"/>
                <a:cs typeface="Times New Roman"/>
              </a:rPr>
              <a:t>when </a:t>
            </a:r>
            <a:r>
              <a:rPr sz="2400" dirty="0">
                <a:solidFill>
                  <a:srgbClr val="333333"/>
                </a:solidFill>
                <a:latin typeface="Times New Roman"/>
                <a:cs typeface="Times New Roman"/>
              </a:rPr>
              <a:t>the object is </a:t>
            </a:r>
            <a:r>
              <a:rPr sz="2400" spc="-5" dirty="0">
                <a:solidFill>
                  <a:srgbClr val="333333"/>
                </a:solidFill>
                <a:latin typeface="Times New Roman"/>
                <a:cs typeface="Times New Roman"/>
              </a:rPr>
              <a:t>small </a:t>
            </a:r>
            <a:r>
              <a:rPr sz="2400" dirty="0">
                <a:solidFill>
                  <a:srgbClr val="333333"/>
                </a:solidFill>
                <a:latin typeface="Times New Roman"/>
                <a:cs typeface="Times New Roman"/>
              </a:rPr>
              <a:t>and hard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death occurs </a:t>
            </a:r>
            <a:r>
              <a:rPr sz="2400" spc="-5" dirty="0">
                <a:solidFill>
                  <a:srgbClr val="333333"/>
                </a:solidFill>
                <a:latin typeface="Times New Roman"/>
                <a:cs typeface="Times New Roman"/>
              </a:rPr>
              <a:t>soon after </a:t>
            </a:r>
            <a:r>
              <a:rPr sz="2400" dirty="0">
                <a:solidFill>
                  <a:srgbClr val="333333"/>
                </a:solidFill>
                <a:latin typeface="Times New Roman"/>
                <a:cs typeface="Times New Roman"/>
              </a:rPr>
              <a:t>injury</a:t>
            </a:r>
            <a:endParaRPr sz="24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139" y="326390"/>
            <a:ext cx="4105275" cy="756920"/>
          </a:xfrm>
          <a:prstGeom prst="rect">
            <a:avLst/>
          </a:prstGeom>
        </p:spPr>
        <p:txBody>
          <a:bodyPr vert="horz" wrap="square" lIns="0" tIns="12700" rIns="0" bIns="0" rtlCol="0">
            <a:spAutoFit/>
          </a:bodyPr>
          <a:lstStyle/>
          <a:p>
            <a:pPr marL="12700">
              <a:lnSpc>
                <a:spcPct val="100000"/>
              </a:lnSpc>
              <a:spcBef>
                <a:spcPts val="100"/>
              </a:spcBef>
            </a:pPr>
            <a:r>
              <a:rPr sz="4800" spc="-5" dirty="0"/>
              <a:t>Causitive</a:t>
            </a:r>
            <a:r>
              <a:rPr sz="4800" spc="-50" dirty="0"/>
              <a:t> </a:t>
            </a:r>
            <a:r>
              <a:rPr sz="4800" spc="-5" dirty="0"/>
              <a:t>Object</a:t>
            </a:r>
            <a:endParaRPr sz="4800"/>
          </a:p>
        </p:txBody>
      </p:sp>
      <p:sp>
        <p:nvSpPr>
          <p:cNvPr id="3" name="object 3"/>
          <p:cNvSpPr txBox="1"/>
          <p:nvPr/>
        </p:nvSpPr>
        <p:spPr>
          <a:xfrm>
            <a:off x="857250" y="1861820"/>
            <a:ext cx="7399020" cy="2726690"/>
          </a:xfrm>
          <a:prstGeom prst="rect">
            <a:avLst/>
          </a:prstGeom>
        </p:spPr>
        <p:txBody>
          <a:bodyPr vert="horz" wrap="square" lIns="0" tIns="12700" rIns="0" bIns="0" rtlCol="0">
            <a:spAutoFit/>
          </a:bodyPr>
          <a:lstStyle/>
          <a:p>
            <a:pPr marL="295275" marR="951865"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A doughnut </a:t>
            </a:r>
            <a:r>
              <a:rPr sz="2400" spc="-5" dirty="0">
                <a:solidFill>
                  <a:srgbClr val="333333"/>
                </a:solidFill>
                <a:latin typeface="Times New Roman"/>
                <a:cs typeface="Times New Roman"/>
              </a:rPr>
              <a:t>bruise </a:t>
            </a:r>
            <a:r>
              <a:rPr sz="2400" dirty="0">
                <a:solidFill>
                  <a:srgbClr val="333333"/>
                </a:solidFill>
                <a:latin typeface="Times New Roman"/>
                <a:cs typeface="Times New Roman"/>
              </a:rPr>
              <a:t>is produced by an </a:t>
            </a:r>
            <a:r>
              <a:rPr sz="2400" spc="-5" dirty="0">
                <a:solidFill>
                  <a:srgbClr val="333333"/>
                </a:solidFill>
                <a:latin typeface="Times New Roman"/>
                <a:cs typeface="Times New Roman"/>
              </a:rPr>
              <a:t>object with</a:t>
            </a:r>
            <a:r>
              <a:rPr sz="2400" spc="-150" dirty="0">
                <a:solidFill>
                  <a:srgbClr val="333333"/>
                </a:solidFill>
                <a:latin typeface="Times New Roman"/>
                <a:cs typeface="Times New Roman"/>
              </a:rPr>
              <a:t> </a:t>
            </a:r>
            <a:r>
              <a:rPr sz="2400" dirty="0">
                <a:solidFill>
                  <a:srgbClr val="333333"/>
                </a:solidFill>
                <a:latin typeface="Times New Roman"/>
                <a:cs typeface="Times New Roman"/>
              </a:rPr>
              <a:t>a  rounded contour (e.g.</a:t>
            </a:r>
            <a:r>
              <a:rPr sz="2400" spc="-20" dirty="0">
                <a:solidFill>
                  <a:srgbClr val="333333"/>
                </a:solidFill>
                <a:latin typeface="Times New Roman"/>
                <a:cs typeface="Times New Roman"/>
              </a:rPr>
              <a:t> </a:t>
            </a:r>
            <a:r>
              <a:rPr sz="2400" dirty="0">
                <a:solidFill>
                  <a:srgbClr val="333333"/>
                </a:solidFill>
                <a:latin typeface="Times New Roman"/>
                <a:cs typeface="Times New Roman"/>
              </a:rPr>
              <a:t>baseball).</a:t>
            </a:r>
            <a:endParaRPr sz="2400">
              <a:latin typeface="Times New Roman"/>
              <a:cs typeface="Times New Roman"/>
            </a:endParaRPr>
          </a:p>
          <a:p>
            <a:pPr marL="295275" marR="223520" indent="-283210">
              <a:lnSpc>
                <a:spcPct val="100000"/>
              </a:lnSpc>
              <a:spcBef>
                <a:spcPts val="2000"/>
              </a:spcBef>
              <a:buFont typeface="Arial"/>
              <a:buChar char="•"/>
              <a:tabLst>
                <a:tab pos="295275" algn="l"/>
                <a:tab pos="295910" algn="l"/>
              </a:tabLst>
            </a:pPr>
            <a:r>
              <a:rPr sz="2400" spc="-60" dirty="0">
                <a:solidFill>
                  <a:srgbClr val="333333"/>
                </a:solidFill>
                <a:latin typeface="Times New Roman"/>
                <a:cs typeface="Times New Roman"/>
              </a:rPr>
              <a:t>Two </a:t>
            </a:r>
            <a:r>
              <a:rPr sz="2400" dirty="0">
                <a:solidFill>
                  <a:srgbClr val="333333"/>
                </a:solidFill>
                <a:latin typeface="Times New Roman"/>
                <a:cs typeface="Times New Roman"/>
              </a:rPr>
              <a:t>parallel linear </a:t>
            </a:r>
            <a:r>
              <a:rPr sz="2400" spc="-5" dirty="0">
                <a:solidFill>
                  <a:srgbClr val="333333"/>
                </a:solidFill>
                <a:latin typeface="Times New Roman"/>
                <a:cs typeface="Times New Roman"/>
              </a:rPr>
              <a:t>bruises result from </a:t>
            </a:r>
            <a:r>
              <a:rPr sz="2400" dirty="0">
                <a:solidFill>
                  <a:srgbClr val="333333"/>
                </a:solidFill>
                <a:latin typeface="Times New Roman"/>
                <a:cs typeface="Times New Roman"/>
              </a:rPr>
              <a:t>a blow </a:t>
            </a:r>
            <a:r>
              <a:rPr sz="2400" spc="-5" dirty="0">
                <a:solidFill>
                  <a:srgbClr val="333333"/>
                </a:solidFill>
                <a:latin typeface="Times New Roman"/>
                <a:cs typeface="Times New Roman"/>
              </a:rPr>
              <a:t>with </a:t>
            </a:r>
            <a:r>
              <a:rPr sz="2400" dirty="0">
                <a:solidFill>
                  <a:srgbClr val="333333"/>
                </a:solidFill>
                <a:latin typeface="Times New Roman"/>
                <a:cs typeface="Times New Roman"/>
              </a:rPr>
              <a:t>a </a:t>
            </a:r>
            <a:r>
              <a:rPr sz="2400" spc="-5" dirty="0">
                <a:solidFill>
                  <a:srgbClr val="333333"/>
                </a:solidFill>
                <a:latin typeface="Times New Roman"/>
                <a:cs typeface="Times New Roman"/>
              </a:rPr>
              <a:t>rod  </a:t>
            </a:r>
            <a:r>
              <a:rPr sz="2400" dirty="0">
                <a:solidFill>
                  <a:srgbClr val="333333"/>
                </a:solidFill>
                <a:latin typeface="Times New Roman"/>
                <a:cs typeface="Times New Roman"/>
              </a:rPr>
              <a:t>or</a:t>
            </a:r>
            <a:r>
              <a:rPr sz="2400" spc="-5" dirty="0">
                <a:solidFill>
                  <a:srgbClr val="333333"/>
                </a:solidFill>
                <a:latin typeface="Times New Roman"/>
                <a:cs typeface="Times New Roman"/>
              </a:rPr>
              <a:t> </a:t>
            </a:r>
            <a:r>
              <a:rPr sz="2400" dirty="0">
                <a:solidFill>
                  <a:srgbClr val="333333"/>
                </a:solidFill>
                <a:latin typeface="Times New Roman"/>
                <a:cs typeface="Times New Roman"/>
              </a:rPr>
              <a:t>stick</a:t>
            </a:r>
            <a:endParaRPr sz="2400">
              <a:latin typeface="Times New Roman"/>
              <a:cs typeface="Times New Roman"/>
            </a:endParaRPr>
          </a:p>
          <a:p>
            <a:pPr marL="295275" marR="5080" indent="-283210">
              <a:lnSpc>
                <a:spcPct val="100000"/>
              </a:lnSpc>
              <a:spcBef>
                <a:spcPts val="1990"/>
              </a:spcBef>
              <a:buFont typeface="Arial"/>
              <a:buChar char="•"/>
              <a:tabLst>
                <a:tab pos="295275" algn="l"/>
                <a:tab pos="295910" algn="l"/>
              </a:tabLst>
            </a:pPr>
            <a:r>
              <a:rPr sz="2400" spc="-5" dirty="0">
                <a:solidFill>
                  <a:srgbClr val="333333"/>
                </a:solidFill>
                <a:latin typeface="Times New Roman"/>
                <a:cs typeface="Times New Roman"/>
              </a:rPr>
              <a:t>Bruises can </a:t>
            </a:r>
            <a:r>
              <a:rPr sz="2400" dirty="0">
                <a:solidFill>
                  <a:srgbClr val="333333"/>
                </a:solidFill>
                <a:latin typeface="Times New Roman"/>
                <a:cs typeface="Times New Roman"/>
              </a:rPr>
              <a:t>follow rounded contours if they are </a:t>
            </a:r>
            <a:r>
              <a:rPr sz="2400" spc="-5" dirty="0">
                <a:solidFill>
                  <a:srgbClr val="333333"/>
                </a:solidFill>
                <a:latin typeface="Times New Roman"/>
                <a:cs typeface="Times New Roman"/>
              </a:rPr>
              <a:t>caused </a:t>
            </a:r>
            <a:r>
              <a:rPr sz="2400" dirty="0">
                <a:solidFill>
                  <a:srgbClr val="333333"/>
                </a:solidFill>
                <a:latin typeface="Times New Roman"/>
                <a:cs typeface="Times New Roman"/>
              </a:rPr>
              <a:t>by  a flexible object like a</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lash</a:t>
            </a:r>
            <a:endParaRPr sz="24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139" y="326390"/>
            <a:ext cx="4105275" cy="756920"/>
          </a:xfrm>
          <a:prstGeom prst="rect">
            <a:avLst/>
          </a:prstGeom>
        </p:spPr>
        <p:txBody>
          <a:bodyPr vert="horz" wrap="square" lIns="0" tIns="12700" rIns="0" bIns="0" rtlCol="0">
            <a:spAutoFit/>
          </a:bodyPr>
          <a:lstStyle/>
          <a:p>
            <a:pPr marL="12700">
              <a:lnSpc>
                <a:spcPct val="100000"/>
              </a:lnSpc>
              <a:spcBef>
                <a:spcPts val="100"/>
              </a:spcBef>
            </a:pPr>
            <a:r>
              <a:rPr sz="4800" spc="-5" dirty="0"/>
              <a:t>Causitive</a:t>
            </a:r>
            <a:r>
              <a:rPr sz="4800" spc="-50" dirty="0"/>
              <a:t> </a:t>
            </a:r>
            <a:r>
              <a:rPr sz="4800" spc="-5" dirty="0"/>
              <a:t>Object</a:t>
            </a:r>
            <a:endParaRPr sz="4800"/>
          </a:p>
        </p:txBody>
      </p:sp>
      <p:sp>
        <p:nvSpPr>
          <p:cNvPr id="3" name="object 3"/>
          <p:cNvSpPr txBox="1"/>
          <p:nvPr/>
        </p:nvSpPr>
        <p:spPr>
          <a:xfrm>
            <a:off x="535940" y="1633220"/>
            <a:ext cx="7945120" cy="1376680"/>
          </a:xfrm>
          <a:prstGeom prst="rect">
            <a:avLst/>
          </a:prstGeom>
        </p:spPr>
        <p:txBody>
          <a:bodyPr vert="horz" wrap="square" lIns="0" tIns="12700" rIns="0" bIns="0" rtlCol="0">
            <a:spAutoFit/>
          </a:bodyPr>
          <a:lstStyle/>
          <a:p>
            <a:pPr marL="294640" marR="584200" indent="-281940">
              <a:lnSpc>
                <a:spcPct val="100000"/>
              </a:lnSpc>
              <a:spcBef>
                <a:spcPts val="100"/>
              </a:spcBef>
              <a:buFont typeface="Arial"/>
              <a:buChar char="•"/>
              <a:tabLst>
                <a:tab pos="294005" algn="l"/>
                <a:tab pos="294640" algn="l"/>
              </a:tabLst>
            </a:pPr>
            <a:r>
              <a:rPr sz="2400" spc="-5" dirty="0">
                <a:solidFill>
                  <a:srgbClr val="333333"/>
                </a:solidFill>
                <a:latin typeface="Times New Roman"/>
                <a:cs typeface="Times New Roman"/>
              </a:rPr>
              <a:t>Bruises </a:t>
            </a:r>
            <a:r>
              <a:rPr sz="2400" dirty="0">
                <a:solidFill>
                  <a:srgbClr val="333333"/>
                </a:solidFill>
                <a:latin typeface="Times New Roman"/>
                <a:cs typeface="Times New Roman"/>
              </a:rPr>
              <a:t>produced by </a:t>
            </a:r>
            <a:r>
              <a:rPr sz="2400" spc="-5" dirty="0">
                <a:solidFill>
                  <a:srgbClr val="333333"/>
                </a:solidFill>
                <a:latin typeface="Times New Roman"/>
                <a:cs typeface="Times New Roman"/>
              </a:rPr>
              <a:t>fingerpads </a:t>
            </a:r>
            <a:r>
              <a:rPr sz="2400" dirty="0">
                <a:solidFill>
                  <a:srgbClr val="333333"/>
                </a:solidFill>
                <a:latin typeface="Times New Roman"/>
                <a:cs typeface="Times New Roman"/>
              </a:rPr>
              <a:t>as a result of gripping are  usually </a:t>
            </a:r>
            <a:r>
              <a:rPr sz="2400" spc="-10" dirty="0">
                <a:solidFill>
                  <a:srgbClr val="333333"/>
                </a:solidFill>
                <a:latin typeface="Times New Roman"/>
                <a:cs typeface="Times New Roman"/>
              </a:rPr>
              <a:t>larger </a:t>
            </a:r>
            <a:r>
              <a:rPr sz="2400" dirty="0">
                <a:solidFill>
                  <a:srgbClr val="333333"/>
                </a:solidFill>
                <a:latin typeface="Times New Roman"/>
                <a:cs typeface="Times New Roman"/>
              </a:rPr>
              <a:t>than the fingerpads</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themselves.</a:t>
            </a:r>
            <a:endParaRPr sz="2400">
              <a:latin typeface="Times New Roman"/>
              <a:cs typeface="Times New Roman"/>
            </a:endParaRPr>
          </a:p>
          <a:p>
            <a:pPr marL="294640" indent="-281940">
              <a:lnSpc>
                <a:spcPct val="100000"/>
              </a:lnSpc>
              <a:spcBef>
                <a:spcPts val="2000"/>
              </a:spcBef>
              <a:buFont typeface="Arial"/>
              <a:buChar char="•"/>
              <a:tabLst>
                <a:tab pos="294005" algn="l"/>
                <a:tab pos="294640" algn="l"/>
              </a:tabLst>
            </a:pPr>
            <a:r>
              <a:rPr sz="2400" dirty="0">
                <a:solidFill>
                  <a:srgbClr val="333333"/>
                </a:solidFill>
                <a:latin typeface="Times New Roman"/>
                <a:cs typeface="Times New Roman"/>
              </a:rPr>
              <a:t>The pattern and location </a:t>
            </a:r>
            <a:r>
              <a:rPr sz="2400" spc="-5" dirty="0">
                <a:solidFill>
                  <a:srgbClr val="333333"/>
                </a:solidFill>
                <a:latin typeface="Times New Roman"/>
                <a:cs typeface="Times New Roman"/>
              </a:rPr>
              <a:t>suggests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mechanism </a:t>
            </a:r>
            <a:r>
              <a:rPr sz="2400" dirty="0">
                <a:solidFill>
                  <a:srgbClr val="333333"/>
                </a:solidFill>
                <a:latin typeface="Times New Roman"/>
                <a:cs typeface="Times New Roman"/>
              </a:rPr>
              <a:t>of</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causation:</a:t>
            </a:r>
            <a:endParaRPr sz="2400">
              <a:latin typeface="Times New Roman"/>
              <a:cs typeface="Times New Roman"/>
            </a:endParaRPr>
          </a:p>
        </p:txBody>
      </p:sp>
      <p:sp>
        <p:nvSpPr>
          <p:cNvPr id="4" name="object 4"/>
          <p:cNvSpPr txBox="1"/>
          <p:nvPr/>
        </p:nvSpPr>
        <p:spPr>
          <a:xfrm>
            <a:off x="817880" y="2967990"/>
            <a:ext cx="124460" cy="848360"/>
          </a:xfrm>
          <a:prstGeom prst="rect">
            <a:avLst/>
          </a:prstGeom>
        </p:spPr>
        <p:txBody>
          <a:bodyPr vert="horz" wrap="square" lIns="0" tIns="88900" rIns="0" bIns="0" rtlCol="0">
            <a:spAutoFit/>
          </a:bodyPr>
          <a:lstStyle/>
          <a:p>
            <a:pPr marL="12700">
              <a:lnSpc>
                <a:spcPct val="100000"/>
              </a:lnSpc>
              <a:spcBef>
                <a:spcPts val="700"/>
              </a:spcBef>
            </a:pPr>
            <a:r>
              <a:rPr sz="2200" spc="5" dirty="0">
                <a:solidFill>
                  <a:srgbClr val="848484"/>
                </a:solidFill>
                <a:latin typeface="Arial"/>
                <a:cs typeface="Arial"/>
              </a:rPr>
              <a:t>•</a:t>
            </a:r>
            <a:endParaRPr sz="2200">
              <a:latin typeface="Arial"/>
              <a:cs typeface="Arial"/>
            </a:endParaRPr>
          </a:p>
          <a:p>
            <a:pPr marL="12700">
              <a:lnSpc>
                <a:spcPct val="100000"/>
              </a:lnSpc>
              <a:spcBef>
                <a:spcPts val="600"/>
              </a:spcBef>
            </a:pPr>
            <a:r>
              <a:rPr sz="2200" spc="5" dirty="0">
                <a:solidFill>
                  <a:srgbClr val="848484"/>
                </a:solidFill>
                <a:latin typeface="Arial"/>
                <a:cs typeface="Arial"/>
              </a:rPr>
              <a:t>•</a:t>
            </a:r>
            <a:endParaRPr sz="2200">
              <a:latin typeface="Arial"/>
              <a:cs typeface="Arial"/>
            </a:endParaRPr>
          </a:p>
        </p:txBody>
      </p:sp>
      <p:sp>
        <p:nvSpPr>
          <p:cNvPr id="5" name="object 5"/>
          <p:cNvSpPr txBox="1"/>
          <p:nvPr/>
        </p:nvSpPr>
        <p:spPr>
          <a:xfrm>
            <a:off x="1113789" y="2983229"/>
            <a:ext cx="3434715" cy="848360"/>
          </a:xfrm>
          <a:prstGeom prst="rect">
            <a:avLst/>
          </a:prstGeom>
        </p:spPr>
        <p:txBody>
          <a:bodyPr vert="horz" wrap="square" lIns="0" tIns="88900" rIns="0" bIns="0" rtlCol="0">
            <a:spAutoFit/>
          </a:bodyPr>
          <a:lstStyle/>
          <a:p>
            <a:pPr marL="12700">
              <a:lnSpc>
                <a:spcPct val="100000"/>
              </a:lnSpc>
              <a:spcBef>
                <a:spcPts val="700"/>
              </a:spcBef>
            </a:pPr>
            <a:r>
              <a:rPr sz="2200" spc="-5" dirty="0">
                <a:solidFill>
                  <a:srgbClr val="333333"/>
                </a:solidFill>
                <a:latin typeface="Times New Roman"/>
                <a:cs typeface="Times New Roman"/>
              </a:rPr>
              <a:t>On the neck in</a:t>
            </a:r>
            <a:r>
              <a:rPr sz="2200" spc="10" dirty="0">
                <a:solidFill>
                  <a:srgbClr val="333333"/>
                </a:solidFill>
                <a:latin typeface="Times New Roman"/>
                <a:cs typeface="Times New Roman"/>
              </a:rPr>
              <a:t> </a:t>
            </a:r>
            <a:r>
              <a:rPr sz="2200" spc="-5" dirty="0">
                <a:solidFill>
                  <a:srgbClr val="333333"/>
                </a:solidFill>
                <a:latin typeface="Times New Roman"/>
                <a:cs typeface="Times New Roman"/>
              </a:rPr>
              <a:t>throttling</a:t>
            </a:r>
            <a:endParaRPr sz="2200">
              <a:latin typeface="Times New Roman"/>
              <a:cs typeface="Times New Roman"/>
            </a:endParaRPr>
          </a:p>
          <a:p>
            <a:pPr marL="12700">
              <a:lnSpc>
                <a:spcPct val="100000"/>
              </a:lnSpc>
              <a:spcBef>
                <a:spcPts val="600"/>
              </a:spcBef>
            </a:pPr>
            <a:r>
              <a:rPr sz="2200" spc="-5" dirty="0">
                <a:solidFill>
                  <a:srgbClr val="333333"/>
                </a:solidFill>
                <a:latin typeface="Times New Roman"/>
                <a:cs typeface="Times New Roman"/>
              </a:rPr>
              <a:t>On the </a:t>
            </a:r>
            <a:r>
              <a:rPr sz="2200" dirty="0">
                <a:solidFill>
                  <a:srgbClr val="333333"/>
                </a:solidFill>
                <a:latin typeface="Times New Roman"/>
                <a:cs typeface="Times New Roman"/>
              </a:rPr>
              <a:t>upper </a:t>
            </a:r>
            <a:r>
              <a:rPr sz="2200" spc="-10" dirty="0">
                <a:solidFill>
                  <a:srgbClr val="333333"/>
                </a:solidFill>
                <a:latin typeface="Times New Roman"/>
                <a:cs typeface="Times New Roman"/>
              </a:rPr>
              <a:t>arms </a:t>
            </a:r>
            <a:r>
              <a:rPr sz="2200" spc="-5" dirty="0">
                <a:solidFill>
                  <a:srgbClr val="333333"/>
                </a:solidFill>
                <a:latin typeface="Times New Roman"/>
                <a:cs typeface="Times New Roman"/>
              </a:rPr>
              <a:t>in</a:t>
            </a:r>
            <a:r>
              <a:rPr sz="2200" spc="-55" dirty="0">
                <a:solidFill>
                  <a:srgbClr val="333333"/>
                </a:solidFill>
                <a:latin typeface="Times New Roman"/>
                <a:cs typeface="Times New Roman"/>
              </a:rPr>
              <a:t> </a:t>
            </a:r>
            <a:r>
              <a:rPr sz="2200" spc="-5" dirty="0">
                <a:solidFill>
                  <a:srgbClr val="333333"/>
                </a:solidFill>
                <a:latin typeface="Times New Roman"/>
                <a:cs typeface="Times New Roman"/>
              </a:rPr>
              <a:t>restraint.</a:t>
            </a:r>
            <a:endParaRPr sz="2200">
              <a:latin typeface="Times New Roman"/>
              <a:cs typeface="Times New Roman"/>
            </a:endParaRPr>
          </a:p>
        </p:txBody>
      </p:sp>
      <p:sp>
        <p:nvSpPr>
          <p:cNvPr id="6" name="object 6"/>
          <p:cNvSpPr txBox="1"/>
          <p:nvPr/>
        </p:nvSpPr>
        <p:spPr>
          <a:xfrm>
            <a:off x="535940" y="4060190"/>
            <a:ext cx="5281930" cy="391160"/>
          </a:xfrm>
          <a:prstGeom prst="rect">
            <a:avLst/>
          </a:prstGeom>
        </p:spPr>
        <p:txBody>
          <a:bodyPr vert="horz" wrap="square" lIns="0" tIns="12700" rIns="0" bIns="0" rtlCol="0">
            <a:spAutoFit/>
          </a:bodyPr>
          <a:lstStyle/>
          <a:p>
            <a:pPr marL="294640" indent="-281940">
              <a:lnSpc>
                <a:spcPct val="100000"/>
              </a:lnSpc>
              <a:spcBef>
                <a:spcPts val="100"/>
              </a:spcBef>
              <a:buFont typeface="Arial"/>
              <a:buChar char="•"/>
              <a:tabLst>
                <a:tab pos="294005" algn="l"/>
                <a:tab pos="294640" algn="l"/>
              </a:tabLst>
            </a:pPr>
            <a:r>
              <a:rPr sz="2400" spc="-5" dirty="0">
                <a:solidFill>
                  <a:srgbClr val="333333"/>
                </a:solidFill>
                <a:latin typeface="Times New Roman"/>
                <a:cs typeface="Times New Roman"/>
              </a:rPr>
              <a:t>Such </a:t>
            </a:r>
            <a:r>
              <a:rPr sz="2400" dirty="0">
                <a:solidFill>
                  <a:srgbClr val="333333"/>
                </a:solidFill>
                <a:latin typeface="Times New Roman"/>
                <a:cs typeface="Times New Roman"/>
              </a:rPr>
              <a:t>bruises are </a:t>
            </a:r>
            <a:r>
              <a:rPr sz="2400" spc="-5" dirty="0">
                <a:solidFill>
                  <a:srgbClr val="333333"/>
                </a:solidFill>
                <a:latin typeface="Times New Roman"/>
                <a:cs typeface="Times New Roman"/>
              </a:rPr>
              <a:t>referred </a:t>
            </a:r>
            <a:r>
              <a:rPr sz="2400" dirty="0">
                <a:solidFill>
                  <a:srgbClr val="333333"/>
                </a:solidFill>
                <a:latin typeface="Times New Roman"/>
                <a:cs typeface="Times New Roman"/>
              </a:rPr>
              <a:t>to as</a:t>
            </a:r>
            <a:r>
              <a:rPr sz="2400" spc="-50" dirty="0">
                <a:solidFill>
                  <a:srgbClr val="333333"/>
                </a:solidFill>
                <a:latin typeface="Times New Roman"/>
                <a:cs typeface="Times New Roman"/>
              </a:rPr>
              <a:t> </a:t>
            </a:r>
            <a:r>
              <a:rPr sz="2400" dirty="0">
                <a:solidFill>
                  <a:srgbClr val="333333"/>
                </a:solidFill>
                <a:latin typeface="Times New Roman"/>
                <a:cs typeface="Times New Roman"/>
              </a:rPr>
              <a:t>patterned.</a:t>
            </a:r>
            <a:endParaRPr sz="24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23210" y="339090"/>
            <a:ext cx="3495675" cy="635000"/>
          </a:xfrm>
          <a:prstGeom prst="rect">
            <a:avLst/>
          </a:prstGeom>
        </p:spPr>
        <p:txBody>
          <a:bodyPr vert="horz" wrap="square" lIns="0" tIns="12700" rIns="0" bIns="0" rtlCol="0">
            <a:spAutoFit/>
          </a:bodyPr>
          <a:lstStyle/>
          <a:p>
            <a:pPr marL="12700">
              <a:lnSpc>
                <a:spcPct val="100000"/>
              </a:lnSpc>
              <a:spcBef>
                <a:spcPts val="100"/>
              </a:spcBef>
            </a:pPr>
            <a:r>
              <a:rPr spc="-5" dirty="0"/>
              <a:t>Aging </a:t>
            </a:r>
            <a:r>
              <a:rPr dirty="0"/>
              <a:t>of</a:t>
            </a:r>
            <a:r>
              <a:rPr spc="-60" dirty="0"/>
              <a:t> </a:t>
            </a:r>
            <a:r>
              <a:rPr spc="-5" dirty="0"/>
              <a:t>Bruises</a:t>
            </a:r>
          </a:p>
        </p:txBody>
      </p:sp>
      <p:sp>
        <p:nvSpPr>
          <p:cNvPr id="4" name="object 4"/>
          <p:cNvSpPr/>
          <p:nvPr/>
        </p:nvSpPr>
        <p:spPr>
          <a:xfrm>
            <a:off x="457200" y="1143000"/>
            <a:ext cx="2914650" cy="467233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582670" y="1177290"/>
            <a:ext cx="4848225" cy="5458460"/>
          </a:xfrm>
          <a:prstGeom prst="rect">
            <a:avLst/>
          </a:prstGeom>
        </p:spPr>
        <p:txBody>
          <a:bodyPr vert="horz" wrap="square" lIns="0" tIns="12700" rIns="0" bIns="0" rtlCol="0">
            <a:spAutoFit/>
          </a:bodyPr>
          <a:lstStyle/>
          <a:p>
            <a:pPr marL="12700" marR="5080">
              <a:lnSpc>
                <a:spcPct val="99900"/>
              </a:lnSpc>
              <a:spcBef>
                <a:spcPts val="100"/>
              </a:spcBef>
              <a:buSzPct val="96428"/>
              <a:buChar char="•"/>
              <a:tabLst>
                <a:tab pos="138430" algn="l"/>
              </a:tabLst>
            </a:pPr>
            <a:r>
              <a:rPr sz="2800" spc="-5" dirty="0">
                <a:solidFill>
                  <a:srgbClr val="FFFFFF"/>
                </a:solidFill>
                <a:latin typeface="Times New Roman"/>
                <a:cs typeface="Times New Roman"/>
              </a:rPr>
              <a:t>Color changes </a:t>
            </a:r>
            <a:r>
              <a:rPr sz="2800" dirty="0">
                <a:solidFill>
                  <a:srgbClr val="FFFFFF"/>
                </a:solidFill>
                <a:latin typeface="Times New Roman"/>
                <a:cs typeface="Times New Roman"/>
              </a:rPr>
              <a:t>a bruise goes  through </a:t>
            </a:r>
            <a:r>
              <a:rPr sz="2800" spc="-10" dirty="0">
                <a:solidFill>
                  <a:srgbClr val="FFFFFF"/>
                </a:solidFill>
                <a:latin typeface="Times New Roman"/>
                <a:cs typeface="Times New Roman"/>
              </a:rPr>
              <a:t>can </a:t>
            </a:r>
            <a:r>
              <a:rPr sz="2800" dirty="0">
                <a:solidFill>
                  <a:srgbClr val="FFFFFF"/>
                </a:solidFill>
                <a:latin typeface="Times New Roman"/>
                <a:cs typeface="Times New Roman"/>
              </a:rPr>
              <a:t>give a rough</a:t>
            </a:r>
            <a:r>
              <a:rPr sz="2800" spc="-70" dirty="0">
                <a:solidFill>
                  <a:srgbClr val="FFFFFF"/>
                </a:solidFill>
                <a:latin typeface="Times New Roman"/>
                <a:cs typeface="Times New Roman"/>
              </a:rPr>
              <a:t> </a:t>
            </a:r>
            <a:r>
              <a:rPr sz="2800" spc="-10" dirty="0">
                <a:solidFill>
                  <a:srgbClr val="FFFFFF"/>
                </a:solidFill>
                <a:latin typeface="Times New Roman"/>
                <a:cs typeface="Times New Roman"/>
              </a:rPr>
              <a:t>estimate  </a:t>
            </a:r>
            <a:r>
              <a:rPr sz="2800" dirty="0">
                <a:solidFill>
                  <a:srgbClr val="FFFFFF"/>
                </a:solidFill>
                <a:latin typeface="Times New Roman"/>
                <a:cs typeface="Times New Roman"/>
              </a:rPr>
              <a:t>of </a:t>
            </a:r>
            <a:r>
              <a:rPr sz="2800" spc="-5" dirty="0">
                <a:solidFill>
                  <a:srgbClr val="FFFFFF"/>
                </a:solidFill>
                <a:latin typeface="Times New Roman"/>
                <a:cs typeface="Times New Roman"/>
              </a:rPr>
              <a:t>time </a:t>
            </a:r>
            <a:r>
              <a:rPr sz="2800" dirty="0">
                <a:solidFill>
                  <a:srgbClr val="FFFFFF"/>
                </a:solidFill>
                <a:latin typeface="Times New Roman"/>
                <a:cs typeface="Times New Roman"/>
              </a:rPr>
              <a:t>of</a:t>
            </a:r>
            <a:r>
              <a:rPr sz="2800" spc="-55" dirty="0">
                <a:solidFill>
                  <a:srgbClr val="FFFFFF"/>
                </a:solidFill>
                <a:latin typeface="Times New Roman"/>
                <a:cs typeface="Times New Roman"/>
              </a:rPr>
              <a:t> </a:t>
            </a:r>
            <a:r>
              <a:rPr sz="2800" dirty="0">
                <a:solidFill>
                  <a:srgbClr val="FFFFFF"/>
                </a:solidFill>
                <a:latin typeface="Times New Roman"/>
                <a:cs typeface="Times New Roman"/>
              </a:rPr>
              <a:t>injury</a:t>
            </a:r>
            <a:endParaRPr sz="2800">
              <a:latin typeface="Times New Roman"/>
              <a:cs typeface="Times New Roman"/>
            </a:endParaRPr>
          </a:p>
          <a:p>
            <a:pPr marL="12700" marR="49530">
              <a:lnSpc>
                <a:spcPct val="100000"/>
              </a:lnSpc>
              <a:buSzPct val="96428"/>
              <a:buChar char="•"/>
              <a:tabLst>
                <a:tab pos="138430" algn="l"/>
              </a:tabLst>
            </a:pPr>
            <a:r>
              <a:rPr sz="2800" dirty="0">
                <a:solidFill>
                  <a:srgbClr val="FFFFFF"/>
                </a:solidFill>
                <a:latin typeface="Times New Roman"/>
                <a:cs typeface="Times New Roman"/>
              </a:rPr>
              <a:t>Colors </a:t>
            </a:r>
            <a:r>
              <a:rPr sz="2800" spc="-5" dirty="0">
                <a:solidFill>
                  <a:srgbClr val="FFFFFF"/>
                </a:solidFill>
                <a:latin typeface="Times New Roman"/>
                <a:cs typeface="Times New Roman"/>
              </a:rPr>
              <a:t>result from breakdown</a:t>
            </a:r>
            <a:r>
              <a:rPr sz="2800" spc="-75" dirty="0">
                <a:solidFill>
                  <a:srgbClr val="FFFFFF"/>
                </a:solidFill>
                <a:latin typeface="Times New Roman"/>
                <a:cs typeface="Times New Roman"/>
              </a:rPr>
              <a:t> </a:t>
            </a:r>
            <a:r>
              <a:rPr sz="2800" dirty="0">
                <a:solidFill>
                  <a:srgbClr val="FFFFFF"/>
                </a:solidFill>
                <a:latin typeface="Times New Roman"/>
                <a:cs typeface="Times New Roman"/>
              </a:rPr>
              <a:t>of  </a:t>
            </a:r>
            <a:r>
              <a:rPr sz="2800" spc="-5" dirty="0">
                <a:solidFill>
                  <a:srgbClr val="FFFFFF"/>
                </a:solidFill>
                <a:latin typeface="Times New Roman"/>
                <a:cs typeface="Times New Roman"/>
              </a:rPr>
              <a:t>hemoglobin from</a:t>
            </a:r>
            <a:r>
              <a:rPr sz="2800" spc="-45" dirty="0">
                <a:solidFill>
                  <a:srgbClr val="FFFFFF"/>
                </a:solidFill>
                <a:latin typeface="Times New Roman"/>
                <a:cs typeface="Times New Roman"/>
              </a:rPr>
              <a:t> </a:t>
            </a:r>
            <a:r>
              <a:rPr sz="2800" dirty="0">
                <a:solidFill>
                  <a:srgbClr val="FFFFFF"/>
                </a:solidFill>
                <a:latin typeface="Times New Roman"/>
                <a:cs typeface="Times New Roman"/>
              </a:rPr>
              <a:t>tissues</a:t>
            </a:r>
            <a:endParaRPr sz="2800">
              <a:latin typeface="Times New Roman"/>
              <a:cs typeface="Times New Roman"/>
            </a:endParaRPr>
          </a:p>
          <a:p>
            <a:pPr marL="577215" lvl="1" indent="-107950">
              <a:lnSpc>
                <a:spcPct val="100000"/>
              </a:lnSpc>
              <a:spcBef>
                <a:spcPts val="1500"/>
              </a:spcBef>
              <a:buSzPct val="95833"/>
              <a:buChar char="•"/>
              <a:tabLst>
                <a:tab pos="577850" algn="l"/>
              </a:tabLst>
            </a:pPr>
            <a:r>
              <a:rPr sz="2400" spc="-5" dirty="0">
                <a:solidFill>
                  <a:srgbClr val="FFFFFF"/>
                </a:solidFill>
                <a:latin typeface="Times New Roman"/>
                <a:cs typeface="Times New Roman"/>
              </a:rPr>
              <a:t>Dark </a:t>
            </a:r>
            <a:r>
              <a:rPr sz="2400" dirty="0">
                <a:solidFill>
                  <a:srgbClr val="FFFFFF"/>
                </a:solidFill>
                <a:latin typeface="Times New Roman"/>
                <a:cs typeface="Times New Roman"/>
              </a:rPr>
              <a:t>blue/purple (1-18</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hours)</a:t>
            </a:r>
            <a:endParaRPr sz="2400">
              <a:latin typeface="Times New Roman"/>
              <a:cs typeface="Times New Roman"/>
            </a:endParaRPr>
          </a:p>
          <a:p>
            <a:pPr marL="577215" lvl="1" indent="-107950">
              <a:lnSpc>
                <a:spcPct val="100000"/>
              </a:lnSpc>
              <a:spcBef>
                <a:spcPts val="1500"/>
              </a:spcBef>
              <a:buSzPct val="95833"/>
              <a:buChar char="•"/>
              <a:tabLst>
                <a:tab pos="577850" algn="l"/>
              </a:tabLst>
            </a:pPr>
            <a:r>
              <a:rPr sz="2400" spc="-5" dirty="0">
                <a:solidFill>
                  <a:srgbClr val="FFFFFF"/>
                </a:solidFill>
                <a:latin typeface="Times New Roman"/>
                <a:cs typeface="Times New Roman"/>
              </a:rPr>
              <a:t>Blue/brown (~1 </a:t>
            </a:r>
            <a:r>
              <a:rPr sz="2400" dirty="0">
                <a:solidFill>
                  <a:srgbClr val="FFFFFF"/>
                </a:solidFill>
                <a:latin typeface="Times New Roman"/>
                <a:cs typeface="Times New Roman"/>
              </a:rPr>
              <a:t>to 2days)</a:t>
            </a:r>
            <a:endParaRPr sz="2400">
              <a:latin typeface="Times New Roman"/>
              <a:cs typeface="Times New Roman"/>
            </a:endParaRPr>
          </a:p>
          <a:p>
            <a:pPr marL="577215" lvl="1" indent="-107950">
              <a:lnSpc>
                <a:spcPct val="100000"/>
              </a:lnSpc>
              <a:spcBef>
                <a:spcPts val="1500"/>
              </a:spcBef>
              <a:buSzPct val="95833"/>
              <a:buChar char="•"/>
              <a:tabLst>
                <a:tab pos="577850" algn="l"/>
              </a:tabLst>
            </a:pPr>
            <a:r>
              <a:rPr sz="2400" spc="-5" dirty="0">
                <a:solidFill>
                  <a:srgbClr val="FFFFFF"/>
                </a:solidFill>
                <a:latin typeface="Times New Roman"/>
                <a:cs typeface="Times New Roman"/>
              </a:rPr>
              <a:t>Green </a:t>
            </a:r>
            <a:r>
              <a:rPr sz="2400" dirty="0">
                <a:solidFill>
                  <a:srgbClr val="FFFFFF"/>
                </a:solidFill>
                <a:latin typeface="Times New Roman"/>
                <a:cs typeface="Times New Roman"/>
              </a:rPr>
              <a:t>(~ 2 to 3</a:t>
            </a:r>
            <a:r>
              <a:rPr sz="2400" spc="-10" dirty="0">
                <a:solidFill>
                  <a:srgbClr val="FFFFFF"/>
                </a:solidFill>
                <a:latin typeface="Times New Roman"/>
                <a:cs typeface="Times New Roman"/>
              </a:rPr>
              <a:t> </a:t>
            </a:r>
            <a:r>
              <a:rPr sz="2400" dirty="0">
                <a:solidFill>
                  <a:srgbClr val="FFFFFF"/>
                </a:solidFill>
                <a:latin typeface="Times New Roman"/>
                <a:cs typeface="Times New Roman"/>
              </a:rPr>
              <a:t>days)</a:t>
            </a:r>
            <a:endParaRPr sz="2400">
              <a:latin typeface="Times New Roman"/>
              <a:cs typeface="Times New Roman"/>
            </a:endParaRPr>
          </a:p>
          <a:p>
            <a:pPr marL="577215" lvl="1" indent="-107950">
              <a:lnSpc>
                <a:spcPct val="100000"/>
              </a:lnSpc>
              <a:spcBef>
                <a:spcPts val="1500"/>
              </a:spcBef>
              <a:buSzPct val="95833"/>
              <a:buChar char="•"/>
              <a:tabLst>
                <a:tab pos="577850" algn="l"/>
              </a:tabLst>
            </a:pPr>
            <a:r>
              <a:rPr sz="2400" spc="-5" dirty="0">
                <a:solidFill>
                  <a:srgbClr val="FFFFFF"/>
                </a:solidFill>
                <a:latin typeface="Times New Roman"/>
                <a:cs typeface="Times New Roman"/>
              </a:rPr>
              <a:t>Yellow </a:t>
            </a:r>
            <a:r>
              <a:rPr sz="2400" dirty="0">
                <a:solidFill>
                  <a:srgbClr val="FFFFFF"/>
                </a:solidFill>
                <a:latin typeface="Times New Roman"/>
                <a:cs typeface="Times New Roman"/>
              </a:rPr>
              <a:t>(~3 to 7</a:t>
            </a:r>
            <a:r>
              <a:rPr sz="2400" spc="-10" dirty="0">
                <a:solidFill>
                  <a:srgbClr val="FFFFFF"/>
                </a:solidFill>
                <a:latin typeface="Times New Roman"/>
                <a:cs typeface="Times New Roman"/>
              </a:rPr>
              <a:t> </a:t>
            </a:r>
            <a:r>
              <a:rPr sz="2400" dirty="0">
                <a:solidFill>
                  <a:srgbClr val="FFFFFF"/>
                </a:solidFill>
                <a:latin typeface="Times New Roman"/>
                <a:cs typeface="Times New Roman"/>
              </a:rPr>
              <a:t>days)</a:t>
            </a:r>
            <a:endParaRPr sz="2400">
              <a:latin typeface="Times New Roman"/>
              <a:cs typeface="Times New Roman"/>
            </a:endParaRPr>
          </a:p>
          <a:p>
            <a:pPr marL="12700" marR="823594">
              <a:lnSpc>
                <a:spcPct val="100000"/>
              </a:lnSpc>
              <a:spcBef>
                <a:spcPts val="1750"/>
              </a:spcBef>
              <a:buSzPct val="96428"/>
              <a:buChar char="•"/>
              <a:tabLst>
                <a:tab pos="138430" algn="l"/>
              </a:tabLst>
            </a:pPr>
            <a:r>
              <a:rPr sz="2800" spc="-5" dirty="0">
                <a:solidFill>
                  <a:srgbClr val="FFFFFF"/>
                </a:solidFill>
                <a:latin typeface="Times New Roman"/>
                <a:cs typeface="Times New Roman"/>
              </a:rPr>
              <a:t>This rate </a:t>
            </a:r>
            <a:r>
              <a:rPr sz="2800" spc="-10" dirty="0">
                <a:solidFill>
                  <a:srgbClr val="FFFFFF"/>
                </a:solidFill>
                <a:latin typeface="Times New Roman"/>
                <a:cs typeface="Times New Roman"/>
              </a:rPr>
              <a:t>assumes </a:t>
            </a:r>
            <a:r>
              <a:rPr sz="2800" spc="-5" dirty="0">
                <a:solidFill>
                  <a:srgbClr val="FFFFFF"/>
                </a:solidFill>
                <a:latin typeface="Times New Roman"/>
                <a:cs typeface="Times New Roman"/>
              </a:rPr>
              <a:t>person</a:t>
            </a:r>
            <a:r>
              <a:rPr sz="2800" spc="-40" dirty="0">
                <a:solidFill>
                  <a:srgbClr val="FFFFFF"/>
                </a:solidFill>
                <a:latin typeface="Times New Roman"/>
                <a:cs typeface="Times New Roman"/>
              </a:rPr>
              <a:t> </a:t>
            </a:r>
            <a:r>
              <a:rPr sz="2800" spc="-5" dirty="0">
                <a:solidFill>
                  <a:srgbClr val="FFFFFF"/>
                </a:solidFill>
                <a:latin typeface="Times New Roman"/>
                <a:cs typeface="Times New Roman"/>
              </a:rPr>
              <a:t>is  healthy, however.</a:t>
            </a:r>
            <a:endParaRPr sz="2800">
              <a:latin typeface="Times New Roman"/>
              <a:cs typeface="Times New Roman"/>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4160" y="326390"/>
            <a:ext cx="3530600" cy="756920"/>
          </a:xfrm>
          <a:prstGeom prst="rect">
            <a:avLst/>
          </a:prstGeom>
        </p:spPr>
        <p:txBody>
          <a:bodyPr vert="horz" wrap="square" lIns="0" tIns="12700" rIns="0" bIns="0" rtlCol="0">
            <a:spAutoFit/>
          </a:bodyPr>
          <a:lstStyle/>
          <a:p>
            <a:pPr marL="12700">
              <a:lnSpc>
                <a:spcPct val="100000"/>
              </a:lnSpc>
              <a:spcBef>
                <a:spcPts val="100"/>
              </a:spcBef>
              <a:tabLst>
                <a:tab pos="1687830" algn="l"/>
              </a:tabLst>
            </a:pPr>
            <a:r>
              <a:rPr sz="4800" spc="-5" dirty="0"/>
              <a:t>Aging	Bruises</a:t>
            </a:r>
            <a:endParaRPr sz="4800"/>
          </a:p>
        </p:txBody>
      </p:sp>
      <p:sp>
        <p:nvSpPr>
          <p:cNvPr id="3" name="object 3"/>
          <p:cNvSpPr txBox="1"/>
          <p:nvPr/>
        </p:nvSpPr>
        <p:spPr>
          <a:xfrm>
            <a:off x="857250" y="1733550"/>
            <a:ext cx="7409180" cy="4004310"/>
          </a:xfrm>
          <a:prstGeom prst="rect">
            <a:avLst/>
          </a:prstGeom>
        </p:spPr>
        <p:txBody>
          <a:bodyPr vert="horz" wrap="square" lIns="0" tIns="12700" rIns="0" bIns="0" rtlCol="0">
            <a:spAutoFit/>
          </a:bodyPr>
          <a:lstStyle/>
          <a:p>
            <a:pPr marL="295910" indent="-283210">
              <a:lnSpc>
                <a:spcPts val="2855"/>
              </a:lnSpc>
              <a:spcBef>
                <a:spcPts val="100"/>
              </a:spcBef>
              <a:buFont typeface="Arial"/>
              <a:buChar char="•"/>
              <a:tabLst>
                <a:tab pos="295275" algn="l"/>
                <a:tab pos="295910" algn="l"/>
              </a:tabLst>
            </a:pPr>
            <a:r>
              <a:rPr sz="2800" dirty="0">
                <a:solidFill>
                  <a:srgbClr val="333333"/>
                </a:solidFill>
                <a:latin typeface="Times New Roman"/>
                <a:cs typeface="Times New Roman"/>
              </a:rPr>
              <a:t>While </a:t>
            </a:r>
            <a:r>
              <a:rPr sz="2800" spc="-5" dirty="0">
                <a:solidFill>
                  <a:srgbClr val="333333"/>
                </a:solidFill>
                <a:latin typeface="Times New Roman"/>
                <a:cs typeface="Times New Roman"/>
              </a:rPr>
              <a:t>accurate estimation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age </a:t>
            </a:r>
            <a:r>
              <a:rPr sz="2800" dirty="0">
                <a:solidFill>
                  <a:srgbClr val="333333"/>
                </a:solidFill>
                <a:latin typeface="Times New Roman"/>
                <a:cs typeface="Times New Roman"/>
              </a:rPr>
              <a:t>of a</a:t>
            </a:r>
            <a:r>
              <a:rPr sz="2800" spc="-140" dirty="0">
                <a:solidFill>
                  <a:srgbClr val="333333"/>
                </a:solidFill>
                <a:latin typeface="Times New Roman"/>
                <a:cs typeface="Times New Roman"/>
              </a:rPr>
              <a:t> </a:t>
            </a:r>
            <a:r>
              <a:rPr sz="2800" dirty="0">
                <a:solidFill>
                  <a:srgbClr val="333333"/>
                </a:solidFill>
                <a:latin typeface="Times New Roman"/>
                <a:cs typeface="Times New Roman"/>
              </a:rPr>
              <a:t>single</a:t>
            </a:r>
            <a:endParaRPr sz="2800">
              <a:latin typeface="Times New Roman"/>
              <a:cs typeface="Times New Roman"/>
            </a:endParaRPr>
          </a:p>
          <a:p>
            <a:pPr marL="295275">
              <a:lnSpc>
                <a:spcPts val="2350"/>
              </a:lnSpc>
            </a:pPr>
            <a:r>
              <a:rPr sz="2800" dirty="0">
                <a:solidFill>
                  <a:srgbClr val="333333"/>
                </a:solidFill>
                <a:latin typeface="Times New Roman"/>
                <a:cs typeface="Times New Roman"/>
              </a:rPr>
              <a:t>bruise </a:t>
            </a:r>
            <a:r>
              <a:rPr sz="2800" spc="-5" dirty="0">
                <a:solidFill>
                  <a:srgbClr val="333333"/>
                </a:solidFill>
                <a:latin typeface="Times New Roman"/>
                <a:cs typeface="Times New Roman"/>
              </a:rPr>
              <a:t>is </a:t>
            </a:r>
            <a:r>
              <a:rPr sz="2800" dirty="0">
                <a:solidFill>
                  <a:srgbClr val="333333"/>
                </a:solidFill>
                <a:latin typeface="Times New Roman"/>
                <a:cs typeface="Times New Roman"/>
              </a:rPr>
              <a:t>not </a:t>
            </a:r>
            <a:r>
              <a:rPr sz="2800" spc="-5" dirty="0">
                <a:solidFill>
                  <a:srgbClr val="333333"/>
                </a:solidFill>
                <a:latin typeface="Times New Roman"/>
                <a:cs typeface="Times New Roman"/>
              </a:rPr>
              <a:t>possible, </a:t>
            </a:r>
            <a:r>
              <a:rPr sz="2800" dirty="0">
                <a:solidFill>
                  <a:srgbClr val="333333"/>
                </a:solidFill>
                <a:latin typeface="Times New Roman"/>
                <a:cs typeface="Times New Roman"/>
              </a:rPr>
              <a:t>a </a:t>
            </a:r>
            <a:r>
              <a:rPr sz="2800" spc="-5" dirty="0">
                <a:solidFill>
                  <a:srgbClr val="333333"/>
                </a:solidFill>
                <a:latin typeface="Times New Roman"/>
                <a:cs typeface="Times New Roman"/>
              </a:rPr>
              <a:t>fresh </a:t>
            </a:r>
            <a:r>
              <a:rPr sz="2800" dirty="0">
                <a:solidFill>
                  <a:srgbClr val="333333"/>
                </a:solidFill>
                <a:latin typeface="Times New Roman"/>
                <a:cs typeface="Times New Roman"/>
              </a:rPr>
              <a:t>bruise </a:t>
            </a:r>
            <a:r>
              <a:rPr sz="2800" spc="-10" dirty="0">
                <a:solidFill>
                  <a:srgbClr val="333333"/>
                </a:solidFill>
                <a:latin typeface="Times New Roman"/>
                <a:cs typeface="Times New Roman"/>
              </a:rPr>
              <a:t>can</a:t>
            </a:r>
            <a:r>
              <a:rPr sz="2800" spc="-60" dirty="0">
                <a:solidFill>
                  <a:srgbClr val="333333"/>
                </a:solidFill>
                <a:latin typeface="Times New Roman"/>
                <a:cs typeface="Times New Roman"/>
              </a:rPr>
              <a:t> </a:t>
            </a:r>
            <a:r>
              <a:rPr sz="2800" dirty="0">
                <a:solidFill>
                  <a:srgbClr val="333333"/>
                </a:solidFill>
                <a:latin typeface="Times New Roman"/>
                <a:cs typeface="Times New Roman"/>
              </a:rPr>
              <a:t>be</a:t>
            </a:r>
            <a:endParaRPr sz="2800">
              <a:latin typeface="Times New Roman"/>
              <a:cs typeface="Times New Roman"/>
            </a:endParaRPr>
          </a:p>
          <a:p>
            <a:pPr marL="295275" marR="533400">
              <a:lnSpc>
                <a:spcPct val="69900"/>
              </a:lnSpc>
              <a:spcBef>
                <a:spcPts val="505"/>
              </a:spcBef>
            </a:pPr>
            <a:r>
              <a:rPr sz="2800" dirty="0">
                <a:solidFill>
                  <a:srgbClr val="333333"/>
                </a:solidFill>
                <a:latin typeface="Times New Roman"/>
                <a:cs typeface="Times New Roman"/>
              </a:rPr>
              <a:t>distinguished </a:t>
            </a:r>
            <a:r>
              <a:rPr sz="2800" spc="-5" dirty="0">
                <a:solidFill>
                  <a:srgbClr val="333333"/>
                </a:solidFill>
                <a:latin typeface="Times New Roman"/>
                <a:cs typeface="Times New Roman"/>
              </a:rPr>
              <a:t>easily from </a:t>
            </a:r>
            <a:r>
              <a:rPr sz="2800" dirty="0">
                <a:solidFill>
                  <a:srgbClr val="333333"/>
                </a:solidFill>
                <a:latin typeface="Times New Roman"/>
                <a:cs typeface="Times New Roman"/>
              </a:rPr>
              <a:t>one </a:t>
            </a:r>
            <a:r>
              <a:rPr sz="2800" spc="-5" dirty="0">
                <a:solidFill>
                  <a:srgbClr val="333333"/>
                </a:solidFill>
                <a:latin typeface="Times New Roman"/>
                <a:cs typeface="Times New Roman"/>
              </a:rPr>
              <a:t>which </a:t>
            </a:r>
            <a:r>
              <a:rPr sz="2800" dirty="0">
                <a:solidFill>
                  <a:srgbClr val="333333"/>
                </a:solidFill>
                <a:latin typeface="Times New Roman"/>
                <a:cs typeface="Times New Roman"/>
              </a:rPr>
              <a:t>is</a:t>
            </a:r>
            <a:r>
              <a:rPr sz="2800" spc="-90" dirty="0">
                <a:solidFill>
                  <a:srgbClr val="333333"/>
                </a:solidFill>
                <a:latin typeface="Times New Roman"/>
                <a:cs typeface="Times New Roman"/>
              </a:rPr>
              <a:t> </a:t>
            </a:r>
            <a:r>
              <a:rPr sz="2800" spc="-5" dirty="0">
                <a:solidFill>
                  <a:srgbClr val="333333"/>
                </a:solidFill>
                <a:latin typeface="Times New Roman"/>
                <a:cs typeface="Times New Roman"/>
              </a:rPr>
              <a:t>several  </a:t>
            </a:r>
            <a:r>
              <a:rPr sz="2800" dirty="0">
                <a:solidFill>
                  <a:srgbClr val="333333"/>
                </a:solidFill>
                <a:latin typeface="Times New Roman"/>
                <a:cs typeface="Times New Roman"/>
              </a:rPr>
              <a:t>days</a:t>
            </a:r>
            <a:r>
              <a:rPr sz="2800" spc="-10" dirty="0">
                <a:solidFill>
                  <a:srgbClr val="333333"/>
                </a:solidFill>
                <a:latin typeface="Times New Roman"/>
                <a:cs typeface="Times New Roman"/>
              </a:rPr>
              <a:t> </a:t>
            </a:r>
            <a:r>
              <a:rPr sz="2800" dirty="0">
                <a:solidFill>
                  <a:srgbClr val="333333"/>
                </a:solidFill>
                <a:latin typeface="Times New Roman"/>
                <a:cs typeface="Times New Roman"/>
              </a:rPr>
              <a:t>old.</a:t>
            </a:r>
            <a:endParaRPr sz="2800">
              <a:latin typeface="Times New Roman"/>
              <a:cs typeface="Times New Roman"/>
            </a:endParaRPr>
          </a:p>
          <a:p>
            <a:pPr marL="295910" indent="-283210">
              <a:lnSpc>
                <a:spcPts val="2855"/>
              </a:lnSpc>
              <a:spcBef>
                <a:spcPts val="990"/>
              </a:spcBef>
              <a:buFont typeface="Arial"/>
              <a:buChar char="•"/>
              <a:tabLst>
                <a:tab pos="295275" algn="l"/>
                <a:tab pos="295910" algn="l"/>
              </a:tabLst>
            </a:pPr>
            <a:r>
              <a:rPr sz="2800" spc="-5" dirty="0">
                <a:solidFill>
                  <a:srgbClr val="333333"/>
                </a:solidFill>
                <a:latin typeface="Times New Roman"/>
                <a:cs typeface="Times New Roman"/>
              </a:rPr>
              <a:t>Establishing that bruises are </a:t>
            </a:r>
            <a:r>
              <a:rPr sz="2800" dirty="0">
                <a:solidFill>
                  <a:srgbClr val="333333"/>
                </a:solidFill>
                <a:latin typeface="Times New Roman"/>
                <a:cs typeface="Times New Roman"/>
              </a:rPr>
              <a:t>of </a:t>
            </a:r>
            <a:r>
              <a:rPr sz="2800" spc="-15" dirty="0">
                <a:solidFill>
                  <a:srgbClr val="333333"/>
                </a:solidFill>
                <a:latin typeface="Times New Roman"/>
                <a:cs typeface="Times New Roman"/>
              </a:rPr>
              <a:t>different </a:t>
            </a:r>
            <a:r>
              <a:rPr sz="2800" spc="-10" dirty="0">
                <a:solidFill>
                  <a:srgbClr val="333333"/>
                </a:solidFill>
                <a:latin typeface="Times New Roman"/>
                <a:cs typeface="Times New Roman"/>
              </a:rPr>
              <a:t>ages</a:t>
            </a:r>
            <a:r>
              <a:rPr sz="2800" spc="20" dirty="0">
                <a:solidFill>
                  <a:srgbClr val="333333"/>
                </a:solidFill>
                <a:latin typeface="Times New Roman"/>
                <a:cs typeface="Times New Roman"/>
              </a:rPr>
              <a:t> </a:t>
            </a:r>
            <a:r>
              <a:rPr sz="2800" spc="-10" dirty="0">
                <a:solidFill>
                  <a:srgbClr val="333333"/>
                </a:solidFill>
                <a:latin typeface="Times New Roman"/>
                <a:cs typeface="Times New Roman"/>
              </a:rPr>
              <a:t>may</a:t>
            </a:r>
            <a:endParaRPr sz="2800">
              <a:latin typeface="Times New Roman"/>
              <a:cs typeface="Times New Roman"/>
            </a:endParaRPr>
          </a:p>
          <a:p>
            <a:pPr marL="295275" marR="992505">
              <a:lnSpc>
                <a:spcPct val="69900"/>
              </a:lnSpc>
              <a:spcBef>
                <a:spcPts val="505"/>
              </a:spcBef>
            </a:pPr>
            <a:r>
              <a:rPr sz="2800" dirty="0">
                <a:solidFill>
                  <a:srgbClr val="333333"/>
                </a:solidFill>
                <a:latin typeface="Times New Roman"/>
                <a:cs typeface="Times New Roman"/>
              </a:rPr>
              <a:t>be of </a:t>
            </a:r>
            <a:r>
              <a:rPr sz="2800" spc="-10" dirty="0">
                <a:solidFill>
                  <a:srgbClr val="333333"/>
                </a:solidFill>
                <a:latin typeface="Times New Roman"/>
                <a:cs typeface="Times New Roman"/>
              </a:rPr>
              <a:t>medical </a:t>
            </a:r>
            <a:r>
              <a:rPr sz="2800" spc="-5" dirty="0">
                <a:solidFill>
                  <a:srgbClr val="333333"/>
                </a:solidFill>
                <a:latin typeface="Times New Roman"/>
                <a:cs typeface="Times New Roman"/>
              </a:rPr>
              <a:t>importance where there </a:t>
            </a:r>
            <a:r>
              <a:rPr sz="2800" dirty="0">
                <a:solidFill>
                  <a:srgbClr val="333333"/>
                </a:solidFill>
                <a:latin typeface="Times New Roman"/>
                <a:cs typeface="Times New Roman"/>
              </a:rPr>
              <a:t>is</a:t>
            </a:r>
            <a:r>
              <a:rPr sz="2800" spc="-90" dirty="0">
                <a:solidFill>
                  <a:srgbClr val="333333"/>
                </a:solidFill>
                <a:latin typeface="Times New Roman"/>
                <a:cs typeface="Times New Roman"/>
              </a:rPr>
              <a:t> </a:t>
            </a:r>
            <a:r>
              <a:rPr sz="2800" spc="-10" dirty="0">
                <a:solidFill>
                  <a:srgbClr val="333333"/>
                </a:solidFill>
                <a:latin typeface="Times New Roman"/>
                <a:cs typeface="Times New Roman"/>
              </a:rPr>
              <a:t>an  </a:t>
            </a:r>
            <a:r>
              <a:rPr sz="2800" spc="-5" dirty="0">
                <a:solidFill>
                  <a:srgbClr val="333333"/>
                </a:solidFill>
                <a:latin typeface="Times New Roman"/>
                <a:cs typeface="Times New Roman"/>
              </a:rPr>
              <a:t>allegation </a:t>
            </a:r>
            <a:r>
              <a:rPr sz="2800" dirty="0">
                <a:solidFill>
                  <a:srgbClr val="333333"/>
                </a:solidFill>
                <a:latin typeface="Times New Roman"/>
                <a:cs typeface="Times New Roman"/>
              </a:rPr>
              <a:t>of </a:t>
            </a:r>
            <a:r>
              <a:rPr sz="2800" spc="-5" dirty="0">
                <a:solidFill>
                  <a:srgbClr val="333333"/>
                </a:solidFill>
                <a:latin typeface="Times New Roman"/>
                <a:cs typeface="Times New Roman"/>
              </a:rPr>
              <a:t>repeated</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assaults:</a:t>
            </a:r>
            <a:endParaRPr sz="2800">
              <a:latin typeface="Times New Roman"/>
              <a:cs typeface="Times New Roman"/>
            </a:endParaRPr>
          </a:p>
          <a:p>
            <a:pPr marL="590550" lvl="1" indent="-295275">
              <a:lnSpc>
                <a:spcPts val="2475"/>
              </a:lnSpc>
              <a:buClr>
                <a:srgbClr val="848484"/>
              </a:buClr>
              <a:buFont typeface="Arial"/>
              <a:buChar char="•"/>
              <a:tabLst>
                <a:tab pos="589915" algn="l"/>
                <a:tab pos="590550" algn="l"/>
              </a:tabLst>
            </a:pPr>
            <a:r>
              <a:rPr sz="2400" dirty="0">
                <a:solidFill>
                  <a:srgbClr val="333333"/>
                </a:solidFill>
                <a:latin typeface="Times New Roman"/>
                <a:cs typeface="Times New Roman"/>
              </a:rPr>
              <a:t>Child</a:t>
            </a:r>
            <a:r>
              <a:rPr sz="2400" spc="-10" dirty="0">
                <a:solidFill>
                  <a:srgbClr val="333333"/>
                </a:solidFill>
                <a:latin typeface="Times New Roman"/>
                <a:cs typeface="Times New Roman"/>
              </a:rPr>
              <a:t> </a:t>
            </a:r>
            <a:r>
              <a:rPr sz="2400" spc="-5" dirty="0">
                <a:solidFill>
                  <a:srgbClr val="333333"/>
                </a:solidFill>
                <a:latin typeface="Times New Roman"/>
                <a:cs typeface="Times New Roman"/>
              </a:rPr>
              <a:t>abuse</a:t>
            </a:r>
            <a:endParaRPr sz="2400">
              <a:latin typeface="Times New Roman"/>
              <a:cs typeface="Times New Roman"/>
            </a:endParaRPr>
          </a:p>
          <a:p>
            <a:pPr marL="590550" lvl="1" indent="-295275">
              <a:lnSpc>
                <a:spcPts val="2615"/>
              </a:lnSpc>
              <a:buClr>
                <a:srgbClr val="848484"/>
              </a:buClr>
              <a:buFont typeface="Arial"/>
              <a:buChar char="•"/>
              <a:tabLst>
                <a:tab pos="589915" algn="l"/>
                <a:tab pos="590550" algn="l"/>
              </a:tabLst>
            </a:pPr>
            <a:r>
              <a:rPr sz="2400" spc="-30" dirty="0">
                <a:solidFill>
                  <a:srgbClr val="333333"/>
                </a:solidFill>
                <a:latin typeface="Times New Roman"/>
                <a:cs typeface="Times New Roman"/>
              </a:rPr>
              <a:t>Wife</a:t>
            </a:r>
            <a:r>
              <a:rPr sz="2400" spc="-10" dirty="0">
                <a:solidFill>
                  <a:srgbClr val="333333"/>
                </a:solidFill>
                <a:latin typeface="Times New Roman"/>
                <a:cs typeface="Times New Roman"/>
              </a:rPr>
              <a:t> </a:t>
            </a:r>
            <a:r>
              <a:rPr sz="2400" dirty="0">
                <a:solidFill>
                  <a:srgbClr val="333333"/>
                </a:solidFill>
                <a:latin typeface="Times New Roman"/>
                <a:cs typeface="Times New Roman"/>
              </a:rPr>
              <a:t>beating</a:t>
            </a:r>
            <a:endParaRPr sz="2400">
              <a:latin typeface="Times New Roman"/>
              <a:cs typeface="Times New Roman"/>
            </a:endParaRPr>
          </a:p>
          <a:p>
            <a:pPr marL="590550" lvl="1" indent="-295275">
              <a:lnSpc>
                <a:spcPts val="2315"/>
              </a:lnSpc>
              <a:buClr>
                <a:srgbClr val="848484"/>
              </a:buClr>
              <a:buFont typeface="Arial"/>
              <a:buChar char="•"/>
              <a:tabLst>
                <a:tab pos="589915" algn="l"/>
                <a:tab pos="590550" algn="l"/>
              </a:tabLst>
            </a:pPr>
            <a:r>
              <a:rPr sz="2400" spc="-5" dirty="0">
                <a:solidFill>
                  <a:srgbClr val="333333"/>
                </a:solidFill>
                <a:latin typeface="Times New Roman"/>
                <a:cs typeface="Times New Roman"/>
              </a:rPr>
              <a:t>Where </a:t>
            </a:r>
            <a:r>
              <a:rPr sz="2400" dirty="0">
                <a:solidFill>
                  <a:srgbClr val="333333"/>
                </a:solidFill>
                <a:latin typeface="Times New Roman"/>
                <a:cs typeface="Times New Roman"/>
              </a:rPr>
              <a:t>pre-existing injuries </a:t>
            </a:r>
            <a:r>
              <a:rPr sz="2400" spc="-5" dirty="0">
                <a:solidFill>
                  <a:srgbClr val="333333"/>
                </a:solidFill>
                <a:latin typeface="Times New Roman"/>
                <a:cs typeface="Times New Roman"/>
              </a:rPr>
              <a:t>need </a:t>
            </a:r>
            <a:r>
              <a:rPr sz="2400" spc="5" dirty="0">
                <a:solidFill>
                  <a:srgbClr val="333333"/>
                </a:solidFill>
                <a:latin typeface="Times New Roman"/>
                <a:cs typeface="Times New Roman"/>
              </a:rPr>
              <a:t>to </a:t>
            </a:r>
            <a:r>
              <a:rPr sz="2400" spc="-5" dirty="0">
                <a:solidFill>
                  <a:srgbClr val="333333"/>
                </a:solidFill>
                <a:latin typeface="Times New Roman"/>
                <a:cs typeface="Times New Roman"/>
              </a:rPr>
              <a:t>be</a:t>
            </a:r>
            <a:r>
              <a:rPr sz="2400" spc="-35" dirty="0">
                <a:solidFill>
                  <a:srgbClr val="333333"/>
                </a:solidFill>
                <a:latin typeface="Times New Roman"/>
                <a:cs typeface="Times New Roman"/>
              </a:rPr>
              <a:t> </a:t>
            </a:r>
            <a:r>
              <a:rPr sz="2400" dirty="0">
                <a:solidFill>
                  <a:srgbClr val="333333"/>
                </a:solidFill>
                <a:latin typeface="Times New Roman"/>
                <a:cs typeface="Times New Roman"/>
              </a:rPr>
              <a:t>distinguished</a:t>
            </a:r>
            <a:endParaRPr sz="2400">
              <a:latin typeface="Times New Roman"/>
              <a:cs typeface="Times New Roman"/>
            </a:endParaRPr>
          </a:p>
          <a:p>
            <a:pPr marL="590550" marR="226060">
              <a:lnSpc>
                <a:spcPct val="70100"/>
              </a:lnSpc>
              <a:spcBef>
                <a:spcPts val="425"/>
              </a:spcBef>
            </a:pPr>
            <a:r>
              <a:rPr sz="2400" spc="-5" dirty="0">
                <a:solidFill>
                  <a:srgbClr val="333333"/>
                </a:solidFill>
                <a:latin typeface="Times New Roman"/>
                <a:cs typeface="Times New Roman"/>
              </a:rPr>
              <a:t>from </a:t>
            </a:r>
            <a:r>
              <a:rPr sz="2400" dirty="0">
                <a:solidFill>
                  <a:srgbClr val="333333"/>
                </a:solidFill>
                <a:latin typeface="Times New Roman"/>
                <a:cs typeface="Times New Roman"/>
              </a:rPr>
              <a:t>those produced by a </a:t>
            </a:r>
            <a:r>
              <a:rPr sz="2400" spc="-5" dirty="0">
                <a:solidFill>
                  <a:srgbClr val="333333"/>
                </a:solidFill>
                <a:latin typeface="Times New Roman"/>
                <a:cs typeface="Times New Roman"/>
              </a:rPr>
              <a:t>recent assault </a:t>
            </a:r>
            <a:r>
              <a:rPr sz="2400" dirty="0">
                <a:solidFill>
                  <a:srgbClr val="333333"/>
                </a:solidFill>
                <a:latin typeface="Times New Roman"/>
                <a:cs typeface="Times New Roman"/>
              </a:rPr>
              <a:t>like a chronic  alcoholic </a:t>
            </a:r>
            <a:r>
              <a:rPr sz="2400" spc="-5" dirty="0">
                <a:solidFill>
                  <a:srgbClr val="333333"/>
                </a:solidFill>
                <a:latin typeface="Times New Roman"/>
                <a:cs typeface="Times New Roman"/>
              </a:rPr>
              <a:t>who was</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assaulted.</a:t>
            </a:r>
            <a:endParaRPr sz="24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739" y="326390"/>
            <a:ext cx="5172710" cy="756920"/>
          </a:xfrm>
          <a:prstGeom prst="rect">
            <a:avLst/>
          </a:prstGeom>
        </p:spPr>
        <p:txBody>
          <a:bodyPr vert="horz" wrap="square" lIns="0" tIns="12700" rIns="0" bIns="0" rtlCol="0">
            <a:spAutoFit/>
          </a:bodyPr>
          <a:lstStyle/>
          <a:p>
            <a:pPr marL="12700">
              <a:lnSpc>
                <a:spcPct val="100000"/>
              </a:lnSpc>
              <a:spcBef>
                <a:spcPts val="100"/>
              </a:spcBef>
            </a:pPr>
            <a:r>
              <a:rPr sz="4800" i="1" spc="-5" dirty="0">
                <a:latin typeface="Times New Roman"/>
                <a:cs typeface="Times New Roman"/>
              </a:rPr>
              <a:t>Post Mortem</a:t>
            </a:r>
            <a:r>
              <a:rPr sz="4800" i="1" spc="-40" dirty="0">
                <a:latin typeface="Times New Roman"/>
                <a:cs typeface="Times New Roman"/>
              </a:rPr>
              <a:t> </a:t>
            </a:r>
            <a:r>
              <a:rPr sz="4800" spc="-5" dirty="0"/>
              <a:t>Bruises</a:t>
            </a:r>
            <a:endParaRPr sz="4800">
              <a:latin typeface="Times New Roman"/>
              <a:cs typeface="Times New Roman"/>
            </a:endParaRPr>
          </a:p>
        </p:txBody>
      </p:sp>
      <p:sp>
        <p:nvSpPr>
          <p:cNvPr id="3" name="object 3"/>
          <p:cNvSpPr txBox="1"/>
          <p:nvPr/>
        </p:nvSpPr>
        <p:spPr>
          <a:xfrm>
            <a:off x="857250" y="1861820"/>
            <a:ext cx="7397750" cy="2473960"/>
          </a:xfrm>
          <a:prstGeom prst="rect">
            <a:avLst/>
          </a:prstGeom>
        </p:spPr>
        <p:txBody>
          <a:bodyPr vert="horz" wrap="square" lIns="0" tIns="12700" rIns="0" bIns="0" rtlCol="0">
            <a:spAutoFit/>
          </a:bodyPr>
          <a:lstStyle/>
          <a:p>
            <a:pPr marL="295275" marR="508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Bruising </a:t>
            </a:r>
            <a:r>
              <a:rPr sz="2400" dirty="0">
                <a:solidFill>
                  <a:srgbClr val="333333"/>
                </a:solidFill>
                <a:latin typeface="Times New Roman"/>
                <a:cs typeface="Times New Roman"/>
              </a:rPr>
              <a:t>is a </a:t>
            </a:r>
            <a:r>
              <a:rPr sz="2400" spc="-5" dirty="0">
                <a:solidFill>
                  <a:srgbClr val="333333"/>
                </a:solidFill>
                <a:latin typeface="Times New Roman"/>
                <a:cs typeface="Times New Roman"/>
              </a:rPr>
              <a:t>phenomenon </a:t>
            </a:r>
            <a:r>
              <a:rPr sz="2400" dirty="0">
                <a:solidFill>
                  <a:srgbClr val="333333"/>
                </a:solidFill>
                <a:latin typeface="Times New Roman"/>
                <a:cs typeface="Times New Roman"/>
              </a:rPr>
              <a:t>of living </a:t>
            </a:r>
            <a:r>
              <a:rPr sz="2400" spc="-5" dirty="0">
                <a:solidFill>
                  <a:srgbClr val="333333"/>
                </a:solidFill>
                <a:latin typeface="Times New Roman"/>
                <a:cs typeface="Times New Roman"/>
              </a:rPr>
              <a:t>tissue- </a:t>
            </a:r>
            <a:r>
              <a:rPr sz="2400" dirty="0">
                <a:solidFill>
                  <a:srgbClr val="333333"/>
                </a:solidFill>
                <a:latin typeface="Times New Roman"/>
                <a:cs typeface="Times New Roman"/>
              </a:rPr>
              <a:t>since it usually  requires circulating blood to </a:t>
            </a:r>
            <a:r>
              <a:rPr sz="2400" spc="-5" dirty="0">
                <a:solidFill>
                  <a:srgbClr val="333333"/>
                </a:solidFill>
                <a:latin typeface="Times New Roman"/>
                <a:cs typeface="Times New Roman"/>
              </a:rPr>
              <a:t>push </a:t>
            </a:r>
            <a:r>
              <a:rPr sz="2400" dirty="0">
                <a:solidFill>
                  <a:srgbClr val="333333"/>
                </a:solidFill>
                <a:latin typeface="Times New Roman"/>
                <a:cs typeface="Times New Roman"/>
              </a:rPr>
              <a:t>the blood </a:t>
            </a:r>
            <a:r>
              <a:rPr sz="2400" spc="-5" dirty="0">
                <a:solidFill>
                  <a:srgbClr val="333333"/>
                </a:solidFill>
                <a:latin typeface="Times New Roman"/>
                <a:cs typeface="Times New Roman"/>
              </a:rPr>
              <a:t>from </a:t>
            </a:r>
            <a:r>
              <a:rPr sz="2400" dirty="0">
                <a:solidFill>
                  <a:srgbClr val="333333"/>
                </a:solidFill>
                <a:latin typeface="Times New Roman"/>
                <a:cs typeface="Times New Roman"/>
              </a:rPr>
              <a:t>the  veins.</a:t>
            </a:r>
            <a:endParaRPr sz="2400">
              <a:latin typeface="Times New Roman"/>
              <a:cs typeface="Times New Roman"/>
            </a:endParaRPr>
          </a:p>
          <a:p>
            <a:pPr marL="295275" marR="71120" indent="-283210">
              <a:lnSpc>
                <a:spcPct val="100000"/>
              </a:lnSpc>
              <a:spcBef>
                <a:spcPts val="2000"/>
              </a:spcBef>
              <a:buFont typeface="Arial"/>
              <a:buChar char="•"/>
              <a:tabLst>
                <a:tab pos="295275" algn="l"/>
                <a:tab pos="295910" algn="l"/>
                <a:tab pos="5382260" algn="l"/>
              </a:tabLst>
            </a:pPr>
            <a:r>
              <a:rPr sz="2400" dirty="0">
                <a:solidFill>
                  <a:srgbClr val="333333"/>
                </a:solidFill>
                <a:latin typeface="Times New Roman"/>
                <a:cs typeface="Times New Roman"/>
              </a:rPr>
              <a:t>It </a:t>
            </a:r>
            <a:r>
              <a:rPr sz="2400" spc="-10" dirty="0">
                <a:solidFill>
                  <a:srgbClr val="333333"/>
                </a:solidFill>
                <a:latin typeface="Times New Roman"/>
                <a:cs typeface="Times New Roman"/>
              </a:rPr>
              <a:t>isn’t </a:t>
            </a:r>
            <a:r>
              <a:rPr sz="2400" spc="-5" dirty="0">
                <a:solidFill>
                  <a:srgbClr val="333333"/>
                </a:solidFill>
                <a:latin typeface="Times New Roman"/>
                <a:cs typeface="Times New Roman"/>
              </a:rPr>
              <a:t>possible </a:t>
            </a:r>
            <a:r>
              <a:rPr sz="2400" dirty="0">
                <a:solidFill>
                  <a:srgbClr val="333333"/>
                </a:solidFill>
                <a:latin typeface="Times New Roman"/>
                <a:cs typeface="Times New Roman"/>
              </a:rPr>
              <a:t>to tell bruises that occurred </a:t>
            </a:r>
            <a:r>
              <a:rPr sz="2400" spc="-5" dirty="0">
                <a:solidFill>
                  <a:srgbClr val="333333"/>
                </a:solidFill>
                <a:latin typeface="Times New Roman"/>
                <a:cs typeface="Times New Roman"/>
              </a:rPr>
              <a:t>causing </a:t>
            </a:r>
            <a:r>
              <a:rPr sz="2400" dirty="0">
                <a:solidFill>
                  <a:srgbClr val="333333"/>
                </a:solidFill>
                <a:latin typeface="Times New Roman"/>
                <a:cs typeface="Times New Roman"/>
              </a:rPr>
              <a:t>death  </a:t>
            </a:r>
            <a:r>
              <a:rPr sz="2400" spc="-5" dirty="0">
                <a:solidFill>
                  <a:srgbClr val="333333"/>
                </a:solidFill>
                <a:latin typeface="Times New Roman"/>
                <a:cs typeface="Times New Roman"/>
              </a:rPr>
              <a:t>from </a:t>
            </a:r>
            <a:r>
              <a:rPr sz="2400" dirty="0">
                <a:solidFill>
                  <a:srgbClr val="333333"/>
                </a:solidFill>
                <a:latin typeface="Times New Roman"/>
                <a:cs typeface="Times New Roman"/>
              </a:rPr>
              <a:t>those that occurred</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minutes</a:t>
            </a:r>
            <a:r>
              <a:rPr sz="2400" spc="5" dirty="0">
                <a:solidFill>
                  <a:srgbClr val="333333"/>
                </a:solidFill>
                <a:latin typeface="Times New Roman"/>
                <a:cs typeface="Times New Roman"/>
              </a:rPr>
              <a:t> </a:t>
            </a:r>
            <a:r>
              <a:rPr sz="2400" spc="-20" dirty="0">
                <a:solidFill>
                  <a:srgbClr val="333333"/>
                </a:solidFill>
                <a:latin typeface="Times New Roman"/>
                <a:cs typeface="Times New Roman"/>
              </a:rPr>
              <a:t>earlier.	</a:t>
            </a:r>
            <a:r>
              <a:rPr sz="2400" spc="-85" dirty="0">
                <a:solidFill>
                  <a:srgbClr val="333333"/>
                </a:solidFill>
                <a:latin typeface="Times New Roman"/>
                <a:cs typeface="Times New Roman"/>
              </a:rPr>
              <a:t>You </a:t>
            </a:r>
            <a:r>
              <a:rPr sz="2400" spc="-5" dirty="0">
                <a:solidFill>
                  <a:srgbClr val="333333"/>
                </a:solidFill>
                <a:latin typeface="Times New Roman"/>
                <a:cs typeface="Times New Roman"/>
              </a:rPr>
              <a:t>can </a:t>
            </a:r>
            <a:r>
              <a:rPr sz="2400" dirty="0">
                <a:solidFill>
                  <a:srgbClr val="333333"/>
                </a:solidFill>
                <a:latin typeface="Times New Roman"/>
                <a:cs typeface="Times New Roman"/>
              </a:rPr>
              <a:t>only  </a:t>
            </a:r>
            <a:r>
              <a:rPr sz="2400" spc="-5" dirty="0">
                <a:solidFill>
                  <a:srgbClr val="333333"/>
                </a:solidFill>
                <a:latin typeface="Times New Roman"/>
                <a:cs typeface="Times New Roman"/>
              </a:rPr>
              <a:t>say </a:t>
            </a:r>
            <a:r>
              <a:rPr sz="2400" dirty="0">
                <a:solidFill>
                  <a:srgbClr val="333333"/>
                </a:solidFill>
                <a:latin typeface="Times New Roman"/>
                <a:cs typeface="Times New Roman"/>
              </a:rPr>
              <a:t>they occurred at or about </a:t>
            </a:r>
            <a:r>
              <a:rPr sz="2400" spc="-5" dirty="0">
                <a:solidFill>
                  <a:srgbClr val="333333"/>
                </a:solidFill>
                <a:latin typeface="Times New Roman"/>
                <a:cs typeface="Times New Roman"/>
              </a:rPr>
              <a:t>time </a:t>
            </a:r>
            <a:r>
              <a:rPr sz="2400" dirty="0">
                <a:solidFill>
                  <a:srgbClr val="333333"/>
                </a:solidFill>
                <a:latin typeface="Times New Roman"/>
                <a:cs typeface="Times New Roman"/>
              </a:rPr>
              <a:t>of</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death.</a:t>
            </a:r>
            <a:endParaRPr sz="24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739" y="326390"/>
            <a:ext cx="5172710" cy="756920"/>
          </a:xfrm>
          <a:prstGeom prst="rect">
            <a:avLst/>
          </a:prstGeom>
        </p:spPr>
        <p:txBody>
          <a:bodyPr vert="horz" wrap="square" lIns="0" tIns="12700" rIns="0" bIns="0" rtlCol="0">
            <a:spAutoFit/>
          </a:bodyPr>
          <a:lstStyle/>
          <a:p>
            <a:pPr marL="12700">
              <a:lnSpc>
                <a:spcPct val="100000"/>
              </a:lnSpc>
              <a:spcBef>
                <a:spcPts val="100"/>
              </a:spcBef>
            </a:pPr>
            <a:r>
              <a:rPr sz="4800" i="1" spc="-5" dirty="0">
                <a:latin typeface="Times New Roman"/>
                <a:cs typeface="Times New Roman"/>
              </a:rPr>
              <a:t>Post Mortem</a:t>
            </a:r>
            <a:r>
              <a:rPr sz="4800" i="1" spc="-40" dirty="0">
                <a:latin typeface="Times New Roman"/>
                <a:cs typeface="Times New Roman"/>
              </a:rPr>
              <a:t> </a:t>
            </a:r>
            <a:r>
              <a:rPr sz="4800" spc="-5" dirty="0"/>
              <a:t>Bruises</a:t>
            </a:r>
            <a:endParaRPr sz="4800">
              <a:latin typeface="Times New Roman"/>
              <a:cs typeface="Times New Roman"/>
            </a:endParaRPr>
          </a:p>
        </p:txBody>
      </p:sp>
      <p:sp>
        <p:nvSpPr>
          <p:cNvPr id="3" name="object 3"/>
          <p:cNvSpPr txBox="1"/>
          <p:nvPr/>
        </p:nvSpPr>
        <p:spPr>
          <a:xfrm>
            <a:off x="535940" y="1590040"/>
            <a:ext cx="8049895" cy="4667250"/>
          </a:xfrm>
          <a:prstGeom prst="rect">
            <a:avLst/>
          </a:prstGeom>
        </p:spPr>
        <p:txBody>
          <a:bodyPr vert="horz" wrap="square" lIns="0" tIns="12700" rIns="0" bIns="0" rtlCol="0">
            <a:spAutoFit/>
          </a:bodyPr>
          <a:lstStyle/>
          <a:p>
            <a:pPr marL="294640" indent="-281940">
              <a:lnSpc>
                <a:spcPts val="3190"/>
              </a:lnSpc>
              <a:spcBef>
                <a:spcPts val="100"/>
              </a:spcBef>
              <a:buFont typeface="Arial"/>
              <a:buChar char="•"/>
              <a:tabLst>
                <a:tab pos="294005" algn="l"/>
                <a:tab pos="294640" algn="l"/>
              </a:tabLst>
            </a:pPr>
            <a:r>
              <a:rPr sz="2800" dirty="0">
                <a:solidFill>
                  <a:srgbClr val="333333"/>
                </a:solidFill>
                <a:latin typeface="Times New Roman"/>
                <a:cs typeface="Times New Roman"/>
              </a:rPr>
              <a:t>It </a:t>
            </a:r>
            <a:r>
              <a:rPr sz="2800" spc="-5" dirty="0">
                <a:solidFill>
                  <a:srgbClr val="333333"/>
                </a:solidFill>
                <a:latin typeface="Times New Roman"/>
                <a:cs typeface="Times New Roman"/>
              </a:rPr>
              <a:t>requires considerable violence </a:t>
            </a:r>
            <a:r>
              <a:rPr sz="2800" dirty="0">
                <a:solidFill>
                  <a:srgbClr val="333333"/>
                </a:solidFill>
                <a:latin typeface="Times New Roman"/>
                <a:cs typeface="Times New Roman"/>
              </a:rPr>
              <a:t>to </a:t>
            </a:r>
            <a:r>
              <a:rPr sz="2800" spc="-5" dirty="0">
                <a:solidFill>
                  <a:srgbClr val="333333"/>
                </a:solidFill>
                <a:latin typeface="Times New Roman"/>
                <a:cs typeface="Times New Roman"/>
              </a:rPr>
              <a:t>produce </a:t>
            </a:r>
            <a:r>
              <a:rPr sz="2800" dirty="0">
                <a:solidFill>
                  <a:srgbClr val="333333"/>
                </a:solidFill>
                <a:latin typeface="Times New Roman"/>
                <a:cs typeface="Times New Roman"/>
              </a:rPr>
              <a:t>a</a:t>
            </a:r>
            <a:r>
              <a:rPr sz="2800" spc="-50" dirty="0">
                <a:solidFill>
                  <a:srgbClr val="333333"/>
                </a:solidFill>
                <a:latin typeface="Times New Roman"/>
                <a:cs typeface="Times New Roman"/>
              </a:rPr>
              <a:t> </a:t>
            </a:r>
            <a:r>
              <a:rPr sz="2800" spc="-5" dirty="0">
                <a:solidFill>
                  <a:srgbClr val="333333"/>
                </a:solidFill>
                <a:latin typeface="Times New Roman"/>
                <a:cs typeface="Times New Roman"/>
              </a:rPr>
              <a:t>bruise</a:t>
            </a:r>
            <a:endParaRPr sz="2800">
              <a:latin typeface="Times New Roman"/>
              <a:cs typeface="Times New Roman"/>
            </a:endParaRPr>
          </a:p>
          <a:p>
            <a:pPr marL="294640">
              <a:lnSpc>
                <a:spcPts val="3190"/>
              </a:lnSpc>
            </a:pPr>
            <a:r>
              <a:rPr sz="2800" i="1" dirty="0">
                <a:solidFill>
                  <a:srgbClr val="333333"/>
                </a:solidFill>
                <a:latin typeface="Times New Roman"/>
                <a:cs typeface="Times New Roman"/>
              </a:rPr>
              <a:t>post </a:t>
            </a:r>
            <a:r>
              <a:rPr sz="2800" i="1" spc="-5" dirty="0">
                <a:solidFill>
                  <a:srgbClr val="333333"/>
                </a:solidFill>
                <a:latin typeface="Times New Roman"/>
                <a:cs typeface="Times New Roman"/>
              </a:rPr>
              <a:t>mortem </a:t>
            </a:r>
            <a:r>
              <a:rPr sz="2800" dirty="0">
                <a:solidFill>
                  <a:srgbClr val="333333"/>
                </a:solidFill>
                <a:latin typeface="Times New Roman"/>
                <a:cs typeface="Times New Roman"/>
              </a:rPr>
              <a:t>or </a:t>
            </a:r>
            <a:r>
              <a:rPr sz="2800" spc="-10" dirty="0">
                <a:solidFill>
                  <a:srgbClr val="333333"/>
                </a:solidFill>
                <a:latin typeface="Times New Roman"/>
                <a:cs typeface="Times New Roman"/>
              </a:rPr>
              <a:t>after</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death.</a:t>
            </a:r>
            <a:endParaRPr sz="2800">
              <a:latin typeface="Times New Roman"/>
              <a:cs typeface="Times New Roman"/>
            </a:endParaRPr>
          </a:p>
          <a:p>
            <a:pPr marL="294640" marR="694055" indent="-281940">
              <a:lnSpc>
                <a:spcPts val="3020"/>
              </a:lnSpc>
              <a:spcBef>
                <a:spcPts val="2045"/>
              </a:spcBef>
              <a:buFont typeface="Arial"/>
              <a:buChar char="•"/>
              <a:tabLst>
                <a:tab pos="294005" algn="l"/>
                <a:tab pos="294640" algn="l"/>
              </a:tabLst>
            </a:pPr>
            <a:r>
              <a:rPr sz="2800" spc="-5" dirty="0">
                <a:solidFill>
                  <a:srgbClr val="333333"/>
                </a:solidFill>
                <a:latin typeface="Times New Roman"/>
                <a:cs typeface="Times New Roman"/>
              </a:rPr>
              <a:t>These bruises are smaller relative </a:t>
            </a:r>
            <a:r>
              <a:rPr sz="2800" dirty="0">
                <a:solidFill>
                  <a:srgbClr val="333333"/>
                </a:solidFill>
                <a:latin typeface="Times New Roman"/>
                <a:cs typeface="Times New Roman"/>
              </a:rPr>
              <a:t>to the </a:t>
            </a:r>
            <a:r>
              <a:rPr sz="2800" spc="-5" dirty="0">
                <a:solidFill>
                  <a:srgbClr val="333333"/>
                </a:solidFill>
                <a:latin typeface="Times New Roman"/>
                <a:cs typeface="Times New Roman"/>
              </a:rPr>
              <a:t>degree</a:t>
            </a:r>
            <a:r>
              <a:rPr sz="2800" spc="-90" dirty="0">
                <a:solidFill>
                  <a:srgbClr val="333333"/>
                </a:solidFill>
                <a:latin typeface="Times New Roman"/>
                <a:cs typeface="Times New Roman"/>
              </a:rPr>
              <a:t> </a:t>
            </a:r>
            <a:r>
              <a:rPr sz="2800" dirty="0">
                <a:solidFill>
                  <a:srgbClr val="333333"/>
                </a:solidFill>
                <a:latin typeface="Times New Roman"/>
                <a:cs typeface="Times New Roman"/>
              </a:rPr>
              <a:t>of  </a:t>
            </a:r>
            <a:r>
              <a:rPr sz="2800" spc="-5" dirty="0">
                <a:solidFill>
                  <a:srgbClr val="333333"/>
                </a:solidFill>
                <a:latin typeface="Times New Roman"/>
                <a:cs typeface="Times New Roman"/>
              </a:rPr>
              <a:t>force</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used.</a:t>
            </a:r>
            <a:endParaRPr sz="2800">
              <a:latin typeface="Times New Roman"/>
              <a:cs typeface="Times New Roman"/>
            </a:endParaRPr>
          </a:p>
          <a:p>
            <a:pPr marL="294640" marR="5080" indent="-281940">
              <a:lnSpc>
                <a:spcPct val="90000"/>
              </a:lnSpc>
              <a:spcBef>
                <a:spcPts val="1950"/>
              </a:spcBef>
              <a:buFont typeface="Arial"/>
              <a:buChar char="•"/>
              <a:tabLst>
                <a:tab pos="294005" algn="l"/>
                <a:tab pos="294640" algn="l"/>
              </a:tabLst>
            </a:pPr>
            <a:r>
              <a:rPr sz="2800" i="1" spc="-5" dirty="0">
                <a:solidFill>
                  <a:srgbClr val="333333"/>
                </a:solidFill>
                <a:latin typeface="Times New Roman"/>
                <a:cs typeface="Times New Roman"/>
              </a:rPr>
              <a:t>Post mortem </a:t>
            </a:r>
            <a:r>
              <a:rPr sz="2800" spc="-5" dirty="0">
                <a:solidFill>
                  <a:srgbClr val="333333"/>
                </a:solidFill>
                <a:latin typeface="Times New Roman"/>
                <a:cs typeface="Times New Roman"/>
              </a:rPr>
              <a:t>bruises are most readily produced </a:t>
            </a:r>
            <a:r>
              <a:rPr sz="2800" dirty="0">
                <a:solidFill>
                  <a:srgbClr val="333333"/>
                </a:solidFill>
                <a:latin typeface="Times New Roman"/>
                <a:cs typeface="Times New Roman"/>
              </a:rPr>
              <a:t>in  </a:t>
            </a:r>
            <a:r>
              <a:rPr sz="2800" spc="-5" dirty="0">
                <a:solidFill>
                  <a:srgbClr val="333333"/>
                </a:solidFill>
                <a:latin typeface="Times New Roman"/>
                <a:cs typeface="Times New Roman"/>
              </a:rPr>
              <a:t>areas </a:t>
            </a:r>
            <a:r>
              <a:rPr sz="2800" dirty="0">
                <a:solidFill>
                  <a:srgbClr val="333333"/>
                </a:solidFill>
                <a:latin typeface="Times New Roman"/>
                <a:cs typeface="Times New Roman"/>
              </a:rPr>
              <a:t>of hypostasis (post </a:t>
            </a:r>
            <a:r>
              <a:rPr sz="2800" spc="-5" dirty="0">
                <a:solidFill>
                  <a:srgbClr val="333333"/>
                </a:solidFill>
                <a:latin typeface="Times New Roman"/>
                <a:cs typeface="Times New Roman"/>
              </a:rPr>
              <a:t>mortem </a:t>
            </a:r>
            <a:r>
              <a:rPr sz="2800" spc="-20" dirty="0">
                <a:solidFill>
                  <a:srgbClr val="333333"/>
                </a:solidFill>
                <a:latin typeface="Times New Roman"/>
                <a:cs typeface="Times New Roman"/>
              </a:rPr>
              <a:t>lividity, </a:t>
            </a:r>
            <a:r>
              <a:rPr sz="2800" i="1" spc="-5" dirty="0">
                <a:solidFill>
                  <a:srgbClr val="333333"/>
                </a:solidFill>
                <a:latin typeface="Times New Roman"/>
                <a:cs typeface="Times New Roman"/>
              </a:rPr>
              <a:t>livor </a:t>
            </a:r>
            <a:r>
              <a:rPr sz="2800" i="1" dirty="0">
                <a:solidFill>
                  <a:srgbClr val="333333"/>
                </a:solidFill>
                <a:latin typeface="Times New Roman"/>
                <a:cs typeface="Times New Roman"/>
              </a:rPr>
              <a:t>mortis</a:t>
            </a:r>
            <a:r>
              <a:rPr sz="2800" dirty="0">
                <a:solidFill>
                  <a:srgbClr val="333333"/>
                </a:solidFill>
                <a:latin typeface="Times New Roman"/>
                <a:cs typeface="Times New Roman"/>
              </a:rPr>
              <a:t>)  or </a:t>
            </a:r>
            <a:r>
              <a:rPr sz="2800" spc="-5" dirty="0">
                <a:solidFill>
                  <a:srgbClr val="333333"/>
                </a:solidFill>
                <a:latin typeface="Times New Roman"/>
                <a:cs typeface="Times New Roman"/>
              </a:rPr>
              <a:t>where </a:t>
            </a:r>
            <a:r>
              <a:rPr sz="2800" dirty="0">
                <a:solidFill>
                  <a:srgbClr val="333333"/>
                </a:solidFill>
                <a:latin typeface="Times New Roman"/>
                <a:cs typeface="Times New Roman"/>
              </a:rPr>
              <a:t>tissues </a:t>
            </a:r>
            <a:r>
              <a:rPr sz="2800" spc="-5" dirty="0">
                <a:solidFill>
                  <a:srgbClr val="333333"/>
                </a:solidFill>
                <a:latin typeface="Times New Roman"/>
                <a:cs typeface="Times New Roman"/>
              </a:rPr>
              <a:t>can </a:t>
            </a:r>
            <a:r>
              <a:rPr sz="2800" dirty="0">
                <a:solidFill>
                  <a:srgbClr val="333333"/>
                </a:solidFill>
                <a:latin typeface="Times New Roman"/>
                <a:cs typeface="Times New Roman"/>
              </a:rPr>
              <a:t>be </a:t>
            </a:r>
            <a:r>
              <a:rPr sz="2800" spc="-5" dirty="0">
                <a:solidFill>
                  <a:srgbClr val="333333"/>
                </a:solidFill>
                <a:latin typeface="Times New Roman"/>
                <a:cs typeface="Times New Roman"/>
              </a:rPr>
              <a:t>forcibly compressed against  </a:t>
            </a:r>
            <a:r>
              <a:rPr sz="2800" dirty="0">
                <a:solidFill>
                  <a:srgbClr val="333333"/>
                </a:solidFill>
                <a:latin typeface="Times New Roman"/>
                <a:cs typeface="Times New Roman"/>
              </a:rPr>
              <a:t>bone.</a:t>
            </a:r>
            <a:endParaRPr sz="2800">
              <a:latin typeface="Times New Roman"/>
              <a:cs typeface="Times New Roman"/>
            </a:endParaRPr>
          </a:p>
          <a:p>
            <a:pPr marL="294640" marR="83185" indent="-281940">
              <a:lnSpc>
                <a:spcPts val="3020"/>
              </a:lnSpc>
              <a:spcBef>
                <a:spcPts val="2045"/>
              </a:spcBef>
              <a:buFont typeface="Arial"/>
              <a:buChar char="•"/>
              <a:tabLst>
                <a:tab pos="294005" algn="l"/>
                <a:tab pos="294640" algn="l"/>
              </a:tabLst>
            </a:pPr>
            <a:r>
              <a:rPr sz="2800" dirty="0">
                <a:solidFill>
                  <a:srgbClr val="333333"/>
                </a:solidFill>
                <a:latin typeface="Times New Roman"/>
                <a:cs typeface="Times New Roman"/>
              </a:rPr>
              <a:t>A bruise </a:t>
            </a:r>
            <a:r>
              <a:rPr sz="2800" spc="-10" dirty="0">
                <a:solidFill>
                  <a:srgbClr val="333333"/>
                </a:solidFill>
                <a:latin typeface="Times New Roman"/>
                <a:cs typeface="Times New Roman"/>
              </a:rPr>
              <a:t>can </a:t>
            </a:r>
            <a:r>
              <a:rPr sz="2800" dirty="0">
                <a:solidFill>
                  <a:srgbClr val="333333"/>
                </a:solidFill>
                <a:latin typeface="Times New Roman"/>
                <a:cs typeface="Times New Roman"/>
              </a:rPr>
              <a:t>develop on the </a:t>
            </a:r>
            <a:r>
              <a:rPr sz="2800" spc="-5" dirty="0">
                <a:solidFill>
                  <a:srgbClr val="333333"/>
                </a:solidFill>
                <a:latin typeface="Times New Roman"/>
                <a:cs typeface="Times New Roman"/>
              </a:rPr>
              <a:t>head </a:t>
            </a:r>
            <a:r>
              <a:rPr sz="2800" spc="-10" dirty="0">
                <a:solidFill>
                  <a:srgbClr val="333333"/>
                </a:solidFill>
                <a:latin typeface="Times New Roman"/>
                <a:cs typeface="Times New Roman"/>
              </a:rPr>
              <a:t>after </a:t>
            </a:r>
            <a:r>
              <a:rPr sz="2800" dirty="0">
                <a:solidFill>
                  <a:srgbClr val="333333"/>
                </a:solidFill>
                <a:latin typeface="Times New Roman"/>
                <a:cs typeface="Times New Roman"/>
              </a:rPr>
              <a:t>the body is</a:t>
            </a:r>
            <a:r>
              <a:rPr sz="2800" spc="-225" dirty="0">
                <a:solidFill>
                  <a:srgbClr val="333333"/>
                </a:solidFill>
                <a:latin typeface="Times New Roman"/>
                <a:cs typeface="Times New Roman"/>
              </a:rPr>
              <a:t> </a:t>
            </a:r>
            <a:r>
              <a:rPr sz="2800" spc="-5" dirty="0">
                <a:solidFill>
                  <a:srgbClr val="333333"/>
                </a:solidFill>
                <a:latin typeface="Times New Roman"/>
                <a:cs typeface="Times New Roman"/>
              </a:rPr>
              <a:t>left  </a:t>
            </a:r>
            <a:r>
              <a:rPr sz="2800" dirty="0">
                <a:solidFill>
                  <a:srgbClr val="333333"/>
                </a:solidFill>
                <a:latin typeface="Times New Roman"/>
                <a:cs typeface="Times New Roman"/>
              </a:rPr>
              <a:t>lying on the</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back.</a:t>
            </a:r>
            <a:endParaRPr sz="28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410" y="326390"/>
            <a:ext cx="5623560" cy="756920"/>
          </a:xfrm>
          <a:prstGeom prst="rect">
            <a:avLst/>
          </a:prstGeom>
        </p:spPr>
        <p:txBody>
          <a:bodyPr vert="horz" wrap="square" lIns="0" tIns="12700" rIns="0" bIns="0" rtlCol="0">
            <a:spAutoFit/>
          </a:bodyPr>
          <a:lstStyle/>
          <a:p>
            <a:pPr marL="12700">
              <a:lnSpc>
                <a:spcPct val="100000"/>
              </a:lnSpc>
              <a:spcBef>
                <a:spcPts val="100"/>
              </a:spcBef>
              <a:tabLst>
                <a:tab pos="2866390" algn="l"/>
              </a:tabLst>
            </a:pPr>
            <a:r>
              <a:rPr sz="4800" spc="-5" dirty="0"/>
              <a:t>Role </a:t>
            </a:r>
            <a:r>
              <a:rPr sz="4800" dirty="0"/>
              <a:t>of</a:t>
            </a:r>
            <a:r>
              <a:rPr sz="4800" spc="-10" dirty="0"/>
              <a:t> the	</a:t>
            </a:r>
            <a:r>
              <a:rPr sz="4800" spc="-5" dirty="0"/>
              <a:t>Pathologist</a:t>
            </a:r>
            <a:endParaRPr sz="4800"/>
          </a:p>
        </p:txBody>
      </p:sp>
      <p:sp>
        <p:nvSpPr>
          <p:cNvPr id="3" name="object 3"/>
          <p:cNvSpPr txBox="1"/>
          <p:nvPr/>
        </p:nvSpPr>
        <p:spPr>
          <a:xfrm>
            <a:off x="1466850" y="1861820"/>
            <a:ext cx="5709920" cy="1010919"/>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333333"/>
                </a:solidFill>
                <a:latin typeface="Times New Roman"/>
                <a:cs typeface="Times New Roman"/>
              </a:rPr>
              <a:t>Determine </a:t>
            </a:r>
            <a:r>
              <a:rPr sz="2400" spc="5" dirty="0">
                <a:solidFill>
                  <a:srgbClr val="333333"/>
                </a:solidFill>
                <a:latin typeface="Times New Roman"/>
                <a:cs typeface="Times New Roman"/>
              </a:rPr>
              <a:t>type </a:t>
            </a:r>
            <a:r>
              <a:rPr sz="2400" dirty="0">
                <a:solidFill>
                  <a:srgbClr val="333333"/>
                </a:solidFill>
                <a:latin typeface="Times New Roman"/>
                <a:cs typeface="Times New Roman"/>
              </a:rPr>
              <a:t>of</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wound</a:t>
            </a:r>
            <a:endParaRPr sz="2400">
              <a:latin typeface="Times New Roman"/>
              <a:cs typeface="Times New Roman"/>
            </a:endParaRPr>
          </a:p>
          <a:p>
            <a:pPr marL="12700">
              <a:lnSpc>
                <a:spcPct val="100000"/>
              </a:lnSpc>
              <a:spcBef>
                <a:spcPts val="2000"/>
              </a:spcBef>
            </a:pPr>
            <a:r>
              <a:rPr sz="2400" spc="-5" dirty="0">
                <a:solidFill>
                  <a:srgbClr val="333333"/>
                </a:solidFill>
                <a:latin typeface="Times New Roman"/>
                <a:cs typeface="Times New Roman"/>
              </a:rPr>
              <a:t>Measure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dimensions </a:t>
            </a:r>
            <a:r>
              <a:rPr sz="2400" dirty="0">
                <a:solidFill>
                  <a:srgbClr val="333333"/>
                </a:solidFill>
                <a:latin typeface="Times New Roman"/>
                <a:cs typeface="Times New Roman"/>
              </a:rPr>
              <a:t>(length, </a:t>
            </a:r>
            <a:r>
              <a:rPr sz="2400" spc="-5" dirty="0">
                <a:solidFill>
                  <a:srgbClr val="333333"/>
                </a:solidFill>
                <a:latin typeface="Times New Roman"/>
                <a:cs typeface="Times New Roman"/>
              </a:rPr>
              <a:t>width, </a:t>
            </a:r>
            <a:r>
              <a:rPr sz="2400" dirty="0">
                <a:solidFill>
                  <a:srgbClr val="333333"/>
                </a:solidFill>
                <a:latin typeface="Times New Roman"/>
                <a:cs typeface="Times New Roman"/>
              </a:rPr>
              <a:t>depth)</a:t>
            </a:r>
            <a:endParaRPr sz="2400">
              <a:latin typeface="Times New Roman"/>
              <a:cs typeface="Times New Roman"/>
            </a:endParaRPr>
          </a:p>
        </p:txBody>
      </p:sp>
      <p:sp>
        <p:nvSpPr>
          <p:cNvPr id="4" name="object 4"/>
          <p:cNvSpPr txBox="1"/>
          <p:nvPr/>
        </p:nvSpPr>
        <p:spPr>
          <a:xfrm>
            <a:off x="1466850" y="3100070"/>
            <a:ext cx="508889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33333"/>
                </a:solidFill>
                <a:latin typeface="Times New Roman"/>
                <a:cs typeface="Times New Roman"/>
              </a:rPr>
              <a:t>Position relative to </a:t>
            </a:r>
            <a:r>
              <a:rPr sz="2400" spc="-5" dirty="0">
                <a:solidFill>
                  <a:srgbClr val="333333"/>
                </a:solidFill>
                <a:latin typeface="Times New Roman"/>
                <a:cs typeface="Times New Roman"/>
              </a:rPr>
              <a:t>anatomical</a:t>
            </a:r>
            <a:r>
              <a:rPr sz="2400" spc="-35" dirty="0">
                <a:solidFill>
                  <a:srgbClr val="333333"/>
                </a:solidFill>
                <a:latin typeface="Times New Roman"/>
                <a:cs typeface="Times New Roman"/>
              </a:rPr>
              <a:t> </a:t>
            </a:r>
            <a:r>
              <a:rPr sz="2400" spc="-5" dirty="0">
                <a:solidFill>
                  <a:srgbClr val="333333"/>
                </a:solidFill>
                <a:latin typeface="Times New Roman"/>
                <a:cs typeface="Times New Roman"/>
              </a:rPr>
              <a:t>landmarks</a:t>
            </a:r>
            <a:endParaRPr sz="2400">
              <a:latin typeface="Times New Roman"/>
              <a:cs typeface="Times New Roman"/>
            </a:endParaRPr>
          </a:p>
        </p:txBody>
      </p:sp>
      <p:sp>
        <p:nvSpPr>
          <p:cNvPr id="5" name="object 5"/>
          <p:cNvSpPr txBox="1"/>
          <p:nvPr/>
        </p:nvSpPr>
        <p:spPr>
          <a:xfrm>
            <a:off x="857250" y="1845309"/>
            <a:ext cx="133350" cy="225044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333333"/>
                </a:solidFill>
                <a:latin typeface="Arial"/>
                <a:cs typeface="Arial"/>
              </a:rPr>
              <a:t>•</a:t>
            </a:r>
            <a:endParaRPr sz="2400">
              <a:latin typeface="Arial"/>
              <a:cs typeface="Arial"/>
            </a:endParaRPr>
          </a:p>
          <a:p>
            <a:pPr marL="12700">
              <a:lnSpc>
                <a:spcPct val="100000"/>
              </a:lnSpc>
              <a:spcBef>
                <a:spcPts val="2000"/>
              </a:spcBef>
            </a:pPr>
            <a:r>
              <a:rPr sz="2400" spc="5" dirty="0">
                <a:solidFill>
                  <a:srgbClr val="333333"/>
                </a:solidFill>
                <a:latin typeface="Arial"/>
                <a:cs typeface="Arial"/>
              </a:rPr>
              <a:t>•</a:t>
            </a:r>
            <a:endParaRPr sz="2400">
              <a:latin typeface="Arial"/>
              <a:cs typeface="Arial"/>
            </a:endParaRPr>
          </a:p>
          <a:p>
            <a:pPr marL="12700">
              <a:lnSpc>
                <a:spcPct val="100000"/>
              </a:lnSpc>
              <a:spcBef>
                <a:spcPts val="2000"/>
              </a:spcBef>
            </a:pPr>
            <a:r>
              <a:rPr sz="2400" spc="5" dirty="0">
                <a:solidFill>
                  <a:srgbClr val="333333"/>
                </a:solidFill>
                <a:latin typeface="Arial"/>
                <a:cs typeface="Arial"/>
              </a:rPr>
              <a:t>•</a:t>
            </a:r>
            <a:endParaRPr sz="2400">
              <a:latin typeface="Arial"/>
              <a:cs typeface="Arial"/>
            </a:endParaRPr>
          </a:p>
          <a:p>
            <a:pPr marL="12700">
              <a:lnSpc>
                <a:spcPct val="100000"/>
              </a:lnSpc>
              <a:spcBef>
                <a:spcPts val="2000"/>
              </a:spcBef>
            </a:pPr>
            <a:r>
              <a:rPr sz="2400" spc="5" dirty="0">
                <a:solidFill>
                  <a:srgbClr val="333333"/>
                </a:solidFill>
                <a:latin typeface="Arial"/>
                <a:cs typeface="Arial"/>
              </a:rPr>
              <a:t>•</a:t>
            </a:r>
            <a:endParaRPr sz="2400">
              <a:latin typeface="Arial"/>
              <a:cs typeface="Arial"/>
            </a:endParaRPr>
          </a:p>
        </p:txBody>
      </p:sp>
      <p:sp>
        <p:nvSpPr>
          <p:cNvPr id="6" name="object 6"/>
          <p:cNvSpPr txBox="1"/>
          <p:nvPr/>
        </p:nvSpPr>
        <p:spPr>
          <a:xfrm>
            <a:off x="857250" y="4688840"/>
            <a:ext cx="13335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333333"/>
                </a:solidFill>
                <a:latin typeface="Arial"/>
                <a:cs typeface="Arial"/>
              </a:rPr>
              <a:t>•</a:t>
            </a:r>
            <a:endParaRPr sz="2400">
              <a:latin typeface="Arial"/>
              <a:cs typeface="Arial"/>
            </a:endParaRPr>
          </a:p>
        </p:txBody>
      </p:sp>
      <p:sp>
        <p:nvSpPr>
          <p:cNvPr id="7" name="object 7"/>
          <p:cNvSpPr txBox="1"/>
          <p:nvPr/>
        </p:nvSpPr>
        <p:spPr>
          <a:xfrm>
            <a:off x="1466850" y="3719829"/>
            <a:ext cx="6586855" cy="1742439"/>
          </a:xfrm>
          <a:prstGeom prst="rect">
            <a:avLst/>
          </a:prstGeom>
        </p:spPr>
        <p:txBody>
          <a:bodyPr vert="horz" wrap="square" lIns="0" tIns="12700" rIns="0" bIns="0" rtlCol="0">
            <a:spAutoFit/>
          </a:bodyPr>
          <a:lstStyle/>
          <a:p>
            <a:pPr marL="12700" marR="154305">
              <a:lnSpc>
                <a:spcPct val="100000"/>
              </a:lnSpc>
              <a:spcBef>
                <a:spcPts val="100"/>
              </a:spcBef>
            </a:pPr>
            <a:r>
              <a:rPr sz="2400" spc="-5" dirty="0">
                <a:solidFill>
                  <a:srgbClr val="333333"/>
                </a:solidFill>
                <a:latin typeface="Times New Roman"/>
                <a:cs typeface="Times New Roman"/>
              </a:rPr>
              <a:t>Determine </a:t>
            </a:r>
            <a:r>
              <a:rPr sz="2400" dirty="0">
                <a:solidFill>
                  <a:srgbClr val="333333"/>
                </a:solidFill>
                <a:latin typeface="Times New Roman"/>
                <a:cs typeface="Times New Roman"/>
              </a:rPr>
              <a:t>initial location if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involves cutting,  </a:t>
            </a:r>
            <a:r>
              <a:rPr sz="2400" spc="-5" dirty="0">
                <a:solidFill>
                  <a:srgbClr val="333333"/>
                </a:solidFill>
                <a:latin typeface="Times New Roman"/>
                <a:cs typeface="Times New Roman"/>
              </a:rPr>
              <a:t>slashing, </a:t>
            </a:r>
            <a:r>
              <a:rPr sz="2400" dirty="0">
                <a:solidFill>
                  <a:srgbClr val="333333"/>
                </a:solidFill>
                <a:latin typeface="Times New Roman"/>
                <a:cs typeface="Times New Roman"/>
              </a:rPr>
              <a:t>etc.</a:t>
            </a:r>
            <a:endParaRPr sz="2400">
              <a:latin typeface="Times New Roman"/>
              <a:cs typeface="Times New Roman"/>
            </a:endParaRPr>
          </a:p>
          <a:p>
            <a:pPr marL="12700" marR="5080">
              <a:lnSpc>
                <a:spcPct val="100000"/>
              </a:lnSpc>
              <a:spcBef>
                <a:spcPts val="2000"/>
              </a:spcBef>
            </a:pPr>
            <a:r>
              <a:rPr sz="2400" spc="-5" dirty="0">
                <a:solidFill>
                  <a:srgbClr val="333333"/>
                </a:solidFill>
                <a:latin typeface="Times New Roman"/>
                <a:cs typeface="Times New Roman"/>
              </a:rPr>
              <a:t>Determine </a:t>
            </a:r>
            <a:r>
              <a:rPr sz="2400" dirty="0">
                <a:solidFill>
                  <a:srgbClr val="333333"/>
                </a:solidFill>
                <a:latin typeface="Times New Roman"/>
                <a:cs typeface="Times New Roman"/>
              </a:rPr>
              <a:t>height of </a:t>
            </a:r>
            <a:r>
              <a:rPr sz="2400" spc="-5" dirty="0">
                <a:solidFill>
                  <a:srgbClr val="333333"/>
                </a:solidFill>
                <a:latin typeface="Times New Roman"/>
                <a:cs typeface="Times New Roman"/>
              </a:rPr>
              <a:t>victim, </a:t>
            </a:r>
            <a:r>
              <a:rPr sz="2400" dirty="0">
                <a:solidFill>
                  <a:srgbClr val="333333"/>
                </a:solidFill>
                <a:latin typeface="Times New Roman"/>
                <a:cs typeface="Times New Roman"/>
              </a:rPr>
              <a:t>other contributing </a:t>
            </a:r>
            <a:r>
              <a:rPr sz="2400" spc="-5" dirty="0">
                <a:solidFill>
                  <a:srgbClr val="333333"/>
                </a:solidFill>
                <a:latin typeface="Times New Roman"/>
                <a:cs typeface="Times New Roman"/>
              </a:rPr>
              <a:t>factors  </a:t>
            </a:r>
            <a:r>
              <a:rPr sz="2400" dirty="0">
                <a:solidFill>
                  <a:srgbClr val="333333"/>
                </a:solidFill>
                <a:latin typeface="Times New Roman"/>
                <a:cs typeface="Times New Roman"/>
              </a:rPr>
              <a:t>like </a:t>
            </a:r>
            <a:r>
              <a:rPr sz="2400" spc="-5" dirty="0">
                <a:solidFill>
                  <a:srgbClr val="333333"/>
                </a:solidFill>
                <a:latin typeface="Times New Roman"/>
                <a:cs typeface="Times New Roman"/>
              </a:rPr>
              <a:t>heart</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problems.</a:t>
            </a:r>
            <a:endParaRPr sz="24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Post Mortem Lividity</a:t>
            </a:r>
            <a:r>
              <a:rPr spc="5" dirty="0"/>
              <a:t> </a:t>
            </a:r>
            <a:r>
              <a:rPr dirty="0"/>
              <a:t>(hypostasis,</a:t>
            </a:r>
          </a:p>
          <a:p>
            <a:pPr algn="ctr">
              <a:lnSpc>
                <a:spcPct val="100000"/>
              </a:lnSpc>
            </a:pPr>
            <a:r>
              <a:rPr i="1" dirty="0">
                <a:latin typeface="Times New Roman"/>
                <a:cs typeface="Times New Roman"/>
              </a:rPr>
              <a:t>livor</a:t>
            </a:r>
            <a:r>
              <a:rPr i="1" spc="-15" dirty="0">
                <a:latin typeface="Times New Roman"/>
                <a:cs typeface="Times New Roman"/>
              </a:rPr>
              <a:t> </a:t>
            </a:r>
            <a:r>
              <a:rPr i="1" dirty="0">
                <a:latin typeface="Times New Roman"/>
                <a:cs typeface="Times New Roman"/>
              </a:rPr>
              <a:t>mortis</a:t>
            </a:r>
            <a:r>
              <a:rPr dirty="0"/>
              <a:t>)</a:t>
            </a:r>
          </a:p>
        </p:txBody>
      </p:sp>
      <p:sp>
        <p:nvSpPr>
          <p:cNvPr id="3" name="object 3"/>
          <p:cNvSpPr txBox="1"/>
          <p:nvPr/>
        </p:nvSpPr>
        <p:spPr>
          <a:xfrm>
            <a:off x="535940" y="1590040"/>
            <a:ext cx="8001634" cy="4667250"/>
          </a:xfrm>
          <a:prstGeom prst="rect">
            <a:avLst/>
          </a:prstGeom>
        </p:spPr>
        <p:txBody>
          <a:bodyPr vert="horz" wrap="square" lIns="0" tIns="60960" rIns="0" bIns="0" rtlCol="0">
            <a:spAutoFit/>
          </a:bodyPr>
          <a:lstStyle/>
          <a:p>
            <a:pPr marL="294640" marR="537210" indent="-281940">
              <a:lnSpc>
                <a:spcPts val="3020"/>
              </a:lnSpc>
              <a:spcBef>
                <a:spcPts val="480"/>
              </a:spcBef>
              <a:buFont typeface="Arial"/>
              <a:buChar char="•"/>
              <a:tabLst>
                <a:tab pos="294005" algn="l"/>
                <a:tab pos="294640" algn="l"/>
              </a:tabLst>
            </a:pPr>
            <a:r>
              <a:rPr sz="2800" spc="-5" dirty="0">
                <a:solidFill>
                  <a:srgbClr val="333333"/>
                </a:solidFill>
                <a:latin typeface="Times New Roman"/>
                <a:cs typeface="Times New Roman"/>
              </a:rPr>
              <a:t>The settling, after death, </a:t>
            </a:r>
            <a:r>
              <a:rPr sz="2800" dirty="0">
                <a:solidFill>
                  <a:srgbClr val="333333"/>
                </a:solidFill>
                <a:latin typeface="Times New Roman"/>
                <a:cs typeface="Times New Roman"/>
              </a:rPr>
              <a:t>of blood </a:t>
            </a:r>
            <a:r>
              <a:rPr sz="2800" spc="-5" dirty="0">
                <a:solidFill>
                  <a:srgbClr val="333333"/>
                </a:solidFill>
                <a:latin typeface="Times New Roman"/>
                <a:cs typeface="Times New Roman"/>
              </a:rPr>
              <a:t>within </a:t>
            </a:r>
            <a:r>
              <a:rPr sz="2800" dirty="0">
                <a:solidFill>
                  <a:srgbClr val="333333"/>
                </a:solidFill>
                <a:latin typeface="Times New Roman"/>
                <a:cs typeface="Times New Roman"/>
              </a:rPr>
              <a:t>the blood  </a:t>
            </a:r>
            <a:r>
              <a:rPr sz="2800" spc="-5" dirty="0">
                <a:solidFill>
                  <a:srgbClr val="333333"/>
                </a:solidFill>
                <a:latin typeface="Times New Roman"/>
                <a:cs typeface="Times New Roman"/>
              </a:rPr>
              <a:t>vessels </a:t>
            </a:r>
            <a:r>
              <a:rPr sz="2800" dirty="0">
                <a:solidFill>
                  <a:srgbClr val="333333"/>
                </a:solidFill>
                <a:latin typeface="Times New Roman"/>
                <a:cs typeface="Times New Roman"/>
              </a:rPr>
              <a:t>under the </a:t>
            </a:r>
            <a:r>
              <a:rPr sz="2800" spc="-5" dirty="0">
                <a:solidFill>
                  <a:srgbClr val="333333"/>
                </a:solidFill>
                <a:latin typeface="Times New Roman"/>
                <a:cs typeface="Times New Roman"/>
              </a:rPr>
              <a:t>influence </a:t>
            </a:r>
            <a:r>
              <a:rPr sz="2800" dirty="0">
                <a:solidFill>
                  <a:srgbClr val="333333"/>
                </a:solidFill>
                <a:latin typeface="Times New Roman"/>
                <a:cs typeface="Times New Roman"/>
              </a:rPr>
              <a:t>of</a:t>
            </a:r>
            <a:r>
              <a:rPr sz="2800" spc="-40" dirty="0">
                <a:solidFill>
                  <a:srgbClr val="333333"/>
                </a:solidFill>
                <a:latin typeface="Times New Roman"/>
                <a:cs typeface="Times New Roman"/>
              </a:rPr>
              <a:t> </a:t>
            </a:r>
            <a:r>
              <a:rPr sz="2800" spc="-25" dirty="0">
                <a:solidFill>
                  <a:srgbClr val="333333"/>
                </a:solidFill>
                <a:latin typeface="Times New Roman"/>
                <a:cs typeface="Times New Roman"/>
              </a:rPr>
              <a:t>gravity.</a:t>
            </a:r>
            <a:endParaRPr sz="2800">
              <a:latin typeface="Times New Roman"/>
              <a:cs typeface="Times New Roman"/>
            </a:endParaRPr>
          </a:p>
          <a:p>
            <a:pPr marL="294640" marR="77470" indent="-281940">
              <a:lnSpc>
                <a:spcPct val="90000"/>
              </a:lnSpc>
              <a:spcBef>
                <a:spcPts val="1955"/>
              </a:spcBef>
              <a:buFont typeface="Arial"/>
              <a:buChar char="•"/>
              <a:tabLst>
                <a:tab pos="294005" algn="l"/>
                <a:tab pos="294640" algn="l"/>
                <a:tab pos="4101465" algn="l"/>
                <a:tab pos="6316980" algn="l"/>
              </a:tabLst>
            </a:pPr>
            <a:r>
              <a:rPr sz="2800" spc="-5" dirty="0">
                <a:solidFill>
                  <a:srgbClr val="333333"/>
                </a:solidFill>
                <a:latin typeface="Times New Roman"/>
                <a:cs typeface="Times New Roman"/>
              </a:rPr>
              <a:t>This results </a:t>
            </a:r>
            <a:r>
              <a:rPr sz="2800" dirty="0">
                <a:solidFill>
                  <a:srgbClr val="333333"/>
                </a:solidFill>
                <a:latin typeface="Times New Roman"/>
                <a:cs typeface="Times New Roman"/>
              </a:rPr>
              <a:t>in a purplish</a:t>
            </a:r>
            <a:r>
              <a:rPr sz="2800" spc="35" dirty="0">
                <a:solidFill>
                  <a:srgbClr val="333333"/>
                </a:solidFill>
                <a:latin typeface="Times New Roman"/>
                <a:cs typeface="Times New Roman"/>
              </a:rPr>
              <a:t> </a:t>
            </a:r>
            <a:r>
              <a:rPr sz="2800" spc="-5" dirty="0">
                <a:solidFill>
                  <a:srgbClr val="333333"/>
                </a:solidFill>
                <a:latin typeface="Times New Roman"/>
                <a:cs typeface="Times New Roman"/>
              </a:rPr>
              <a:t>discoloration</a:t>
            </a:r>
            <a:r>
              <a:rPr sz="2800" spc="10" dirty="0">
                <a:solidFill>
                  <a:srgbClr val="333333"/>
                </a:solidFill>
                <a:latin typeface="Times New Roman"/>
                <a:cs typeface="Times New Roman"/>
              </a:rPr>
              <a:t> </a:t>
            </a:r>
            <a:r>
              <a:rPr sz="2800" dirty="0">
                <a:solidFill>
                  <a:srgbClr val="333333"/>
                </a:solidFill>
                <a:latin typeface="Times New Roman"/>
                <a:cs typeface="Times New Roman"/>
              </a:rPr>
              <a:t>of	</a:t>
            </a:r>
            <a:r>
              <a:rPr sz="2800" spc="-5" dirty="0">
                <a:solidFill>
                  <a:srgbClr val="333333"/>
                </a:solidFill>
                <a:latin typeface="Times New Roman"/>
                <a:cs typeface="Times New Roman"/>
              </a:rPr>
              <a:t>parts </a:t>
            </a:r>
            <a:r>
              <a:rPr sz="2800" dirty="0">
                <a:solidFill>
                  <a:srgbClr val="333333"/>
                </a:solidFill>
                <a:latin typeface="Times New Roman"/>
                <a:cs typeface="Times New Roman"/>
              </a:rPr>
              <a:t>of</a:t>
            </a:r>
            <a:r>
              <a:rPr sz="2800" spc="-90" dirty="0">
                <a:solidFill>
                  <a:srgbClr val="333333"/>
                </a:solidFill>
                <a:latin typeface="Times New Roman"/>
                <a:cs typeface="Times New Roman"/>
              </a:rPr>
              <a:t> </a:t>
            </a:r>
            <a:r>
              <a:rPr sz="2800" dirty="0">
                <a:solidFill>
                  <a:srgbClr val="333333"/>
                </a:solidFill>
                <a:latin typeface="Times New Roman"/>
                <a:cs typeface="Times New Roman"/>
              </a:rPr>
              <a:t>the  body that </a:t>
            </a:r>
            <a:r>
              <a:rPr sz="2800" spc="-5" dirty="0">
                <a:solidFill>
                  <a:srgbClr val="333333"/>
                </a:solidFill>
                <a:latin typeface="Times New Roman"/>
                <a:cs typeface="Times New Roman"/>
              </a:rPr>
              <a:t>are</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lower while	</a:t>
            </a:r>
            <a:r>
              <a:rPr sz="2800" dirty="0">
                <a:solidFill>
                  <a:srgbClr val="333333"/>
                </a:solidFill>
                <a:latin typeface="Times New Roman"/>
                <a:cs typeface="Times New Roman"/>
              </a:rPr>
              <a:t>sparing </a:t>
            </a:r>
            <a:r>
              <a:rPr sz="2800" spc="-5" dirty="0">
                <a:solidFill>
                  <a:srgbClr val="333333"/>
                </a:solidFill>
                <a:latin typeface="Times New Roman"/>
                <a:cs typeface="Times New Roman"/>
              </a:rPr>
              <a:t>areas </a:t>
            </a:r>
            <a:r>
              <a:rPr sz="2800" dirty="0">
                <a:solidFill>
                  <a:srgbClr val="333333"/>
                </a:solidFill>
                <a:latin typeface="Times New Roman"/>
                <a:cs typeface="Times New Roman"/>
              </a:rPr>
              <a:t>of </a:t>
            </a:r>
            <a:r>
              <a:rPr sz="2800" spc="-5" dirty="0">
                <a:solidFill>
                  <a:srgbClr val="333333"/>
                </a:solidFill>
                <a:latin typeface="Times New Roman"/>
                <a:cs typeface="Times New Roman"/>
              </a:rPr>
              <a:t>pressure  contact </a:t>
            </a:r>
            <a:r>
              <a:rPr sz="2800" dirty="0">
                <a:solidFill>
                  <a:srgbClr val="333333"/>
                </a:solidFill>
                <a:latin typeface="Times New Roman"/>
                <a:cs typeface="Times New Roman"/>
              </a:rPr>
              <a:t>- </a:t>
            </a:r>
            <a:r>
              <a:rPr sz="2800" spc="-5" dirty="0">
                <a:solidFill>
                  <a:srgbClr val="333333"/>
                </a:solidFill>
                <a:latin typeface="Times New Roman"/>
                <a:cs typeface="Times New Roman"/>
              </a:rPr>
              <a:t>contact </a:t>
            </a:r>
            <a:r>
              <a:rPr sz="2800" spc="-25" dirty="0">
                <a:solidFill>
                  <a:srgbClr val="333333"/>
                </a:solidFill>
                <a:latin typeface="Times New Roman"/>
                <a:cs typeface="Times New Roman"/>
              </a:rPr>
              <a:t>pallor.</a:t>
            </a:r>
            <a:endParaRPr sz="2800">
              <a:latin typeface="Times New Roman"/>
              <a:cs typeface="Times New Roman"/>
            </a:endParaRPr>
          </a:p>
          <a:p>
            <a:pPr marL="294640" marR="5080" indent="-281940">
              <a:lnSpc>
                <a:spcPts val="3020"/>
              </a:lnSpc>
              <a:spcBef>
                <a:spcPts val="2045"/>
              </a:spcBef>
              <a:buFont typeface="Arial"/>
              <a:buChar char="•"/>
              <a:tabLst>
                <a:tab pos="294005" algn="l"/>
                <a:tab pos="294640" algn="l"/>
              </a:tabLst>
            </a:pPr>
            <a:r>
              <a:rPr sz="2800" spc="-5" dirty="0">
                <a:solidFill>
                  <a:srgbClr val="333333"/>
                </a:solidFill>
                <a:latin typeface="Times New Roman"/>
                <a:cs typeface="Times New Roman"/>
              </a:rPr>
              <a:t>The pattern and </a:t>
            </a:r>
            <a:r>
              <a:rPr sz="2800" dirty="0">
                <a:solidFill>
                  <a:srgbClr val="333333"/>
                </a:solidFill>
                <a:latin typeface="Times New Roman"/>
                <a:cs typeface="Times New Roman"/>
              </a:rPr>
              <a:t>distribution of lividity </a:t>
            </a:r>
            <a:r>
              <a:rPr sz="2800" spc="-5" dirty="0">
                <a:solidFill>
                  <a:srgbClr val="333333"/>
                </a:solidFill>
                <a:latin typeface="Times New Roman"/>
                <a:cs typeface="Times New Roman"/>
              </a:rPr>
              <a:t>distinguishes </a:t>
            </a:r>
            <a:r>
              <a:rPr sz="2800" dirty="0">
                <a:solidFill>
                  <a:srgbClr val="333333"/>
                </a:solidFill>
                <a:latin typeface="Times New Roman"/>
                <a:cs typeface="Times New Roman"/>
              </a:rPr>
              <a:t>it  </a:t>
            </a:r>
            <a:r>
              <a:rPr sz="2800" spc="-5" dirty="0">
                <a:solidFill>
                  <a:srgbClr val="333333"/>
                </a:solidFill>
                <a:latin typeface="Times New Roman"/>
                <a:cs typeface="Times New Roman"/>
              </a:rPr>
              <a:t>from</a:t>
            </a:r>
            <a:r>
              <a:rPr sz="2800" spc="-40" dirty="0">
                <a:solidFill>
                  <a:srgbClr val="333333"/>
                </a:solidFill>
                <a:latin typeface="Times New Roman"/>
                <a:cs typeface="Times New Roman"/>
              </a:rPr>
              <a:t> </a:t>
            </a:r>
            <a:r>
              <a:rPr sz="2800" dirty="0">
                <a:solidFill>
                  <a:srgbClr val="333333"/>
                </a:solidFill>
                <a:latin typeface="Times New Roman"/>
                <a:cs typeface="Times New Roman"/>
              </a:rPr>
              <a:t>bruising.</a:t>
            </a:r>
            <a:endParaRPr sz="2800">
              <a:latin typeface="Times New Roman"/>
              <a:cs typeface="Times New Roman"/>
            </a:endParaRPr>
          </a:p>
          <a:p>
            <a:pPr marL="294640" marR="697230" indent="-281940">
              <a:lnSpc>
                <a:spcPts val="3020"/>
              </a:lnSpc>
              <a:spcBef>
                <a:spcPts val="2000"/>
              </a:spcBef>
              <a:buFont typeface="Arial"/>
              <a:buChar char="•"/>
              <a:tabLst>
                <a:tab pos="294005" algn="l"/>
                <a:tab pos="294640" algn="l"/>
              </a:tabLst>
            </a:pPr>
            <a:r>
              <a:rPr sz="2800" dirty="0">
                <a:solidFill>
                  <a:srgbClr val="333333"/>
                </a:solidFill>
                <a:latin typeface="Times New Roman"/>
                <a:cs typeface="Times New Roman"/>
              </a:rPr>
              <a:t>A body found on its back has </a:t>
            </a:r>
            <a:r>
              <a:rPr sz="2800" i="1" dirty="0">
                <a:solidFill>
                  <a:srgbClr val="333333"/>
                </a:solidFill>
                <a:latin typeface="Times New Roman"/>
                <a:cs typeface="Times New Roman"/>
              </a:rPr>
              <a:t>livor mortis </a:t>
            </a:r>
            <a:r>
              <a:rPr sz="2800" dirty="0">
                <a:solidFill>
                  <a:srgbClr val="333333"/>
                </a:solidFill>
                <a:latin typeface="Times New Roman"/>
                <a:cs typeface="Times New Roman"/>
              </a:rPr>
              <a:t>on the  </a:t>
            </a:r>
            <a:r>
              <a:rPr sz="2800" spc="-5" dirty="0">
                <a:solidFill>
                  <a:srgbClr val="333333"/>
                </a:solidFill>
                <a:latin typeface="Times New Roman"/>
                <a:cs typeface="Times New Roman"/>
              </a:rPr>
              <a:t>dorsal (back) side with pale areas where </a:t>
            </a:r>
            <a:r>
              <a:rPr sz="2800" dirty="0">
                <a:solidFill>
                  <a:srgbClr val="333333"/>
                </a:solidFill>
                <a:latin typeface="Times New Roman"/>
                <a:cs typeface="Times New Roman"/>
              </a:rPr>
              <a:t>the bone  </a:t>
            </a:r>
            <a:r>
              <a:rPr sz="2800" spc="-5" dirty="0">
                <a:solidFill>
                  <a:srgbClr val="333333"/>
                </a:solidFill>
                <a:latin typeface="Times New Roman"/>
                <a:cs typeface="Times New Roman"/>
              </a:rPr>
              <a:t>contacted </a:t>
            </a:r>
            <a:r>
              <a:rPr sz="2800" dirty="0">
                <a:solidFill>
                  <a:srgbClr val="333333"/>
                </a:solidFill>
                <a:latin typeface="Times New Roman"/>
                <a:cs typeface="Times New Roman"/>
              </a:rPr>
              <a:t>the</a:t>
            </a:r>
            <a:r>
              <a:rPr sz="2800" spc="-20" dirty="0">
                <a:solidFill>
                  <a:srgbClr val="333333"/>
                </a:solidFill>
                <a:latin typeface="Times New Roman"/>
                <a:cs typeface="Times New Roman"/>
              </a:rPr>
              <a:t> </a:t>
            </a:r>
            <a:r>
              <a:rPr sz="2800" spc="-30" dirty="0">
                <a:solidFill>
                  <a:srgbClr val="333333"/>
                </a:solidFill>
                <a:latin typeface="Times New Roman"/>
                <a:cs typeface="Times New Roman"/>
              </a:rPr>
              <a:t>floor.</a:t>
            </a:r>
            <a:endParaRPr sz="28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4939" y="326390"/>
            <a:ext cx="3750310" cy="756920"/>
          </a:xfrm>
          <a:prstGeom prst="rect">
            <a:avLst/>
          </a:prstGeom>
        </p:spPr>
        <p:txBody>
          <a:bodyPr vert="horz" wrap="square" lIns="0" tIns="12700" rIns="0" bIns="0" rtlCol="0">
            <a:spAutoFit/>
          </a:bodyPr>
          <a:lstStyle/>
          <a:p>
            <a:pPr marL="12700">
              <a:lnSpc>
                <a:spcPct val="100000"/>
              </a:lnSpc>
              <a:spcBef>
                <a:spcPts val="100"/>
              </a:spcBef>
            </a:pPr>
            <a:r>
              <a:rPr sz="4800" spc="-5" dirty="0"/>
              <a:t>Decomposition</a:t>
            </a:r>
            <a:endParaRPr sz="4800"/>
          </a:p>
        </p:txBody>
      </p:sp>
      <p:sp>
        <p:nvSpPr>
          <p:cNvPr id="3" name="object 3"/>
          <p:cNvSpPr txBox="1"/>
          <p:nvPr/>
        </p:nvSpPr>
        <p:spPr>
          <a:xfrm>
            <a:off x="857250" y="1742440"/>
            <a:ext cx="7410450" cy="3954779"/>
          </a:xfrm>
          <a:prstGeom prst="rect">
            <a:avLst/>
          </a:prstGeom>
        </p:spPr>
        <p:txBody>
          <a:bodyPr vert="horz" wrap="square" lIns="0" tIns="12700" rIns="0" bIns="0" rtlCol="0">
            <a:spAutoFit/>
          </a:bodyPr>
          <a:lstStyle/>
          <a:p>
            <a:pPr marL="295910" indent="-283210">
              <a:lnSpc>
                <a:spcPts val="2650"/>
              </a:lnSpc>
              <a:spcBef>
                <a:spcPts val="100"/>
              </a:spcBef>
              <a:buFont typeface="Arial"/>
              <a:buChar char="•"/>
              <a:tabLst>
                <a:tab pos="295275" algn="l"/>
                <a:tab pos="295910" algn="l"/>
              </a:tabLst>
            </a:pPr>
            <a:r>
              <a:rPr sz="2600" spc="-5" dirty="0">
                <a:solidFill>
                  <a:srgbClr val="333333"/>
                </a:solidFill>
                <a:latin typeface="Times New Roman"/>
                <a:cs typeface="Times New Roman"/>
              </a:rPr>
              <a:t>Post mortem decomposition with its initial</a:t>
            </a:r>
            <a:r>
              <a:rPr sz="2600" spc="15" dirty="0">
                <a:solidFill>
                  <a:srgbClr val="333333"/>
                </a:solidFill>
                <a:latin typeface="Times New Roman"/>
                <a:cs typeface="Times New Roman"/>
              </a:rPr>
              <a:t> </a:t>
            </a:r>
            <a:r>
              <a:rPr sz="2600" spc="-5" dirty="0">
                <a:solidFill>
                  <a:srgbClr val="333333"/>
                </a:solidFill>
                <a:latin typeface="Times New Roman"/>
                <a:cs typeface="Times New Roman"/>
              </a:rPr>
              <a:t>green</a:t>
            </a:r>
            <a:endParaRPr sz="2600">
              <a:latin typeface="Times New Roman"/>
              <a:cs typeface="Times New Roman"/>
            </a:endParaRPr>
          </a:p>
          <a:p>
            <a:pPr marL="295275" marR="5080">
              <a:lnSpc>
                <a:spcPct val="70200"/>
              </a:lnSpc>
              <a:spcBef>
                <a:spcPts val="459"/>
              </a:spcBef>
            </a:pPr>
            <a:r>
              <a:rPr sz="2600" spc="-5" dirty="0">
                <a:solidFill>
                  <a:srgbClr val="333333"/>
                </a:solidFill>
                <a:latin typeface="Times New Roman"/>
                <a:cs typeface="Times New Roman"/>
              </a:rPr>
              <a:t>discoloration </a:t>
            </a:r>
            <a:r>
              <a:rPr sz="2600" dirty="0">
                <a:solidFill>
                  <a:srgbClr val="333333"/>
                </a:solidFill>
                <a:latin typeface="Times New Roman"/>
                <a:cs typeface="Times New Roman"/>
              </a:rPr>
              <a:t>of the </a:t>
            </a:r>
            <a:r>
              <a:rPr sz="2600" spc="-5" dirty="0">
                <a:solidFill>
                  <a:srgbClr val="333333"/>
                </a:solidFill>
                <a:latin typeface="Times New Roman"/>
                <a:cs typeface="Times New Roman"/>
              </a:rPr>
              <a:t>anterior abdominal </a:t>
            </a:r>
            <a:r>
              <a:rPr sz="2600" dirty="0">
                <a:solidFill>
                  <a:srgbClr val="333333"/>
                </a:solidFill>
                <a:latin typeface="Times New Roman"/>
                <a:cs typeface="Times New Roman"/>
              </a:rPr>
              <a:t>wall </a:t>
            </a:r>
            <a:r>
              <a:rPr sz="2600" spc="-5" dirty="0">
                <a:solidFill>
                  <a:srgbClr val="333333"/>
                </a:solidFill>
                <a:latin typeface="Times New Roman"/>
                <a:cs typeface="Times New Roman"/>
              </a:rPr>
              <a:t>is readily  distinguished from</a:t>
            </a:r>
            <a:r>
              <a:rPr sz="2600" spc="-10" dirty="0">
                <a:solidFill>
                  <a:srgbClr val="333333"/>
                </a:solidFill>
                <a:latin typeface="Times New Roman"/>
                <a:cs typeface="Times New Roman"/>
              </a:rPr>
              <a:t> </a:t>
            </a:r>
            <a:r>
              <a:rPr sz="2600" spc="-5" dirty="0">
                <a:solidFill>
                  <a:srgbClr val="333333"/>
                </a:solidFill>
                <a:latin typeface="Times New Roman"/>
                <a:cs typeface="Times New Roman"/>
              </a:rPr>
              <a:t>bruising.</a:t>
            </a:r>
            <a:endParaRPr sz="2600">
              <a:latin typeface="Times New Roman"/>
              <a:cs typeface="Times New Roman"/>
            </a:endParaRPr>
          </a:p>
          <a:p>
            <a:pPr marL="295910" indent="-283210">
              <a:lnSpc>
                <a:spcPts val="2650"/>
              </a:lnSpc>
              <a:spcBef>
                <a:spcPts val="1060"/>
              </a:spcBef>
              <a:buFont typeface="Arial"/>
              <a:buChar char="•"/>
              <a:tabLst>
                <a:tab pos="295275" algn="l"/>
                <a:tab pos="295910" algn="l"/>
              </a:tabLst>
            </a:pPr>
            <a:r>
              <a:rPr sz="2600" spc="-5" dirty="0">
                <a:solidFill>
                  <a:srgbClr val="333333"/>
                </a:solidFill>
                <a:latin typeface="Times New Roman"/>
                <a:cs typeface="Times New Roman"/>
              </a:rPr>
              <a:t>Putrefactive </a:t>
            </a:r>
            <a:r>
              <a:rPr sz="2600" dirty="0">
                <a:solidFill>
                  <a:srgbClr val="333333"/>
                </a:solidFill>
                <a:latin typeface="Times New Roman"/>
                <a:cs typeface="Times New Roman"/>
              </a:rPr>
              <a:t>lysis of blood </a:t>
            </a:r>
            <a:r>
              <a:rPr sz="2600" spc="-5" dirty="0">
                <a:solidFill>
                  <a:srgbClr val="333333"/>
                </a:solidFill>
                <a:latin typeface="Times New Roman"/>
                <a:cs typeface="Times New Roman"/>
              </a:rPr>
              <a:t>cells within </a:t>
            </a:r>
            <a:r>
              <a:rPr sz="2600" dirty="0">
                <a:solidFill>
                  <a:srgbClr val="333333"/>
                </a:solidFill>
                <a:latin typeface="Times New Roman"/>
                <a:cs typeface="Times New Roman"/>
              </a:rPr>
              <a:t>the</a:t>
            </a:r>
            <a:r>
              <a:rPr sz="2600" spc="-25" dirty="0">
                <a:solidFill>
                  <a:srgbClr val="333333"/>
                </a:solidFill>
                <a:latin typeface="Times New Roman"/>
                <a:cs typeface="Times New Roman"/>
              </a:rPr>
              <a:t> </a:t>
            </a:r>
            <a:r>
              <a:rPr sz="2600" spc="-5" dirty="0">
                <a:solidFill>
                  <a:srgbClr val="333333"/>
                </a:solidFill>
                <a:latin typeface="Times New Roman"/>
                <a:cs typeface="Times New Roman"/>
              </a:rPr>
              <a:t>vessels</a:t>
            </a:r>
            <a:endParaRPr sz="2600">
              <a:latin typeface="Times New Roman"/>
              <a:cs typeface="Times New Roman"/>
            </a:endParaRPr>
          </a:p>
          <a:p>
            <a:pPr marL="295275">
              <a:lnSpc>
                <a:spcPts val="2180"/>
              </a:lnSpc>
            </a:pPr>
            <a:r>
              <a:rPr sz="2600" dirty="0">
                <a:solidFill>
                  <a:srgbClr val="333333"/>
                </a:solidFill>
                <a:latin typeface="Times New Roman"/>
                <a:cs typeface="Times New Roman"/>
              </a:rPr>
              <a:t>and </a:t>
            </a:r>
            <a:r>
              <a:rPr sz="2600" spc="-5" dirty="0">
                <a:solidFill>
                  <a:srgbClr val="333333"/>
                </a:solidFill>
                <a:latin typeface="Times New Roman"/>
                <a:cs typeface="Times New Roman"/>
              </a:rPr>
              <a:t>decompositional breakdown </a:t>
            </a:r>
            <a:r>
              <a:rPr sz="2600" dirty="0">
                <a:solidFill>
                  <a:srgbClr val="333333"/>
                </a:solidFill>
                <a:latin typeface="Times New Roman"/>
                <a:cs typeface="Times New Roman"/>
              </a:rPr>
              <a:t>of the </a:t>
            </a:r>
            <a:r>
              <a:rPr sz="2600" spc="-5" dirty="0">
                <a:solidFill>
                  <a:srgbClr val="333333"/>
                </a:solidFill>
                <a:latin typeface="Times New Roman"/>
                <a:cs typeface="Times New Roman"/>
              </a:rPr>
              <a:t>vessel walls</a:t>
            </a:r>
            <a:endParaRPr sz="2600">
              <a:latin typeface="Times New Roman"/>
              <a:cs typeface="Times New Roman"/>
            </a:endParaRPr>
          </a:p>
          <a:p>
            <a:pPr marL="295275" marR="394970">
              <a:lnSpc>
                <a:spcPct val="70200"/>
              </a:lnSpc>
              <a:spcBef>
                <a:spcPts val="459"/>
              </a:spcBef>
            </a:pPr>
            <a:r>
              <a:rPr sz="2600" spc="-5" dirty="0">
                <a:solidFill>
                  <a:srgbClr val="333333"/>
                </a:solidFill>
                <a:latin typeface="Times New Roman"/>
                <a:cs typeface="Times New Roman"/>
              </a:rPr>
              <a:t>results in </a:t>
            </a:r>
            <a:r>
              <a:rPr sz="2600" spc="-10" dirty="0">
                <a:solidFill>
                  <a:srgbClr val="333333"/>
                </a:solidFill>
                <a:latin typeface="Times New Roman"/>
                <a:cs typeface="Times New Roman"/>
              </a:rPr>
              <a:t>diffusion </a:t>
            </a:r>
            <a:r>
              <a:rPr sz="2600" dirty="0">
                <a:solidFill>
                  <a:srgbClr val="333333"/>
                </a:solidFill>
                <a:latin typeface="Times New Roman"/>
                <a:cs typeface="Times New Roman"/>
              </a:rPr>
              <a:t>of lysed blood </a:t>
            </a:r>
            <a:r>
              <a:rPr sz="2600" spc="-5" dirty="0">
                <a:solidFill>
                  <a:srgbClr val="333333"/>
                </a:solidFill>
                <a:latin typeface="Times New Roman"/>
                <a:cs typeface="Times New Roman"/>
              </a:rPr>
              <a:t>into </a:t>
            </a:r>
            <a:r>
              <a:rPr sz="2600" dirty="0">
                <a:solidFill>
                  <a:srgbClr val="333333"/>
                </a:solidFill>
                <a:latin typeface="Times New Roman"/>
                <a:cs typeface="Times New Roman"/>
              </a:rPr>
              <a:t>the adjacent  </a:t>
            </a:r>
            <a:r>
              <a:rPr sz="2600" spc="-5" dirty="0">
                <a:solidFill>
                  <a:srgbClr val="333333"/>
                </a:solidFill>
                <a:latin typeface="Times New Roman"/>
                <a:cs typeface="Times New Roman"/>
              </a:rPr>
              <a:t>tissues.</a:t>
            </a:r>
            <a:endParaRPr sz="2600">
              <a:latin typeface="Times New Roman"/>
              <a:cs typeface="Times New Roman"/>
            </a:endParaRPr>
          </a:p>
          <a:p>
            <a:pPr marL="295910" indent="-283210">
              <a:lnSpc>
                <a:spcPct val="100000"/>
              </a:lnSpc>
              <a:spcBef>
                <a:spcPts val="1060"/>
              </a:spcBef>
              <a:buFont typeface="Arial"/>
              <a:buChar char="•"/>
              <a:tabLst>
                <a:tab pos="295275" algn="l"/>
                <a:tab pos="295910" algn="l"/>
              </a:tabLst>
            </a:pPr>
            <a:r>
              <a:rPr sz="2600" spc="-5" dirty="0">
                <a:solidFill>
                  <a:srgbClr val="333333"/>
                </a:solidFill>
                <a:latin typeface="Times New Roman"/>
                <a:cs typeface="Times New Roman"/>
              </a:rPr>
              <a:t>Existing bruises are </a:t>
            </a:r>
            <a:r>
              <a:rPr sz="2600" spc="-10" dirty="0">
                <a:solidFill>
                  <a:srgbClr val="333333"/>
                </a:solidFill>
                <a:latin typeface="Times New Roman"/>
                <a:cs typeface="Times New Roman"/>
              </a:rPr>
              <a:t>enlarged </a:t>
            </a:r>
            <a:r>
              <a:rPr sz="2600" dirty="0">
                <a:solidFill>
                  <a:srgbClr val="333333"/>
                </a:solidFill>
                <a:latin typeface="Times New Roman"/>
                <a:cs typeface="Times New Roman"/>
              </a:rPr>
              <a:t>by </a:t>
            </a:r>
            <a:r>
              <a:rPr sz="2600" spc="-5" dirty="0">
                <a:solidFill>
                  <a:srgbClr val="333333"/>
                </a:solidFill>
                <a:latin typeface="Times New Roman"/>
                <a:cs typeface="Times New Roman"/>
              </a:rPr>
              <a:t>this</a:t>
            </a:r>
            <a:r>
              <a:rPr sz="2600" spc="45" dirty="0">
                <a:solidFill>
                  <a:srgbClr val="333333"/>
                </a:solidFill>
                <a:latin typeface="Times New Roman"/>
                <a:cs typeface="Times New Roman"/>
              </a:rPr>
              <a:t> </a:t>
            </a:r>
            <a:r>
              <a:rPr sz="2600" spc="-5" dirty="0">
                <a:solidFill>
                  <a:srgbClr val="333333"/>
                </a:solidFill>
                <a:latin typeface="Times New Roman"/>
                <a:cs typeface="Times New Roman"/>
              </a:rPr>
              <a:t>process.</a:t>
            </a:r>
            <a:endParaRPr sz="2600">
              <a:latin typeface="Times New Roman"/>
              <a:cs typeface="Times New Roman"/>
            </a:endParaRPr>
          </a:p>
          <a:p>
            <a:pPr marL="295910" indent="-283210">
              <a:lnSpc>
                <a:spcPts val="2650"/>
              </a:lnSpc>
              <a:spcBef>
                <a:spcPts val="1060"/>
              </a:spcBef>
              <a:buFont typeface="Arial"/>
              <a:buChar char="•"/>
              <a:tabLst>
                <a:tab pos="295275" algn="l"/>
                <a:tab pos="295910" algn="l"/>
              </a:tabLst>
            </a:pPr>
            <a:r>
              <a:rPr sz="2600" spc="-25" dirty="0">
                <a:solidFill>
                  <a:srgbClr val="333333"/>
                </a:solidFill>
                <a:latin typeface="Times New Roman"/>
                <a:cs typeface="Times New Roman"/>
              </a:rPr>
              <a:t>Later, </a:t>
            </a:r>
            <a:r>
              <a:rPr sz="2600" spc="-5" dirty="0">
                <a:solidFill>
                  <a:srgbClr val="333333"/>
                </a:solidFill>
                <a:latin typeface="Times New Roman"/>
                <a:cs typeface="Times New Roman"/>
              </a:rPr>
              <a:t>putrefactive </a:t>
            </a:r>
            <a:r>
              <a:rPr sz="2600" dirty="0">
                <a:solidFill>
                  <a:srgbClr val="333333"/>
                </a:solidFill>
                <a:latin typeface="Times New Roman"/>
                <a:cs typeface="Times New Roman"/>
              </a:rPr>
              <a:t>hemolytic </a:t>
            </a:r>
            <a:r>
              <a:rPr sz="2600" spc="-5" dirty="0">
                <a:solidFill>
                  <a:srgbClr val="333333"/>
                </a:solidFill>
                <a:latin typeface="Times New Roman"/>
                <a:cs typeface="Times New Roman"/>
              </a:rPr>
              <a:t>staining </a:t>
            </a:r>
            <a:r>
              <a:rPr sz="2600" dirty="0">
                <a:solidFill>
                  <a:srgbClr val="333333"/>
                </a:solidFill>
                <a:latin typeface="Times New Roman"/>
                <a:cs typeface="Times New Roman"/>
              </a:rPr>
              <a:t>of </a:t>
            </a:r>
            <a:r>
              <a:rPr sz="2600" spc="-5" dirty="0">
                <a:solidFill>
                  <a:srgbClr val="333333"/>
                </a:solidFill>
                <a:latin typeface="Times New Roman"/>
                <a:cs typeface="Times New Roman"/>
              </a:rPr>
              <a:t>tissue</a:t>
            </a:r>
            <a:r>
              <a:rPr sz="2600" spc="5" dirty="0">
                <a:solidFill>
                  <a:srgbClr val="333333"/>
                </a:solidFill>
                <a:latin typeface="Times New Roman"/>
                <a:cs typeface="Times New Roman"/>
              </a:rPr>
              <a:t> </a:t>
            </a:r>
            <a:r>
              <a:rPr sz="2600" spc="-5" dirty="0">
                <a:solidFill>
                  <a:srgbClr val="333333"/>
                </a:solidFill>
                <a:latin typeface="Times New Roman"/>
                <a:cs typeface="Times New Roman"/>
              </a:rPr>
              <a:t>may</a:t>
            </a:r>
            <a:endParaRPr sz="2600">
              <a:latin typeface="Times New Roman"/>
              <a:cs typeface="Times New Roman"/>
            </a:endParaRPr>
          </a:p>
          <a:p>
            <a:pPr marL="295275" marR="155575">
              <a:lnSpc>
                <a:spcPct val="69900"/>
              </a:lnSpc>
              <a:spcBef>
                <a:spcPts val="465"/>
              </a:spcBef>
            </a:pPr>
            <a:r>
              <a:rPr sz="2600" spc="-10" dirty="0">
                <a:solidFill>
                  <a:srgbClr val="333333"/>
                </a:solidFill>
                <a:latin typeface="Times New Roman"/>
                <a:cs typeface="Times New Roman"/>
              </a:rPr>
              <a:t>mask </a:t>
            </a:r>
            <a:r>
              <a:rPr sz="2600" i="1" dirty="0">
                <a:solidFill>
                  <a:srgbClr val="333333"/>
                </a:solidFill>
                <a:latin typeface="Times New Roman"/>
                <a:cs typeface="Times New Roman"/>
              </a:rPr>
              <a:t>ante mortem </a:t>
            </a:r>
            <a:r>
              <a:rPr sz="2600" spc="-5" dirty="0">
                <a:solidFill>
                  <a:srgbClr val="333333"/>
                </a:solidFill>
                <a:latin typeface="Times New Roman"/>
                <a:cs typeface="Times New Roman"/>
              </a:rPr>
              <a:t>bruising (e.g. in the neck muscles  in case </a:t>
            </a:r>
            <a:r>
              <a:rPr sz="2600" dirty="0">
                <a:solidFill>
                  <a:srgbClr val="333333"/>
                </a:solidFill>
                <a:latin typeface="Times New Roman"/>
                <a:cs typeface="Times New Roman"/>
              </a:rPr>
              <a:t>of</a:t>
            </a:r>
            <a:r>
              <a:rPr sz="2600" spc="-15" dirty="0">
                <a:solidFill>
                  <a:srgbClr val="333333"/>
                </a:solidFill>
                <a:latin typeface="Times New Roman"/>
                <a:cs typeface="Times New Roman"/>
              </a:rPr>
              <a:t> </a:t>
            </a:r>
            <a:r>
              <a:rPr sz="2600" dirty="0">
                <a:solidFill>
                  <a:srgbClr val="333333"/>
                </a:solidFill>
                <a:latin typeface="Times New Roman"/>
                <a:cs typeface="Times New Roman"/>
              </a:rPr>
              <a:t>choking).</a:t>
            </a:r>
            <a:endParaRPr sz="26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160" y="326390"/>
            <a:ext cx="4288155" cy="756920"/>
          </a:xfrm>
          <a:prstGeom prst="rect">
            <a:avLst/>
          </a:prstGeom>
        </p:spPr>
        <p:txBody>
          <a:bodyPr vert="horz" wrap="square" lIns="0" tIns="12700" rIns="0" bIns="0" rtlCol="0">
            <a:spAutoFit/>
          </a:bodyPr>
          <a:lstStyle/>
          <a:p>
            <a:pPr marL="12700">
              <a:lnSpc>
                <a:spcPct val="100000"/>
              </a:lnSpc>
              <a:spcBef>
                <a:spcPts val="100"/>
              </a:spcBef>
              <a:tabLst>
                <a:tab pos="2127885" algn="l"/>
              </a:tabLst>
            </a:pPr>
            <a:r>
              <a:rPr sz="4800" spc="-5" dirty="0"/>
              <a:t>Patterns	</a:t>
            </a:r>
            <a:r>
              <a:rPr sz="4800" dirty="0"/>
              <a:t>of</a:t>
            </a:r>
            <a:r>
              <a:rPr sz="4800" spc="-95" dirty="0"/>
              <a:t> </a:t>
            </a:r>
            <a:r>
              <a:rPr sz="4800" spc="-5" dirty="0"/>
              <a:t>Injury</a:t>
            </a:r>
            <a:endParaRPr sz="4800"/>
          </a:p>
        </p:txBody>
      </p:sp>
      <p:sp>
        <p:nvSpPr>
          <p:cNvPr id="3" name="object 3"/>
          <p:cNvSpPr txBox="1"/>
          <p:nvPr/>
        </p:nvSpPr>
        <p:spPr>
          <a:xfrm>
            <a:off x="535940" y="1548129"/>
            <a:ext cx="7911465" cy="4030979"/>
          </a:xfrm>
          <a:prstGeom prst="rect">
            <a:avLst/>
          </a:prstGeom>
        </p:spPr>
        <p:txBody>
          <a:bodyPr vert="horz" wrap="square" lIns="0" tIns="98425" rIns="0" bIns="0" rtlCol="0">
            <a:spAutoFit/>
          </a:bodyPr>
          <a:lstStyle/>
          <a:p>
            <a:pPr marL="294640" marR="124460" indent="-281940">
              <a:lnSpc>
                <a:spcPct val="79900"/>
              </a:lnSpc>
              <a:spcBef>
                <a:spcPts val="775"/>
              </a:spcBef>
              <a:buFont typeface="Arial"/>
              <a:buChar char="•"/>
              <a:tabLst>
                <a:tab pos="294005" algn="l"/>
                <a:tab pos="294640" algn="l"/>
              </a:tabLst>
            </a:pPr>
            <a:r>
              <a:rPr sz="2800" spc="-5" dirty="0">
                <a:solidFill>
                  <a:srgbClr val="333333"/>
                </a:solidFill>
                <a:latin typeface="Times New Roman"/>
                <a:cs typeface="Times New Roman"/>
              </a:rPr>
              <a:t>Bruises </a:t>
            </a:r>
            <a:r>
              <a:rPr sz="2800" dirty="0">
                <a:solidFill>
                  <a:srgbClr val="333333"/>
                </a:solidFill>
                <a:latin typeface="Times New Roman"/>
                <a:cs typeface="Times New Roman"/>
              </a:rPr>
              <a:t>to the </a:t>
            </a:r>
            <a:r>
              <a:rPr sz="2800" spc="-5" dirty="0">
                <a:solidFill>
                  <a:srgbClr val="333333"/>
                </a:solidFill>
                <a:latin typeface="Times New Roman"/>
                <a:cs typeface="Times New Roman"/>
              </a:rPr>
              <a:t>knuckles </a:t>
            </a:r>
            <a:r>
              <a:rPr sz="2800" dirty="0">
                <a:solidFill>
                  <a:srgbClr val="333333"/>
                </a:solidFill>
                <a:latin typeface="Times New Roman"/>
                <a:cs typeface="Times New Roman"/>
              </a:rPr>
              <a:t>of the hands, together </a:t>
            </a:r>
            <a:r>
              <a:rPr sz="2800" spc="-5" dirty="0">
                <a:solidFill>
                  <a:srgbClr val="333333"/>
                </a:solidFill>
                <a:latin typeface="Times New Roman"/>
                <a:cs typeface="Times New Roman"/>
              </a:rPr>
              <a:t>with  bruises </a:t>
            </a:r>
            <a:r>
              <a:rPr sz="2800" dirty="0">
                <a:solidFill>
                  <a:srgbClr val="333333"/>
                </a:solidFill>
                <a:latin typeface="Times New Roman"/>
                <a:cs typeface="Times New Roman"/>
              </a:rPr>
              <a:t>of the eyelids, bridge of the </a:t>
            </a:r>
            <a:r>
              <a:rPr sz="2800" spc="-5" dirty="0">
                <a:solidFill>
                  <a:srgbClr val="333333"/>
                </a:solidFill>
                <a:latin typeface="Times New Roman"/>
                <a:cs typeface="Times New Roman"/>
              </a:rPr>
              <a:t>nose, </a:t>
            </a:r>
            <a:r>
              <a:rPr sz="2800" spc="-10" dirty="0">
                <a:solidFill>
                  <a:srgbClr val="333333"/>
                </a:solidFill>
                <a:latin typeface="Times New Roman"/>
                <a:cs typeface="Times New Roman"/>
              </a:rPr>
              <a:t>cheeks</a:t>
            </a:r>
            <a:r>
              <a:rPr sz="2800" spc="-110" dirty="0">
                <a:solidFill>
                  <a:srgbClr val="333333"/>
                </a:solidFill>
                <a:latin typeface="Times New Roman"/>
                <a:cs typeface="Times New Roman"/>
              </a:rPr>
              <a:t> </a:t>
            </a:r>
            <a:r>
              <a:rPr sz="2800" spc="-5" dirty="0">
                <a:solidFill>
                  <a:srgbClr val="333333"/>
                </a:solidFill>
                <a:latin typeface="Times New Roman"/>
                <a:cs typeface="Times New Roman"/>
              </a:rPr>
              <a:t>and  </a:t>
            </a:r>
            <a:r>
              <a:rPr sz="2800" dirty="0">
                <a:solidFill>
                  <a:srgbClr val="333333"/>
                </a:solidFill>
                <a:latin typeface="Times New Roman"/>
                <a:cs typeface="Times New Roman"/>
              </a:rPr>
              <a:t>lips, suggest a </a:t>
            </a:r>
            <a:r>
              <a:rPr sz="2800" spc="-5" dirty="0">
                <a:solidFill>
                  <a:srgbClr val="333333"/>
                </a:solidFill>
                <a:latin typeface="Times New Roman"/>
                <a:cs typeface="Times New Roman"/>
              </a:rPr>
              <a:t>fist</a:t>
            </a:r>
            <a:r>
              <a:rPr sz="2800" spc="-50" dirty="0">
                <a:solidFill>
                  <a:srgbClr val="333333"/>
                </a:solidFill>
                <a:latin typeface="Times New Roman"/>
                <a:cs typeface="Times New Roman"/>
              </a:rPr>
              <a:t> </a:t>
            </a:r>
            <a:r>
              <a:rPr sz="2800" dirty="0">
                <a:solidFill>
                  <a:srgbClr val="333333"/>
                </a:solidFill>
                <a:latin typeface="Times New Roman"/>
                <a:cs typeface="Times New Roman"/>
              </a:rPr>
              <a:t>fight.</a:t>
            </a:r>
            <a:endParaRPr sz="2800">
              <a:latin typeface="Times New Roman"/>
              <a:cs typeface="Times New Roman"/>
            </a:endParaRPr>
          </a:p>
          <a:p>
            <a:pPr marL="294640" marR="5080" indent="-281940">
              <a:lnSpc>
                <a:spcPct val="80000"/>
              </a:lnSpc>
              <a:spcBef>
                <a:spcPts val="2000"/>
              </a:spcBef>
              <a:buFont typeface="Arial"/>
              <a:buChar char="•"/>
              <a:tabLst>
                <a:tab pos="294005" algn="l"/>
                <a:tab pos="294640" algn="l"/>
              </a:tabLst>
            </a:pPr>
            <a:r>
              <a:rPr sz="2800" spc="-5" dirty="0">
                <a:solidFill>
                  <a:srgbClr val="333333"/>
                </a:solidFill>
                <a:latin typeface="Times New Roman"/>
                <a:cs typeface="Times New Roman"/>
              </a:rPr>
              <a:t>Bruising around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eyes (spectacle bruises)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produced by </a:t>
            </a:r>
            <a:r>
              <a:rPr sz="2800" spc="-5" dirty="0">
                <a:solidFill>
                  <a:srgbClr val="333333"/>
                </a:solidFill>
                <a:latin typeface="Times New Roman"/>
                <a:cs typeface="Times New Roman"/>
              </a:rPr>
              <a:t>direct </a:t>
            </a:r>
            <a:r>
              <a:rPr sz="2800" dirty="0">
                <a:solidFill>
                  <a:srgbClr val="333333"/>
                </a:solidFill>
                <a:latin typeface="Times New Roman"/>
                <a:cs typeface="Times New Roman"/>
              </a:rPr>
              <a:t>blows, but </a:t>
            </a:r>
            <a:r>
              <a:rPr sz="2800" spc="-5" dirty="0">
                <a:solidFill>
                  <a:srgbClr val="333333"/>
                </a:solidFill>
                <a:latin typeface="Times New Roman"/>
                <a:cs typeface="Times New Roman"/>
              </a:rPr>
              <a:t>also </a:t>
            </a:r>
            <a:r>
              <a:rPr sz="2800" spc="-10" dirty="0">
                <a:solidFill>
                  <a:srgbClr val="333333"/>
                </a:solidFill>
                <a:latin typeface="Times New Roman"/>
                <a:cs typeface="Times New Roman"/>
              </a:rPr>
              <a:t>commonly </a:t>
            </a:r>
            <a:r>
              <a:rPr sz="2800" spc="-5" dirty="0">
                <a:solidFill>
                  <a:srgbClr val="333333"/>
                </a:solidFill>
                <a:latin typeface="Times New Roman"/>
                <a:cs typeface="Times New Roman"/>
              </a:rPr>
              <a:t>result  from </a:t>
            </a:r>
            <a:r>
              <a:rPr sz="2800" dirty="0">
                <a:solidFill>
                  <a:srgbClr val="333333"/>
                </a:solidFill>
                <a:latin typeface="Times New Roman"/>
                <a:cs typeface="Times New Roman"/>
              </a:rPr>
              <a:t>a </a:t>
            </a:r>
            <a:r>
              <a:rPr sz="2800" spc="-5" dirty="0">
                <a:solidFill>
                  <a:srgbClr val="333333"/>
                </a:solidFill>
                <a:latin typeface="Times New Roman"/>
                <a:cs typeface="Times New Roman"/>
              </a:rPr>
              <a:t>fracture </a:t>
            </a:r>
            <a:r>
              <a:rPr sz="2800" dirty="0">
                <a:solidFill>
                  <a:srgbClr val="333333"/>
                </a:solidFill>
                <a:latin typeface="Times New Roman"/>
                <a:cs typeface="Times New Roman"/>
              </a:rPr>
              <a:t>of the base of the skull, </a:t>
            </a:r>
            <a:r>
              <a:rPr sz="2800" spc="-5" dirty="0">
                <a:solidFill>
                  <a:srgbClr val="333333"/>
                </a:solidFill>
                <a:latin typeface="Times New Roman"/>
                <a:cs typeface="Times New Roman"/>
              </a:rPr>
              <a:t>e.g. </a:t>
            </a:r>
            <a:r>
              <a:rPr sz="2800" dirty="0">
                <a:solidFill>
                  <a:srgbClr val="333333"/>
                </a:solidFill>
                <a:latin typeface="Times New Roman"/>
                <a:cs typeface="Times New Roman"/>
              </a:rPr>
              <a:t>in</a:t>
            </a:r>
            <a:r>
              <a:rPr sz="2800" spc="-190" dirty="0">
                <a:solidFill>
                  <a:srgbClr val="333333"/>
                </a:solidFill>
                <a:latin typeface="Times New Roman"/>
                <a:cs typeface="Times New Roman"/>
              </a:rPr>
              <a:t> </a:t>
            </a:r>
            <a:r>
              <a:rPr sz="2800" spc="-5" dirty="0">
                <a:solidFill>
                  <a:srgbClr val="333333"/>
                </a:solidFill>
                <a:latin typeface="Times New Roman"/>
                <a:cs typeface="Times New Roman"/>
              </a:rPr>
              <a:t>vehicle  collisions </a:t>
            </a:r>
            <a:r>
              <a:rPr sz="2800" dirty="0">
                <a:solidFill>
                  <a:srgbClr val="333333"/>
                </a:solidFill>
                <a:latin typeface="Times New Roman"/>
                <a:cs typeface="Times New Roman"/>
              </a:rPr>
              <a:t>or gunshot wounds to the</a:t>
            </a:r>
            <a:r>
              <a:rPr sz="2800" spc="-60" dirty="0">
                <a:solidFill>
                  <a:srgbClr val="333333"/>
                </a:solidFill>
                <a:latin typeface="Times New Roman"/>
                <a:cs typeface="Times New Roman"/>
              </a:rPr>
              <a:t> </a:t>
            </a:r>
            <a:r>
              <a:rPr sz="2800" spc="-5" dirty="0">
                <a:solidFill>
                  <a:srgbClr val="333333"/>
                </a:solidFill>
                <a:latin typeface="Times New Roman"/>
                <a:cs typeface="Times New Roman"/>
              </a:rPr>
              <a:t>head</a:t>
            </a:r>
            <a:endParaRPr sz="2800">
              <a:latin typeface="Times New Roman"/>
              <a:cs typeface="Times New Roman"/>
            </a:endParaRPr>
          </a:p>
          <a:p>
            <a:pPr marL="294640" marR="25400" indent="-281940">
              <a:lnSpc>
                <a:spcPts val="2690"/>
              </a:lnSpc>
              <a:spcBef>
                <a:spcPts val="1970"/>
              </a:spcBef>
              <a:buFont typeface="Arial"/>
              <a:buChar char="•"/>
              <a:tabLst>
                <a:tab pos="294005" algn="l"/>
                <a:tab pos="294640" algn="l"/>
              </a:tabLst>
            </a:pPr>
            <a:r>
              <a:rPr sz="2800" spc="-5" dirty="0">
                <a:solidFill>
                  <a:srgbClr val="333333"/>
                </a:solidFill>
                <a:latin typeface="Times New Roman"/>
                <a:cs typeface="Times New Roman"/>
              </a:rPr>
              <a:t>They </a:t>
            </a:r>
            <a:r>
              <a:rPr sz="2800" spc="-10" dirty="0">
                <a:solidFill>
                  <a:srgbClr val="333333"/>
                </a:solidFill>
                <a:latin typeface="Times New Roman"/>
                <a:cs typeface="Times New Roman"/>
              </a:rPr>
              <a:t>may </a:t>
            </a:r>
            <a:r>
              <a:rPr sz="2800" spc="-5" dirty="0">
                <a:solidFill>
                  <a:srgbClr val="333333"/>
                </a:solidFill>
                <a:latin typeface="Times New Roman"/>
                <a:cs typeface="Times New Roman"/>
              </a:rPr>
              <a:t>also </a:t>
            </a:r>
            <a:r>
              <a:rPr sz="2800" dirty="0">
                <a:solidFill>
                  <a:srgbClr val="333333"/>
                </a:solidFill>
                <a:latin typeface="Times New Roman"/>
                <a:cs typeface="Times New Roman"/>
              </a:rPr>
              <a:t>follow blunt </a:t>
            </a:r>
            <a:r>
              <a:rPr sz="2800" spc="-10" dirty="0">
                <a:solidFill>
                  <a:srgbClr val="333333"/>
                </a:solidFill>
                <a:latin typeface="Times New Roman"/>
                <a:cs typeface="Times New Roman"/>
              </a:rPr>
              <a:t>impact </a:t>
            </a:r>
            <a:r>
              <a:rPr sz="2800" dirty="0">
                <a:solidFill>
                  <a:srgbClr val="333333"/>
                </a:solidFill>
                <a:latin typeface="Times New Roman"/>
                <a:cs typeface="Times New Roman"/>
              </a:rPr>
              <a:t>to the </a:t>
            </a:r>
            <a:r>
              <a:rPr sz="2800" spc="-10" dirty="0">
                <a:solidFill>
                  <a:srgbClr val="333333"/>
                </a:solidFill>
                <a:latin typeface="Times New Roman"/>
                <a:cs typeface="Times New Roman"/>
              </a:rPr>
              <a:t>forehead  </a:t>
            </a:r>
            <a:r>
              <a:rPr sz="2800" dirty="0">
                <a:solidFill>
                  <a:srgbClr val="333333"/>
                </a:solidFill>
                <a:latin typeface="Times New Roman"/>
                <a:cs typeface="Times New Roman"/>
              </a:rPr>
              <a:t>producing </a:t>
            </a:r>
            <a:r>
              <a:rPr sz="2800" spc="-5" dirty="0">
                <a:solidFill>
                  <a:srgbClr val="333333"/>
                </a:solidFill>
                <a:latin typeface="Times New Roman"/>
                <a:cs typeface="Times New Roman"/>
              </a:rPr>
              <a:t>jolting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eyeballs </a:t>
            </a:r>
            <a:r>
              <a:rPr sz="2800" dirty="0">
                <a:solidFill>
                  <a:srgbClr val="333333"/>
                </a:solidFill>
                <a:latin typeface="Times New Roman"/>
                <a:cs typeface="Times New Roman"/>
              </a:rPr>
              <a:t>in their </a:t>
            </a:r>
            <a:r>
              <a:rPr sz="2800" spc="-5" dirty="0">
                <a:solidFill>
                  <a:srgbClr val="333333"/>
                </a:solidFill>
                <a:latin typeface="Times New Roman"/>
                <a:cs typeface="Times New Roman"/>
              </a:rPr>
              <a:t>sockets with  tearing </a:t>
            </a:r>
            <a:r>
              <a:rPr sz="2800" dirty="0">
                <a:solidFill>
                  <a:srgbClr val="333333"/>
                </a:solidFill>
                <a:latin typeface="Times New Roman"/>
                <a:cs typeface="Times New Roman"/>
              </a:rPr>
              <a:t>of </a:t>
            </a:r>
            <a:r>
              <a:rPr sz="2800" spc="-10" dirty="0">
                <a:solidFill>
                  <a:srgbClr val="333333"/>
                </a:solidFill>
                <a:latin typeface="Times New Roman"/>
                <a:cs typeface="Times New Roman"/>
              </a:rPr>
              <a:t>small </a:t>
            </a:r>
            <a:r>
              <a:rPr sz="2800" spc="-5" dirty="0">
                <a:solidFill>
                  <a:srgbClr val="333333"/>
                </a:solidFill>
                <a:latin typeface="Times New Roman"/>
                <a:cs typeface="Times New Roman"/>
              </a:rPr>
              <a:t>orbital </a:t>
            </a:r>
            <a:r>
              <a:rPr sz="2800" dirty="0">
                <a:solidFill>
                  <a:srgbClr val="333333"/>
                </a:solidFill>
                <a:latin typeface="Times New Roman"/>
                <a:cs typeface="Times New Roman"/>
              </a:rPr>
              <a:t>blood</a:t>
            </a:r>
            <a:r>
              <a:rPr sz="2800" spc="-10" dirty="0">
                <a:solidFill>
                  <a:srgbClr val="333333"/>
                </a:solidFill>
                <a:latin typeface="Times New Roman"/>
                <a:cs typeface="Times New Roman"/>
              </a:rPr>
              <a:t> </a:t>
            </a:r>
            <a:r>
              <a:rPr sz="2800" spc="-5" dirty="0">
                <a:solidFill>
                  <a:srgbClr val="333333"/>
                </a:solidFill>
                <a:latin typeface="Times New Roman"/>
                <a:cs typeface="Times New Roman"/>
              </a:rPr>
              <a:t>vessels.</a:t>
            </a:r>
            <a:endParaRPr sz="28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160" y="326390"/>
            <a:ext cx="4288155" cy="756920"/>
          </a:xfrm>
          <a:prstGeom prst="rect">
            <a:avLst/>
          </a:prstGeom>
        </p:spPr>
        <p:txBody>
          <a:bodyPr vert="horz" wrap="square" lIns="0" tIns="12700" rIns="0" bIns="0" rtlCol="0">
            <a:spAutoFit/>
          </a:bodyPr>
          <a:lstStyle/>
          <a:p>
            <a:pPr marL="12700">
              <a:lnSpc>
                <a:spcPct val="100000"/>
              </a:lnSpc>
              <a:spcBef>
                <a:spcPts val="100"/>
              </a:spcBef>
              <a:tabLst>
                <a:tab pos="2127885" algn="l"/>
              </a:tabLst>
            </a:pPr>
            <a:r>
              <a:rPr sz="4800" spc="-5" dirty="0"/>
              <a:t>Patterns	</a:t>
            </a:r>
            <a:r>
              <a:rPr sz="4800" dirty="0"/>
              <a:t>of</a:t>
            </a:r>
            <a:r>
              <a:rPr sz="4800" spc="-95" dirty="0"/>
              <a:t> </a:t>
            </a:r>
            <a:r>
              <a:rPr sz="4800" spc="-5" dirty="0"/>
              <a:t>Injury</a:t>
            </a:r>
            <a:endParaRPr sz="4800"/>
          </a:p>
        </p:txBody>
      </p:sp>
      <p:sp>
        <p:nvSpPr>
          <p:cNvPr id="3" name="object 3"/>
          <p:cNvSpPr txBox="1"/>
          <p:nvPr/>
        </p:nvSpPr>
        <p:spPr>
          <a:xfrm>
            <a:off x="535940" y="1590040"/>
            <a:ext cx="7984490" cy="4667250"/>
          </a:xfrm>
          <a:prstGeom prst="rect">
            <a:avLst/>
          </a:prstGeom>
        </p:spPr>
        <p:txBody>
          <a:bodyPr vert="horz" wrap="square" lIns="0" tIns="60960" rIns="0" bIns="0" rtlCol="0">
            <a:spAutoFit/>
          </a:bodyPr>
          <a:lstStyle/>
          <a:p>
            <a:pPr marL="294640" marR="5080" indent="-281940">
              <a:lnSpc>
                <a:spcPts val="3020"/>
              </a:lnSpc>
              <a:spcBef>
                <a:spcPts val="480"/>
              </a:spcBef>
              <a:buFont typeface="Arial"/>
              <a:buChar char="•"/>
              <a:tabLst>
                <a:tab pos="294005" algn="l"/>
                <a:tab pos="294640" algn="l"/>
              </a:tabLst>
            </a:pPr>
            <a:r>
              <a:rPr sz="2800" spc="-5" dirty="0">
                <a:solidFill>
                  <a:srgbClr val="333333"/>
                </a:solidFill>
                <a:latin typeface="Times New Roman"/>
                <a:cs typeface="Times New Roman"/>
              </a:rPr>
              <a:t>Bruising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genitalia and around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anus suggests  sexual assault.</a:t>
            </a:r>
            <a:endParaRPr sz="2800">
              <a:latin typeface="Times New Roman"/>
              <a:cs typeface="Times New Roman"/>
            </a:endParaRPr>
          </a:p>
          <a:p>
            <a:pPr marL="294640" marR="870585" indent="-281940">
              <a:lnSpc>
                <a:spcPts val="3020"/>
              </a:lnSpc>
              <a:spcBef>
                <a:spcPts val="2000"/>
              </a:spcBef>
              <a:buFont typeface="Arial"/>
              <a:buChar char="•"/>
              <a:tabLst>
                <a:tab pos="294005" algn="l"/>
                <a:tab pos="294640" algn="l"/>
              </a:tabLst>
            </a:pPr>
            <a:r>
              <a:rPr sz="2800" spc="-5" dirty="0">
                <a:solidFill>
                  <a:srgbClr val="333333"/>
                </a:solidFill>
                <a:latin typeface="Times New Roman"/>
                <a:cs typeface="Times New Roman"/>
              </a:rPr>
              <a:t>Severe </a:t>
            </a:r>
            <a:r>
              <a:rPr sz="2800" dirty="0">
                <a:solidFill>
                  <a:srgbClr val="333333"/>
                </a:solidFill>
                <a:latin typeface="Times New Roman"/>
                <a:cs typeface="Times New Roman"/>
              </a:rPr>
              <a:t>bruising of the </a:t>
            </a:r>
            <a:r>
              <a:rPr sz="2800" spc="-5" dirty="0">
                <a:solidFill>
                  <a:srgbClr val="333333"/>
                </a:solidFill>
                <a:latin typeface="Times New Roman"/>
                <a:cs typeface="Times New Roman"/>
              </a:rPr>
              <a:t>genitalia, with </a:t>
            </a:r>
            <a:r>
              <a:rPr sz="2800" dirty="0">
                <a:solidFill>
                  <a:srgbClr val="333333"/>
                </a:solidFill>
                <a:latin typeface="Times New Roman"/>
                <a:cs typeface="Times New Roman"/>
              </a:rPr>
              <a:t>or </a:t>
            </a:r>
            <a:r>
              <a:rPr sz="2800" spc="-5" dirty="0">
                <a:solidFill>
                  <a:srgbClr val="333333"/>
                </a:solidFill>
                <a:latin typeface="Times New Roman"/>
                <a:cs typeface="Times New Roman"/>
              </a:rPr>
              <a:t>without  laceration, can </a:t>
            </a:r>
            <a:r>
              <a:rPr sz="2800" dirty="0">
                <a:solidFill>
                  <a:srgbClr val="333333"/>
                </a:solidFill>
                <a:latin typeface="Times New Roman"/>
                <a:cs typeface="Times New Roman"/>
              </a:rPr>
              <a:t>be produced by</a:t>
            </a:r>
            <a:r>
              <a:rPr sz="2800" spc="-45" dirty="0">
                <a:solidFill>
                  <a:srgbClr val="333333"/>
                </a:solidFill>
                <a:latin typeface="Times New Roman"/>
                <a:cs typeface="Times New Roman"/>
              </a:rPr>
              <a:t> </a:t>
            </a:r>
            <a:r>
              <a:rPr sz="2800" spc="-5" dirty="0">
                <a:solidFill>
                  <a:srgbClr val="333333"/>
                </a:solidFill>
                <a:latin typeface="Times New Roman"/>
                <a:cs typeface="Times New Roman"/>
              </a:rPr>
              <a:t>kicks.</a:t>
            </a:r>
            <a:endParaRPr sz="2800">
              <a:latin typeface="Times New Roman"/>
              <a:cs typeface="Times New Roman"/>
            </a:endParaRPr>
          </a:p>
          <a:p>
            <a:pPr marL="294640" marR="94615" indent="-281940">
              <a:lnSpc>
                <a:spcPct val="90000"/>
              </a:lnSpc>
              <a:spcBef>
                <a:spcPts val="1955"/>
              </a:spcBef>
              <a:buFont typeface="Arial"/>
              <a:buChar char="•"/>
              <a:tabLst>
                <a:tab pos="294005" algn="l"/>
                <a:tab pos="294640" algn="l"/>
              </a:tabLst>
            </a:pPr>
            <a:r>
              <a:rPr sz="2800" spc="-10" dirty="0">
                <a:solidFill>
                  <a:srgbClr val="333333"/>
                </a:solidFill>
                <a:latin typeface="Times New Roman"/>
                <a:cs typeface="Times New Roman"/>
              </a:rPr>
              <a:t>Counter-pressure </a:t>
            </a:r>
            <a:r>
              <a:rPr sz="2800" dirty="0">
                <a:solidFill>
                  <a:srgbClr val="333333"/>
                </a:solidFill>
                <a:latin typeface="Times New Roman"/>
                <a:cs typeface="Times New Roman"/>
              </a:rPr>
              <a:t>bruising, </a:t>
            </a:r>
            <a:r>
              <a:rPr sz="2800" spc="-5" dirty="0">
                <a:solidFill>
                  <a:srgbClr val="333333"/>
                </a:solidFill>
                <a:latin typeface="Times New Roman"/>
                <a:cs typeface="Times New Roman"/>
              </a:rPr>
              <a:t>with </a:t>
            </a:r>
            <a:r>
              <a:rPr sz="2800" dirty="0">
                <a:solidFill>
                  <a:srgbClr val="333333"/>
                </a:solidFill>
                <a:latin typeface="Times New Roman"/>
                <a:cs typeface="Times New Roman"/>
              </a:rPr>
              <a:t>or without </a:t>
            </a:r>
            <a:r>
              <a:rPr sz="2800" spc="-5" dirty="0">
                <a:solidFill>
                  <a:srgbClr val="333333"/>
                </a:solidFill>
                <a:latin typeface="Times New Roman"/>
                <a:cs typeface="Times New Roman"/>
              </a:rPr>
              <a:t>abrasion,  </a:t>
            </a:r>
            <a:r>
              <a:rPr sz="2800" dirty="0">
                <a:solidFill>
                  <a:srgbClr val="333333"/>
                </a:solidFill>
                <a:latin typeface="Times New Roman"/>
                <a:cs typeface="Times New Roman"/>
              </a:rPr>
              <a:t>to the </a:t>
            </a:r>
            <a:r>
              <a:rPr sz="2800" spc="-5" dirty="0">
                <a:solidFill>
                  <a:srgbClr val="333333"/>
                </a:solidFill>
                <a:latin typeface="Times New Roman"/>
                <a:cs typeface="Times New Roman"/>
              </a:rPr>
              <a:t>back, (shoulder blades, sacrum and pelvis)  suggests pressure against </a:t>
            </a:r>
            <a:r>
              <a:rPr sz="2800" dirty="0">
                <a:solidFill>
                  <a:srgbClr val="333333"/>
                </a:solidFill>
                <a:latin typeface="Times New Roman"/>
                <a:cs typeface="Times New Roman"/>
              </a:rPr>
              <a:t>a </a:t>
            </a:r>
            <a:r>
              <a:rPr sz="2800" spc="-5" dirty="0">
                <a:solidFill>
                  <a:srgbClr val="333333"/>
                </a:solidFill>
                <a:latin typeface="Times New Roman"/>
                <a:cs typeface="Times New Roman"/>
              </a:rPr>
              <a:t>firm surface as in forceful  restraint </a:t>
            </a:r>
            <a:r>
              <a:rPr sz="2800" dirty="0">
                <a:solidFill>
                  <a:srgbClr val="333333"/>
                </a:solidFill>
                <a:latin typeface="Times New Roman"/>
                <a:cs typeface="Times New Roman"/>
              </a:rPr>
              <a:t>on the</a:t>
            </a:r>
            <a:r>
              <a:rPr sz="2800" spc="-20" dirty="0">
                <a:solidFill>
                  <a:srgbClr val="333333"/>
                </a:solidFill>
                <a:latin typeface="Times New Roman"/>
                <a:cs typeface="Times New Roman"/>
              </a:rPr>
              <a:t> </a:t>
            </a:r>
            <a:r>
              <a:rPr sz="2800" dirty="0">
                <a:solidFill>
                  <a:srgbClr val="333333"/>
                </a:solidFill>
                <a:latin typeface="Times New Roman"/>
                <a:cs typeface="Times New Roman"/>
              </a:rPr>
              <a:t>ground.</a:t>
            </a:r>
            <a:endParaRPr sz="2800">
              <a:latin typeface="Times New Roman"/>
              <a:cs typeface="Times New Roman"/>
            </a:endParaRPr>
          </a:p>
          <a:p>
            <a:pPr marL="294640" marR="232410" indent="-281940">
              <a:lnSpc>
                <a:spcPts val="3020"/>
              </a:lnSpc>
              <a:spcBef>
                <a:spcPts val="2045"/>
              </a:spcBef>
              <a:buFont typeface="Arial"/>
              <a:buChar char="•"/>
              <a:tabLst>
                <a:tab pos="294005" algn="l"/>
                <a:tab pos="294640" algn="l"/>
              </a:tabLst>
            </a:pPr>
            <a:r>
              <a:rPr sz="2800" spc="-5" dirty="0">
                <a:solidFill>
                  <a:srgbClr val="333333"/>
                </a:solidFill>
                <a:latin typeface="Times New Roman"/>
                <a:cs typeface="Times New Roman"/>
              </a:rPr>
              <a:t>Similar </a:t>
            </a:r>
            <a:r>
              <a:rPr sz="2800" dirty="0">
                <a:solidFill>
                  <a:srgbClr val="333333"/>
                </a:solidFill>
                <a:latin typeface="Times New Roman"/>
                <a:cs typeface="Times New Roman"/>
              </a:rPr>
              <a:t>bruising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seen </a:t>
            </a:r>
            <a:r>
              <a:rPr sz="2800" dirty="0">
                <a:solidFill>
                  <a:srgbClr val="333333"/>
                </a:solidFill>
                <a:latin typeface="Times New Roman"/>
                <a:cs typeface="Times New Roman"/>
              </a:rPr>
              <a:t>on boney </a:t>
            </a:r>
            <a:r>
              <a:rPr sz="2800" spc="-5" dirty="0">
                <a:solidFill>
                  <a:srgbClr val="333333"/>
                </a:solidFill>
                <a:latin typeface="Times New Roman"/>
                <a:cs typeface="Times New Roman"/>
              </a:rPr>
              <a:t>prominences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front </a:t>
            </a:r>
            <a:r>
              <a:rPr sz="2800" dirty="0">
                <a:solidFill>
                  <a:srgbClr val="333333"/>
                </a:solidFill>
                <a:latin typeface="Times New Roman"/>
                <a:cs typeface="Times New Roman"/>
              </a:rPr>
              <a:t>of the</a:t>
            </a:r>
            <a:r>
              <a:rPr sz="2800" spc="-60" dirty="0">
                <a:solidFill>
                  <a:srgbClr val="333333"/>
                </a:solidFill>
                <a:latin typeface="Times New Roman"/>
                <a:cs typeface="Times New Roman"/>
              </a:rPr>
              <a:t> </a:t>
            </a:r>
            <a:r>
              <a:rPr sz="2800" spc="-5" dirty="0">
                <a:solidFill>
                  <a:srgbClr val="333333"/>
                </a:solidFill>
                <a:latin typeface="Times New Roman"/>
                <a:cs typeface="Times New Roman"/>
              </a:rPr>
              <a:t>pelvis.</a:t>
            </a:r>
            <a:endParaRPr sz="28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160" y="326390"/>
            <a:ext cx="4288155" cy="756920"/>
          </a:xfrm>
          <a:prstGeom prst="rect">
            <a:avLst/>
          </a:prstGeom>
        </p:spPr>
        <p:txBody>
          <a:bodyPr vert="horz" wrap="square" lIns="0" tIns="12700" rIns="0" bIns="0" rtlCol="0">
            <a:spAutoFit/>
          </a:bodyPr>
          <a:lstStyle/>
          <a:p>
            <a:pPr marL="12700">
              <a:lnSpc>
                <a:spcPct val="100000"/>
              </a:lnSpc>
              <a:spcBef>
                <a:spcPts val="100"/>
              </a:spcBef>
              <a:tabLst>
                <a:tab pos="2127885" algn="l"/>
              </a:tabLst>
            </a:pPr>
            <a:r>
              <a:rPr sz="4800" spc="-5" dirty="0"/>
              <a:t>Patterns	</a:t>
            </a:r>
            <a:r>
              <a:rPr sz="4800" dirty="0"/>
              <a:t>of</a:t>
            </a:r>
            <a:r>
              <a:rPr sz="4800" spc="-95" dirty="0"/>
              <a:t> </a:t>
            </a:r>
            <a:r>
              <a:rPr sz="4800" spc="-5" dirty="0"/>
              <a:t>Injury</a:t>
            </a:r>
            <a:endParaRPr sz="4800"/>
          </a:p>
        </p:txBody>
      </p:sp>
      <p:sp>
        <p:nvSpPr>
          <p:cNvPr id="3" name="object 3"/>
          <p:cNvSpPr txBox="1"/>
          <p:nvPr/>
        </p:nvSpPr>
        <p:spPr>
          <a:xfrm>
            <a:off x="857250" y="1781809"/>
            <a:ext cx="6988809" cy="3971290"/>
          </a:xfrm>
          <a:prstGeom prst="rect">
            <a:avLst/>
          </a:prstGeom>
        </p:spPr>
        <p:txBody>
          <a:bodyPr vert="horz" wrap="square" lIns="0" tIns="92075" rIns="0" bIns="0" rtlCol="0">
            <a:spAutoFit/>
          </a:bodyPr>
          <a:lstStyle/>
          <a:p>
            <a:pPr marL="295275" marR="165735" indent="-283210" algn="just">
              <a:lnSpc>
                <a:spcPct val="80000"/>
              </a:lnSpc>
              <a:spcBef>
                <a:spcPts val="725"/>
              </a:spcBef>
              <a:buFont typeface="Arial"/>
              <a:buChar char="•"/>
              <a:tabLst>
                <a:tab pos="295910" algn="l"/>
              </a:tabLst>
            </a:pPr>
            <a:r>
              <a:rPr sz="2600" spc="-5" dirty="0">
                <a:solidFill>
                  <a:srgbClr val="333333"/>
                </a:solidFill>
                <a:latin typeface="Times New Roman"/>
                <a:cs typeface="Times New Roman"/>
              </a:rPr>
              <a:t>In </a:t>
            </a:r>
            <a:r>
              <a:rPr sz="2600" dirty="0">
                <a:solidFill>
                  <a:srgbClr val="333333"/>
                </a:solidFill>
                <a:latin typeface="Times New Roman"/>
                <a:cs typeface="Times New Roman"/>
              </a:rPr>
              <a:t>kicking </a:t>
            </a:r>
            <a:r>
              <a:rPr sz="2600" spc="-5" dirty="0">
                <a:solidFill>
                  <a:srgbClr val="333333"/>
                </a:solidFill>
                <a:latin typeface="Times New Roman"/>
                <a:cs typeface="Times New Roman"/>
              </a:rPr>
              <a:t>assaults </a:t>
            </a:r>
            <a:r>
              <a:rPr sz="2600" dirty="0">
                <a:solidFill>
                  <a:srgbClr val="333333"/>
                </a:solidFill>
                <a:latin typeface="Times New Roman"/>
                <a:cs typeface="Times New Roman"/>
              </a:rPr>
              <a:t>with the shod foot, </a:t>
            </a:r>
            <a:r>
              <a:rPr sz="2600" spc="-5" dirty="0">
                <a:solidFill>
                  <a:srgbClr val="333333"/>
                </a:solidFill>
                <a:latin typeface="Times New Roman"/>
                <a:cs typeface="Times New Roman"/>
              </a:rPr>
              <a:t>bruises are  invariably associated with multiple abrasions </a:t>
            </a:r>
            <a:r>
              <a:rPr sz="2600" dirty="0">
                <a:solidFill>
                  <a:srgbClr val="333333"/>
                </a:solidFill>
                <a:latin typeface="Times New Roman"/>
                <a:cs typeface="Times New Roman"/>
              </a:rPr>
              <a:t>and  </a:t>
            </a:r>
            <a:r>
              <a:rPr sz="2600" spc="-5" dirty="0">
                <a:solidFill>
                  <a:srgbClr val="333333"/>
                </a:solidFill>
                <a:latin typeface="Times New Roman"/>
                <a:cs typeface="Times New Roman"/>
              </a:rPr>
              <a:t>lacerations.</a:t>
            </a:r>
            <a:endParaRPr sz="2600">
              <a:latin typeface="Times New Roman"/>
              <a:cs typeface="Times New Roman"/>
            </a:endParaRPr>
          </a:p>
          <a:p>
            <a:pPr marL="295910" indent="-283210" algn="just">
              <a:lnSpc>
                <a:spcPct val="100000"/>
              </a:lnSpc>
              <a:spcBef>
                <a:spcPts val="1365"/>
              </a:spcBef>
              <a:buFont typeface="Arial"/>
              <a:buChar char="•"/>
              <a:tabLst>
                <a:tab pos="295910" algn="l"/>
              </a:tabLst>
            </a:pPr>
            <a:r>
              <a:rPr sz="2600" spc="-5" dirty="0">
                <a:solidFill>
                  <a:srgbClr val="333333"/>
                </a:solidFill>
                <a:latin typeface="Times New Roman"/>
                <a:cs typeface="Times New Roman"/>
              </a:rPr>
              <a:t>Gangs, individuals </a:t>
            </a:r>
            <a:r>
              <a:rPr sz="2600" dirty="0">
                <a:solidFill>
                  <a:srgbClr val="333333"/>
                </a:solidFill>
                <a:latin typeface="Times New Roman"/>
                <a:cs typeface="Times New Roman"/>
              </a:rPr>
              <a:t>without</a:t>
            </a:r>
            <a:r>
              <a:rPr sz="2600" spc="-20" dirty="0">
                <a:solidFill>
                  <a:srgbClr val="333333"/>
                </a:solidFill>
                <a:latin typeface="Times New Roman"/>
                <a:cs typeface="Times New Roman"/>
              </a:rPr>
              <a:t> </a:t>
            </a:r>
            <a:r>
              <a:rPr sz="2600" dirty="0">
                <a:solidFill>
                  <a:srgbClr val="333333"/>
                </a:solidFill>
                <a:latin typeface="Times New Roman"/>
                <a:cs typeface="Times New Roman"/>
              </a:rPr>
              <a:t>weapons</a:t>
            </a:r>
            <a:endParaRPr sz="2600">
              <a:latin typeface="Times New Roman"/>
              <a:cs typeface="Times New Roman"/>
            </a:endParaRPr>
          </a:p>
          <a:p>
            <a:pPr marL="295275" marR="5080" indent="-283210" algn="just">
              <a:lnSpc>
                <a:spcPct val="79800"/>
              </a:lnSpc>
              <a:spcBef>
                <a:spcPts val="2015"/>
              </a:spcBef>
              <a:buFont typeface="Arial"/>
              <a:buChar char="•"/>
              <a:tabLst>
                <a:tab pos="295910" algn="l"/>
              </a:tabLst>
            </a:pPr>
            <a:r>
              <a:rPr sz="2600" spc="-5" dirty="0">
                <a:solidFill>
                  <a:srgbClr val="333333"/>
                </a:solidFill>
                <a:latin typeface="Times New Roman"/>
                <a:cs typeface="Times New Roman"/>
              </a:rPr>
              <a:t>The bruises </a:t>
            </a:r>
            <a:r>
              <a:rPr sz="2600" dirty="0">
                <a:solidFill>
                  <a:srgbClr val="333333"/>
                </a:solidFill>
                <a:latin typeface="Times New Roman"/>
                <a:cs typeface="Times New Roman"/>
              </a:rPr>
              <a:t>and </a:t>
            </a:r>
            <a:r>
              <a:rPr sz="2600" spc="-5" dirty="0">
                <a:solidFill>
                  <a:srgbClr val="333333"/>
                </a:solidFill>
                <a:latin typeface="Times New Roman"/>
                <a:cs typeface="Times New Roman"/>
              </a:rPr>
              <a:t>abrasions </a:t>
            </a:r>
            <a:r>
              <a:rPr sz="2600" spc="-10" dirty="0">
                <a:solidFill>
                  <a:srgbClr val="333333"/>
                </a:solidFill>
                <a:latin typeface="Times New Roman"/>
                <a:cs typeface="Times New Roman"/>
              </a:rPr>
              <a:t>may </a:t>
            </a:r>
            <a:r>
              <a:rPr sz="2600" dirty="0">
                <a:solidFill>
                  <a:srgbClr val="333333"/>
                </a:solidFill>
                <a:latin typeface="Times New Roman"/>
                <a:cs typeface="Times New Roman"/>
              </a:rPr>
              <a:t>be </a:t>
            </a:r>
            <a:r>
              <a:rPr sz="2600" spc="-5" dirty="0">
                <a:solidFill>
                  <a:srgbClr val="333333"/>
                </a:solidFill>
                <a:latin typeface="Times New Roman"/>
                <a:cs typeface="Times New Roman"/>
              </a:rPr>
              <a:t>patterned </a:t>
            </a:r>
            <a:r>
              <a:rPr sz="2600" dirty="0">
                <a:solidFill>
                  <a:srgbClr val="333333"/>
                </a:solidFill>
                <a:latin typeface="Times New Roman"/>
                <a:cs typeface="Times New Roman"/>
              </a:rPr>
              <a:t>by the  boot.</a:t>
            </a:r>
            <a:endParaRPr sz="2600">
              <a:latin typeface="Times New Roman"/>
              <a:cs typeface="Times New Roman"/>
            </a:endParaRPr>
          </a:p>
          <a:p>
            <a:pPr marL="295275" marR="73660" indent="-283210" algn="just">
              <a:lnSpc>
                <a:spcPct val="79800"/>
              </a:lnSpc>
              <a:spcBef>
                <a:spcPts val="2010"/>
              </a:spcBef>
              <a:buFont typeface="Arial"/>
              <a:buChar char="•"/>
              <a:tabLst>
                <a:tab pos="295910" algn="l"/>
              </a:tabLst>
            </a:pPr>
            <a:r>
              <a:rPr sz="2600" spc="-5" dirty="0">
                <a:solidFill>
                  <a:srgbClr val="333333"/>
                </a:solidFill>
                <a:latin typeface="Times New Roman"/>
                <a:cs typeface="Times New Roman"/>
              </a:rPr>
              <a:t>Bruising is </a:t>
            </a:r>
            <a:r>
              <a:rPr sz="2600" dirty="0">
                <a:solidFill>
                  <a:srgbClr val="333333"/>
                </a:solidFill>
                <a:latin typeface="Times New Roman"/>
                <a:cs typeface="Times New Roman"/>
              </a:rPr>
              <a:t>typically </a:t>
            </a:r>
            <a:r>
              <a:rPr sz="2600" spc="-5" dirty="0">
                <a:solidFill>
                  <a:srgbClr val="333333"/>
                </a:solidFill>
                <a:latin typeface="Times New Roman"/>
                <a:cs typeface="Times New Roman"/>
              </a:rPr>
              <a:t>extensive </a:t>
            </a:r>
            <a:r>
              <a:rPr sz="2600" dirty="0">
                <a:solidFill>
                  <a:srgbClr val="333333"/>
                </a:solidFill>
                <a:latin typeface="Times New Roman"/>
                <a:cs typeface="Times New Roman"/>
              </a:rPr>
              <a:t>and </a:t>
            </a:r>
            <a:r>
              <a:rPr sz="2600" spc="-10" dirty="0">
                <a:solidFill>
                  <a:srgbClr val="333333"/>
                </a:solidFill>
                <a:latin typeface="Times New Roman"/>
                <a:cs typeface="Times New Roman"/>
              </a:rPr>
              <a:t>targeted </a:t>
            </a:r>
            <a:r>
              <a:rPr sz="2600" dirty="0">
                <a:solidFill>
                  <a:srgbClr val="333333"/>
                </a:solidFill>
                <a:latin typeface="Times New Roman"/>
                <a:cs typeface="Times New Roman"/>
              </a:rPr>
              <a:t>on the  </a:t>
            </a:r>
            <a:r>
              <a:rPr sz="2600" spc="-5" dirty="0">
                <a:solidFill>
                  <a:srgbClr val="333333"/>
                </a:solidFill>
                <a:latin typeface="Times New Roman"/>
                <a:cs typeface="Times New Roman"/>
              </a:rPr>
              <a:t>face, </a:t>
            </a:r>
            <a:r>
              <a:rPr sz="2600" dirty="0">
                <a:solidFill>
                  <a:srgbClr val="333333"/>
                </a:solidFill>
                <a:latin typeface="Times New Roman"/>
                <a:cs typeface="Times New Roman"/>
              </a:rPr>
              <a:t>neck, </a:t>
            </a:r>
            <a:r>
              <a:rPr sz="2600" spc="-5" dirty="0">
                <a:solidFill>
                  <a:srgbClr val="333333"/>
                </a:solidFill>
                <a:latin typeface="Times New Roman"/>
                <a:cs typeface="Times New Roman"/>
              </a:rPr>
              <a:t>ears, </a:t>
            </a:r>
            <a:r>
              <a:rPr sz="2600" dirty="0">
                <a:solidFill>
                  <a:srgbClr val="333333"/>
                </a:solidFill>
                <a:latin typeface="Times New Roman"/>
                <a:cs typeface="Times New Roman"/>
              </a:rPr>
              <a:t>groin, and kidney</a:t>
            </a:r>
            <a:r>
              <a:rPr sz="2600" spc="-5" dirty="0">
                <a:solidFill>
                  <a:srgbClr val="333333"/>
                </a:solidFill>
                <a:latin typeface="Times New Roman"/>
                <a:cs typeface="Times New Roman"/>
              </a:rPr>
              <a:t> area.</a:t>
            </a:r>
            <a:endParaRPr sz="2600">
              <a:latin typeface="Times New Roman"/>
              <a:cs typeface="Times New Roman"/>
            </a:endParaRPr>
          </a:p>
          <a:p>
            <a:pPr marL="295910" indent="-283210" algn="just">
              <a:lnSpc>
                <a:spcPct val="100000"/>
              </a:lnSpc>
              <a:spcBef>
                <a:spcPts val="1370"/>
              </a:spcBef>
              <a:buFont typeface="Arial"/>
              <a:buChar char="•"/>
              <a:tabLst>
                <a:tab pos="295910" algn="l"/>
              </a:tabLst>
            </a:pPr>
            <a:r>
              <a:rPr sz="2600" spc="-5" dirty="0">
                <a:solidFill>
                  <a:srgbClr val="333333"/>
                </a:solidFill>
                <a:latin typeface="Times New Roman"/>
                <a:cs typeface="Times New Roman"/>
              </a:rPr>
              <a:t>Internal bruising is usually</a:t>
            </a:r>
            <a:r>
              <a:rPr sz="2600" spc="20" dirty="0">
                <a:solidFill>
                  <a:srgbClr val="333333"/>
                </a:solidFill>
                <a:latin typeface="Times New Roman"/>
                <a:cs typeface="Times New Roman"/>
              </a:rPr>
              <a:t> </a:t>
            </a:r>
            <a:r>
              <a:rPr sz="2600" spc="-5" dirty="0">
                <a:solidFill>
                  <a:srgbClr val="333333"/>
                </a:solidFill>
                <a:latin typeface="Times New Roman"/>
                <a:cs typeface="Times New Roman"/>
              </a:rPr>
              <a:t>severe.</a:t>
            </a:r>
            <a:endParaRPr sz="26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160" y="326390"/>
            <a:ext cx="4288155" cy="756920"/>
          </a:xfrm>
          <a:prstGeom prst="rect">
            <a:avLst/>
          </a:prstGeom>
        </p:spPr>
        <p:txBody>
          <a:bodyPr vert="horz" wrap="square" lIns="0" tIns="12700" rIns="0" bIns="0" rtlCol="0">
            <a:spAutoFit/>
          </a:bodyPr>
          <a:lstStyle/>
          <a:p>
            <a:pPr marL="12700">
              <a:lnSpc>
                <a:spcPct val="100000"/>
              </a:lnSpc>
              <a:spcBef>
                <a:spcPts val="100"/>
              </a:spcBef>
              <a:tabLst>
                <a:tab pos="2127885" algn="l"/>
              </a:tabLst>
            </a:pPr>
            <a:r>
              <a:rPr sz="4800" spc="-5" dirty="0"/>
              <a:t>Patterns	</a:t>
            </a:r>
            <a:r>
              <a:rPr sz="4800" dirty="0"/>
              <a:t>of</a:t>
            </a:r>
            <a:r>
              <a:rPr sz="4800" spc="-95" dirty="0"/>
              <a:t> </a:t>
            </a:r>
            <a:r>
              <a:rPr sz="4800" spc="-5" dirty="0"/>
              <a:t>Injury</a:t>
            </a:r>
            <a:endParaRPr sz="4800"/>
          </a:p>
        </p:txBody>
      </p:sp>
      <p:sp>
        <p:nvSpPr>
          <p:cNvPr id="3" name="object 3"/>
          <p:cNvSpPr txBox="1"/>
          <p:nvPr/>
        </p:nvSpPr>
        <p:spPr>
          <a:xfrm>
            <a:off x="857250" y="1861820"/>
            <a:ext cx="7234555" cy="3092450"/>
          </a:xfrm>
          <a:prstGeom prst="rect">
            <a:avLst/>
          </a:prstGeom>
        </p:spPr>
        <p:txBody>
          <a:bodyPr vert="horz" wrap="square" lIns="0" tIns="12700" rIns="0" bIns="0" rtlCol="0">
            <a:spAutoFit/>
          </a:bodyPr>
          <a:lstStyle/>
          <a:p>
            <a:pPr marL="295275" marR="459105" indent="-283210" algn="just">
              <a:lnSpc>
                <a:spcPct val="100000"/>
              </a:lnSpc>
              <a:spcBef>
                <a:spcPts val="100"/>
              </a:spcBef>
              <a:buFont typeface="Arial"/>
              <a:buChar char="•"/>
              <a:tabLst>
                <a:tab pos="295910" algn="l"/>
              </a:tabLst>
            </a:pPr>
            <a:r>
              <a:rPr sz="2400" spc="-5" dirty="0">
                <a:solidFill>
                  <a:srgbClr val="333333"/>
                </a:solidFill>
                <a:latin typeface="Times New Roman"/>
                <a:cs typeface="Times New Roman"/>
              </a:rPr>
              <a:t>Bruises </a:t>
            </a:r>
            <a:r>
              <a:rPr sz="2400" dirty="0">
                <a:solidFill>
                  <a:srgbClr val="333333"/>
                </a:solidFill>
                <a:latin typeface="Times New Roman"/>
                <a:cs typeface="Times New Roman"/>
              </a:rPr>
              <a:t>are </a:t>
            </a:r>
            <a:r>
              <a:rPr sz="2400" spc="-5" dirty="0">
                <a:solidFill>
                  <a:srgbClr val="333333"/>
                </a:solidFill>
                <a:latin typeface="Times New Roman"/>
                <a:cs typeface="Times New Roman"/>
              </a:rPr>
              <a:t>painful </a:t>
            </a:r>
            <a:r>
              <a:rPr sz="2400" dirty="0">
                <a:solidFill>
                  <a:srgbClr val="333333"/>
                </a:solidFill>
                <a:latin typeface="Times New Roman"/>
                <a:cs typeface="Times New Roman"/>
              </a:rPr>
              <a:t>and </a:t>
            </a:r>
            <a:r>
              <a:rPr sz="2400" spc="-5" dirty="0">
                <a:solidFill>
                  <a:srgbClr val="333333"/>
                </a:solidFill>
                <a:latin typeface="Times New Roman"/>
                <a:cs typeface="Times New Roman"/>
              </a:rPr>
              <a:t>therefore </a:t>
            </a:r>
            <a:r>
              <a:rPr sz="2400" dirty="0">
                <a:solidFill>
                  <a:srgbClr val="333333"/>
                </a:solidFill>
                <a:latin typeface="Times New Roman"/>
                <a:cs typeface="Times New Roman"/>
              </a:rPr>
              <a:t>not </a:t>
            </a:r>
            <a:r>
              <a:rPr sz="2400" spc="-10" dirty="0">
                <a:solidFill>
                  <a:srgbClr val="333333"/>
                </a:solidFill>
                <a:latin typeface="Times New Roman"/>
                <a:cs typeface="Times New Roman"/>
              </a:rPr>
              <a:t>commonly </a:t>
            </a:r>
            <a:r>
              <a:rPr sz="2400" spc="-5" dirty="0">
                <a:solidFill>
                  <a:srgbClr val="333333"/>
                </a:solidFill>
                <a:latin typeface="Times New Roman"/>
                <a:cs typeface="Times New Roman"/>
              </a:rPr>
              <a:t>self-  inflicted; </a:t>
            </a:r>
            <a:r>
              <a:rPr sz="2400" dirty="0">
                <a:solidFill>
                  <a:srgbClr val="333333"/>
                </a:solidFill>
                <a:latin typeface="Times New Roman"/>
                <a:cs typeface="Times New Roman"/>
              </a:rPr>
              <a:t>extensive bruising creates a </a:t>
            </a:r>
            <a:r>
              <a:rPr sz="2400" spc="-5" dirty="0">
                <a:solidFill>
                  <a:srgbClr val="333333"/>
                </a:solidFill>
                <a:latin typeface="Times New Roman"/>
                <a:cs typeface="Times New Roman"/>
              </a:rPr>
              <a:t>presumption </a:t>
            </a:r>
            <a:r>
              <a:rPr sz="2400" dirty="0">
                <a:solidFill>
                  <a:srgbClr val="333333"/>
                </a:solidFill>
                <a:latin typeface="Times New Roman"/>
                <a:cs typeface="Times New Roman"/>
              </a:rPr>
              <a:t>of  </a:t>
            </a:r>
            <a:r>
              <a:rPr sz="2400" spc="-5" dirty="0">
                <a:solidFill>
                  <a:srgbClr val="333333"/>
                </a:solidFill>
                <a:latin typeface="Times New Roman"/>
                <a:cs typeface="Times New Roman"/>
              </a:rPr>
              <a:t>assault.</a:t>
            </a:r>
            <a:endParaRPr sz="2400">
              <a:latin typeface="Times New Roman"/>
              <a:cs typeface="Times New Roman"/>
            </a:endParaRPr>
          </a:p>
          <a:p>
            <a:pPr marL="295275" marR="74295"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Accidents </a:t>
            </a:r>
            <a:r>
              <a:rPr sz="2400" dirty="0">
                <a:solidFill>
                  <a:srgbClr val="333333"/>
                </a:solidFill>
                <a:latin typeface="Times New Roman"/>
                <a:cs typeface="Times New Roman"/>
              </a:rPr>
              <a:t>generally are </a:t>
            </a:r>
            <a:r>
              <a:rPr sz="2400" spc="-5" dirty="0">
                <a:solidFill>
                  <a:srgbClr val="333333"/>
                </a:solidFill>
                <a:latin typeface="Times New Roman"/>
                <a:cs typeface="Times New Roman"/>
              </a:rPr>
              <a:t>unforeseen </a:t>
            </a:r>
            <a:r>
              <a:rPr sz="2400" dirty="0">
                <a:solidFill>
                  <a:srgbClr val="333333"/>
                </a:solidFill>
                <a:latin typeface="Times New Roman"/>
                <a:cs typeface="Times New Roman"/>
              </a:rPr>
              <a:t>and the injuries they  produce tend not to follow a recognizable</a:t>
            </a:r>
            <a:r>
              <a:rPr sz="2400" spc="-60" dirty="0">
                <a:solidFill>
                  <a:srgbClr val="333333"/>
                </a:solidFill>
                <a:latin typeface="Times New Roman"/>
                <a:cs typeface="Times New Roman"/>
              </a:rPr>
              <a:t> </a:t>
            </a:r>
            <a:r>
              <a:rPr sz="2400" dirty="0">
                <a:solidFill>
                  <a:srgbClr val="333333"/>
                </a:solidFill>
                <a:latin typeface="Times New Roman"/>
                <a:cs typeface="Times New Roman"/>
              </a:rPr>
              <a:t>pattern.</a:t>
            </a:r>
            <a:endParaRPr sz="2400">
              <a:latin typeface="Times New Roman"/>
              <a:cs typeface="Times New Roman"/>
            </a:endParaRPr>
          </a:p>
          <a:p>
            <a:pPr marL="295275" marR="5080" indent="-283210">
              <a:lnSpc>
                <a:spcPct val="100000"/>
              </a:lnSpc>
              <a:spcBef>
                <a:spcPts val="1990"/>
              </a:spcBef>
              <a:buFont typeface="Arial"/>
              <a:buChar char="•"/>
              <a:tabLst>
                <a:tab pos="295275" algn="l"/>
                <a:tab pos="295910" algn="l"/>
              </a:tabLst>
            </a:pPr>
            <a:r>
              <a:rPr sz="2400" spc="-10" dirty="0">
                <a:solidFill>
                  <a:srgbClr val="333333"/>
                </a:solidFill>
                <a:latin typeface="Times New Roman"/>
                <a:cs typeface="Times New Roman"/>
              </a:rPr>
              <a:t>Some </a:t>
            </a:r>
            <a:r>
              <a:rPr sz="2400" spc="-5" dirty="0">
                <a:solidFill>
                  <a:srgbClr val="333333"/>
                </a:solidFill>
                <a:latin typeface="Times New Roman"/>
                <a:cs typeface="Times New Roman"/>
              </a:rPr>
              <a:t>places </a:t>
            </a:r>
            <a:r>
              <a:rPr sz="2400" dirty="0">
                <a:solidFill>
                  <a:srgbClr val="333333"/>
                </a:solidFill>
                <a:latin typeface="Times New Roman"/>
                <a:cs typeface="Times New Roman"/>
              </a:rPr>
              <a:t>bruise </a:t>
            </a:r>
            <a:r>
              <a:rPr sz="2400" spc="-5" dirty="0">
                <a:solidFill>
                  <a:srgbClr val="333333"/>
                </a:solidFill>
                <a:latin typeface="Times New Roman"/>
                <a:cs typeface="Times New Roman"/>
              </a:rPr>
              <a:t>easily accidentally </a:t>
            </a:r>
            <a:r>
              <a:rPr sz="2400" dirty="0">
                <a:solidFill>
                  <a:srgbClr val="333333"/>
                </a:solidFill>
                <a:latin typeface="Times New Roman"/>
                <a:cs typeface="Times New Roman"/>
              </a:rPr>
              <a:t>though: shins </a:t>
            </a:r>
            <a:r>
              <a:rPr sz="2400" spc="-5" dirty="0">
                <a:solidFill>
                  <a:srgbClr val="333333"/>
                </a:solidFill>
                <a:latin typeface="Times New Roman"/>
                <a:cs typeface="Times New Roman"/>
              </a:rPr>
              <a:t>and  hips.</a:t>
            </a:r>
            <a:endParaRPr sz="24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160" y="326390"/>
            <a:ext cx="4288155" cy="756920"/>
          </a:xfrm>
          <a:prstGeom prst="rect">
            <a:avLst/>
          </a:prstGeom>
        </p:spPr>
        <p:txBody>
          <a:bodyPr vert="horz" wrap="square" lIns="0" tIns="12700" rIns="0" bIns="0" rtlCol="0">
            <a:spAutoFit/>
          </a:bodyPr>
          <a:lstStyle/>
          <a:p>
            <a:pPr marL="12700">
              <a:lnSpc>
                <a:spcPct val="100000"/>
              </a:lnSpc>
              <a:spcBef>
                <a:spcPts val="100"/>
              </a:spcBef>
              <a:tabLst>
                <a:tab pos="2127885" algn="l"/>
              </a:tabLst>
            </a:pPr>
            <a:r>
              <a:rPr sz="4800" spc="-5" dirty="0"/>
              <a:t>Patterns	</a:t>
            </a:r>
            <a:r>
              <a:rPr sz="4800" dirty="0"/>
              <a:t>of</a:t>
            </a:r>
            <a:r>
              <a:rPr sz="4800" spc="-95" dirty="0"/>
              <a:t> </a:t>
            </a:r>
            <a:r>
              <a:rPr sz="4800" spc="-5" dirty="0"/>
              <a:t>Injury</a:t>
            </a:r>
            <a:endParaRPr sz="4800"/>
          </a:p>
        </p:txBody>
      </p:sp>
      <p:sp>
        <p:nvSpPr>
          <p:cNvPr id="3" name="object 3"/>
          <p:cNvSpPr txBox="1"/>
          <p:nvPr/>
        </p:nvSpPr>
        <p:spPr>
          <a:xfrm>
            <a:off x="857250" y="1861820"/>
            <a:ext cx="7273925" cy="2108200"/>
          </a:xfrm>
          <a:prstGeom prst="rect">
            <a:avLst/>
          </a:prstGeom>
        </p:spPr>
        <p:txBody>
          <a:bodyPr vert="horz" wrap="square" lIns="0" tIns="12700" rIns="0" bIns="0" rtlCol="0">
            <a:spAutoFit/>
          </a:bodyPr>
          <a:lstStyle/>
          <a:p>
            <a:pPr marL="295275" marR="514984"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Injuries </a:t>
            </a:r>
            <a:r>
              <a:rPr sz="2400" spc="5" dirty="0">
                <a:solidFill>
                  <a:srgbClr val="333333"/>
                </a:solidFill>
                <a:latin typeface="Times New Roman"/>
                <a:cs typeface="Times New Roman"/>
              </a:rPr>
              <a:t>in </a:t>
            </a:r>
            <a:r>
              <a:rPr sz="2400" spc="-10" dirty="0">
                <a:solidFill>
                  <a:srgbClr val="333333"/>
                </a:solidFill>
                <a:latin typeface="Times New Roman"/>
                <a:cs typeface="Times New Roman"/>
              </a:rPr>
              <a:t>motor </a:t>
            </a:r>
            <a:r>
              <a:rPr sz="2400" dirty="0">
                <a:solidFill>
                  <a:srgbClr val="333333"/>
                </a:solidFill>
                <a:latin typeface="Times New Roman"/>
                <a:cs typeface="Times New Roman"/>
              </a:rPr>
              <a:t>vehicle collisions </a:t>
            </a:r>
            <a:r>
              <a:rPr sz="2400" spc="-5" dirty="0">
                <a:solidFill>
                  <a:srgbClr val="333333"/>
                </a:solidFill>
                <a:latin typeface="Times New Roman"/>
                <a:cs typeface="Times New Roman"/>
              </a:rPr>
              <a:t>almost </a:t>
            </a:r>
            <a:r>
              <a:rPr sz="2400" dirty="0">
                <a:solidFill>
                  <a:srgbClr val="333333"/>
                </a:solidFill>
                <a:latin typeface="Times New Roman"/>
                <a:cs typeface="Times New Roman"/>
              </a:rPr>
              <a:t>invariably  include </a:t>
            </a:r>
            <a:r>
              <a:rPr sz="2400" spc="-5" dirty="0">
                <a:solidFill>
                  <a:srgbClr val="333333"/>
                </a:solidFill>
                <a:latin typeface="Times New Roman"/>
                <a:cs typeface="Times New Roman"/>
              </a:rPr>
              <a:t>abrasions </a:t>
            </a:r>
            <a:r>
              <a:rPr sz="2400" dirty="0">
                <a:solidFill>
                  <a:srgbClr val="333333"/>
                </a:solidFill>
                <a:latin typeface="Times New Roman"/>
                <a:cs typeface="Times New Roman"/>
              </a:rPr>
              <a:t>and lacerations </a:t>
            </a:r>
            <a:r>
              <a:rPr sz="2400" spc="-5" dirty="0">
                <a:solidFill>
                  <a:srgbClr val="333333"/>
                </a:solidFill>
                <a:latin typeface="Times New Roman"/>
                <a:cs typeface="Times New Roman"/>
              </a:rPr>
              <a:t>as well </a:t>
            </a:r>
            <a:r>
              <a:rPr sz="2400" dirty="0">
                <a:solidFill>
                  <a:srgbClr val="333333"/>
                </a:solidFill>
                <a:latin typeface="Times New Roman"/>
                <a:cs typeface="Times New Roman"/>
              </a:rPr>
              <a:t>as</a:t>
            </a:r>
            <a:r>
              <a:rPr sz="2400" spc="-5" dirty="0">
                <a:solidFill>
                  <a:srgbClr val="333333"/>
                </a:solidFill>
                <a:latin typeface="Times New Roman"/>
                <a:cs typeface="Times New Roman"/>
              </a:rPr>
              <a:t> bruises.</a:t>
            </a:r>
            <a:endParaRPr sz="2400">
              <a:latin typeface="Times New Roman"/>
              <a:cs typeface="Times New Roman"/>
            </a:endParaRPr>
          </a:p>
          <a:p>
            <a:pPr marL="295275" marR="508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Patterns </a:t>
            </a:r>
            <a:r>
              <a:rPr sz="2400" dirty="0">
                <a:solidFill>
                  <a:srgbClr val="333333"/>
                </a:solidFill>
                <a:latin typeface="Times New Roman"/>
                <a:cs typeface="Times New Roman"/>
              </a:rPr>
              <a:t>of injury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allow reconstruction of incidents  involving pedestrians or allow distinction </a:t>
            </a:r>
            <a:r>
              <a:rPr sz="2400" spc="-5" dirty="0">
                <a:solidFill>
                  <a:srgbClr val="333333"/>
                </a:solidFill>
                <a:latin typeface="Times New Roman"/>
                <a:cs typeface="Times New Roman"/>
              </a:rPr>
              <a:t>between </a:t>
            </a:r>
            <a:r>
              <a:rPr sz="2400" dirty="0">
                <a:solidFill>
                  <a:srgbClr val="333333"/>
                </a:solidFill>
                <a:latin typeface="Times New Roman"/>
                <a:cs typeface="Times New Roman"/>
              </a:rPr>
              <a:t>driver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front </a:t>
            </a:r>
            <a:r>
              <a:rPr sz="2400" spc="-5" dirty="0">
                <a:solidFill>
                  <a:srgbClr val="333333"/>
                </a:solidFill>
                <a:latin typeface="Times New Roman"/>
                <a:cs typeface="Times New Roman"/>
              </a:rPr>
              <a:t>seat</a:t>
            </a:r>
            <a:r>
              <a:rPr sz="2400" spc="10" dirty="0">
                <a:solidFill>
                  <a:srgbClr val="333333"/>
                </a:solidFill>
                <a:latin typeface="Times New Roman"/>
                <a:cs typeface="Times New Roman"/>
              </a:rPr>
              <a:t> </a:t>
            </a:r>
            <a:r>
              <a:rPr sz="2400" spc="-15" dirty="0">
                <a:solidFill>
                  <a:srgbClr val="333333"/>
                </a:solidFill>
                <a:latin typeface="Times New Roman"/>
                <a:cs typeface="Times New Roman"/>
              </a:rPr>
              <a:t>passenger.</a:t>
            </a:r>
            <a:endParaRPr sz="2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3720" y="326390"/>
            <a:ext cx="5490845" cy="756920"/>
          </a:xfrm>
          <a:prstGeom prst="rect">
            <a:avLst/>
          </a:prstGeom>
        </p:spPr>
        <p:txBody>
          <a:bodyPr vert="horz" wrap="square" lIns="0" tIns="12700" rIns="0" bIns="0" rtlCol="0">
            <a:spAutoFit/>
          </a:bodyPr>
          <a:lstStyle/>
          <a:p>
            <a:pPr marL="12700">
              <a:lnSpc>
                <a:spcPct val="100000"/>
              </a:lnSpc>
              <a:spcBef>
                <a:spcPts val="100"/>
              </a:spcBef>
              <a:tabLst>
                <a:tab pos="3274695" algn="l"/>
              </a:tabLst>
            </a:pPr>
            <a:r>
              <a:rPr sz="4800" spc="-5" dirty="0"/>
              <a:t>Participation	Question</a:t>
            </a:r>
            <a:endParaRPr sz="4800"/>
          </a:p>
        </p:txBody>
      </p:sp>
      <p:sp>
        <p:nvSpPr>
          <p:cNvPr id="3" name="object 3"/>
          <p:cNvSpPr txBox="1"/>
          <p:nvPr/>
        </p:nvSpPr>
        <p:spPr>
          <a:xfrm>
            <a:off x="857250" y="1861820"/>
            <a:ext cx="7273925" cy="756920"/>
          </a:xfrm>
          <a:prstGeom prst="rect">
            <a:avLst/>
          </a:prstGeom>
        </p:spPr>
        <p:txBody>
          <a:bodyPr vert="horz" wrap="square" lIns="0" tIns="12700" rIns="0" bIns="0" rtlCol="0">
            <a:spAutoFit/>
          </a:bodyPr>
          <a:lstStyle/>
          <a:p>
            <a:pPr marL="295275" marR="508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Give </a:t>
            </a:r>
            <a:r>
              <a:rPr sz="2400" spc="-10" dirty="0">
                <a:solidFill>
                  <a:srgbClr val="333333"/>
                </a:solidFill>
                <a:latin typeface="Times New Roman"/>
                <a:cs typeface="Times New Roman"/>
              </a:rPr>
              <a:t>me </a:t>
            </a:r>
            <a:r>
              <a:rPr sz="2400" dirty="0">
                <a:solidFill>
                  <a:srgbClr val="333333"/>
                </a:solidFill>
                <a:latin typeface="Times New Roman"/>
                <a:cs typeface="Times New Roman"/>
              </a:rPr>
              <a:t>an </a:t>
            </a:r>
            <a:r>
              <a:rPr sz="2400" spc="-5" dirty="0">
                <a:solidFill>
                  <a:srgbClr val="333333"/>
                </a:solidFill>
                <a:latin typeface="Times New Roman"/>
                <a:cs typeface="Times New Roman"/>
              </a:rPr>
              <a:t>example </a:t>
            </a:r>
            <a:r>
              <a:rPr sz="2400" dirty="0">
                <a:solidFill>
                  <a:srgbClr val="333333"/>
                </a:solidFill>
                <a:latin typeface="Times New Roman"/>
                <a:cs typeface="Times New Roman"/>
              </a:rPr>
              <a:t>of </a:t>
            </a:r>
            <a:r>
              <a:rPr sz="2400" spc="-5" dirty="0">
                <a:solidFill>
                  <a:srgbClr val="333333"/>
                </a:solidFill>
                <a:latin typeface="Times New Roman"/>
                <a:cs typeface="Times New Roman"/>
              </a:rPr>
              <a:t>forensic usefulness </a:t>
            </a:r>
            <a:r>
              <a:rPr sz="2400" dirty="0">
                <a:solidFill>
                  <a:srgbClr val="333333"/>
                </a:solidFill>
                <a:latin typeface="Times New Roman"/>
                <a:cs typeface="Times New Roman"/>
              </a:rPr>
              <a:t>of analysis of  </a:t>
            </a:r>
            <a:r>
              <a:rPr sz="2400" spc="-5" dirty="0">
                <a:solidFill>
                  <a:srgbClr val="333333"/>
                </a:solidFill>
                <a:latin typeface="Times New Roman"/>
                <a:cs typeface="Times New Roman"/>
              </a:rPr>
              <a:t>bruises.</a:t>
            </a:r>
            <a:endParaRPr sz="24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89959" y="491490"/>
            <a:ext cx="2085975" cy="635000"/>
          </a:xfrm>
          <a:prstGeom prst="rect">
            <a:avLst/>
          </a:prstGeom>
        </p:spPr>
        <p:txBody>
          <a:bodyPr vert="horz" wrap="square" lIns="0" tIns="12700" rIns="0" bIns="0" rtlCol="0">
            <a:spAutoFit/>
          </a:bodyPr>
          <a:lstStyle/>
          <a:p>
            <a:pPr marL="12700">
              <a:lnSpc>
                <a:spcPct val="100000"/>
              </a:lnSpc>
              <a:spcBef>
                <a:spcPts val="100"/>
              </a:spcBef>
            </a:pPr>
            <a:r>
              <a:rPr spc="-5" dirty="0"/>
              <a:t>Abrasions</a:t>
            </a:r>
          </a:p>
        </p:txBody>
      </p:sp>
      <p:sp>
        <p:nvSpPr>
          <p:cNvPr id="4" name="object 4"/>
          <p:cNvSpPr txBox="1"/>
          <p:nvPr/>
        </p:nvSpPr>
        <p:spPr>
          <a:xfrm>
            <a:off x="763269" y="1233170"/>
            <a:ext cx="5630545" cy="452120"/>
          </a:xfrm>
          <a:prstGeom prst="rect">
            <a:avLst/>
          </a:prstGeom>
        </p:spPr>
        <p:txBody>
          <a:bodyPr vert="horz" wrap="square" lIns="0" tIns="12700" rIns="0" bIns="0" rtlCol="0">
            <a:spAutoFit/>
          </a:bodyPr>
          <a:lstStyle/>
          <a:p>
            <a:pPr marL="137795" indent="-125730">
              <a:lnSpc>
                <a:spcPct val="100000"/>
              </a:lnSpc>
              <a:spcBef>
                <a:spcPts val="100"/>
              </a:spcBef>
              <a:buSzPct val="96428"/>
              <a:buChar char="•"/>
              <a:tabLst>
                <a:tab pos="138430" algn="l"/>
              </a:tabLst>
            </a:pPr>
            <a:r>
              <a:rPr sz="2800" spc="-5" dirty="0">
                <a:solidFill>
                  <a:srgbClr val="FFFFFF"/>
                </a:solidFill>
                <a:latin typeface="Times New Roman"/>
                <a:cs typeface="Times New Roman"/>
              </a:rPr>
              <a:t>Friction </a:t>
            </a:r>
            <a:r>
              <a:rPr sz="2800" dirty="0">
                <a:solidFill>
                  <a:srgbClr val="FFFFFF"/>
                </a:solidFill>
                <a:latin typeface="Times New Roman"/>
                <a:cs typeface="Times New Roman"/>
              </a:rPr>
              <a:t>injury </a:t>
            </a:r>
            <a:r>
              <a:rPr sz="2800" spc="-5" dirty="0">
                <a:solidFill>
                  <a:srgbClr val="FFFFFF"/>
                </a:solidFill>
                <a:latin typeface="Times New Roman"/>
                <a:cs typeface="Times New Roman"/>
              </a:rPr>
              <a:t>removing </a:t>
            </a:r>
            <a:r>
              <a:rPr sz="2800" dirty="0">
                <a:solidFill>
                  <a:srgbClr val="FFFFFF"/>
                </a:solidFill>
                <a:latin typeface="Times New Roman"/>
                <a:cs typeface="Times New Roman"/>
              </a:rPr>
              <a:t>skin or</a:t>
            </a:r>
            <a:r>
              <a:rPr sz="2800" spc="-30" dirty="0">
                <a:solidFill>
                  <a:srgbClr val="FFFFFF"/>
                </a:solidFill>
                <a:latin typeface="Times New Roman"/>
                <a:cs typeface="Times New Roman"/>
              </a:rPr>
              <a:t> </a:t>
            </a:r>
            <a:r>
              <a:rPr sz="2800" spc="-5" dirty="0">
                <a:solidFill>
                  <a:srgbClr val="FFFFFF"/>
                </a:solidFill>
                <a:latin typeface="Times New Roman"/>
                <a:cs typeface="Times New Roman"/>
              </a:rPr>
              <a:t>tissue</a:t>
            </a:r>
            <a:endParaRPr sz="2800">
              <a:latin typeface="Times New Roman"/>
              <a:cs typeface="Times New Roman"/>
            </a:endParaRPr>
          </a:p>
        </p:txBody>
      </p:sp>
      <p:sp>
        <p:nvSpPr>
          <p:cNvPr id="5" name="object 5"/>
          <p:cNvSpPr/>
          <p:nvPr/>
        </p:nvSpPr>
        <p:spPr>
          <a:xfrm>
            <a:off x="2438400" y="2819400"/>
            <a:ext cx="4552950" cy="32080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1050" y="326390"/>
            <a:ext cx="2496820" cy="756920"/>
          </a:xfrm>
          <a:prstGeom prst="rect">
            <a:avLst/>
          </a:prstGeom>
        </p:spPr>
        <p:txBody>
          <a:bodyPr vert="horz" wrap="square" lIns="0" tIns="12700" rIns="0" bIns="0" rtlCol="0">
            <a:spAutoFit/>
          </a:bodyPr>
          <a:lstStyle/>
          <a:p>
            <a:pPr marL="12700">
              <a:lnSpc>
                <a:spcPct val="100000"/>
              </a:lnSpc>
              <a:spcBef>
                <a:spcPts val="100"/>
              </a:spcBef>
            </a:pPr>
            <a:r>
              <a:rPr sz="4800" spc="-5" dirty="0"/>
              <a:t>Abras</a:t>
            </a:r>
            <a:r>
              <a:rPr sz="4800" dirty="0"/>
              <a:t>io</a:t>
            </a:r>
            <a:r>
              <a:rPr sz="4800" spc="-10" dirty="0"/>
              <a:t>n</a:t>
            </a:r>
            <a:r>
              <a:rPr sz="4800" dirty="0"/>
              <a:t>s</a:t>
            </a:r>
            <a:endParaRPr sz="4800"/>
          </a:p>
        </p:txBody>
      </p:sp>
      <p:sp>
        <p:nvSpPr>
          <p:cNvPr id="3" name="object 3"/>
          <p:cNvSpPr txBox="1"/>
          <p:nvPr/>
        </p:nvSpPr>
        <p:spPr>
          <a:xfrm>
            <a:off x="857250" y="1781809"/>
            <a:ext cx="5764530" cy="42164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600" dirty="0">
                <a:solidFill>
                  <a:srgbClr val="333333"/>
                </a:solidFill>
                <a:latin typeface="Times New Roman"/>
                <a:cs typeface="Times New Roman"/>
              </a:rPr>
              <a:t>Side </a:t>
            </a:r>
            <a:r>
              <a:rPr sz="2600" spc="-5" dirty="0">
                <a:solidFill>
                  <a:srgbClr val="333333"/>
                </a:solidFill>
                <a:latin typeface="Times New Roman"/>
                <a:cs typeface="Times New Roman"/>
              </a:rPr>
              <a:t>impact </a:t>
            </a:r>
            <a:r>
              <a:rPr sz="2600" dirty="0">
                <a:solidFill>
                  <a:srgbClr val="333333"/>
                </a:solidFill>
                <a:latin typeface="Times New Roman"/>
                <a:cs typeface="Times New Roman"/>
              </a:rPr>
              <a:t>produces a </a:t>
            </a:r>
            <a:r>
              <a:rPr sz="2600" spc="-5" dirty="0">
                <a:solidFill>
                  <a:srgbClr val="333333"/>
                </a:solidFill>
                <a:latin typeface="Times New Roman"/>
                <a:cs typeface="Times New Roman"/>
              </a:rPr>
              <a:t>moving</a:t>
            </a:r>
            <a:r>
              <a:rPr sz="2600" spc="-55" dirty="0">
                <a:solidFill>
                  <a:srgbClr val="333333"/>
                </a:solidFill>
                <a:latin typeface="Times New Roman"/>
                <a:cs typeface="Times New Roman"/>
              </a:rPr>
              <a:t> </a:t>
            </a:r>
            <a:r>
              <a:rPr sz="2600" spc="-5" dirty="0">
                <a:solidFill>
                  <a:srgbClr val="333333"/>
                </a:solidFill>
                <a:latin typeface="Times New Roman"/>
                <a:cs typeface="Times New Roman"/>
              </a:rPr>
              <a:t>abrasion:</a:t>
            </a:r>
            <a:endParaRPr sz="2600">
              <a:latin typeface="Times New Roman"/>
              <a:cs typeface="Times New Roman"/>
            </a:endParaRPr>
          </a:p>
        </p:txBody>
      </p:sp>
      <p:sp>
        <p:nvSpPr>
          <p:cNvPr id="4" name="object 4"/>
          <p:cNvSpPr txBox="1"/>
          <p:nvPr/>
        </p:nvSpPr>
        <p:spPr>
          <a:xfrm>
            <a:off x="1140460" y="2171700"/>
            <a:ext cx="124460" cy="7035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848484"/>
                </a:solidFill>
                <a:latin typeface="Arial"/>
                <a:cs typeface="Arial"/>
              </a:rPr>
              <a:t>•</a:t>
            </a:r>
            <a:endParaRPr sz="2200">
              <a:latin typeface="Arial"/>
              <a:cs typeface="Arial"/>
            </a:endParaRPr>
          </a:p>
          <a:p>
            <a:pPr marL="12700">
              <a:lnSpc>
                <a:spcPct val="100000"/>
              </a:lnSpc>
              <a:spcBef>
                <a:spcPts val="60"/>
              </a:spcBef>
            </a:pPr>
            <a:r>
              <a:rPr sz="2200" spc="5" dirty="0">
                <a:solidFill>
                  <a:srgbClr val="848484"/>
                </a:solidFill>
                <a:latin typeface="Arial"/>
                <a:cs typeface="Arial"/>
              </a:rPr>
              <a:t>•</a:t>
            </a:r>
            <a:endParaRPr sz="2200">
              <a:latin typeface="Arial"/>
              <a:cs typeface="Arial"/>
            </a:endParaRPr>
          </a:p>
        </p:txBody>
      </p:sp>
      <p:sp>
        <p:nvSpPr>
          <p:cNvPr id="5" name="object 5"/>
          <p:cNvSpPr txBox="1"/>
          <p:nvPr/>
        </p:nvSpPr>
        <p:spPr>
          <a:xfrm>
            <a:off x="1435100" y="2186940"/>
            <a:ext cx="2818765" cy="704850"/>
          </a:xfrm>
          <a:prstGeom prst="rect">
            <a:avLst/>
          </a:prstGeom>
        </p:spPr>
        <p:txBody>
          <a:bodyPr vert="horz" wrap="square" lIns="0" tIns="3175" rIns="0" bIns="0" rtlCol="0">
            <a:spAutoFit/>
          </a:bodyPr>
          <a:lstStyle/>
          <a:p>
            <a:pPr marL="12700" marR="5080">
              <a:lnSpc>
                <a:spcPct val="102699"/>
              </a:lnSpc>
              <a:spcBef>
                <a:spcPts val="25"/>
              </a:spcBef>
            </a:pPr>
            <a:r>
              <a:rPr sz="2200" spc="-5" dirty="0">
                <a:solidFill>
                  <a:srgbClr val="333333"/>
                </a:solidFill>
                <a:latin typeface="Times New Roman"/>
                <a:cs typeface="Times New Roman"/>
              </a:rPr>
              <a:t>Indicates direction.  </a:t>
            </a:r>
            <a:r>
              <a:rPr sz="2200" spc="-20" dirty="0">
                <a:solidFill>
                  <a:srgbClr val="333333"/>
                </a:solidFill>
                <a:latin typeface="Times New Roman"/>
                <a:cs typeface="Times New Roman"/>
              </a:rPr>
              <a:t>Trace </a:t>
            </a:r>
            <a:r>
              <a:rPr sz="2200" spc="-10" dirty="0">
                <a:solidFill>
                  <a:srgbClr val="333333"/>
                </a:solidFill>
                <a:latin typeface="Times New Roman"/>
                <a:cs typeface="Times New Roman"/>
              </a:rPr>
              <a:t>material </a:t>
            </a:r>
            <a:r>
              <a:rPr sz="2200" spc="-5" dirty="0">
                <a:solidFill>
                  <a:srgbClr val="333333"/>
                </a:solidFill>
                <a:latin typeface="Times New Roman"/>
                <a:cs typeface="Times New Roman"/>
              </a:rPr>
              <a:t>(e.g.</a:t>
            </a:r>
            <a:r>
              <a:rPr sz="2200" spc="-10" dirty="0">
                <a:solidFill>
                  <a:srgbClr val="333333"/>
                </a:solidFill>
                <a:latin typeface="Times New Roman"/>
                <a:cs typeface="Times New Roman"/>
              </a:rPr>
              <a:t> </a:t>
            </a:r>
            <a:r>
              <a:rPr sz="2200" spc="-5" dirty="0">
                <a:solidFill>
                  <a:srgbClr val="333333"/>
                </a:solidFill>
                <a:latin typeface="Times New Roman"/>
                <a:cs typeface="Times New Roman"/>
              </a:rPr>
              <a:t>grit).</a:t>
            </a:r>
            <a:endParaRPr sz="2200">
              <a:latin typeface="Times New Roman"/>
              <a:cs typeface="Times New Roman"/>
            </a:endParaRPr>
          </a:p>
        </p:txBody>
      </p:sp>
      <p:sp>
        <p:nvSpPr>
          <p:cNvPr id="6" name="object 6"/>
          <p:cNvSpPr txBox="1"/>
          <p:nvPr/>
        </p:nvSpPr>
        <p:spPr>
          <a:xfrm>
            <a:off x="857250" y="3040379"/>
            <a:ext cx="7102475" cy="279400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600" spc="-5" dirty="0">
                <a:solidFill>
                  <a:srgbClr val="333333"/>
                </a:solidFill>
                <a:latin typeface="Times New Roman"/>
                <a:cs typeface="Times New Roman"/>
              </a:rPr>
              <a:t>Direct impact </a:t>
            </a:r>
            <a:r>
              <a:rPr sz="2600" dirty="0">
                <a:solidFill>
                  <a:srgbClr val="333333"/>
                </a:solidFill>
                <a:latin typeface="Times New Roman"/>
                <a:cs typeface="Times New Roman"/>
              </a:rPr>
              <a:t>produces </a:t>
            </a:r>
            <a:r>
              <a:rPr sz="2600" spc="-5" dirty="0">
                <a:solidFill>
                  <a:srgbClr val="333333"/>
                </a:solidFill>
                <a:latin typeface="Times New Roman"/>
                <a:cs typeface="Times New Roman"/>
              </a:rPr>
              <a:t>an imprint</a:t>
            </a:r>
            <a:r>
              <a:rPr sz="2600" spc="-15" dirty="0">
                <a:solidFill>
                  <a:srgbClr val="333333"/>
                </a:solidFill>
                <a:latin typeface="Times New Roman"/>
                <a:cs typeface="Times New Roman"/>
              </a:rPr>
              <a:t> </a:t>
            </a:r>
            <a:r>
              <a:rPr sz="2600" spc="-5" dirty="0">
                <a:solidFill>
                  <a:srgbClr val="333333"/>
                </a:solidFill>
                <a:latin typeface="Times New Roman"/>
                <a:cs typeface="Times New Roman"/>
              </a:rPr>
              <a:t>abrasion:</a:t>
            </a:r>
            <a:endParaRPr sz="2600">
              <a:latin typeface="Times New Roman"/>
              <a:cs typeface="Times New Roman"/>
            </a:endParaRPr>
          </a:p>
          <a:p>
            <a:pPr marL="590550" lvl="1" indent="-295275">
              <a:lnSpc>
                <a:spcPct val="100000"/>
              </a:lnSpc>
              <a:spcBef>
                <a:spcPts val="70"/>
              </a:spcBef>
              <a:buClr>
                <a:srgbClr val="848484"/>
              </a:buClr>
              <a:buFont typeface="Arial"/>
              <a:buChar char="•"/>
              <a:tabLst>
                <a:tab pos="589915" algn="l"/>
                <a:tab pos="590550" algn="l"/>
              </a:tabLst>
            </a:pPr>
            <a:r>
              <a:rPr sz="2200" spc="-5" dirty="0">
                <a:solidFill>
                  <a:srgbClr val="333333"/>
                </a:solidFill>
                <a:latin typeface="Times New Roman"/>
                <a:cs typeface="Times New Roman"/>
              </a:rPr>
              <a:t>Pattern </a:t>
            </a:r>
            <a:r>
              <a:rPr sz="2200" dirty="0">
                <a:solidFill>
                  <a:srgbClr val="333333"/>
                </a:solidFill>
                <a:latin typeface="Times New Roman"/>
                <a:cs typeface="Times New Roman"/>
              </a:rPr>
              <a:t>of </a:t>
            </a:r>
            <a:r>
              <a:rPr sz="2200" spc="-5" dirty="0">
                <a:solidFill>
                  <a:srgbClr val="333333"/>
                </a:solidFill>
                <a:latin typeface="Times New Roman"/>
                <a:cs typeface="Times New Roman"/>
              </a:rPr>
              <a:t>causative object.</a:t>
            </a:r>
            <a:endParaRPr sz="2200">
              <a:latin typeface="Times New Roman"/>
              <a:cs typeface="Times New Roman"/>
            </a:endParaRPr>
          </a:p>
          <a:p>
            <a:pPr marL="295275" marR="5080" indent="-283210">
              <a:lnSpc>
                <a:spcPct val="79800"/>
              </a:lnSpc>
              <a:spcBef>
                <a:spcPts val="2000"/>
              </a:spcBef>
              <a:buFont typeface="Arial"/>
              <a:buChar char="•"/>
              <a:tabLst>
                <a:tab pos="295275" algn="l"/>
                <a:tab pos="295910" algn="l"/>
              </a:tabLst>
            </a:pPr>
            <a:r>
              <a:rPr sz="2600" spc="-5" dirty="0">
                <a:solidFill>
                  <a:srgbClr val="333333"/>
                </a:solidFill>
                <a:latin typeface="Times New Roman"/>
                <a:cs typeface="Times New Roman"/>
              </a:rPr>
              <a:t>All abrasions reflect </a:t>
            </a:r>
            <a:r>
              <a:rPr sz="2600" spc="-10" dirty="0">
                <a:solidFill>
                  <a:srgbClr val="333333"/>
                </a:solidFill>
                <a:latin typeface="Times New Roman"/>
                <a:cs typeface="Times New Roman"/>
              </a:rPr>
              <a:t>site </a:t>
            </a:r>
            <a:r>
              <a:rPr sz="2600" dirty="0">
                <a:solidFill>
                  <a:srgbClr val="333333"/>
                </a:solidFill>
                <a:latin typeface="Times New Roman"/>
                <a:cs typeface="Times New Roman"/>
              </a:rPr>
              <a:t>of </a:t>
            </a:r>
            <a:r>
              <a:rPr sz="2600" spc="-5" dirty="0">
                <a:solidFill>
                  <a:srgbClr val="333333"/>
                </a:solidFill>
                <a:latin typeface="Times New Roman"/>
                <a:cs typeface="Times New Roman"/>
              </a:rPr>
              <a:t>impact (in contrast with  bruises).</a:t>
            </a:r>
            <a:endParaRPr sz="2600">
              <a:latin typeface="Times New Roman"/>
              <a:cs typeface="Times New Roman"/>
            </a:endParaRPr>
          </a:p>
          <a:p>
            <a:pPr marL="295910" indent="-283210">
              <a:lnSpc>
                <a:spcPct val="100000"/>
              </a:lnSpc>
              <a:spcBef>
                <a:spcPts val="1380"/>
              </a:spcBef>
              <a:buFont typeface="Arial"/>
              <a:buChar char="•"/>
              <a:tabLst>
                <a:tab pos="295275" algn="l"/>
                <a:tab pos="295910" algn="l"/>
              </a:tabLst>
            </a:pPr>
            <a:r>
              <a:rPr sz="2600" spc="-5" dirty="0">
                <a:solidFill>
                  <a:srgbClr val="333333"/>
                </a:solidFill>
                <a:latin typeface="Times New Roman"/>
                <a:cs typeface="Times New Roman"/>
              </a:rPr>
              <a:t>Assessment </a:t>
            </a:r>
            <a:r>
              <a:rPr sz="2600" dirty="0">
                <a:solidFill>
                  <a:srgbClr val="333333"/>
                </a:solidFill>
                <a:latin typeface="Times New Roman"/>
                <a:cs typeface="Times New Roman"/>
              </a:rPr>
              <a:t>of age of </a:t>
            </a:r>
            <a:r>
              <a:rPr sz="2600" spc="-5" dirty="0">
                <a:solidFill>
                  <a:srgbClr val="333333"/>
                </a:solidFill>
                <a:latin typeface="Times New Roman"/>
                <a:cs typeface="Times New Roman"/>
              </a:rPr>
              <a:t>abrasions is</a:t>
            </a:r>
            <a:r>
              <a:rPr sz="2600" spc="-55" dirty="0">
                <a:solidFill>
                  <a:srgbClr val="333333"/>
                </a:solidFill>
                <a:latin typeface="Times New Roman"/>
                <a:cs typeface="Times New Roman"/>
              </a:rPr>
              <a:t> </a:t>
            </a:r>
            <a:r>
              <a:rPr sz="2600" spc="-10" dirty="0">
                <a:solidFill>
                  <a:srgbClr val="333333"/>
                </a:solidFill>
                <a:latin typeface="Times New Roman"/>
                <a:cs typeface="Times New Roman"/>
              </a:rPr>
              <a:t>difficult.</a:t>
            </a:r>
            <a:endParaRPr sz="2600">
              <a:latin typeface="Times New Roman"/>
              <a:cs typeface="Times New Roman"/>
            </a:endParaRPr>
          </a:p>
          <a:p>
            <a:pPr marL="295910" indent="-283210">
              <a:lnSpc>
                <a:spcPct val="100000"/>
              </a:lnSpc>
              <a:spcBef>
                <a:spcPts val="1370"/>
              </a:spcBef>
              <a:buFont typeface="Arial"/>
              <a:buChar char="•"/>
              <a:tabLst>
                <a:tab pos="295275" algn="l"/>
                <a:tab pos="295910" algn="l"/>
              </a:tabLst>
            </a:pPr>
            <a:r>
              <a:rPr sz="2600" spc="-5" dirty="0">
                <a:solidFill>
                  <a:srgbClr val="333333"/>
                </a:solidFill>
                <a:latin typeface="Times New Roman"/>
                <a:cs typeface="Times New Roman"/>
              </a:rPr>
              <a:t>Post-mortem abrasions </a:t>
            </a:r>
            <a:r>
              <a:rPr sz="2600" dirty="0">
                <a:solidFill>
                  <a:srgbClr val="333333"/>
                </a:solidFill>
                <a:latin typeface="Times New Roman"/>
                <a:cs typeface="Times New Roman"/>
              </a:rPr>
              <a:t>- Brown,</a:t>
            </a:r>
            <a:r>
              <a:rPr sz="2600" spc="-25" dirty="0">
                <a:solidFill>
                  <a:srgbClr val="333333"/>
                </a:solidFill>
                <a:latin typeface="Times New Roman"/>
                <a:cs typeface="Times New Roman"/>
              </a:rPr>
              <a:t> </a:t>
            </a:r>
            <a:r>
              <a:rPr sz="2600" spc="-5" dirty="0">
                <a:solidFill>
                  <a:srgbClr val="333333"/>
                </a:solidFill>
                <a:latin typeface="Times New Roman"/>
                <a:cs typeface="Times New Roman"/>
              </a:rPr>
              <a:t>leathery</a:t>
            </a:r>
            <a:endParaRPr sz="26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6770" y="326390"/>
            <a:ext cx="4944745" cy="756920"/>
          </a:xfrm>
          <a:prstGeom prst="rect">
            <a:avLst/>
          </a:prstGeom>
        </p:spPr>
        <p:txBody>
          <a:bodyPr vert="horz" wrap="square" lIns="0" tIns="12700" rIns="0" bIns="0" rtlCol="0">
            <a:spAutoFit/>
          </a:bodyPr>
          <a:lstStyle/>
          <a:p>
            <a:pPr marL="12700">
              <a:lnSpc>
                <a:spcPct val="100000"/>
              </a:lnSpc>
              <a:spcBef>
                <a:spcPts val="100"/>
              </a:spcBef>
            </a:pPr>
            <a:r>
              <a:rPr sz="4800" dirty="0"/>
              <a:t>Analysis of</a:t>
            </a:r>
            <a:r>
              <a:rPr sz="4800" spc="-200" dirty="0"/>
              <a:t> </a:t>
            </a:r>
            <a:r>
              <a:rPr sz="4800" spc="-65" dirty="0"/>
              <a:t>Wounds</a:t>
            </a:r>
            <a:endParaRPr sz="4800"/>
          </a:p>
        </p:txBody>
      </p:sp>
      <p:sp>
        <p:nvSpPr>
          <p:cNvPr id="3" name="object 3"/>
          <p:cNvSpPr txBox="1"/>
          <p:nvPr/>
        </p:nvSpPr>
        <p:spPr>
          <a:xfrm>
            <a:off x="857250" y="1861820"/>
            <a:ext cx="7216775" cy="334645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Not </a:t>
            </a:r>
            <a:r>
              <a:rPr sz="2400" dirty="0">
                <a:solidFill>
                  <a:srgbClr val="333333"/>
                </a:solidFill>
                <a:latin typeface="Times New Roman"/>
                <a:cs typeface="Times New Roman"/>
              </a:rPr>
              <a:t>every </a:t>
            </a:r>
            <a:r>
              <a:rPr sz="2400" spc="-5" dirty="0">
                <a:solidFill>
                  <a:srgbClr val="333333"/>
                </a:solidFill>
                <a:latin typeface="Times New Roman"/>
                <a:cs typeface="Times New Roman"/>
              </a:rPr>
              <a:t>crime </a:t>
            </a:r>
            <a:r>
              <a:rPr sz="2400" dirty="0">
                <a:solidFill>
                  <a:srgbClr val="333333"/>
                </a:solidFill>
                <a:latin typeface="Times New Roman"/>
                <a:cs typeface="Times New Roman"/>
              </a:rPr>
              <a:t>victim is</a:t>
            </a:r>
            <a:r>
              <a:rPr sz="2400" spc="-5" dirty="0">
                <a:solidFill>
                  <a:srgbClr val="333333"/>
                </a:solidFill>
                <a:latin typeface="Times New Roman"/>
                <a:cs typeface="Times New Roman"/>
              </a:rPr>
              <a:t> murdered.</a:t>
            </a:r>
            <a:endParaRPr sz="2400">
              <a:latin typeface="Times New Roman"/>
              <a:cs typeface="Times New Roman"/>
            </a:endParaRPr>
          </a:p>
          <a:p>
            <a:pPr marL="295275" marR="508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Pathologists can </a:t>
            </a:r>
            <a:r>
              <a:rPr sz="2400" dirty="0">
                <a:solidFill>
                  <a:srgbClr val="333333"/>
                </a:solidFill>
                <a:latin typeface="Times New Roman"/>
                <a:cs typeface="Times New Roman"/>
              </a:rPr>
              <a:t>contribute to </a:t>
            </a:r>
            <a:r>
              <a:rPr sz="2400" spc="-5" dirty="0">
                <a:solidFill>
                  <a:srgbClr val="333333"/>
                </a:solidFill>
                <a:latin typeface="Times New Roman"/>
                <a:cs typeface="Times New Roman"/>
              </a:rPr>
              <a:t>proof </a:t>
            </a:r>
            <a:r>
              <a:rPr sz="2400" dirty="0">
                <a:solidFill>
                  <a:srgbClr val="333333"/>
                </a:solidFill>
                <a:latin typeface="Times New Roman"/>
                <a:cs typeface="Times New Roman"/>
              </a:rPr>
              <a:t>of the severity of a  </a:t>
            </a:r>
            <a:r>
              <a:rPr sz="2400" spc="-5" dirty="0">
                <a:solidFill>
                  <a:srgbClr val="333333"/>
                </a:solidFill>
                <a:latin typeface="Times New Roman"/>
                <a:cs typeface="Times New Roman"/>
              </a:rPr>
              <a:t>crime </a:t>
            </a:r>
            <a:r>
              <a:rPr sz="2400" dirty="0">
                <a:solidFill>
                  <a:srgbClr val="333333"/>
                </a:solidFill>
                <a:latin typeface="Times New Roman"/>
                <a:cs typeface="Times New Roman"/>
              </a:rPr>
              <a:t>or that a </a:t>
            </a:r>
            <a:r>
              <a:rPr sz="2400" spc="-5" dirty="0">
                <a:solidFill>
                  <a:srgbClr val="333333"/>
                </a:solidFill>
                <a:latin typeface="Times New Roman"/>
                <a:cs typeface="Times New Roman"/>
              </a:rPr>
              <a:t>crime </a:t>
            </a:r>
            <a:r>
              <a:rPr sz="2400" dirty="0">
                <a:solidFill>
                  <a:srgbClr val="333333"/>
                </a:solidFill>
                <a:latin typeface="Times New Roman"/>
                <a:cs typeface="Times New Roman"/>
              </a:rPr>
              <a:t>actually occurred in </a:t>
            </a:r>
            <a:r>
              <a:rPr sz="2400" spc="-10" dirty="0">
                <a:solidFill>
                  <a:srgbClr val="333333"/>
                </a:solidFill>
                <a:latin typeface="Times New Roman"/>
                <a:cs typeface="Times New Roman"/>
              </a:rPr>
              <a:t>some </a:t>
            </a:r>
            <a:r>
              <a:rPr sz="2400" spc="-5" dirty="0">
                <a:solidFill>
                  <a:srgbClr val="333333"/>
                </a:solidFill>
                <a:latin typeface="Times New Roman"/>
                <a:cs typeface="Times New Roman"/>
              </a:rPr>
              <a:t>cases for  </a:t>
            </a:r>
            <a:r>
              <a:rPr sz="2400" dirty="0">
                <a:solidFill>
                  <a:srgbClr val="333333"/>
                </a:solidFill>
                <a:latin typeface="Times New Roman"/>
                <a:cs typeface="Times New Roman"/>
              </a:rPr>
              <a:t>a living</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victim.</a:t>
            </a:r>
            <a:endParaRPr sz="2400">
              <a:latin typeface="Times New Roman"/>
              <a:cs typeface="Times New Roman"/>
            </a:endParaRPr>
          </a:p>
          <a:p>
            <a:pPr marL="295275" marR="188595" indent="-283210">
              <a:lnSpc>
                <a:spcPct val="100000"/>
              </a:lnSpc>
              <a:spcBef>
                <a:spcPts val="1990"/>
              </a:spcBef>
              <a:buFont typeface="Arial"/>
              <a:buChar char="•"/>
              <a:tabLst>
                <a:tab pos="295275" algn="l"/>
                <a:tab pos="295910" algn="l"/>
              </a:tabLst>
            </a:pPr>
            <a:r>
              <a:rPr sz="2400" spc="-10" dirty="0">
                <a:solidFill>
                  <a:srgbClr val="333333"/>
                </a:solidFill>
                <a:latin typeface="Times New Roman"/>
                <a:cs typeface="Times New Roman"/>
              </a:rPr>
              <a:t>Some </a:t>
            </a:r>
            <a:r>
              <a:rPr sz="2400" spc="-5" dirty="0">
                <a:solidFill>
                  <a:srgbClr val="333333"/>
                </a:solidFill>
                <a:latin typeface="Times New Roman"/>
                <a:cs typeface="Times New Roman"/>
              </a:rPr>
              <a:t>victims </a:t>
            </a:r>
            <a:r>
              <a:rPr sz="2400" dirty="0">
                <a:solidFill>
                  <a:srgbClr val="333333"/>
                </a:solidFill>
                <a:latin typeface="Times New Roman"/>
                <a:cs typeface="Times New Roman"/>
              </a:rPr>
              <a:t>are too </a:t>
            </a:r>
            <a:r>
              <a:rPr sz="2400" spc="5" dirty="0">
                <a:solidFill>
                  <a:srgbClr val="333333"/>
                </a:solidFill>
                <a:latin typeface="Times New Roman"/>
                <a:cs typeface="Times New Roman"/>
              </a:rPr>
              <a:t>young </a:t>
            </a:r>
            <a:r>
              <a:rPr sz="2400" dirty="0">
                <a:solidFill>
                  <a:srgbClr val="333333"/>
                </a:solidFill>
                <a:latin typeface="Times New Roman"/>
                <a:cs typeface="Times New Roman"/>
              </a:rPr>
              <a:t>to </a:t>
            </a:r>
            <a:r>
              <a:rPr sz="2400" spc="-5" dirty="0">
                <a:solidFill>
                  <a:srgbClr val="333333"/>
                </a:solidFill>
                <a:latin typeface="Times New Roman"/>
                <a:cs typeface="Times New Roman"/>
              </a:rPr>
              <a:t>testify and some </a:t>
            </a:r>
            <a:r>
              <a:rPr sz="2400" dirty="0">
                <a:solidFill>
                  <a:srgbClr val="333333"/>
                </a:solidFill>
                <a:latin typeface="Times New Roman"/>
                <a:cs typeface="Times New Roman"/>
              </a:rPr>
              <a:t>are too  </a:t>
            </a:r>
            <a:r>
              <a:rPr sz="2400" spc="-5" dirty="0">
                <a:solidFill>
                  <a:srgbClr val="333333"/>
                </a:solidFill>
                <a:latin typeface="Times New Roman"/>
                <a:cs typeface="Times New Roman"/>
              </a:rPr>
              <a:t>severely </a:t>
            </a:r>
            <a:r>
              <a:rPr sz="2400" dirty="0">
                <a:solidFill>
                  <a:srgbClr val="333333"/>
                </a:solidFill>
                <a:latin typeface="Times New Roman"/>
                <a:cs typeface="Times New Roman"/>
              </a:rPr>
              <a:t>injured to </a:t>
            </a:r>
            <a:r>
              <a:rPr sz="2400" spc="-5" dirty="0">
                <a:solidFill>
                  <a:srgbClr val="333333"/>
                </a:solidFill>
                <a:latin typeface="Times New Roman"/>
                <a:cs typeface="Times New Roman"/>
              </a:rPr>
              <a:t>remember </a:t>
            </a:r>
            <a:r>
              <a:rPr sz="2400" dirty="0">
                <a:solidFill>
                  <a:srgbClr val="333333"/>
                </a:solidFill>
                <a:latin typeface="Times New Roman"/>
                <a:cs typeface="Times New Roman"/>
              </a:rPr>
              <a:t>the</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crime.</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40" dirty="0">
                <a:solidFill>
                  <a:srgbClr val="333333"/>
                </a:solidFill>
                <a:latin typeface="Times New Roman"/>
                <a:cs typeface="Times New Roman"/>
              </a:rPr>
              <a:t>Wounds </a:t>
            </a:r>
            <a:r>
              <a:rPr sz="2400" dirty="0">
                <a:solidFill>
                  <a:srgbClr val="333333"/>
                </a:solidFill>
                <a:latin typeface="Times New Roman"/>
                <a:cs typeface="Times New Roman"/>
              </a:rPr>
              <a:t>provide </a:t>
            </a:r>
            <a:r>
              <a:rPr sz="2400" spc="-5" dirty="0">
                <a:solidFill>
                  <a:srgbClr val="333333"/>
                </a:solidFill>
                <a:latin typeface="Times New Roman"/>
                <a:cs typeface="Times New Roman"/>
              </a:rPr>
              <a:t>evidence </a:t>
            </a:r>
            <a:r>
              <a:rPr sz="2400" dirty="0">
                <a:solidFill>
                  <a:srgbClr val="333333"/>
                </a:solidFill>
                <a:latin typeface="Times New Roman"/>
                <a:cs typeface="Times New Roman"/>
              </a:rPr>
              <a:t>of the</a:t>
            </a:r>
            <a:r>
              <a:rPr sz="2400" spc="30" dirty="0">
                <a:solidFill>
                  <a:srgbClr val="333333"/>
                </a:solidFill>
                <a:latin typeface="Times New Roman"/>
                <a:cs typeface="Times New Roman"/>
              </a:rPr>
              <a:t> </a:t>
            </a:r>
            <a:r>
              <a:rPr sz="2400" spc="-5" dirty="0">
                <a:solidFill>
                  <a:srgbClr val="333333"/>
                </a:solidFill>
                <a:latin typeface="Times New Roman"/>
                <a:cs typeface="Times New Roman"/>
              </a:rPr>
              <a:t>crime.</a:t>
            </a:r>
            <a:endParaRPr sz="24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994025" marR="5080" indent="-2650490">
              <a:lnSpc>
                <a:spcPct val="100000"/>
              </a:lnSpc>
              <a:spcBef>
                <a:spcPts val="100"/>
              </a:spcBef>
            </a:pPr>
            <a:r>
              <a:rPr spc="-5" dirty="0"/>
              <a:t>Incised </a:t>
            </a:r>
            <a:r>
              <a:rPr spc="-55" dirty="0"/>
              <a:t>Wounds </a:t>
            </a:r>
            <a:r>
              <a:rPr spc="-5" dirty="0"/>
              <a:t>(Cuts,</a:t>
            </a:r>
            <a:r>
              <a:rPr spc="-85" dirty="0"/>
              <a:t> </a:t>
            </a:r>
            <a:r>
              <a:rPr spc="-5" dirty="0"/>
              <a:t>Slashes,  Stab)</a:t>
            </a:r>
          </a:p>
        </p:txBody>
      </p:sp>
      <p:sp>
        <p:nvSpPr>
          <p:cNvPr id="3" name="object 3"/>
          <p:cNvSpPr txBox="1"/>
          <p:nvPr/>
        </p:nvSpPr>
        <p:spPr>
          <a:xfrm>
            <a:off x="857250" y="1861820"/>
            <a:ext cx="7264400" cy="2108200"/>
          </a:xfrm>
          <a:prstGeom prst="rect">
            <a:avLst/>
          </a:prstGeom>
        </p:spPr>
        <p:txBody>
          <a:bodyPr vert="horz" wrap="square" lIns="0" tIns="12700" rIns="0" bIns="0" rtlCol="0">
            <a:spAutoFit/>
          </a:bodyPr>
          <a:lstStyle/>
          <a:p>
            <a:pPr marL="295275" marR="508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Stab wounds </a:t>
            </a:r>
            <a:r>
              <a:rPr sz="2400" dirty="0">
                <a:solidFill>
                  <a:srgbClr val="333333"/>
                </a:solidFill>
                <a:latin typeface="Times New Roman"/>
                <a:cs typeface="Times New Roman"/>
              </a:rPr>
              <a:t>or puncture </a:t>
            </a:r>
            <a:r>
              <a:rPr sz="2400" spc="-5" dirty="0">
                <a:solidFill>
                  <a:srgbClr val="333333"/>
                </a:solidFill>
                <a:latin typeface="Times New Roman"/>
                <a:cs typeface="Times New Roman"/>
              </a:rPr>
              <a:t>wounds </a:t>
            </a:r>
            <a:r>
              <a:rPr sz="2400" dirty="0">
                <a:solidFill>
                  <a:srgbClr val="333333"/>
                </a:solidFill>
                <a:latin typeface="Times New Roman"/>
                <a:cs typeface="Times New Roman"/>
              </a:rPr>
              <a:t>are penetrating injuries  </a:t>
            </a:r>
            <a:r>
              <a:rPr sz="2400" spc="-5" dirty="0">
                <a:solidFill>
                  <a:srgbClr val="333333"/>
                </a:solidFill>
                <a:latin typeface="Times New Roman"/>
                <a:cs typeface="Times New Roman"/>
              </a:rPr>
              <a:t>whose </a:t>
            </a:r>
            <a:r>
              <a:rPr sz="2400" dirty="0">
                <a:solidFill>
                  <a:srgbClr val="333333"/>
                </a:solidFill>
                <a:latin typeface="Times New Roman"/>
                <a:cs typeface="Times New Roman"/>
              </a:rPr>
              <a:t>depth </a:t>
            </a:r>
            <a:r>
              <a:rPr sz="2400" spc="-5" dirty="0">
                <a:solidFill>
                  <a:srgbClr val="333333"/>
                </a:solidFill>
                <a:latin typeface="Times New Roman"/>
                <a:cs typeface="Times New Roman"/>
              </a:rPr>
              <a:t>within </a:t>
            </a:r>
            <a:r>
              <a:rPr sz="2400" dirty="0">
                <a:solidFill>
                  <a:srgbClr val="333333"/>
                </a:solidFill>
                <a:latin typeface="Times New Roman"/>
                <a:cs typeface="Times New Roman"/>
              </a:rPr>
              <a:t>the body is </a:t>
            </a:r>
            <a:r>
              <a:rPr sz="2400" spc="-10" dirty="0">
                <a:solidFill>
                  <a:srgbClr val="333333"/>
                </a:solidFill>
                <a:latin typeface="Times New Roman"/>
                <a:cs typeface="Times New Roman"/>
              </a:rPr>
              <a:t>much </a:t>
            </a:r>
            <a:r>
              <a:rPr sz="2400" dirty="0">
                <a:solidFill>
                  <a:srgbClr val="333333"/>
                </a:solidFill>
                <a:latin typeface="Times New Roman"/>
                <a:cs typeface="Times New Roman"/>
              </a:rPr>
              <a:t>greater than the  </a:t>
            </a:r>
            <a:r>
              <a:rPr sz="2400" spc="-5" dirty="0">
                <a:solidFill>
                  <a:srgbClr val="333333"/>
                </a:solidFill>
                <a:latin typeface="Times New Roman"/>
                <a:cs typeface="Times New Roman"/>
              </a:rPr>
              <a:t>dimensions </a:t>
            </a:r>
            <a:r>
              <a:rPr sz="2400" dirty="0">
                <a:solidFill>
                  <a:srgbClr val="333333"/>
                </a:solidFill>
                <a:latin typeface="Times New Roman"/>
                <a:cs typeface="Times New Roman"/>
              </a:rPr>
              <a:t>of the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on the body</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surface.</a:t>
            </a:r>
            <a:endParaRPr sz="2400">
              <a:latin typeface="Times New Roman"/>
              <a:cs typeface="Times New Roman"/>
            </a:endParaRPr>
          </a:p>
          <a:p>
            <a:pPr marL="295275" marR="45720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Breach </a:t>
            </a:r>
            <a:r>
              <a:rPr sz="2400" dirty="0">
                <a:solidFill>
                  <a:srgbClr val="333333"/>
                </a:solidFill>
                <a:latin typeface="Times New Roman"/>
                <a:cs typeface="Times New Roman"/>
              </a:rPr>
              <a:t>of the full thickness of the skin due to</a:t>
            </a:r>
            <a:r>
              <a:rPr sz="2400" spc="-110" dirty="0">
                <a:solidFill>
                  <a:srgbClr val="333333"/>
                </a:solidFill>
                <a:latin typeface="Times New Roman"/>
                <a:cs typeface="Times New Roman"/>
              </a:rPr>
              <a:t> </a:t>
            </a:r>
            <a:r>
              <a:rPr sz="2400" dirty="0">
                <a:solidFill>
                  <a:srgbClr val="333333"/>
                </a:solidFill>
                <a:latin typeface="Times New Roman"/>
                <a:cs typeface="Times New Roman"/>
              </a:rPr>
              <a:t>contact  </a:t>
            </a:r>
            <a:r>
              <a:rPr sz="2400" spc="-5" dirty="0">
                <a:solidFill>
                  <a:srgbClr val="333333"/>
                </a:solidFill>
                <a:latin typeface="Times New Roman"/>
                <a:cs typeface="Times New Roman"/>
              </a:rPr>
              <a:t>with </a:t>
            </a:r>
            <a:r>
              <a:rPr sz="2400" dirty="0">
                <a:solidFill>
                  <a:srgbClr val="333333"/>
                </a:solidFill>
                <a:latin typeface="Times New Roman"/>
                <a:cs typeface="Times New Roman"/>
              </a:rPr>
              <a:t>a </a:t>
            </a:r>
            <a:r>
              <a:rPr sz="2400" spc="-5" dirty="0">
                <a:solidFill>
                  <a:srgbClr val="333333"/>
                </a:solidFill>
                <a:latin typeface="Times New Roman"/>
                <a:cs typeface="Times New Roman"/>
              </a:rPr>
              <a:t>sharp</a:t>
            </a:r>
            <a:r>
              <a:rPr sz="2400" dirty="0">
                <a:solidFill>
                  <a:srgbClr val="333333"/>
                </a:solidFill>
                <a:latin typeface="Times New Roman"/>
                <a:cs typeface="Times New Roman"/>
              </a:rPr>
              <a:t> edge.</a:t>
            </a:r>
            <a:endParaRPr sz="2400">
              <a:latin typeface="Times New Roman"/>
              <a:cs typeface="Times New Roman"/>
            </a:endParaRPr>
          </a:p>
        </p:txBody>
      </p:sp>
      <p:sp>
        <p:nvSpPr>
          <p:cNvPr id="4" name="object 4"/>
          <p:cNvSpPr/>
          <p:nvPr/>
        </p:nvSpPr>
        <p:spPr>
          <a:xfrm>
            <a:off x="4643120" y="4075429"/>
            <a:ext cx="3369310" cy="23799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616959"/>
            <a:ext cx="2708910" cy="32054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4020" y="326390"/>
            <a:ext cx="3230880" cy="756920"/>
          </a:xfrm>
          <a:prstGeom prst="rect">
            <a:avLst/>
          </a:prstGeom>
        </p:spPr>
        <p:txBody>
          <a:bodyPr vert="horz" wrap="square" lIns="0" tIns="12700" rIns="0" bIns="0" rtlCol="0">
            <a:spAutoFit/>
          </a:bodyPr>
          <a:lstStyle/>
          <a:p>
            <a:pPr marL="12700">
              <a:lnSpc>
                <a:spcPct val="100000"/>
              </a:lnSpc>
              <a:spcBef>
                <a:spcPts val="100"/>
              </a:spcBef>
            </a:pPr>
            <a:r>
              <a:rPr sz="4800" spc="-10" dirty="0"/>
              <a:t>Stab</a:t>
            </a:r>
            <a:r>
              <a:rPr sz="4800" spc="-165" dirty="0"/>
              <a:t> </a:t>
            </a:r>
            <a:r>
              <a:rPr sz="4800" spc="-65" dirty="0"/>
              <a:t>Wounds</a:t>
            </a:r>
            <a:endParaRPr sz="4800"/>
          </a:p>
        </p:txBody>
      </p:sp>
      <p:sp>
        <p:nvSpPr>
          <p:cNvPr id="3" name="object 3"/>
          <p:cNvSpPr txBox="1"/>
          <p:nvPr/>
        </p:nvSpPr>
        <p:spPr>
          <a:xfrm>
            <a:off x="857250" y="1827529"/>
            <a:ext cx="2823210" cy="39116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Forensic</a:t>
            </a:r>
            <a:r>
              <a:rPr sz="2400" spc="-25" dirty="0">
                <a:solidFill>
                  <a:srgbClr val="333333"/>
                </a:solidFill>
                <a:latin typeface="Times New Roman"/>
                <a:cs typeface="Times New Roman"/>
              </a:rPr>
              <a:t> </a:t>
            </a:r>
            <a:r>
              <a:rPr sz="2400" spc="-5" dirty="0">
                <a:solidFill>
                  <a:srgbClr val="333333"/>
                </a:solidFill>
                <a:latin typeface="Times New Roman"/>
                <a:cs typeface="Times New Roman"/>
              </a:rPr>
              <a:t>Importance</a:t>
            </a:r>
            <a:endParaRPr sz="2400">
              <a:latin typeface="Times New Roman"/>
              <a:cs typeface="Times New Roman"/>
            </a:endParaRPr>
          </a:p>
        </p:txBody>
      </p:sp>
      <p:sp>
        <p:nvSpPr>
          <p:cNvPr id="4" name="object 4"/>
          <p:cNvSpPr txBox="1"/>
          <p:nvPr/>
        </p:nvSpPr>
        <p:spPr>
          <a:xfrm>
            <a:off x="1140460" y="2195829"/>
            <a:ext cx="124460" cy="139192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848484"/>
                </a:solidFill>
                <a:latin typeface="Arial"/>
                <a:cs typeface="Arial"/>
              </a:rPr>
              <a:t>•</a:t>
            </a:r>
            <a:endParaRPr sz="2200">
              <a:latin typeface="Arial"/>
              <a:cs typeface="Arial"/>
            </a:endParaRPr>
          </a:p>
          <a:p>
            <a:pPr marL="12700">
              <a:lnSpc>
                <a:spcPct val="100000"/>
              </a:lnSpc>
              <a:spcBef>
                <a:spcPts val="70"/>
              </a:spcBef>
            </a:pPr>
            <a:r>
              <a:rPr sz="2200" spc="5" dirty="0">
                <a:solidFill>
                  <a:srgbClr val="848484"/>
                </a:solidFill>
                <a:latin typeface="Arial"/>
                <a:cs typeface="Arial"/>
              </a:rPr>
              <a:t>•</a:t>
            </a:r>
            <a:endParaRPr sz="2200">
              <a:latin typeface="Arial"/>
              <a:cs typeface="Arial"/>
            </a:endParaRPr>
          </a:p>
          <a:p>
            <a:pPr marL="12700">
              <a:lnSpc>
                <a:spcPct val="100000"/>
              </a:lnSpc>
              <a:spcBef>
                <a:spcPts val="60"/>
              </a:spcBef>
            </a:pPr>
            <a:r>
              <a:rPr sz="2200" spc="5" dirty="0">
                <a:solidFill>
                  <a:srgbClr val="848484"/>
                </a:solidFill>
                <a:latin typeface="Arial"/>
                <a:cs typeface="Arial"/>
              </a:rPr>
              <a:t>•</a:t>
            </a:r>
            <a:endParaRPr sz="2200">
              <a:latin typeface="Arial"/>
              <a:cs typeface="Arial"/>
            </a:endParaRPr>
          </a:p>
          <a:p>
            <a:pPr marL="12700">
              <a:lnSpc>
                <a:spcPct val="100000"/>
              </a:lnSpc>
              <a:spcBef>
                <a:spcPts val="70"/>
              </a:spcBef>
            </a:pPr>
            <a:r>
              <a:rPr sz="2200" spc="5" dirty="0">
                <a:solidFill>
                  <a:srgbClr val="848484"/>
                </a:solidFill>
                <a:latin typeface="Arial"/>
                <a:cs typeface="Arial"/>
              </a:rPr>
              <a:t>•</a:t>
            </a:r>
            <a:endParaRPr sz="2200">
              <a:latin typeface="Arial"/>
              <a:cs typeface="Arial"/>
            </a:endParaRPr>
          </a:p>
        </p:txBody>
      </p:sp>
      <p:sp>
        <p:nvSpPr>
          <p:cNvPr id="5" name="object 5"/>
          <p:cNvSpPr txBox="1">
            <a:spLocks noGrp="1"/>
          </p:cNvSpPr>
          <p:nvPr>
            <p:ph type="body" idx="1"/>
          </p:nvPr>
        </p:nvSpPr>
        <p:spPr>
          <a:prstGeom prst="rect">
            <a:avLst/>
          </a:prstGeom>
        </p:spPr>
        <p:txBody>
          <a:bodyPr vert="horz" wrap="square" lIns="0" tIns="3175" rIns="0" bIns="0" rtlCol="0">
            <a:spAutoFit/>
          </a:bodyPr>
          <a:lstStyle/>
          <a:p>
            <a:pPr marL="12700" marR="5080">
              <a:lnSpc>
                <a:spcPct val="102699"/>
              </a:lnSpc>
              <a:spcBef>
                <a:spcPts val="25"/>
              </a:spcBef>
            </a:pPr>
            <a:r>
              <a:rPr spc="-5" dirty="0"/>
              <a:t>Reflects sharp edge, </a:t>
            </a:r>
            <a:r>
              <a:rPr dirty="0"/>
              <a:t>not </a:t>
            </a:r>
            <a:r>
              <a:rPr spc="-5" dirty="0"/>
              <a:t>weapon </a:t>
            </a:r>
            <a:r>
              <a:rPr dirty="0"/>
              <a:t>type  </a:t>
            </a:r>
            <a:r>
              <a:rPr spc="-5" dirty="0"/>
              <a:t>No trace</a:t>
            </a:r>
            <a:r>
              <a:rPr dirty="0"/>
              <a:t> </a:t>
            </a:r>
            <a:r>
              <a:rPr spc="-5" dirty="0"/>
              <a:t>evidence</a:t>
            </a:r>
          </a:p>
          <a:p>
            <a:pPr marL="12700">
              <a:lnSpc>
                <a:spcPct val="100000"/>
              </a:lnSpc>
              <a:spcBef>
                <a:spcPts val="70"/>
              </a:spcBef>
            </a:pPr>
            <a:r>
              <a:rPr spc="-5" dirty="0"/>
              <a:t>Bleeds</a:t>
            </a:r>
            <a:r>
              <a:rPr spc="-15" dirty="0"/>
              <a:t> </a:t>
            </a:r>
            <a:r>
              <a:rPr spc="-5" dirty="0"/>
              <a:t>profusely</a:t>
            </a:r>
          </a:p>
          <a:p>
            <a:pPr marL="12700">
              <a:lnSpc>
                <a:spcPct val="100000"/>
              </a:lnSpc>
              <a:spcBef>
                <a:spcPts val="60"/>
              </a:spcBef>
            </a:pPr>
            <a:r>
              <a:rPr spc="-5" dirty="0"/>
              <a:t>Hemorrhage </a:t>
            </a:r>
            <a:r>
              <a:rPr dirty="0"/>
              <a:t>and </a:t>
            </a:r>
            <a:r>
              <a:rPr spc="-5" dirty="0"/>
              <a:t>air</a:t>
            </a:r>
            <a:r>
              <a:rPr spc="-20" dirty="0"/>
              <a:t> </a:t>
            </a:r>
            <a:r>
              <a:rPr spc="-5" dirty="0"/>
              <a:t>embolism</a:t>
            </a:r>
          </a:p>
        </p:txBody>
      </p:sp>
      <p:sp>
        <p:nvSpPr>
          <p:cNvPr id="6" name="object 6"/>
          <p:cNvSpPr txBox="1"/>
          <p:nvPr/>
        </p:nvSpPr>
        <p:spPr>
          <a:xfrm>
            <a:off x="857250" y="3746500"/>
            <a:ext cx="7015480" cy="2071370"/>
          </a:xfrm>
          <a:prstGeom prst="rect">
            <a:avLst/>
          </a:prstGeom>
        </p:spPr>
        <p:txBody>
          <a:bodyPr vert="horz" wrap="square" lIns="0" tIns="98425" rIns="0" bIns="0" rtlCol="0">
            <a:spAutoFit/>
          </a:bodyPr>
          <a:lstStyle/>
          <a:p>
            <a:pPr marL="295275" marR="5080" indent="-283210">
              <a:lnSpc>
                <a:spcPct val="79900"/>
              </a:lnSpc>
              <a:spcBef>
                <a:spcPts val="775"/>
              </a:spcBef>
              <a:buFont typeface="Arial"/>
              <a:buChar char="•"/>
              <a:tabLst>
                <a:tab pos="295275" algn="l"/>
                <a:tab pos="295910" algn="l"/>
              </a:tabLst>
            </a:pPr>
            <a:r>
              <a:rPr sz="2800" spc="-5" dirty="0">
                <a:solidFill>
                  <a:srgbClr val="333333"/>
                </a:solidFill>
                <a:latin typeface="Times New Roman"/>
                <a:cs typeface="Times New Roman"/>
              </a:rPr>
              <a:t>They can </a:t>
            </a:r>
            <a:r>
              <a:rPr sz="2800" dirty="0">
                <a:solidFill>
                  <a:srgbClr val="333333"/>
                </a:solidFill>
                <a:latin typeface="Times New Roman"/>
                <a:cs typeface="Times New Roman"/>
              </a:rPr>
              <a:t>be produced by </a:t>
            </a:r>
            <a:r>
              <a:rPr sz="2800" spc="-5" dirty="0">
                <a:solidFill>
                  <a:srgbClr val="333333"/>
                </a:solidFill>
                <a:latin typeface="Times New Roman"/>
                <a:cs typeface="Times New Roman"/>
              </a:rPr>
              <a:t>any </a:t>
            </a:r>
            <a:r>
              <a:rPr sz="2800" dirty="0">
                <a:solidFill>
                  <a:srgbClr val="333333"/>
                </a:solidFill>
                <a:latin typeface="Times New Roman"/>
                <a:cs typeface="Times New Roman"/>
              </a:rPr>
              <a:t>long thin </a:t>
            </a:r>
            <a:r>
              <a:rPr sz="2800" spc="-5" dirty="0">
                <a:solidFill>
                  <a:srgbClr val="333333"/>
                </a:solidFill>
                <a:latin typeface="Times New Roman"/>
                <a:cs typeface="Times New Roman"/>
              </a:rPr>
              <a:t>object  which impacts </a:t>
            </a:r>
            <a:r>
              <a:rPr sz="2800" dirty="0">
                <a:solidFill>
                  <a:srgbClr val="333333"/>
                </a:solidFill>
                <a:latin typeface="Times New Roman"/>
                <a:cs typeface="Times New Roman"/>
              </a:rPr>
              <a:t>the body </a:t>
            </a:r>
            <a:r>
              <a:rPr sz="2800" spc="-5" dirty="0">
                <a:solidFill>
                  <a:srgbClr val="333333"/>
                </a:solidFill>
                <a:latin typeface="Times New Roman"/>
                <a:cs typeface="Times New Roman"/>
              </a:rPr>
              <a:t>with </a:t>
            </a:r>
            <a:r>
              <a:rPr sz="2800" spc="-10" dirty="0">
                <a:solidFill>
                  <a:srgbClr val="333333"/>
                </a:solidFill>
                <a:latin typeface="Times New Roman"/>
                <a:cs typeface="Times New Roman"/>
              </a:rPr>
              <a:t>sufficient </a:t>
            </a:r>
            <a:r>
              <a:rPr sz="2800" spc="-5" dirty="0">
                <a:solidFill>
                  <a:srgbClr val="333333"/>
                </a:solidFill>
                <a:latin typeface="Times New Roman"/>
                <a:cs typeface="Times New Roman"/>
              </a:rPr>
              <a:t>force</a:t>
            </a:r>
            <a:r>
              <a:rPr sz="2800" spc="-90" dirty="0">
                <a:solidFill>
                  <a:srgbClr val="333333"/>
                </a:solidFill>
                <a:latin typeface="Times New Roman"/>
                <a:cs typeface="Times New Roman"/>
              </a:rPr>
              <a:t> </a:t>
            </a:r>
            <a:r>
              <a:rPr sz="2800" dirty="0">
                <a:solidFill>
                  <a:srgbClr val="333333"/>
                </a:solidFill>
                <a:latin typeface="Times New Roman"/>
                <a:cs typeface="Times New Roman"/>
              </a:rPr>
              <a:t>to  </a:t>
            </a:r>
            <a:r>
              <a:rPr sz="2800" spc="-5" dirty="0">
                <a:solidFill>
                  <a:srgbClr val="333333"/>
                </a:solidFill>
                <a:latin typeface="Times New Roman"/>
                <a:cs typeface="Times New Roman"/>
              </a:rPr>
              <a:t>penetrate.</a:t>
            </a:r>
            <a:endParaRPr sz="2800">
              <a:latin typeface="Times New Roman"/>
              <a:cs typeface="Times New Roman"/>
            </a:endParaRPr>
          </a:p>
          <a:p>
            <a:pPr marL="295275" marR="12700" indent="-283210">
              <a:lnSpc>
                <a:spcPts val="2690"/>
              </a:lnSpc>
              <a:spcBef>
                <a:spcPts val="1975"/>
              </a:spcBef>
              <a:buFont typeface="Arial"/>
              <a:buChar char="•"/>
              <a:tabLst>
                <a:tab pos="295275" algn="l"/>
                <a:tab pos="295910" algn="l"/>
              </a:tabLst>
            </a:pPr>
            <a:r>
              <a:rPr sz="2800" spc="-5" dirty="0">
                <a:solidFill>
                  <a:srgbClr val="333333"/>
                </a:solidFill>
                <a:latin typeface="Times New Roman"/>
                <a:cs typeface="Times New Roman"/>
              </a:rPr>
              <a:t>The typical instrument </a:t>
            </a:r>
            <a:r>
              <a:rPr sz="2800" dirty="0">
                <a:solidFill>
                  <a:srgbClr val="333333"/>
                </a:solidFill>
                <a:latin typeface="Times New Roman"/>
                <a:cs typeface="Times New Roman"/>
              </a:rPr>
              <a:t>is a </a:t>
            </a:r>
            <a:r>
              <a:rPr sz="2800" spc="-5" dirty="0">
                <a:solidFill>
                  <a:srgbClr val="333333"/>
                </a:solidFill>
                <a:latin typeface="Times New Roman"/>
                <a:cs typeface="Times New Roman"/>
              </a:rPr>
              <a:t>knife, </a:t>
            </a:r>
            <a:r>
              <a:rPr sz="2800" dirty="0">
                <a:solidFill>
                  <a:srgbClr val="333333"/>
                </a:solidFill>
                <a:latin typeface="Times New Roman"/>
                <a:cs typeface="Times New Roman"/>
              </a:rPr>
              <a:t>but </a:t>
            </a:r>
            <a:r>
              <a:rPr sz="2800" spc="-5" dirty="0">
                <a:solidFill>
                  <a:srgbClr val="333333"/>
                </a:solidFill>
                <a:latin typeface="Times New Roman"/>
                <a:cs typeface="Times New Roman"/>
              </a:rPr>
              <a:t>any sharp  pointed, </a:t>
            </a:r>
            <a:r>
              <a:rPr sz="2800" dirty="0">
                <a:solidFill>
                  <a:srgbClr val="333333"/>
                </a:solidFill>
                <a:latin typeface="Times New Roman"/>
                <a:cs typeface="Times New Roman"/>
              </a:rPr>
              <a:t>or </a:t>
            </a:r>
            <a:r>
              <a:rPr sz="2800" spc="-5" dirty="0">
                <a:solidFill>
                  <a:srgbClr val="333333"/>
                </a:solidFill>
                <a:latin typeface="Times New Roman"/>
                <a:cs typeface="Times New Roman"/>
              </a:rPr>
              <a:t>keen-edged object will</a:t>
            </a:r>
            <a:r>
              <a:rPr sz="2800" spc="-10" dirty="0">
                <a:solidFill>
                  <a:srgbClr val="333333"/>
                </a:solidFill>
                <a:latin typeface="Times New Roman"/>
                <a:cs typeface="Times New Roman"/>
              </a:rPr>
              <a:t> </a:t>
            </a:r>
            <a:r>
              <a:rPr sz="2800" dirty="0">
                <a:solidFill>
                  <a:srgbClr val="333333"/>
                </a:solidFill>
                <a:latin typeface="Times New Roman"/>
                <a:cs typeface="Times New Roman"/>
              </a:rPr>
              <a:t>work.</a:t>
            </a:r>
            <a:endParaRPr sz="28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61565" marR="5080" indent="-2349500">
              <a:lnSpc>
                <a:spcPct val="100000"/>
              </a:lnSpc>
              <a:spcBef>
                <a:spcPts val="100"/>
              </a:spcBef>
            </a:pPr>
            <a:r>
              <a:rPr spc="-5" dirty="0"/>
              <a:t>Stab </a:t>
            </a:r>
            <a:r>
              <a:rPr spc="-55" dirty="0"/>
              <a:t>Wounds </a:t>
            </a:r>
            <a:r>
              <a:rPr dirty="0"/>
              <a:t>Should be</a:t>
            </a:r>
            <a:r>
              <a:rPr spc="-110" dirty="0"/>
              <a:t> </a:t>
            </a:r>
            <a:r>
              <a:rPr spc="-5" dirty="0"/>
              <a:t>Described  </a:t>
            </a:r>
            <a:r>
              <a:rPr dirty="0"/>
              <a:t>at</a:t>
            </a:r>
            <a:r>
              <a:rPr spc="-235" dirty="0"/>
              <a:t> </a:t>
            </a:r>
            <a:r>
              <a:rPr dirty="0"/>
              <a:t>Autopsy:</a:t>
            </a:r>
          </a:p>
        </p:txBody>
      </p:sp>
      <p:sp>
        <p:nvSpPr>
          <p:cNvPr id="3" name="object 3"/>
          <p:cNvSpPr txBox="1"/>
          <p:nvPr/>
        </p:nvSpPr>
        <p:spPr>
          <a:xfrm>
            <a:off x="857250" y="1781809"/>
            <a:ext cx="7337425" cy="4225290"/>
          </a:xfrm>
          <a:prstGeom prst="rect">
            <a:avLst/>
          </a:prstGeom>
        </p:spPr>
        <p:txBody>
          <a:bodyPr vert="horz" wrap="square" lIns="0" tIns="92075" rIns="0" bIns="0" rtlCol="0">
            <a:spAutoFit/>
          </a:bodyPr>
          <a:lstStyle/>
          <a:p>
            <a:pPr marL="295275" marR="38735" indent="-283210">
              <a:lnSpc>
                <a:spcPct val="80000"/>
              </a:lnSpc>
              <a:spcBef>
                <a:spcPts val="725"/>
              </a:spcBef>
              <a:buFont typeface="Arial"/>
              <a:buChar char="•"/>
              <a:tabLst>
                <a:tab pos="295275" algn="l"/>
                <a:tab pos="295910" algn="l"/>
              </a:tabLst>
            </a:pPr>
            <a:r>
              <a:rPr sz="2600" spc="-5" dirty="0">
                <a:solidFill>
                  <a:srgbClr val="333333"/>
                </a:solidFill>
                <a:latin typeface="Times New Roman"/>
                <a:cs typeface="Times New Roman"/>
              </a:rPr>
              <a:t>Site relative to local anatomical landmarks as well </a:t>
            </a:r>
            <a:r>
              <a:rPr sz="2600" dirty="0">
                <a:solidFill>
                  <a:srgbClr val="333333"/>
                </a:solidFill>
                <a:latin typeface="Times New Roman"/>
                <a:cs typeface="Times New Roman"/>
              </a:rPr>
              <a:t>as  </a:t>
            </a:r>
            <a:r>
              <a:rPr sz="2600" spc="-5" dirty="0">
                <a:solidFill>
                  <a:srgbClr val="333333"/>
                </a:solidFill>
                <a:latin typeface="Times New Roman"/>
                <a:cs typeface="Times New Roman"/>
              </a:rPr>
              <a:t>its distance from </a:t>
            </a:r>
            <a:r>
              <a:rPr sz="2600" dirty="0">
                <a:solidFill>
                  <a:srgbClr val="333333"/>
                </a:solidFill>
                <a:latin typeface="Times New Roman"/>
                <a:cs typeface="Times New Roman"/>
              </a:rPr>
              <a:t>the </a:t>
            </a:r>
            <a:r>
              <a:rPr sz="2600" spc="-5" dirty="0">
                <a:solidFill>
                  <a:srgbClr val="333333"/>
                </a:solidFill>
                <a:latin typeface="Times New Roman"/>
                <a:cs typeface="Times New Roman"/>
              </a:rPr>
              <a:t>midline </a:t>
            </a:r>
            <a:r>
              <a:rPr sz="2600" dirty="0">
                <a:solidFill>
                  <a:srgbClr val="333333"/>
                </a:solidFill>
                <a:latin typeface="Times New Roman"/>
                <a:cs typeface="Times New Roman"/>
              </a:rPr>
              <a:t>and above the </a:t>
            </a:r>
            <a:r>
              <a:rPr sz="2600" spc="-5" dirty="0">
                <a:solidFill>
                  <a:srgbClr val="333333"/>
                </a:solidFill>
                <a:latin typeface="Times New Roman"/>
                <a:cs typeface="Times New Roman"/>
              </a:rPr>
              <a:t>heel (or  below the crown </a:t>
            </a:r>
            <a:r>
              <a:rPr sz="2600" dirty="0">
                <a:solidFill>
                  <a:srgbClr val="333333"/>
                </a:solidFill>
                <a:latin typeface="Times New Roman"/>
                <a:cs typeface="Times New Roman"/>
              </a:rPr>
              <a:t>of the </a:t>
            </a:r>
            <a:r>
              <a:rPr sz="2600" spc="-5" dirty="0">
                <a:solidFill>
                  <a:srgbClr val="333333"/>
                </a:solidFill>
                <a:latin typeface="Times New Roman"/>
                <a:cs typeface="Times New Roman"/>
              </a:rPr>
              <a:t>head).</a:t>
            </a:r>
            <a:endParaRPr sz="2600" dirty="0">
              <a:latin typeface="Times New Roman"/>
              <a:cs typeface="Times New Roman"/>
            </a:endParaRPr>
          </a:p>
          <a:p>
            <a:pPr marL="295275" marR="454025" indent="-283210">
              <a:lnSpc>
                <a:spcPts val="2500"/>
              </a:lnSpc>
              <a:spcBef>
                <a:spcPts val="1964"/>
              </a:spcBef>
              <a:buFont typeface="Arial"/>
              <a:buChar char="•"/>
              <a:tabLst>
                <a:tab pos="295275" algn="l"/>
                <a:tab pos="295910" algn="l"/>
              </a:tabLst>
            </a:pPr>
            <a:r>
              <a:rPr sz="2600" dirty="0">
                <a:solidFill>
                  <a:srgbClr val="333333"/>
                </a:solidFill>
                <a:latin typeface="Times New Roman"/>
                <a:cs typeface="Times New Roman"/>
              </a:rPr>
              <a:t>Shape and Size </a:t>
            </a:r>
            <a:r>
              <a:rPr sz="2600" spc="-5" dirty="0">
                <a:solidFill>
                  <a:srgbClr val="333333"/>
                </a:solidFill>
                <a:latin typeface="Times New Roman"/>
                <a:cs typeface="Times New Roman"/>
              </a:rPr>
              <a:t>including </a:t>
            </a:r>
            <a:r>
              <a:rPr sz="2600" dirty="0">
                <a:solidFill>
                  <a:srgbClr val="333333"/>
                </a:solidFill>
                <a:latin typeface="Times New Roman"/>
                <a:cs typeface="Times New Roman"/>
              </a:rPr>
              <a:t>the </a:t>
            </a:r>
            <a:r>
              <a:rPr sz="2600" spc="-5" dirty="0">
                <a:solidFill>
                  <a:srgbClr val="333333"/>
                </a:solidFill>
                <a:latin typeface="Times New Roman"/>
                <a:cs typeface="Times New Roman"/>
              </a:rPr>
              <a:t>dimensions with </a:t>
            </a:r>
            <a:r>
              <a:rPr sz="2600" dirty="0">
                <a:solidFill>
                  <a:srgbClr val="333333"/>
                </a:solidFill>
                <a:latin typeface="Times New Roman"/>
                <a:cs typeface="Times New Roman"/>
              </a:rPr>
              <a:t>the  wound edges </a:t>
            </a:r>
            <a:r>
              <a:rPr sz="2600" spc="-5" dirty="0">
                <a:solidFill>
                  <a:srgbClr val="333333"/>
                </a:solidFill>
                <a:latin typeface="Times New Roman"/>
                <a:cs typeface="Times New Roman"/>
              </a:rPr>
              <a:t>closed</a:t>
            </a:r>
            <a:r>
              <a:rPr sz="2600" spc="-10" dirty="0">
                <a:solidFill>
                  <a:srgbClr val="333333"/>
                </a:solidFill>
                <a:latin typeface="Times New Roman"/>
                <a:cs typeface="Times New Roman"/>
              </a:rPr>
              <a:t> </a:t>
            </a:r>
            <a:r>
              <a:rPr sz="2600" dirty="0">
                <a:solidFill>
                  <a:srgbClr val="333333"/>
                </a:solidFill>
                <a:latin typeface="Times New Roman"/>
                <a:cs typeface="Times New Roman"/>
              </a:rPr>
              <a:t>back.</a:t>
            </a:r>
            <a:endParaRPr sz="2600" dirty="0">
              <a:latin typeface="Times New Roman"/>
              <a:cs typeface="Times New Roman"/>
            </a:endParaRPr>
          </a:p>
          <a:p>
            <a:pPr marL="295910" indent="-283210">
              <a:lnSpc>
                <a:spcPct val="100000"/>
              </a:lnSpc>
              <a:spcBef>
                <a:spcPts val="1390"/>
              </a:spcBef>
              <a:buFont typeface="Arial"/>
              <a:buChar char="•"/>
              <a:tabLst>
                <a:tab pos="295275" algn="l"/>
                <a:tab pos="295910" algn="l"/>
              </a:tabLst>
            </a:pPr>
            <a:r>
              <a:rPr sz="2600" spc="-5" dirty="0">
                <a:solidFill>
                  <a:srgbClr val="333333"/>
                </a:solidFill>
                <a:latin typeface="Times New Roman"/>
                <a:cs typeface="Times New Roman"/>
              </a:rPr>
              <a:t>Direction </a:t>
            </a:r>
            <a:r>
              <a:rPr sz="2600" dirty="0">
                <a:solidFill>
                  <a:srgbClr val="333333"/>
                </a:solidFill>
                <a:latin typeface="Times New Roman"/>
                <a:cs typeface="Times New Roman"/>
              </a:rPr>
              <a:t>(approximately) </a:t>
            </a:r>
            <a:r>
              <a:rPr sz="2600" spc="-5" dirty="0">
                <a:solidFill>
                  <a:srgbClr val="333333"/>
                </a:solidFill>
                <a:latin typeface="Times New Roman"/>
                <a:cs typeface="Times New Roman"/>
              </a:rPr>
              <a:t>in three</a:t>
            </a:r>
            <a:r>
              <a:rPr sz="2600" spc="-10" dirty="0">
                <a:solidFill>
                  <a:srgbClr val="333333"/>
                </a:solidFill>
                <a:latin typeface="Times New Roman"/>
                <a:cs typeface="Times New Roman"/>
              </a:rPr>
              <a:t> </a:t>
            </a:r>
            <a:r>
              <a:rPr sz="2600" spc="-5" dirty="0">
                <a:solidFill>
                  <a:srgbClr val="333333"/>
                </a:solidFill>
                <a:latin typeface="Times New Roman"/>
                <a:cs typeface="Times New Roman"/>
              </a:rPr>
              <a:t>dimensions.</a:t>
            </a:r>
            <a:endParaRPr sz="2600" dirty="0">
              <a:latin typeface="Times New Roman"/>
              <a:cs typeface="Times New Roman"/>
            </a:endParaRPr>
          </a:p>
          <a:p>
            <a:pPr marL="295910" indent="-283210">
              <a:lnSpc>
                <a:spcPct val="100000"/>
              </a:lnSpc>
              <a:spcBef>
                <a:spcPts val="1380"/>
              </a:spcBef>
              <a:buFont typeface="Arial"/>
              <a:buChar char="•"/>
              <a:tabLst>
                <a:tab pos="295275" algn="l"/>
                <a:tab pos="295910" algn="l"/>
              </a:tabLst>
            </a:pPr>
            <a:r>
              <a:rPr sz="2600" spc="-5" dirty="0">
                <a:solidFill>
                  <a:srgbClr val="333333"/>
                </a:solidFill>
                <a:latin typeface="Times New Roman"/>
                <a:cs typeface="Times New Roman"/>
              </a:rPr>
              <a:t>Depth </a:t>
            </a:r>
            <a:r>
              <a:rPr sz="2600" dirty="0">
                <a:solidFill>
                  <a:srgbClr val="333333"/>
                </a:solidFill>
                <a:latin typeface="Times New Roman"/>
                <a:cs typeface="Times New Roman"/>
              </a:rPr>
              <a:t>of the wound </a:t>
            </a:r>
            <a:r>
              <a:rPr sz="2600" spc="-5" dirty="0">
                <a:solidFill>
                  <a:srgbClr val="333333"/>
                </a:solidFill>
                <a:latin typeface="Times New Roman"/>
                <a:cs typeface="Times New Roman"/>
              </a:rPr>
              <a:t>track </a:t>
            </a:r>
            <a:r>
              <a:rPr sz="2600" dirty="0">
                <a:solidFill>
                  <a:srgbClr val="333333"/>
                </a:solidFill>
                <a:latin typeface="Times New Roman"/>
                <a:cs typeface="Times New Roman"/>
              </a:rPr>
              <a:t>at</a:t>
            </a:r>
            <a:r>
              <a:rPr sz="2600" spc="-20" dirty="0">
                <a:solidFill>
                  <a:srgbClr val="333333"/>
                </a:solidFill>
                <a:latin typeface="Times New Roman"/>
                <a:cs typeface="Times New Roman"/>
              </a:rPr>
              <a:t> autopsy.</a:t>
            </a:r>
            <a:endParaRPr sz="2600" dirty="0">
              <a:latin typeface="Times New Roman"/>
              <a:cs typeface="Times New Roman"/>
            </a:endParaRPr>
          </a:p>
          <a:p>
            <a:pPr marL="295910" indent="-283210">
              <a:lnSpc>
                <a:spcPct val="100000"/>
              </a:lnSpc>
              <a:spcBef>
                <a:spcPts val="1370"/>
              </a:spcBef>
              <a:buFont typeface="Arial"/>
              <a:buChar char="•"/>
              <a:tabLst>
                <a:tab pos="295275" algn="l"/>
                <a:tab pos="295910" algn="l"/>
              </a:tabLst>
            </a:pPr>
            <a:r>
              <a:rPr sz="2600" spc="-5" dirty="0">
                <a:solidFill>
                  <a:srgbClr val="333333"/>
                </a:solidFill>
                <a:latin typeface="Times New Roman"/>
                <a:cs typeface="Times New Roman"/>
              </a:rPr>
              <a:t>Damage to tissues </a:t>
            </a:r>
            <a:r>
              <a:rPr sz="2600" dirty="0">
                <a:solidFill>
                  <a:srgbClr val="333333"/>
                </a:solidFill>
                <a:latin typeface="Times New Roman"/>
                <a:cs typeface="Times New Roman"/>
              </a:rPr>
              <a:t>and </a:t>
            </a:r>
            <a:r>
              <a:rPr sz="2600" spc="-10" dirty="0">
                <a:solidFill>
                  <a:srgbClr val="333333"/>
                </a:solidFill>
                <a:latin typeface="Times New Roman"/>
                <a:cs typeface="Times New Roman"/>
              </a:rPr>
              <a:t>organs </a:t>
            </a:r>
            <a:r>
              <a:rPr sz="2600" dirty="0">
                <a:solidFill>
                  <a:srgbClr val="333333"/>
                </a:solidFill>
                <a:latin typeface="Times New Roman"/>
                <a:cs typeface="Times New Roman"/>
              </a:rPr>
              <a:t>along the wound</a:t>
            </a:r>
            <a:r>
              <a:rPr sz="2600" spc="-25" dirty="0">
                <a:solidFill>
                  <a:srgbClr val="333333"/>
                </a:solidFill>
                <a:latin typeface="Times New Roman"/>
                <a:cs typeface="Times New Roman"/>
              </a:rPr>
              <a:t> </a:t>
            </a:r>
            <a:r>
              <a:rPr sz="2600" spc="-5" dirty="0">
                <a:solidFill>
                  <a:srgbClr val="333333"/>
                </a:solidFill>
                <a:latin typeface="Times New Roman"/>
                <a:cs typeface="Times New Roman"/>
              </a:rPr>
              <a:t>track.</a:t>
            </a:r>
            <a:endParaRPr sz="2600" dirty="0">
              <a:latin typeface="Times New Roman"/>
              <a:cs typeface="Times New Roman"/>
            </a:endParaRPr>
          </a:p>
          <a:p>
            <a:pPr marL="295910" indent="-283210">
              <a:lnSpc>
                <a:spcPct val="100000"/>
              </a:lnSpc>
              <a:spcBef>
                <a:spcPts val="1370"/>
              </a:spcBef>
              <a:buFont typeface="Arial"/>
              <a:buChar char="•"/>
              <a:tabLst>
                <a:tab pos="295275" algn="l"/>
                <a:tab pos="295910" algn="l"/>
              </a:tabLst>
            </a:pPr>
            <a:r>
              <a:rPr sz="2600" spc="-10" dirty="0">
                <a:solidFill>
                  <a:srgbClr val="333333"/>
                </a:solidFill>
                <a:latin typeface="Times New Roman"/>
                <a:cs typeface="Times New Roman"/>
              </a:rPr>
              <a:t>Effects </a:t>
            </a:r>
            <a:r>
              <a:rPr sz="2600" dirty="0">
                <a:solidFill>
                  <a:srgbClr val="333333"/>
                </a:solidFill>
                <a:latin typeface="Times New Roman"/>
                <a:cs typeface="Times New Roman"/>
              </a:rPr>
              <a:t>of </a:t>
            </a:r>
            <a:r>
              <a:rPr sz="2600" spc="-5" dirty="0">
                <a:solidFill>
                  <a:srgbClr val="333333"/>
                </a:solidFill>
                <a:latin typeface="Times New Roman"/>
                <a:cs typeface="Times New Roman"/>
              </a:rPr>
              <a:t>damage described</a:t>
            </a:r>
            <a:r>
              <a:rPr sz="2600" spc="-20" dirty="0">
                <a:solidFill>
                  <a:srgbClr val="333333"/>
                </a:solidFill>
                <a:latin typeface="Times New Roman"/>
                <a:cs typeface="Times New Roman"/>
              </a:rPr>
              <a:t> </a:t>
            </a:r>
            <a:r>
              <a:rPr sz="2600" dirty="0">
                <a:solidFill>
                  <a:srgbClr val="333333"/>
                </a:solidFill>
                <a:latin typeface="Times New Roman"/>
                <a:cs typeface="Times New Roman"/>
              </a:rPr>
              <a:t>above.</a:t>
            </a:r>
            <a:endParaRPr sz="2600" dirty="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560" y="387350"/>
            <a:ext cx="6525895" cy="635000"/>
          </a:xfrm>
          <a:prstGeom prst="rect">
            <a:avLst/>
          </a:prstGeom>
        </p:spPr>
        <p:txBody>
          <a:bodyPr vert="horz" wrap="square" lIns="0" tIns="12700" rIns="0" bIns="0" rtlCol="0">
            <a:spAutoFit/>
          </a:bodyPr>
          <a:lstStyle/>
          <a:p>
            <a:pPr marL="12700">
              <a:lnSpc>
                <a:spcPct val="100000"/>
              </a:lnSpc>
              <a:spcBef>
                <a:spcPts val="100"/>
              </a:spcBef>
            </a:pPr>
            <a:r>
              <a:rPr spc="-5" dirty="0"/>
              <a:t>Stab </a:t>
            </a:r>
            <a:r>
              <a:rPr spc="-50" dirty="0"/>
              <a:t>Wounds: </a:t>
            </a:r>
            <a:r>
              <a:rPr spc="-5" dirty="0"/>
              <a:t>Shape </a:t>
            </a:r>
            <a:r>
              <a:rPr dirty="0"/>
              <a:t>of</a:t>
            </a:r>
            <a:r>
              <a:rPr spc="-130" dirty="0"/>
              <a:t> </a:t>
            </a:r>
            <a:r>
              <a:rPr spc="-60" dirty="0"/>
              <a:t>Weapon</a:t>
            </a:r>
          </a:p>
        </p:txBody>
      </p:sp>
      <p:sp>
        <p:nvSpPr>
          <p:cNvPr id="3" name="object 3"/>
          <p:cNvSpPr txBox="1"/>
          <p:nvPr/>
        </p:nvSpPr>
        <p:spPr>
          <a:xfrm>
            <a:off x="535940" y="1548129"/>
            <a:ext cx="8011159" cy="4712970"/>
          </a:xfrm>
          <a:prstGeom prst="rect">
            <a:avLst/>
          </a:prstGeom>
        </p:spPr>
        <p:txBody>
          <a:bodyPr vert="horz" wrap="square" lIns="0" tIns="97790" rIns="0" bIns="0" rtlCol="0">
            <a:spAutoFit/>
          </a:bodyPr>
          <a:lstStyle/>
          <a:p>
            <a:pPr marL="294640" marR="645795" indent="-281940">
              <a:lnSpc>
                <a:spcPct val="80000"/>
              </a:lnSpc>
              <a:spcBef>
                <a:spcPts val="770"/>
              </a:spcBef>
              <a:buFont typeface="Arial"/>
              <a:buChar char="•"/>
              <a:tabLst>
                <a:tab pos="294005" algn="l"/>
                <a:tab pos="294640" algn="l"/>
              </a:tabLst>
            </a:pPr>
            <a:r>
              <a:rPr sz="2800" dirty="0">
                <a:solidFill>
                  <a:srgbClr val="333333"/>
                </a:solidFill>
                <a:latin typeface="Times New Roman"/>
                <a:cs typeface="Times New Roman"/>
              </a:rPr>
              <a:t>A </a:t>
            </a:r>
            <a:r>
              <a:rPr sz="2800" spc="-5" dirty="0">
                <a:solidFill>
                  <a:srgbClr val="333333"/>
                </a:solidFill>
                <a:latin typeface="Times New Roman"/>
                <a:cs typeface="Times New Roman"/>
              </a:rPr>
              <a:t>knife blade with </a:t>
            </a:r>
            <a:r>
              <a:rPr sz="2800" dirty="0">
                <a:solidFill>
                  <a:srgbClr val="333333"/>
                </a:solidFill>
                <a:latin typeface="Times New Roman"/>
                <a:cs typeface="Times New Roman"/>
              </a:rPr>
              <a:t>a double edge </a:t>
            </a:r>
            <a:r>
              <a:rPr sz="2800" spc="-5" dirty="0">
                <a:solidFill>
                  <a:srgbClr val="333333"/>
                </a:solidFill>
                <a:latin typeface="Times New Roman"/>
                <a:cs typeface="Times New Roman"/>
              </a:rPr>
              <a:t>will normally  </a:t>
            </a:r>
            <a:r>
              <a:rPr sz="2800" dirty="0">
                <a:solidFill>
                  <a:srgbClr val="333333"/>
                </a:solidFill>
                <a:latin typeface="Times New Roman"/>
                <a:cs typeface="Times New Roman"/>
              </a:rPr>
              <a:t>produce a </a:t>
            </a:r>
            <a:r>
              <a:rPr sz="2800" spc="-10" dirty="0">
                <a:solidFill>
                  <a:srgbClr val="333333"/>
                </a:solidFill>
                <a:latin typeface="Times New Roman"/>
                <a:cs typeface="Times New Roman"/>
              </a:rPr>
              <a:t>symmetrical </a:t>
            </a:r>
            <a:r>
              <a:rPr sz="2800" spc="-5" dirty="0">
                <a:solidFill>
                  <a:srgbClr val="333333"/>
                </a:solidFill>
                <a:latin typeface="Times New Roman"/>
                <a:cs typeface="Times New Roman"/>
              </a:rPr>
              <a:t>elliptical </a:t>
            </a:r>
            <a:r>
              <a:rPr sz="2800" dirty="0">
                <a:solidFill>
                  <a:srgbClr val="333333"/>
                </a:solidFill>
                <a:latin typeface="Times New Roman"/>
                <a:cs typeface="Times New Roman"/>
              </a:rPr>
              <a:t>wound </a:t>
            </a:r>
            <a:r>
              <a:rPr sz="2800" spc="-5" dirty="0">
                <a:solidFill>
                  <a:srgbClr val="333333"/>
                </a:solidFill>
                <a:latin typeface="Times New Roman"/>
                <a:cs typeface="Times New Roman"/>
              </a:rPr>
              <a:t>with </a:t>
            </a:r>
            <a:r>
              <a:rPr sz="2800" dirty="0">
                <a:solidFill>
                  <a:srgbClr val="333333"/>
                </a:solidFill>
                <a:latin typeface="Times New Roman"/>
                <a:cs typeface="Times New Roman"/>
              </a:rPr>
              <a:t>both  </a:t>
            </a:r>
            <a:r>
              <a:rPr sz="2800" spc="-5" dirty="0">
                <a:solidFill>
                  <a:srgbClr val="333333"/>
                </a:solidFill>
                <a:latin typeface="Times New Roman"/>
                <a:cs typeface="Times New Roman"/>
              </a:rPr>
              <a:t>ends </a:t>
            </a:r>
            <a:r>
              <a:rPr sz="2800" dirty="0">
                <a:solidFill>
                  <a:srgbClr val="333333"/>
                </a:solidFill>
                <a:latin typeface="Times New Roman"/>
                <a:cs typeface="Times New Roman"/>
              </a:rPr>
              <a:t>pointed, </a:t>
            </a:r>
            <a:r>
              <a:rPr sz="2800" spc="-5" dirty="0">
                <a:solidFill>
                  <a:srgbClr val="333333"/>
                </a:solidFill>
                <a:latin typeface="Times New Roman"/>
                <a:cs typeface="Times New Roman"/>
              </a:rPr>
              <a:t>clean cut edges and </a:t>
            </a:r>
            <a:r>
              <a:rPr sz="2800" dirty="0">
                <a:solidFill>
                  <a:srgbClr val="333333"/>
                </a:solidFill>
                <a:latin typeface="Times New Roman"/>
                <a:cs typeface="Times New Roman"/>
              </a:rPr>
              <a:t>without </a:t>
            </a:r>
            <a:r>
              <a:rPr sz="2800" spc="-5" dirty="0">
                <a:solidFill>
                  <a:srgbClr val="333333"/>
                </a:solidFill>
                <a:latin typeface="Times New Roman"/>
                <a:cs typeface="Times New Roman"/>
              </a:rPr>
              <a:t>any  associated </a:t>
            </a:r>
            <a:r>
              <a:rPr sz="2800" dirty="0">
                <a:solidFill>
                  <a:srgbClr val="333333"/>
                </a:solidFill>
                <a:latin typeface="Times New Roman"/>
                <a:cs typeface="Times New Roman"/>
              </a:rPr>
              <a:t>bruising or </a:t>
            </a:r>
            <a:r>
              <a:rPr sz="2800" spc="-10" dirty="0">
                <a:solidFill>
                  <a:srgbClr val="333333"/>
                </a:solidFill>
                <a:latin typeface="Times New Roman"/>
                <a:cs typeface="Times New Roman"/>
              </a:rPr>
              <a:t>marginal</a:t>
            </a:r>
            <a:r>
              <a:rPr sz="2800" spc="-30" dirty="0">
                <a:solidFill>
                  <a:srgbClr val="333333"/>
                </a:solidFill>
                <a:latin typeface="Times New Roman"/>
                <a:cs typeface="Times New Roman"/>
              </a:rPr>
              <a:t> </a:t>
            </a:r>
            <a:r>
              <a:rPr sz="2800" spc="-5" dirty="0">
                <a:solidFill>
                  <a:srgbClr val="333333"/>
                </a:solidFill>
                <a:latin typeface="Times New Roman"/>
                <a:cs typeface="Times New Roman"/>
              </a:rPr>
              <a:t>abrasion.</a:t>
            </a:r>
            <a:endParaRPr sz="2800" dirty="0">
              <a:latin typeface="Times New Roman"/>
              <a:cs typeface="Times New Roman"/>
            </a:endParaRPr>
          </a:p>
          <a:p>
            <a:pPr marL="294640" marR="5080" indent="-281940">
              <a:lnSpc>
                <a:spcPct val="80000"/>
              </a:lnSpc>
              <a:spcBef>
                <a:spcPts val="1989"/>
              </a:spcBef>
              <a:buFont typeface="Arial"/>
              <a:buChar char="•"/>
              <a:tabLst>
                <a:tab pos="294005" algn="l"/>
                <a:tab pos="294640" algn="l"/>
                <a:tab pos="7740650" algn="l"/>
              </a:tabLst>
            </a:pPr>
            <a:r>
              <a:rPr sz="2800" dirty="0">
                <a:solidFill>
                  <a:srgbClr val="333333"/>
                </a:solidFill>
                <a:latin typeface="Times New Roman"/>
                <a:cs typeface="Times New Roman"/>
              </a:rPr>
              <a:t>A </a:t>
            </a:r>
            <a:r>
              <a:rPr sz="2800" spc="-5" dirty="0">
                <a:solidFill>
                  <a:srgbClr val="333333"/>
                </a:solidFill>
                <a:latin typeface="Times New Roman"/>
                <a:cs typeface="Times New Roman"/>
              </a:rPr>
              <a:t>knife with </a:t>
            </a:r>
            <a:r>
              <a:rPr sz="2800" dirty="0">
                <a:solidFill>
                  <a:srgbClr val="333333"/>
                </a:solidFill>
                <a:latin typeface="Times New Roman"/>
                <a:cs typeface="Times New Roman"/>
              </a:rPr>
              <a:t>a </a:t>
            </a:r>
            <a:r>
              <a:rPr sz="2800" spc="-5" dirty="0">
                <a:solidFill>
                  <a:srgbClr val="333333"/>
                </a:solidFill>
                <a:latin typeface="Times New Roman"/>
                <a:cs typeface="Times New Roman"/>
              </a:rPr>
              <a:t>single-edged blade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show relative  </a:t>
            </a:r>
            <a:r>
              <a:rPr sz="2800" spc="5" dirty="0">
                <a:solidFill>
                  <a:srgbClr val="333333"/>
                </a:solidFill>
                <a:latin typeface="Times New Roman"/>
                <a:cs typeface="Times New Roman"/>
              </a:rPr>
              <a:t>b</a:t>
            </a:r>
            <a:r>
              <a:rPr sz="2800" dirty="0">
                <a:solidFill>
                  <a:srgbClr val="333333"/>
                </a:solidFill>
                <a:latin typeface="Times New Roman"/>
                <a:cs typeface="Times New Roman"/>
              </a:rPr>
              <a:t>lunti</a:t>
            </a:r>
            <a:r>
              <a:rPr sz="2800" spc="5" dirty="0">
                <a:solidFill>
                  <a:srgbClr val="333333"/>
                </a:solidFill>
                <a:latin typeface="Times New Roman"/>
                <a:cs typeface="Times New Roman"/>
              </a:rPr>
              <a:t>n</a:t>
            </a:r>
            <a:r>
              <a:rPr sz="2800" dirty="0">
                <a:solidFill>
                  <a:srgbClr val="333333"/>
                </a:solidFill>
                <a:latin typeface="Times New Roman"/>
                <a:cs typeface="Times New Roman"/>
              </a:rPr>
              <a:t>g </a:t>
            </a:r>
            <a:r>
              <a:rPr sz="2800" spc="5" dirty="0">
                <a:solidFill>
                  <a:srgbClr val="333333"/>
                </a:solidFill>
                <a:latin typeface="Times New Roman"/>
                <a:cs typeface="Times New Roman"/>
              </a:rPr>
              <a:t>(</a:t>
            </a:r>
            <a:r>
              <a:rPr sz="2800" spc="-15" dirty="0">
                <a:solidFill>
                  <a:srgbClr val="333333"/>
                </a:solidFill>
                <a:latin typeface="Times New Roman"/>
                <a:cs typeface="Times New Roman"/>
              </a:rPr>
              <a:t>"</a:t>
            </a:r>
            <a:r>
              <a:rPr sz="2800" spc="-5" dirty="0">
                <a:solidFill>
                  <a:srgbClr val="333333"/>
                </a:solidFill>
                <a:latin typeface="Times New Roman"/>
                <a:cs typeface="Times New Roman"/>
              </a:rPr>
              <a:t>f</a:t>
            </a:r>
            <a:r>
              <a:rPr sz="2800" dirty="0">
                <a:solidFill>
                  <a:srgbClr val="333333"/>
                </a:solidFill>
                <a:latin typeface="Times New Roman"/>
                <a:cs typeface="Times New Roman"/>
              </a:rPr>
              <a:t>i</a:t>
            </a:r>
            <a:r>
              <a:rPr sz="2800" spc="-5" dirty="0">
                <a:solidFill>
                  <a:srgbClr val="333333"/>
                </a:solidFill>
                <a:latin typeface="Times New Roman"/>
                <a:cs typeface="Times New Roman"/>
              </a:rPr>
              <a:t>s</a:t>
            </a:r>
            <a:r>
              <a:rPr sz="2800" spc="5" dirty="0">
                <a:solidFill>
                  <a:srgbClr val="333333"/>
                </a:solidFill>
                <a:latin typeface="Times New Roman"/>
                <a:cs typeface="Times New Roman"/>
              </a:rPr>
              <a:t>h</a:t>
            </a:r>
            <a:r>
              <a:rPr sz="2800" spc="-5" dirty="0">
                <a:solidFill>
                  <a:srgbClr val="333333"/>
                </a:solidFill>
                <a:latin typeface="Times New Roman"/>
                <a:cs typeface="Times New Roman"/>
              </a:rPr>
              <a:t>-</a:t>
            </a:r>
            <a:r>
              <a:rPr sz="2800" dirty="0">
                <a:solidFill>
                  <a:srgbClr val="333333"/>
                </a:solidFill>
                <a:latin typeface="Times New Roman"/>
                <a:cs typeface="Times New Roman"/>
              </a:rPr>
              <a:t>t</a:t>
            </a:r>
            <a:r>
              <a:rPr sz="2800" spc="-5" dirty="0">
                <a:solidFill>
                  <a:srgbClr val="333333"/>
                </a:solidFill>
                <a:latin typeface="Times New Roman"/>
                <a:cs typeface="Times New Roman"/>
              </a:rPr>
              <a:t>a</a:t>
            </a:r>
            <a:r>
              <a:rPr sz="2800" dirty="0">
                <a:solidFill>
                  <a:srgbClr val="333333"/>
                </a:solidFill>
                <a:latin typeface="Times New Roman"/>
                <a:cs typeface="Times New Roman"/>
              </a:rPr>
              <a:t>iling</a:t>
            </a:r>
            <a:r>
              <a:rPr sz="2800" spc="-5" dirty="0">
                <a:solidFill>
                  <a:srgbClr val="333333"/>
                </a:solidFill>
                <a:latin typeface="Times New Roman"/>
                <a:cs typeface="Times New Roman"/>
              </a:rPr>
              <a:t>"</a:t>
            </a:r>
            <a:r>
              <a:rPr sz="2800" dirty="0">
                <a:solidFill>
                  <a:srgbClr val="333333"/>
                </a:solidFill>
                <a:latin typeface="Times New Roman"/>
                <a:cs typeface="Times New Roman"/>
              </a:rPr>
              <a:t>)</a:t>
            </a:r>
            <a:r>
              <a:rPr sz="2800" spc="5" dirty="0">
                <a:solidFill>
                  <a:srgbClr val="333333"/>
                </a:solidFill>
                <a:latin typeface="Times New Roman"/>
                <a:cs typeface="Times New Roman"/>
              </a:rPr>
              <a:t> </a:t>
            </a:r>
            <a:r>
              <a:rPr sz="2800" dirty="0">
                <a:solidFill>
                  <a:srgbClr val="333333"/>
                </a:solidFill>
                <a:latin typeface="Times New Roman"/>
                <a:cs typeface="Times New Roman"/>
              </a:rPr>
              <a:t>of</a:t>
            </a:r>
            <a:r>
              <a:rPr sz="2800" spc="-15" dirty="0">
                <a:solidFill>
                  <a:srgbClr val="333333"/>
                </a:solidFill>
                <a:latin typeface="Times New Roman"/>
                <a:cs typeface="Times New Roman"/>
              </a:rPr>
              <a:t> </a:t>
            </a:r>
            <a:r>
              <a:rPr sz="2800" dirty="0">
                <a:solidFill>
                  <a:srgbClr val="333333"/>
                </a:solidFill>
                <a:latin typeface="Times New Roman"/>
                <a:cs typeface="Times New Roman"/>
              </a:rPr>
              <a:t>o</a:t>
            </a:r>
            <a:r>
              <a:rPr sz="2800" spc="5" dirty="0">
                <a:solidFill>
                  <a:srgbClr val="333333"/>
                </a:solidFill>
                <a:latin typeface="Times New Roman"/>
                <a:cs typeface="Times New Roman"/>
              </a:rPr>
              <a:t>n</a:t>
            </a:r>
            <a:r>
              <a:rPr sz="2800" dirty="0">
                <a:solidFill>
                  <a:srgbClr val="333333"/>
                </a:solidFill>
                <a:latin typeface="Times New Roman"/>
                <a:cs typeface="Times New Roman"/>
              </a:rPr>
              <a:t>e</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en</a:t>
            </a:r>
            <a:r>
              <a:rPr sz="2800" dirty="0">
                <a:solidFill>
                  <a:srgbClr val="333333"/>
                </a:solidFill>
                <a:latin typeface="Times New Roman"/>
                <a:cs typeface="Times New Roman"/>
              </a:rPr>
              <a:t>d</a:t>
            </a:r>
            <a:r>
              <a:rPr sz="2800" spc="-5" dirty="0">
                <a:solidFill>
                  <a:srgbClr val="333333"/>
                </a:solidFill>
                <a:latin typeface="Times New Roman"/>
                <a:cs typeface="Times New Roman"/>
              </a:rPr>
              <a:t> </a:t>
            </a:r>
            <a:r>
              <a:rPr sz="2800" dirty="0">
                <a:solidFill>
                  <a:srgbClr val="333333"/>
                </a:solidFill>
                <a:latin typeface="Times New Roman"/>
                <a:cs typeface="Times New Roman"/>
              </a:rPr>
              <a:t>of</a:t>
            </a:r>
            <a:r>
              <a:rPr sz="2800" spc="-15" dirty="0">
                <a:solidFill>
                  <a:srgbClr val="333333"/>
                </a:solidFill>
                <a:latin typeface="Times New Roman"/>
                <a:cs typeface="Times New Roman"/>
              </a:rPr>
              <a:t> </a:t>
            </a:r>
            <a:r>
              <a:rPr sz="2800" dirty="0">
                <a:solidFill>
                  <a:srgbClr val="333333"/>
                </a:solidFill>
                <a:latin typeface="Times New Roman"/>
                <a:cs typeface="Times New Roman"/>
              </a:rPr>
              <a:t>t</a:t>
            </a:r>
            <a:r>
              <a:rPr sz="2800" spc="5" dirty="0">
                <a:solidFill>
                  <a:srgbClr val="333333"/>
                </a:solidFill>
                <a:latin typeface="Times New Roman"/>
                <a:cs typeface="Times New Roman"/>
              </a:rPr>
              <a:t>h</a:t>
            </a:r>
            <a:r>
              <a:rPr sz="2800" dirty="0">
                <a:solidFill>
                  <a:srgbClr val="333333"/>
                </a:solidFill>
                <a:latin typeface="Times New Roman"/>
                <a:cs typeface="Times New Roman"/>
              </a:rPr>
              <a:t>e</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en</a:t>
            </a:r>
            <a:r>
              <a:rPr sz="2800" dirty="0">
                <a:solidFill>
                  <a:srgbClr val="333333"/>
                </a:solidFill>
                <a:latin typeface="Times New Roman"/>
                <a:cs typeface="Times New Roman"/>
              </a:rPr>
              <a:t>t</a:t>
            </a:r>
            <a:r>
              <a:rPr sz="2800" spc="5" dirty="0">
                <a:solidFill>
                  <a:srgbClr val="333333"/>
                </a:solidFill>
                <a:latin typeface="Times New Roman"/>
                <a:cs typeface="Times New Roman"/>
              </a:rPr>
              <a:t>r</a:t>
            </a:r>
            <a:r>
              <a:rPr sz="2800" dirty="0">
                <a:solidFill>
                  <a:srgbClr val="333333"/>
                </a:solidFill>
                <a:latin typeface="Times New Roman"/>
                <a:cs typeface="Times New Roman"/>
              </a:rPr>
              <a:t>y</a:t>
            </a:r>
            <a:r>
              <a:rPr sz="2800" spc="5" dirty="0">
                <a:solidFill>
                  <a:srgbClr val="333333"/>
                </a:solidFill>
                <a:latin typeface="Times New Roman"/>
                <a:cs typeface="Times New Roman"/>
              </a:rPr>
              <a:t> </a:t>
            </a:r>
            <a:r>
              <a:rPr sz="2800" spc="-5" dirty="0">
                <a:solidFill>
                  <a:srgbClr val="333333"/>
                </a:solidFill>
                <a:latin typeface="Times New Roman"/>
                <a:cs typeface="Times New Roman"/>
              </a:rPr>
              <a:t>s</a:t>
            </a:r>
            <a:r>
              <a:rPr sz="2800" dirty="0">
                <a:solidFill>
                  <a:srgbClr val="333333"/>
                </a:solidFill>
                <a:latin typeface="Times New Roman"/>
                <a:cs typeface="Times New Roman"/>
              </a:rPr>
              <a:t>lit.	A  single </a:t>
            </a:r>
            <a:r>
              <a:rPr sz="2800" spc="-5" dirty="0">
                <a:solidFill>
                  <a:srgbClr val="333333"/>
                </a:solidFill>
                <a:latin typeface="Times New Roman"/>
                <a:cs typeface="Times New Roman"/>
              </a:rPr>
              <a:t>edged blade </a:t>
            </a:r>
            <a:r>
              <a:rPr sz="2800" spc="-10" dirty="0">
                <a:solidFill>
                  <a:srgbClr val="333333"/>
                </a:solidFill>
                <a:latin typeface="Times New Roman"/>
                <a:cs typeface="Times New Roman"/>
              </a:rPr>
              <a:t>can </a:t>
            </a:r>
            <a:r>
              <a:rPr sz="2800" dirty="0">
                <a:solidFill>
                  <a:srgbClr val="333333"/>
                </a:solidFill>
                <a:latin typeface="Times New Roman"/>
                <a:cs typeface="Times New Roman"/>
              </a:rPr>
              <a:t>produce a wound </a:t>
            </a:r>
            <a:r>
              <a:rPr sz="2800" spc="-5" dirty="0">
                <a:solidFill>
                  <a:srgbClr val="333333"/>
                </a:solidFill>
                <a:latin typeface="Times New Roman"/>
                <a:cs typeface="Times New Roman"/>
              </a:rPr>
              <a:t>with two  </a:t>
            </a:r>
            <a:r>
              <a:rPr sz="2800" dirty="0">
                <a:solidFill>
                  <a:srgbClr val="333333"/>
                </a:solidFill>
                <a:latin typeface="Times New Roman"/>
                <a:cs typeface="Times New Roman"/>
              </a:rPr>
              <a:t>pointed </a:t>
            </a:r>
            <a:r>
              <a:rPr sz="2800" spc="-5" dirty="0">
                <a:solidFill>
                  <a:srgbClr val="333333"/>
                </a:solidFill>
                <a:latin typeface="Times New Roman"/>
                <a:cs typeface="Times New Roman"/>
              </a:rPr>
              <a:t>ends, </a:t>
            </a:r>
            <a:r>
              <a:rPr sz="2800" spc="-10" dirty="0">
                <a:solidFill>
                  <a:srgbClr val="333333"/>
                </a:solidFill>
                <a:latin typeface="Times New Roman"/>
                <a:cs typeface="Times New Roman"/>
              </a:rPr>
              <a:t>mimicking </a:t>
            </a:r>
            <a:r>
              <a:rPr sz="2800" spc="-5" dirty="0">
                <a:solidFill>
                  <a:srgbClr val="333333"/>
                </a:solidFill>
                <a:latin typeface="Times New Roman"/>
                <a:cs typeface="Times New Roman"/>
              </a:rPr>
              <a:t>an </a:t>
            </a:r>
            <a:r>
              <a:rPr sz="2800" dirty="0">
                <a:solidFill>
                  <a:srgbClr val="333333"/>
                </a:solidFill>
                <a:latin typeface="Times New Roman"/>
                <a:cs typeface="Times New Roman"/>
              </a:rPr>
              <a:t>injury </a:t>
            </a:r>
            <a:r>
              <a:rPr sz="2800" spc="-5" dirty="0">
                <a:solidFill>
                  <a:srgbClr val="333333"/>
                </a:solidFill>
                <a:latin typeface="Times New Roman"/>
                <a:cs typeface="Times New Roman"/>
              </a:rPr>
              <a:t>from </a:t>
            </a:r>
            <a:r>
              <a:rPr sz="2800" dirty="0">
                <a:solidFill>
                  <a:srgbClr val="333333"/>
                </a:solidFill>
                <a:latin typeface="Times New Roman"/>
                <a:cs typeface="Times New Roman"/>
              </a:rPr>
              <a:t>a double  </a:t>
            </a:r>
            <a:r>
              <a:rPr sz="2800" spc="-5" dirty="0">
                <a:solidFill>
                  <a:srgbClr val="333333"/>
                </a:solidFill>
                <a:latin typeface="Times New Roman"/>
                <a:cs typeface="Times New Roman"/>
              </a:rPr>
              <a:t>edged</a:t>
            </a:r>
            <a:r>
              <a:rPr sz="2800" spc="-10" dirty="0">
                <a:solidFill>
                  <a:srgbClr val="333333"/>
                </a:solidFill>
                <a:latin typeface="Times New Roman"/>
                <a:cs typeface="Times New Roman"/>
              </a:rPr>
              <a:t> </a:t>
            </a:r>
            <a:r>
              <a:rPr sz="2800" spc="-5" dirty="0">
                <a:solidFill>
                  <a:srgbClr val="333333"/>
                </a:solidFill>
                <a:latin typeface="Times New Roman"/>
                <a:cs typeface="Times New Roman"/>
              </a:rPr>
              <a:t>blade.</a:t>
            </a:r>
            <a:endParaRPr sz="2800" dirty="0">
              <a:latin typeface="Times New Roman"/>
              <a:cs typeface="Times New Roman"/>
            </a:endParaRPr>
          </a:p>
          <a:p>
            <a:pPr marL="294640" marR="352425" indent="-281940">
              <a:lnSpc>
                <a:spcPct val="79900"/>
              </a:lnSpc>
              <a:spcBef>
                <a:spcPts val="2010"/>
              </a:spcBef>
              <a:buFont typeface="Arial"/>
              <a:buChar char="•"/>
              <a:tabLst>
                <a:tab pos="294005" algn="l"/>
                <a:tab pos="294640" algn="l"/>
              </a:tabLst>
            </a:pPr>
            <a:r>
              <a:rPr sz="2800" dirty="0">
                <a:solidFill>
                  <a:srgbClr val="333333"/>
                </a:solidFill>
                <a:latin typeface="Times New Roman"/>
                <a:cs typeface="Times New Roman"/>
              </a:rPr>
              <a:t>A bayonet, </a:t>
            </a:r>
            <a:r>
              <a:rPr sz="2800" spc="-5" dirty="0">
                <a:solidFill>
                  <a:srgbClr val="333333"/>
                </a:solidFill>
                <a:latin typeface="Times New Roman"/>
                <a:cs typeface="Times New Roman"/>
              </a:rPr>
              <a:t>which </a:t>
            </a:r>
            <a:r>
              <a:rPr sz="2800" dirty="0">
                <a:solidFill>
                  <a:srgbClr val="333333"/>
                </a:solidFill>
                <a:latin typeface="Times New Roman"/>
                <a:cs typeface="Times New Roman"/>
              </a:rPr>
              <a:t>has a ridge along the </a:t>
            </a:r>
            <a:r>
              <a:rPr sz="2800" spc="-5" dirty="0">
                <a:solidFill>
                  <a:srgbClr val="333333"/>
                </a:solidFill>
                <a:latin typeface="Times New Roman"/>
                <a:cs typeface="Times New Roman"/>
              </a:rPr>
              <a:t>back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blade with </a:t>
            </a:r>
            <a:r>
              <a:rPr sz="2800" dirty="0">
                <a:solidFill>
                  <a:srgbClr val="333333"/>
                </a:solidFill>
                <a:latin typeface="Times New Roman"/>
                <a:cs typeface="Times New Roman"/>
              </a:rPr>
              <a:t>a groove </a:t>
            </a:r>
            <a:r>
              <a:rPr sz="2800" spc="-5" dirty="0">
                <a:solidFill>
                  <a:srgbClr val="333333"/>
                </a:solidFill>
                <a:latin typeface="Times New Roman"/>
                <a:cs typeface="Times New Roman"/>
              </a:rPr>
              <a:t>along </a:t>
            </a:r>
            <a:r>
              <a:rPr sz="2800" spc="-10" dirty="0">
                <a:solidFill>
                  <a:srgbClr val="333333"/>
                </a:solidFill>
                <a:latin typeface="Times New Roman"/>
                <a:cs typeface="Times New Roman"/>
              </a:rPr>
              <a:t>each </a:t>
            </a:r>
            <a:r>
              <a:rPr sz="2800" spc="-5" dirty="0">
                <a:solidFill>
                  <a:srgbClr val="333333"/>
                </a:solidFill>
                <a:latin typeface="Times New Roman"/>
                <a:cs typeface="Times New Roman"/>
              </a:rPr>
              <a:t>side,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produce </a:t>
            </a:r>
            <a:r>
              <a:rPr sz="2800" dirty="0">
                <a:solidFill>
                  <a:srgbClr val="333333"/>
                </a:solidFill>
                <a:latin typeface="Times New Roman"/>
                <a:cs typeface="Times New Roman"/>
              </a:rPr>
              <a:t>a  slit like </a:t>
            </a:r>
            <a:r>
              <a:rPr sz="2800" spc="-10" dirty="0">
                <a:solidFill>
                  <a:srgbClr val="333333"/>
                </a:solidFill>
                <a:latin typeface="Times New Roman"/>
                <a:cs typeface="Times New Roman"/>
              </a:rPr>
              <a:t>an </a:t>
            </a:r>
            <a:r>
              <a:rPr sz="2800" spc="-5" dirty="0">
                <a:solidFill>
                  <a:srgbClr val="333333"/>
                </a:solidFill>
                <a:latin typeface="Times New Roman"/>
                <a:cs typeface="Times New Roman"/>
              </a:rPr>
              <a:t>elongated letter</a:t>
            </a:r>
            <a:r>
              <a:rPr sz="2800" spc="-15" dirty="0">
                <a:solidFill>
                  <a:srgbClr val="333333"/>
                </a:solidFill>
                <a:latin typeface="Times New Roman"/>
                <a:cs typeface="Times New Roman"/>
              </a:rPr>
              <a:t> </a:t>
            </a:r>
            <a:r>
              <a:rPr sz="2800" spc="-10" dirty="0">
                <a:solidFill>
                  <a:srgbClr val="333333"/>
                </a:solidFill>
                <a:latin typeface="Times New Roman"/>
                <a:cs typeface="Times New Roman"/>
              </a:rPr>
              <a:t>"T".</a:t>
            </a:r>
            <a:endParaRPr sz="2800" dirty="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560" y="387350"/>
            <a:ext cx="6525895" cy="635000"/>
          </a:xfrm>
          <a:prstGeom prst="rect">
            <a:avLst/>
          </a:prstGeom>
        </p:spPr>
        <p:txBody>
          <a:bodyPr vert="horz" wrap="square" lIns="0" tIns="12700" rIns="0" bIns="0" rtlCol="0">
            <a:spAutoFit/>
          </a:bodyPr>
          <a:lstStyle/>
          <a:p>
            <a:pPr marL="12700">
              <a:lnSpc>
                <a:spcPct val="100000"/>
              </a:lnSpc>
              <a:spcBef>
                <a:spcPts val="100"/>
              </a:spcBef>
            </a:pPr>
            <a:r>
              <a:rPr spc="-5" dirty="0"/>
              <a:t>Stab </a:t>
            </a:r>
            <a:r>
              <a:rPr spc="-50" dirty="0"/>
              <a:t>Wounds: </a:t>
            </a:r>
            <a:r>
              <a:rPr spc="-5" dirty="0"/>
              <a:t>Shape </a:t>
            </a:r>
            <a:r>
              <a:rPr dirty="0"/>
              <a:t>of</a:t>
            </a:r>
            <a:r>
              <a:rPr spc="-130" dirty="0"/>
              <a:t> </a:t>
            </a:r>
            <a:r>
              <a:rPr spc="-60" dirty="0"/>
              <a:t>Weapon</a:t>
            </a:r>
          </a:p>
        </p:txBody>
      </p:sp>
      <p:sp>
        <p:nvSpPr>
          <p:cNvPr id="3" name="object 3"/>
          <p:cNvSpPr txBox="1"/>
          <p:nvPr/>
        </p:nvSpPr>
        <p:spPr>
          <a:xfrm>
            <a:off x="857250" y="1776729"/>
            <a:ext cx="7386320" cy="4030979"/>
          </a:xfrm>
          <a:prstGeom prst="rect">
            <a:avLst/>
          </a:prstGeom>
        </p:spPr>
        <p:txBody>
          <a:bodyPr vert="horz" wrap="square" lIns="0" tIns="98425" rIns="0" bIns="0" rtlCol="0">
            <a:spAutoFit/>
          </a:bodyPr>
          <a:lstStyle/>
          <a:p>
            <a:pPr marL="295275" marR="11430" indent="-283210">
              <a:lnSpc>
                <a:spcPct val="79900"/>
              </a:lnSpc>
              <a:spcBef>
                <a:spcPts val="775"/>
              </a:spcBef>
              <a:buFont typeface="Arial"/>
              <a:buChar char="•"/>
              <a:tabLst>
                <a:tab pos="295275" algn="l"/>
                <a:tab pos="295910" algn="l"/>
              </a:tabLst>
            </a:pPr>
            <a:r>
              <a:rPr sz="2800" spc="-5" dirty="0">
                <a:solidFill>
                  <a:srgbClr val="333333"/>
                </a:solidFill>
                <a:latin typeface="Times New Roman"/>
                <a:cs typeface="Times New Roman"/>
              </a:rPr>
              <a:t>Stab </a:t>
            </a:r>
            <a:r>
              <a:rPr sz="2800" dirty="0">
                <a:solidFill>
                  <a:srgbClr val="333333"/>
                </a:solidFill>
                <a:latin typeface="Times New Roman"/>
                <a:cs typeface="Times New Roman"/>
              </a:rPr>
              <a:t>wounds produced </a:t>
            </a:r>
            <a:r>
              <a:rPr sz="2800" spc="-5" dirty="0">
                <a:solidFill>
                  <a:srgbClr val="333333"/>
                </a:solidFill>
                <a:latin typeface="Times New Roman"/>
                <a:cs typeface="Times New Roman"/>
              </a:rPr>
              <a:t>with relatively </a:t>
            </a:r>
            <a:r>
              <a:rPr sz="2800" dirty="0">
                <a:solidFill>
                  <a:srgbClr val="333333"/>
                </a:solidFill>
                <a:latin typeface="Times New Roman"/>
                <a:cs typeface="Times New Roman"/>
              </a:rPr>
              <a:t>blunt  </a:t>
            </a:r>
            <a:r>
              <a:rPr sz="2800" spc="-5" dirty="0">
                <a:solidFill>
                  <a:srgbClr val="333333"/>
                </a:solidFill>
                <a:latin typeface="Times New Roman"/>
                <a:cs typeface="Times New Roman"/>
              </a:rPr>
              <a:t>instruments such as pokers, closed scissors and  files, tend </a:t>
            </a:r>
            <a:r>
              <a:rPr sz="2800" dirty="0">
                <a:solidFill>
                  <a:srgbClr val="333333"/>
                </a:solidFill>
                <a:latin typeface="Times New Roman"/>
                <a:cs typeface="Times New Roman"/>
              </a:rPr>
              <a:t>to bruise </a:t>
            </a:r>
            <a:r>
              <a:rPr sz="2800" spc="-5" dirty="0">
                <a:solidFill>
                  <a:srgbClr val="333333"/>
                </a:solidFill>
                <a:latin typeface="Times New Roman"/>
                <a:cs typeface="Times New Roman"/>
              </a:rPr>
              <a:t>and scrape </a:t>
            </a:r>
            <a:r>
              <a:rPr sz="2800" dirty="0">
                <a:solidFill>
                  <a:srgbClr val="333333"/>
                </a:solidFill>
                <a:latin typeface="Times New Roman"/>
                <a:cs typeface="Times New Roman"/>
              </a:rPr>
              <a:t>the wound</a:t>
            </a:r>
            <a:r>
              <a:rPr sz="2800" spc="-80" dirty="0">
                <a:solidFill>
                  <a:srgbClr val="333333"/>
                </a:solidFill>
                <a:latin typeface="Times New Roman"/>
                <a:cs typeface="Times New Roman"/>
              </a:rPr>
              <a:t> </a:t>
            </a:r>
            <a:r>
              <a:rPr sz="2800" spc="-15" dirty="0">
                <a:solidFill>
                  <a:srgbClr val="333333"/>
                </a:solidFill>
                <a:latin typeface="Times New Roman"/>
                <a:cs typeface="Times New Roman"/>
              </a:rPr>
              <a:t>margin.</a:t>
            </a:r>
            <a:endParaRPr sz="2800" dirty="0">
              <a:latin typeface="Times New Roman"/>
              <a:cs typeface="Times New Roman"/>
            </a:endParaRPr>
          </a:p>
          <a:p>
            <a:pPr marL="295275" marR="5080" indent="-283210">
              <a:lnSpc>
                <a:spcPct val="80000"/>
              </a:lnSpc>
              <a:spcBef>
                <a:spcPts val="2000"/>
              </a:spcBef>
              <a:buFont typeface="Arial"/>
              <a:buChar char="•"/>
              <a:tabLst>
                <a:tab pos="295275" algn="l"/>
                <a:tab pos="295910" algn="l"/>
              </a:tabLst>
            </a:pPr>
            <a:r>
              <a:rPr sz="2800" spc="-5" dirty="0">
                <a:solidFill>
                  <a:srgbClr val="333333"/>
                </a:solidFill>
                <a:latin typeface="Times New Roman"/>
                <a:cs typeface="Times New Roman"/>
              </a:rPr>
              <a:t>These blunter instruments also tend </a:t>
            </a:r>
            <a:r>
              <a:rPr sz="2800" dirty="0">
                <a:solidFill>
                  <a:srgbClr val="333333"/>
                </a:solidFill>
                <a:latin typeface="Times New Roman"/>
                <a:cs typeface="Times New Roman"/>
              </a:rPr>
              <a:t>to </a:t>
            </a:r>
            <a:r>
              <a:rPr sz="2800" spc="-10" dirty="0">
                <a:solidFill>
                  <a:srgbClr val="333333"/>
                </a:solidFill>
                <a:latin typeface="Times New Roman"/>
                <a:cs typeface="Times New Roman"/>
              </a:rPr>
              <a:t>lacerate, </a:t>
            </a:r>
            <a:r>
              <a:rPr sz="2800" spc="-5" dirty="0">
                <a:solidFill>
                  <a:srgbClr val="333333"/>
                </a:solidFill>
                <a:latin typeface="Times New Roman"/>
                <a:cs typeface="Times New Roman"/>
              </a:rPr>
              <a:t>as  well as cleanly penetrate, </a:t>
            </a:r>
            <a:r>
              <a:rPr sz="2800" dirty="0">
                <a:solidFill>
                  <a:srgbClr val="333333"/>
                </a:solidFill>
                <a:latin typeface="Times New Roman"/>
                <a:cs typeface="Times New Roman"/>
              </a:rPr>
              <a:t>the skin; </a:t>
            </a:r>
            <a:r>
              <a:rPr sz="2800" spc="-5" dirty="0">
                <a:solidFill>
                  <a:srgbClr val="333333"/>
                </a:solidFill>
                <a:latin typeface="Times New Roman"/>
                <a:cs typeface="Times New Roman"/>
              </a:rPr>
              <a:t>the </a:t>
            </a:r>
            <a:r>
              <a:rPr sz="2800" dirty="0">
                <a:solidFill>
                  <a:srgbClr val="333333"/>
                </a:solidFill>
                <a:latin typeface="Times New Roman"/>
                <a:cs typeface="Times New Roman"/>
              </a:rPr>
              <a:t>blunter the  point of the </a:t>
            </a:r>
            <a:r>
              <a:rPr sz="2800" spc="-5" dirty="0">
                <a:solidFill>
                  <a:srgbClr val="333333"/>
                </a:solidFill>
                <a:latin typeface="Times New Roman"/>
                <a:cs typeface="Times New Roman"/>
              </a:rPr>
              <a:t>instrument and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thicker </a:t>
            </a:r>
            <a:r>
              <a:rPr sz="2800" dirty="0">
                <a:solidFill>
                  <a:srgbClr val="333333"/>
                </a:solidFill>
                <a:latin typeface="Times New Roman"/>
                <a:cs typeface="Times New Roman"/>
              </a:rPr>
              <a:t>its </a:t>
            </a:r>
            <a:r>
              <a:rPr sz="2800" spc="-5" dirty="0">
                <a:solidFill>
                  <a:srgbClr val="333333"/>
                </a:solidFill>
                <a:latin typeface="Times New Roman"/>
                <a:cs typeface="Times New Roman"/>
              </a:rPr>
              <a:t>shaft,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more likely </a:t>
            </a:r>
            <a:r>
              <a:rPr sz="2800" dirty="0">
                <a:solidFill>
                  <a:srgbClr val="333333"/>
                </a:solidFill>
                <a:latin typeface="Times New Roman"/>
                <a:cs typeface="Times New Roman"/>
              </a:rPr>
              <a:t>is the </a:t>
            </a:r>
            <a:r>
              <a:rPr sz="2800" spc="-5" dirty="0">
                <a:solidFill>
                  <a:srgbClr val="333333"/>
                </a:solidFill>
                <a:latin typeface="Times New Roman"/>
                <a:cs typeface="Times New Roman"/>
              </a:rPr>
              <a:t>entry </a:t>
            </a:r>
            <a:r>
              <a:rPr sz="2800" dirty="0">
                <a:solidFill>
                  <a:srgbClr val="333333"/>
                </a:solidFill>
                <a:latin typeface="Times New Roman"/>
                <a:cs typeface="Times New Roman"/>
              </a:rPr>
              <a:t>hole to </a:t>
            </a:r>
            <a:r>
              <a:rPr sz="2800" spc="-5" dirty="0">
                <a:solidFill>
                  <a:srgbClr val="333333"/>
                </a:solidFill>
                <a:latin typeface="Times New Roman"/>
                <a:cs typeface="Times New Roman"/>
              </a:rPr>
              <a:t>become </a:t>
            </a:r>
            <a:r>
              <a:rPr sz="2800" dirty="0">
                <a:solidFill>
                  <a:srgbClr val="333333"/>
                </a:solidFill>
                <a:latin typeface="Times New Roman"/>
                <a:cs typeface="Times New Roman"/>
              </a:rPr>
              <a:t>a  </a:t>
            </a:r>
            <a:r>
              <a:rPr sz="2800" spc="-5" dirty="0">
                <a:solidFill>
                  <a:srgbClr val="333333"/>
                </a:solidFill>
                <a:latin typeface="Times New Roman"/>
                <a:cs typeface="Times New Roman"/>
              </a:rPr>
              <a:t>ragged, often cross shaped</a:t>
            </a:r>
            <a:r>
              <a:rPr sz="2800" spc="-15" dirty="0">
                <a:solidFill>
                  <a:srgbClr val="333333"/>
                </a:solidFill>
                <a:latin typeface="Times New Roman"/>
                <a:cs typeface="Times New Roman"/>
              </a:rPr>
              <a:t> </a:t>
            </a:r>
            <a:r>
              <a:rPr sz="2800" dirty="0">
                <a:solidFill>
                  <a:srgbClr val="333333"/>
                </a:solidFill>
                <a:latin typeface="Times New Roman"/>
                <a:cs typeface="Times New Roman"/>
              </a:rPr>
              <a:t>split.</a:t>
            </a:r>
            <a:endParaRPr sz="2800" dirty="0">
              <a:latin typeface="Times New Roman"/>
              <a:cs typeface="Times New Roman"/>
            </a:endParaRPr>
          </a:p>
          <a:p>
            <a:pPr marL="295275" marR="158750" indent="-283210">
              <a:lnSpc>
                <a:spcPts val="2690"/>
              </a:lnSpc>
              <a:spcBef>
                <a:spcPts val="1970"/>
              </a:spcBef>
              <a:buFont typeface="Arial"/>
              <a:buChar char="•"/>
              <a:tabLst>
                <a:tab pos="295275" algn="l"/>
                <a:tab pos="295910" algn="l"/>
              </a:tabLst>
            </a:pPr>
            <a:r>
              <a:rPr sz="2800" spc="-5" dirty="0">
                <a:solidFill>
                  <a:srgbClr val="333333"/>
                </a:solidFill>
                <a:latin typeface="Times New Roman"/>
                <a:cs typeface="Times New Roman"/>
              </a:rPr>
              <a:t>Forensic Pathologist </a:t>
            </a:r>
            <a:r>
              <a:rPr sz="2800" spc="-10" dirty="0">
                <a:solidFill>
                  <a:srgbClr val="333333"/>
                </a:solidFill>
                <a:latin typeface="Times New Roman"/>
                <a:cs typeface="Times New Roman"/>
              </a:rPr>
              <a:t>sometimes </a:t>
            </a:r>
            <a:r>
              <a:rPr sz="2800" spc="-5" dirty="0">
                <a:solidFill>
                  <a:srgbClr val="333333"/>
                </a:solidFill>
                <a:latin typeface="Times New Roman"/>
                <a:cs typeface="Times New Roman"/>
              </a:rPr>
              <a:t>practices </a:t>
            </a:r>
            <a:r>
              <a:rPr sz="2800" dirty="0">
                <a:solidFill>
                  <a:srgbClr val="333333"/>
                </a:solidFill>
                <a:latin typeface="Times New Roman"/>
                <a:cs typeface="Times New Roman"/>
              </a:rPr>
              <a:t>wound  </a:t>
            </a:r>
            <a:r>
              <a:rPr sz="2800" spc="-5" dirty="0">
                <a:solidFill>
                  <a:srgbClr val="333333"/>
                </a:solidFill>
                <a:latin typeface="Times New Roman"/>
                <a:cs typeface="Times New Roman"/>
              </a:rPr>
              <a:t>type: The Body</a:t>
            </a:r>
            <a:r>
              <a:rPr sz="2800" spc="-55" dirty="0">
                <a:solidFill>
                  <a:srgbClr val="333333"/>
                </a:solidFill>
                <a:latin typeface="Times New Roman"/>
                <a:cs typeface="Times New Roman"/>
              </a:rPr>
              <a:t> </a:t>
            </a:r>
            <a:r>
              <a:rPr sz="2800" spc="-10" dirty="0">
                <a:solidFill>
                  <a:srgbClr val="333333"/>
                </a:solidFill>
                <a:latin typeface="Times New Roman"/>
                <a:cs typeface="Times New Roman"/>
              </a:rPr>
              <a:t>Farm.</a:t>
            </a:r>
            <a:endParaRPr sz="2800" dirty="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689" y="0"/>
            <a:ext cx="5972810" cy="1488440"/>
          </a:xfrm>
          <a:prstGeom prst="rect">
            <a:avLst/>
          </a:prstGeom>
        </p:spPr>
        <p:txBody>
          <a:bodyPr vert="horz" wrap="square" lIns="0" tIns="12700" rIns="0" bIns="0" rtlCol="0">
            <a:spAutoFit/>
          </a:bodyPr>
          <a:lstStyle/>
          <a:p>
            <a:pPr marL="2292350" marR="5080" indent="-2279650">
              <a:lnSpc>
                <a:spcPct val="100000"/>
              </a:lnSpc>
              <a:spcBef>
                <a:spcPts val="100"/>
              </a:spcBef>
            </a:pPr>
            <a:r>
              <a:rPr sz="4800" spc="-5" dirty="0"/>
              <a:t>Stab </a:t>
            </a:r>
            <a:r>
              <a:rPr sz="4800" spc="-60" dirty="0"/>
              <a:t>Wounds: </a:t>
            </a:r>
            <a:r>
              <a:rPr sz="4800" spc="-5" dirty="0"/>
              <a:t>Degree</a:t>
            </a:r>
            <a:r>
              <a:rPr sz="4800" spc="-100" dirty="0"/>
              <a:t> </a:t>
            </a:r>
            <a:r>
              <a:rPr sz="4800" dirty="0"/>
              <a:t>of  </a:t>
            </a:r>
            <a:r>
              <a:rPr sz="4800" spc="-5" dirty="0"/>
              <a:t>Force</a:t>
            </a:r>
            <a:endParaRPr sz="4800"/>
          </a:p>
        </p:txBody>
      </p:sp>
      <p:sp>
        <p:nvSpPr>
          <p:cNvPr id="3" name="object 3"/>
          <p:cNvSpPr txBox="1"/>
          <p:nvPr/>
        </p:nvSpPr>
        <p:spPr>
          <a:xfrm>
            <a:off x="857250" y="1861820"/>
            <a:ext cx="7384415" cy="2726690"/>
          </a:xfrm>
          <a:prstGeom prst="rect">
            <a:avLst/>
          </a:prstGeom>
        </p:spPr>
        <p:txBody>
          <a:bodyPr vert="horz" wrap="square" lIns="0" tIns="12700" rIns="0" bIns="0" rtlCol="0">
            <a:spAutoFit/>
          </a:bodyPr>
          <a:lstStyle/>
          <a:p>
            <a:pPr marL="295275" marR="261620"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The </a:t>
            </a:r>
            <a:r>
              <a:rPr sz="2400" spc="-10" dirty="0">
                <a:solidFill>
                  <a:srgbClr val="333333"/>
                </a:solidFill>
                <a:latin typeface="Times New Roman"/>
                <a:cs typeface="Times New Roman"/>
              </a:rPr>
              <a:t>most </a:t>
            </a:r>
            <a:r>
              <a:rPr sz="2400" dirty="0">
                <a:solidFill>
                  <a:srgbClr val="333333"/>
                </a:solidFill>
                <a:latin typeface="Times New Roman"/>
                <a:cs typeface="Times New Roman"/>
              </a:rPr>
              <a:t>reliable </a:t>
            </a:r>
            <a:r>
              <a:rPr sz="2400" spc="-5" dirty="0">
                <a:solidFill>
                  <a:srgbClr val="333333"/>
                </a:solidFill>
                <a:latin typeface="Times New Roman"/>
                <a:cs typeface="Times New Roman"/>
              </a:rPr>
              <a:t>estimate </a:t>
            </a:r>
            <a:r>
              <a:rPr sz="2400" dirty="0">
                <a:solidFill>
                  <a:srgbClr val="333333"/>
                </a:solidFill>
                <a:latin typeface="Times New Roman"/>
                <a:cs typeface="Times New Roman"/>
              </a:rPr>
              <a:t>of blade width is </a:t>
            </a:r>
            <a:r>
              <a:rPr sz="2400" spc="-5" dirty="0">
                <a:solidFill>
                  <a:srgbClr val="333333"/>
                </a:solidFill>
                <a:latin typeface="Times New Roman"/>
                <a:cs typeface="Times New Roman"/>
              </a:rPr>
              <a:t>made from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deepest wound with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shortest </a:t>
            </a:r>
            <a:r>
              <a:rPr sz="2400" dirty="0">
                <a:solidFill>
                  <a:srgbClr val="333333"/>
                </a:solidFill>
                <a:latin typeface="Times New Roman"/>
                <a:cs typeface="Times New Roman"/>
              </a:rPr>
              <a:t>skin </a:t>
            </a:r>
            <a:r>
              <a:rPr sz="2400" spc="-5" dirty="0">
                <a:solidFill>
                  <a:srgbClr val="333333"/>
                </a:solidFill>
                <a:latin typeface="Times New Roman"/>
                <a:cs typeface="Times New Roman"/>
              </a:rPr>
              <a:t>surface</a:t>
            </a:r>
            <a:r>
              <a:rPr sz="2400" spc="30" dirty="0">
                <a:solidFill>
                  <a:srgbClr val="333333"/>
                </a:solidFill>
                <a:latin typeface="Times New Roman"/>
                <a:cs typeface="Times New Roman"/>
              </a:rPr>
              <a:t> </a:t>
            </a:r>
            <a:r>
              <a:rPr sz="2400" dirty="0">
                <a:solidFill>
                  <a:srgbClr val="333333"/>
                </a:solidFill>
                <a:latin typeface="Times New Roman"/>
                <a:cs typeface="Times New Roman"/>
              </a:rPr>
              <a:t>length.</a:t>
            </a:r>
            <a:endParaRPr sz="2400" dirty="0">
              <a:latin typeface="Times New Roman"/>
              <a:cs typeface="Times New Roman"/>
            </a:endParaRPr>
          </a:p>
          <a:p>
            <a:pPr marL="295275" marR="73025" indent="-283210">
              <a:lnSpc>
                <a:spcPct val="100000"/>
              </a:lnSpc>
              <a:spcBef>
                <a:spcPts val="2000"/>
              </a:spcBef>
              <a:buFont typeface="Arial"/>
              <a:buChar char="•"/>
              <a:tabLst>
                <a:tab pos="295275" algn="l"/>
                <a:tab pos="295910" algn="l"/>
              </a:tabLst>
            </a:pPr>
            <a:r>
              <a:rPr sz="2400" dirty="0">
                <a:solidFill>
                  <a:srgbClr val="333333"/>
                </a:solidFill>
                <a:latin typeface="Times New Roman"/>
                <a:cs typeface="Times New Roman"/>
              </a:rPr>
              <a:t>It is </a:t>
            </a:r>
            <a:r>
              <a:rPr sz="2400" spc="-5" dirty="0">
                <a:solidFill>
                  <a:srgbClr val="333333"/>
                </a:solidFill>
                <a:latin typeface="Times New Roman"/>
                <a:cs typeface="Times New Roman"/>
              </a:rPr>
              <a:t>easy </a:t>
            </a:r>
            <a:r>
              <a:rPr sz="2400" dirty="0">
                <a:solidFill>
                  <a:srgbClr val="333333"/>
                </a:solidFill>
                <a:latin typeface="Times New Roman"/>
                <a:cs typeface="Times New Roman"/>
              </a:rPr>
              <a:t>to </a:t>
            </a:r>
            <a:r>
              <a:rPr sz="2400" spc="-10" dirty="0">
                <a:solidFill>
                  <a:srgbClr val="333333"/>
                </a:solidFill>
                <a:latin typeface="Times New Roman"/>
                <a:cs typeface="Times New Roman"/>
              </a:rPr>
              <a:t>over-estimate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amount </a:t>
            </a:r>
            <a:r>
              <a:rPr sz="2400" dirty="0">
                <a:solidFill>
                  <a:srgbClr val="333333"/>
                </a:solidFill>
                <a:latin typeface="Times New Roman"/>
                <a:cs typeface="Times New Roman"/>
              </a:rPr>
              <a:t>of </a:t>
            </a:r>
            <a:r>
              <a:rPr sz="2400" spc="-5" dirty="0">
                <a:solidFill>
                  <a:srgbClr val="333333"/>
                </a:solidFill>
                <a:latin typeface="Times New Roman"/>
                <a:cs typeface="Times New Roman"/>
              </a:rPr>
              <a:t>force </a:t>
            </a:r>
            <a:r>
              <a:rPr sz="2400" dirty="0">
                <a:solidFill>
                  <a:srgbClr val="333333"/>
                </a:solidFill>
                <a:latin typeface="Times New Roman"/>
                <a:cs typeface="Times New Roman"/>
              </a:rPr>
              <a:t>required to  produce a </a:t>
            </a:r>
            <a:r>
              <a:rPr sz="2400" spc="-5" dirty="0">
                <a:solidFill>
                  <a:srgbClr val="333333"/>
                </a:solidFill>
                <a:latin typeface="Times New Roman"/>
                <a:cs typeface="Times New Roman"/>
              </a:rPr>
              <a:t>stab wound.</a:t>
            </a:r>
            <a:endParaRPr sz="2400" dirty="0">
              <a:latin typeface="Times New Roman"/>
              <a:cs typeface="Times New Roman"/>
            </a:endParaRPr>
          </a:p>
          <a:p>
            <a:pPr marL="295275" marR="5080" indent="-283210">
              <a:lnSpc>
                <a:spcPct val="100000"/>
              </a:lnSpc>
              <a:spcBef>
                <a:spcPts val="1990"/>
              </a:spcBef>
              <a:buFont typeface="Arial"/>
              <a:buChar char="•"/>
              <a:tabLst>
                <a:tab pos="295275" algn="l"/>
                <a:tab pos="295910" algn="l"/>
              </a:tabLst>
            </a:pPr>
            <a:r>
              <a:rPr sz="2400" dirty="0">
                <a:solidFill>
                  <a:srgbClr val="333333"/>
                </a:solidFill>
                <a:latin typeface="Times New Roman"/>
                <a:cs typeface="Times New Roman"/>
              </a:rPr>
              <a:t>The depth of a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is not generally an indication of</a:t>
            </a:r>
            <a:r>
              <a:rPr sz="2400" spc="-65" dirty="0">
                <a:solidFill>
                  <a:srgbClr val="333333"/>
                </a:solidFill>
                <a:latin typeface="Times New Roman"/>
                <a:cs typeface="Times New Roman"/>
              </a:rPr>
              <a:t> </a:t>
            </a:r>
            <a:r>
              <a:rPr sz="2400" dirty="0">
                <a:solidFill>
                  <a:srgbClr val="333333"/>
                </a:solidFill>
                <a:latin typeface="Times New Roman"/>
                <a:cs typeface="Times New Roman"/>
              </a:rPr>
              <a:t>the  degree of </a:t>
            </a:r>
            <a:r>
              <a:rPr sz="2400" spc="-5" dirty="0">
                <a:solidFill>
                  <a:srgbClr val="333333"/>
                </a:solidFill>
                <a:latin typeface="Times New Roman"/>
                <a:cs typeface="Times New Roman"/>
              </a:rPr>
              <a:t>force</a:t>
            </a:r>
            <a:r>
              <a:rPr sz="2400" spc="-25" dirty="0">
                <a:solidFill>
                  <a:srgbClr val="333333"/>
                </a:solidFill>
                <a:latin typeface="Times New Roman"/>
                <a:cs typeface="Times New Roman"/>
              </a:rPr>
              <a:t> </a:t>
            </a:r>
            <a:r>
              <a:rPr sz="2400" spc="-5" dirty="0">
                <a:solidFill>
                  <a:srgbClr val="333333"/>
                </a:solidFill>
                <a:latin typeface="Times New Roman"/>
                <a:cs typeface="Times New Roman"/>
              </a:rPr>
              <a:t>used.</a:t>
            </a:r>
            <a:endParaRPr sz="2400" dirty="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689" y="0"/>
            <a:ext cx="5972810" cy="1488440"/>
          </a:xfrm>
          <a:prstGeom prst="rect">
            <a:avLst/>
          </a:prstGeom>
        </p:spPr>
        <p:txBody>
          <a:bodyPr vert="horz" wrap="square" lIns="0" tIns="12700" rIns="0" bIns="0" rtlCol="0">
            <a:spAutoFit/>
          </a:bodyPr>
          <a:lstStyle/>
          <a:p>
            <a:pPr marL="2292350" marR="5080" indent="-2279650">
              <a:lnSpc>
                <a:spcPct val="100000"/>
              </a:lnSpc>
              <a:spcBef>
                <a:spcPts val="100"/>
              </a:spcBef>
            </a:pPr>
            <a:r>
              <a:rPr sz="4800" spc="-5" dirty="0"/>
              <a:t>Stab </a:t>
            </a:r>
            <a:r>
              <a:rPr sz="4800" spc="-60" dirty="0"/>
              <a:t>Wounds: </a:t>
            </a:r>
            <a:r>
              <a:rPr sz="4800" spc="-5" dirty="0"/>
              <a:t>Degree</a:t>
            </a:r>
            <a:r>
              <a:rPr sz="4800" spc="-100" dirty="0"/>
              <a:t> </a:t>
            </a:r>
            <a:r>
              <a:rPr sz="4800" dirty="0"/>
              <a:t>of  </a:t>
            </a:r>
            <a:r>
              <a:rPr sz="4800" spc="-5" dirty="0"/>
              <a:t>Force</a:t>
            </a:r>
            <a:endParaRPr sz="4800"/>
          </a:p>
        </p:txBody>
      </p:sp>
      <p:sp>
        <p:nvSpPr>
          <p:cNvPr id="3" name="object 3"/>
          <p:cNvSpPr txBox="1"/>
          <p:nvPr/>
        </p:nvSpPr>
        <p:spPr>
          <a:xfrm>
            <a:off x="535940" y="1633220"/>
            <a:ext cx="7793990" cy="2473960"/>
          </a:xfrm>
          <a:prstGeom prst="rect">
            <a:avLst/>
          </a:prstGeom>
        </p:spPr>
        <p:txBody>
          <a:bodyPr vert="horz" wrap="square" lIns="0" tIns="12700" rIns="0" bIns="0" rtlCol="0">
            <a:spAutoFit/>
          </a:bodyPr>
          <a:lstStyle/>
          <a:p>
            <a:pPr marL="294640" marR="5080" indent="-281940">
              <a:lnSpc>
                <a:spcPct val="100000"/>
              </a:lnSpc>
              <a:spcBef>
                <a:spcPts val="100"/>
              </a:spcBef>
              <a:buFont typeface="Arial"/>
              <a:buChar char="•"/>
              <a:tabLst>
                <a:tab pos="294005" algn="l"/>
                <a:tab pos="294640" algn="l"/>
              </a:tabLst>
            </a:pPr>
            <a:r>
              <a:rPr sz="2400" dirty="0">
                <a:solidFill>
                  <a:srgbClr val="333333"/>
                </a:solidFill>
                <a:latin typeface="Times New Roman"/>
                <a:cs typeface="Times New Roman"/>
              </a:rPr>
              <a:t>The </a:t>
            </a:r>
            <a:r>
              <a:rPr sz="2400" spc="-10" dirty="0">
                <a:solidFill>
                  <a:srgbClr val="333333"/>
                </a:solidFill>
                <a:latin typeface="Times New Roman"/>
                <a:cs typeface="Times New Roman"/>
              </a:rPr>
              <a:t>most </a:t>
            </a:r>
            <a:r>
              <a:rPr sz="2400" dirty="0">
                <a:solidFill>
                  <a:srgbClr val="333333"/>
                </a:solidFill>
                <a:latin typeface="Times New Roman"/>
                <a:cs typeface="Times New Roman"/>
              </a:rPr>
              <a:t>critical </a:t>
            </a:r>
            <a:r>
              <a:rPr sz="2400" spc="-5" dirty="0">
                <a:solidFill>
                  <a:srgbClr val="333333"/>
                </a:solidFill>
                <a:latin typeface="Times New Roman"/>
                <a:cs typeface="Times New Roman"/>
              </a:rPr>
              <a:t>factor </a:t>
            </a:r>
            <a:r>
              <a:rPr sz="2400" dirty="0">
                <a:solidFill>
                  <a:srgbClr val="333333"/>
                </a:solidFill>
                <a:latin typeface="Times New Roman"/>
                <a:cs typeface="Times New Roman"/>
              </a:rPr>
              <a:t>is the </a:t>
            </a:r>
            <a:r>
              <a:rPr sz="2400" spc="-5" dirty="0">
                <a:solidFill>
                  <a:srgbClr val="333333"/>
                </a:solidFill>
                <a:latin typeface="Times New Roman"/>
                <a:cs typeface="Times New Roman"/>
              </a:rPr>
              <a:t>sharpness </a:t>
            </a:r>
            <a:r>
              <a:rPr sz="2400" dirty="0">
                <a:solidFill>
                  <a:srgbClr val="333333"/>
                </a:solidFill>
                <a:latin typeface="Times New Roman"/>
                <a:cs typeface="Times New Roman"/>
              </a:rPr>
              <a:t>of the point of the  </a:t>
            </a:r>
            <a:r>
              <a:rPr sz="2400" spc="-5" dirty="0">
                <a:solidFill>
                  <a:srgbClr val="333333"/>
                </a:solidFill>
                <a:latin typeface="Times New Roman"/>
                <a:cs typeface="Times New Roman"/>
              </a:rPr>
              <a:t>instrument; </a:t>
            </a:r>
            <a:r>
              <a:rPr sz="2400" dirty="0">
                <a:solidFill>
                  <a:srgbClr val="333333"/>
                </a:solidFill>
                <a:latin typeface="Times New Roman"/>
                <a:cs typeface="Times New Roman"/>
              </a:rPr>
              <a:t>relatively little force is required to produce a stab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provided a knife with a </a:t>
            </a:r>
            <a:r>
              <a:rPr sz="2400" spc="-5" dirty="0">
                <a:solidFill>
                  <a:srgbClr val="333333"/>
                </a:solidFill>
                <a:latin typeface="Times New Roman"/>
                <a:cs typeface="Times New Roman"/>
              </a:rPr>
              <a:t>sharp</a:t>
            </a:r>
            <a:r>
              <a:rPr sz="2400" spc="-25" dirty="0">
                <a:solidFill>
                  <a:srgbClr val="333333"/>
                </a:solidFill>
                <a:latin typeface="Times New Roman"/>
                <a:cs typeface="Times New Roman"/>
              </a:rPr>
              <a:t> </a:t>
            </a:r>
            <a:r>
              <a:rPr sz="2400" dirty="0">
                <a:solidFill>
                  <a:srgbClr val="333333"/>
                </a:solidFill>
                <a:latin typeface="Times New Roman"/>
                <a:cs typeface="Times New Roman"/>
              </a:rPr>
              <a:t>point.</a:t>
            </a:r>
            <a:endParaRPr sz="2400">
              <a:latin typeface="Times New Roman"/>
              <a:cs typeface="Times New Roman"/>
            </a:endParaRPr>
          </a:p>
          <a:p>
            <a:pPr marL="294640" marR="81280" indent="-281940">
              <a:lnSpc>
                <a:spcPct val="100000"/>
              </a:lnSpc>
              <a:spcBef>
                <a:spcPts val="2000"/>
              </a:spcBef>
              <a:buFont typeface="Arial"/>
              <a:buChar char="•"/>
              <a:tabLst>
                <a:tab pos="294005" algn="l"/>
                <a:tab pos="294640" algn="l"/>
              </a:tabLst>
            </a:pPr>
            <a:r>
              <a:rPr sz="2400" spc="-5" dirty="0">
                <a:solidFill>
                  <a:srgbClr val="333333"/>
                </a:solidFill>
                <a:latin typeface="Times New Roman"/>
                <a:cs typeface="Times New Roman"/>
              </a:rPr>
              <a:t>After </a:t>
            </a:r>
            <a:r>
              <a:rPr sz="2400" dirty="0">
                <a:solidFill>
                  <a:srgbClr val="333333"/>
                </a:solidFill>
                <a:latin typeface="Times New Roman"/>
                <a:cs typeface="Times New Roman"/>
              </a:rPr>
              <a:t>clothing, the skin </a:t>
            </a:r>
            <a:r>
              <a:rPr sz="2400" spc="-15" dirty="0">
                <a:solidFill>
                  <a:srgbClr val="333333"/>
                </a:solidFill>
                <a:latin typeface="Times New Roman"/>
                <a:cs typeface="Times New Roman"/>
              </a:rPr>
              <a:t>offers </a:t>
            </a:r>
            <a:r>
              <a:rPr sz="2400" dirty="0">
                <a:solidFill>
                  <a:srgbClr val="333333"/>
                </a:solidFill>
                <a:latin typeface="Times New Roman"/>
                <a:cs typeface="Times New Roman"/>
              </a:rPr>
              <a:t>the greatest resistance to  penetration; once this </a:t>
            </a:r>
            <a:r>
              <a:rPr sz="2400" spc="5" dirty="0">
                <a:solidFill>
                  <a:srgbClr val="333333"/>
                </a:solidFill>
                <a:latin typeface="Times New Roman"/>
                <a:cs typeface="Times New Roman"/>
              </a:rPr>
              <a:t>is </a:t>
            </a:r>
            <a:r>
              <a:rPr sz="2400" spc="-5" dirty="0">
                <a:solidFill>
                  <a:srgbClr val="333333"/>
                </a:solidFill>
                <a:latin typeface="Times New Roman"/>
                <a:cs typeface="Times New Roman"/>
              </a:rPr>
              <a:t>overcome, </a:t>
            </a:r>
            <a:r>
              <a:rPr sz="2400" dirty="0">
                <a:solidFill>
                  <a:srgbClr val="333333"/>
                </a:solidFill>
                <a:latin typeface="Times New Roman"/>
                <a:cs typeface="Times New Roman"/>
              </a:rPr>
              <a:t>then the blade </a:t>
            </a:r>
            <a:r>
              <a:rPr sz="2400" spc="-5" dirty="0">
                <a:solidFill>
                  <a:srgbClr val="333333"/>
                </a:solidFill>
                <a:latin typeface="Times New Roman"/>
                <a:cs typeface="Times New Roman"/>
              </a:rPr>
              <a:t>easily </a:t>
            </a:r>
            <a:r>
              <a:rPr sz="2400" dirty="0">
                <a:solidFill>
                  <a:srgbClr val="333333"/>
                </a:solidFill>
                <a:latin typeface="Times New Roman"/>
                <a:cs typeface="Times New Roman"/>
              </a:rPr>
              <a:t>cuts  into </a:t>
            </a:r>
            <a:r>
              <a:rPr sz="2400" spc="-5" dirty="0">
                <a:solidFill>
                  <a:srgbClr val="333333"/>
                </a:solidFill>
                <a:latin typeface="Times New Roman"/>
                <a:cs typeface="Times New Roman"/>
              </a:rPr>
              <a:t>deeper</a:t>
            </a:r>
            <a:r>
              <a:rPr sz="2400" dirty="0">
                <a:solidFill>
                  <a:srgbClr val="333333"/>
                </a:solidFill>
                <a:latin typeface="Times New Roman"/>
                <a:cs typeface="Times New Roman"/>
              </a:rPr>
              <a:t> </a:t>
            </a:r>
            <a:r>
              <a:rPr sz="2400" spc="-5" dirty="0">
                <a:solidFill>
                  <a:srgbClr val="333333"/>
                </a:solidFill>
                <a:latin typeface="Times New Roman"/>
                <a:cs typeface="Times New Roman"/>
              </a:rPr>
              <a:t>tissue.</a:t>
            </a:r>
            <a:endParaRPr sz="24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689" y="0"/>
            <a:ext cx="5972810" cy="1488440"/>
          </a:xfrm>
          <a:prstGeom prst="rect">
            <a:avLst/>
          </a:prstGeom>
        </p:spPr>
        <p:txBody>
          <a:bodyPr vert="horz" wrap="square" lIns="0" tIns="12700" rIns="0" bIns="0" rtlCol="0">
            <a:spAutoFit/>
          </a:bodyPr>
          <a:lstStyle/>
          <a:p>
            <a:pPr marL="2292350" marR="5080" indent="-2279650">
              <a:lnSpc>
                <a:spcPct val="100000"/>
              </a:lnSpc>
              <a:spcBef>
                <a:spcPts val="100"/>
              </a:spcBef>
            </a:pPr>
            <a:r>
              <a:rPr sz="4800" spc="-5" dirty="0"/>
              <a:t>Stab </a:t>
            </a:r>
            <a:r>
              <a:rPr sz="4800" spc="-60" dirty="0"/>
              <a:t>Wounds: </a:t>
            </a:r>
            <a:r>
              <a:rPr sz="4800" spc="-5" dirty="0"/>
              <a:t>Degree</a:t>
            </a:r>
            <a:r>
              <a:rPr sz="4800" spc="-100" dirty="0"/>
              <a:t> </a:t>
            </a:r>
            <a:r>
              <a:rPr sz="4800" dirty="0"/>
              <a:t>of  </a:t>
            </a:r>
            <a:r>
              <a:rPr sz="4800" spc="-5" dirty="0"/>
              <a:t>Force</a:t>
            </a:r>
            <a:endParaRPr sz="4800"/>
          </a:p>
        </p:txBody>
      </p:sp>
      <p:sp>
        <p:nvSpPr>
          <p:cNvPr id="3" name="object 3"/>
          <p:cNvSpPr txBox="1"/>
          <p:nvPr/>
        </p:nvSpPr>
        <p:spPr>
          <a:xfrm>
            <a:off x="383540" y="1633220"/>
            <a:ext cx="8227059" cy="2727960"/>
          </a:xfrm>
          <a:prstGeom prst="rect">
            <a:avLst/>
          </a:prstGeom>
        </p:spPr>
        <p:txBody>
          <a:bodyPr vert="horz" wrap="square" lIns="0" tIns="12700" rIns="0" bIns="0" rtlCol="0">
            <a:spAutoFit/>
          </a:bodyPr>
          <a:lstStyle/>
          <a:p>
            <a:pPr marL="294640" indent="-281940">
              <a:lnSpc>
                <a:spcPct val="100000"/>
              </a:lnSpc>
              <a:spcBef>
                <a:spcPts val="100"/>
              </a:spcBef>
              <a:buFont typeface="Arial"/>
              <a:buChar char="•"/>
              <a:tabLst>
                <a:tab pos="294005" algn="l"/>
                <a:tab pos="294640" algn="l"/>
              </a:tabLst>
            </a:pPr>
            <a:r>
              <a:rPr sz="2400" dirty="0">
                <a:solidFill>
                  <a:srgbClr val="333333"/>
                </a:solidFill>
                <a:latin typeface="Times New Roman"/>
                <a:cs typeface="Times New Roman"/>
              </a:rPr>
              <a:t>The penetration of bone does </a:t>
            </a:r>
            <a:r>
              <a:rPr sz="2400" spc="-5" dirty="0">
                <a:solidFill>
                  <a:srgbClr val="333333"/>
                </a:solidFill>
                <a:latin typeface="Times New Roman"/>
                <a:cs typeface="Times New Roman"/>
              </a:rPr>
              <a:t>imply </a:t>
            </a:r>
            <a:r>
              <a:rPr sz="2400" dirty="0">
                <a:solidFill>
                  <a:srgbClr val="333333"/>
                </a:solidFill>
                <a:latin typeface="Times New Roman"/>
                <a:cs typeface="Times New Roman"/>
              </a:rPr>
              <a:t>a </a:t>
            </a:r>
            <a:r>
              <a:rPr sz="2400" spc="-5" dirty="0">
                <a:solidFill>
                  <a:srgbClr val="333333"/>
                </a:solidFill>
                <a:latin typeface="Times New Roman"/>
                <a:cs typeface="Times New Roman"/>
              </a:rPr>
              <a:t>significant </a:t>
            </a:r>
            <a:r>
              <a:rPr sz="2400" dirty="0">
                <a:solidFill>
                  <a:srgbClr val="333333"/>
                </a:solidFill>
                <a:latin typeface="Times New Roman"/>
                <a:cs typeface="Times New Roman"/>
              </a:rPr>
              <a:t>degree of</a:t>
            </a:r>
            <a:r>
              <a:rPr sz="2400" spc="-15" dirty="0">
                <a:solidFill>
                  <a:srgbClr val="333333"/>
                </a:solidFill>
                <a:latin typeface="Times New Roman"/>
                <a:cs typeface="Times New Roman"/>
              </a:rPr>
              <a:t> </a:t>
            </a:r>
            <a:r>
              <a:rPr sz="2400" spc="-5" dirty="0">
                <a:solidFill>
                  <a:srgbClr val="333333"/>
                </a:solidFill>
                <a:latin typeface="Times New Roman"/>
                <a:cs typeface="Times New Roman"/>
              </a:rPr>
              <a:t>force.</a:t>
            </a:r>
            <a:endParaRPr sz="2400" dirty="0">
              <a:latin typeface="Times New Roman"/>
              <a:cs typeface="Times New Roman"/>
            </a:endParaRPr>
          </a:p>
          <a:p>
            <a:pPr marL="294640" marR="426084" indent="-281940">
              <a:lnSpc>
                <a:spcPct val="100000"/>
              </a:lnSpc>
              <a:spcBef>
                <a:spcPts val="2000"/>
              </a:spcBef>
              <a:buFont typeface="Arial"/>
              <a:buChar char="•"/>
              <a:tabLst>
                <a:tab pos="294005" algn="l"/>
                <a:tab pos="294640" algn="l"/>
              </a:tabLst>
            </a:pPr>
            <a:r>
              <a:rPr sz="2400" dirty="0">
                <a:solidFill>
                  <a:srgbClr val="333333"/>
                </a:solidFill>
                <a:latin typeface="Times New Roman"/>
                <a:cs typeface="Times New Roman"/>
              </a:rPr>
              <a:t>The tip of the blade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break </a:t>
            </a:r>
            <a:r>
              <a:rPr sz="2400" spc="-20" dirty="0">
                <a:solidFill>
                  <a:srgbClr val="333333"/>
                </a:solidFill>
                <a:latin typeface="Times New Roman"/>
                <a:cs typeface="Times New Roman"/>
              </a:rPr>
              <a:t>off </a:t>
            </a:r>
            <a:r>
              <a:rPr sz="2400" spc="-5" dirty="0">
                <a:solidFill>
                  <a:srgbClr val="333333"/>
                </a:solidFill>
                <a:latin typeface="Times New Roman"/>
                <a:cs typeface="Times New Roman"/>
              </a:rPr>
              <a:t>when </a:t>
            </a:r>
            <a:r>
              <a:rPr sz="2400" dirty="0">
                <a:solidFill>
                  <a:srgbClr val="333333"/>
                </a:solidFill>
                <a:latin typeface="Times New Roman"/>
                <a:cs typeface="Times New Roman"/>
              </a:rPr>
              <a:t>driven into bone </a:t>
            </a:r>
            <a:r>
              <a:rPr sz="2400" spc="-5" dirty="0">
                <a:solidFill>
                  <a:srgbClr val="333333"/>
                </a:solidFill>
                <a:latin typeface="Times New Roman"/>
                <a:cs typeface="Times New Roman"/>
              </a:rPr>
              <a:t>and  </a:t>
            </a:r>
            <a:r>
              <a:rPr sz="2400" dirty="0">
                <a:solidFill>
                  <a:srgbClr val="333333"/>
                </a:solidFill>
                <a:latin typeface="Times New Roman"/>
                <a:cs typeface="Times New Roman"/>
              </a:rPr>
              <a:t>should be recovered </a:t>
            </a:r>
            <a:r>
              <a:rPr sz="2400" spc="-5" dirty="0">
                <a:solidFill>
                  <a:srgbClr val="333333"/>
                </a:solidFill>
                <a:latin typeface="Times New Roman"/>
                <a:cs typeface="Times New Roman"/>
              </a:rPr>
              <a:t>for matching with </a:t>
            </a:r>
            <a:r>
              <a:rPr sz="2400" dirty="0">
                <a:solidFill>
                  <a:srgbClr val="333333"/>
                </a:solidFill>
                <a:latin typeface="Times New Roman"/>
                <a:cs typeface="Times New Roman"/>
              </a:rPr>
              <a:t>the</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weapon.</a:t>
            </a:r>
            <a:endParaRPr sz="2400" dirty="0">
              <a:latin typeface="Times New Roman"/>
              <a:cs typeface="Times New Roman"/>
            </a:endParaRPr>
          </a:p>
          <a:p>
            <a:pPr marL="294640" marR="526415" indent="-281940">
              <a:lnSpc>
                <a:spcPct val="100000"/>
              </a:lnSpc>
              <a:spcBef>
                <a:spcPts val="2000"/>
              </a:spcBef>
              <a:buFont typeface="Arial"/>
              <a:buChar char="•"/>
              <a:tabLst>
                <a:tab pos="294005" algn="l"/>
                <a:tab pos="294640" algn="l"/>
              </a:tabLst>
            </a:pPr>
            <a:r>
              <a:rPr sz="2400" dirty="0">
                <a:solidFill>
                  <a:srgbClr val="333333"/>
                </a:solidFill>
                <a:latin typeface="Times New Roman"/>
                <a:cs typeface="Times New Roman"/>
              </a:rPr>
              <a:t>In </a:t>
            </a:r>
            <a:r>
              <a:rPr sz="2400" spc="-5" dirty="0">
                <a:solidFill>
                  <a:srgbClr val="333333"/>
                </a:solidFill>
                <a:latin typeface="Times New Roman"/>
                <a:cs typeface="Times New Roman"/>
              </a:rPr>
              <a:t>estimating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force </a:t>
            </a:r>
            <a:r>
              <a:rPr sz="2400" dirty="0">
                <a:solidFill>
                  <a:srgbClr val="333333"/>
                </a:solidFill>
                <a:latin typeface="Times New Roman"/>
                <a:cs typeface="Times New Roman"/>
              </a:rPr>
              <a:t>exerted </a:t>
            </a:r>
            <a:r>
              <a:rPr sz="2400" spc="-5" dirty="0">
                <a:solidFill>
                  <a:srgbClr val="333333"/>
                </a:solidFill>
                <a:latin typeface="Times New Roman"/>
                <a:cs typeface="Times New Roman"/>
              </a:rPr>
              <a:t>by </a:t>
            </a:r>
            <a:r>
              <a:rPr sz="2400" dirty="0">
                <a:solidFill>
                  <a:srgbClr val="333333"/>
                </a:solidFill>
                <a:latin typeface="Times New Roman"/>
                <a:cs typeface="Times New Roman"/>
              </a:rPr>
              <a:t>an assailant, consideration  should be given to the possibility </a:t>
            </a:r>
            <a:r>
              <a:rPr sz="2400" spc="-5" dirty="0">
                <a:solidFill>
                  <a:srgbClr val="333333"/>
                </a:solidFill>
                <a:latin typeface="Times New Roman"/>
                <a:cs typeface="Times New Roman"/>
              </a:rPr>
              <a:t>of counter pressure </a:t>
            </a:r>
            <a:r>
              <a:rPr sz="2400" dirty="0">
                <a:solidFill>
                  <a:srgbClr val="333333"/>
                </a:solidFill>
                <a:latin typeface="Times New Roman"/>
                <a:cs typeface="Times New Roman"/>
              </a:rPr>
              <a:t>by the  </a:t>
            </a:r>
            <a:r>
              <a:rPr sz="2400" spc="-5" dirty="0">
                <a:solidFill>
                  <a:srgbClr val="333333"/>
                </a:solidFill>
                <a:latin typeface="Times New Roman"/>
                <a:cs typeface="Times New Roman"/>
              </a:rPr>
              <a:t>victim, </a:t>
            </a:r>
            <a:r>
              <a:rPr sz="2400" dirty="0">
                <a:solidFill>
                  <a:srgbClr val="333333"/>
                </a:solidFill>
                <a:latin typeface="Times New Roman"/>
                <a:cs typeface="Times New Roman"/>
              </a:rPr>
              <a:t>e.g. running or falling</a:t>
            </a:r>
            <a:r>
              <a:rPr sz="2400" spc="-5" dirty="0">
                <a:solidFill>
                  <a:srgbClr val="333333"/>
                </a:solidFill>
                <a:latin typeface="Times New Roman"/>
                <a:cs typeface="Times New Roman"/>
              </a:rPr>
              <a:t> forwards.</a:t>
            </a:r>
            <a:endParaRPr sz="2400" dirty="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6500" y="387350"/>
            <a:ext cx="6723380" cy="635000"/>
          </a:xfrm>
          <a:prstGeom prst="rect">
            <a:avLst/>
          </a:prstGeom>
        </p:spPr>
        <p:txBody>
          <a:bodyPr vert="horz" wrap="square" lIns="0" tIns="12700" rIns="0" bIns="0" rtlCol="0">
            <a:spAutoFit/>
          </a:bodyPr>
          <a:lstStyle/>
          <a:p>
            <a:pPr marL="12700">
              <a:lnSpc>
                <a:spcPct val="100000"/>
              </a:lnSpc>
              <a:spcBef>
                <a:spcPts val="100"/>
              </a:spcBef>
            </a:pPr>
            <a:r>
              <a:rPr spc="-5" dirty="0"/>
              <a:t>Stab </a:t>
            </a:r>
            <a:r>
              <a:rPr spc="-45" dirty="0"/>
              <a:t>Wounds: </a:t>
            </a:r>
            <a:r>
              <a:rPr spc="-5" dirty="0"/>
              <a:t>Length </a:t>
            </a:r>
            <a:r>
              <a:rPr dirty="0"/>
              <a:t>of</a:t>
            </a:r>
            <a:r>
              <a:rPr spc="-170" dirty="0"/>
              <a:t> </a:t>
            </a:r>
            <a:r>
              <a:rPr spc="-60" dirty="0"/>
              <a:t>Weapon</a:t>
            </a:r>
          </a:p>
        </p:txBody>
      </p:sp>
      <p:sp>
        <p:nvSpPr>
          <p:cNvPr id="3" name="object 3"/>
          <p:cNvSpPr txBox="1"/>
          <p:nvPr/>
        </p:nvSpPr>
        <p:spPr>
          <a:xfrm>
            <a:off x="857250" y="1824990"/>
            <a:ext cx="7381875" cy="3201670"/>
          </a:xfrm>
          <a:prstGeom prst="rect">
            <a:avLst/>
          </a:prstGeom>
        </p:spPr>
        <p:txBody>
          <a:bodyPr vert="horz" wrap="square" lIns="0" tIns="53975" rIns="0" bIns="0" rtlCol="0">
            <a:spAutoFit/>
          </a:bodyPr>
          <a:lstStyle/>
          <a:p>
            <a:pPr marL="295275" marR="328295" indent="-283210">
              <a:lnSpc>
                <a:spcPts val="2590"/>
              </a:lnSpc>
              <a:spcBef>
                <a:spcPts val="425"/>
              </a:spcBef>
              <a:buFont typeface="Arial"/>
              <a:buChar char="•"/>
              <a:tabLst>
                <a:tab pos="295275" algn="l"/>
                <a:tab pos="295910" algn="l"/>
              </a:tabLst>
            </a:pPr>
            <a:r>
              <a:rPr sz="2400" dirty="0">
                <a:solidFill>
                  <a:srgbClr val="333333"/>
                </a:solidFill>
                <a:latin typeface="Times New Roman"/>
                <a:cs typeface="Times New Roman"/>
              </a:rPr>
              <a:t>The depth of the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(the length of the </a:t>
            </a:r>
            <a:r>
              <a:rPr sz="2400" spc="-5" dirty="0">
                <a:solidFill>
                  <a:srgbClr val="333333"/>
                </a:solidFill>
                <a:latin typeface="Times New Roman"/>
                <a:cs typeface="Times New Roman"/>
              </a:rPr>
              <a:t>wound</a:t>
            </a:r>
            <a:r>
              <a:rPr sz="2400" spc="-60" dirty="0">
                <a:solidFill>
                  <a:srgbClr val="333333"/>
                </a:solidFill>
                <a:latin typeface="Times New Roman"/>
                <a:cs typeface="Times New Roman"/>
              </a:rPr>
              <a:t> </a:t>
            </a:r>
            <a:r>
              <a:rPr sz="2400" dirty="0">
                <a:solidFill>
                  <a:srgbClr val="333333"/>
                </a:solidFill>
                <a:latin typeface="Times New Roman"/>
                <a:cs typeface="Times New Roman"/>
              </a:rPr>
              <a:t>track,  provides </a:t>
            </a:r>
            <a:r>
              <a:rPr sz="2400" spc="-10" dirty="0">
                <a:solidFill>
                  <a:srgbClr val="333333"/>
                </a:solidFill>
                <a:latin typeface="Times New Roman"/>
                <a:cs typeface="Times New Roman"/>
              </a:rPr>
              <a:t>some </a:t>
            </a:r>
            <a:r>
              <a:rPr sz="2400" dirty="0">
                <a:solidFill>
                  <a:srgbClr val="333333"/>
                </a:solidFill>
                <a:latin typeface="Times New Roman"/>
                <a:cs typeface="Times New Roman"/>
              </a:rPr>
              <a:t>indication of the length of the stabbing  </a:t>
            </a:r>
            <a:r>
              <a:rPr sz="2400" spc="-5" dirty="0">
                <a:solidFill>
                  <a:srgbClr val="333333"/>
                </a:solidFill>
                <a:latin typeface="Times New Roman"/>
                <a:cs typeface="Times New Roman"/>
              </a:rPr>
              <a:t>instrument).</a:t>
            </a:r>
            <a:endParaRPr sz="2400" dirty="0">
              <a:latin typeface="Times New Roman"/>
              <a:cs typeface="Times New Roman"/>
            </a:endParaRPr>
          </a:p>
          <a:p>
            <a:pPr marL="295275" marR="5080" indent="-283210">
              <a:lnSpc>
                <a:spcPts val="2590"/>
              </a:lnSpc>
              <a:spcBef>
                <a:spcPts val="2000"/>
              </a:spcBef>
              <a:buFont typeface="Arial"/>
              <a:buChar char="•"/>
              <a:tabLst>
                <a:tab pos="295275" algn="l"/>
                <a:tab pos="295910" algn="l"/>
              </a:tabLst>
            </a:pPr>
            <a:r>
              <a:rPr sz="2400" dirty="0">
                <a:solidFill>
                  <a:srgbClr val="333333"/>
                </a:solidFill>
                <a:latin typeface="Times New Roman"/>
                <a:cs typeface="Times New Roman"/>
              </a:rPr>
              <a:t>The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track length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be less than the length of the  </a:t>
            </a:r>
            <a:r>
              <a:rPr sz="2400" spc="-5" dirty="0">
                <a:solidFill>
                  <a:srgbClr val="333333"/>
                </a:solidFill>
                <a:latin typeface="Times New Roman"/>
                <a:cs typeface="Times New Roman"/>
              </a:rPr>
              <a:t>instrument </a:t>
            </a:r>
            <a:r>
              <a:rPr sz="2400" dirty="0">
                <a:solidFill>
                  <a:srgbClr val="333333"/>
                </a:solidFill>
                <a:latin typeface="Times New Roman"/>
                <a:cs typeface="Times New Roman"/>
              </a:rPr>
              <a:t>if the </a:t>
            </a:r>
            <a:r>
              <a:rPr sz="2400" spc="-5" dirty="0">
                <a:solidFill>
                  <a:srgbClr val="333333"/>
                </a:solidFill>
                <a:latin typeface="Times New Roman"/>
                <a:cs typeface="Times New Roman"/>
              </a:rPr>
              <a:t>weapon was </a:t>
            </a:r>
            <a:r>
              <a:rPr sz="2400" dirty="0">
                <a:solidFill>
                  <a:srgbClr val="333333"/>
                </a:solidFill>
                <a:latin typeface="Times New Roman"/>
                <a:cs typeface="Times New Roman"/>
              </a:rPr>
              <a:t>not thrust into the body to  its </a:t>
            </a:r>
            <a:r>
              <a:rPr sz="2400" spc="-5" dirty="0">
                <a:solidFill>
                  <a:srgbClr val="333333"/>
                </a:solidFill>
                <a:latin typeface="Times New Roman"/>
                <a:cs typeface="Times New Roman"/>
              </a:rPr>
              <a:t>full </a:t>
            </a:r>
            <a:r>
              <a:rPr sz="2400" dirty="0">
                <a:solidFill>
                  <a:srgbClr val="333333"/>
                </a:solidFill>
                <a:latin typeface="Times New Roman"/>
                <a:cs typeface="Times New Roman"/>
              </a:rPr>
              <a:t>length.</a:t>
            </a:r>
            <a:endParaRPr sz="2400" dirty="0">
              <a:latin typeface="Times New Roman"/>
              <a:cs typeface="Times New Roman"/>
            </a:endParaRPr>
          </a:p>
          <a:p>
            <a:pPr marL="295275" marR="309245" indent="-283210">
              <a:lnSpc>
                <a:spcPts val="2590"/>
              </a:lnSpc>
              <a:spcBef>
                <a:spcPts val="2000"/>
              </a:spcBef>
              <a:buFont typeface="Arial"/>
              <a:buChar char="•"/>
              <a:tabLst>
                <a:tab pos="295275" algn="l"/>
                <a:tab pos="295910" algn="l"/>
              </a:tabLst>
            </a:pPr>
            <a:r>
              <a:rPr sz="2400" dirty="0">
                <a:solidFill>
                  <a:srgbClr val="333333"/>
                </a:solidFill>
                <a:latin typeface="Times New Roman"/>
                <a:cs typeface="Times New Roman"/>
              </a:rPr>
              <a:t>The </a:t>
            </a:r>
            <a:r>
              <a:rPr sz="2400" spc="-5" dirty="0">
                <a:solidFill>
                  <a:srgbClr val="333333"/>
                </a:solidFill>
                <a:latin typeface="Times New Roman"/>
                <a:cs typeface="Times New Roman"/>
              </a:rPr>
              <a:t>wound </a:t>
            </a:r>
            <a:r>
              <a:rPr sz="2400" dirty="0">
                <a:solidFill>
                  <a:srgbClr val="333333"/>
                </a:solidFill>
                <a:latin typeface="Times New Roman"/>
                <a:cs typeface="Times New Roman"/>
              </a:rPr>
              <a:t>track can be </a:t>
            </a:r>
            <a:r>
              <a:rPr sz="2400" spc="-5" dirty="0">
                <a:solidFill>
                  <a:srgbClr val="333333"/>
                </a:solidFill>
                <a:latin typeface="Times New Roman"/>
                <a:cs typeface="Times New Roman"/>
              </a:rPr>
              <a:t>longer </a:t>
            </a:r>
            <a:r>
              <a:rPr sz="2400" dirty="0">
                <a:solidFill>
                  <a:srgbClr val="333333"/>
                </a:solidFill>
                <a:latin typeface="Times New Roman"/>
                <a:cs typeface="Times New Roman"/>
              </a:rPr>
              <a:t>than the </a:t>
            </a:r>
            <a:r>
              <a:rPr sz="2400" spc="-5" dirty="0">
                <a:solidFill>
                  <a:srgbClr val="333333"/>
                </a:solidFill>
                <a:latin typeface="Times New Roman"/>
                <a:cs typeface="Times New Roman"/>
              </a:rPr>
              <a:t>knife </a:t>
            </a:r>
            <a:r>
              <a:rPr sz="2400" dirty="0">
                <a:solidFill>
                  <a:srgbClr val="333333"/>
                </a:solidFill>
                <a:latin typeface="Times New Roman"/>
                <a:cs typeface="Times New Roman"/>
              </a:rPr>
              <a:t>if there is  </a:t>
            </a:r>
            <a:r>
              <a:rPr sz="2400" spc="-5" dirty="0">
                <a:solidFill>
                  <a:srgbClr val="333333"/>
                </a:solidFill>
                <a:latin typeface="Times New Roman"/>
                <a:cs typeface="Times New Roman"/>
              </a:rPr>
              <a:t>force compressing</a:t>
            </a:r>
            <a:r>
              <a:rPr sz="2400" dirty="0">
                <a:solidFill>
                  <a:srgbClr val="333333"/>
                </a:solidFill>
                <a:latin typeface="Times New Roman"/>
                <a:cs typeface="Times New Roman"/>
              </a:rPr>
              <a:t> </a:t>
            </a:r>
            <a:r>
              <a:rPr sz="2400" spc="-5" dirty="0">
                <a:solidFill>
                  <a:srgbClr val="333333"/>
                </a:solidFill>
                <a:latin typeface="Times New Roman"/>
                <a:cs typeface="Times New Roman"/>
              </a:rPr>
              <a:t>tissues.</a:t>
            </a:r>
            <a:endParaRPr sz="2400" dirty="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5929" y="326390"/>
            <a:ext cx="5687060" cy="756920"/>
          </a:xfrm>
          <a:prstGeom prst="rect">
            <a:avLst/>
          </a:prstGeom>
        </p:spPr>
        <p:txBody>
          <a:bodyPr vert="horz" wrap="square" lIns="0" tIns="12700" rIns="0" bIns="0" rtlCol="0">
            <a:spAutoFit/>
          </a:bodyPr>
          <a:lstStyle/>
          <a:p>
            <a:pPr marL="12700">
              <a:lnSpc>
                <a:spcPct val="100000"/>
              </a:lnSpc>
              <a:spcBef>
                <a:spcPts val="100"/>
              </a:spcBef>
            </a:pPr>
            <a:r>
              <a:rPr sz="4800" spc="-5" dirty="0"/>
              <a:t>Stab </a:t>
            </a:r>
            <a:r>
              <a:rPr sz="4800" spc="-60" dirty="0"/>
              <a:t>Wounds:</a:t>
            </a:r>
            <a:r>
              <a:rPr sz="4800" spc="-130" dirty="0"/>
              <a:t> </a:t>
            </a:r>
            <a:r>
              <a:rPr sz="4800" spc="-5" dirty="0"/>
              <a:t>Clothing</a:t>
            </a:r>
            <a:endParaRPr sz="4800"/>
          </a:p>
        </p:txBody>
      </p:sp>
      <p:sp>
        <p:nvSpPr>
          <p:cNvPr id="3" name="object 3"/>
          <p:cNvSpPr txBox="1"/>
          <p:nvPr/>
        </p:nvSpPr>
        <p:spPr>
          <a:xfrm>
            <a:off x="535940" y="1590040"/>
            <a:ext cx="7809865" cy="4667250"/>
          </a:xfrm>
          <a:prstGeom prst="rect">
            <a:avLst/>
          </a:prstGeom>
        </p:spPr>
        <p:txBody>
          <a:bodyPr vert="horz" wrap="square" lIns="0" tIns="60960" rIns="0" bIns="0" rtlCol="0">
            <a:spAutoFit/>
          </a:bodyPr>
          <a:lstStyle/>
          <a:p>
            <a:pPr marL="294640" marR="183515" indent="-281940">
              <a:lnSpc>
                <a:spcPts val="3020"/>
              </a:lnSpc>
              <a:spcBef>
                <a:spcPts val="480"/>
              </a:spcBef>
              <a:buFont typeface="Arial"/>
              <a:buChar char="•"/>
              <a:tabLst>
                <a:tab pos="294005" algn="l"/>
                <a:tab pos="294640" algn="l"/>
              </a:tabLst>
            </a:pPr>
            <a:r>
              <a:rPr sz="2800" spc="-5" dirty="0">
                <a:solidFill>
                  <a:srgbClr val="333333"/>
                </a:solidFill>
                <a:latin typeface="Times New Roman"/>
                <a:cs typeface="Times New Roman"/>
              </a:rPr>
              <a:t>Cuts </a:t>
            </a:r>
            <a:r>
              <a:rPr sz="2800" dirty="0">
                <a:solidFill>
                  <a:srgbClr val="333333"/>
                </a:solidFill>
                <a:latin typeface="Times New Roman"/>
                <a:cs typeface="Times New Roman"/>
              </a:rPr>
              <a:t>on the </a:t>
            </a:r>
            <a:r>
              <a:rPr sz="2800" spc="-5" dirty="0">
                <a:solidFill>
                  <a:srgbClr val="333333"/>
                </a:solidFill>
                <a:latin typeface="Times New Roman"/>
                <a:cs typeface="Times New Roman"/>
              </a:rPr>
              <a:t>clothing </a:t>
            </a:r>
            <a:r>
              <a:rPr sz="2800" dirty="0">
                <a:solidFill>
                  <a:srgbClr val="333333"/>
                </a:solidFill>
                <a:latin typeface="Times New Roman"/>
                <a:cs typeface="Times New Roman"/>
              </a:rPr>
              <a:t>should be noted </a:t>
            </a:r>
            <a:r>
              <a:rPr sz="2800" spc="-5" dirty="0">
                <a:solidFill>
                  <a:srgbClr val="333333"/>
                </a:solidFill>
                <a:latin typeface="Times New Roman"/>
                <a:cs typeface="Times New Roman"/>
              </a:rPr>
              <a:t>and correlated  with injuries </a:t>
            </a:r>
            <a:r>
              <a:rPr sz="2800" dirty="0">
                <a:solidFill>
                  <a:srgbClr val="333333"/>
                </a:solidFill>
                <a:latin typeface="Times New Roman"/>
                <a:cs typeface="Times New Roman"/>
              </a:rPr>
              <a:t>to the</a:t>
            </a:r>
            <a:r>
              <a:rPr sz="2800" spc="-10" dirty="0">
                <a:solidFill>
                  <a:srgbClr val="333333"/>
                </a:solidFill>
                <a:latin typeface="Times New Roman"/>
                <a:cs typeface="Times New Roman"/>
              </a:rPr>
              <a:t> </a:t>
            </a:r>
            <a:r>
              <a:rPr sz="2800" spc="-35" dirty="0">
                <a:solidFill>
                  <a:srgbClr val="333333"/>
                </a:solidFill>
                <a:latin typeface="Times New Roman"/>
                <a:cs typeface="Times New Roman"/>
              </a:rPr>
              <a:t>body.</a:t>
            </a:r>
            <a:endParaRPr sz="2800" dirty="0">
              <a:latin typeface="Times New Roman"/>
              <a:cs typeface="Times New Roman"/>
            </a:endParaRPr>
          </a:p>
          <a:p>
            <a:pPr marL="294640" marR="5080" indent="-281940">
              <a:lnSpc>
                <a:spcPct val="90000"/>
              </a:lnSpc>
              <a:spcBef>
                <a:spcPts val="1955"/>
              </a:spcBef>
              <a:buFont typeface="Arial"/>
              <a:buChar char="•"/>
              <a:tabLst>
                <a:tab pos="294005" algn="l"/>
                <a:tab pos="294640" algn="l"/>
              </a:tabLst>
            </a:pPr>
            <a:r>
              <a:rPr sz="2800" spc="-5" dirty="0">
                <a:solidFill>
                  <a:srgbClr val="333333"/>
                </a:solidFill>
                <a:latin typeface="Times New Roman"/>
                <a:cs typeface="Times New Roman"/>
              </a:rPr>
              <a:t>More </a:t>
            </a:r>
            <a:r>
              <a:rPr sz="2800" dirty="0">
                <a:solidFill>
                  <a:srgbClr val="333333"/>
                </a:solidFill>
                <a:latin typeface="Times New Roman"/>
                <a:cs typeface="Times New Roman"/>
              </a:rPr>
              <a:t>than one </a:t>
            </a:r>
            <a:r>
              <a:rPr sz="2800" spc="-5" dirty="0">
                <a:solidFill>
                  <a:srgbClr val="333333"/>
                </a:solidFill>
                <a:latin typeface="Times New Roman"/>
                <a:cs typeface="Times New Roman"/>
              </a:rPr>
              <a:t>cut </a:t>
            </a:r>
            <a:r>
              <a:rPr sz="2800" dirty="0">
                <a:solidFill>
                  <a:srgbClr val="333333"/>
                </a:solidFill>
                <a:latin typeface="Times New Roman"/>
                <a:cs typeface="Times New Roman"/>
              </a:rPr>
              <a:t>on the clothing </a:t>
            </a:r>
            <a:r>
              <a:rPr sz="2800" spc="-10" dirty="0">
                <a:solidFill>
                  <a:srgbClr val="333333"/>
                </a:solidFill>
                <a:latin typeface="Times New Roman"/>
                <a:cs typeface="Times New Roman"/>
              </a:rPr>
              <a:t>may </a:t>
            </a:r>
            <a:r>
              <a:rPr sz="2800" spc="-5" dirty="0">
                <a:solidFill>
                  <a:srgbClr val="333333"/>
                </a:solidFill>
                <a:latin typeface="Times New Roman"/>
                <a:cs typeface="Times New Roman"/>
              </a:rPr>
              <a:t>correspond  with </a:t>
            </a:r>
            <a:r>
              <a:rPr sz="2800" dirty="0">
                <a:solidFill>
                  <a:srgbClr val="333333"/>
                </a:solidFill>
                <a:latin typeface="Times New Roman"/>
                <a:cs typeface="Times New Roman"/>
              </a:rPr>
              <a:t>a single injury to the body </a:t>
            </a:r>
            <a:r>
              <a:rPr sz="2800" spc="-10" dirty="0">
                <a:solidFill>
                  <a:srgbClr val="333333"/>
                </a:solidFill>
                <a:latin typeface="Times New Roman"/>
                <a:cs typeface="Times New Roman"/>
              </a:rPr>
              <a:t>as </a:t>
            </a:r>
            <a:r>
              <a:rPr sz="2800" dirty="0">
                <a:solidFill>
                  <a:srgbClr val="333333"/>
                </a:solidFill>
                <a:latin typeface="Times New Roman"/>
                <a:cs typeface="Times New Roman"/>
              </a:rPr>
              <a:t>a </a:t>
            </a:r>
            <a:r>
              <a:rPr sz="2800" spc="-5" dirty="0">
                <a:solidFill>
                  <a:srgbClr val="333333"/>
                </a:solidFill>
                <a:latin typeface="Times New Roman"/>
                <a:cs typeface="Times New Roman"/>
              </a:rPr>
              <a:t>result </a:t>
            </a:r>
            <a:r>
              <a:rPr sz="2800" dirty="0">
                <a:solidFill>
                  <a:srgbClr val="333333"/>
                </a:solidFill>
                <a:latin typeface="Times New Roman"/>
                <a:cs typeface="Times New Roman"/>
              </a:rPr>
              <a:t>of </a:t>
            </a:r>
            <a:r>
              <a:rPr sz="2800" spc="-5" dirty="0">
                <a:solidFill>
                  <a:srgbClr val="333333"/>
                </a:solidFill>
                <a:latin typeface="Times New Roman"/>
                <a:cs typeface="Times New Roman"/>
              </a:rPr>
              <a:t>folds</a:t>
            </a:r>
            <a:r>
              <a:rPr sz="2800" spc="-85" dirty="0">
                <a:solidFill>
                  <a:srgbClr val="333333"/>
                </a:solidFill>
                <a:latin typeface="Times New Roman"/>
                <a:cs typeface="Times New Roman"/>
              </a:rPr>
              <a:t> </a:t>
            </a:r>
            <a:r>
              <a:rPr sz="2800" dirty="0">
                <a:solidFill>
                  <a:srgbClr val="333333"/>
                </a:solidFill>
                <a:latin typeface="Times New Roman"/>
                <a:cs typeface="Times New Roman"/>
              </a:rPr>
              <a:t>in  the</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clothing.</a:t>
            </a:r>
            <a:endParaRPr sz="2800" dirty="0">
              <a:latin typeface="Times New Roman"/>
              <a:cs typeface="Times New Roman"/>
            </a:endParaRPr>
          </a:p>
          <a:p>
            <a:pPr marL="294640" marR="1278890" indent="-281940">
              <a:lnSpc>
                <a:spcPts val="3020"/>
              </a:lnSpc>
              <a:spcBef>
                <a:spcPts val="2045"/>
              </a:spcBef>
              <a:buFont typeface="Arial"/>
              <a:buChar char="•"/>
              <a:tabLst>
                <a:tab pos="294005" algn="l"/>
                <a:tab pos="294640" algn="l"/>
              </a:tabLst>
            </a:pPr>
            <a:r>
              <a:rPr sz="2800" spc="-5" dirty="0">
                <a:solidFill>
                  <a:srgbClr val="333333"/>
                </a:solidFill>
                <a:latin typeface="Times New Roman"/>
                <a:cs typeface="Times New Roman"/>
              </a:rPr>
              <a:t>Cuts </a:t>
            </a:r>
            <a:r>
              <a:rPr sz="2800" dirty="0">
                <a:solidFill>
                  <a:srgbClr val="333333"/>
                </a:solidFill>
                <a:latin typeface="Times New Roman"/>
                <a:cs typeface="Times New Roman"/>
              </a:rPr>
              <a:t>to the clothing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not </a:t>
            </a:r>
            <a:r>
              <a:rPr sz="2800" spc="-5" dirty="0">
                <a:solidFill>
                  <a:srgbClr val="333333"/>
                </a:solidFill>
                <a:latin typeface="Times New Roman"/>
                <a:cs typeface="Times New Roman"/>
              </a:rPr>
              <a:t>exactly</a:t>
            </a:r>
            <a:r>
              <a:rPr sz="2800" spc="-80" dirty="0">
                <a:solidFill>
                  <a:srgbClr val="333333"/>
                </a:solidFill>
                <a:latin typeface="Times New Roman"/>
                <a:cs typeface="Times New Roman"/>
              </a:rPr>
              <a:t> </a:t>
            </a:r>
            <a:r>
              <a:rPr sz="2800" dirty="0">
                <a:solidFill>
                  <a:srgbClr val="333333"/>
                </a:solidFill>
                <a:latin typeface="Times New Roman"/>
                <a:cs typeface="Times New Roman"/>
              </a:rPr>
              <a:t>overlie  </a:t>
            </a:r>
            <a:r>
              <a:rPr sz="2800" spc="-5" dirty="0">
                <a:solidFill>
                  <a:srgbClr val="333333"/>
                </a:solidFill>
                <a:latin typeface="Times New Roman"/>
                <a:cs typeface="Times New Roman"/>
              </a:rPr>
              <a:t>corresponding </a:t>
            </a:r>
            <a:r>
              <a:rPr sz="2800" dirty="0">
                <a:solidFill>
                  <a:srgbClr val="333333"/>
                </a:solidFill>
                <a:latin typeface="Times New Roman"/>
                <a:cs typeface="Times New Roman"/>
              </a:rPr>
              <a:t>wounds to the</a:t>
            </a:r>
            <a:r>
              <a:rPr sz="2800" spc="-35" dirty="0">
                <a:solidFill>
                  <a:srgbClr val="333333"/>
                </a:solidFill>
                <a:latin typeface="Times New Roman"/>
                <a:cs typeface="Times New Roman"/>
              </a:rPr>
              <a:t> body.</a:t>
            </a:r>
            <a:endParaRPr sz="2800" dirty="0">
              <a:latin typeface="Times New Roman"/>
              <a:cs typeface="Times New Roman"/>
            </a:endParaRPr>
          </a:p>
          <a:p>
            <a:pPr marL="294640" marR="537210" indent="-281940">
              <a:lnSpc>
                <a:spcPts val="3020"/>
              </a:lnSpc>
              <a:spcBef>
                <a:spcPts val="2000"/>
              </a:spcBef>
              <a:buFont typeface="Arial"/>
              <a:buChar char="•"/>
              <a:tabLst>
                <a:tab pos="294005" algn="l"/>
                <a:tab pos="294640" algn="l"/>
              </a:tabLst>
            </a:pPr>
            <a:r>
              <a:rPr sz="2800" spc="-5" dirty="0">
                <a:solidFill>
                  <a:srgbClr val="333333"/>
                </a:solidFill>
                <a:latin typeface="Times New Roman"/>
                <a:cs typeface="Times New Roman"/>
              </a:rPr>
              <a:t>There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stab </a:t>
            </a:r>
            <a:r>
              <a:rPr sz="2800" dirty="0">
                <a:solidFill>
                  <a:srgbClr val="333333"/>
                </a:solidFill>
                <a:latin typeface="Times New Roman"/>
                <a:cs typeface="Times New Roman"/>
              </a:rPr>
              <a:t>or </a:t>
            </a:r>
            <a:r>
              <a:rPr sz="2800" spc="-5" dirty="0">
                <a:solidFill>
                  <a:srgbClr val="333333"/>
                </a:solidFill>
                <a:latin typeface="Times New Roman"/>
                <a:cs typeface="Times New Roman"/>
              </a:rPr>
              <a:t>slash </a:t>
            </a:r>
            <a:r>
              <a:rPr sz="2800" spc="-10" dirty="0">
                <a:solidFill>
                  <a:srgbClr val="333333"/>
                </a:solidFill>
                <a:latin typeface="Times New Roman"/>
                <a:cs typeface="Times New Roman"/>
              </a:rPr>
              <a:t>marks </a:t>
            </a:r>
            <a:r>
              <a:rPr sz="2800" dirty="0">
                <a:solidFill>
                  <a:srgbClr val="333333"/>
                </a:solidFill>
                <a:latin typeface="Times New Roman"/>
                <a:cs typeface="Times New Roman"/>
              </a:rPr>
              <a:t>on the </a:t>
            </a:r>
            <a:r>
              <a:rPr sz="2800" spc="-5" dirty="0">
                <a:solidFill>
                  <a:srgbClr val="333333"/>
                </a:solidFill>
                <a:latin typeface="Times New Roman"/>
                <a:cs typeface="Times New Roman"/>
              </a:rPr>
              <a:t>clothing  </a:t>
            </a:r>
            <a:r>
              <a:rPr sz="2800" dirty="0">
                <a:solidFill>
                  <a:srgbClr val="333333"/>
                </a:solidFill>
                <a:latin typeface="Times New Roman"/>
                <a:cs typeface="Times New Roman"/>
              </a:rPr>
              <a:t>without </a:t>
            </a:r>
            <a:r>
              <a:rPr sz="2800" spc="-5" dirty="0">
                <a:solidFill>
                  <a:srgbClr val="333333"/>
                </a:solidFill>
                <a:latin typeface="Times New Roman"/>
                <a:cs typeface="Times New Roman"/>
              </a:rPr>
              <a:t>corresponding injuries to the </a:t>
            </a:r>
            <a:r>
              <a:rPr sz="2800" spc="-35" dirty="0">
                <a:solidFill>
                  <a:srgbClr val="333333"/>
                </a:solidFill>
                <a:latin typeface="Times New Roman"/>
                <a:cs typeface="Times New Roman"/>
              </a:rPr>
              <a:t>body, </a:t>
            </a:r>
            <a:r>
              <a:rPr sz="2800" spc="-5" dirty="0">
                <a:solidFill>
                  <a:srgbClr val="333333"/>
                </a:solidFill>
                <a:latin typeface="Times New Roman"/>
                <a:cs typeface="Times New Roman"/>
              </a:rPr>
              <a:t>e.g.  "defense"-type slashes </a:t>
            </a:r>
            <a:r>
              <a:rPr sz="2800" dirty="0">
                <a:solidFill>
                  <a:srgbClr val="333333"/>
                </a:solidFill>
                <a:latin typeface="Times New Roman"/>
                <a:cs typeface="Times New Roman"/>
              </a:rPr>
              <a:t>to the</a:t>
            </a:r>
            <a:r>
              <a:rPr sz="2800" spc="-20" dirty="0">
                <a:solidFill>
                  <a:srgbClr val="333333"/>
                </a:solidFill>
                <a:latin typeface="Times New Roman"/>
                <a:cs typeface="Times New Roman"/>
              </a:rPr>
              <a:t> </a:t>
            </a:r>
            <a:r>
              <a:rPr sz="2800" spc="-10" dirty="0">
                <a:solidFill>
                  <a:srgbClr val="333333"/>
                </a:solidFill>
                <a:latin typeface="Times New Roman"/>
                <a:cs typeface="Times New Roman"/>
              </a:rPr>
              <a:t>arms.</a:t>
            </a:r>
            <a:endParaRPr sz="28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9700" y="387350"/>
            <a:ext cx="3778885" cy="635000"/>
          </a:xfrm>
          <a:prstGeom prst="rect">
            <a:avLst/>
          </a:prstGeom>
        </p:spPr>
        <p:txBody>
          <a:bodyPr vert="horz" wrap="square" lIns="0" tIns="12700" rIns="0" bIns="0" rtlCol="0">
            <a:spAutoFit/>
          </a:bodyPr>
          <a:lstStyle/>
          <a:p>
            <a:pPr marL="12700">
              <a:lnSpc>
                <a:spcPct val="100000"/>
              </a:lnSpc>
              <a:spcBef>
                <a:spcPts val="100"/>
              </a:spcBef>
            </a:pPr>
            <a:r>
              <a:rPr spc="-70" dirty="0"/>
              <a:t>Wound</a:t>
            </a:r>
            <a:r>
              <a:rPr spc="-45" dirty="0"/>
              <a:t> </a:t>
            </a:r>
            <a:r>
              <a:rPr spc="-5" dirty="0"/>
              <a:t>Categories</a:t>
            </a:r>
          </a:p>
        </p:txBody>
      </p:sp>
      <p:sp>
        <p:nvSpPr>
          <p:cNvPr id="3" name="object 3"/>
          <p:cNvSpPr txBox="1"/>
          <p:nvPr/>
        </p:nvSpPr>
        <p:spPr>
          <a:xfrm>
            <a:off x="857250" y="1861820"/>
            <a:ext cx="4460875" cy="348869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Bruises </a:t>
            </a:r>
            <a:r>
              <a:rPr sz="2400" dirty="0">
                <a:solidFill>
                  <a:srgbClr val="333333"/>
                </a:solidFill>
                <a:latin typeface="Times New Roman"/>
                <a:cs typeface="Times New Roman"/>
              </a:rPr>
              <a:t>(or</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contusions)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Abrasions (or </a:t>
            </a:r>
            <a:r>
              <a:rPr sz="2400" dirty="0">
                <a:solidFill>
                  <a:srgbClr val="333333"/>
                </a:solidFill>
                <a:latin typeface="Times New Roman"/>
                <a:cs typeface="Times New Roman"/>
              </a:rPr>
              <a:t>grazes or</a:t>
            </a:r>
            <a:r>
              <a:rPr sz="2400" spc="-10" dirty="0">
                <a:solidFill>
                  <a:srgbClr val="333333"/>
                </a:solidFill>
                <a:latin typeface="Times New Roman"/>
                <a:cs typeface="Times New Roman"/>
              </a:rPr>
              <a:t> </a:t>
            </a:r>
            <a:r>
              <a:rPr sz="2400" spc="-5" dirty="0">
                <a:solidFill>
                  <a:srgbClr val="333333"/>
                </a:solidFill>
                <a:latin typeface="Times New Roman"/>
                <a:cs typeface="Times New Roman"/>
              </a:rPr>
              <a:t>scratches)</a:t>
            </a:r>
            <a:endParaRPr sz="2400">
              <a:latin typeface="Times New Roman"/>
              <a:cs typeface="Times New Roman"/>
            </a:endParaRPr>
          </a:p>
          <a:p>
            <a:pPr marL="295910" indent="-283210">
              <a:lnSpc>
                <a:spcPct val="100000"/>
              </a:lnSpc>
              <a:spcBef>
                <a:spcPts val="1990"/>
              </a:spcBef>
              <a:buFont typeface="Arial"/>
              <a:buChar char="•"/>
              <a:tabLst>
                <a:tab pos="295275" algn="l"/>
                <a:tab pos="295910" algn="l"/>
              </a:tabLst>
            </a:pPr>
            <a:r>
              <a:rPr sz="2400" spc="-5" dirty="0">
                <a:solidFill>
                  <a:srgbClr val="333333"/>
                </a:solidFill>
                <a:latin typeface="Times New Roman"/>
                <a:cs typeface="Times New Roman"/>
              </a:rPr>
              <a:t>Lacerations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dirty="0">
                <a:solidFill>
                  <a:srgbClr val="333333"/>
                </a:solidFill>
                <a:latin typeface="Times New Roman"/>
                <a:cs typeface="Times New Roman"/>
              </a:rPr>
              <a:t>Incised</a:t>
            </a:r>
            <a:r>
              <a:rPr sz="2400" spc="-10" dirty="0">
                <a:solidFill>
                  <a:srgbClr val="333333"/>
                </a:solidFill>
                <a:latin typeface="Times New Roman"/>
                <a:cs typeface="Times New Roman"/>
              </a:rPr>
              <a:t> </a:t>
            </a:r>
            <a:r>
              <a:rPr sz="2400" spc="-5" dirty="0">
                <a:solidFill>
                  <a:srgbClr val="333333"/>
                </a:solidFill>
                <a:latin typeface="Times New Roman"/>
                <a:cs typeface="Times New Roman"/>
              </a:rPr>
              <a:t>wounds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Puncture </a:t>
            </a:r>
            <a:r>
              <a:rPr sz="2400" dirty="0">
                <a:solidFill>
                  <a:srgbClr val="333333"/>
                </a:solidFill>
                <a:latin typeface="Times New Roman"/>
                <a:cs typeface="Times New Roman"/>
              </a:rPr>
              <a:t>(or </a:t>
            </a:r>
            <a:r>
              <a:rPr sz="2400" spc="-5" dirty="0">
                <a:solidFill>
                  <a:srgbClr val="333333"/>
                </a:solidFill>
                <a:latin typeface="Times New Roman"/>
                <a:cs typeface="Times New Roman"/>
              </a:rPr>
              <a:t>stab)</a:t>
            </a:r>
            <a:r>
              <a:rPr sz="2400" spc="5" dirty="0">
                <a:solidFill>
                  <a:srgbClr val="333333"/>
                </a:solidFill>
                <a:latin typeface="Times New Roman"/>
                <a:cs typeface="Times New Roman"/>
              </a:rPr>
              <a:t> </a:t>
            </a:r>
            <a:r>
              <a:rPr sz="2400" spc="-5" dirty="0">
                <a:solidFill>
                  <a:srgbClr val="333333"/>
                </a:solidFill>
                <a:latin typeface="Times New Roman"/>
                <a:cs typeface="Times New Roman"/>
              </a:rPr>
              <a:t>wounds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Gunshot wounds</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5929" y="326390"/>
            <a:ext cx="5687060" cy="756920"/>
          </a:xfrm>
          <a:prstGeom prst="rect">
            <a:avLst/>
          </a:prstGeom>
        </p:spPr>
        <p:txBody>
          <a:bodyPr vert="horz" wrap="square" lIns="0" tIns="12700" rIns="0" bIns="0" rtlCol="0">
            <a:spAutoFit/>
          </a:bodyPr>
          <a:lstStyle/>
          <a:p>
            <a:pPr marL="12700">
              <a:lnSpc>
                <a:spcPct val="100000"/>
              </a:lnSpc>
              <a:spcBef>
                <a:spcPts val="100"/>
              </a:spcBef>
            </a:pPr>
            <a:r>
              <a:rPr sz="4800" spc="-5" dirty="0"/>
              <a:t>Stab </a:t>
            </a:r>
            <a:r>
              <a:rPr sz="4800" spc="-60" dirty="0"/>
              <a:t>Wounds:</a:t>
            </a:r>
            <a:r>
              <a:rPr sz="4800" spc="-130" dirty="0"/>
              <a:t> </a:t>
            </a:r>
            <a:r>
              <a:rPr sz="4800" spc="-5" dirty="0"/>
              <a:t>Clothing</a:t>
            </a:r>
            <a:endParaRPr sz="4800"/>
          </a:p>
        </p:txBody>
      </p:sp>
      <p:sp>
        <p:nvSpPr>
          <p:cNvPr id="3" name="object 3"/>
          <p:cNvSpPr txBox="1"/>
          <p:nvPr/>
        </p:nvSpPr>
        <p:spPr>
          <a:xfrm>
            <a:off x="535940" y="1548129"/>
            <a:ext cx="8060055" cy="4669790"/>
          </a:xfrm>
          <a:prstGeom prst="rect">
            <a:avLst/>
          </a:prstGeom>
        </p:spPr>
        <p:txBody>
          <a:bodyPr vert="horz" wrap="square" lIns="0" tIns="98425" rIns="0" bIns="0" rtlCol="0">
            <a:spAutoFit/>
          </a:bodyPr>
          <a:lstStyle/>
          <a:p>
            <a:pPr marL="294640" marR="277495" indent="-281940">
              <a:lnSpc>
                <a:spcPct val="79800"/>
              </a:lnSpc>
              <a:spcBef>
                <a:spcPts val="775"/>
              </a:spcBef>
              <a:buFont typeface="Arial"/>
              <a:buChar char="•"/>
              <a:tabLst>
                <a:tab pos="294005" algn="l"/>
                <a:tab pos="294640" algn="l"/>
              </a:tabLst>
            </a:pPr>
            <a:r>
              <a:rPr sz="2800" spc="-5" dirty="0">
                <a:solidFill>
                  <a:srgbClr val="333333"/>
                </a:solidFill>
                <a:latin typeface="Times New Roman"/>
                <a:cs typeface="Times New Roman"/>
              </a:rPr>
              <a:t>Blood flow patterns </a:t>
            </a:r>
            <a:r>
              <a:rPr sz="2800" dirty="0">
                <a:solidFill>
                  <a:srgbClr val="333333"/>
                </a:solidFill>
                <a:latin typeface="Times New Roman"/>
                <a:cs typeface="Times New Roman"/>
              </a:rPr>
              <a:t>on the clothing </a:t>
            </a:r>
            <a:r>
              <a:rPr sz="2800" spc="-10" dirty="0">
                <a:solidFill>
                  <a:srgbClr val="333333"/>
                </a:solidFill>
                <a:latin typeface="Times New Roman"/>
                <a:cs typeface="Times New Roman"/>
              </a:rPr>
              <a:t>may </a:t>
            </a:r>
            <a:r>
              <a:rPr sz="2800" spc="-5" dirty="0">
                <a:solidFill>
                  <a:srgbClr val="333333"/>
                </a:solidFill>
                <a:latin typeface="Times New Roman"/>
                <a:cs typeface="Times New Roman"/>
              </a:rPr>
              <a:t>indicate </a:t>
            </a:r>
            <a:r>
              <a:rPr sz="2800" dirty="0">
                <a:solidFill>
                  <a:srgbClr val="333333"/>
                </a:solidFill>
                <a:latin typeface="Times New Roman"/>
                <a:cs typeface="Times New Roman"/>
              </a:rPr>
              <a:t>the  position of the </a:t>
            </a:r>
            <a:r>
              <a:rPr sz="2800" spc="-5" dirty="0">
                <a:solidFill>
                  <a:srgbClr val="333333"/>
                </a:solidFill>
                <a:latin typeface="Times New Roman"/>
                <a:cs typeface="Times New Roman"/>
              </a:rPr>
              <a:t>victim at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time </a:t>
            </a:r>
            <a:r>
              <a:rPr sz="2800" dirty="0">
                <a:solidFill>
                  <a:srgbClr val="333333"/>
                </a:solidFill>
                <a:latin typeface="Times New Roman"/>
                <a:cs typeface="Times New Roman"/>
              </a:rPr>
              <a:t>of the</a:t>
            </a:r>
            <a:r>
              <a:rPr sz="2800" spc="-155" dirty="0">
                <a:solidFill>
                  <a:srgbClr val="333333"/>
                </a:solidFill>
                <a:latin typeface="Times New Roman"/>
                <a:cs typeface="Times New Roman"/>
              </a:rPr>
              <a:t> </a:t>
            </a:r>
            <a:r>
              <a:rPr sz="2800" dirty="0">
                <a:solidFill>
                  <a:srgbClr val="333333"/>
                </a:solidFill>
                <a:latin typeface="Times New Roman"/>
                <a:cs typeface="Times New Roman"/>
              </a:rPr>
              <a:t>stabbing.</a:t>
            </a:r>
            <a:endParaRPr sz="2800" dirty="0">
              <a:latin typeface="Times New Roman"/>
              <a:cs typeface="Times New Roman"/>
            </a:endParaRPr>
          </a:p>
          <a:p>
            <a:pPr marL="590550" marR="104139" lvl="1" indent="-295910">
              <a:lnSpc>
                <a:spcPct val="79900"/>
              </a:lnSpc>
              <a:spcBef>
                <a:spcPts val="600"/>
              </a:spcBef>
              <a:buClr>
                <a:srgbClr val="848484"/>
              </a:buClr>
              <a:buFont typeface="Arial"/>
              <a:buChar char="•"/>
              <a:tabLst>
                <a:tab pos="589915" algn="l"/>
                <a:tab pos="590550" algn="l"/>
              </a:tabLst>
            </a:pPr>
            <a:r>
              <a:rPr sz="2400" spc="-5" dirty="0">
                <a:solidFill>
                  <a:srgbClr val="333333"/>
                </a:solidFill>
                <a:latin typeface="Times New Roman"/>
                <a:cs typeface="Times New Roman"/>
              </a:rPr>
              <a:t>Blood </a:t>
            </a:r>
            <a:r>
              <a:rPr sz="2400" dirty="0">
                <a:solidFill>
                  <a:srgbClr val="333333"/>
                </a:solidFill>
                <a:latin typeface="Times New Roman"/>
                <a:cs typeface="Times New Roman"/>
              </a:rPr>
              <a:t>drops on the tops </a:t>
            </a:r>
            <a:r>
              <a:rPr sz="2400" spc="-5" dirty="0">
                <a:solidFill>
                  <a:srgbClr val="333333"/>
                </a:solidFill>
                <a:latin typeface="Times New Roman"/>
                <a:cs typeface="Times New Roman"/>
              </a:rPr>
              <a:t>of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shoes from </a:t>
            </a:r>
            <a:r>
              <a:rPr sz="2400" dirty="0">
                <a:solidFill>
                  <a:srgbClr val="333333"/>
                </a:solidFill>
                <a:latin typeface="Times New Roman"/>
                <a:cs typeface="Times New Roman"/>
              </a:rPr>
              <a:t>a stab to the </a:t>
            </a:r>
            <a:r>
              <a:rPr sz="2400" spc="-5" dirty="0">
                <a:solidFill>
                  <a:srgbClr val="333333"/>
                </a:solidFill>
                <a:latin typeface="Times New Roman"/>
                <a:cs typeface="Times New Roman"/>
              </a:rPr>
              <a:t>chest  </a:t>
            </a:r>
            <a:r>
              <a:rPr sz="2400" dirty="0">
                <a:solidFill>
                  <a:srgbClr val="333333"/>
                </a:solidFill>
                <a:latin typeface="Times New Roman"/>
                <a:cs typeface="Times New Roman"/>
              </a:rPr>
              <a:t>in a victim standing</a:t>
            </a:r>
            <a:r>
              <a:rPr sz="2400" spc="-30" dirty="0">
                <a:solidFill>
                  <a:srgbClr val="333333"/>
                </a:solidFill>
                <a:latin typeface="Times New Roman"/>
                <a:cs typeface="Times New Roman"/>
              </a:rPr>
              <a:t> </a:t>
            </a:r>
            <a:r>
              <a:rPr sz="2400" dirty="0">
                <a:solidFill>
                  <a:srgbClr val="333333"/>
                </a:solidFill>
                <a:latin typeface="Times New Roman"/>
                <a:cs typeface="Times New Roman"/>
              </a:rPr>
              <a:t>upright.</a:t>
            </a:r>
            <a:endParaRPr sz="2400" dirty="0">
              <a:latin typeface="Times New Roman"/>
              <a:cs typeface="Times New Roman"/>
            </a:endParaRPr>
          </a:p>
          <a:p>
            <a:pPr marL="590550" marR="608330" lvl="1" indent="-295910">
              <a:lnSpc>
                <a:spcPts val="2310"/>
              </a:lnSpc>
              <a:spcBef>
                <a:spcPts val="575"/>
              </a:spcBef>
              <a:buClr>
                <a:srgbClr val="848484"/>
              </a:buClr>
              <a:buFont typeface="Arial"/>
              <a:buChar char="•"/>
              <a:tabLst>
                <a:tab pos="589915" algn="l"/>
                <a:tab pos="590550" algn="l"/>
              </a:tabLst>
            </a:pPr>
            <a:r>
              <a:rPr sz="2400" spc="-5" dirty="0">
                <a:solidFill>
                  <a:srgbClr val="333333"/>
                </a:solidFill>
                <a:latin typeface="Times New Roman"/>
                <a:cs typeface="Times New Roman"/>
              </a:rPr>
              <a:t>Blood flow </a:t>
            </a:r>
            <a:r>
              <a:rPr sz="2400" dirty="0">
                <a:solidFill>
                  <a:srgbClr val="333333"/>
                </a:solidFill>
                <a:latin typeface="Times New Roman"/>
                <a:cs typeface="Times New Roman"/>
              </a:rPr>
              <a:t>direction </a:t>
            </a:r>
            <a:r>
              <a:rPr sz="2400" spc="-5" dirty="0">
                <a:solidFill>
                  <a:srgbClr val="333333"/>
                </a:solidFill>
                <a:latin typeface="Times New Roman"/>
                <a:cs typeface="Times New Roman"/>
              </a:rPr>
              <a:t>can </a:t>
            </a:r>
            <a:r>
              <a:rPr sz="2400" dirty="0">
                <a:solidFill>
                  <a:srgbClr val="333333"/>
                </a:solidFill>
                <a:latin typeface="Times New Roman"/>
                <a:cs typeface="Times New Roman"/>
              </a:rPr>
              <a:t>change with </a:t>
            </a:r>
            <a:r>
              <a:rPr sz="2400" spc="-10" dirty="0">
                <a:solidFill>
                  <a:srgbClr val="333333"/>
                </a:solidFill>
                <a:latin typeface="Times New Roman"/>
                <a:cs typeface="Times New Roman"/>
              </a:rPr>
              <a:t>movements </a:t>
            </a:r>
            <a:r>
              <a:rPr sz="2400" dirty="0">
                <a:solidFill>
                  <a:srgbClr val="333333"/>
                </a:solidFill>
                <a:latin typeface="Times New Roman"/>
                <a:cs typeface="Times New Roman"/>
              </a:rPr>
              <a:t>of the  </a:t>
            </a:r>
            <a:r>
              <a:rPr sz="2400" spc="-30" dirty="0">
                <a:solidFill>
                  <a:srgbClr val="333333"/>
                </a:solidFill>
                <a:latin typeface="Times New Roman"/>
                <a:cs typeface="Times New Roman"/>
              </a:rPr>
              <a:t>body.</a:t>
            </a:r>
            <a:endParaRPr sz="2400" dirty="0">
              <a:latin typeface="Times New Roman"/>
              <a:cs typeface="Times New Roman"/>
            </a:endParaRPr>
          </a:p>
          <a:p>
            <a:pPr marL="294640" marR="608965" indent="-281940">
              <a:lnSpc>
                <a:spcPts val="2690"/>
              </a:lnSpc>
              <a:spcBef>
                <a:spcPts val="1985"/>
              </a:spcBef>
              <a:buFont typeface="Arial"/>
              <a:buChar char="•"/>
              <a:tabLst>
                <a:tab pos="294005" algn="l"/>
                <a:tab pos="294640" algn="l"/>
              </a:tabLst>
            </a:pPr>
            <a:r>
              <a:rPr sz="2800" spc="-40" dirty="0">
                <a:solidFill>
                  <a:srgbClr val="333333"/>
                </a:solidFill>
                <a:latin typeface="Times New Roman"/>
                <a:cs typeface="Times New Roman"/>
              </a:rPr>
              <a:t>Wound </a:t>
            </a:r>
            <a:r>
              <a:rPr sz="2800" spc="-5" dirty="0">
                <a:solidFill>
                  <a:srgbClr val="333333"/>
                </a:solidFill>
                <a:latin typeface="Times New Roman"/>
                <a:cs typeface="Times New Roman"/>
              </a:rPr>
              <a:t>track </a:t>
            </a:r>
            <a:r>
              <a:rPr sz="2800" spc="-10" dirty="0">
                <a:solidFill>
                  <a:srgbClr val="333333"/>
                </a:solidFill>
                <a:latin typeface="Times New Roman"/>
                <a:cs typeface="Times New Roman"/>
              </a:rPr>
              <a:t>can </a:t>
            </a:r>
            <a:r>
              <a:rPr sz="2800" dirty="0">
                <a:solidFill>
                  <a:srgbClr val="333333"/>
                </a:solidFill>
                <a:latin typeface="Times New Roman"/>
                <a:cs typeface="Times New Roman"/>
              </a:rPr>
              <a:t>be </a:t>
            </a:r>
            <a:r>
              <a:rPr sz="2800" spc="-5" dirty="0">
                <a:solidFill>
                  <a:srgbClr val="333333"/>
                </a:solidFill>
                <a:latin typeface="Times New Roman"/>
                <a:cs typeface="Times New Roman"/>
              </a:rPr>
              <a:t>indicated </a:t>
            </a:r>
            <a:r>
              <a:rPr sz="2800" dirty="0">
                <a:solidFill>
                  <a:srgbClr val="333333"/>
                </a:solidFill>
                <a:latin typeface="Times New Roman"/>
                <a:cs typeface="Times New Roman"/>
              </a:rPr>
              <a:t>by </a:t>
            </a:r>
            <a:r>
              <a:rPr sz="2800" spc="-5" dirty="0">
                <a:solidFill>
                  <a:srgbClr val="333333"/>
                </a:solidFill>
                <a:latin typeface="Times New Roman"/>
                <a:cs typeface="Times New Roman"/>
              </a:rPr>
              <a:t>undercutting and  beveling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external</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wound.</a:t>
            </a:r>
            <a:endParaRPr sz="2800" dirty="0">
              <a:latin typeface="Times New Roman"/>
              <a:cs typeface="Times New Roman"/>
            </a:endParaRPr>
          </a:p>
          <a:p>
            <a:pPr marL="294640" marR="5080" indent="-281940">
              <a:lnSpc>
                <a:spcPts val="2690"/>
              </a:lnSpc>
              <a:spcBef>
                <a:spcPts val="1989"/>
              </a:spcBef>
              <a:buFont typeface="Arial"/>
              <a:buChar char="•"/>
              <a:tabLst>
                <a:tab pos="294005" algn="l"/>
                <a:tab pos="294640" algn="l"/>
              </a:tabLst>
            </a:pPr>
            <a:r>
              <a:rPr sz="2800" spc="-5" dirty="0">
                <a:solidFill>
                  <a:srgbClr val="333333"/>
                </a:solidFill>
                <a:latin typeface="Times New Roman"/>
                <a:cs typeface="Times New Roman"/>
              </a:rPr>
              <a:t>Extrapolation from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direction </a:t>
            </a:r>
            <a:r>
              <a:rPr sz="2800" dirty="0">
                <a:solidFill>
                  <a:srgbClr val="333333"/>
                </a:solidFill>
                <a:latin typeface="Times New Roman"/>
                <a:cs typeface="Times New Roman"/>
              </a:rPr>
              <a:t>of </a:t>
            </a:r>
            <a:r>
              <a:rPr sz="2800" spc="-5" dirty="0">
                <a:solidFill>
                  <a:srgbClr val="333333"/>
                </a:solidFill>
                <a:latin typeface="Times New Roman"/>
                <a:cs typeface="Times New Roman"/>
              </a:rPr>
              <a:t>wound tracks </a:t>
            </a:r>
            <a:r>
              <a:rPr sz="2800" dirty="0">
                <a:solidFill>
                  <a:srgbClr val="333333"/>
                </a:solidFill>
                <a:latin typeface="Times New Roman"/>
                <a:cs typeface="Times New Roman"/>
              </a:rPr>
              <a:t>to </a:t>
            </a:r>
            <a:r>
              <a:rPr sz="2800" spc="-10" dirty="0">
                <a:solidFill>
                  <a:srgbClr val="333333"/>
                </a:solidFill>
                <a:latin typeface="Times New Roman"/>
                <a:cs typeface="Times New Roman"/>
              </a:rPr>
              <a:t>an  </a:t>
            </a:r>
            <a:r>
              <a:rPr sz="2800" dirty="0">
                <a:solidFill>
                  <a:srgbClr val="333333"/>
                </a:solidFill>
                <a:latin typeface="Times New Roman"/>
                <a:cs typeface="Times New Roman"/>
              </a:rPr>
              <a:t>opinion on the </a:t>
            </a:r>
            <a:r>
              <a:rPr sz="2800" spc="-5" dirty="0">
                <a:solidFill>
                  <a:srgbClr val="333333"/>
                </a:solidFill>
                <a:latin typeface="Times New Roman"/>
                <a:cs typeface="Times New Roman"/>
              </a:rPr>
              <a:t>relative </a:t>
            </a:r>
            <a:r>
              <a:rPr sz="2800" dirty="0">
                <a:solidFill>
                  <a:srgbClr val="333333"/>
                </a:solidFill>
                <a:latin typeface="Times New Roman"/>
                <a:cs typeface="Times New Roman"/>
              </a:rPr>
              <a:t>positions of </a:t>
            </a:r>
            <a:r>
              <a:rPr sz="2800" spc="-5" dirty="0">
                <a:solidFill>
                  <a:srgbClr val="333333"/>
                </a:solidFill>
                <a:latin typeface="Times New Roman"/>
                <a:cs typeface="Times New Roman"/>
              </a:rPr>
              <a:t>an assailant and  victim should be, </a:t>
            </a:r>
            <a:r>
              <a:rPr sz="2800" dirty="0">
                <a:solidFill>
                  <a:srgbClr val="333333"/>
                </a:solidFill>
                <a:latin typeface="Times New Roman"/>
                <a:cs typeface="Times New Roman"/>
              </a:rPr>
              <a:t>since </a:t>
            </a:r>
            <a:r>
              <a:rPr sz="2800" spc="-5" dirty="0">
                <a:solidFill>
                  <a:srgbClr val="333333"/>
                </a:solidFill>
                <a:latin typeface="Times New Roman"/>
                <a:cs typeface="Times New Roman"/>
              </a:rPr>
              <a:t>two potentially moving  objects are</a:t>
            </a:r>
            <a:r>
              <a:rPr sz="2800" spc="-10" dirty="0">
                <a:solidFill>
                  <a:srgbClr val="333333"/>
                </a:solidFill>
                <a:latin typeface="Times New Roman"/>
                <a:cs typeface="Times New Roman"/>
              </a:rPr>
              <a:t> </a:t>
            </a:r>
            <a:r>
              <a:rPr sz="2800" dirty="0">
                <a:solidFill>
                  <a:srgbClr val="333333"/>
                </a:solidFill>
                <a:latin typeface="Times New Roman"/>
                <a:cs typeface="Times New Roman"/>
              </a:rPr>
              <a:t>involved.</a:t>
            </a:r>
            <a:endParaRPr sz="2800" dirty="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130" y="326390"/>
            <a:ext cx="7310120" cy="756920"/>
          </a:xfrm>
          <a:prstGeom prst="rect">
            <a:avLst/>
          </a:prstGeom>
        </p:spPr>
        <p:txBody>
          <a:bodyPr vert="horz" wrap="square" lIns="0" tIns="12700" rIns="0" bIns="0" rtlCol="0">
            <a:spAutoFit/>
          </a:bodyPr>
          <a:lstStyle/>
          <a:p>
            <a:pPr marL="12700">
              <a:lnSpc>
                <a:spcPct val="100000"/>
              </a:lnSpc>
              <a:spcBef>
                <a:spcPts val="100"/>
              </a:spcBef>
              <a:tabLst>
                <a:tab pos="5182870" algn="l"/>
              </a:tabLst>
            </a:pPr>
            <a:r>
              <a:rPr sz="4800" spc="-5" dirty="0"/>
              <a:t>Stab</a:t>
            </a:r>
            <a:r>
              <a:rPr sz="4800" spc="-75" dirty="0"/>
              <a:t> </a:t>
            </a:r>
            <a:r>
              <a:rPr sz="4800" spc="-60" dirty="0"/>
              <a:t>Wounds:</a:t>
            </a:r>
            <a:r>
              <a:rPr sz="4800" spc="10" dirty="0"/>
              <a:t> </a:t>
            </a:r>
            <a:r>
              <a:rPr sz="4800" spc="-5" dirty="0"/>
              <a:t>Cause	</a:t>
            </a:r>
            <a:r>
              <a:rPr sz="4800" dirty="0"/>
              <a:t>of</a:t>
            </a:r>
            <a:r>
              <a:rPr sz="4800" spc="-85" dirty="0"/>
              <a:t> </a:t>
            </a:r>
            <a:r>
              <a:rPr sz="4800" spc="-5" dirty="0"/>
              <a:t>Death</a:t>
            </a:r>
            <a:endParaRPr sz="4800"/>
          </a:p>
        </p:txBody>
      </p:sp>
      <p:sp>
        <p:nvSpPr>
          <p:cNvPr id="3" name="object 3"/>
          <p:cNvSpPr txBox="1"/>
          <p:nvPr/>
        </p:nvSpPr>
        <p:spPr>
          <a:xfrm>
            <a:off x="857250" y="1607820"/>
            <a:ext cx="7044690" cy="4240530"/>
          </a:xfrm>
          <a:prstGeom prst="rect">
            <a:avLst/>
          </a:prstGeom>
        </p:spPr>
        <p:txBody>
          <a:bodyPr vert="horz" wrap="square" lIns="0" tIns="223520" rIns="0" bIns="0" rtlCol="0">
            <a:spAutoFit/>
          </a:bodyPr>
          <a:lstStyle/>
          <a:p>
            <a:pPr marL="295910" indent="-283210">
              <a:lnSpc>
                <a:spcPct val="100000"/>
              </a:lnSpc>
              <a:spcBef>
                <a:spcPts val="1760"/>
              </a:spcBef>
              <a:buFont typeface="Arial"/>
              <a:buChar char="•"/>
              <a:tabLst>
                <a:tab pos="295275" algn="l"/>
                <a:tab pos="295910" algn="l"/>
              </a:tabLst>
            </a:pPr>
            <a:r>
              <a:rPr sz="2800" spc="-5" dirty="0">
                <a:solidFill>
                  <a:srgbClr val="333333"/>
                </a:solidFill>
                <a:latin typeface="Times New Roman"/>
                <a:cs typeface="Times New Roman"/>
              </a:rPr>
              <a:t>Most deaths from stab </a:t>
            </a:r>
            <a:r>
              <a:rPr sz="2800" dirty="0">
                <a:solidFill>
                  <a:srgbClr val="333333"/>
                </a:solidFill>
                <a:latin typeface="Times New Roman"/>
                <a:cs typeface="Times New Roman"/>
              </a:rPr>
              <a:t>wounds </a:t>
            </a:r>
            <a:r>
              <a:rPr sz="2800" spc="-5" dirty="0">
                <a:solidFill>
                  <a:srgbClr val="333333"/>
                </a:solidFill>
                <a:latin typeface="Times New Roman"/>
                <a:cs typeface="Times New Roman"/>
              </a:rPr>
              <a:t>are</a:t>
            </a:r>
            <a:r>
              <a:rPr sz="2800" spc="-65" dirty="0">
                <a:solidFill>
                  <a:srgbClr val="333333"/>
                </a:solidFill>
                <a:latin typeface="Times New Roman"/>
                <a:cs typeface="Times New Roman"/>
              </a:rPr>
              <a:t> </a:t>
            </a:r>
            <a:r>
              <a:rPr sz="2800" spc="-5" dirty="0">
                <a:solidFill>
                  <a:srgbClr val="333333"/>
                </a:solidFill>
                <a:latin typeface="Times New Roman"/>
                <a:cs typeface="Times New Roman"/>
              </a:rPr>
              <a:t>homicides.</a:t>
            </a:r>
            <a:endParaRPr sz="2800">
              <a:latin typeface="Times New Roman"/>
              <a:cs typeface="Times New Roman"/>
            </a:endParaRPr>
          </a:p>
          <a:p>
            <a:pPr marL="295275" marR="127000" indent="-283210">
              <a:lnSpc>
                <a:spcPct val="90000"/>
              </a:lnSpc>
              <a:spcBef>
                <a:spcPts val="1995"/>
              </a:spcBef>
              <a:buFont typeface="Arial"/>
              <a:buChar char="•"/>
              <a:tabLst>
                <a:tab pos="295275" algn="l"/>
                <a:tab pos="295910" algn="l"/>
              </a:tabLst>
            </a:pPr>
            <a:r>
              <a:rPr sz="2800" spc="-10" dirty="0">
                <a:solidFill>
                  <a:srgbClr val="333333"/>
                </a:solidFill>
                <a:latin typeface="Times New Roman"/>
                <a:cs typeface="Times New Roman"/>
              </a:rPr>
              <a:t>Homicidal </a:t>
            </a:r>
            <a:r>
              <a:rPr sz="2800" spc="-5" dirty="0">
                <a:solidFill>
                  <a:srgbClr val="333333"/>
                </a:solidFill>
                <a:latin typeface="Times New Roman"/>
                <a:cs typeface="Times New Roman"/>
              </a:rPr>
              <a:t>stab wounds are </a:t>
            </a:r>
            <a:r>
              <a:rPr sz="2800" dirty="0">
                <a:solidFill>
                  <a:srgbClr val="333333"/>
                </a:solidFill>
                <a:latin typeface="Times New Roman"/>
                <a:cs typeface="Times New Roman"/>
              </a:rPr>
              <a:t>usually </a:t>
            </a:r>
            <a:r>
              <a:rPr sz="2800" spc="-5" dirty="0">
                <a:solidFill>
                  <a:srgbClr val="333333"/>
                </a:solidFill>
                <a:latin typeface="Times New Roman"/>
                <a:cs typeface="Times New Roman"/>
              </a:rPr>
              <a:t>multiple,  since most </a:t>
            </a:r>
            <a:r>
              <a:rPr sz="2800" dirty="0">
                <a:solidFill>
                  <a:srgbClr val="333333"/>
                </a:solidFill>
                <a:latin typeface="Times New Roman"/>
                <a:cs typeface="Times New Roman"/>
              </a:rPr>
              <a:t>wounds </a:t>
            </a:r>
            <a:r>
              <a:rPr sz="2800" spc="-5" dirty="0">
                <a:solidFill>
                  <a:srgbClr val="333333"/>
                </a:solidFill>
                <a:latin typeface="Times New Roman"/>
                <a:cs typeface="Times New Roman"/>
              </a:rPr>
              <a:t>leave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victim capable</a:t>
            </a:r>
            <a:r>
              <a:rPr sz="2800" spc="-110" dirty="0">
                <a:solidFill>
                  <a:srgbClr val="333333"/>
                </a:solidFill>
                <a:latin typeface="Times New Roman"/>
                <a:cs typeface="Times New Roman"/>
              </a:rPr>
              <a:t> </a:t>
            </a:r>
            <a:r>
              <a:rPr sz="2800" dirty="0">
                <a:solidFill>
                  <a:srgbClr val="333333"/>
                </a:solidFill>
                <a:latin typeface="Times New Roman"/>
                <a:cs typeface="Times New Roman"/>
              </a:rPr>
              <a:t>of  </a:t>
            </a:r>
            <a:r>
              <a:rPr sz="2800" spc="-10" dirty="0">
                <a:solidFill>
                  <a:srgbClr val="333333"/>
                </a:solidFill>
                <a:latin typeface="Times New Roman"/>
                <a:cs typeface="Times New Roman"/>
              </a:rPr>
              <a:t>some </a:t>
            </a:r>
            <a:r>
              <a:rPr sz="2800" spc="-5" dirty="0">
                <a:solidFill>
                  <a:srgbClr val="333333"/>
                </a:solidFill>
                <a:latin typeface="Times New Roman"/>
                <a:cs typeface="Times New Roman"/>
              </a:rPr>
              <a:t>resistance for </a:t>
            </a:r>
            <a:r>
              <a:rPr sz="2800" dirty="0">
                <a:solidFill>
                  <a:srgbClr val="333333"/>
                </a:solidFill>
                <a:latin typeface="Times New Roman"/>
                <a:cs typeface="Times New Roman"/>
              </a:rPr>
              <a:t>a </a:t>
            </a:r>
            <a:r>
              <a:rPr sz="2800" spc="-10" dirty="0">
                <a:solidFill>
                  <a:srgbClr val="333333"/>
                </a:solidFill>
                <a:latin typeface="Times New Roman"/>
                <a:cs typeface="Times New Roman"/>
              </a:rPr>
              <a:t>measurable </a:t>
            </a:r>
            <a:r>
              <a:rPr sz="2800" spc="-5" dirty="0">
                <a:solidFill>
                  <a:srgbClr val="333333"/>
                </a:solidFill>
                <a:latin typeface="Times New Roman"/>
                <a:cs typeface="Times New Roman"/>
              </a:rPr>
              <a:t>time </a:t>
            </a:r>
            <a:r>
              <a:rPr sz="2800" dirty="0">
                <a:solidFill>
                  <a:srgbClr val="333333"/>
                </a:solidFill>
                <a:latin typeface="Times New Roman"/>
                <a:cs typeface="Times New Roman"/>
              </a:rPr>
              <a:t>during  </a:t>
            </a:r>
            <a:r>
              <a:rPr sz="2800" spc="-5" dirty="0">
                <a:solidFill>
                  <a:srgbClr val="333333"/>
                </a:solidFill>
                <a:latin typeface="Times New Roman"/>
                <a:cs typeface="Times New Roman"/>
              </a:rPr>
              <a:t>which </a:t>
            </a:r>
            <a:r>
              <a:rPr sz="2800" dirty="0">
                <a:solidFill>
                  <a:srgbClr val="333333"/>
                </a:solidFill>
                <a:latin typeface="Times New Roman"/>
                <a:cs typeface="Times New Roman"/>
              </a:rPr>
              <a:t>the thrusts </a:t>
            </a:r>
            <a:r>
              <a:rPr sz="2800" spc="-5" dirty="0">
                <a:solidFill>
                  <a:srgbClr val="333333"/>
                </a:solidFill>
                <a:latin typeface="Times New Roman"/>
                <a:cs typeface="Times New Roman"/>
              </a:rPr>
              <a:t>are</a:t>
            </a:r>
            <a:r>
              <a:rPr sz="2800" spc="-40" dirty="0">
                <a:solidFill>
                  <a:srgbClr val="333333"/>
                </a:solidFill>
                <a:latin typeface="Times New Roman"/>
                <a:cs typeface="Times New Roman"/>
              </a:rPr>
              <a:t> </a:t>
            </a:r>
            <a:r>
              <a:rPr sz="2800" spc="-5" dirty="0">
                <a:solidFill>
                  <a:srgbClr val="333333"/>
                </a:solidFill>
                <a:latin typeface="Times New Roman"/>
                <a:cs typeface="Times New Roman"/>
              </a:rPr>
              <a:t>repeated.</a:t>
            </a:r>
            <a:endParaRPr sz="2800">
              <a:latin typeface="Times New Roman"/>
              <a:cs typeface="Times New Roman"/>
            </a:endParaRPr>
          </a:p>
          <a:p>
            <a:pPr marL="295275" marR="5080" indent="-283210">
              <a:lnSpc>
                <a:spcPts val="3020"/>
              </a:lnSpc>
              <a:spcBef>
                <a:spcPts val="2045"/>
              </a:spcBef>
              <a:buFont typeface="Arial"/>
              <a:buChar char="•"/>
              <a:tabLst>
                <a:tab pos="295275" algn="l"/>
                <a:tab pos="295910" algn="l"/>
              </a:tabLst>
            </a:pPr>
            <a:r>
              <a:rPr sz="2800" spc="-5" dirty="0">
                <a:solidFill>
                  <a:srgbClr val="333333"/>
                </a:solidFill>
                <a:latin typeface="Times New Roman"/>
                <a:cs typeface="Times New Roman"/>
              </a:rPr>
              <a:t>Single homicidal stabbings are often associated  with drugged, </a:t>
            </a:r>
            <a:r>
              <a:rPr sz="2800" dirty="0">
                <a:solidFill>
                  <a:srgbClr val="333333"/>
                </a:solidFill>
                <a:latin typeface="Times New Roman"/>
                <a:cs typeface="Times New Roman"/>
              </a:rPr>
              <a:t>drunk, </a:t>
            </a:r>
            <a:r>
              <a:rPr sz="2800" spc="-5" dirty="0">
                <a:solidFill>
                  <a:srgbClr val="333333"/>
                </a:solidFill>
                <a:latin typeface="Times New Roman"/>
                <a:cs typeface="Times New Roman"/>
              </a:rPr>
              <a:t>sleeping, </a:t>
            </a:r>
            <a:r>
              <a:rPr sz="2800" dirty="0">
                <a:solidFill>
                  <a:srgbClr val="333333"/>
                </a:solidFill>
                <a:latin typeface="Times New Roman"/>
                <a:cs typeface="Times New Roman"/>
              </a:rPr>
              <a:t>or </a:t>
            </a:r>
            <a:r>
              <a:rPr sz="2800" spc="-5" dirty="0">
                <a:solidFill>
                  <a:srgbClr val="333333"/>
                </a:solidFill>
                <a:latin typeface="Times New Roman"/>
                <a:cs typeface="Times New Roman"/>
              </a:rPr>
              <a:t>otherwise  partially incapacitated victims and are </a:t>
            </a:r>
            <a:r>
              <a:rPr sz="2800" spc="-10" dirty="0">
                <a:solidFill>
                  <a:srgbClr val="333333"/>
                </a:solidFill>
                <a:latin typeface="Times New Roman"/>
                <a:cs typeface="Times New Roman"/>
              </a:rPr>
              <a:t>almost  </a:t>
            </a:r>
            <a:r>
              <a:rPr sz="2800" spc="-5" dirty="0">
                <a:solidFill>
                  <a:srgbClr val="333333"/>
                </a:solidFill>
                <a:latin typeface="Times New Roman"/>
                <a:cs typeface="Times New Roman"/>
              </a:rPr>
              <a:t>always </a:t>
            </a:r>
            <a:r>
              <a:rPr sz="2800" spc="-10" dirty="0">
                <a:solidFill>
                  <a:srgbClr val="333333"/>
                </a:solidFill>
                <a:latin typeface="Times New Roman"/>
                <a:cs typeface="Times New Roman"/>
              </a:rPr>
              <a:t>aimed </a:t>
            </a:r>
            <a:r>
              <a:rPr sz="2800" spc="-5" dirty="0">
                <a:solidFill>
                  <a:srgbClr val="333333"/>
                </a:solidFill>
                <a:latin typeface="Times New Roman"/>
                <a:cs typeface="Times New Roman"/>
              </a:rPr>
              <a:t>at </a:t>
            </a:r>
            <a:r>
              <a:rPr sz="2800" dirty="0">
                <a:solidFill>
                  <a:srgbClr val="333333"/>
                </a:solidFill>
                <a:latin typeface="Times New Roman"/>
                <a:cs typeface="Times New Roman"/>
              </a:rPr>
              <a:t>the</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heart.</a:t>
            </a:r>
            <a:endParaRPr sz="28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130" y="326390"/>
            <a:ext cx="7310120" cy="756920"/>
          </a:xfrm>
          <a:prstGeom prst="rect">
            <a:avLst/>
          </a:prstGeom>
        </p:spPr>
        <p:txBody>
          <a:bodyPr vert="horz" wrap="square" lIns="0" tIns="12700" rIns="0" bIns="0" rtlCol="0">
            <a:spAutoFit/>
          </a:bodyPr>
          <a:lstStyle/>
          <a:p>
            <a:pPr marL="12700">
              <a:lnSpc>
                <a:spcPct val="100000"/>
              </a:lnSpc>
              <a:spcBef>
                <a:spcPts val="100"/>
              </a:spcBef>
              <a:tabLst>
                <a:tab pos="5182870" algn="l"/>
              </a:tabLst>
            </a:pPr>
            <a:r>
              <a:rPr sz="4800" spc="-5" dirty="0"/>
              <a:t>Stab</a:t>
            </a:r>
            <a:r>
              <a:rPr sz="4800" spc="-75" dirty="0"/>
              <a:t> </a:t>
            </a:r>
            <a:r>
              <a:rPr sz="4800" spc="-60" dirty="0"/>
              <a:t>Wounds:</a:t>
            </a:r>
            <a:r>
              <a:rPr sz="4800" spc="10" dirty="0"/>
              <a:t> </a:t>
            </a:r>
            <a:r>
              <a:rPr sz="4800" spc="-5" dirty="0"/>
              <a:t>Cause	</a:t>
            </a:r>
            <a:r>
              <a:rPr sz="4800" dirty="0"/>
              <a:t>of</a:t>
            </a:r>
            <a:r>
              <a:rPr sz="4800" spc="-85" dirty="0"/>
              <a:t> </a:t>
            </a:r>
            <a:r>
              <a:rPr sz="4800" spc="-5" dirty="0"/>
              <a:t>Death</a:t>
            </a:r>
            <a:endParaRPr sz="4800"/>
          </a:p>
        </p:txBody>
      </p:sp>
      <p:sp>
        <p:nvSpPr>
          <p:cNvPr id="3" name="object 3"/>
          <p:cNvSpPr txBox="1"/>
          <p:nvPr/>
        </p:nvSpPr>
        <p:spPr>
          <a:xfrm>
            <a:off x="535940" y="1596390"/>
            <a:ext cx="7762240" cy="3126740"/>
          </a:xfrm>
          <a:prstGeom prst="rect">
            <a:avLst/>
          </a:prstGeom>
        </p:spPr>
        <p:txBody>
          <a:bodyPr vert="horz" wrap="square" lIns="0" tIns="53975" rIns="0" bIns="0" rtlCol="0">
            <a:spAutoFit/>
          </a:bodyPr>
          <a:lstStyle/>
          <a:p>
            <a:pPr marL="294640" marR="105410" indent="-281940">
              <a:lnSpc>
                <a:spcPts val="2590"/>
              </a:lnSpc>
              <a:spcBef>
                <a:spcPts val="425"/>
              </a:spcBef>
              <a:buFont typeface="Arial"/>
              <a:buChar char="•"/>
              <a:tabLst>
                <a:tab pos="294005" algn="l"/>
                <a:tab pos="294640" algn="l"/>
              </a:tabLst>
            </a:pPr>
            <a:r>
              <a:rPr sz="2400" spc="-5" dirty="0">
                <a:solidFill>
                  <a:srgbClr val="333333"/>
                </a:solidFill>
                <a:latin typeface="Times New Roman"/>
                <a:cs typeface="Times New Roman"/>
              </a:rPr>
              <a:t>Homicidal </a:t>
            </a:r>
            <a:r>
              <a:rPr sz="2400" dirty="0">
                <a:solidFill>
                  <a:srgbClr val="333333"/>
                </a:solidFill>
                <a:latin typeface="Times New Roman"/>
                <a:cs typeface="Times New Roman"/>
              </a:rPr>
              <a:t>stab </a:t>
            </a:r>
            <a:r>
              <a:rPr sz="2400" spc="-5" dirty="0">
                <a:solidFill>
                  <a:srgbClr val="333333"/>
                </a:solidFill>
                <a:latin typeface="Times New Roman"/>
                <a:cs typeface="Times New Roman"/>
              </a:rPr>
              <a:t>wounds </a:t>
            </a:r>
            <a:r>
              <a:rPr sz="2400" dirty="0">
                <a:solidFill>
                  <a:srgbClr val="333333"/>
                </a:solidFill>
                <a:latin typeface="Times New Roman"/>
                <a:cs typeface="Times New Roman"/>
              </a:rPr>
              <a:t>to the </a:t>
            </a:r>
            <a:r>
              <a:rPr sz="2400" spc="-5" dirty="0">
                <a:solidFill>
                  <a:srgbClr val="333333"/>
                </a:solidFill>
                <a:latin typeface="Times New Roman"/>
                <a:cs typeface="Times New Roman"/>
              </a:rPr>
              <a:t>chest </a:t>
            </a:r>
            <a:r>
              <a:rPr sz="2400" dirty="0">
                <a:solidFill>
                  <a:srgbClr val="333333"/>
                </a:solidFill>
                <a:latin typeface="Times New Roman"/>
                <a:cs typeface="Times New Roman"/>
              </a:rPr>
              <a:t>are all likely to be </a:t>
            </a:r>
            <a:r>
              <a:rPr sz="2400" spc="-5" dirty="0">
                <a:solidFill>
                  <a:srgbClr val="333333"/>
                </a:solidFill>
                <a:latin typeface="Times New Roman"/>
                <a:cs typeface="Times New Roman"/>
              </a:rPr>
              <a:t>deep,  </a:t>
            </a:r>
            <a:r>
              <a:rPr sz="2400" dirty="0">
                <a:solidFill>
                  <a:srgbClr val="333333"/>
                </a:solidFill>
                <a:latin typeface="Times New Roman"/>
                <a:cs typeface="Times New Roman"/>
              </a:rPr>
              <a:t>penetrating the </a:t>
            </a:r>
            <a:r>
              <a:rPr sz="2400" spc="-5" dirty="0">
                <a:solidFill>
                  <a:srgbClr val="333333"/>
                </a:solidFill>
                <a:latin typeface="Times New Roman"/>
                <a:cs typeface="Times New Roman"/>
              </a:rPr>
              <a:t>chest wall, </a:t>
            </a:r>
            <a:r>
              <a:rPr sz="2400" dirty="0">
                <a:solidFill>
                  <a:srgbClr val="333333"/>
                </a:solidFill>
                <a:latin typeface="Times New Roman"/>
                <a:cs typeface="Times New Roman"/>
              </a:rPr>
              <a:t>and </a:t>
            </a:r>
            <a:r>
              <a:rPr sz="2400" spc="-5" dirty="0">
                <a:solidFill>
                  <a:srgbClr val="333333"/>
                </a:solidFill>
                <a:latin typeface="Times New Roman"/>
                <a:cs typeface="Times New Roman"/>
              </a:rPr>
              <a:t>more </a:t>
            </a:r>
            <a:r>
              <a:rPr sz="2400" dirty="0">
                <a:solidFill>
                  <a:srgbClr val="333333"/>
                </a:solidFill>
                <a:latin typeface="Times New Roman"/>
                <a:cs typeface="Times New Roman"/>
              </a:rPr>
              <a:t>than one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be</a:t>
            </a:r>
            <a:r>
              <a:rPr sz="2400" spc="10" dirty="0">
                <a:solidFill>
                  <a:srgbClr val="333333"/>
                </a:solidFill>
                <a:latin typeface="Times New Roman"/>
                <a:cs typeface="Times New Roman"/>
              </a:rPr>
              <a:t> </a:t>
            </a:r>
            <a:r>
              <a:rPr sz="2400" dirty="0">
                <a:solidFill>
                  <a:srgbClr val="333333"/>
                </a:solidFill>
                <a:latin typeface="Times New Roman"/>
                <a:cs typeface="Times New Roman"/>
              </a:rPr>
              <a:t>lethal.</a:t>
            </a:r>
            <a:endParaRPr sz="2400" dirty="0">
              <a:latin typeface="Times New Roman"/>
              <a:cs typeface="Times New Roman"/>
            </a:endParaRPr>
          </a:p>
          <a:p>
            <a:pPr marL="294640" indent="-281940">
              <a:lnSpc>
                <a:spcPct val="100000"/>
              </a:lnSpc>
              <a:spcBef>
                <a:spcPts val="1675"/>
              </a:spcBef>
              <a:buFont typeface="Arial"/>
              <a:buChar char="•"/>
              <a:tabLst>
                <a:tab pos="294005" algn="l"/>
                <a:tab pos="294640" algn="l"/>
              </a:tabLst>
            </a:pPr>
            <a:r>
              <a:rPr sz="2400" spc="-5" dirty="0">
                <a:solidFill>
                  <a:srgbClr val="333333"/>
                </a:solidFill>
                <a:latin typeface="Times New Roman"/>
                <a:cs typeface="Times New Roman"/>
              </a:rPr>
              <a:t>Stabs </a:t>
            </a:r>
            <a:r>
              <a:rPr sz="2400" dirty="0">
                <a:solidFill>
                  <a:srgbClr val="333333"/>
                </a:solidFill>
                <a:latin typeface="Times New Roman"/>
                <a:cs typeface="Times New Roman"/>
              </a:rPr>
              <a:t>in the back strongly </a:t>
            </a:r>
            <a:r>
              <a:rPr sz="2400" spc="-5" dirty="0">
                <a:solidFill>
                  <a:srgbClr val="333333"/>
                </a:solidFill>
                <a:latin typeface="Times New Roman"/>
                <a:cs typeface="Times New Roman"/>
              </a:rPr>
              <a:t>suggest</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homicide.</a:t>
            </a:r>
            <a:endParaRPr sz="2400" dirty="0">
              <a:latin typeface="Times New Roman"/>
              <a:cs typeface="Times New Roman"/>
            </a:endParaRPr>
          </a:p>
          <a:p>
            <a:pPr marL="294640" marR="5080" indent="-281940">
              <a:lnSpc>
                <a:spcPts val="2590"/>
              </a:lnSpc>
              <a:spcBef>
                <a:spcPts val="2035"/>
              </a:spcBef>
              <a:buFont typeface="Arial"/>
              <a:buChar char="•"/>
              <a:tabLst>
                <a:tab pos="294005" algn="l"/>
                <a:tab pos="294640" algn="l"/>
              </a:tabLst>
            </a:pPr>
            <a:r>
              <a:rPr sz="2400" dirty="0">
                <a:solidFill>
                  <a:srgbClr val="333333"/>
                </a:solidFill>
                <a:latin typeface="Times New Roman"/>
                <a:cs typeface="Times New Roman"/>
              </a:rPr>
              <a:t>In </a:t>
            </a:r>
            <a:r>
              <a:rPr sz="2400" spc="-5" dirty="0">
                <a:solidFill>
                  <a:srgbClr val="333333"/>
                </a:solidFill>
                <a:latin typeface="Times New Roman"/>
                <a:cs typeface="Times New Roman"/>
              </a:rPr>
              <a:t>cases </a:t>
            </a:r>
            <a:r>
              <a:rPr sz="2400" dirty="0">
                <a:solidFill>
                  <a:srgbClr val="333333"/>
                </a:solidFill>
                <a:latin typeface="Times New Roman"/>
                <a:cs typeface="Times New Roman"/>
              </a:rPr>
              <a:t>of </a:t>
            </a:r>
            <a:r>
              <a:rPr sz="2400" spc="-5" dirty="0">
                <a:solidFill>
                  <a:srgbClr val="333333"/>
                </a:solidFill>
                <a:latin typeface="Times New Roman"/>
                <a:cs typeface="Times New Roman"/>
              </a:rPr>
              <a:t>multiple </a:t>
            </a:r>
            <a:r>
              <a:rPr sz="2400" dirty="0">
                <a:solidFill>
                  <a:srgbClr val="333333"/>
                </a:solidFill>
                <a:latin typeface="Times New Roman"/>
                <a:cs typeface="Times New Roman"/>
              </a:rPr>
              <a:t>scattered </a:t>
            </a:r>
            <a:r>
              <a:rPr sz="2400" spc="-5" dirty="0">
                <a:solidFill>
                  <a:srgbClr val="333333"/>
                </a:solidFill>
                <a:latin typeface="Times New Roman"/>
                <a:cs typeface="Times New Roman"/>
              </a:rPr>
              <a:t>stabs, </a:t>
            </a:r>
            <a:r>
              <a:rPr sz="2400" dirty="0">
                <a:solidFill>
                  <a:srgbClr val="333333"/>
                </a:solidFill>
                <a:latin typeface="Times New Roman"/>
                <a:cs typeface="Times New Roman"/>
              </a:rPr>
              <a:t>the </a:t>
            </a:r>
            <a:r>
              <a:rPr sz="2400" spc="-10" dirty="0">
                <a:solidFill>
                  <a:srgbClr val="333333"/>
                </a:solidFill>
                <a:latin typeface="Times New Roman"/>
                <a:cs typeface="Times New Roman"/>
              </a:rPr>
              <a:t>larger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number </a:t>
            </a:r>
            <a:r>
              <a:rPr sz="2400" dirty="0">
                <a:solidFill>
                  <a:srgbClr val="333333"/>
                </a:solidFill>
                <a:latin typeface="Times New Roman"/>
                <a:cs typeface="Times New Roman"/>
              </a:rPr>
              <a:t>the  greater the certainty of </a:t>
            </a:r>
            <a:r>
              <a:rPr sz="2400" spc="-25" dirty="0">
                <a:solidFill>
                  <a:srgbClr val="333333"/>
                </a:solidFill>
                <a:latin typeface="Times New Roman"/>
                <a:cs typeface="Times New Roman"/>
              </a:rPr>
              <a:t>murder.</a:t>
            </a:r>
            <a:endParaRPr sz="2400" dirty="0">
              <a:latin typeface="Times New Roman"/>
              <a:cs typeface="Times New Roman"/>
            </a:endParaRPr>
          </a:p>
          <a:p>
            <a:pPr marL="294640" marR="536575" indent="-281940">
              <a:lnSpc>
                <a:spcPts val="2590"/>
              </a:lnSpc>
              <a:spcBef>
                <a:spcPts val="2000"/>
              </a:spcBef>
              <a:buFont typeface="Arial"/>
              <a:buChar char="•"/>
              <a:tabLst>
                <a:tab pos="294005" algn="l"/>
                <a:tab pos="294640" algn="l"/>
              </a:tabLst>
            </a:pPr>
            <a:r>
              <a:rPr sz="2400" dirty="0">
                <a:solidFill>
                  <a:srgbClr val="333333"/>
                </a:solidFill>
                <a:latin typeface="Times New Roman"/>
                <a:cs typeface="Times New Roman"/>
              </a:rPr>
              <a:t>There is </a:t>
            </a:r>
            <a:r>
              <a:rPr sz="2400" spc="-5" dirty="0">
                <a:solidFill>
                  <a:srgbClr val="333333"/>
                </a:solidFill>
                <a:latin typeface="Times New Roman"/>
                <a:cs typeface="Times New Roman"/>
              </a:rPr>
              <a:t>often </a:t>
            </a:r>
            <a:r>
              <a:rPr sz="2400" dirty="0">
                <a:solidFill>
                  <a:srgbClr val="333333"/>
                </a:solidFill>
                <a:latin typeface="Times New Roman"/>
                <a:cs typeface="Times New Roman"/>
              </a:rPr>
              <a:t>a </a:t>
            </a:r>
            <a:r>
              <a:rPr sz="2400" spc="-5" dirty="0">
                <a:solidFill>
                  <a:srgbClr val="333333"/>
                </a:solidFill>
                <a:latin typeface="Times New Roman"/>
                <a:cs typeface="Times New Roman"/>
              </a:rPr>
              <a:t>sexual motive </a:t>
            </a:r>
            <a:r>
              <a:rPr sz="2400" dirty="0">
                <a:solidFill>
                  <a:srgbClr val="333333"/>
                </a:solidFill>
                <a:latin typeface="Times New Roman"/>
                <a:cs typeface="Times New Roman"/>
              </a:rPr>
              <a:t>to deaths </a:t>
            </a:r>
            <a:r>
              <a:rPr sz="2400" spc="-5" dirty="0">
                <a:solidFill>
                  <a:srgbClr val="333333"/>
                </a:solidFill>
                <a:latin typeface="Times New Roman"/>
                <a:cs typeface="Times New Roman"/>
              </a:rPr>
              <a:t>with </a:t>
            </a:r>
            <a:r>
              <a:rPr sz="2400" dirty="0">
                <a:solidFill>
                  <a:srgbClr val="333333"/>
                </a:solidFill>
                <a:latin typeface="Times New Roman"/>
                <a:cs typeface="Times New Roman"/>
              </a:rPr>
              <a:t>this </a:t>
            </a:r>
            <a:r>
              <a:rPr sz="2400" spc="5" dirty="0">
                <a:solidFill>
                  <a:srgbClr val="333333"/>
                </a:solidFill>
                <a:latin typeface="Times New Roman"/>
                <a:cs typeface="Times New Roman"/>
              </a:rPr>
              <a:t>type </a:t>
            </a:r>
            <a:r>
              <a:rPr sz="2400" dirty="0">
                <a:solidFill>
                  <a:srgbClr val="333333"/>
                </a:solidFill>
                <a:latin typeface="Times New Roman"/>
                <a:cs typeface="Times New Roman"/>
              </a:rPr>
              <a:t>of  </a:t>
            </a:r>
            <a:r>
              <a:rPr sz="2400" spc="-5" dirty="0">
                <a:solidFill>
                  <a:srgbClr val="333333"/>
                </a:solidFill>
                <a:latin typeface="Times New Roman"/>
                <a:cs typeface="Times New Roman"/>
              </a:rPr>
              <a:t>"over-kill".</a:t>
            </a:r>
            <a:endParaRPr sz="2400" dirty="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81625" cy="756920"/>
          </a:xfrm>
          <a:prstGeom prst="rect">
            <a:avLst/>
          </a:prstGeom>
        </p:spPr>
        <p:txBody>
          <a:bodyPr vert="horz" wrap="square" lIns="0" tIns="12700" rIns="0" bIns="0" rtlCol="0">
            <a:spAutoFit/>
          </a:bodyPr>
          <a:lstStyle/>
          <a:p>
            <a:pPr marL="12700">
              <a:lnSpc>
                <a:spcPct val="100000"/>
              </a:lnSpc>
              <a:spcBef>
                <a:spcPts val="100"/>
              </a:spcBef>
            </a:pPr>
            <a:r>
              <a:rPr sz="4800" spc="-5" dirty="0"/>
              <a:t>Defense Stab</a:t>
            </a:r>
            <a:r>
              <a:rPr sz="4800" spc="-155" dirty="0"/>
              <a:t> </a:t>
            </a:r>
            <a:r>
              <a:rPr sz="4800" spc="-65" dirty="0"/>
              <a:t>Wounds</a:t>
            </a:r>
            <a:endParaRPr sz="4800"/>
          </a:p>
        </p:txBody>
      </p:sp>
      <p:sp>
        <p:nvSpPr>
          <p:cNvPr id="3" name="object 3"/>
          <p:cNvSpPr txBox="1"/>
          <p:nvPr/>
        </p:nvSpPr>
        <p:spPr>
          <a:xfrm>
            <a:off x="535940" y="1596390"/>
            <a:ext cx="7863840" cy="2543810"/>
          </a:xfrm>
          <a:prstGeom prst="rect">
            <a:avLst/>
          </a:prstGeom>
        </p:spPr>
        <p:txBody>
          <a:bodyPr vert="horz" wrap="square" lIns="0" tIns="53975" rIns="0" bIns="0" rtlCol="0">
            <a:spAutoFit/>
          </a:bodyPr>
          <a:lstStyle/>
          <a:p>
            <a:pPr marL="294640" marR="5080" indent="-281940">
              <a:lnSpc>
                <a:spcPts val="2590"/>
              </a:lnSpc>
              <a:spcBef>
                <a:spcPts val="425"/>
              </a:spcBef>
              <a:buFont typeface="Arial"/>
              <a:buChar char="•"/>
              <a:tabLst>
                <a:tab pos="294005" algn="l"/>
                <a:tab pos="294640" algn="l"/>
              </a:tabLst>
            </a:pPr>
            <a:r>
              <a:rPr sz="2400" spc="-5" dirty="0">
                <a:solidFill>
                  <a:srgbClr val="333333"/>
                </a:solidFill>
                <a:latin typeface="Times New Roman"/>
                <a:cs typeface="Times New Roman"/>
              </a:rPr>
              <a:t>"Defense wounds" </a:t>
            </a:r>
            <a:r>
              <a:rPr sz="2400" dirty="0">
                <a:solidFill>
                  <a:srgbClr val="333333"/>
                </a:solidFill>
                <a:latin typeface="Times New Roman"/>
                <a:cs typeface="Times New Roman"/>
              </a:rPr>
              <a:t>are the </a:t>
            </a:r>
            <a:r>
              <a:rPr sz="2400" spc="-5" dirty="0">
                <a:solidFill>
                  <a:srgbClr val="333333"/>
                </a:solidFill>
                <a:latin typeface="Times New Roman"/>
                <a:cs typeface="Times New Roman"/>
              </a:rPr>
              <a:t>result </a:t>
            </a:r>
            <a:r>
              <a:rPr sz="2400" dirty="0">
                <a:solidFill>
                  <a:srgbClr val="333333"/>
                </a:solidFill>
                <a:latin typeface="Times New Roman"/>
                <a:cs typeface="Times New Roman"/>
              </a:rPr>
              <a:t>of the </a:t>
            </a:r>
            <a:r>
              <a:rPr sz="2400" spc="-5" dirty="0">
                <a:solidFill>
                  <a:srgbClr val="333333"/>
                </a:solidFill>
                <a:latin typeface="Times New Roman"/>
                <a:cs typeface="Times New Roman"/>
              </a:rPr>
              <a:t>immediate and  </a:t>
            </a:r>
            <a:r>
              <a:rPr sz="2400" dirty="0">
                <a:solidFill>
                  <a:srgbClr val="333333"/>
                </a:solidFill>
                <a:latin typeface="Times New Roman"/>
                <a:cs typeface="Times New Roman"/>
              </a:rPr>
              <a:t>instinctive reaction of a victim to </a:t>
            </a:r>
            <a:r>
              <a:rPr sz="2400" spc="-5" dirty="0">
                <a:solidFill>
                  <a:srgbClr val="333333"/>
                </a:solidFill>
                <a:latin typeface="Times New Roman"/>
                <a:cs typeface="Times New Roman"/>
              </a:rPr>
              <a:t>ward </a:t>
            </a:r>
            <a:r>
              <a:rPr sz="2400" spc="-20" dirty="0">
                <a:solidFill>
                  <a:srgbClr val="333333"/>
                </a:solidFill>
                <a:latin typeface="Times New Roman"/>
                <a:cs typeface="Times New Roman"/>
              </a:rPr>
              <a:t>off </a:t>
            </a:r>
            <a:r>
              <a:rPr sz="2400" dirty="0">
                <a:solidFill>
                  <a:srgbClr val="333333"/>
                </a:solidFill>
                <a:latin typeface="Times New Roman"/>
                <a:cs typeface="Times New Roman"/>
              </a:rPr>
              <a:t>anticipated</a:t>
            </a:r>
            <a:r>
              <a:rPr sz="2400" spc="-75" dirty="0">
                <a:solidFill>
                  <a:srgbClr val="333333"/>
                </a:solidFill>
                <a:latin typeface="Times New Roman"/>
                <a:cs typeface="Times New Roman"/>
              </a:rPr>
              <a:t> </a:t>
            </a:r>
            <a:r>
              <a:rPr sz="2400" dirty="0">
                <a:solidFill>
                  <a:srgbClr val="333333"/>
                </a:solidFill>
                <a:latin typeface="Times New Roman"/>
                <a:cs typeface="Times New Roman"/>
              </a:rPr>
              <a:t>injuries  and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be </a:t>
            </a:r>
            <a:r>
              <a:rPr sz="2400" spc="-5" dirty="0">
                <a:solidFill>
                  <a:srgbClr val="333333"/>
                </a:solidFill>
                <a:latin typeface="Times New Roman"/>
                <a:cs typeface="Times New Roman"/>
              </a:rPr>
              <a:t>seen </a:t>
            </a:r>
            <a:r>
              <a:rPr sz="2400" dirty="0">
                <a:solidFill>
                  <a:srgbClr val="333333"/>
                </a:solidFill>
                <a:latin typeface="Times New Roman"/>
                <a:cs typeface="Times New Roman"/>
              </a:rPr>
              <a:t>in both </a:t>
            </a:r>
            <a:r>
              <a:rPr sz="2400" spc="-5" dirty="0">
                <a:solidFill>
                  <a:srgbClr val="333333"/>
                </a:solidFill>
                <a:latin typeface="Times New Roman"/>
                <a:cs typeface="Times New Roman"/>
              </a:rPr>
              <a:t>homicidal </a:t>
            </a:r>
            <a:r>
              <a:rPr sz="2400" dirty="0">
                <a:solidFill>
                  <a:srgbClr val="333333"/>
                </a:solidFill>
                <a:latin typeface="Times New Roman"/>
                <a:cs typeface="Times New Roman"/>
              </a:rPr>
              <a:t>and accidental deaths.</a:t>
            </a:r>
            <a:endParaRPr sz="2400">
              <a:latin typeface="Times New Roman"/>
              <a:cs typeface="Times New Roman"/>
            </a:endParaRPr>
          </a:p>
          <a:p>
            <a:pPr marL="294640" marR="341630" indent="-281940">
              <a:lnSpc>
                <a:spcPts val="2590"/>
              </a:lnSpc>
              <a:spcBef>
                <a:spcPts val="2000"/>
              </a:spcBef>
              <a:buFont typeface="Arial"/>
              <a:buChar char="•"/>
              <a:tabLst>
                <a:tab pos="294005" algn="l"/>
                <a:tab pos="294640" algn="l"/>
              </a:tabLst>
            </a:pPr>
            <a:r>
              <a:rPr sz="2400" spc="-5" dirty="0">
                <a:solidFill>
                  <a:srgbClr val="333333"/>
                </a:solidFill>
                <a:latin typeface="Times New Roman"/>
                <a:cs typeface="Times New Roman"/>
              </a:rPr>
              <a:t>Defense wounds </a:t>
            </a:r>
            <a:r>
              <a:rPr sz="2400" dirty="0">
                <a:solidFill>
                  <a:srgbClr val="333333"/>
                </a:solidFill>
                <a:latin typeface="Times New Roman"/>
                <a:cs typeface="Times New Roman"/>
              </a:rPr>
              <a:t>result </a:t>
            </a:r>
            <a:r>
              <a:rPr sz="2400" spc="-5" dirty="0">
                <a:solidFill>
                  <a:srgbClr val="333333"/>
                </a:solidFill>
                <a:latin typeface="Times New Roman"/>
                <a:cs typeface="Times New Roman"/>
              </a:rPr>
              <a:t>from </a:t>
            </a:r>
            <a:r>
              <a:rPr sz="2400" dirty="0">
                <a:solidFill>
                  <a:srgbClr val="333333"/>
                </a:solidFill>
                <a:latin typeface="Times New Roman"/>
                <a:cs typeface="Times New Roman"/>
              </a:rPr>
              <a:t>raising the arm </a:t>
            </a:r>
            <a:r>
              <a:rPr sz="2400" spc="5" dirty="0">
                <a:solidFill>
                  <a:srgbClr val="333333"/>
                </a:solidFill>
                <a:latin typeface="Times New Roman"/>
                <a:cs typeface="Times New Roman"/>
              </a:rPr>
              <a:t>to </a:t>
            </a:r>
            <a:r>
              <a:rPr sz="2400" spc="-5" dirty="0">
                <a:solidFill>
                  <a:srgbClr val="333333"/>
                </a:solidFill>
                <a:latin typeface="Times New Roman"/>
                <a:cs typeface="Times New Roman"/>
              </a:rPr>
              <a:t>ward </a:t>
            </a:r>
            <a:r>
              <a:rPr sz="2400" spc="-20" dirty="0">
                <a:solidFill>
                  <a:srgbClr val="333333"/>
                </a:solidFill>
                <a:latin typeface="Times New Roman"/>
                <a:cs typeface="Times New Roman"/>
              </a:rPr>
              <a:t>off </a:t>
            </a:r>
            <a:r>
              <a:rPr sz="2400" dirty="0">
                <a:solidFill>
                  <a:srgbClr val="333333"/>
                </a:solidFill>
                <a:latin typeface="Times New Roman"/>
                <a:cs typeface="Times New Roman"/>
              </a:rPr>
              <a:t>the  attack or </a:t>
            </a:r>
            <a:r>
              <a:rPr sz="2400" spc="-5" dirty="0">
                <a:solidFill>
                  <a:srgbClr val="333333"/>
                </a:solidFill>
                <a:latin typeface="Times New Roman"/>
                <a:cs typeface="Times New Roman"/>
              </a:rPr>
              <a:t>attempts </a:t>
            </a:r>
            <a:r>
              <a:rPr sz="2400" dirty="0">
                <a:solidFill>
                  <a:srgbClr val="333333"/>
                </a:solidFill>
                <a:latin typeface="Times New Roman"/>
                <a:cs typeface="Times New Roman"/>
              </a:rPr>
              <a:t>to </a:t>
            </a:r>
            <a:r>
              <a:rPr sz="2400" spc="-5" dirty="0">
                <a:solidFill>
                  <a:srgbClr val="333333"/>
                </a:solidFill>
                <a:latin typeface="Times New Roman"/>
                <a:cs typeface="Times New Roman"/>
              </a:rPr>
              <a:t>grasp </a:t>
            </a:r>
            <a:r>
              <a:rPr sz="2400" dirty="0">
                <a:solidFill>
                  <a:srgbClr val="333333"/>
                </a:solidFill>
                <a:latin typeface="Times New Roman"/>
                <a:cs typeface="Times New Roman"/>
              </a:rPr>
              <a:t>the </a:t>
            </a:r>
            <a:r>
              <a:rPr sz="2400" spc="-5" dirty="0">
                <a:solidFill>
                  <a:srgbClr val="333333"/>
                </a:solidFill>
                <a:latin typeface="Times New Roman"/>
                <a:cs typeface="Times New Roman"/>
              </a:rPr>
              <a:t>weapon.</a:t>
            </a:r>
            <a:endParaRPr sz="2400">
              <a:latin typeface="Times New Roman"/>
              <a:cs typeface="Times New Roman"/>
            </a:endParaRPr>
          </a:p>
          <a:p>
            <a:pPr marL="294640" indent="-281940">
              <a:lnSpc>
                <a:spcPct val="100000"/>
              </a:lnSpc>
              <a:spcBef>
                <a:spcPts val="1675"/>
              </a:spcBef>
              <a:buFont typeface="Arial"/>
              <a:buChar char="•"/>
              <a:tabLst>
                <a:tab pos="294005" algn="l"/>
                <a:tab pos="294640" algn="l"/>
              </a:tabLst>
            </a:pPr>
            <a:r>
              <a:rPr sz="2400" dirty="0">
                <a:solidFill>
                  <a:srgbClr val="333333"/>
                </a:solidFill>
                <a:latin typeface="Times New Roman"/>
                <a:cs typeface="Times New Roman"/>
              </a:rPr>
              <a:t>The resulting injuries </a:t>
            </a:r>
            <a:r>
              <a:rPr sz="2400" spc="-10" dirty="0">
                <a:solidFill>
                  <a:srgbClr val="333333"/>
                </a:solidFill>
                <a:latin typeface="Times New Roman"/>
                <a:cs typeface="Times New Roman"/>
              </a:rPr>
              <a:t>may </a:t>
            </a:r>
            <a:r>
              <a:rPr sz="2400" dirty="0">
                <a:solidFill>
                  <a:srgbClr val="333333"/>
                </a:solidFill>
                <a:latin typeface="Times New Roman"/>
                <a:cs typeface="Times New Roman"/>
              </a:rPr>
              <a:t>be stabs or </a:t>
            </a:r>
            <a:r>
              <a:rPr sz="2400" spc="-5" dirty="0">
                <a:solidFill>
                  <a:srgbClr val="333333"/>
                </a:solidFill>
                <a:latin typeface="Times New Roman"/>
                <a:cs typeface="Times New Roman"/>
              </a:rPr>
              <a:t>slashes </a:t>
            </a:r>
            <a:r>
              <a:rPr sz="2400" dirty="0">
                <a:solidFill>
                  <a:srgbClr val="333333"/>
                </a:solidFill>
                <a:latin typeface="Times New Roman"/>
                <a:cs typeface="Times New Roman"/>
              </a:rPr>
              <a:t>or</a:t>
            </a:r>
            <a:r>
              <a:rPr sz="2400" spc="-10" dirty="0">
                <a:solidFill>
                  <a:srgbClr val="333333"/>
                </a:solidFill>
                <a:latin typeface="Times New Roman"/>
                <a:cs typeface="Times New Roman"/>
              </a:rPr>
              <a:t> </a:t>
            </a:r>
            <a:r>
              <a:rPr sz="2400" dirty="0">
                <a:solidFill>
                  <a:srgbClr val="333333"/>
                </a:solidFill>
                <a:latin typeface="Times New Roman"/>
                <a:cs typeface="Times New Roman"/>
              </a:rPr>
              <a:t>both.</a:t>
            </a:r>
            <a:endParaRPr sz="24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81625" cy="756920"/>
          </a:xfrm>
          <a:prstGeom prst="rect">
            <a:avLst/>
          </a:prstGeom>
        </p:spPr>
        <p:txBody>
          <a:bodyPr vert="horz" wrap="square" lIns="0" tIns="12700" rIns="0" bIns="0" rtlCol="0">
            <a:spAutoFit/>
          </a:bodyPr>
          <a:lstStyle/>
          <a:p>
            <a:pPr marL="12700">
              <a:lnSpc>
                <a:spcPct val="100000"/>
              </a:lnSpc>
              <a:spcBef>
                <a:spcPts val="100"/>
              </a:spcBef>
            </a:pPr>
            <a:r>
              <a:rPr sz="4800" spc="-5" dirty="0"/>
              <a:t>Defense Stab</a:t>
            </a:r>
            <a:r>
              <a:rPr sz="4800" spc="-155" dirty="0"/>
              <a:t> </a:t>
            </a:r>
            <a:r>
              <a:rPr sz="4800" spc="-65" dirty="0"/>
              <a:t>Wounds</a:t>
            </a:r>
            <a:endParaRPr sz="4800"/>
          </a:p>
        </p:txBody>
      </p:sp>
      <p:sp>
        <p:nvSpPr>
          <p:cNvPr id="3" name="object 3"/>
          <p:cNvSpPr txBox="1"/>
          <p:nvPr/>
        </p:nvSpPr>
        <p:spPr>
          <a:xfrm>
            <a:off x="535940" y="1548129"/>
            <a:ext cx="8001634" cy="5220970"/>
          </a:xfrm>
          <a:prstGeom prst="rect">
            <a:avLst/>
          </a:prstGeom>
        </p:spPr>
        <p:txBody>
          <a:bodyPr vert="horz" wrap="square" lIns="0" tIns="98425" rIns="0" bIns="0" rtlCol="0">
            <a:spAutoFit/>
          </a:bodyPr>
          <a:lstStyle/>
          <a:p>
            <a:pPr marL="294640" marR="280035" indent="-281940">
              <a:lnSpc>
                <a:spcPct val="79800"/>
              </a:lnSpc>
              <a:spcBef>
                <a:spcPts val="775"/>
              </a:spcBef>
              <a:buFont typeface="Arial"/>
              <a:buChar char="•"/>
              <a:tabLst>
                <a:tab pos="294005" algn="l"/>
                <a:tab pos="294640" algn="l"/>
              </a:tabLst>
            </a:pPr>
            <a:r>
              <a:rPr sz="2800" spc="-5" dirty="0">
                <a:solidFill>
                  <a:srgbClr val="333333"/>
                </a:solidFill>
                <a:latin typeface="Times New Roman"/>
                <a:cs typeface="Times New Roman"/>
              </a:rPr>
              <a:t>Attempts </a:t>
            </a:r>
            <a:r>
              <a:rPr sz="2800" dirty="0">
                <a:solidFill>
                  <a:srgbClr val="333333"/>
                </a:solidFill>
                <a:latin typeface="Times New Roman"/>
                <a:cs typeface="Times New Roman"/>
              </a:rPr>
              <a:t>to </a:t>
            </a:r>
            <a:r>
              <a:rPr sz="2800" spc="-5" dirty="0">
                <a:solidFill>
                  <a:srgbClr val="333333"/>
                </a:solidFill>
                <a:latin typeface="Times New Roman"/>
                <a:cs typeface="Times New Roman"/>
              </a:rPr>
              <a:t>grab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knife results </a:t>
            </a:r>
            <a:r>
              <a:rPr sz="2800" dirty="0">
                <a:solidFill>
                  <a:srgbClr val="333333"/>
                </a:solidFill>
                <a:latin typeface="Times New Roman"/>
                <a:cs typeface="Times New Roman"/>
              </a:rPr>
              <a:t>in deep </a:t>
            </a:r>
            <a:r>
              <a:rPr sz="2800" spc="-5" dirty="0">
                <a:solidFill>
                  <a:srgbClr val="333333"/>
                </a:solidFill>
                <a:latin typeface="Times New Roman"/>
                <a:cs typeface="Times New Roman"/>
              </a:rPr>
              <a:t>cuts </a:t>
            </a:r>
            <a:r>
              <a:rPr sz="2800" dirty="0">
                <a:solidFill>
                  <a:srgbClr val="333333"/>
                </a:solidFill>
                <a:latin typeface="Times New Roman"/>
                <a:cs typeface="Times New Roman"/>
              </a:rPr>
              <a:t>to the  </a:t>
            </a:r>
            <a:r>
              <a:rPr sz="2800" spc="-5" dirty="0">
                <a:solidFill>
                  <a:srgbClr val="333333"/>
                </a:solidFill>
                <a:latin typeface="Times New Roman"/>
                <a:cs typeface="Times New Roman"/>
              </a:rPr>
              <a:t>palm </a:t>
            </a:r>
            <a:r>
              <a:rPr sz="2800" dirty="0">
                <a:solidFill>
                  <a:srgbClr val="333333"/>
                </a:solidFill>
                <a:latin typeface="Times New Roman"/>
                <a:cs typeface="Times New Roman"/>
              </a:rPr>
              <a:t>of the hand </a:t>
            </a:r>
            <a:r>
              <a:rPr sz="2800" spc="-5" dirty="0">
                <a:solidFill>
                  <a:srgbClr val="333333"/>
                </a:solidFill>
                <a:latin typeface="Times New Roman"/>
                <a:cs typeface="Times New Roman"/>
              </a:rPr>
              <a:t>and </a:t>
            </a:r>
            <a:r>
              <a:rPr sz="2800" dirty="0">
                <a:solidFill>
                  <a:srgbClr val="333333"/>
                </a:solidFill>
                <a:latin typeface="Times New Roman"/>
                <a:cs typeface="Times New Roman"/>
              </a:rPr>
              <a:t>the palm </a:t>
            </a:r>
            <a:r>
              <a:rPr sz="2800" spc="-5" dirty="0">
                <a:solidFill>
                  <a:srgbClr val="333333"/>
                </a:solidFill>
                <a:latin typeface="Times New Roman"/>
                <a:cs typeface="Times New Roman"/>
              </a:rPr>
              <a:t>side </a:t>
            </a:r>
            <a:r>
              <a:rPr sz="2800" dirty="0">
                <a:solidFill>
                  <a:srgbClr val="333333"/>
                </a:solidFill>
                <a:latin typeface="Times New Roman"/>
                <a:cs typeface="Times New Roman"/>
              </a:rPr>
              <a:t>of</a:t>
            </a:r>
            <a:r>
              <a:rPr sz="2800" spc="-135" dirty="0">
                <a:solidFill>
                  <a:srgbClr val="333333"/>
                </a:solidFill>
                <a:latin typeface="Times New Roman"/>
                <a:cs typeface="Times New Roman"/>
              </a:rPr>
              <a:t> </a:t>
            </a:r>
            <a:r>
              <a:rPr sz="2800" spc="-5" dirty="0">
                <a:solidFill>
                  <a:srgbClr val="333333"/>
                </a:solidFill>
                <a:latin typeface="Times New Roman"/>
                <a:cs typeface="Times New Roman"/>
              </a:rPr>
              <a:t>fingers.</a:t>
            </a:r>
            <a:endParaRPr sz="2800" dirty="0">
              <a:latin typeface="Times New Roman"/>
              <a:cs typeface="Times New Roman"/>
            </a:endParaRPr>
          </a:p>
          <a:p>
            <a:pPr marL="294640" marR="5080" indent="-281940">
              <a:lnSpc>
                <a:spcPct val="79900"/>
              </a:lnSpc>
              <a:spcBef>
                <a:spcPts val="2010"/>
              </a:spcBef>
              <a:buFont typeface="Arial"/>
              <a:buChar char="•"/>
              <a:tabLst>
                <a:tab pos="294005" algn="l"/>
                <a:tab pos="294640" algn="l"/>
              </a:tabLst>
            </a:pPr>
            <a:r>
              <a:rPr sz="2800" spc="-25" dirty="0">
                <a:solidFill>
                  <a:srgbClr val="333333"/>
                </a:solidFill>
                <a:latin typeface="Times New Roman"/>
                <a:cs typeface="Times New Roman"/>
              </a:rPr>
              <a:t>With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hand </a:t>
            </a:r>
            <a:r>
              <a:rPr sz="2800" dirty="0">
                <a:solidFill>
                  <a:srgbClr val="333333"/>
                </a:solidFill>
                <a:latin typeface="Times New Roman"/>
                <a:cs typeface="Times New Roman"/>
              </a:rPr>
              <a:t>in a gripping position the </a:t>
            </a:r>
            <a:r>
              <a:rPr sz="2800" spc="-5" dirty="0">
                <a:solidFill>
                  <a:srgbClr val="333333"/>
                </a:solidFill>
                <a:latin typeface="Times New Roman"/>
                <a:cs typeface="Times New Roman"/>
              </a:rPr>
              <a:t>palm </a:t>
            </a:r>
            <a:r>
              <a:rPr sz="2800" dirty="0">
                <a:solidFill>
                  <a:srgbClr val="333333"/>
                </a:solidFill>
                <a:latin typeface="Times New Roman"/>
                <a:cs typeface="Times New Roman"/>
              </a:rPr>
              <a:t>skin is  loose </a:t>
            </a:r>
            <a:r>
              <a:rPr sz="2800" spc="-5" dirty="0">
                <a:solidFill>
                  <a:srgbClr val="333333"/>
                </a:solidFill>
                <a:latin typeface="Times New Roman"/>
                <a:cs typeface="Times New Roman"/>
              </a:rPr>
              <a:t>and folded </a:t>
            </a:r>
            <a:r>
              <a:rPr sz="2800" dirty="0">
                <a:solidFill>
                  <a:srgbClr val="333333"/>
                </a:solidFill>
                <a:latin typeface="Times New Roman"/>
                <a:cs typeface="Times New Roman"/>
              </a:rPr>
              <a:t>so </a:t>
            </a:r>
            <a:r>
              <a:rPr sz="2800" spc="-5" dirty="0">
                <a:solidFill>
                  <a:srgbClr val="333333"/>
                </a:solidFill>
                <a:latin typeface="Times New Roman"/>
                <a:cs typeface="Times New Roman"/>
              </a:rPr>
              <a:t>that resultant cuts appear irregular  and</a:t>
            </a:r>
            <a:r>
              <a:rPr sz="2800" spc="-10" dirty="0">
                <a:solidFill>
                  <a:srgbClr val="333333"/>
                </a:solidFill>
                <a:latin typeface="Times New Roman"/>
                <a:cs typeface="Times New Roman"/>
              </a:rPr>
              <a:t> </a:t>
            </a:r>
            <a:r>
              <a:rPr sz="2800" spc="-5" dirty="0">
                <a:solidFill>
                  <a:srgbClr val="333333"/>
                </a:solidFill>
                <a:latin typeface="Times New Roman"/>
                <a:cs typeface="Times New Roman"/>
              </a:rPr>
              <a:t>ragged.</a:t>
            </a:r>
            <a:endParaRPr sz="2800" dirty="0">
              <a:latin typeface="Times New Roman"/>
              <a:cs typeface="Times New Roman"/>
            </a:endParaRPr>
          </a:p>
          <a:p>
            <a:pPr marL="294640" marR="121920" indent="-281940">
              <a:lnSpc>
                <a:spcPts val="2690"/>
              </a:lnSpc>
              <a:spcBef>
                <a:spcPts val="1975"/>
              </a:spcBef>
              <a:buFont typeface="Arial"/>
              <a:buChar char="•"/>
              <a:tabLst>
                <a:tab pos="294005" algn="l"/>
                <a:tab pos="294640" algn="l"/>
              </a:tabLst>
            </a:pPr>
            <a:r>
              <a:rPr sz="2800" spc="-5" dirty="0">
                <a:solidFill>
                  <a:srgbClr val="333333"/>
                </a:solidFill>
                <a:latin typeface="Times New Roman"/>
                <a:cs typeface="Times New Roman"/>
              </a:rPr>
              <a:t>They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duplicated </a:t>
            </a:r>
            <a:r>
              <a:rPr sz="2800" dirty="0">
                <a:solidFill>
                  <a:srgbClr val="333333"/>
                </a:solidFill>
                <a:latin typeface="Times New Roman"/>
                <a:cs typeface="Times New Roman"/>
              </a:rPr>
              <a:t>by the thrust </a:t>
            </a:r>
            <a:r>
              <a:rPr sz="2800" spc="-5" dirty="0">
                <a:solidFill>
                  <a:srgbClr val="333333"/>
                </a:solidFill>
                <a:latin typeface="Times New Roman"/>
                <a:cs typeface="Times New Roman"/>
              </a:rPr>
              <a:t>and withdrawal  </a:t>
            </a:r>
            <a:r>
              <a:rPr sz="2800" dirty="0">
                <a:solidFill>
                  <a:srgbClr val="333333"/>
                </a:solidFill>
                <a:latin typeface="Times New Roman"/>
                <a:cs typeface="Times New Roman"/>
              </a:rPr>
              <a:t>of the</a:t>
            </a:r>
            <a:r>
              <a:rPr sz="2800" spc="-35" dirty="0">
                <a:solidFill>
                  <a:srgbClr val="333333"/>
                </a:solidFill>
                <a:latin typeface="Times New Roman"/>
                <a:cs typeface="Times New Roman"/>
              </a:rPr>
              <a:t> </a:t>
            </a:r>
            <a:r>
              <a:rPr sz="2800" spc="-5" dirty="0">
                <a:solidFill>
                  <a:srgbClr val="333333"/>
                </a:solidFill>
                <a:latin typeface="Times New Roman"/>
                <a:cs typeface="Times New Roman"/>
              </a:rPr>
              <a:t>weapon.</a:t>
            </a:r>
            <a:endParaRPr sz="2800" dirty="0">
              <a:latin typeface="Times New Roman"/>
              <a:cs typeface="Times New Roman"/>
            </a:endParaRPr>
          </a:p>
          <a:p>
            <a:pPr marL="294640" marR="965835" indent="-281940">
              <a:lnSpc>
                <a:spcPts val="2690"/>
              </a:lnSpc>
              <a:spcBef>
                <a:spcPts val="1989"/>
              </a:spcBef>
              <a:buFont typeface="Arial"/>
              <a:buChar char="•"/>
              <a:tabLst>
                <a:tab pos="294005" algn="l"/>
                <a:tab pos="294640" algn="l"/>
              </a:tabLst>
            </a:pPr>
            <a:r>
              <a:rPr sz="2800" spc="-5" dirty="0">
                <a:solidFill>
                  <a:srgbClr val="333333"/>
                </a:solidFill>
                <a:latin typeface="Times New Roman"/>
                <a:cs typeface="Times New Roman"/>
              </a:rPr>
              <a:t>Penetration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hand </a:t>
            </a:r>
            <a:r>
              <a:rPr sz="2800" dirty="0">
                <a:solidFill>
                  <a:srgbClr val="333333"/>
                </a:solidFill>
                <a:latin typeface="Times New Roman"/>
                <a:cs typeface="Times New Roman"/>
              </a:rPr>
              <a:t>or </a:t>
            </a:r>
            <a:r>
              <a:rPr sz="2800" spc="-5" dirty="0">
                <a:solidFill>
                  <a:srgbClr val="333333"/>
                </a:solidFill>
                <a:latin typeface="Times New Roman"/>
                <a:cs typeface="Times New Roman"/>
              </a:rPr>
              <a:t>arm </a:t>
            </a:r>
            <a:r>
              <a:rPr sz="2800" dirty="0">
                <a:solidFill>
                  <a:srgbClr val="333333"/>
                </a:solidFill>
                <a:latin typeface="Times New Roman"/>
                <a:cs typeface="Times New Roman"/>
              </a:rPr>
              <a:t>is </a:t>
            </a:r>
            <a:r>
              <a:rPr sz="2800" spc="-5" dirty="0">
                <a:solidFill>
                  <a:srgbClr val="333333"/>
                </a:solidFill>
                <a:latin typeface="Times New Roman"/>
                <a:cs typeface="Times New Roman"/>
              </a:rPr>
              <a:t>also </a:t>
            </a:r>
            <a:r>
              <a:rPr sz="2800" dirty="0">
                <a:solidFill>
                  <a:srgbClr val="333333"/>
                </a:solidFill>
                <a:latin typeface="Times New Roman"/>
                <a:cs typeface="Times New Roman"/>
              </a:rPr>
              <a:t>a</a:t>
            </a:r>
            <a:r>
              <a:rPr sz="2800" spc="-100" dirty="0">
                <a:solidFill>
                  <a:srgbClr val="333333"/>
                </a:solidFill>
                <a:latin typeface="Times New Roman"/>
                <a:cs typeface="Times New Roman"/>
              </a:rPr>
              <a:t> </a:t>
            </a:r>
            <a:r>
              <a:rPr sz="2800" spc="-5" dirty="0">
                <a:solidFill>
                  <a:srgbClr val="333333"/>
                </a:solidFill>
                <a:latin typeface="Times New Roman"/>
                <a:cs typeface="Times New Roman"/>
              </a:rPr>
              <a:t>defense  </a:t>
            </a:r>
            <a:r>
              <a:rPr sz="2800" dirty="0">
                <a:solidFill>
                  <a:srgbClr val="333333"/>
                </a:solidFill>
                <a:latin typeface="Times New Roman"/>
                <a:cs typeface="Times New Roman"/>
              </a:rPr>
              <a:t>wound.</a:t>
            </a:r>
            <a:endParaRPr sz="2800" dirty="0">
              <a:latin typeface="Times New Roman"/>
              <a:cs typeface="Times New Roman"/>
            </a:endParaRPr>
          </a:p>
          <a:p>
            <a:pPr marL="294640" marR="707390" indent="-281940">
              <a:lnSpc>
                <a:spcPts val="2690"/>
              </a:lnSpc>
              <a:spcBef>
                <a:spcPts val="1989"/>
              </a:spcBef>
              <a:buFont typeface="Arial"/>
              <a:buChar char="•"/>
              <a:tabLst>
                <a:tab pos="294005" algn="l"/>
                <a:tab pos="294640" algn="l"/>
              </a:tabLst>
            </a:pPr>
            <a:r>
              <a:rPr sz="2800" spc="-5" dirty="0">
                <a:solidFill>
                  <a:srgbClr val="333333"/>
                </a:solidFill>
                <a:latin typeface="Times New Roman"/>
                <a:cs typeface="Times New Roman"/>
              </a:rPr>
              <a:t>The absence </a:t>
            </a:r>
            <a:r>
              <a:rPr sz="2800" dirty="0">
                <a:solidFill>
                  <a:srgbClr val="333333"/>
                </a:solidFill>
                <a:latin typeface="Times New Roman"/>
                <a:cs typeface="Times New Roman"/>
              </a:rPr>
              <a:t>of </a:t>
            </a:r>
            <a:r>
              <a:rPr sz="2800" spc="-5" dirty="0">
                <a:solidFill>
                  <a:srgbClr val="333333"/>
                </a:solidFill>
                <a:latin typeface="Times New Roman"/>
                <a:cs typeface="Times New Roman"/>
              </a:rPr>
              <a:t>defense wounds </a:t>
            </a:r>
            <a:r>
              <a:rPr sz="2800" dirty="0">
                <a:solidFill>
                  <a:srgbClr val="333333"/>
                </a:solidFill>
                <a:latin typeface="Times New Roman"/>
                <a:cs typeface="Times New Roman"/>
              </a:rPr>
              <a:t>does not</a:t>
            </a:r>
            <a:r>
              <a:rPr sz="2800" spc="-55" dirty="0">
                <a:solidFill>
                  <a:srgbClr val="333333"/>
                </a:solidFill>
                <a:latin typeface="Times New Roman"/>
                <a:cs typeface="Times New Roman"/>
              </a:rPr>
              <a:t> </a:t>
            </a:r>
            <a:r>
              <a:rPr sz="2800" spc="-5" dirty="0">
                <a:solidFill>
                  <a:srgbClr val="333333"/>
                </a:solidFill>
                <a:latin typeface="Times New Roman"/>
                <a:cs typeface="Times New Roman"/>
              </a:rPr>
              <a:t>exclude  homicide since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victim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incapable </a:t>
            </a:r>
            <a:r>
              <a:rPr sz="2800" dirty="0">
                <a:solidFill>
                  <a:srgbClr val="333333"/>
                </a:solidFill>
                <a:latin typeface="Times New Roman"/>
                <a:cs typeface="Times New Roman"/>
              </a:rPr>
              <a:t>of  </a:t>
            </a:r>
            <a:r>
              <a:rPr sz="2800" spc="-10" dirty="0">
                <a:solidFill>
                  <a:srgbClr val="333333"/>
                </a:solidFill>
                <a:latin typeface="Times New Roman"/>
                <a:cs typeface="Times New Roman"/>
              </a:rPr>
              <a:t>effective</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defense.</a:t>
            </a:r>
            <a:endParaRPr sz="2800" dirty="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81625" cy="756920"/>
          </a:xfrm>
          <a:prstGeom prst="rect">
            <a:avLst/>
          </a:prstGeom>
        </p:spPr>
        <p:txBody>
          <a:bodyPr vert="horz" wrap="square" lIns="0" tIns="12700" rIns="0" bIns="0" rtlCol="0">
            <a:spAutoFit/>
          </a:bodyPr>
          <a:lstStyle/>
          <a:p>
            <a:pPr marL="12700">
              <a:lnSpc>
                <a:spcPct val="100000"/>
              </a:lnSpc>
              <a:spcBef>
                <a:spcPts val="100"/>
              </a:spcBef>
            </a:pPr>
            <a:r>
              <a:rPr sz="4800" spc="-5" dirty="0"/>
              <a:t>Suicidal Stab</a:t>
            </a:r>
            <a:r>
              <a:rPr sz="4800" spc="-160" dirty="0"/>
              <a:t> </a:t>
            </a:r>
            <a:r>
              <a:rPr sz="4800" spc="-65" dirty="0"/>
              <a:t>Wounds</a:t>
            </a:r>
            <a:endParaRPr sz="4800"/>
          </a:p>
        </p:txBody>
      </p:sp>
      <p:sp>
        <p:nvSpPr>
          <p:cNvPr id="3" name="object 3"/>
          <p:cNvSpPr txBox="1"/>
          <p:nvPr/>
        </p:nvSpPr>
        <p:spPr>
          <a:xfrm>
            <a:off x="535940" y="1633220"/>
            <a:ext cx="8020684" cy="4799330"/>
          </a:xfrm>
          <a:prstGeom prst="rect">
            <a:avLst/>
          </a:prstGeom>
        </p:spPr>
        <p:txBody>
          <a:bodyPr vert="horz" wrap="square" lIns="0" tIns="12700" rIns="0" bIns="0" rtlCol="0">
            <a:spAutoFit/>
          </a:bodyPr>
          <a:lstStyle/>
          <a:p>
            <a:pPr marL="294640" marR="27940" indent="-281940">
              <a:lnSpc>
                <a:spcPct val="99900"/>
              </a:lnSpc>
              <a:spcBef>
                <a:spcPts val="100"/>
              </a:spcBef>
              <a:buFont typeface="Arial"/>
              <a:buChar char="•"/>
              <a:tabLst>
                <a:tab pos="294005" algn="l"/>
                <a:tab pos="294640" algn="l"/>
                <a:tab pos="5255895" algn="l"/>
              </a:tabLst>
            </a:pPr>
            <a:r>
              <a:rPr sz="2800" spc="-5" dirty="0">
                <a:solidFill>
                  <a:srgbClr val="333333"/>
                </a:solidFill>
                <a:latin typeface="Times New Roman"/>
                <a:cs typeface="Times New Roman"/>
              </a:rPr>
              <a:t>Suicide </a:t>
            </a:r>
            <a:r>
              <a:rPr sz="2800" dirty="0">
                <a:solidFill>
                  <a:srgbClr val="333333"/>
                </a:solidFill>
                <a:latin typeface="Times New Roman"/>
                <a:cs typeface="Times New Roman"/>
              </a:rPr>
              <a:t>by stabbing</a:t>
            </a:r>
            <a:r>
              <a:rPr sz="2800" spc="5" dirty="0">
                <a:solidFill>
                  <a:srgbClr val="333333"/>
                </a:solidFill>
                <a:latin typeface="Times New Roman"/>
                <a:cs typeface="Times New Roman"/>
              </a:rPr>
              <a:t> </a:t>
            </a:r>
            <a:r>
              <a:rPr sz="2800" dirty="0">
                <a:solidFill>
                  <a:srgbClr val="333333"/>
                </a:solidFill>
                <a:latin typeface="Times New Roman"/>
                <a:cs typeface="Times New Roman"/>
              </a:rPr>
              <a:t>is</a:t>
            </a:r>
            <a:r>
              <a:rPr sz="2800" spc="-10" dirty="0">
                <a:solidFill>
                  <a:srgbClr val="333333"/>
                </a:solidFill>
                <a:latin typeface="Times New Roman"/>
                <a:cs typeface="Times New Roman"/>
              </a:rPr>
              <a:t> </a:t>
            </a:r>
            <a:r>
              <a:rPr sz="2800" dirty="0">
                <a:solidFill>
                  <a:srgbClr val="333333"/>
                </a:solidFill>
                <a:latin typeface="Times New Roman"/>
                <a:cs typeface="Times New Roman"/>
              </a:rPr>
              <a:t>distinctive.	</a:t>
            </a:r>
            <a:r>
              <a:rPr sz="2800" spc="-5" dirty="0">
                <a:solidFill>
                  <a:srgbClr val="333333"/>
                </a:solidFill>
                <a:latin typeface="Times New Roman"/>
                <a:cs typeface="Times New Roman"/>
              </a:rPr>
              <a:t>The wounds, </a:t>
            </a:r>
            <a:r>
              <a:rPr sz="2800" dirty="0">
                <a:solidFill>
                  <a:srgbClr val="333333"/>
                </a:solidFill>
                <a:latin typeface="Times New Roman"/>
                <a:cs typeface="Times New Roman"/>
              </a:rPr>
              <a:t>if  </a:t>
            </a:r>
            <a:r>
              <a:rPr sz="2800" spc="-5" dirty="0">
                <a:solidFill>
                  <a:srgbClr val="333333"/>
                </a:solidFill>
                <a:latin typeface="Times New Roman"/>
                <a:cs typeface="Times New Roman"/>
              </a:rPr>
              <a:t>multiple, </a:t>
            </a:r>
            <a:r>
              <a:rPr sz="2800" dirty="0">
                <a:solidFill>
                  <a:srgbClr val="333333"/>
                </a:solidFill>
                <a:latin typeface="Times New Roman"/>
                <a:cs typeface="Times New Roman"/>
              </a:rPr>
              <a:t>have a </a:t>
            </a:r>
            <a:r>
              <a:rPr sz="2800" spc="-5" dirty="0">
                <a:solidFill>
                  <a:srgbClr val="333333"/>
                </a:solidFill>
                <a:latin typeface="Times New Roman"/>
                <a:cs typeface="Times New Roman"/>
              </a:rPr>
              <a:t>location and direction accessible </a:t>
            </a:r>
            <a:r>
              <a:rPr sz="2800" dirty="0">
                <a:solidFill>
                  <a:srgbClr val="333333"/>
                </a:solidFill>
                <a:latin typeface="Times New Roman"/>
                <a:cs typeface="Times New Roman"/>
              </a:rPr>
              <a:t>to  the </a:t>
            </a:r>
            <a:r>
              <a:rPr sz="2800" spc="-5" dirty="0">
                <a:solidFill>
                  <a:srgbClr val="333333"/>
                </a:solidFill>
                <a:latin typeface="Times New Roman"/>
                <a:cs typeface="Times New Roman"/>
              </a:rPr>
              <a:t>victim </a:t>
            </a:r>
            <a:r>
              <a:rPr sz="2800" dirty="0">
                <a:solidFill>
                  <a:srgbClr val="333333"/>
                </a:solidFill>
                <a:latin typeface="Times New Roman"/>
                <a:cs typeface="Times New Roman"/>
              </a:rPr>
              <a:t>and </a:t>
            </a:r>
            <a:r>
              <a:rPr sz="2800" spc="-5" dirty="0">
                <a:solidFill>
                  <a:srgbClr val="333333"/>
                </a:solidFill>
                <a:latin typeface="Times New Roman"/>
                <a:cs typeface="Times New Roman"/>
              </a:rPr>
              <a:t>are typically </a:t>
            </a:r>
            <a:r>
              <a:rPr sz="2800" dirty="0">
                <a:solidFill>
                  <a:srgbClr val="333333"/>
                </a:solidFill>
                <a:latin typeface="Times New Roman"/>
                <a:cs typeface="Times New Roman"/>
              </a:rPr>
              <a:t>grouped in the </a:t>
            </a:r>
            <a:r>
              <a:rPr sz="2800" spc="-5" dirty="0">
                <a:solidFill>
                  <a:srgbClr val="333333"/>
                </a:solidFill>
                <a:latin typeface="Times New Roman"/>
                <a:cs typeface="Times New Roman"/>
              </a:rPr>
              <a:t>"pit" </a:t>
            </a:r>
            <a:r>
              <a:rPr sz="2800" dirty="0">
                <a:solidFill>
                  <a:srgbClr val="333333"/>
                </a:solidFill>
                <a:latin typeface="Times New Roman"/>
                <a:cs typeface="Times New Roman"/>
              </a:rPr>
              <a:t>of</a:t>
            </a:r>
            <a:r>
              <a:rPr sz="2800" spc="-85" dirty="0">
                <a:solidFill>
                  <a:srgbClr val="333333"/>
                </a:solidFill>
                <a:latin typeface="Times New Roman"/>
                <a:cs typeface="Times New Roman"/>
              </a:rPr>
              <a:t>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stomach.</a:t>
            </a:r>
            <a:endParaRPr sz="2800" dirty="0">
              <a:latin typeface="Times New Roman"/>
              <a:cs typeface="Times New Roman"/>
            </a:endParaRPr>
          </a:p>
          <a:p>
            <a:pPr marL="294640" marR="130175" indent="-281940">
              <a:lnSpc>
                <a:spcPct val="100000"/>
              </a:lnSpc>
              <a:spcBef>
                <a:spcPts val="2000"/>
              </a:spcBef>
              <a:buFont typeface="Arial"/>
              <a:buChar char="•"/>
              <a:tabLst>
                <a:tab pos="294005" algn="l"/>
                <a:tab pos="294640" algn="l"/>
              </a:tabLst>
            </a:pPr>
            <a:r>
              <a:rPr sz="2800" spc="-5" dirty="0">
                <a:solidFill>
                  <a:srgbClr val="333333"/>
                </a:solidFill>
                <a:latin typeface="Times New Roman"/>
                <a:cs typeface="Times New Roman"/>
              </a:rPr>
              <a:t>Use </a:t>
            </a:r>
            <a:r>
              <a:rPr sz="2800" dirty="0">
                <a:solidFill>
                  <a:srgbClr val="333333"/>
                </a:solidFill>
                <a:latin typeface="Times New Roman"/>
                <a:cs typeface="Times New Roman"/>
              </a:rPr>
              <a:t>of one hand is </a:t>
            </a:r>
            <a:r>
              <a:rPr sz="2800" spc="-5" dirty="0">
                <a:solidFill>
                  <a:srgbClr val="333333"/>
                </a:solidFill>
                <a:latin typeface="Times New Roman"/>
                <a:cs typeface="Times New Roman"/>
              </a:rPr>
              <a:t>indicated </a:t>
            </a:r>
            <a:r>
              <a:rPr sz="2800" dirty="0">
                <a:solidFill>
                  <a:srgbClr val="333333"/>
                </a:solidFill>
                <a:latin typeface="Times New Roman"/>
                <a:cs typeface="Times New Roman"/>
              </a:rPr>
              <a:t>by a </a:t>
            </a:r>
            <a:r>
              <a:rPr sz="2800" spc="-5" dirty="0">
                <a:solidFill>
                  <a:srgbClr val="333333"/>
                </a:solidFill>
                <a:latin typeface="Times New Roman"/>
                <a:cs typeface="Times New Roman"/>
              </a:rPr>
              <a:t>consistent direction  </a:t>
            </a:r>
            <a:r>
              <a:rPr sz="2800" dirty="0">
                <a:solidFill>
                  <a:srgbClr val="333333"/>
                </a:solidFill>
                <a:latin typeface="Times New Roman"/>
                <a:cs typeface="Times New Roman"/>
              </a:rPr>
              <a:t>of</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penetration.</a:t>
            </a:r>
            <a:endParaRPr sz="2800" dirty="0">
              <a:latin typeface="Times New Roman"/>
              <a:cs typeface="Times New Roman"/>
            </a:endParaRPr>
          </a:p>
          <a:p>
            <a:pPr marL="294640" marR="5080" indent="-281940">
              <a:lnSpc>
                <a:spcPct val="100000"/>
              </a:lnSpc>
              <a:spcBef>
                <a:spcPts val="2000"/>
              </a:spcBef>
              <a:buFont typeface="Arial"/>
              <a:buChar char="•"/>
              <a:tabLst>
                <a:tab pos="294005" algn="l"/>
                <a:tab pos="294640" algn="l"/>
              </a:tabLst>
            </a:pPr>
            <a:r>
              <a:rPr sz="2800" dirty="0">
                <a:solidFill>
                  <a:srgbClr val="333333"/>
                </a:solidFill>
                <a:latin typeface="Times New Roman"/>
                <a:cs typeface="Times New Roman"/>
              </a:rPr>
              <a:t>Multiple </a:t>
            </a:r>
            <a:r>
              <a:rPr sz="2800" spc="-5" dirty="0">
                <a:solidFill>
                  <a:srgbClr val="333333"/>
                </a:solidFill>
                <a:latin typeface="Times New Roman"/>
                <a:cs typeface="Times New Roman"/>
              </a:rPr>
              <a:t>wound tracks extending from </a:t>
            </a:r>
            <a:r>
              <a:rPr sz="2800" dirty="0">
                <a:solidFill>
                  <a:srgbClr val="333333"/>
                </a:solidFill>
                <a:latin typeface="Times New Roman"/>
                <a:cs typeface="Times New Roman"/>
              </a:rPr>
              <a:t>the </a:t>
            </a:r>
            <a:r>
              <a:rPr sz="2800" spc="-10" dirty="0">
                <a:solidFill>
                  <a:srgbClr val="333333"/>
                </a:solidFill>
                <a:latin typeface="Times New Roman"/>
                <a:cs typeface="Times New Roman"/>
              </a:rPr>
              <a:t>same </a:t>
            </a:r>
            <a:r>
              <a:rPr sz="2800" spc="-5" dirty="0">
                <a:solidFill>
                  <a:srgbClr val="333333"/>
                </a:solidFill>
                <a:latin typeface="Times New Roman"/>
                <a:cs typeface="Times New Roman"/>
              </a:rPr>
              <a:t>slit </a:t>
            </a:r>
            <a:r>
              <a:rPr sz="2800" dirty="0">
                <a:solidFill>
                  <a:srgbClr val="333333"/>
                </a:solidFill>
                <a:latin typeface="Times New Roman"/>
                <a:cs typeface="Times New Roman"/>
              </a:rPr>
              <a:t>in  the skin </a:t>
            </a:r>
            <a:r>
              <a:rPr sz="2800" spc="-10" dirty="0">
                <a:solidFill>
                  <a:srgbClr val="333333"/>
                </a:solidFill>
                <a:latin typeface="Times New Roman"/>
                <a:cs typeface="Times New Roman"/>
              </a:rPr>
              <a:t>reflects </a:t>
            </a:r>
            <a:r>
              <a:rPr sz="2800" spc="-5" dirty="0">
                <a:solidFill>
                  <a:srgbClr val="333333"/>
                </a:solidFill>
                <a:latin typeface="Times New Roman"/>
                <a:cs typeface="Times New Roman"/>
              </a:rPr>
              <a:t>partial withdrawal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weapon and  </a:t>
            </a:r>
            <a:r>
              <a:rPr sz="2800" dirty="0">
                <a:solidFill>
                  <a:srgbClr val="333333"/>
                </a:solidFill>
                <a:latin typeface="Times New Roman"/>
                <a:cs typeface="Times New Roman"/>
              </a:rPr>
              <a:t>further thrusts (possibly </a:t>
            </a:r>
            <a:r>
              <a:rPr sz="2800" spc="-5" dirty="0">
                <a:solidFill>
                  <a:srgbClr val="333333"/>
                </a:solidFill>
                <a:latin typeface="Times New Roman"/>
                <a:cs typeface="Times New Roman"/>
              </a:rPr>
              <a:t>trial feelers), and suggests  </a:t>
            </a:r>
            <a:r>
              <a:rPr sz="2800" dirty="0">
                <a:solidFill>
                  <a:srgbClr val="333333"/>
                </a:solidFill>
                <a:latin typeface="Times New Roman"/>
                <a:cs typeface="Times New Roman"/>
              </a:rPr>
              <a:t>possible</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suicide.</a:t>
            </a:r>
            <a:endParaRPr sz="2800" dirty="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81625" cy="756920"/>
          </a:xfrm>
          <a:prstGeom prst="rect">
            <a:avLst/>
          </a:prstGeom>
        </p:spPr>
        <p:txBody>
          <a:bodyPr vert="horz" wrap="square" lIns="0" tIns="12700" rIns="0" bIns="0" rtlCol="0">
            <a:spAutoFit/>
          </a:bodyPr>
          <a:lstStyle/>
          <a:p>
            <a:pPr marL="12700">
              <a:lnSpc>
                <a:spcPct val="100000"/>
              </a:lnSpc>
              <a:spcBef>
                <a:spcPts val="100"/>
              </a:spcBef>
            </a:pPr>
            <a:r>
              <a:rPr sz="4800" spc="-5" dirty="0"/>
              <a:t>Suicidal Stab</a:t>
            </a:r>
            <a:r>
              <a:rPr sz="4800" spc="-160" dirty="0"/>
              <a:t> </a:t>
            </a:r>
            <a:r>
              <a:rPr sz="4800" spc="-65" dirty="0"/>
              <a:t>Wounds</a:t>
            </a:r>
            <a:endParaRPr sz="4800"/>
          </a:p>
        </p:txBody>
      </p:sp>
      <p:sp>
        <p:nvSpPr>
          <p:cNvPr id="3" name="object 3"/>
          <p:cNvSpPr txBox="1"/>
          <p:nvPr/>
        </p:nvSpPr>
        <p:spPr>
          <a:xfrm>
            <a:off x="857250" y="1861820"/>
            <a:ext cx="7413625" cy="3945890"/>
          </a:xfrm>
          <a:prstGeom prst="rect">
            <a:avLst/>
          </a:prstGeom>
        </p:spPr>
        <p:txBody>
          <a:bodyPr vert="horz" wrap="square" lIns="0" tIns="12700" rIns="0" bIns="0" rtlCol="0">
            <a:spAutoFit/>
          </a:bodyPr>
          <a:lstStyle/>
          <a:p>
            <a:pPr marL="295275" marR="184785" indent="-283210">
              <a:lnSpc>
                <a:spcPct val="100000"/>
              </a:lnSpc>
              <a:spcBef>
                <a:spcPts val="100"/>
              </a:spcBef>
              <a:buFont typeface="Arial"/>
              <a:buChar char="•"/>
              <a:tabLst>
                <a:tab pos="295275" algn="l"/>
                <a:tab pos="295910" algn="l"/>
              </a:tabLst>
            </a:pPr>
            <a:r>
              <a:rPr sz="2800" spc="-25" dirty="0">
                <a:solidFill>
                  <a:srgbClr val="333333"/>
                </a:solidFill>
                <a:latin typeface="Times New Roman"/>
                <a:cs typeface="Times New Roman"/>
              </a:rPr>
              <a:t>Typically </a:t>
            </a:r>
            <a:r>
              <a:rPr sz="2800" dirty="0">
                <a:solidFill>
                  <a:srgbClr val="333333"/>
                </a:solidFill>
                <a:latin typeface="Times New Roman"/>
                <a:cs typeface="Times New Roman"/>
              </a:rPr>
              <a:t>a suicidal </a:t>
            </a:r>
            <a:r>
              <a:rPr sz="2800" spc="-5" dirty="0">
                <a:solidFill>
                  <a:srgbClr val="333333"/>
                </a:solidFill>
                <a:latin typeface="Times New Roman"/>
                <a:cs typeface="Times New Roman"/>
              </a:rPr>
              <a:t>stabbing </a:t>
            </a:r>
            <a:r>
              <a:rPr sz="2800" dirty="0">
                <a:solidFill>
                  <a:srgbClr val="333333"/>
                </a:solidFill>
                <a:latin typeface="Times New Roman"/>
                <a:cs typeface="Times New Roman"/>
              </a:rPr>
              <a:t>is to the </a:t>
            </a:r>
            <a:r>
              <a:rPr sz="2800" spc="-5" dirty="0">
                <a:solidFill>
                  <a:srgbClr val="333333"/>
                </a:solidFill>
                <a:latin typeface="Times New Roman"/>
                <a:cs typeface="Times New Roman"/>
              </a:rPr>
              <a:t>bare skin  and </a:t>
            </a:r>
            <a:r>
              <a:rPr sz="2800" dirty="0">
                <a:solidFill>
                  <a:srgbClr val="333333"/>
                </a:solidFill>
                <a:latin typeface="Times New Roman"/>
                <a:cs typeface="Times New Roman"/>
              </a:rPr>
              <a:t>the clothing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removed </a:t>
            </a:r>
            <a:r>
              <a:rPr sz="2800" dirty="0">
                <a:solidFill>
                  <a:srgbClr val="333333"/>
                </a:solidFill>
                <a:latin typeface="Times New Roman"/>
                <a:cs typeface="Times New Roman"/>
              </a:rPr>
              <a:t>or </a:t>
            </a:r>
            <a:r>
              <a:rPr sz="2800" spc="-5" dirty="0">
                <a:solidFill>
                  <a:srgbClr val="333333"/>
                </a:solidFill>
                <a:latin typeface="Times New Roman"/>
                <a:cs typeface="Times New Roman"/>
              </a:rPr>
              <a:t>pulled aside  </a:t>
            </a:r>
            <a:r>
              <a:rPr sz="2800" dirty="0">
                <a:solidFill>
                  <a:srgbClr val="333333"/>
                </a:solidFill>
                <a:latin typeface="Times New Roman"/>
                <a:cs typeface="Times New Roman"/>
              </a:rPr>
              <a:t>to </a:t>
            </a:r>
            <a:r>
              <a:rPr sz="2800" spc="-20" dirty="0">
                <a:solidFill>
                  <a:srgbClr val="333333"/>
                </a:solidFill>
                <a:latin typeface="Times New Roman"/>
                <a:cs typeface="Times New Roman"/>
              </a:rPr>
              <a:t>effect</a:t>
            </a:r>
            <a:r>
              <a:rPr sz="2800" spc="-5" dirty="0">
                <a:solidFill>
                  <a:srgbClr val="333333"/>
                </a:solidFill>
                <a:latin typeface="Times New Roman"/>
                <a:cs typeface="Times New Roman"/>
              </a:rPr>
              <a:t> </a:t>
            </a:r>
            <a:r>
              <a:rPr sz="2800" dirty="0">
                <a:solidFill>
                  <a:srgbClr val="333333"/>
                </a:solidFill>
                <a:latin typeface="Times New Roman"/>
                <a:cs typeface="Times New Roman"/>
              </a:rPr>
              <a:t>this.</a:t>
            </a:r>
            <a:endParaRPr sz="2800" dirty="0">
              <a:latin typeface="Times New Roman"/>
              <a:cs typeface="Times New Roman"/>
            </a:endParaRPr>
          </a:p>
          <a:p>
            <a:pPr marL="295275" marR="5080" indent="-283210" algn="just">
              <a:lnSpc>
                <a:spcPct val="100000"/>
              </a:lnSpc>
              <a:spcBef>
                <a:spcPts val="1990"/>
              </a:spcBef>
              <a:buFont typeface="Arial"/>
              <a:buChar char="•"/>
              <a:tabLst>
                <a:tab pos="295910" algn="l"/>
              </a:tabLst>
            </a:pPr>
            <a:r>
              <a:rPr sz="2800" spc="-10" dirty="0">
                <a:solidFill>
                  <a:srgbClr val="333333"/>
                </a:solidFill>
                <a:latin typeface="Times New Roman"/>
                <a:cs typeface="Times New Roman"/>
              </a:rPr>
              <a:t>Defense </a:t>
            </a:r>
            <a:r>
              <a:rPr sz="2800" spc="-5" dirty="0">
                <a:solidFill>
                  <a:srgbClr val="333333"/>
                </a:solidFill>
                <a:latin typeface="Times New Roman"/>
                <a:cs typeface="Times New Roman"/>
              </a:rPr>
              <a:t>wounds </a:t>
            </a:r>
            <a:r>
              <a:rPr sz="2800" dirty="0">
                <a:solidFill>
                  <a:srgbClr val="333333"/>
                </a:solidFill>
                <a:latin typeface="Times New Roman"/>
                <a:cs typeface="Times New Roman"/>
              </a:rPr>
              <a:t>do not </a:t>
            </a:r>
            <a:r>
              <a:rPr sz="2800" spc="-5" dirty="0">
                <a:solidFill>
                  <a:srgbClr val="333333"/>
                </a:solidFill>
                <a:latin typeface="Times New Roman"/>
                <a:cs typeface="Times New Roman"/>
              </a:rPr>
              <a:t>occur </a:t>
            </a:r>
            <a:r>
              <a:rPr sz="2800" dirty="0">
                <a:solidFill>
                  <a:srgbClr val="333333"/>
                </a:solidFill>
                <a:latin typeface="Times New Roman"/>
                <a:cs typeface="Times New Roman"/>
              </a:rPr>
              <a:t>in </a:t>
            </a:r>
            <a:r>
              <a:rPr sz="2800" spc="-5" dirty="0">
                <a:solidFill>
                  <a:srgbClr val="333333"/>
                </a:solidFill>
                <a:latin typeface="Times New Roman"/>
                <a:cs typeface="Times New Roman"/>
              </a:rPr>
              <a:t>suicide, </a:t>
            </a:r>
            <a:r>
              <a:rPr sz="2800" dirty="0">
                <a:solidFill>
                  <a:srgbClr val="333333"/>
                </a:solidFill>
                <a:latin typeface="Times New Roman"/>
                <a:cs typeface="Times New Roman"/>
              </a:rPr>
              <a:t>although  the </a:t>
            </a:r>
            <a:r>
              <a:rPr sz="2800" spc="-5" dirty="0">
                <a:solidFill>
                  <a:srgbClr val="333333"/>
                </a:solidFill>
                <a:latin typeface="Times New Roman"/>
                <a:cs typeface="Times New Roman"/>
              </a:rPr>
              <a:t>sharpness </a:t>
            </a:r>
            <a:r>
              <a:rPr sz="2800" dirty="0">
                <a:solidFill>
                  <a:srgbClr val="333333"/>
                </a:solidFill>
                <a:latin typeface="Times New Roman"/>
                <a:cs typeface="Times New Roman"/>
              </a:rPr>
              <a:t>of a </a:t>
            </a:r>
            <a:r>
              <a:rPr sz="2800" spc="-5" dirty="0">
                <a:solidFill>
                  <a:srgbClr val="333333"/>
                </a:solidFill>
                <a:latin typeface="Times New Roman"/>
                <a:cs typeface="Times New Roman"/>
              </a:rPr>
              <a:t>knife </a:t>
            </a:r>
            <a:r>
              <a:rPr sz="2800" spc="-10"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tested </a:t>
            </a:r>
            <a:r>
              <a:rPr sz="2800" dirty="0">
                <a:solidFill>
                  <a:srgbClr val="333333"/>
                </a:solidFill>
                <a:latin typeface="Times New Roman"/>
                <a:cs typeface="Times New Roman"/>
              </a:rPr>
              <a:t>by running  the </a:t>
            </a:r>
            <a:r>
              <a:rPr sz="2800" spc="-5" dirty="0">
                <a:solidFill>
                  <a:srgbClr val="333333"/>
                </a:solidFill>
                <a:latin typeface="Times New Roman"/>
                <a:cs typeface="Times New Roman"/>
              </a:rPr>
              <a:t>blade across </a:t>
            </a:r>
            <a:r>
              <a:rPr sz="2800" dirty="0">
                <a:solidFill>
                  <a:srgbClr val="333333"/>
                </a:solidFill>
                <a:latin typeface="Times New Roman"/>
                <a:cs typeface="Times New Roman"/>
              </a:rPr>
              <a:t>the tips of the</a:t>
            </a:r>
            <a:r>
              <a:rPr sz="2800" spc="-65" dirty="0">
                <a:solidFill>
                  <a:srgbClr val="333333"/>
                </a:solidFill>
                <a:latin typeface="Times New Roman"/>
                <a:cs typeface="Times New Roman"/>
              </a:rPr>
              <a:t> </a:t>
            </a:r>
            <a:r>
              <a:rPr sz="2800" spc="-5" dirty="0">
                <a:solidFill>
                  <a:srgbClr val="333333"/>
                </a:solidFill>
                <a:latin typeface="Times New Roman"/>
                <a:cs typeface="Times New Roman"/>
              </a:rPr>
              <a:t>fingers.</a:t>
            </a:r>
            <a:endParaRPr sz="2800" dirty="0">
              <a:latin typeface="Times New Roman"/>
              <a:cs typeface="Times New Roman"/>
            </a:endParaRPr>
          </a:p>
          <a:p>
            <a:pPr marL="295275" marR="53975" indent="-283210" algn="just">
              <a:lnSpc>
                <a:spcPct val="100000"/>
              </a:lnSpc>
              <a:spcBef>
                <a:spcPts val="2000"/>
              </a:spcBef>
              <a:buFont typeface="Arial"/>
              <a:buChar char="•"/>
              <a:tabLst>
                <a:tab pos="295910" algn="l"/>
              </a:tabLst>
            </a:pPr>
            <a:r>
              <a:rPr sz="2800" spc="-5" dirty="0">
                <a:solidFill>
                  <a:srgbClr val="333333"/>
                </a:solidFill>
                <a:latin typeface="Times New Roman"/>
                <a:cs typeface="Times New Roman"/>
              </a:rPr>
              <a:t>Multiple scattered </a:t>
            </a:r>
            <a:r>
              <a:rPr sz="2800" dirty="0">
                <a:solidFill>
                  <a:srgbClr val="333333"/>
                </a:solidFill>
                <a:latin typeface="Times New Roman"/>
                <a:cs typeface="Times New Roman"/>
              </a:rPr>
              <a:t>wounds </a:t>
            </a:r>
            <a:r>
              <a:rPr sz="2800" spc="-5" dirty="0">
                <a:solidFill>
                  <a:srgbClr val="333333"/>
                </a:solidFill>
                <a:latin typeface="Times New Roman"/>
                <a:cs typeface="Times New Roman"/>
              </a:rPr>
              <a:t>weighs against suicide  unless </a:t>
            </a:r>
            <a:r>
              <a:rPr sz="2800" dirty="0">
                <a:solidFill>
                  <a:srgbClr val="333333"/>
                </a:solidFill>
                <a:latin typeface="Times New Roman"/>
                <a:cs typeface="Times New Roman"/>
              </a:rPr>
              <a:t>there </a:t>
            </a:r>
            <a:r>
              <a:rPr sz="2800" spc="-10" dirty="0">
                <a:solidFill>
                  <a:srgbClr val="333333"/>
                </a:solidFill>
                <a:latin typeface="Times New Roman"/>
                <a:cs typeface="Times New Roman"/>
              </a:rPr>
              <a:t>was </a:t>
            </a:r>
            <a:r>
              <a:rPr sz="2800" spc="-5" dirty="0">
                <a:solidFill>
                  <a:srgbClr val="333333"/>
                </a:solidFill>
                <a:latin typeface="Times New Roman"/>
                <a:cs typeface="Times New Roman"/>
              </a:rPr>
              <a:t>serious </a:t>
            </a:r>
            <a:r>
              <a:rPr sz="2800" spc="-10" dirty="0">
                <a:solidFill>
                  <a:srgbClr val="333333"/>
                </a:solidFill>
                <a:latin typeface="Times New Roman"/>
                <a:cs typeface="Times New Roman"/>
              </a:rPr>
              <a:t>mental </a:t>
            </a:r>
            <a:r>
              <a:rPr sz="2800" dirty="0">
                <a:solidFill>
                  <a:srgbClr val="333333"/>
                </a:solidFill>
                <a:latin typeface="Times New Roman"/>
                <a:cs typeface="Times New Roman"/>
              </a:rPr>
              <a:t>illness.</a:t>
            </a:r>
            <a:endParaRPr sz="2800" dirty="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9600" y="326390"/>
            <a:ext cx="5381625" cy="756920"/>
          </a:xfrm>
          <a:prstGeom prst="rect">
            <a:avLst/>
          </a:prstGeom>
        </p:spPr>
        <p:txBody>
          <a:bodyPr vert="horz" wrap="square" lIns="0" tIns="12700" rIns="0" bIns="0" rtlCol="0">
            <a:spAutoFit/>
          </a:bodyPr>
          <a:lstStyle/>
          <a:p>
            <a:pPr marL="12700">
              <a:lnSpc>
                <a:spcPct val="100000"/>
              </a:lnSpc>
              <a:spcBef>
                <a:spcPts val="100"/>
              </a:spcBef>
            </a:pPr>
            <a:r>
              <a:rPr sz="4800" spc="-5" dirty="0"/>
              <a:t>Suicidal Stab</a:t>
            </a:r>
            <a:r>
              <a:rPr sz="4800" spc="-160" dirty="0"/>
              <a:t> </a:t>
            </a:r>
            <a:r>
              <a:rPr sz="4800" spc="-65" dirty="0"/>
              <a:t>Wounds</a:t>
            </a:r>
            <a:endParaRPr sz="4800"/>
          </a:p>
        </p:txBody>
      </p:sp>
      <p:sp>
        <p:nvSpPr>
          <p:cNvPr id="3" name="object 3"/>
          <p:cNvSpPr txBox="1"/>
          <p:nvPr/>
        </p:nvSpPr>
        <p:spPr>
          <a:xfrm>
            <a:off x="857250" y="1733550"/>
            <a:ext cx="7417434" cy="4197350"/>
          </a:xfrm>
          <a:prstGeom prst="rect">
            <a:avLst/>
          </a:prstGeom>
        </p:spPr>
        <p:txBody>
          <a:bodyPr vert="horz" wrap="square" lIns="0" tIns="12700" rIns="0" bIns="0" rtlCol="0">
            <a:spAutoFit/>
          </a:bodyPr>
          <a:lstStyle/>
          <a:p>
            <a:pPr marL="295910" indent="-283210">
              <a:lnSpc>
                <a:spcPts val="2855"/>
              </a:lnSpc>
              <a:spcBef>
                <a:spcPts val="100"/>
              </a:spcBef>
              <a:buFont typeface="Arial"/>
              <a:buChar char="•"/>
              <a:tabLst>
                <a:tab pos="295275" algn="l"/>
                <a:tab pos="295910" algn="l"/>
              </a:tabLst>
            </a:pPr>
            <a:r>
              <a:rPr sz="2800" spc="-5" dirty="0">
                <a:solidFill>
                  <a:srgbClr val="333333"/>
                </a:solidFill>
                <a:latin typeface="Times New Roman"/>
                <a:cs typeface="Times New Roman"/>
              </a:rPr>
              <a:t>Fatalities from </a:t>
            </a:r>
            <a:r>
              <a:rPr sz="2800" dirty="0">
                <a:solidFill>
                  <a:srgbClr val="333333"/>
                </a:solidFill>
                <a:latin typeface="Times New Roman"/>
                <a:cs typeface="Times New Roman"/>
              </a:rPr>
              <a:t>a single </a:t>
            </a:r>
            <a:r>
              <a:rPr sz="2800" spc="-5" dirty="0">
                <a:solidFill>
                  <a:srgbClr val="333333"/>
                </a:solidFill>
                <a:latin typeface="Times New Roman"/>
                <a:cs typeface="Times New Roman"/>
              </a:rPr>
              <a:t>stab wound can</a:t>
            </a:r>
            <a:r>
              <a:rPr sz="2800" spc="-75" dirty="0">
                <a:solidFill>
                  <a:srgbClr val="333333"/>
                </a:solidFill>
                <a:latin typeface="Times New Roman"/>
                <a:cs typeface="Times New Roman"/>
              </a:rPr>
              <a:t> </a:t>
            </a:r>
            <a:r>
              <a:rPr sz="2800" dirty="0">
                <a:solidFill>
                  <a:srgbClr val="333333"/>
                </a:solidFill>
                <a:latin typeface="Times New Roman"/>
                <a:cs typeface="Times New Roman"/>
              </a:rPr>
              <a:t>be</a:t>
            </a:r>
            <a:endParaRPr sz="2800" dirty="0">
              <a:latin typeface="Times New Roman"/>
              <a:cs typeface="Times New Roman"/>
            </a:endParaRPr>
          </a:p>
          <a:p>
            <a:pPr marL="295275" marR="610870">
              <a:lnSpc>
                <a:spcPct val="69900"/>
              </a:lnSpc>
              <a:spcBef>
                <a:spcPts val="505"/>
              </a:spcBef>
            </a:pPr>
            <a:r>
              <a:rPr sz="2800" spc="-10" dirty="0">
                <a:solidFill>
                  <a:srgbClr val="333333"/>
                </a:solidFill>
                <a:latin typeface="Times New Roman"/>
                <a:cs typeface="Times New Roman"/>
              </a:rPr>
              <a:t>difficult </a:t>
            </a:r>
            <a:r>
              <a:rPr sz="2800" spc="-5" dirty="0">
                <a:solidFill>
                  <a:srgbClr val="333333"/>
                </a:solidFill>
                <a:latin typeface="Times New Roman"/>
                <a:cs typeface="Times New Roman"/>
              </a:rPr>
              <a:t>and such </a:t>
            </a:r>
            <a:r>
              <a:rPr sz="2800" dirty="0">
                <a:solidFill>
                  <a:srgbClr val="333333"/>
                </a:solidFill>
                <a:latin typeface="Times New Roman"/>
                <a:cs typeface="Times New Roman"/>
              </a:rPr>
              <a:t>a wound </a:t>
            </a:r>
            <a:r>
              <a:rPr sz="2800" spc="-15" dirty="0">
                <a:solidFill>
                  <a:srgbClr val="333333"/>
                </a:solidFill>
                <a:latin typeface="Times New Roman"/>
                <a:cs typeface="Times New Roman"/>
              </a:rPr>
              <a:t>may </a:t>
            </a:r>
            <a:r>
              <a:rPr sz="2800" dirty="0">
                <a:solidFill>
                  <a:srgbClr val="333333"/>
                </a:solidFill>
                <a:latin typeface="Times New Roman"/>
                <a:cs typeface="Times New Roman"/>
              </a:rPr>
              <a:t>be </a:t>
            </a:r>
            <a:r>
              <a:rPr sz="2800" spc="-5" dirty="0">
                <a:solidFill>
                  <a:srgbClr val="333333"/>
                </a:solidFill>
                <a:latin typeface="Times New Roman"/>
                <a:cs typeface="Times New Roman"/>
              </a:rPr>
              <a:t>homicidal,  suicidal, </a:t>
            </a:r>
            <a:r>
              <a:rPr sz="2800" dirty="0">
                <a:solidFill>
                  <a:srgbClr val="333333"/>
                </a:solidFill>
                <a:latin typeface="Times New Roman"/>
                <a:cs typeface="Times New Roman"/>
              </a:rPr>
              <a:t>or</a:t>
            </a:r>
            <a:r>
              <a:rPr sz="2800" spc="-20" dirty="0">
                <a:solidFill>
                  <a:srgbClr val="333333"/>
                </a:solidFill>
                <a:latin typeface="Times New Roman"/>
                <a:cs typeface="Times New Roman"/>
              </a:rPr>
              <a:t> </a:t>
            </a:r>
            <a:r>
              <a:rPr sz="2800" spc="-5" dirty="0">
                <a:solidFill>
                  <a:srgbClr val="333333"/>
                </a:solidFill>
                <a:latin typeface="Times New Roman"/>
                <a:cs typeface="Times New Roman"/>
              </a:rPr>
              <a:t>accidental.</a:t>
            </a:r>
            <a:endParaRPr sz="2800" dirty="0">
              <a:latin typeface="Times New Roman"/>
              <a:cs typeface="Times New Roman"/>
            </a:endParaRPr>
          </a:p>
          <a:p>
            <a:pPr marL="295910" indent="-283210">
              <a:lnSpc>
                <a:spcPts val="2855"/>
              </a:lnSpc>
              <a:spcBef>
                <a:spcPts val="990"/>
              </a:spcBef>
              <a:buFont typeface="Arial"/>
              <a:buChar char="•"/>
              <a:tabLst>
                <a:tab pos="295275" algn="l"/>
                <a:tab pos="295910" algn="l"/>
              </a:tabLst>
            </a:pPr>
            <a:r>
              <a:rPr sz="2800" spc="-5" dirty="0">
                <a:solidFill>
                  <a:srgbClr val="333333"/>
                </a:solidFill>
                <a:latin typeface="Times New Roman"/>
                <a:cs typeface="Times New Roman"/>
              </a:rPr>
              <a:t>Autopsy findings should always </a:t>
            </a:r>
            <a:r>
              <a:rPr sz="2800" dirty="0">
                <a:solidFill>
                  <a:srgbClr val="333333"/>
                </a:solidFill>
                <a:latin typeface="Times New Roman"/>
                <a:cs typeface="Times New Roman"/>
              </a:rPr>
              <a:t>be </a:t>
            </a:r>
            <a:r>
              <a:rPr sz="2800" spc="-5" dirty="0">
                <a:solidFill>
                  <a:srgbClr val="333333"/>
                </a:solidFill>
                <a:latin typeface="Times New Roman"/>
                <a:cs typeface="Times New Roman"/>
              </a:rPr>
              <a:t>interpreted</a:t>
            </a:r>
            <a:r>
              <a:rPr sz="2800" spc="30" dirty="0">
                <a:solidFill>
                  <a:srgbClr val="333333"/>
                </a:solidFill>
                <a:latin typeface="Times New Roman"/>
                <a:cs typeface="Times New Roman"/>
              </a:rPr>
              <a:t> </a:t>
            </a:r>
            <a:r>
              <a:rPr sz="2800" dirty="0">
                <a:solidFill>
                  <a:srgbClr val="333333"/>
                </a:solidFill>
                <a:latin typeface="Times New Roman"/>
                <a:cs typeface="Times New Roman"/>
              </a:rPr>
              <a:t>in</a:t>
            </a:r>
            <a:endParaRPr sz="2800" dirty="0">
              <a:latin typeface="Times New Roman"/>
              <a:cs typeface="Times New Roman"/>
            </a:endParaRPr>
          </a:p>
          <a:p>
            <a:pPr marL="295275" marR="1597025">
              <a:lnSpc>
                <a:spcPct val="69900"/>
              </a:lnSpc>
              <a:spcBef>
                <a:spcPts val="505"/>
              </a:spcBef>
            </a:pPr>
            <a:r>
              <a:rPr sz="2800" dirty="0">
                <a:solidFill>
                  <a:srgbClr val="333333"/>
                </a:solidFill>
                <a:latin typeface="Times New Roman"/>
                <a:cs typeface="Times New Roman"/>
              </a:rPr>
              <a:t>the light of </a:t>
            </a:r>
            <a:r>
              <a:rPr sz="2800" spc="-5" dirty="0">
                <a:solidFill>
                  <a:srgbClr val="333333"/>
                </a:solidFill>
                <a:latin typeface="Times New Roman"/>
                <a:cs typeface="Times New Roman"/>
              </a:rPr>
              <a:t>information concerning</a:t>
            </a:r>
            <a:r>
              <a:rPr sz="2800" spc="-55" dirty="0">
                <a:solidFill>
                  <a:srgbClr val="333333"/>
                </a:solidFill>
                <a:latin typeface="Times New Roman"/>
                <a:cs typeface="Times New Roman"/>
              </a:rPr>
              <a:t> </a:t>
            </a:r>
            <a:r>
              <a:rPr sz="2800" dirty="0">
                <a:solidFill>
                  <a:srgbClr val="333333"/>
                </a:solidFill>
                <a:latin typeface="Times New Roman"/>
                <a:cs typeface="Times New Roman"/>
              </a:rPr>
              <a:t>the  </a:t>
            </a:r>
            <a:r>
              <a:rPr sz="2800" spc="-10" dirty="0">
                <a:solidFill>
                  <a:srgbClr val="333333"/>
                </a:solidFill>
                <a:latin typeface="Times New Roman"/>
                <a:cs typeface="Times New Roman"/>
              </a:rPr>
              <a:t>circumstances </a:t>
            </a:r>
            <a:r>
              <a:rPr sz="2800" spc="-5" dirty="0">
                <a:solidFill>
                  <a:srgbClr val="333333"/>
                </a:solidFill>
                <a:latin typeface="Times New Roman"/>
                <a:cs typeface="Times New Roman"/>
              </a:rPr>
              <a:t>and scene </a:t>
            </a:r>
            <a:r>
              <a:rPr sz="2800" dirty="0">
                <a:solidFill>
                  <a:srgbClr val="333333"/>
                </a:solidFill>
                <a:latin typeface="Times New Roman"/>
                <a:cs typeface="Times New Roman"/>
              </a:rPr>
              <a:t>of</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death.</a:t>
            </a:r>
            <a:endParaRPr sz="2800" dirty="0">
              <a:latin typeface="Times New Roman"/>
              <a:cs typeface="Times New Roman"/>
            </a:endParaRPr>
          </a:p>
          <a:p>
            <a:pPr marL="295910" indent="-283210">
              <a:lnSpc>
                <a:spcPts val="2850"/>
              </a:lnSpc>
              <a:spcBef>
                <a:spcPts val="990"/>
              </a:spcBef>
              <a:buFont typeface="Arial"/>
              <a:buChar char="•"/>
              <a:tabLst>
                <a:tab pos="295275" algn="l"/>
                <a:tab pos="295910" algn="l"/>
              </a:tabLst>
            </a:pPr>
            <a:r>
              <a:rPr sz="2800" spc="-5" dirty="0">
                <a:solidFill>
                  <a:srgbClr val="333333"/>
                </a:solidFill>
                <a:latin typeface="Times New Roman"/>
                <a:cs typeface="Times New Roman"/>
              </a:rPr>
              <a:t>If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stab wound was inflicted </a:t>
            </a:r>
            <a:r>
              <a:rPr sz="2800" dirty="0">
                <a:solidFill>
                  <a:srgbClr val="333333"/>
                </a:solidFill>
                <a:latin typeface="Times New Roman"/>
                <a:cs typeface="Times New Roman"/>
              </a:rPr>
              <a:t>during a fight</a:t>
            </a:r>
            <a:r>
              <a:rPr sz="2800" spc="-90" dirty="0">
                <a:solidFill>
                  <a:srgbClr val="333333"/>
                </a:solidFill>
                <a:latin typeface="Times New Roman"/>
                <a:cs typeface="Times New Roman"/>
              </a:rPr>
              <a:t> </a:t>
            </a:r>
            <a:r>
              <a:rPr sz="2800" spc="-5" dirty="0">
                <a:solidFill>
                  <a:srgbClr val="333333"/>
                </a:solidFill>
                <a:latin typeface="Times New Roman"/>
                <a:cs typeface="Times New Roman"/>
              </a:rPr>
              <a:t>then</a:t>
            </a:r>
            <a:endParaRPr sz="2800" dirty="0">
              <a:latin typeface="Times New Roman"/>
              <a:cs typeface="Times New Roman"/>
            </a:endParaRPr>
          </a:p>
          <a:p>
            <a:pPr marL="295275" marR="656590">
              <a:lnSpc>
                <a:spcPct val="69900"/>
              </a:lnSpc>
              <a:spcBef>
                <a:spcPts val="505"/>
              </a:spcBef>
            </a:pPr>
            <a:r>
              <a:rPr sz="2800" dirty="0">
                <a:solidFill>
                  <a:srgbClr val="333333"/>
                </a:solidFill>
                <a:latin typeface="Times New Roman"/>
                <a:cs typeface="Times New Roman"/>
              </a:rPr>
              <a:t>the </a:t>
            </a:r>
            <a:r>
              <a:rPr sz="2800" spc="-5" dirty="0">
                <a:solidFill>
                  <a:srgbClr val="333333"/>
                </a:solidFill>
                <a:latin typeface="Times New Roman"/>
                <a:cs typeface="Times New Roman"/>
              </a:rPr>
              <a:t>usual defense </a:t>
            </a:r>
            <a:r>
              <a:rPr sz="2800" dirty="0">
                <a:solidFill>
                  <a:srgbClr val="333333"/>
                </a:solidFill>
                <a:latin typeface="Times New Roman"/>
                <a:cs typeface="Times New Roman"/>
              </a:rPr>
              <a:t>is that it </a:t>
            </a:r>
            <a:r>
              <a:rPr sz="2800" spc="-10" dirty="0">
                <a:solidFill>
                  <a:srgbClr val="333333"/>
                </a:solidFill>
                <a:latin typeface="Times New Roman"/>
                <a:cs typeface="Times New Roman"/>
              </a:rPr>
              <a:t>was </a:t>
            </a:r>
            <a:r>
              <a:rPr sz="2800" spc="-5" dirty="0">
                <a:solidFill>
                  <a:srgbClr val="333333"/>
                </a:solidFill>
                <a:latin typeface="Times New Roman"/>
                <a:cs typeface="Times New Roman"/>
              </a:rPr>
              <a:t>accidental,</a:t>
            </a:r>
            <a:r>
              <a:rPr sz="2800" spc="-105" dirty="0">
                <a:solidFill>
                  <a:srgbClr val="333333"/>
                </a:solidFill>
                <a:latin typeface="Times New Roman"/>
                <a:cs typeface="Times New Roman"/>
              </a:rPr>
              <a:t> </a:t>
            </a:r>
            <a:r>
              <a:rPr sz="2800" dirty="0">
                <a:solidFill>
                  <a:srgbClr val="333333"/>
                </a:solidFill>
                <a:latin typeface="Times New Roman"/>
                <a:cs typeface="Times New Roman"/>
              </a:rPr>
              <a:t>the  </a:t>
            </a:r>
            <a:r>
              <a:rPr sz="2800" spc="-5" dirty="0">
                <a:solidFill>
                  <a:srgbClr val="333333"/>
                </a:solidFill>
                <a:latin typeface="Times New Roman"/>
                <a:cs typeface="Times New Roman"/>
              </a:rPr>
              <a:t>victim having ran </a:t>
            </a:r>
            <a:r>
              <a:rPr sz="2800" dirty="0">
                <a:solidFill>
                  <a:srgbClr val="333333"/>
                </a:solidFill>
                <a:latin typeface="Times New Roman"/>
                <a:cs typeface="Times New Roman"/>
              </a:rPr>
              <a:t>or </a:t>
            </a:r>
            <a:r>
              <a:rPr sz="2800" spc="-5" dirty="0">
                <a:solidFill>
                  <a:srgbClr val="333333"/>
                </a:solidFill>
                <a:latin typeface="Times New Roman"/>
                <a:cs typeface="Times New Roman"/>
              </a:rPr>
              <a:t>fallen </a:t>
            </a:r>
            <a:r>
              <a:rPr sz="2800" dirty="0">
                <a:solidFill>
                  <a:srgbClr val="333333"/>
                </a:solidFill>
                <a:latin typeface="Times New Roman"/>
                <a:cs typeface="Times New Roman"/>
              </a:rPr>
              <a:t>on to the</a:t>
            </a:r>
            <a:r>
              <a:rPr sz="2800" spc="-60" dirty="0">
                <a:solidFill>
                  <a:srgbClr val="333333"/>
                </a:solidFill>
                <a:latin typeface="Times New Roman"/>
                <a:cs typeface="Times New Roman"/>
              </a:rPr>
              <a:t> </a:t>
            </a:r>
            <a:r>
              <a:rPr sz="2800" spc="-5" dirty="0">
                <a:solidFill>
                  <a:srgbClr val="333333"/>
                </a:solidFill>
                <a:latin typeface="Times New Roman"/>
                <a:cs typeface="Times New Roman"/>
              </a:rPr>
              <a:t>weapon.</a:t>
            </a:r>
            <a:endParaRPr sz="2800" dirty="0">
              <a:latin typeface="Times New Roman"/>
              <a:cs typeface="Times New Roman"/>
            </a:endParaRPr>
          </a:p>
          <a:p>
            <a:pPr marL="295275" marR="9525" indent="-283210">
              <a:lnSpc>
                <a:spcPct val="69900"/>
              </a:lnSpc>
              <a:spcBef>
                <a:spcPts val="2000"/>
              </a:spcBef>
              <a:buFont typeface="Arial"/>
              <a:buChar char="•"/>
              <a:tabLst>
                <a:tab pos="295275" algn="l"/>
                <a:tab pos="295910" algn="l"/>
              </a:tabLst>
            </a:pPr>
            <a:r>
              <a:rPr sz="2800" spc="-5" dirty="0">
                <a:solidFill>
                  <a:srgbClr val="333333"/>
                </a:solidFill>
                <a:latin typeface="Times New Roman"/>
                <a:cs typeface="Times New Roman"/>
              </a:rPr>
              <a:t>The </a:t>
            </a:r>
            <a:r>
              <a:rPr sz="2800" dirty="0">
                <a:solidFill>
                  <a:srgbClr val="333333"/>
                </a:solidFill>
                <a:latin typeface="Times New Roman"/>
                <a:cs typeface="Times New Roman"/>
              </a:rPr>
              <a:t>position </a:t>
            </a:r>
            <a:r>
              <a:rPr sz="2800" spc="-5" dirty="0">
                <a:solidFill>
                  <a:srgbClr val="333333"/>
                </a:solidFill>
                <a:latin typeface="Times New Roman"/>
                <a:cs typeface="Times New Roman"/>
              </a:rPr>
              <a:t>and direction </a:t>
            </a:r>
            <a:r>
              <a:rPr sz="2800" dirty="0">
                <a:solidFill>
                  <a:srgbClr val="333333"/>
                </a:solidFill>
                <a:latin typeface="Times New Roman"/>
                <a:cs typeface="Times New Roman"/>
              </a:rPr>
              <a:t>of the </a:t>
            </a:r>
            <a:r>
              <a:rPr sz="2800" spc="-5" dirty="0">
                <a:solidFill>
                  <a:srgbClr val="333333"/>
                </a:solidFill>
                <a:latin typeface="Times New Roman"/>
                <a:cs typeface="Times New Roman"/>
              </a:rPr>
              <a:t>wound </a:t>
            </a:r>
            <a:r>
              <a:rPr sz="2800" spc="-15" dirty="0">
                <a:solidFill>
                  <a:srgbClr val="333333"/>
                </a:solidFill>
                <a:latin typeface="Times New Roman"/>
                <a:cs typeface="Times New Roman"/>
              </a:rPr>
              <a:t>may </a:t>
            </a:r>
            <a:r>
              <a:rPr sz="2800" spc="-5" dirty="0">
                <a:solidFill>
                  <a:srgbClr val="333333"/>
                </a:solidFill>
                <a:latin typeface="Times New Roman"/>
                <a:cs typeface="Times New Roman"/>
              </a:rPr>
              <a:t>help  resolve </a:t>
            </a:r>
            <a:r>
              <a:rPr sz="2800" dirty="0">
                <a:solidFill>
                  <a:srgbClr val="333333"/>
                </a:solidFill>
                <a:latin typeface="Times New Roman"/>
                <a:cs typeface="Times New Roman"/>
              </a:rPr>
              <a:t>the</a:t>
            </a:r>
            <a:r>
              <a:rPr sz="2800" spc="-15" dirty="0">
                <a:solidFill>
                  <a:srgbClr val="333333"/>
                </a:solidFill>
                <a:latin typeface="Times New Roman"/>
                <a:cs typeface="Times New Roman"/>
              </a:rPr>
              <a:t> </a:t>
            </a:r>
            <a:r>
              <a:rPr sz="2800" spc="-5" dirty="0">
                <a:solidFill>
                  <a:srgbClr val="333333"/>
                </a:solidFill>
                <a:latin typeface="Times New Roman"/>
                <a:cs typeface="Times New Roman"/>
              </a:rPr>
              <a:t>issue.</a:t>
            </a:r>
            <a:endParaRPr sz="2800" dirty="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2429" y="326390"/>
            <a:ext cx="3273425" cy="756920"/>
          </a:xfrm>
          <a:prstGeom prst="rect">
            <a:avLst/>
          </a:prstGeom>
        </p:spPr>
        <p:txBody>
          <a:bodyPr vert="horz" wrap="square" lIns="0" tIns="12700" rIns="0" bIns="0" rtlCol="0">
            <a:spAutoFit/>
          </a:bodyPr>
          <a:lstStyle/>
          <a:p>
            <a:pPr marL="12700">
              <a:lnSpc>
                <a:spcPct val="100000"/>
              </a:lnSpc>
              <a:spcBef>
                <a:spcPts val="100"/>
              </a:spcBef>
              <a:tabLst>
                <a:tab pos="1247140" algn="l"/>
                <a:tab pos="1941830" algn="l"/>
              </a:tabLst>
            </a:pPr>
            <a:r>
              <a:rPr sz="4800" spc="-15" dirty="0"/>
              <a:t>S</a:t>
            </a:r>
            <a:r>
              <a:rPr sz="4800" spc="-5" dirty="0"/>
              <a:t>t</a:t>
            </a:r>
            <a:r>
              <a:rPr sz="4800" spc="5" dirty="0"/>
              <a:t>a</a:t>
            </a:r>
            <a:r>
              <a:rPr sz="4800" dirty="0"/>
              <a:t>b	vs	</a:t>
            </a:r>
            <a:r>
              <a:rPr sz="4800" spc="-15" dirty="0"/>
              <a:t>S</a:t>
            </a:r>
            <a:r>
              <a:rPr sz="4800" dirty="0"/>
              <a:t>l</a:t>
            </a:r>
            <a:r>
              <a:rPr sz="4800" spc="-5" dirty="0"/>
              <a:t>ash</a:t>
            </a:r>
            <a:endParaRPr sz="4800"/>
          </a:p>
        </p:txBody>
      </p:sp>
      <p:sp>
        <p:nvSpPr>
          <p:cNvPr id="3" name="object 3"/>
          <p:cNvSpPr txBox="1"/>
          <p:nvPr/>
        </p:nvSpPr>
        <p:spPr>
          <a:xfrm>
            <a:off x="857250" y="1861820"/>
            <a:ext cx="4821555" cy="1010919"/>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Stab wounds </a:t>
            </a:r>
            <a:r>
              <a:rPr sz="2400" dirty="0">
                <a:solidFill>
                  <a:srgbClr val="333333"/>
                </a:solidFill>
                <a:latin typeface="Times New Roman"/>
                <a:cs typeface="Times New Roman"/>
              </a:rPr>
              <a:t>are deep and not</a:t>
            </a:r>
            <a:r>
              <a:rPr sz="2400" spc="-40" dirty="0">
                <a:solidFill>
                  <a:srgbClr val="333333"/>
                </a:solidFill>
                <a:latin typeface="Times New Roman"/>
                <a:cs typeface="Times New Roman"/>
              </a:rPr>
              <a:t> </a:t>
            </a:r>
            <a:r>
              <a:rPr sz="2400" spc="-5" dirty="0">
                <a:solidFill>
                  <a:srgbClr val="333333"/>
                </a:solidFill>
                <a:latin typeface="Times New Roman"/>
                <a:cs typeface="Times New Roman"/>
              </a:rPr>
              <a:t>wide.</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Slash wounds </a:t>
            </a:r>
            <a:r>
              <a:rPr sz="2400" dirty="0">
                <a:solidFill>
                  <a:srgbClr val="333333"/>
                </a:solidFill>
                <a:latin typeface="Times New Roman"/>
                <a:cs typeface="Times New Roman"/>
              </a:rPr>
              <a:t>are </a:t>
            </a:r>
            <a:r>
              <a:rPr sz="2400" spc="-5" dirty="0">
                <a:solidFill>
                  <a:srgbClr val="333333"/>
                </a:solidFill>
                <a:latin typeface="Times New Roman"/>
                <a:cs typeface="Times New Roman"/>
              </a:rPr>
              <a:t>wide and </a:t>
            </a:r>
            <a:r>
              <a:rPr sz="2400" dirty="0">
                <a:solidFill>
                  <a:srgbClr val="333333"/>
                </a:solidFill>
                <a:latin typeface="Times New Roman"/>
                <a:cs typeface="Times New Roman"/>
              </a:rPr>
              <a:t>not</a:t>
            </a:r>
            <a:r>
              <a:rPr sz="2400" spc="-5" dirty="0">
                <a:solidFill>
                  <a:srgbClr val="333333"/>
                </a:solidFill>
                <a:latin typeface="Times New Roman"/>
                <a:cs typeface="Times New Roman"/>
              </a:rPr>
              <a:t> deep.</a:t>
            </a:r>
            <a:endParaRPr sz="24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8889" y="387350"/>
            <a:ext cx="6576695" cy="635000"/>
          </a:xfrm>
          <a:prstGeom prst="rect">
            <a:avLst/>
          </a:prstGeom>
        </p:spPr>
        <p:txBody>
          <a:bodyPr vert="horz" wrap="square" lIns="0" tIns="12700" rIns="0" bIns="0" rtlCol="0">
            <a:spAutoFit/>
          </a:bodyPr>
          <a:lstStyle/>
          <a:p>
            <a:pPr marL="12700">
              <a:lnSpc>
                <a:spcPct val="100000"/>
              </a:lnSpc>
              <a:spcBef>
                <a:spcPts val="100"/>
              </a:spcBef>
            </a:pPr>
            <a:r>
              <a:rPr spc="-5" dirty="0"/>
              <a:t>Penetrating </a:t>
            </a:r>
            <a:r>
              <a:rPr spc="-55" dirty="0"/>
              <a:t>Wounds</a:t>
            </a:r>
            <a:r>
              <a:rPr spc="-130" dirty="0"/>
              <a:t> </a:t>
            </a:r>
            <a:r>
              <a:rPr spc="-5" dirty="0"/>
              <a:t>(Punctures)</a:t>
            </a:r>
          </a:p>
        </p:txBody>
      </p:sp>
      <p:sp>
        <p:nvSpPr>
          <p:cNvPr id="3" name="object 3"/>
          <p:cNvSpPr txBox="1"/>
          <p:nvPr/>
        </p:nvSpPr>
        <p:spPr>
          <a:xfrm>
            <a:off x="857250" y="1861820"/>
            <a:ext cx="6857365" cy="1995170"/>
          </a:xfrm>
          <a:prstGeom prst="rect">
            <a:avLst/>
          </a:prstGeom>
        </p:spPr>
        <p:txBody>
          <a:bodyPr vert="horz" wrap="square" lIns="0" tIns="12700" rIns="0" bIns="0" rtlCol="0">
            <a:spAutoFit/>
          </a:bodyPr>
          <a:lstStyle/>
          <a:p>
            <a:pPr marL="295275" marR="508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Breach </a:t>
            </a:r>
            <a:r>
              <a:rPr sz="2400" dirty="0">
                <a:solidFill>
                  <a:srgbClr val="333333"/>
                </a:solidFill>
                <a:latin typeface="Times New Roman"/>
                <a:cs typeface="Times New Roman"/>
              </a:rPr>
              <a:t>in </a:t>
            </a:r>
            <a:r>
              <a:rPr sz="2400" spc="-5" dirty="0">
                <a:solidFill>
                  <a:srgbClr val="333333"/>
                </a:solidFill>
                <a:latin typeface="Times New Roman"/>
                <a:cs typeface="Times New Roman"/>
              </a:rPr>
              <a:t>full </a:t>
            </a:r>
            <a:r>
              <a:rPr sz="2400" dirty="0">
                <a:solidFill>
                  <a:srgbClr val="333333"/>
                </a:solidFill>
                <a:latin typeface="Times New Roman"/>
                <a:cs typeface="Times New Roman"/>
              </a:rPr>
              <a:t>skin </a:t>
            </a:r>
            <a:r>
              <a:rPr sz="2400" spc="-5" dirty="0">
                <a:solidFill>
                  <a:srgbClr val="333333"/>
                </a:solidFill>
                <a:latin typeface="Times New Roman"/>
                <a:cs typeface="Times New Roman"/>
              </a:rPr>
              <a:t>thickness </a:t>
            </a:r>
            <a:r>
              <a:rPr sz="2400" dirty="0">
                <a:solidFill>
                  <a:srgbClr val="333333"/>
                </a:solidFill>
                <a:latin typeface="Times New Roman"/>
                <a:cs typeface="Times New Roman"/>
              </a:rPr>
              <a:t>and depth is greater than  length</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Long, </a:t>
            </a:r>
            <a:r>
              <a:rPr sz="2400" dirty="0">
                <a:solidFill>
                  <a:srgbClr val="333333"/>
                </a:solidFill>
                <a:latin typeface="Times New Roman"/>
                <a:cs typeface="Times New Roman"/>
              </a:rPr>
              <a:t>thin, sharp or blunt</a:t>
            </a:r>
            <a:r>
              <a:rPr sz="2400" spc="-15" dirty="0">
                <a:solidFill>
                  <a:srgbClr val="333333"/>
                </a:solidFill>
                <a:latin typeface="Times New Roman"/>
                <a:cs typeface="Times New Roman"/>
              </a:rPr>
              <a:t> </a:t>
            </a:r>
            <a:r>
              <a:rPr sz="2400" dirty="0">
                <a:solidFill>
                  <a:srgbClr val="333333"/>
                </a:solidFill>
                <a:latin typeface="Times New Roman"/>
                <a:cs typeface="Times New Roman"/>
              </a:rPr>
              <a:t>object.</a:t>
            </a:r>
            <a:endParaRPr sz="2400">
              <a:latin typeface="Times New Roman"/>
              <a:cs typeface="Times New Roman"/>
            </a:endParaRPr>
          </a:p>
          <a:p>
            <a:pPr marL="295910" indent="-283210">
              <a:lnSpc>
                <a:spcPct val="100000"/>
              </a:lnSpc>
              <a:spcBef>
                <a:spcPts val="1990"/>
              </a:spcBef>
              <a:buFont typeface="Arial"/>
              <a:buChar char="•"/>
              <a:tabLst>
                <a:tab pos="295275" algn="l"/>
                <a:tab pos="295910" algn="l"/>
              </a:tabLst>
            </a:pPr>
            <a:r>
              <a:rPr sz="2400" dirty="0">
                <a:solidFill>
                  <a:srgbClr val="333333"/>
                </a:solidFill>
                <a:latin typeface="Times New Roman"/>
                <a:cs typeface="Times New Roman"/>
              </a:rPr>
              <a:t>If sharp object then equals "stab</a:t>
            </a:r>
            <a:r>
              <a:rPr sz="2400" spc="-45" dirty="0">
                <a:solidFill>
                  <a:srgbClr val="333333"/>
                </a:solidFill>
                <a:latin typeface="Times New Roman"/>
                <a:cs typeface="Times New Roman"/>
              </a:rPr>
              <a:t> </a:t>
            </a:r>
            <a:r>
              <a:rPr sz="2400" dirty="0">
                <a:solidFill>
                  <a:srgbClr val="333333"/>
                </a:solidFill>
                <a:latin typeface="Times New Roman"/>
                <a:cs typeface="Times New Roman"/>
              </a:rPr>
              <a:t>wound".</a:t>
            </a:r>
            <a:endParaRPr sz="2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2529" y="2597150"/>
            <a:ext cx="421513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FFFFFF"/>
                </a:solidFill>
                <a:latin typeface="Times New Roman"/>
                <a:cs typeface="Times New Roman"/>
              </a:rPr>
              <a:t>Gunshot</a:t>
            </a:r>
            <a:r>
              <a:rPr sz="4800" spc="-175" dirty="0">
                <a:solidFill>
                  <a:srgbClr val="FFFFFF"/>
                </a:solidFill>
                <a:latin typeface="Times New Roman"/>
                <a:cs typeface="Times New Roman"/>
              </a:rPr>
              <a:t> </a:t>
            </a:r>
            <a:r>
              <a:rPr sz="4800" spc="-65" dirty="0">
                <a:solidFill>
                  <a:srgbClr val="FFFFFF"/>
                </a:solidFill>
                <a:latin typeface="Times New Roman"/>
                <a:cs typeface="Times New Roman"/>
              </a:rPr>
              <a:t>Wounds</a:t>
            </a:r>
            <a:endParaRPr sz="4800">
              <a:latin typeface="Times New Roman"/>
              <a:cs typeface="Times New Roman"/>
            </a:endParaRPr>
          </a:p>
        </p:txBody>
      </p:sp>
      <p:sp>
        <p:nvSpPr>
          <p:cNvPr id="3" name="object 3"/>
          <p:cNvSpPr txBox="1"/>
          <p:nvPr/>
        </p:nvSpPr>
        <p:spPr>
          <a:xfrm>
            <a:off x="2673350" y="3511550"/>
            <a:ext cx="3789679"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333333"/>
                </a:solidFill>
                <a:latin typeface="Times New Roman"/>
                <a:cs typeface="Times New Roman"/>
              </a:rPr>
              <a:t>This will </a:t>
            </a:r>
            <a:r>
              <a:rPr sz="1800" dirty="0">
                <a:solidFill>
                  <a:srgbClr val="333333"/>
                </a:solidFill>
                <a:latin typeface="Times New Roman"/>
                <a:cs typeface="Times New Roman"/>
              </a:rPr>
              <a:t>be </a:t>
            </a:r>
            <a:r>
              <a:rPr sz="1800" spc="-5" dirty="0">
                <a:solidFill>
                  <a:srgbClr val="333333"/>
                </a:solidFill>
                <a:latin typeface="Times New Roman"/>
                <a:cs typeface="Times New Roman"/>
              </a:rPr>
              <a:t>discussed with ballistics</a:t>
            </a:r>
            <a:r>
              <a:rPr sz="1800" spc="40" dirty="0">
                <a:solidFill>
                  <a:srgbClr val="333333"/>
                </a:solidFill>
                <a:latin typeface="Times New Roman"/>
                <a:cs typeface="Times New Roman"/>
              </a:rPr>
              <a:t> </a:t>
            </a:r>
            <a:r>
              <a:rPr sz="1800" dirty="0">
                <a:solidFill>
                  <a:srgbClr val="333333"/>
                </a:solidFill>
                <a:latin typeface="Times New Roman"/>
                <a:cs typeface="Times New Roman"/>
              </a:rPr>
              <a:t>talk</a:t>
            </a:r>
            <a:endParaRPr sz="18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2550" y="326390"/>
            <a:ext cx="6429375" cy="756920"/>
          </a:xfrm>
          <a:prstGeom prst="rect">
            <a:avLst/>
          </a:prstGeom>
        </p:spPr>
        <p:txBody>
          <a:bodyPr vert="horz" wrap="square" lIns="0" tIns="12700" rIns="0" bIns="0" rtlCol="0">
            <a:spAutoFit/>
          </a:bodyPr>
          <a:lstStyle/>
          <a:p>
            <a:pPr marL="12700">
              <a:lnSpc>
                <a:spcPct val="100000"/>
              </a:lnSpc>
              <a:spcBef>
                <a:spcPts val="100"/>
              </a:spcBef>
              <a:tabLst>
                <a:tab pos="3002915" algn="l"/>
              </a:tabLst>
            </a:pPr>
            <a:r>
              <a:rPr lang="en-US" sz="4800" spc="-5" dirty="0"/>
              <a:t>Lacerations	</a:t>
            </a:r>
            <a:r>
              <a:rPr lang="en-US" sz="4800" spc="-50" dirty="0"/>
              <a:t>(Tears,</a:t>
            </a:r>
            <a:r>
              <a:rPr lang="en-US" sz="4800" spc="-60" dirty="0"/>
              <a:t> </a:t>
            </a:r>
            <a:r>
              <a:rPr lang="en-US" sz="4800" spc="-5" dirty="0"/>
              <a:t>Splits)</a:t>
            </a:r>
            <a:endParaRPr lang="en-US" sz="4800" dirty="0"/>
          </a:p>
        </p:txBody>
      </p:sp>
      <p:sp>
        <p:nvSpPr>
          <p:cNvPr id="3" name="object 3"/>
          <p:cNvSpPr txBox="1"/>
          <p:nvPr/>
        </p:nvSpPr>
        <p:spPr>
          <a:xfrm>
            <a:off x="857250" y="1861820"/>
            <a:ext cx="6764655" cy="1376680"/>
          </a:xfrm>
          <a:prstGeom prst="rect">
            <a:avLst/>
          </a:prstGeom>
        </p:spPr>
        <p:txBody>
          <a:bodyPr vert="horz" wrap="square" lIns="0" tIns="12700" rIns="0" bIns="0" rtlCol="0">
            <a:spAutoFit/>
          </a:bodyPr>
          <a:lstStyle/>
          <a:p>
            <a:pPr marL="295275" marR="281940" indent="-283210">
              <a:lnSpc>
                <a:spcPct val="100000"/>
              </a:lnSpc>
              <a:spcBef>
                <a:spcPts val="100"/>
              </a:spcBef>
              <a:buFont typeface="Arial"/>
              <a:buChar char="•"/>
              <a:tabLst>
                <a:tab pos="295275" algn="l"/>
                <a:tab pos="295910" algn="l"/>
              </a:tabLst>
            </a:pPr>
            <a:r>
              <a:rPr sz="2400" dirty="0">
                <a:solidFill>
                  <a:srgbClr val="333333"/>
                </a:solidFill>
                <a:latin typeface="Times New Roman"/>
                <a:cs typeface="Times New Roman"/>
              </a:rPr>
              <a:t>Splitting of the skin by the direct crushing of</a:t>
            </a:r>
            <a:r>
              <a:rPr sz="2400" spc="-90" dirty="0">
                <a:solidFill>
                  <a:srgbClr val="333333"/>
                </a:solidFill>
                <a:latin typeface="Times New Roman"/>
                <a:cs typeface="Times New Roman"/>
              </a:rPr>
              <a:t> </a:t>
            </a:r>
            <a:r>
              <a:rPr sz="2400" dirty="0">
                <a:solidFill>
                  <a:srgbClr val="333333"/>
                </a:solidFill>
                <a:latin typeface="Times New Roman"/>
                <a:cs typeface="Times New Roman"/>
              </a:rPr>
              <a:t>blunt  </a:t>
            </a:r>
            <a:r>
              <a:rPr sz="2400" spc="-5" dirty="0">
                <a:solidFill>
                  <a:srgbClr val="333333"/>
                </a:solidFill>
                <a:latin typeface="Times New Roman"/>
                <a:cs typeface="Times New Roman"/>
              </a:rPr>
              <a:t>trauma.</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20" dirty="0">
                <a:solidFill>
                  <a:srgbClr val="333333"/>
                </a:solidFill>
                <a:latin typeface="Times New Roman"/>
                <a:cs typeface="Times New Roman"/>
              </a:rPr>
              <a:t>Typically </a:t>
            </a:r>
            <a:r>
              <a:rPr sz="2400" spc="-5" dirty="0">
                <a:solidFill>
                  <a:srgbClr val="333333"/>
                </a:solidFill>
                <a:latin typeface="Times New Roman"/>
                <a:cs typeface="Times New Roman"/>
              </a:rPr>
              <a:t>over bone, e.g. </a:t>
            </a:r>
            <a:r>
              <a:rPr sz="2400" dirty="0">
                <a:solidFill>
                  <a:srgbClr val="333333"/>
                </a:solidFill>
                <a:latin typeface="Times New Roman"/>
                <a:cs typeface="Times New Roman"/>
              </a:rPr>
              <a:t>scalp, </a:t>
            </a:r>
            <a:r>
              <a:rPr sz="2400" spc="-20" dirty="0">
                <a:solidFill>
                  <a:srgbClr val="333333"/>
                </a:solidFill>
                <a:latin typeface="Times New Roman"/>
                <a:cs typeface="Times New Roman"/>
              </a:rPr>
              <a:t>eyebrow,</a:t>
            </a:r>
            <a:r>
              <a:rPr sz="2400" spc="105" dirty="0">
                <a:solidFill>
                  <a:srgbClr val="333333"/>
                </a:solidFill>
                <a:latin typeface="Times New Roman"/>
                <a:cs typeface="Times New Roman"/>
              </a:rPr>
              <a:t> </a:t>
            </a:r>
            <a:r>
              <a:rPr sz="2400" spc="-5" dirty="0">
                <a:solidFill>
                  <a:srgbClr val="333333"/>
                </a:solidFill>
                <a:latin typeface="Times New Roman"/>
                <a:cs typeface="Times New Roman"/>
              </a:rPr>
              <a:t>cheekbone.</a:t>
            </a:r>
            <a:endParaRPr sz="2400">
              <a:latin typeface="Times New Roman"/>
              <a:cs typeface="Times New Roman"/>
            </a:endParaRPr>
          </a:p>
        </p:txBody>
      </p:sp>
      <p:grpSp>
        <p:nvGrpSpPr>
          <p:cNvPr id="4" name="object 4"/>
          <p:cNvGrpSpPr/>
          <p:nvPr/>
        </p:nvGrpSpPr>
        <p:grpSpPr>
          <a:xfrm>
            <a:off x="33019" y="2967989"/>
            <a:ext cx="9110980" cy="3890010"/>
            <a:chOff x="33019" y="2967989"/>
            <a:chExt cx="9110980" cy="3890010"/>
          </a:xfrm>
        </p:grpSpPr>
        <p:sp>
          <p:nvSpPr>
            <p:cNvPr id="5" name="object 5"/>
            <p:cNvSpPr/>
            <p:nvPr/>
          </p:nvSpPr>
          <p:spPr>
            <a:xfrm>
              <a:off x="33019" y="2967989"/>
              <a:ext cx="2782570" cy="389001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195830" y="4144009"/>
              <a:ext cx="4177029" cy="271399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84569" y="4326889"/>
              <a:ext cx="3059429" cy="25273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5629" y="326390"/>
            <a:ext cx="2866390" cy="756920"/>
          </a:xfrm>
          <a:prstGeom prst="rect">
            <a:avLst/>
          </a:prstGeom>
        </p:spPr>
        <p:txBody>
          <a:bodyPr vert="horz" wrap="square" lIns="0" tIns="12700" rIns="0" bIns="0" rtlCol="0">
            <a:spAutoFit/>
          </a:bodyPr>
          <a:lstStyle/>
          <a:p>
            <a:pPr marL="12700">
              <a:lnSpc>
                <a:spcPct val="100000"/>
              </a:lnSpc>
              <a:spcBef>
                <a:spcPts val="100"/>
              </a:spcBef>
            </a:pPr>
            <a:r>
              <a:rPr sz="4800" spc="-5" dirty="0"/>
              <a:t>La</a:t>
            </a:r>
            <a:r>
              <a:rPr sz="4800" spc="5" dirty="0"/>
              <a:t>ce</a:t>
            </a:r>
            <a:r>
              <a:rPr sz="4800" spc="-10" dirty="0"/>
              <a:t>r</a:t>
            </a:r>
            <a:r>
              <a:rPr sz="4800" spc="5" dirty="0"/>
              <a:t>a</a:t>
            </a:r>
            <a:r>
              <a:rPr sz="4800" spc="-5" dirty="0"/>
              <a:t>tions</a:t>
            </a:r>
            <a:endParaRPr sz="4800"/>
          </a:p>
        </p:txBody>
      </p:sp>
      <p:sp>
        <p:nvSpPr>
          <p:cNvPr id="3" name="object 3"/>
          <p:cNvSpPr txBox="1"/>
          <p:nvPr/>
        </p:nvSpPr>
        <p:spPr>
          <a:xfrm>
            <a:off x="857250" y="1771861"/>
            <a:ext cx="5899785" cy="4086860"/>
          </a:xfrm>
          <a:prstGeom prst="rect">
            <a:avLst/>
          </a:prstGeom>
        </p:spPr>
        <p:txBody>
          <a:bodyPr vert="horz" wrap="square" lIns="0" tIns="144145" rIns="0" bIns="0" rtlCol="0">
            <a:spAutoFit/>
          </a:bodyPr>
          <a:lstStyle/>
          <a:p>
            <a:pPr marL="295910" indent="-283210">
              <a:lnSpc>
                <a:spcPct val="100000"/>
              </a:lnSpc>
              <a:spcBef>
                <a:spcPts val="1135"/>
              </a:spcBef>
              <a:buFont typeface="Arial"/>
              <a:buChar char="•"/>
              <a:tabLst>
                <a:tab pos="295275" algn="l"/>
                <a:tab pos="295910" algn="l"/>
              </a:tabLst>
            </a:pPr>
            <a:r>
              <a:rPr sz="2800" spc="-5" dirty="0">
                <a:solidFill>
                  <a:srgbClr val="333333"/>
                </a:solidFill>
                <a:latin typeface="Times New Roman"/>
                <a:cs typeface="Times New Roman"/>
              </a:rPr>
              <a:t>Distinguished from incised wounds</a:t>
            </a:r>
            <a:r>
              <a:rPr sz="2800" spc="-10" dirty="0">
                <a:solidFill>
                  <a:srgbClr val="333333"/>
                </a:solidFill>
                <a:latin typeface="Times New Roman"/>
                <a:cs typeface="Times New Roman"/>
              </a:rPr>
              <a:t> </a:t>
            </a:r>
            <a:r>
              <a:rPr sz="2800" spc="5" dirty="0">
                <a:solidFill>
                  <a:srgbClr val="333333"/>
                </a:solidFill>
                <a:latin typeface="Times New Roman"/>
                <a:cs typeface="Times New Roman"/>
              </a:rPr>
              <a:t>by:</a:t>
            </a:r>
            <a:endParaRPr sz="2800">
              <a:latin typeface="Times New Roman"/>
              <a:cs typeface="Times New Roman"/>
            </a:endParaRPr>
          </a:p>
          <a:p>
            <a:pPr marL="590550" lvl="1" indent="-295275">
              <a:lnSpc>
                <a:spcPct val="100000"/>
              </a:lnSpc>
              <a:spcBef>
                <a:spcPts val="890"/>
              </a:spcBef>
              <a:buClr>
                <a:srgbClr val="848484"/>
              </a:buClr>
              <a:buFont typeface="Arial"/>
              <a:buChar char="•"/>
              <a:tabLst>
                <a:tab pos="589915" algn="l"/>
                <a:tab pos="590550" algn="l"/>
              </a:tabLst>
            </a:pPr>
            <a:r>
              <a:rPr sz="2400" spc="-5" dirty="0">
                <a:solidFill>
                  <a:srgbClr val="333333"/>
                </a:solidFill>
                <a:latin typeface="Times New Roman"/>
                <a:cs typeface="Times New Roman"/>
              </a:rPr>
              <a:t>Adjacent </a:t>
            </a:r>
            <a:r>
              <a:rPr sz="2400" dirty="0">
                <a:solidFill>
                  <a:srgbClr val="333333"/>
                </a:solidFill>
                <a:latin typeface="Times New Roman"/>
                <a:cs typeface="Times New Roman"/>
              </a:rPr>
              <a:t>abrasion/bruise</a:t>
            </a:r>
            <a:endParaRPr sz="2400">
              <a:latin typeface="Times New Roman"/>
              <a:cs typeface="Times New Roman"/>
            </a:endParaRPr>
          </a:p>
          <a:p>
            <a:pPr marL="590550" lvl="1" indent="-295275">
              <a:lnSpc>
                <a:spcPct val="100000"/>
              </a:lnSpc>
              <a:spcBef>
                <a:spcPts val="880"/>
              </a:spcBef>
              <a:buClr>
                <a:srgbClr val="848484"/>
              </a:buClr>
              <a:buFont typeface="Arial"/>
              <a:buChar char="•"/>
              <a:tabLst>
                <a:tab pos="589915" algn="l"/>
                <a:tab pos="590550" algn="l"/>
              </a:tabLst>
            </a:pPr>
            <a:r>
              <a:rPr sz="2400" spc="-5" dirty="0">
                <a:solidFill>
                  <a:srgbClr val="333333"/>
                </a:solidFill>
                <a:latin typeface="Times New Roman"/>
                <a:cs typeface="Times New Roman"/>
              </a:rPr>
              <a:t>Ragged edge</a:t>
            </a:r>
            <a:endParaRPr sz="2400">
              <a:latin typeface="Times New Roman"/>
              <a:cs typeface="Times New Roman"/>
            </a:endParaRPr>
          </a:p>
          <a:p>
            <a:pPr marL="590550" lvl="1" indent="-295275">
              <a:lnSpc>
                <a:spcPct val="100000"/>
              </a:lnSpc>
              <a:spcBef>
                <a:spcPts val="880"/>
              </a:spcBef>
              <a:buClr>
                <a:srgbClr val="848484"/>
              </a:buClr>
              <a:buFont typeface="Arial"/>
              <a:buChar char="•"/>
              <a:tabLst>
                <a:tab pos="589915" algn="l"/>
                <a:tab pos="590550" algn="l"/>
              </a:tabLst>
            </a:pPr>
            <a:r>
              <a:rPr sz="2400" spc="-15" dirty="0">
                <a:solidFill>
                  <a:srgbClr val="333333"/>
                </a:solidFill>
                <a:latin typeface="Times New Roman"/>
                <a:cs typeface="Times New Roman"/>
              </a:rPr>
              <a:t>Tissue </a:t>
            </a:r>
            <a:r>
              <a:rPr sz="2400" dirty="0">
                <a:solidFill>
                  <a:srgbClr val="333333"/>
                </a:solidFill>
                <a:latin typeface="Times New Roman"/>
                <a:cs typeface="Times New Roman"/>
              </a:rPr>
              <a:t>bridges in</a:t>
            </a:r>
            <a:r>
              <a:rPr sz="2400" spc="5" dirty="0">
                <a:solidFill>
                  <a:srgbClr val="333333"/>
                </a:solidFill>
                <a:latin typeface="Times New Roman"/>
                <a:cs typeface="Times New Roman"/>
              </a:rPr>
              <a:t> </a:t>
            </a:r>
            <a:r>
              <a:rPr sz="2400" dirty="0">
                <a:solidFill>
                  <a:srgbClr val="333333"/>
                </a:solidFill>
                <a:latin typeface="Times New Roman"/>
                <a:cs typeface="Times New Roman"/>
              </a:rPr>
              <a:t>depth</a:t>
            </a:r>
            <a:endParaRPr sz="2400">
              <a:latin typeface="Times New Roman"/>
              <a:cs typeface="Times New Roman"/>
            </a:endParaRPr>
          </a:p>
          <a:p>
            <a:pPr marL="295910" indent="-283210">
              <a:lnSpc>
                <a:spcPct val="100000"/>
              </a:lnSpc>
              <a:spcBef>
                <a:spcPts val="1330"/>
              </a:spcBef>
              <a:buFont typeface="Arial"/>
              <a:buChar char="•"/>
              <a:tabLst>
                <a:tab pos="295275" algn="l"/>
                <a:tab pos="295910" algn="l"/>
              </a:tabLst>
            </a:pPr>
            <a:r>
              <a:rPr sz="2800" spc="-5" dirty="0">
                <a:solidFill>
                  <a:srgbClr val="333333"/>
                </a:solidFill>
                <a:latin typeface="Times New Roman"/>
                <a:cs typeface="Times New Roman"/>
              </a:rPr>
              <a:t>Forensic</a:t>
            </a:r>
            <a:r>
              <a:rPr sz="2800" spc="-25" dirty="0">
                <a:solidFill>
                  <a:srgbClr val="333333"/>
                </a:solidFill>
                <a:latin typeface="Times New Roman"/>
                <a:cs typeface="Times New Roman"/>
              </a:rPr>
              <a:t> </a:t>
            </a:r>
            <a:r>
              <a:rPr sz="2800" spc="-5" dirty="0">
                <a:solidFill>
                  <a:srgbClr val="333333"/>
                </a:solidFill>
                <a:latin typeface="Times New Roman"/>
                <a:cs typeface="Times New Roman"/>
              </a:rPr>
              <a:t>Importance</a:t>
            </a:r>
            <a:endParaRPr sz="2800">
              <a:latin typeface="Times New Roman"/>
              <a:cs typeface="Times New Roman"/>
            </a:endParaRPr>
          </a:p>
          <a:p>
            <a:pPr marL="590550" lvl="1" indent="-295275">
              <a:lnSpc>
                <a:spcPct val="100000"/>
              </a:lnSpc>
              <a:spcBef>
                <a:spcPts val="20"/>
              </a:spcBef>
              <a:buClr>
                <a:srgbClr val="848484"/>
              </a:buClr>
              <a:buFont typeface="Arial"/>
              <a:buChar char="•"/>
              <a:tabLst>
                <a:tab pos="589915" algn="l"/>
                <a:tab pos="590550" algn="l"/>
              </a:tabLst>
            </a:pPr>
            <a:r>
              <a:rPr sz="2400" spc="-5" dirty="0">
                <a:solidFill>
                  <a:srgbClr val="333333"/>
                </a:solidFill>
                <a:latin typeface="Times New Roman"/>
                <a:cs typeface="Times New Roman"/>
              </a:rPr>
              <a:t>Not </a:t>
            </a:r>
            <a:r>
              <a:rPr sz="2400" dirty="0">
                <a:solidFill>
                  <a:srgbClr val="333333"/>
                </a:solidFill>
                <a:latin typeface="Times New Roman"/>
                <a:cs typeface="Times New Roman"/>
              </a:rPr>
              <a:t>related to object</a:t>
            </a:r>
            <a:r>
              <a:rPr sz="2400" spc="-5" dirty="0">
                <a:solidFill>
                  <a:srgbClr val="333333"/>
                </a:solidFill>
                <a:latin typeface="Times New Roman"/>
                <a:cs typeface="Times New Roman"/>
              </a:rPr>
              <a:t> shape</a:t>
            </a:r>
            <a:endParaRPr sz="2400">
              <a:latin typeface="Times New Roman"/>
              <a:cs typeface="Times New Roman"/>
            </a:endParaRPr>
          </a:p>
          <a:p>
            <a:pPr marL="590550" lvl="1" indent="-295275">
              <a:lnSpc>
                <a:spcPct val="100000"/>
              </a:lnSpc>
              <a:spcBef>
                <a:spcPts val="20"/>
              </a:spcBef>
              <a:buClr>
                <a:srgbClr val="848484"/>
              </a:buClr>
              <a:buFont typeface="Arial"/>
              <a:buChar char="•"/>
              <a:tabLst>
                <a:tab pos="589915" algn="l"/>
                <a:tab pos="590550" algn="l"/>
              </a:tabLst>
            </a:pPr>
            <a:r>
              <a:rPr sz="2400" spc="-15" dirty="0">
                <a:solidFill>
                  <a:srgbClr val="333333"/>
                </a:solidFill>
                <a:latin typeface="Times New Roman"/>
                <a:cs typeface="Times New Roman"/>
              </a:rPr>
              <a:t>Trace</a:t>
            </a:r>
            <a:r>
              <a:rPr sz="2400" spc="-10" dirty="0">
                <a:solidFill>
                  <a:srgbClr val="333333"/>
                </a:solidFill>
                <a:latin typeface="Times New Roman"/>
                <a:cs typeface="Times New Roman"/>
              </a:rPr>
              <a:t> </a:t>
            </a:r>
            <a:r>
              <a:rPr sz="2400" dirty="0">
                <a:solidFill>
                  <a:srgbClr val="333333"/>
                </a:solidFill>
                <a:latin typeface="Times New Roman"/>
                <a:cs typeface="Times New Roman"/>
              </a:rPr>
              <a:t>evidence</a:t>
            </a:r>
            <a:endParaRPr sz="2400">
              <a:latin typeface="Times New Roman"/>
              <a:cs typeface="Times New Roman"/>
            </a:endParaRPr>
          </a:p>
          <a:p>
            <a:pPr marL="590550" lvl="1" indent="-295275">
              <a:lnSpc>
                <a:spcPct val="100000"/>
              </a:lnSpc>
              <a:spcBef>
                <a:spcPts val="20"/>
              </a:spcBef>
              <a:buClr>
                <a:srgbClr val="848484"/>
              </a:buClr>
              <a:buFont typeface="Arial"/>
              <a:buChar char="•"/>
              <a:tabLst>
                <a:tab pos="589915" algn="l"/>
                <a:tab pos="590550" algn="l"/>
              </a:tabLst>
            </a:pPr>
            <a:r>
              <a:rPr sz="2400" spc="-5" dirty="0">
                <a:solidFill>
                  <a:srgbClr val="333333"/>
                </a:solidFill>
                <a:latin typeface="Times New Roman"/>
                <a:cs typeface="Times New Roman"/>
              </a:rPr>
              <a:t>Relatively </a:t>
            </a:r>
            <a:r>
              <a:rPr sz="2400" dirty="0">
                <a:solidFill>
                  <a:srgbClr val="333333"/>
                </a:solidFill>
                <a:latin typeface="Times New Roman"/>
                <a:cs typeface="Times New Roman"/>
              </a:rPr>
              <a:t>little blood </a:t>
            </a:r>
            <a:r>
              <a:rPr sz="2400" spc="-5" dirty="0">
                <a:solidFill>
                  <a:srgbClr val="333333"/>
                </a:solidFill>
                <a:latin typeface="Times New Roman"/>
                <a:cs typeface="Times New Roman"/>
              </a:rPr>
              <a:t>loss </a:t>
            </a:r>
            <a:r>
              <a:rPr sz="2400" dirty="0">
                <a:solidFill>
                  <a:srgbClr val="333333"/>
                </a:solidFill>
                <a:latin typeface="Times New Roman"/>
                <a:cs typeface="Times New Roman"/>
              </a:rPr>
              <a:t>(except</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scalp)</a:t>
            </a:r>
            <a:endParaRPr sz="2400">
              <a:latin typeface="Times New Roman"/>
              <a:cs typeface="Times New Roman"/>
            </a:endParaRPr>
          </a:p>
          <a:p>
            <a:pPr marL="590550" lvl="1" indent="-295275">
              <a:lnSpc>
                <a:spcPct val="100000"/>
              </a:lnSpc>
              <a:spcBef>
                <a:spcPts val="20"/>
              </a:spcBef>
              <a:buClr>
                <a:srgbClr val="848484"/>
              </a:buClr>
              <a:buFont typeface="Arial"/>
              <a:buChar char="•"/>
              <a:tabLst>
                <a:tab pos="589915" algn="l"/>
                <a:tab pos="590550" algn="l"/>
              </a:tabLst>
            </a:pPr>
            <a:r>
              <a:rPr sz="2400" spc="-5" dirty="0">
                <a:solidFill>
                  <a:srgbClr val="333333"/>
                </a:solidFill>
                <a:latin typeface="Times New Roman"/>
                <a:cs typeface="Times New Roman"/>
              </a:rPr>
              <a:t>Rarely</a:t>
            </a:r>
            <a:r>
              <a:rPr sz="2400" spc="20" dirty="0">
                <a:solidFill>
                  <a:srgbClr val="333333"/>
                </a:solidFill>
                <a:latin typeface="Times New Roman"/>
                <a:cs typeface="Times New Roman"/>
              </a:rPr>
              <a:t> </a:t>
            </a:r>
            <a:r>
              <a:rPr sz="2400" spc="-5" dirty="0">
                <a:solidFill>
                  <a:srgbClr val="333333"/>
                </a:solidFill>
                <a:latin typeface="Times New Roman"/>
                <a:cs typeface="Times New Roman"/>
              </a:rPr>
              <a:t>suicidal</a:t>
            </a:r>
            <a:endParaRPr sz="2400">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5629" y="326390"/>
            <a:ext cx="2866390" cy="756920"/>
          </a:xfrm>
          <a:prstGeom prst="rect">
            <a:avLst/>
          </a:prstGeom>
        </p:spPr>
        <p:txBody>
          <a:bodyPr vert="horz" wrap="square" lIns="0" tIns="12700" rIns="0" bIns="0" rtlCol="0">
            <a:spAutoFit/>
          </a:bodyPr>
          <a:lstStyle/>
          <a:p>
            <a:pPr marL="12700">
              <a:lnSpc>
                <a:spcPct val="100000"/>
              </a:lnSpc>
              <a:spcBef>
                <a:spcPts val="100"/>
              </a:spcBef>
            </a:pPr>
            <a:r>
              <a:rPr sz="4800" spc="-5" dirty="0"/>
              <a:t>La</a:t>
            </a:r>
            <a:r>
              <a:rPr sz="4800" spc="5" dirty="0"/>
              <a:t>ce</a:t>
            </a:r>
            <a:r>
              <a:rPr sz="4800" spc="-10" dirty="0"/>
              <a:t>r</a:t>
            </a:r>
            <a:r>
              <a:rPr sz="4800" spc="5" dirty="0"/>
              <a:t>a</a:t>
            </a:r>
            <a:r>
              <a:rPr sz="4800" spc="-5" dirty="0"/>
              <a:t>tions</a:t>
            </a:r>
            <a:endParaRPr sz="4800"/>
          </a:p>
        </p:txBody>
      </p:sp>
      <p:sp>
        <p:nvSpPr>
          <p:cNvPr id="3" name="object 3"/>
          <p:cNvSpPr txBox="1"/>
          <p:nvPr/>
        </p:nvSpPr>
        <p:spPr>
          <a:xfrm>
            <a:off x="857250" y="1776095"/>
            <a:ext cx="6175375" cy="3423373"/>
          </a:xfrm>
          <a:prstGeom prst="rect">
            <a:avLst/>
          </a:prstGeom>
        </p:spPr>
        <p:txBody>
          <a:bodyPr vert="horz" wrap="square" lIns="0" tIns="98425" rIns="0" bIns="0" rtlCol="0">
            <a:spAutoFit/>
          </a:bodyPr>
          <a:lstStyle/>
          <a:p>
            <a:pPr marL="295910" indent="-283210">
              <a:lnSpc>
                <a:spcPct val="100000"/>
              </a:lnSpc>
              <a:spcBef>
                <a:spcPts val="775"/>
              </a:spcBef>
              <a:buFont typeface="Arial"/>
              <a:buChar char="•"/>
              <a:tabLst>
                <a:tab pos="295910" algn="l"/>
              </a:tabLst>
            </a:pPr>
            <a:r>
              <a:rPr sz="3600" spc="-35" dirty="0">
                <a:solidFill>
                  <a:srgbClr val="333333"/>
                </a:solidFill>
                <a:latin typeface="Times New Roman"/>
                <a:cs typeface="Times New Roman"/>
              </a:rPr>
              <a:t>Typical</a:t>
            </a:r>
            <a:r>
              <a:rPr sz="3600" spc="-15" dirty="0">
                <a:solidFill>
                  <a:srgbClr val="333333"/>
                </a:solidFill>
                <a:latin typeface="Times New Roman"/>
                <a:cs typeface="Times New Roman"/>
              </a:rPr>
              <a:t> </a:t>
            </a:r>
            <a:r>
              <a:rPr sz="3600" spc="-10" dirty="0">
                <a:solidFill>
                  <a:srgbClr val="333333"/>
                </a:solidFill>
                <a:latin typeface="Times New Roman"/>
                <a:cs typeface="Times New Roman"/>
              </a:rPr>
              <a:t>Examples</a:t>
            </a:r>
            <a:endParaRPr sz="3600" dirty="0">
              <a:latin typeface="Times New Roman"/>
              <a:cs typeface="Times New Roman"/>
            </a:endParaRPr>
          </a:p>
          <a:p>
            <a:pPr marL="590550" lvl="1" indent="-295275">
              <a:lnSpc>
                <a:spcPct val="100000"/>
              </a:lnSpc>
              <a:spcBef>
                <a:spcPts val="590"/>
              </a:spcBef>
              <a:buClr>
                <a:srgbClr val="848484"/>
              </a:buClr>
              <a:buFont typeface="Arial"/>
              <a:buChar char="•"/>
              <a:tabLst>
                <a:tab pos="590550" algn="l"/>
              </a:tabLst>
            </a:pPr>
            <a:r>
              <a:rPr sz="3200" spc="-5" dirty="0">
                <a:solidFill>
                  <a:srgbClr val="333333"/>
                </a:solidFill>
                <a:latin typeface="Times New Roman"/>
                <a:cs typeface="Times New Roman"/>
              </a:rPr>
              <a:t>Circles/crescents from</a:t>
            </a:r>
            <a:r>
              <a:rPr sz="3200" spc="-15" dirty="0">
                <a:solidFill>
                  <a:srgbClr val="333333"/>
                </a:solidFill>
                <a:latin typeface="Times New Roman"/>
                <a:cs typeface="Times New Roman"/>
              </a:rPr>
              <a:t> </a:t>
            </a:r>
            <a:r>
              <a:rPr sz="3200" spc="-5" dirty="0">
                <a:solidFill>
                  <a:srgbClr val="333333"/>
                </a:solidFill>
                <a:latin typeface="Times New Roman"/>
                <a:cs typeface="Times New Roman"/>
              </a:rPr>
              <a:t>hammer</a:t>
            </a:r>
            <a:endParaRPr sz="3200" dirty="0">
              <a:latin typeface="Times New Roman"/>
              <a:cs typeface="Times New Roman"/>
            </a:endParaRPr>
          </a:p>
          <a:p>
            <a:pPr marL="590550" lvl="1" indent="-295275">
              <a:lnSpc>
                <a:spcPct val="100000"/>
              </a:lnSpc>
              <a:spcBef>
                <a:spcPts val="600"/>
              </a:spcBef>
              <a:buClr>
                <a:srgbClr val="848484"/>
              </a:buClr>
              <a:buFont typeface="Arial"/>
              <a:buChar char="•"/>
              <a:tabLst>
                <a:tab pos="590550" algn="l"/>
              </a:tabLst>
            </a:pPr>
            <a:r>
              <a:rPr sz="3200" spc="-45" dirty="0">
                <a:solidFill>
                  <a:srgbClr val="333333"/>
                </a:solidFill>
                <a:latin typeface="Times New Roman"/>
                <a:cs typeface="Times New Roman"/>
              </a:rPr>
              <a:t>Y-shaped </a:t>
            </a:r>
            <a:r>
              <a:rPr sz="3200" spc="-5" dirty="0">
                <a:solidFill>
                  <a:srgbClr val="333333"/>
                </a:solidFill>
                <a:latin typeface="Times New Roman"/>
                <a:cs typeface="Times New Roman"/>
              </a:rPr>
              <a:t>from metal</a:t>
            </a:r>
            <a:r>
              <a:rPr sz="3200" spc="30" dirty="0">
                <a:solidFill>
                  <a:srgbClr val="333333"/>
                </a:solidFill>
                <a:latin typeface="Times New Roman"/>
                <a:cs typeface="Times New Roman"/>
              </a:rPr>
              <a:t> </a:t>
            </a:r>
            <a:r>
              <a:rPr sz="3200" spc="-5" dirty="0">
                <a:solidFill>
                  <a:srgbClr val="333333"/>
                </a:solidFill>
                <a:latin typeface="Times New Roman"/>
                <a:cs typeface="Times New Roman"/>
              </a:rPr>
              <a:t>rod</a:t>
            </a:r>
            <a:endParaRPr sz="3200" dirty="0">
              <a:latin typeface="Times New Roman"/>
              <a:cs typeface="Times New Roman"/>
            </a:endParaRPr>
          </a:p>
          <a:p>
            <a:pPr marL="590550" lvl="1" indent="-295275">
              <a:lnSpc>
                <a:spcPct val="100000"/>
              </a:lnSpc>
              <a:spcBef>
                <a:spcPts val="590"/>
              </a:spcBef>
              <a:buClr>
                <a:srgbClr val="848484"/>
              </a:buClr>
              <a:buFont typeface="Arial"/>
              <a:buChar char="•"/>
              <a:tabLst>
                <a:tab pos="590550" algn="l"/>
              </a:tabLst>
            </a:pPr>
            <a:r>
              <a:rPr sz="3200" spc="-5" dirty="0">
                <a:solidFill>
                  <a:srgbClr val="333333"/>
                </a:solidFill>
                <a:latin typeface="Times New Roman"/>
                <a:cs typeface="Times New Roman"/>
              </a:rPr>
              <a:t>Inside lips from blow to</a:t>
            </a:r>
            <a:r>
              <a:rPr sz="3200" spc="15" dirty="0">
                <a:solidFill>
                  <a:srgbClr val="333333"/>
                </a:solidFill>
                <a:latin typeface="Times New Roman"/>
                <a:cs typeface="Times New Roman"/>
              </a:rPr>
              <a:t> </a:t>
            </a:r>
            <a:r>
              <a:rPr sz="3200" spc="-5" dirty="0">
                <a:solidFill>
                  <a:srgbClr val="333333"/>
                </a:solidFill>
                <a:latin typeface="Times New Roman"/>
                <a:cs typeface="Times New Roman"/>
              </a:rPr>
              <a:t>mouth.</a:t>
            </a:r>
            <a:endParaRPr sz="3200" dirty="0">
              <a:latin typeface="Times New Roman"/>
              <a:cs typeface="Times New Roman"/>
            </a:endParaRPr>
          </a:p>
          <a:p>
            <a:pPr marL="590550" marR="5080" lvl="1" indent="-294640">
              <a:lnSpc>
                <a:spcPct val="100000"/>
              </a:lnSpc>
              <a:spcBef>
                <a:spcPts val="600"/>
              </a:spcBef>
              <a:buClr>
                <a:srgbClr val="848484"/>
              </a:buClr>
              <a:buFont typeface="Arial"/>
              <a:buChar char="•"/>
              <a:tabLst>
                <a:tab pos="590550" algn="l"/>
              </a:tabLst>
            </a:pPr>
            <a:r>
              <a:rPr sz="3200" spc="-5" dirty="0">
                <a:solidFill>
                  <a:srgbClr val="333333"/>
                </a:solidFill>
                <a:latin typeface="Times New Roman"/>
                <a:cs typeface="Times New Roman"/>
              </a:rPr>
              <a:t>Stretching </a:t>
            </a:r>
            <a:r>
              <a:rPr sz="3200" dirty="0">
                <a:solidFill>
                  <a:srgbClr val="333333"/>
                </a:solidFill>
                <a:latin typeface="Times New Roman"/>
                <a:cs typeface="Times New Roman"/>
              </a:rPr>
              <a:t>lacerations </a:t>
            </a:r>
            <a:r>
              <a:rPr sz="3200" spc="-5" dirty="0">
                <a:solidFill>
                  <a:srgbClr val="333333"/>
                </a:solidFill>
                <a:latin typeface="Times New Roman"/>
                <a:cs typeface="Times New Roman"/>
              </a:rPr>
              <a:t>in </a:t>
            </a:r>
            <a:r>
              <a:rPr sz="3200" dirty="0">
                <a:solidFill>
                  <a:srgbClr val="333333"/>
                </a:solidFill>
                <a:latin typeface="Times New Roman"/>
                <a:cs typeface="Times New Roman"/>
              </a:rPr>
              <a:t>vehicular  accidents.</a:t>
            </a:r>
            <a:endParaRPr sz="3200" dirty="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4050" y="326390"/>
            <a:ext cx="2750820" cy="756920"/>
          </a:xfrm>
          <a:prstGeom prst="rect">
            <a:avLst/>
          </a:prstGeom>
        </p:spPr>
        <p:txBody>
          <a:bodyPr vert="horz" wrap="square" lIns="0" tIns="12700" rIns="0" bIns="0" rtlCol="0">
            <a:spAutoFit/>
          </a:bodyPr>
          <a:lstStyle/>
          <a:p>
            <a:pPr marL="12700">
              <a:lnSpc>
                <a:spcPct val="100000"/>
              </a:lnSpc>
              <a:spcBef>
                <a:spcPts val="100"/>
              </a:spcBef>
            </a:pPr>
            <a:r>
              <a:rPr sz="4800" spc="-5" dirty="0"/>
              <a:t>Bite</a:t>
            </a:r>
            <a:r>
              <a:rPr sz="4800" spc="-80" dirty="0"/>
              <a:t> </a:t>
            </a:r>
            <a:r>
              <a:rPr sz="4800" spc="-5" dirty="0"/>
              <a:t>Marks</a:t>
            </a:r>
            <a:endParaRPr sz="4800"/>
          </a:p>
        </p:txBody>
      </p:sp>
      <p:sp>
        <p:nvSpPr>
          <p:cNvPr id="3" name="object 3"/>
          <p:cNvSpPr txBox="1"/>
          <p:nvPr/>
        </p:nvSpPr>
        <p:spPr>
          <a:xfrm>
            <a:off x="857250" y="1861820"/>
            <a:ext cx="5297170" cy="2868930"/>
          </a:xfrm>
          <a:prstGeom prst="rect">
            <a:avLst/>
          </a:prstGeom>
        </p:spPr>
        <p:txBody>
          <a:bodyPr vert="horz" wrap="square" lIns="0" tIns="12700" rIns="0" bIns="0" rtlCol="0">
            <a:spAutoFit/>
          </a:bodyPr>
          <a:lstStyle/>
          <a:p>
            <a:pPr marL="295910" indent="-283210">
              <a:lnSpc>
                <a:spcPct val="100000"/>
              </a:lnSpc>
              <a:spcBef>
                <a:spcPts val="100"/>
              </a:spcBef>
              <a:buFont typeface="Arial"/>
              <a:buChar char="•"/>
              <a:tabLst>
                <a:tab pos="295275" algn="l"/>
                <a:tab pos="295910" algn="l"/>
              </a:tabLst>
            </a:pPr>
            <a:r>
              <a:rPr sz="2400" spc="-5" dirty="0">
                <a:solidFill>
                  <a:srgbClr val="333333"/>
                </a:solidFill>
                <a:latin typeface="Times New Roman"/>
                <a:cs typeface="Times New Roman"/>
              </a:rPr>
              <a:t>Double </a:t>
            </a:r>
            <a:r>
              <a:rPr sz="2400" dirty="0">
                <a:solidFill>
                  <a:srgbClr val="333333"/>
                </a:solidFill>
                <a:latin typeface="Times New Roman"/>
                <a:cs typeface="Times New Roman"/>
              </a:rPr>
              <a:t>crescent of abrasions </a:t>
            </a:r>
            <a:r>
              <a:rPr sz="2400" spc="-5" dirty="0">
                <a:solidFill>
                  <a:srgbClr val="333333"/>
                </a:solidFill>
                <a:latin typeface="Times New Roman"/>
                <a:cs typeface="Times New Roman"/>
              </a:rPr>
              <a:t>and</a:t>
            </a:r>
            <a:r>
              <a:rPr sz="2400" spc="-50" dirty="0">
                <a:solidFill>
                  <a:srgbClr val="333333"/>
                </a:solidFill>
                <a:latin typeface="Times New Roman"/>
                <a:cs typeface="Times New Roman"/>
              </a:rPr>
              <a:t> </a:t>
            </a:r>
            <a:r>
              <a:rPr sz="2400" spc="-5" dirty="0">
                <a:solidFill>
                  <a:srgbClr val="333333"/>
                </a:solidFill>
                <a:latin typeface="Times New Roman"/>
                <a:cs typeface="Times New Roman"/>
              </a:rPr>
              <a:t>bruises</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Early Examination, loss </a:t>
            </a:r>
            <a:r>
              <a:rPr sz="2400" dirty="0">
                <a:solidFill>
                  <a:srgbClr val="333333"/>
                </a:solidFill>
                <a:latin typeface="Times New Roman"/>
                <a:cs typeface="Times New Roman"/>
              </a:rPr>
              <a:t>of</a:t>
            </a:r>
            <a:r>
              <a:rPr sz="2400" spc="10" dirty="0">
                <a:solidFill>
                  <a:srgbClr val="333333"/>
                </a:solidFill>
                <a:latin typeface="Times New Roman"/>
                <a:cs typeface="Times New Roman"/>
              </a:rPr>
              <a:t> </a:t>
            </a:r>
            <a:r>
              <a:rPr sz="2400" dirty="0">
                <a:solidFill>
                  <a:srgbClr val="333333"/>
                </a:solidFill>
                <a:latin typeface="Times New Roman"/>
                <a:cs typeface="Times New Roman"/>
              </a:rPr>
              <a:t>definition</a:t>
            </a:r>
            <a:endParaRPr sz="2400">
              <a:latin typeface="Times New Roman"/>
              <a:cs typeface="Times New Roman"/>
            </a:endParaRPr>
          </a:p>
          <a:p>
            <a:pPr marL="295910" indent="-283210">
              <a:lnSpc>
                <a:spcPct val="100000"/>
              </a:lnSpc>
              <a:spcBef>
                <a:spcPts val="1990"/>
              </a:spcBef>
              <a:buFont typeface="Arial"/>
              <a:buChar char="•"/>
              <a:tabLst>
                <a:tab pos="295275" algn="l"/>
                <a:tab pos="295910" algn="l"/>
              </a:tabLst>
            </a:pPr>
            <a:r>
              <a:rPr sz="2400" spc="-5" dirty="0">
                <a:solidFill>
                  <a:srgbClr val="333333"/>
                </a:solidFill>
                <a:latin typeface="Times New Roman"/>
                <a:cs typeface="Times New Roman"/>
              </a:rPr>
              <a:t>Swab </a:t>
            </a:r>
            <a:r>
              <a:rPr sz="2400" dirty="0">
                <a:solidFill>
                  <a:srgbClr val="333333"/>
                </a:solidFill>
                <a:latin typeface="Times New Roman"/>
                <a:cs typeface="Times New Roman"/>
              </a:rPr>
              <a:t>for saliva,</a:t>
            </a:r>
            <a:r>
              <a:rPr sz="2400" spc="-15" dirty="0">
                <a:solidFill>
                  <a:srgbClr val="333333"/>
                </a:solidFill>
                <a:latin typeface="Times New Roman"/>
                <a:cs typeface="Times New Roman"/>
              </a:rPr>
              <a:t> </a:t>
            </a:r>
            <a:r>
              <a:rPr sz="2400" dirty="0">
                <a:solidFill>
                  <a:srgbClr val="333333"/>
                </a:solidFill>
                <a:latin typeface="Times New Roman"/>
                <a:cs typeface="Times New Roman"/>
              </a:rPr>
              <a:t>photograph</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Comparative </a:t>
            </a:r>
            <a:r>
              <a:rPr sz="2400" dirty="0">
                <a:solidFill>
                  <a:srgbClr val="333333"/>
                </a:solidFill>
                <a:latin typeface="Times New Roman"/>
                <a:cs typeface="Times New Roman"/>
              </a:rPr>
              <a:t>value</a:t>
            </a:r>
            <a:endParaRPr sz="2400">
              <a:latin typeface="Times New Roman"/>
              <a:cs typeface="Times New Roman"/>
            </a:endParaRPr>
          </a:p>
          <a:p>
            <a:pPr marL="295910" indent="-283210">
              <a:lnSpc>
                <a:spcPct val="100000"/>
              </a:lnSpc>
              <a:spcBef>
                <a:spcPts val="2000"/>
              </a:spcBef>
              <a:buFont typeface="Arial"/>
              <a:buChar char="•"/>
              <a:tabLst>
                <a:tab pos="295275" algn="l"/>
                <a:tab pos="295910" algn="l"/>
              </a:tabLst>
            </a:pPr>
            <a:r>
              <a:rPr sz="2400" spc="-5" dirty="0">
                <a:solidFill>
                  <a:srgbClr val="333333"/>
                </a:solidFill>
                <a:latin typeface="Times New Roman"/>
                <a:cs typeface="Times New Roman"/>
              </a:rPr>
              <a:t>Child abuse, sexual</a:t>
            </a:r>
            <a:r>
              <a:rPr sz="2400" spc="5" dirty="0">
                <a:solidFill>
                  <a:srgbClr val="333333"/>
                </a:solidFill>
                <a:latin typeface="Times New Roman"/>
                <a:cs typeface="Times New Roman"/>
              </a:rPr>
              <a:t> </a:t>
            </a:r>
            <a:r>
              <a:rPr sz="2400" dirty="0">
                <a:solidFill>
                  <a:srgbClr val="333333"/>
                </a:solidFill>
                <a:latin typeface="Times New Roman"/>
                <a:cs typeface="Times New Roman"/>
              </a:rPr>
              <a:t>assault.</a:t>
            </a:r>
            <a:endParaRPr sz="2400">
              <a:latin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6CA7-0B47-AF99-B0A6-B71E17518ACD}"/>
              </a:ext>
            </a:extLst>
          </p:cNvPr>
          <p:cNvSpPr>
            <a:spLocks noGrp="1"/>
          </p:cNvSpPr>
          <p:nvPr>
            <p:ph type="title"/>
          </p:nvPr>
        </p:nvSpPr>
        <p:spPr>
          <a:xfrm>
            <a:off x="1040130" y="82550"/>
            <a:ext cx="7063739" cy="615553"/>
          </a:xfrm>
        </p:spPr>
        <p:txBody>
          <a:bodyPr/>
          <a:lstStyle/>
          <a:p>
            <a:r>
              <a:rPr lang="en-US" dirty="0"/>
              <a:t>Summery:</a:t>
            </a:r>
          </a:p>
        </p:txBody>
      </p:sp>
      <p:sp>
        <p:nvSpPr>
          <p:cNvPr id="7" name="Rectangle 2">
            <a:extLst>
              <a:ext uri="{FF2B5EF4-FFF2-40B4-BE49-F238E27FC236}">
                <a16:creationId xmlns:a16="http://schemas.microsoft.com/office/drawing/2014/main" id="{FA45CFF1-A5CC-F926-A431-F17DB75DE327}"/>
              </a:ext>
            </a:extLst>
          </p:cNvPr>
          <p:cNvSpPr>
            <a:spLocks noGrp="1" noChangeArrowheads="1"/>
          </p:cNvSpPr>
          <p:nvPr>
            <p:ph type="body" idx="1"/>
          </p:nvPr>
        </p:nvSpPr>
        <p:spPr bwMode="auto">
          <a:xfrm>
            <a:off x="1435101" y="1937379"/>
            <a:ext cx="7175500" cy="33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"Wounds are a very important subject as they indicate external forces. They come in different types. It is important to measure them correctly and understand how the shape of the instrument affects the imprint on the area where the force is applied."</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92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29000" y="339090"/>
            <a:ext cx="3317240" cy="574040"/>
          </a:xfrm>
          <a:prstGeom prst="rect">
            <a:avLst/>
          </a:prstGeom>
        </p:spPr>
        <p:txBody>
          <a:bodyPr vert="horz" wrap="square" lIns="0" tIns="12700" rIns="0" bIns="0" rtlCol="0">
            <a:spAutoFit/>
          </a:bodyPr>
          <a:lstStyle/>
          <a:p>
            <a:pPr marL="12700">
              <a:lnSpc>
                <a:spcPct val="100000"/>
              </a:lnSpc>
              <a:spcBef>
                <a:spcPts val="100"/>
              </a:spcBef>
            </a:pPr>
            <a:r>
              <a:rPr sz="3600" b="1" i="1" spc="-5" dirty="0">
                <a:latin typeface="TimesNewRomanPS-BoldItalicMT"/>
                <a:cs typeface="TimesNewRomanPS-BoldItalicMT"/>
              </a:rPr>
              <a:t>Gunshot</a:t>
            </a:r>
            <a:r>
              <a:rPr sz="3600" b="1" i="1" spc="-70" dirty="0">
                <a:latin typeface="TimesNewRomanPS-BoldItalicMT"/>
                <a:cs typeface="TimesNewRomanPS-BoldItalicMT"/>
              </a:rPr>
              <a:t> </a:t>
            </a:r>
            <a:r>
              <a:rPr sz="3600" b="1" i="1" spc="-5" dirty="0">
                <a:latin typeface="TimesNewRomanPS-BoldItalicMT"/>
                <a:cs typeface="TimesNewRomanPS-BoldItalicMT"/>
              </a:rPr>
              <a:t>Wounds</a:t>
            </a:r>
            <a:endParaRPr sz="3600">
              <a:latin typeface="TimesNewRomanPS-BoldItalicMT"/>
              <a:cs typeface="TimesNewRomanPS-BoldItalicMT"/>
            </a:endParaRPr>
          </a:p>
        </p:txBody>
      </p:sp>
      <p:grpSp>
        <p:nvGrpSpPr>
          <p:cNvPr id="4" name="object 4"/>
          <p:cNvGrpSpPr/>
          <p:nvPr/>
        </p:nvGrpSpPr>
        <p:grpSpPr>
          <a:xfrm>
            <a:off x="1828800" y="1294130"/>
            <a:ext cx="6858000" cy="3388360"/>
            <a:chOff x="1828800" y="1294130"/>
            <a:chExt cx="6858000" cy="3388360"/>
          </a:xfrm>
        </p:grpSpPr>
        <p:sp>
          <p:nvSpPr>
            <p:cNvPr id="5" name="object 5"/>
            <p:cNvSpPr/>
            <p:nvPr/>
          </p:nvSpPr>
          <p:spPr>
            <a:xfrm>
              <a:off x="1828800" y="1294130"/>
              <a:ext cx="2263140" cy="33883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0" y="1294130"/>
              <a:ext cx="4114800" cy="270256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1830070" y="4834890"/>
            <a:ext cx="2531110" cy="148844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FFFFFF"/>
                </a:solidFill>
                <a:latin typeface="Times New Roman"/>
                <a:cs typeface="Times New Roman"/>
              </a:rPr>
              <a:t>Starring </a:t>
            </a:r>
            <a:r>
              <a:rPr sz="2400" b="1" dirty="0">
                <a:solidFill>
                  <a:srgbClr val="FFFFFF"/>
                </a:solidFill>
                <a:latin typeface="Times New Roman"/>
                <a:cs typeface="Times New Roman"/>
              </a:rPr>
              <a:t>of a  </a:t>
            </a:r>
            <a:r>
              <a:rPr sz="2400" b="1" spc="-5" dirty="0">
                <a:solidFill>
                  <a:srgbClr val="FFFFFF"/>
                </a:solidFill>
                <a:latin typeface="Times New Roman"/>
                <a:cs typeface="Times New Roman"/>
              </a:rPr>
              <a:t>contact wound </a:t>
            </a:r>
            <a:r>
              <a:rPr sz="2400" b="1" dirty="0">
                <a:solidFill>
                  <a:srgbClr val="FFFFFF"/>
                </a:solidFill>
                <a:latin typeface="Times New Roman"/>
                <a:cs typeface="Times New Roman"/>
              </a:rPr>
              <a:t>–  </a:t>
            </a:r>
            <a:r>
              <a:rPr sz="2400" b="1" spc="-5" dirty="0">
                <a:solidFill>
                  <a:srgbClr val="FFFFFF"/>
                </a:solidFill>
                <a:latin typeface="Times New Roman"/>
                <a:cs typeface="Times New Roman"/>
              </a:rPr>
              <a:t>barrel touching</a:t>
            </a:r>
            <a:r>
              <a:rPr sz="2400" b="1" spc="-45" dirty="0">
                <a:solidFill>
                  <a:srgbClr val="FFFFFF"/>
                </a:solidFill>
                <a:latin typeface="Times New Roman"/>
                <a:cs typeface="Times New Roman"/>
              </a:rPr>
              <a:t> </a:t>
            </a:r>
            <a:r>
              <a:rPr sz="2400" b="1" spc="-5" dirty="0">
                <a:solidFill>
                  <a:srgbClr val="FFFFFF"/>
                </a:solidFill>
                <a:latin typeface="Times New Roman"/>
                <a:cs typeface="Times New Roman"/>
              </a:rPr>
              <a:t>the  </a:t>
            </a:r>
            <a:r>
              <a:rPr sz="2400" b="1" dirty="0">
                <a:solidFill>
                  <a:srgbClr val="FFFFFF"/>
                </a:solidFill>
                <a:latin typeface="Times New Roman"/>
                <a:cs typeface="Times New Roman"/>
              </a:rPr>
              <a:t>skin</a:t>
            </a:r>
            <a:endParaRPr sz="2400">
              <a:latin typeface="Times New Roman"/>
              <a:cs typeface="Times New Roman"/>
            </a:endParaRPr>
          </a:p>
        </p:txBody>
      </p:sp>
      <p:sp>
        <p:nvSpPr>
          <p:cNvPr id="8" name="object 8"/>
          <p:cNvSpPr txBox="1"/>
          <p:nvPr/>
        </p:nvSpPr>
        <p:spPr>
          <a:xfrm>
            <a:off x="4649470" y="3996690"/>
            <a:ext cx="3956685" cy="1488440"/>
          </a:xfrm>
          <a:prstGeom prst="rect">
            <a:avLst/>
          </a:prstGeom>
        </p:spPr>
        <p:txBody>
          <a:bodyPr vert="horz" wrap="square" lIns="0" tIns="12700" rIns="0" bIns="0" rtlCol="0">
            <a:spAutoFit/>
          </a:bodyPr>
          <a:lstStyle/>
          <a:p>
            <a:pPr marL="12700" marR="5080" algn="just">
              <a:lnSpc>
                <a:spcPct val="100000"/>
              </a:lnSpc>
              <a:spcBef>
                <a:spcPts val="100"/>
              </a:spcBef>
            </a:pPr>
            <a:r>
              <a:rPr sz="2400" b="1" spc="-5" dirty="0">
                <a:solidFill>
                  <a:srgbClr val="FFFFFF"/>
                </a:solidFill>
                <a:latin typeface="Times New Roman"/>
                <a:cs typeface="Times New Roman"/>
              </a:rPr>
              <a:t>Stippling </a:t>
            </a:r>
            <a:r>
              <a:rPr sz="2400" b="1" dirty="0">
                <a:solidFill>
                  <a:srgbClr val="FFFFFF"/>
                </a:solidFill>
                <a:latin typeface="Times New Roman"/>
                <a:cs typeface="Times New Roman"/>
              </a:rPr>
              <a:t>– </a:t>
            </a:r>
            <a:r>
              <a:rPr sz="2400" b="1" spc="-10" dirty="0">
                <a:solidFill>
                  <a:srgbClr val="FFFFFF"/>
                </a:solidFill>
                <a:latin typeface="Times New Roman"/>
                <a:cs typeface="Times New Roman"/>
              </a:rPr>
              <a:t>powder burns </a:t>
            </a:r>
            <a:r>
              <a:rPr sz="2400" b="1" dirty="0">
                <a:solidFill>
                  <a:srgbClr val="FFFFFF"/>
                </a:solidFill>
                <a:latin typeface="Times New Roman"/>
                <a:cs typeface="Times New Roman"/>
              </a:rPr>
              <a:t>on  the skin </a:t>
            </a:r>
            <a:r>
              <a:rPr sz="2400" b="1" spc="-10" dirty="0">
                <a:solidFill>
                  <a:srgbClr val="FFFFFF"/>
                </a:solidFill>
                <a:latin typeface="Times New Roman"/>
                <a:cs typeface="Times New Roman"/>
              </a:rPr>
              <a:t>when </a:t>
            </a:r>
            <a:r>
              <a:rPr sz="2400" b="1" dirty="0">
                <a:solidFill>
                  <a:srgbClr val="FFFFFF"/>
                </a:solidFill>
                <a:latin typeface="Times New Roman"/>
                <a:cs typeface="Times New Roman"/>
              </a:rPr>
              <a:t>the </a:t>
            </a:r>
            <a:r>
              <a:rPr sz="2400" b="1" spc="-5" dirty="0">
                <a:solidFill>
                  <a:srgbClr val="FFFFFF"/>
                </a:solidFill>
                <a:latin typeface="Times New Roman"/>
                <a:cs typeface="Times New Roman"/>
              </a:rPr>
              <a:t>gun </a:t>
            </a:r>
            <a:r>
              <a:rPr sz="2400" b="1" spc="5" dirty="0">
                <a:solidFill>
                  <a:srgbClr val="FFFFFF"/>
                </a:solidFill>
                <a:latin typeface="Times New Roman"/>
                <a:cs typeface="Times New Roman"/>
              </a:rPr>
              <a:t>is  </a:t>
            </a:r>
            <a:r>
              <a:rPr sz="2400" b="1" spc="-5" dirty="0">
                <a:solidFill>
                  <a:srgbClr val="FFFFFF"/>
                </a:solidFill>
                <a:latin typeface="Times New Roman"/>
                <a:cs typeface="Times New Roman"/>
              </a:rPr>
              <a:t>inches </a:t>
            </a:r>
            <a:r>
              <a:rPr sz="2400" b="1" dirty="0">
                <a:solidFill>
                  <a:srgbClr val="FFFFFF"/>
                </a:solidFill>
                <a:latin typeface="Times New Roman"/>
                <a:cs typeface="Times New Roman"/>
              </a:rPr>
              <a:t>to a few feet from </a:t>
            </a:r>
            <a:r>
              <a:rPr sz="2400" b="1" spc="-5" dirty="0">
                <a:solidFill>
                  <a:srgbClr val="FFFFFF"/>
                </a:solidFill>
                <a:latin typeface="Times New Roman"/>
                <a:cs typeface="Times New Roman"/>
              </a:rPr>
              <a:t>the  </a:t>
            </a:r>
            <a:r>
              <a:rPr sz="2400" b="1" dirty="0">
                <a:solidFill>
                  <a:srgbClr val="FFFFFF"/>
                </a:solidFill>
                <a:latin typeface="Times New Roman"/>
                <a:cs typeface="Times New Roman"/>
              </a:rPr>
              <a:t>victim</a:t>
            </a:r>
            <a:endParaRPr sz="2400">
              <a:latin typeface="Times New Roman"/>
              <a:cs typeface="Times New Roman"/>
            </a:endParaRPr>
          </a:p>
        </p:txBody>
      </p:sp>
      <p:sp>
        <p:nvSpPr>
          <p:cNvPr id="9" name="object 9"/>
          <p:cNvSpPr/>
          <p:nvPr/>
        </p:nvSpPr>
        <p:spPr>
          <a:xfrm>
            <a:off x="5867400" y="5486400"/>
            <a:ext cx="1600200" cy="1143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0629" y="326390"/>
            <a:ext cx="4140835" cy="756920"/>
          </a:xfrm>
          <a:prstGeom prst="rect">
            <a:avLst/>
          </a:prstGeom>
        </p:spPr>
        <p:txBody>
          <a:bodyPr vert="horz" wrap="square" lIns="0" tIns="12700" rIns="0" bIns="0" rtlCol="0">
            <a:spAutoFit/>
          </a:bodyPr>
          <a:lstStyle/>
          <a:p>
            <a:pPr marL="12700">
              <a:lnSpc>
                <a:spcPct val="100000"/>
              </a:lnSpc>
              <a:spcBef>
                <a:spcPts val="100"/>
              </a:spcBef>
              <a:tabLst>
                <a:tab pos="2231390" algn="l"/>
              </a:tabLst>
            </a:pPr>
            <a:r>
              <a:rPr sz="4800" spc="-10" dirty="0"/>
              <a:t>G</a:t>
            </a:r>
            <a:r>
              <a:rPr sz="4800" dirty="0"/>
              <a:t>un</a:t>
            </a:r>
            <a:r>
              <a:rPr sz="4800" spc="5" dirty="0"/>
              <a:t>s</a:t>
            </a:r>
            <a:r>
              <a:rPr sz="4800" dirty="0"/>
              <a:t>hot	</a:t>
            </a:r>
            <a:r>
              <a:rPr sz="4800" spc="-5" dirty="0"/>
              <a:t>wounds</a:t>
            </a:r>
            <a:endParaRPr sz="4800"/>
          </a:p>
        </p:txBody>
      </p:sp>
      <p:sp>
        <p:nvSpPr>
          <p:cNvPr id="3" name="object 3"/>
          <p:cNvSpPr/>
          <p:nvPr/>
        </p:nvSpPr>
        <p:spPr>
          <a:xfrm>
            <a:off x="631190" y="2030729"/>
            <a:ext cx="435609" cy="1549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1190" y="2647950"/>
            <a:ext cx="435609" cy="1549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1190" y="3263900"/>
            <a:ext cx="435609" cy="1549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1190" y="3881120"/>
            <a:ext cx="435609" cy="15493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31190" y="4678679"/>
            <a:ext cx="435609" cy="15493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31190" y="5295900"/>
            <a:ext cx="435609" cy="15494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31190" y="5913120"/>
            <a:ext cx="435609" cy="15494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900430" y="1965959"/>
            <a:ext cx="3050540" cy="4166870"/>
          </a:xfrm>
          <a:prstGeom prst="rect">
            <a:avLst/>
          </a:prstGeom>
        </p:spPr>
        <p:txBody>
          <a:bodyPr vert="horz" wrap="square" lIns="0" tIns="90170" rIns="0" bIns="0" rtlCol="0">
            <a:spAutoFit/>
          </a:bodyPr>
          <a:lstStyle/>
          <a:p>
            <a:pPr marL="12700" marR="592455" indent="207010">
              <a:lnSpc>
                <a:spcPct val="70100"/>
              </a:lnSpc>
              <a:spcBef>
                <a:spcPts val="710"/>
              </a:spcBef>
            </a:pPr>
            <a:r>
              <a:rPr sz="1700" b="1" dirty="0">
                <a:solidFill>
                  <a:srgbClr val="333333"/>
                </a:solidFill>
                <a:latin typeface="Times New Roman"/>
                <a:cs typeface="Times New Roman"/>
              </a:rPr>
              <a:t>Contact </a:t>
            </a:r>
            <a:r>
              <a:rPr sz="1700" b="1" spc="-20" dirty="0">
                <a:solidFill>
                  <a:srgbClr val="333333"/>
                </a:solidFill>
                <a:latin typeface="Times New Roman"/>
                <a:cs typeface="Times New Roman"/>
              </a:rPr>
              <a:t>Wound:</a:t>
            </a:r>
            <a:r>
              <a:rPr sz="1700" b="1" spc="-90" dirty="0">
                <a:solidFill>
                  <a:srgbClr val="333333"/>
                </a:solidFill>
                <a:latin typeface="Times New Roman"/>
                <a:cs typeface="Times New Roman"/>
              </a:rPr>
              <a:t> </a:t>
            </a:r>
            <a:r>
              <a:rPr sz="1700" spc="-5" dirty="0">
                <a:solidFill>
                  <a:srgbClr val="333333"/>
                </a:solidFill>
                <a:latin typeface="Times New Roman"/>
                <a:cs typeface="Times New Roman"/>
              </a:rPr>
              <a:t>Muzzle  applied </a:t>
            </a:r>
            <a:r>
              <a:rPr sz="1700" spc="-10" dirty="0">
                <a:solidFill>
                  <a:srgbClr val="333333"/>
                </a:solidFill>
                <a:latin typeface="Times New Roman"/>
                <a:cs typeface="Times New Roman"/>
              </a:rPr>
              <a:t>to </a:t>
            </a:r>
            <a:r>
              <a:rPr sz="1700" spc="-5" dirty="0">
                <a:solidFill>
                  <a:srgbClr val="333333"/>
                </a:solidFill>
                <a:latin typeface="Times New Roman"/>
                <a:cs typeface="Times New Roman"/>
              </a:rPr>
              <a:t>skin </a:t>
            </a:r>
            <a:r>
              <a:rPr sz="1700" dirty="0">
                <a:solidFill>
                  <a:srgbClr val="333333"/>
                </a:solidFill>
                <a:latin typeface="Times New Roman"/>
                <a:cs typeface="Times New Roman"/>
              </a:rPr>
              <a:t>at</a:t>
            </a:r>
            <a:r>
              <a:rPr sz="1700" spc="10" dirty="0">
                <a:solidFill>
                  <a:srgbClr val="333333"/>
                </a:solidFill>
                <a:latin typeface="Times New Roman"/>
                <a:cs typeface="Times New Roman"/>
              </a:rPr>
              <a:t> </a:t>
            </a:r>
            <a:r>
              <a:rPr sz="1700" spc="-5" dirty="0">
                <a:solidFill>
                  <a:srgbClr val="333333"/>
                </a:solidFill>
                <a:latin typeface="Times New Roman"/>
                <a:cs typeface="Times New Roman"/>
              </a:rPr>
              <a:t>shooting.</a:t>
            </a:r>
            <a:endParaRPr sz="1700">
              <a:latin typeface="Times New Roman"/>
              <a:cs typeface="Times New Roman"/>
            </a:endParaRPr>
          </a:p>
          <a:p>
            <a:pPr>
              <a:lnSpc>
                <a:spcPct val="100000"/>
              </a:lnSpc>
              <a:spcBef>
                <a:spcPts val="45"/>
              </a:spcBef>
            </a:pPr>
            <a:endParaRPr sz="1700">
              <a:latin typeface="Times New Roman"/>
              <a:cs typeface="Times New Roman"/>
            </a:endParaRPr>
          </a:p>
          <a:p>
            <a:pPr marL="12700" marR="299085" indent="207010">
              <a:lnSpc>
                <a:spcPct val="70100"/>
              </a:lnSpc>
            </a:pPr>
            <a:r>
              <a:rPr sz="1700" spc="-5" dirty="0">
                <a:solidFill>
                  <a:srgbClr val="333333"/>
                </a:solidFill>
                <a:latin typeface="Times New Roman"/>
                <a:cs typeface="Times New Roman"/>
              </a:rPr>
              <a:t>Impression </a:t>
            </a:r>
            <a:r>
              <a:rPr sz="1700" dirty="0">
                <a:solidFill>
                  <a:srgbClr val="333333"/>
                </a:solidFill>
                <a:latin typeface="Times New Roman"/>
                <a:cs typeface="Times New Roman"/>
              </a:rPr>
              <a:t>of </a:t>
            </a:r>
            <a:r>
              <a:rPr sz="1700" spc="-5" dirty="0">
                <a:solidFill>
                  <a:srgbClr val="333333"/>
                </a:solidFill>
                <a:latin typeface="Times New Roman"/>
                <a:cs typeface="Times New Roman"/>
              </a:rPr>
              <a:t>muzzle burned  around entrance</a:t>
            </a:r>
            <a:r>
              <a:rPr sz="1700" spc="10" dirty="0">
                <a:solidFill>
                  <a:srgbClr val="333333"/>
                </a:solidFill>
                <a:latin typeface="Times New Roman"/>
                <a:cs typeface="Times New Roman"/>
              </a:rPr>
              <a:t> </a:t>
            </a:r>
            <a:r>
              <a:rPr sz="1700" dirty="0">
                <a:solidFill>
                  <a:srgbClr val="333333"/>
                </a:solidFill>
                <a:latin typeface="Times New Roman"/>
                <a:cs typeface="Times New Roman"/>
              </a:rPr>
              <a:t>wound</a:t>
            </a:r>
            <a:endParaRPr sz="1700">
              <a:latin typeface="Times New Roman"/>
              <a:cs typeface="Times New Roman"/>
            </a:endParaRPr>
          </a:p>
          <a:p>
            <a:pPr>
              <a:lnSpc>
                <a:spcPct val="100000"/>
              </a:lnSpc>
              <a:spcBef>
                <a:spcPts val="35"/>
              </a:spcBef>
            </a:pPr>
            <a:endParaRPr sz="1700">
              <a:latin typeface="Times New Roman"/>
              <a:cs typeface="Times New Roman"/>
            </a:endParaRPr>
          </a:p>
          <a:p>
            <a:pPr marL="12700" marR="542290" indent="152400">
              <a:lnSpc>
                <a:spcPct val="70100"/>
              </a:lnSpc>
            </a:pPr>
            <a:r>
              <a:rPr sz="1700" b="1" spc="-5" dirty="0">
                <a:solidFill>
                  <a:srgbClr val="333333"/>
                </a:solidFill>
                <a:latin typeface="Times New Roman"/>
                <a:cs typeface="Times New Roman"/>
              </a:rPr>
              <a:t>Close </a:t>
            </a:r>
            <a:r>
              <a:rPr sz="1700" b="1" dirty="0">
                <a:solidFill>
                  <a:srgbClr val="333333"/>
                </a:solidFill>
                <a:latin typeface="Times New Roman"/>
                <a:cs typeface="Times New Roman"/>
              </a:rPr>
              <a:t>Range </a:t>
            </a:r>
            <a:r>
              <a:rPr sz="1700" b="1" spc="-5" dirty="0">
                <a:solidFill>
                  <a:srgbClr val="333333"/>
                </a:solidFill>
                <a:latin typeface="Times New Roman"/>
                <a:cs typeface="Times New Roman"/>
              </a:rPr>
              <a:t>(6-8 inches):  S</a:t>
            </a:r>
            <a:r>
              <a:rPr sz="1700" spc="-5" dirty="0">
                <a:solidFill>
                  <a:srgbClr val="333333"/>
                </a:solidFill>
                <a:latin typeface="Times New Roman"/>
                <a:cs typeface="Times New Roman"/>
              </a:rPr>
              <a:t>tippling</a:t>
            </a:r>
            <a:endParaRPr sz="1700">
              <a:latin typeface="Times New Roman"/>
              <a:cs typeface="Times New Roman"/>
            </a:endParaRPr>
          </a:p>
          <a:p>
            <a:pPr marL="219075">
              <a:lnSpc>
                <a:spcPts val="1735"/>
              </a:lnSpc>
              <a:spcBef>
                <a:spcPts val="1390"/>
              </a:spcBef>
            </a:pPr>
            <a:r>
              <a:rPr sz="1700" b="1" spc="-5" dirty="0">
                <a:solidFill>
                  <a:srgbClr val="333333"/>
                </a:solidFill>
                <a:latin typeface="Times New Roman"/>
                <a:cs typeface="Times New Roman"/>
              </a:rPr>
              <a:t>Intermediate </a:t>
            </a:r>
            <a:r>
              <a:rPr sz="1700" b="1" dirty="0">
                <a:solidFill>
                  <a:srgbClr val="333333"/>
                </a:solidFill>
                <a:latin typeface="Times New Roman"/>
                <a:cs typeface="Times New Roman"/>
              </a:rPr>
              <a:t>Range </a:t>
            </a:r>
            <a:r>
              <a:rPr sz="1700" b="1" spc="-5" dirty="0">
                <a:solidFill>
                  <a:srgbClr val="333333"/>
                </a:solidFill>
                <a:latin typeface="Times New Roman"/>
                <a:cs typeface="Times New Roman"/>
              </a:rPr>
              <a:t>(1- </a:t>
            </a:r>
            <a:r>
              <a:rPr sz="1700" b="1" dirty="0">
                <a:solidFill>
                  <a:srgbClr val="333333"/>
                </a:solidFill>
                <a:latin typeface="Times New Roman"/>
                <a:cs typeface="Times New Roman"/>
              </a:rPr>
              <a:t>3</a:t>
            </a:r>
            <a:r>
              <a:rPr sz="1700" b="1" spc="-20" dirty="0">
                <a:solidFill>
                  <a:srgbClr val="333333"/>
                </a:solidFill>
                <a:latin typeface="Times New Roman"/>
                <a:cs typeface="Times New Roman"/>
              </a:rPr>
              <a:t> </a:t>
            </a:r>
            <a:r>
              <a:rPr sz="1700" b="1" dirty="0">
                <a:solidFill>
                  <a:srgbClr val="333333"/>
                </a:solidFill>
                <a:latin typeface="Times New Roman"/>
                <a:cs typeface="Times New Roman"/>
              </a:rPr>
              <a:t>ft.):</a:t>
            </a:r>
            <a:endParaRPr sz="1700">
              <a:latin typeface="Times New Roman"/>
              <a:cs typeface="Times New Roman"/>
            </a:endParaRPr>
          </a:p>
          <a:p>
            <a:pPr marL="12700" marR="877569">
              <a:lnSpc>
                <a:spcPct val="70100"/>
              </a:lnSpc>
              <a:spcBef>
                <a:spcPts val="305"/>
              </a:spcBef>
            </a:pPr>
            <a:r>
              <a:rPr sz="1700" dirty="0">
                <a:solidFill>
                  <a:srgbClr val="333333"/>
                </a:solidFill>
                <a:latin typeface="Times New Roman"/>
                <a:cs typeface="Times New Roman"/>
              </a:rPr>
              <a:t>hot </a:t>
            </a:r>
            <a:r>
              <a:rPr sz="1700" spc="-5" dirty="0">
                <a:solidFill>
                  <a:srgbClr val="333333"/>
                </a:solidFill>
                <a:latin typeface="Times New Roman"/>
                <a:cs typeface="Times New Roman"/>
              </a:rPr>
              <a:t>fragments </a:t>
            </a:r>
            <a:r>
              <a:rPr sz="1700" dirty="0">
                <a:solidFill>
                  <a:srgbClr val="333333"/>
                </a:solidFill>
                <a:latin typeface="Times New Roman"/>
                <a:cs typeface="Times New Roman"/>
              </a:rPr>
              <a:t>of</a:t>
            </a:r>
            <a:r>
              <a:rPr sz="1700" spc="-55" dirty="0">
                <a:solidFill>
                  <a:srgbClr val="333333"/>
                </a:solidFill>
                <a:latin typeface="Times New Roman"/>
                <a:cs typeface="Times New Roman"/>
              </a:rPr>
              <a:t> </a:t>
            </a:r>
            <a:r>
              <a:rPr sz="1700" spc="-5" dirty="0">
                <a:solidFill>
                  <a:srgbClr val="333333"/>
                </a:solidFill>
                <a:latin typeface="Times New Roman"/>
                <a:cs typeface="Times New Roman"/>
              </a:rPr>
              <a:t>burning  </a:t>
            </a:r>
            <a:r>
              <a:rPr sz="1700" dirty="0">
                <a:solidFill>
                  <a:srgbClr val="333333"/>
                </a:solidFill>
                <a:latin typeface="Times New Roman"/>
                <a:cs typeface="Times New Roman"/>
              </a:rPr>
              <a:t>gunpowder;</a:t>
            </a:r>
            <a:r>
              <a:rPr sz="1700" spc="-5" dirty="0">
                <a:solidFill>
                  <a:srgbClr val="333333"/>
                </a:solidFill>
                <a:latin typeface="Times New Roman"/>
                <a:cs typeface="Times New Roman"/>
              </a:rPr>
              <a:t> “ball”</a:t>
            </a:r>
            <a:endParaRPr sz="1700">
              <a:latin typeface="Times New Roman"/>
              <a:cs typeface="Times New Roman"/>
            </a:endParaRPr>
          </a:p>
          <a:p>
            <a:pPr>
              <a:lnSpc>
                <a:spcPct val="100000"/>
              </a:lnSpc>
              <a:spcBef>
                <a:spcPts val="35"/>
              </a:spcBef>
            </a:pPr>
            <a:endParaRPr sz="1700">
              <a:latin typeface="Times New Roman"/>
              <a:cs typeface="Times New Roman"/>
            </a:endParaRPr>
          </a:p>
          <a:p>
            <a:pPr marL="12700" marR="5080" indent="207010">
              <a:lnSpc>
                <a:spcPct val="70100"/>
              </a:lnSpc>
            </a:pPr>
            <a:r>
              <a:rPr sz="1700" b="1" spc="-5" dirty="0">
                <a:solidFill>
                  <a:srgbClr val="333333"/>
                </a:solidFill>
                <a:latin typeface="Times New Roman"/>
                <a:cs typeface="Times New Roman"/>
              </a:rPr>
              <a:t>Distant </a:t>
            </a:r>
            <a:r>
              <a:rPr sz="1700" b="1" spc="-10" dirty="0">
                <a:solidFill>
                  <a:srgbClr val="333333"/>
                </a:solidFill>
                <a:latin typeface="Times New Roman"/>
                <a:cs typeface="Times New Roman"/>
              </a:rPr>
              <a:t>(greater </a:t>
            </a:r>
            <a:r>
              <a:rPr sz="1700" b="1" spc="-5" dirty="0">
                <a:solidFill>
                  <a:srgbClr val="333333"/>
                </a:solidFill>
                <a:latin typeface="Times New Roman"/>
                <a:cs typeface="Times New Roman"/>
              </a:rPr>
              <a:t>than </a:t>
            </a:r>
            <a:r>
              <a:rPr sz="1700" b="1" dirty="0">
                <a:solidFill>
                  <a:srgbClr val="333333"/>
                </a:solidFill>
                <a:latin typeface="Times New Roman"/>
                <a:cs typeface="Times New Roman"/>
              </a:rPr>
              <a:t>3 </a:t>
            </a:r>
            <a:r>
              <a:rPr sz="1700" b="1" spc="-5" dirty="0">
                <a:solidFill>
                  <a:srgbClr val="333333"/>
                </a:solidFill>
                <a:latin typeface="Times New Roman"/>
                <a:cs typeface="Times New Roman"/>
              </a:rPr>
              <a:t>ft.): </a:t>
            </a:r>
            <a:r>
              <a:rPr sz="1700" dirty="0">
                <a:solidFill>
                  <a:srgbClr val="333333"/>
                </a:solidFill>
                <a:latin typeface="Times New Roman"/>
                <a:cs typeface="Times New Roman"/>
              </a:rPr>
              <a:t>No  </a:t>
            </a:r>
            <a:r>
              <a:rPr sz="1700" spc="-5" dirty="0">
                <a:solidFill>
                  <a:srgbClr val="333333"/>
                </a:solidFill>
                <a:latin typeface="Times New Roman"/>
                <a:cs typeface="Times New Roman"/>
              </a:rPr>
              <a:t>soot </a:t>
            </a:r>
            <a:r>
              <a:rPr sz="1700" dirty="0">
                <a:solidFill>
                  <a:srgbClr val="333333"/>
                </a:solidFill>
                <a:latin typeface="Times New Roman"/>
                <a:cs typeface="Times New Roman"/>
              </a:rPr>
              <a:t>or </a:t>
            </a:r>
            <a:r>
              <a:rPr sz="1700" spc="-5" dirty="0">
                <a:solidFill>
                  <a:srgbClr val="333333"/>
                </a:solidFill>
                <a:latin typeface="Times New Roman"/>
                <a:cs typeface="Times New Roman"/>
              </a:rPr>
              <a:t>burning </a:t>
            </a:r>
            <a:r>
              <a:rPr sz="1700" dirty="0">
                <a:solidFill>
                  <a:srgbClr val="333333"/>
                </a:solidFill>
                <a:latin typeface="Times New Roman"/>
                <a:cs typeface="Times New Roman"/>
              </a:rPr>
              <a:t>of wound</a:t>
            </a:r>
            <a:r>
              <a:rPr sz="1700" spc="-10" dirty="0">
                <a:solidFill>
                  <a:srgbClr val="333333"/>
                </a:solidFill>
                <a:latin typeface="Times New Roman"/>
                <a:cs typeface="Times New Roman"/>
              </a:rPr>
              <a:t> margins</a:t>
            </a:r>
            <a:endParaRPr sz="1700">
              <a:latin typeface="Times New Roman"/>
              <a:cs typeface="Times New Roman"/>
            </a:endParaRPr>
          </a:p>
          <a:p>
            <a:pPr>
              <a:lnSpc>
                <a:spcPct val="100000"/>
              </a:lnSpc>
              <a:spcBef>
                <a:spcPts val="45"/>
              </a:spcBef>
            </a:pPr>
            <a:endParaRPr sz="1700">
              <a:latin typeface="Times New Roman"/>
              <a:cs typeface="Times New Roman"/>
            </a:endParaRPr>
          </a:p>
          <a:p>
            <a:pPr marL="12700" marR="254000" indent="207010">
              <a:lnSpc>
                <a:spcPct val="70100"/>
              </a:lnSpc>
            </a:pPr>
            <a:r>
              <a:rPr sz="1700" spc="-5" dirty="0">
                <a:solidFill>
                  <a:srgbClr val="333333"/>
                </a:solidFill>
                <a:latin typeface="Times New Roman"/>
                <a:cs typeface="Times New Roman"/>
              </a:rPr>
              <a:t>Entrance </a:t>
            </a:r>
            <a:r>
              <a:rPr sz="1700" dirty="0">
                <a:solidFill>
                  <a:srgbClr val="333333"/>
                </a:solidFill>
                <a:latin typeface="Times New Roman"/>
                <a:cs typeface="Times New Roman"/>
              </a:rPr>
              <a:t>wound: </a:t>
            </a:r>
            <a:r>
              <a:rPr sz="1700" spc="-5" dirty="0">
                <a:solidFill>
                  <a:srgbClr val="333333"/>
                </a:solidFill>
                <a:latin typeface="Times New Roman"/>
                <a:cs typeface="Times New Roman"/>
              </a:rPr>
              <a:t>surrounding  skin </a:t>
            </a:r>
            <a:r>
              <a:rPr sz="1700" dirty="0">
                <a:solidFill>
                  <a:srgbClr val="333333"/>
                </a:solidFill>
                <a:latin typeface="Times New Roman"/>
                <a:cs typeface="Times New Roman"/>
              </a:rPr>
              <a:t>dragged</a:t>
            </a:r>
            <a:r>
              <a:rPr sz="1700" spc="-5" dirty="0">
                <a:solidFill>
                  <a:srgbClr val="333333"/>
                </a:solidFill>
                <a:latin typeface="Times New Roman"/>
                <a:cs typeface="Times New Roman"/>
              </a:rPr>
              <a:t> in</a:t>
            </a:r>
            <a:endParaRPr sz="1700">
              <a:latin typeface="Times New Roman"/>
              <a:cs typeface="Times New Roman"/>
            </a:endParaRPr>
          </a:p>
          <a:p>
            <a:pPr marL="219075">
              <a:lnSpc>
                <a:spcPct val="100000"/>
              </a:lnSpc>
              <a:spcBef>
                <a:spcPts val="1390"/>
              </a:spcBef>
            </a:pPr>
            <a:r>
              <a:rPr sz="1700" dirty="0">
                <a:solidFill>
                  <a:srgbClr val="333333"/>
                </a:solidFill>
                <a:latin typeface="Times New Roman"/>
                <a:cs typeface="Times New Roman"/>
              </a:rPr>
              <a:t>Exit wound: </a:t>
            </a:r>
            <a:r>
              <a:rPr sz="1700" spc="-5" dirty="0">
                <a:solidFill>
                  <a:srgbClr val="333333"/>
                </a:solidFill>
                <a:latin typeface="Times New Roman"/>
                <a:cs typeface="Times New Roman"/>
              </a:rPr>
              <a:t>skin </a:t>
            </a:r>
            <a:r>
              <a:rPr sz="1700" dirty="0">
                <a:solidFill>
                  <a:srgbClr val="333333"/>
                </a:solidFill>
                <a:latin typeface="Times New Roman"/>
                <a:cs typeface="Times New Roman"/>
              </a:rPr>
              <a:t>pushed</a:t>
            </a:r>
            <a:r>
              <a:rPr sz="1700" spc="-35" dirty="0">
                <a:solidFill>
                  <a:srgbClr val="333333"/>
                </a:solidFill>
                <a:latin typeface="Times New Roman"/>
                <a:cs typeface="Times New Roman"/>
              </a:rPr>
              <a:t> </a:t>
            </a:r>
            <a:r>
              <a:rPr sz="1700" dirty="0">
                <a:solidFill>
                  <a:srgbClr val="333333"/>
                </a:solidFill>
                <a:latin typeface="Times New Roman"/>
                <a:cs typeface="Times New Roman"/>
              </a:rPr>
              <a:t>out</a:t>
            </a:r>
            <a:endParaRPr sz="1700">
              <a:latin typeface="Times New Roman"/>
              <a:cs typeface="Times New Roman"/>
            </a:endParaRPr>
          </a:p>
        </p:txBody>
      </p:sp>
      <p:sp>
        <p:nvSpPr>
          <p:cNvPr id="11" name="object 11"/>
          <p:cNvSpPr/>
          <p:nvPr/>
        </p:nvSpPr>
        <p:spPr>
          <a:xfrm>
            <a:off x="5181600" y="2819400"/>
            <a:ext cx="3505200" cy="19748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8960" y="326390"/>
            <a:ext cx="2919730" cy="756920"/>
          </a:xfrm>
          <a:prstGeom prst="rect">
            <a:avLst/>
          </a:prstGeom>
        </p:spPr>
        <p:txBody>
          <a:bodyPr vert="horz" wrap="square" lIns="0" tIns="12700" rIns="0" bIns="0" rtlCol="0">
            <a:spAutoFit/>
          </a:bodyPr>
          <a:lstStyle/>
          <a:p>
            <a:pPr marL="12700">
              <a:lnSpc>
                <a:spcPct val="100000"/>
              </a:lnSpc>
              <a:spcBef>
                <a:spcPts val="100"/>
              </a:spcBef>
            </a:pPr>
            <a:r>
              <a:rPr sz="4800" spc="-5" dirty="0"/>
              <a:t>Close</a:t>
            </a:r>
            <a:r>
              <a:rPr sz="4800" spc="-60" dirty="0"/>
              <a:t> </a:t>
            </a:r>
            <a:r>
              <a:rPr sz="4800" spc="-5" dirty="0"/>
              <a:t>range</a:t>
            </a:r>
            <a:endParaRPr sz="4800"/>
          </a:p>
        </p:txBody>
      </p:sp>
      <p:sp>
        <p:nvSpPr>
          <p:cNvPr id="3" name="object 3"/>
          <p:cNvSpPr txBox="1"/>
          <p:nvPr/>
        </p:nvSpPr>
        <p:spPr>
          <a:xfrm>
            <a:off x="858519" y="1847850"/>
            <a:ext cx="115570"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a:cs typeface="Arial"/>
              </a:rPr>
              <a:t>•</a:t>
            </a:r>
            <a:endParaRPr sz="2000">
              <a:latin typeface="Arial"/>
              <a:cs typeface="Arial"/>
            </a:endParaRPr>
          </a:p>
        </p:txBody>
      </p:sp>
      <p:sp>
        <p:nvSpPr>
          <p:cNvPr id="4" name="object 4"/>
          <p:cNvSpPr txBox="1"/>
          <p:nvPr/>
        </p:nvSpPr>
        <p:spPr>
          <a:xfrm>
            <a:off x="1140460" y="1861820"/>
            <a:ext cx="1377950" cy="33020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Close</a:t>
            </a:r>
            <a:r>
              <a:rPr sz="2000" b="1" spc="-55" dirty="0">
                <a:latin typeface="Times New Roman"/>
                <a:cs typeface="Times New Roman"/>
              </a:rPr>
              <a:t> </a:t>
            </a:r>
            <a:r>
              <a:rPr sz="2000" b="1" dirty="0">
                <a:latin typeface="Times New Roman"/>
                <a:cs typeface="Times New Roman"/>
              </a:rPr>
              <a:t>Range</a:t>
            </a:r>
            <a:endParaRPr sz="2000">
              <a:latin typeface="Times New Roman"/>
              <a:cs typeface="Times New Roman"/>
            </a:endParaRPr>
          </a:p>
        </p:txBody>
      </p:sp>
      <p:sp>
        <p:nvSpPr>
          <p:cNvPr id="5" name="object 5"/>
          <p:cNvSpPr txBox="1"/>
          <p:nvPr/>
        </p:nvSpPr>
        <p:spPr>
          <a:xfrm>
            <a:off x="858519" y="2406650"/>
            <a:ext cx="115570"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a:cs typeface="Arial"/>
              </a:rPr>
              <a:t>•</a:t>
            </a:r>
            <a:endParaRPr sz="2000">
              <a:latin typeface="Arial"/>
              <a:cs typeface="Arial"/>
            </a:endParaRPr>
          </a:p>
        </p:txBody>
      </p:sp>
      <p:grpSp>
        <p:nvGrpSpPr>
          <p:cNvPr id="6" name="object 6"/>
          <p:cNvGrpSpPr/>
          <p:nvPr/>
        </p:nvGrpSpPr>
        <p:grpSpPr>
          <a:xfrm>
            <a:off x="2686050" y="3006725"/>
            <a:ext cx="902969" cy="25400"/>
            <a:chOff x="2686050" y="3006725"/>
            <a:chExt cx="902969" cy="25400"/>
          </a:xfrm>
        </p:grpSpPr>
        <p:sp>
          <p:nvSpPr>
            <p:cNvPr id="7" name="object 7"/>
            <p:cNvSpPr/>
            <p:nvPr/>
          </p:nvSpPr>
          <p:spPr>
            <a:xfrm>
              <a:off x="2697479" y="3025140"/>
              <a:ext cx="891540" cy="0"/>
            </a:xfrm>
            <a:custGeom>
              <a:avLst/>
              <a:gdLst/>
              <a:ahLst/>
              <a:cxnLst/>
              <a:rect l="l" t="t" r="r" b="b"/>
              <a:pathLst>
                <a:path w="891539">
                  <a:moveTo>
                    <a:pt x="0" y="0"/>
                  </a:moveTo>
                  <a:lnTo>
                    <a:pt x="891540" y="0"/>
                  </a:lnTo>
                </a:path>
              </a:pathLst>
            </a:custGeom>
            <a:ln w="13970">
              <a:solidFill>
                <a:srgbClr val="BFBFBF"/>
              </a:solidFill>
            </a:ln>
          </p:spPr>
          <p:txBody>
            <a:bodyPr wrap="square" lIns="0" tIns="0" rIns="0" bIns="0" rtlCol="0"/>
            <a:lstStyle/>
            <a:p>
              <a:endParaRPr/>
            </a:p>
          </p:txBody>
        </p:sp>
        <p:sp>
          <p:nvSpPr>
            <p:cNvPr id="8" name="object 8"/>
            <p:cNvSpPr/>
            <p:nvPr/>
          </p:nvSpPr>
          <p:spPr>
            <a:xfrm>
              <a:off x="2686050" y="3013710"/>
              <a:ext cx="891540" cy="0"/>
            </a:xfrm>
            <a:custGeom>
              <a:avLst/>
              <a:gdLst/>
              <a:ahLst/>
              <a:cxnLst/>
              <a:rect l="l" t="t" r="r" b="b"/>
              <a:pathLst>
                <a:path w="891539">
                  <a:moveTo>
                    <a:pt x="0" y="0"/>
                  </a:moveTo>
                  <a:lnTo>
                    <a:pt x="891540" y="0"/>
                  </a:lnTo>
                </a:path>
              </a:pathLst>
            </a:custGeom>
            <a:ln w="13970">
              <a:solidFill>
                <a:srgbClr val="000000"/>
              </a:solidFill>
            </a:ln>
          </p:spPr>
          <p:txBody>
            <a:bodyPr wrap="square" lIns="0" tIns="0" rIns="0" bIns="0" rtlCol="0"/>
            <a:lstStyle/>
            <a:p>
              <a:endParaRPr/>
            </a:p>
          </p:txBody>
        </p:sp>
      </p:grpSp>
      <p:sp>
        <p:nvSpPr>
          <p:cNvPr id="9" name="object 9"/>
          <p:cNvSpPr txBox="1"/>
          <p:nvPr/>
        </p:nvSpPr>
        <p:spPr>
          <a:xfrm>
            <a:off x="1140460" y="2420620"/>
            <a:ext cx="2534920" cy="635000"/>
          </a:xfrm>
          <a:prstGeom prst="rect">
            <a:avLst/>
          </a:prstGeom>
        </p:spPr>
        <p:txBody>
          <a:bodyPr vert="horz" wrap="square" lIns="0" tIns="12700" rIns="0" bIns="0" rtlCol="0">
            <a:spAutoFit/>
          </a:bodyPr>
          <a:lstStyle/>
          <a:p>
            <a:pPr marL="12700" marR="5080" indent="63500">
              <a:lnSpc>
                <a:spcPct val="100000"/>
              </a:lnSpc>
              <a:spcBef>
                <a:spcPts val="100"/>
              </a:spcBef>
            </a:pPr>
            <a:r>
              <a:rPr sz="2000" b="1" spc="5" dirty="0">
                <a:latin typeface="Times New Roman"/>
                <a:cs typeface="Times New Roman"/>
              </a:rPr>
              <a:t>(6-8 </a:t>
            </a:r>
            <a:r>
              <a:rPr sz="2000" b="1" spc="-5" dirty="0">
                <a:latin typeface="Times New Roman"/>
                <a:cs typeface="Times New Roman"/>
              </a:rPr>
              <a:t>inches): </a:t>
            </a:r>
            <a:r>
              <a:rPr sz="2000" spc="-5" dirty="0">
                <a:latin typeface="Times New Roman"/>
                <a:cs typeface="Times New Roman"/>
              </a:rPr>
              <a:t>Entrance  </a:t>
            </a:r>
            <a:r>
              <a:rPr sz="2000" dirty="0">
                <a:latin typeface="Times New Roman"/>
                <a:cs typeface="Times New Roman"/>
              </a:rPr>
              <a:t>surrounded by</a:t>
            </a:r>
            <a:r>
              <a:rPr sz="2000" spc="-60" dirty="0">
                <a:latin typeface="Times New Roman"/>
                <a:cs typeface="Times New Roman"/>
              </a:rPr>
              <a:t> </a:t>
            </a:r>
            <a:r>
              <a:rPr sz="2000" dirty="0">
                <a:latin typeface="Times New Roman"/>
                <a:cs typeface="Times New Roman"/>
              </a:rPr>
              <a:t>stippling-</a:t>
            </a:r>
            <a:endParaRPr sz="2000">
              <a:latin typeface="Times New Roman"/>
              <a:cs typeface="Times New Roman"/>
            </a:endParaRPr>
          </a:p>
        </p:txBody>
      </p:sp>
      <p:sp>
        <p:nvSpPr>
          <p:cNvPr id="10" name="object 10"/>
          <p:cNvSpPr txBox="1"/>
          <p:nvPr/>
        </p:nvSpPr>
        <p:spPr>
          <a:xfrm>
            <a:off x="1140460" y="3030220"/>
            <a:ext cx="2936240" cy="63500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Times New Roman"/>
                <a:cs typeface="Times New Roman"/>
              </a:rPr>
              <a:t>HOT soot </a:t>
            </a:r>
            <a:r>
              <a:rPr sz="2000" spc="-5" dirty="0">
                <a:latin typeface="Times New Roman"/>
                <a:cs typeface="Times New Roman"/>
              </a:rPr>
              <a:t>traveling </a:t>
            </a:r>
            <a:r>
              <a:rPr sz="2000" dirty="0">
                <a:latin typeface="Times New Roman"/>
                <a:cs typeface="Times New Roman"/>
              </a:rPr>
              <a:t>for</a:t>
            </a:r>
            <a:r>
              <a:rPr sz="2000" spc="-80" dirty="0">
                <a:latin typeface="Times New Roman"/>
                <a:cs typeface="Times New Roman"/>
              </a:rPr>
              <a:t> </a:t>
            </a:r>
            <a:r>
              <a:rPr sz="2000" dirty="0">
                <a:latin typeface="Times New Roman"/>
                <a:cs typeface="Times New Roman"/>
              </a:rPr>
              <a:t>short  </a:t>
            </a:r>
            <a:r>
              <a:rPr sz="2000" spc="-5" dirty="0">
                <a:latin typeface="Times New Roman"/>
                <a:cs typeface="Times New Roman"/>
              </a:rPr>
              <a:t>distance; </a:t>
            </a:r>
            <a:r>
              <a:rPr sz="2000" dirty="0">
                <a:latin typeface="Times New Roman"/>
                <a:cs typeface="Times New Roman"/>
              </a:rPr>
              <a:t>BURNS</a:t>
            </a:r>
            <a:endParaRPr sz="2000">
              <a:latin typeface="Times New Roman"/>
              <a:cs typeface="Times New Roman"/>
            </a:endParaRPr>
          </a:p>
        </p:txBody>
      </p:sp>
      <p:sp>
        <p:nvSpPr>
          <p:cNvPr id="11" name="object 11"/>
          <p:cNvSpPr/>
          <p:nvPr/>
        </p:nvSpPr>
        <p:spPr>
          <a:xfrm>
            <a:off x="5073650" y="2362200"/>
            <a:ext cx="3308350" cy="31775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3586</Words>
  <Application>Microsoft Office PowerPoint</Application>
  <PresentationFormat>On-screen Show (4:3)</PresentationFormat>
  <Paragraphs>346</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TimesNewRomanPS-BoldItalicMT</vt:lpstr>
      <vt:lpstr>Office Theme</vt:lpstr>
      <vt:lpstr>PowerPoint Presentation</vt:lpstr>
      <vt:lpstr>Out comes</vt:lpstr>
      <vt:lpstr>Role of the Pathologist</vt:lpstr>
      <vt:lpstr>Analysis of Wounds</vt:lpstr>
      <vt:lpstr>Wound Categories</vt:lpstr>
      <vt:lpstr>PowerPoint Presentation</vt:lpstr>
      <vt:lpstr>Gunshot Wounds</vt:lpstr>
      <vt:lpstr>Gunshot wounds</vt:lpstr>
      <vt:lpstr>Close range</vt:lpstr>
      <vt:lpstr>Intermediate range</vt:lpstr>
      <vt:lpstr>Bruises</vt:lpstr>
      <vt:lpstr>Bruises</vt:lpstr>
      <vt:lpstr>Natural Bruises</vt:lpstr>
      <vt:lpstr>Problems with Skin Bruises</vt:lpstr>
      <vt:lpstr>Classic Causes of Bruises</vt:lpstr>
      <vt:lpstr>Bruises</vt:lpstr>
      <vt:lpstr>Site of Trauma</vt:lpstr>
      <vt:lpstr>Delayed Appearance</vt:lpstr>
      <vt:lpstr>Autopsy and Bruising</vt:lpstr>
      <vt:lpstr>Degree of Force</vt:lpstr>
      <vt:lpstr>Determining Degree of Force in  Bruise Patterns</vt:lpstr>
      <vt:lpstr>Determining Degree of Force in  Bruise Patterns</vt:lpstr>
      <vt:lpstr>Causitive Object</vt:lpstr>
      <vt:lpstr>Causitive Object</vt:lpstr>
      <vt:lpstr>Causitive Object</vt:lpstr>
      <vt:lpstr>Aging of Bruises</vt:lpstr>
      <vt:lpstr>Aging Bruises</vt:lpstr>
      <vt:lpstr>Post Mortem Bruises</vt:lpstr>
      <vt:lpstr>Post Mortem Bruises</vt:lpstr>
      <vt:lpstr>Post Mortem Lividity (hypostasis, livor mortis)</vt:lpstr>
      <vt:lpstr>Decomposition</vt:lpstr>
      <vt:lpstr>Patterns of Injury</vt:lpstr>
      <vt:lpstr>Patterns of Injury</vt:lpstr>
      <vt:lpstr>Patterns of Injury</vt:lpstr>
      <vt:lpstr>Patterns of Injury</vt:lpstr>
      <vt:lpstr>Patterns of Injury</vt:lpstr>
      <vt:lpstr>Participation Question</vt:lpstr>
      <vt:lpstr>Abrasions</vt:lpstr>
      <vt:lpstr>Abrasions</vt:lpstr>
      <vt:lpstr>Incised Wounds (Cuts, Slashes,  Stab)</vt:lpstr>
      <vt:lpstr>Stab Wounds</vt:lpstr>
      <vt:lpstr>Stab Wounds Should be Described  at Autopsy:</vt:lpstr>
      <vt:lpstr>Stab Wounds: Shape of Weapon</vt:lpstr>
      <vt:lpstr>Stab Wounds: Shape of Weapon</vt:lpstr>
      <vt:lpstr>Stab Wounds: Degree of  Force</vt:lpstr>
      <vt:lpstr>Stab Wounds: Degree of  Force</vt:lpstr>
      <vt:lpstr>Stab Wounds: Degree of  Force</vt:lpstr>
      <vt:lpstr>Stab Wounds: Length of Weapon</vt:lpstr>
      <vt:lpstr>Stab Wounds: Clothing</vt:lpstr>
      <vt:lpstr>Stab Wounds: Clothing</vt:lpstr>
      <vt:lpstr>Stab Wounds: Cause of Death</vt:lpstr>
      <vt:lpstr>Stab Wounds: Cause of Death</vt:lpstr>
      <vt:lpstr>Defense Stab Wounds</vt:lpstr>
      <vt:lpstr>Defense Stab Wounds</vt:lpstr>
      <vt:lpstr>Suicidal Stab Wounds</vt:lpstr>
      <vt:lpstr>Suicidal Stab Wounds</vt:lpstr>
      <vt:lpstr>Suicidal Stab Wounds</vt:lpstr>
      <vt:lpstr>Stab vs Slash</vt:lpstr>
      <vt:lpstr>Penetrating Wounds (Punctures)</vt:lpstr>
      <vt:lpstr>Lacerations (Tears, Splits)</vt:lpstr>
      <vt:lpstr>Lacerations</vt:lpstr>
      <vt:lpstr>Lacerations</vt:lpstr>
      <vt:lpstr>Bite Marks</vt:lpstr>
      <vt:lpstr>Summery: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dilman azad</cp:lastModifiedBy>
  <cp:revision>1</cp:revision>
  <dcterms:created xsi:type="dcterms:W3CDTF">2020-11-14T20:23:29Z</dcterms:created>
  <dcterms:modified xsi:type="dcterms:W3CDTF">2024-12-01T20:48:52Z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2013-03-09T00:00:00Z</vt:filetime>
  </property>
  <property fmtid="{D5CDD505-2E9C-101B-9397-08002B2CF9AE}" pid="3" name="Creator">
    <vt:lpwstr>pdftk 1.44 - www.pdftk.com</vt:lpwstr>
  </property>
  <property fmtid="{D5CDD505-2E9C-101B-9397-08002B2CF9AE}" pid="4" name="LastSaved">
    <vt:filetime>2020-11-14T00:00:00Z</vt:filetime>
  </property>
</Properties>
</file>