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1"/>
  </p:notesMasterIdLst>
  <p:sldIdLst>
    <p:sldId id="339" r:id="rId2"/>
    <p:sldId id="341" r:id="rId3"/>
    <p:sldId id="342" r:id="rId4"/>
    <p:sldId id="347" r:id="rId5"/>
    <p:sldId id="337" r:id="rId6"/>
    <p:sldId id="338" r:id="rId7"/>
    <p:sldId id="291" r:id="rId8"/>
    <p:sldId id="292" r:id="rId9"/>
    <p:sldId id="293" r:id="rId10"/>
    <p:sldId id="294" r:id="rId11"/>
    <p:sldId id="295" r:id="rId12"/>
    <p:sldId id="299" r:id="rId13"/>
    <p:sldId id="301" r:id="rId14"/>
    <p:sldId id="349" r:id="rId15"/>
    <p:sldId id="296" r:id="rId16"/>
    <p:sldId id="307" r:id="rId17"/>
    <p:sldId id="308" r:id="rId18"/>
    <p:sldId id="309" r:id="rId19"/>
    <p:sldId id="310" r:id="rId20"/>
    <p:sldId id="297" r:id="rId21"/>
    <p:sldId id="298" r:id="rId22"/>
    <p:sldId id="302" r:id="rId23"/>
    <p:sldId id="303" r:id="rId24"/>
    <p:sldId id="304" r:id="rId25"/>
    <p:sldId id="305" r:id="rId26"/>
    <p:sldId id="306" r:id="rId27"/>
    <p:sldId id="348" r:id="rId28"/>
    <p:sldId id="345" r:id="rId29"/>
    <p:sldId id="34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10" autoAdjust="0"/>
    <p:restoredTop sz="94660"/>
  </p:normalViewPr>
  <p:slideViewPr>
    <p:cSldViewPr snapToGrid="0">
      <p:cViewPr varScale="1">
        <p:scale>
          <a:sx n="63" d="100"/>
          <a:sy n="63" d="100"/>
        </p:scale>
        <p:origin x="3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man azad" userId="46d97ce1c9685efc" providerId="LiveId" clId="{1E78C233-D667-4371-A46C-8CCDFDB61168}"/>
    <pc:docChg chg="delSld">
      <pc:chgData name="dilman azad" userId="46d97ce1c9685efc" providerId="LiveId" clId="{1E78C233-D667-4371-A46C-8CCDFDB61168}" dt="2024-11-02T19:00:45.821" v="0" actId="2696"/>
      <pc:docMkLst>
        <pc:docMk/>
      </pc:docMkLst>
      <pc:sldChg chg="del">
        <pc:chgData name="dilman azad" userId="46d97ce1c9685efc" providerId="LiveId" clId="{1E78C233-D667-4371-A46C-8CCDFDB61168}" dt="2024-11-02T19:00:45.821" v="0" actId="2696"/>
        <pc:sldMkLst>
          <pc:docMk/>
          <pc:sldMk cId="3731739431" sldId="350"/>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45C8E-F87A-4298-85D2-2C065FBBF1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1A35D28-DD19-4ECE-B302-24E6455A90D2}">
      <dgm:prSet/>
      <dgm:spPr/>
      <dgm:t>
        <a:bodyPr/>
        <a:lstStyle/>
        <a:p>
          <a:r>
            <a:rPr lang="en-US" b="1"/>
            <a:t>Dr. Dilman Azad Hassan</a:t>
          </a:r>
          <a:endParaRPr lang="en-US"/>
        </a:p>
      </dgm:t>
    </dgm:pt>
    <dgm:pt modelId="{8CCDAB83-437B-4CA6-BF89-445155ACDDBF}" type="parTrans" cxnId="{E1AF9753-EC15-43DF-922A-4A271DE8F07F}">
      <dgm:prSet/>
      <dgm:spPr/>
      <dgm:t>
        <a:bodyPr/>
        <a:lstStyle/>
        <a:p>
          <a:endParaRPr lang="en-US"/>
        </a:p>
      </dgm:t>
    </dgm:pt>
    <dgm:pt modelId="{105286DE-7FD3-425C-8915-25E99175ED85}" type="sibTrans" cxnId="{E1AF9753-EC15-43DF-922A-4A271DE8F07F}">
      <dgm:prSet/>
      <dgm:spPr/>
      <dgm:t>
        <a:bodyPr/>
        <a:lstStyle/>
        <a:p>
          <a:endParaRPr lang="en-US"/>
        </a:p>
      </dgm:t>
    </dgm:pt>
    <dgm:pt modelId="{5F9C96BF-E52C-4251-B502-A9A6A9D230A7}">
      <dgm:prSet/>
      <dgm:spPr/>
      <dgm:t>
        <a:bodyPr/>
        <a:lstStyle/>
        <a:p>
          <a:r>
            <a:rPr lang="en-US" b="1"/>
            <a:t>Forensic pathologist</a:t>
          </a:r>
          <a:endParaRPr lang="en-US"/>
        </a:p>
      </dgm:t>
    </dgm:pt>
    <dgm:pt modelId="{A709F7B7-3489-4E03-80AD-4AB3EE670F4E}" type="parTrans" cxnId="{11F24EED-DC16-474D-A5D5-C2332D2B1F0E}">
      <dgm:prSet/>
      <dgm:spPr/>
      <dgm:t>
        <a:bodyPr/>
        <a:lstStyle/>
        <a:p>
          <a:endParaRPr lang="en-US"/>
        </a:p>
      </dgm:t>
    </dgm:pt>
    <dgm:pt modelId="{8F925551-1155-40B3-928E-BA912DAEAEA6}" type="sibTrans" cxnId="{11F24EED-DC16-474D-A5D5-C2332D2B1F0E}">
      <dgm:prSet/>
      <dgm:spPr/>
      <dgm:t>
        <a:bodyPr/>
        <a:lstStyle/>
        <a:p>
          <a:endParaRPr lang="en-US"/>
        </a:p>
      </dgm:t>
    </dgm:pt>
    <dgm:pt modelId="{C5ECE251-4426-FC4C-81AC-4CDD0EDC6D86}" type="pres">
      <dgm:prSet presAssocID="{6F445C8E-F87A-4298-85D2-2C065FBBF143}" presName="linear" presStyleCnt="0">
        <dgm:presLayoutVars>
          <dgm:animLvl val="lvl"/>
          <dgm:resizeHandles val="exact"/>
        </dgm:presLayoutVars>
      </dgm:prSet>
      <dgm:spPr/>
    </dgm:pt>
    <dgm:pt modelId="{D6CA7D2F-1F7A-5A43-BC18-9234BA72656D}" type="pres">
      <dgm:prSet presAssocID="{61A35D28-DD19-4ECE-B302-24E6455A90D2}" presName="parentText" presStyleLbl="node1" presStyleIdx="0" presStyleCnt="2">
        <dgm:presLayoutVars>
          <dgm:chMax val="0"/>
          <dgm:bulletEnabled val="1"/>
        </dgm:presLayoutVars>
      </dgm:prSet>
      <dgm:spPr/>
    </dgm:pt>
    <dgm:pt modelId="{FCFD94EF-720B-3E41-A81C-C15D3BC24CE7}" type="pres">
      <dgm:prSet presAssocID="{105286DE-7FD3-425C-8915-25E99175ED85}" presName="spacer" presStyleCnt="0"/>
      <dgm:spPr/>
    </dgm:pt>
    <dgm:pt modelId="{AB2904EB-C941-1649-B323-0C7B1C4EC557}" type="pres">
      <dgm:prSet presAssocID="{5F9C96BF-E52C-4251-B502-A9A6A9D230A7}" presName="parentText" presStyleLbl="node1" presStyleIdx="1" presStyleCnt="2">
        <dgm:presLayoutVars>
          <dgm:chMax val="0"/>
          <dgm:bulletEnabled val="1"/>
        </dgm:presLayoutVars>
      </dgm:prSet>
      <dgm:spPr/>
    </dgm:pt>
  </dgm:ptLst>
  <dgm:cxnLst>
    <dgm:cxn modelId="{E1AF9753-EC15-43DF-922A-4A271DE8F07F}" srcId="{6F445C8E-F87A-4298-85D2-2C065FBBF143}" destId="{61A35D28-DD19-4ECE-B302-24E6455A90D2}" srcOrd="0" destOrd="0" parTransId="{8CCDAB83-437B-4CA6-BF89-445155ACDDBF}" sibTransId="{105286DE-7FD3-425C-8915-25E99175ED85}"/>
    <dgm:cxn modelId="{57EB8E97-4D90-184E-8BA2-BEAF5196C828}" type="presOf" srcId="{6F445C8E-F87A-4298-85D2-2C065FBBF143}" destId="{C5ECE251-4426-FC4C-81AC-4CDD0EDC6D86}" srcOrd="0" destOrd="0" presId="urn:microsoft.com/office/officeart/2005/8/layout/vList2"/>
    <dgm:cxn modelId="{7B82C598-D3C5-3E4E-8733-9EFB9B67D4D9}" type="presOf" srcId="{5F9C96BF-E52C-4251-B502-A9A6A9D230A7}" destId="{AB2904EB-C941-1649-B323-0C7B1C4EC557}" srcOrd="0" destOrd="0" presId="urn:microsoft.com/office/officeart/2005/8/layout/vList2"/>
    <dgm:cxn modelId="{420D8CD7-8D8D-FE45-8968-4702AED0F2A0}" type="presOf" srcId="{61A35D28-DD19-4ECE-B302-24E6455A90D2}" destId="{D6CA7D2F-1F7A-5A43-BC18-9234BA72656D}" srcOrd="0" destOrd="0" presId="urn:microsoft.com/office/officeart/2005/8/layout/vList2"/>
    <dgm:cxn modelId="{11F24EED-DC16-474D-A5D5-C2332D2B1F0E}" srcId="{6F445C8E-F87A-4298-85D2-2C065FBBF143}" destId="{5F9C96BF-E52C-4251-B502-A9A6A9D230A7}" srcOrd="1" destOrd="0" parTransId="{A709F7B7-3489-4E03-80AD-4AB3EE670F4E}" sibTransId="{8F925551-1155-40B3-928E-BA912DAEAEA6}"/>
    <dgm:cxn modelId="{128CACB2-03B0-9046-8245-7D86CA048E2B}" type="presParOf" srcId="{C5ECE251-4426-FC4C-81AC-4CDD0EDC6D86}" destId="{D6CA7D2F-1F7A-5A43-BC18-9234BA72656D}" srcOrd="0" destOrd="0" presId="urn:microsoft.com/office/officeart/2005/8/layout/vList2"/>
    <dgm:cxn modelId="{EE5200FB-959D-8647-9FEA-3CBF5441F198}" type="presParOf" srcId="{C5ECE251-4426-FC4C-81AC-4CDD0EDC6D86}" destId="{FCFD94EF-720B-3E41-A81C-C15D3BC24CE7}" srcOrd="1" destOrd="0" presId="urn:microsoft.com/office/officeart/2005/8/layout/vList2"/>
    <dgm:cxn modelId="{0C76875F-5D0F-F343-9483-ACE65D1A52FD}" type="presParOf" srcId="{C5ECE251-4426-FC4C-81AC-4CDD0EDC6D86}" destId="{AB2904EB-C941-1649-B323-0C7B1C4EC55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3EFA22-AB77-4853-A104-6B73D23E5C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6BA2317-0AF6-4423-8E2C-7DB9F7B52D6E}">
      <dgm:prSet/>
      <dgm:spPr/>
      <dgm:t>
        <a:bodyPr/>
        <a:lstStyle/>
        <a:p>
          <a:r>
            <a:rPr lang="en-US"/>
            <a:t>1- </a:t>
          </a:r>
          <a:r>
            <a:rPr lang="en-US" b="1"/>
            <a:t>Linear incision from the submental region down to the pubis symphysis sparing the umbilicus.</a:t>
          </a:r>
          <a:endParaRPr lang="en-US"/>
        </a:p>
      </dgm:t>
    </dgm:pt>
    <dgm:pt modelId="{B9EF6DB0-E3FA-4313-B78D-6B672175F041}" type="parTrans" cxnId="{42C2DB62-6DE4-419F-B569-6EBAE403C504}">
      <dgm:prSet/>
      <dgm:spPr/>
      <dgm:t>
        <a:bodyPr/>
        <a:lstStyle/>
        <a:p>
          <a:endParaRPr lang="en-US"/>
        </a:p>
      </dgm:t>
    </dgm:pt>
    <dgm:pt modelId="{ED47C684-D598-4947-A3B4-475C6B4CCDCD}" type="sibTrans" cxnId="{42C2DB62-6DE4-419F-B569-6EBAE403C504}">
      <dgm:prSet/>
      <dgm:spPr/>
      <dgm:t>
        <a:bodyPr/>
        <a:lstStyle/>
        <a:p>
          <a:endParaRPr lang="en-US"/>
        </a:p>
      </dgm:t>
    </dgm:pt>
    <dgm:pt modelId="{7D382E73-9991-4CBC-93D7-3E37027DFA9D}">
      <dgm:prSet/>
      <dgm:spPr/>
      <dgm:t>
        <a:bodyPr/>
        <a:lstStyle/>
        <a:p>
          <a:r>
            <a:rPr lang="en-US" b="1"/>
            <a:t>2-     Y   shape incision start on the shoulder tips to              the sternal notch then down to the pubis symphysis</a:t>
          </a:r>
          <a:endParaRPr lang="en-US"/>
        </a:p>
      </dgm:t>
    </dgm:pt>
    <dgm:pt modelId="{B8F1938C-7B99-406D-BB49-E7F1F8489742}" type="parTrans" cxnId="{43ACA846-24B7-4A38-8729-185E339A6115}">
      <dgm:prSet/>
      <dgm:spPr/>
      <dgm:t>
        <a:bodyPr/>
        <a:lstStyle/>
        <a:p>
          <a:endParaRPr lang="en-US"/>
        </a:p>
      </dgm:t>
    </dgm:pt>
    <dgm:pt modelId="{0A80C4B3-FA86-43A7-9CF5-00870C30D482}" type="sibTrans" cxnId="{43ACA846-24B7-4A38-8729-185E339A6115}">
      <dgm:prSet/>
      <dgm:spPr/>
      <dgm:t>
        <a:bodyPr/>
        <a:lstStyle/>
        <a:p>
          <a:endParaRPr lang="en-US"/>
        </a:p>
      </dgm:t>
    </dgm:pt>
    <dgm:pt modelId="{58426620-E1C8-4406-BE04-764E8D110944}">
      <dgm:prSet/>
      <dgm:spPr/>
      <dgm:t>
        <a:bodyPr/>
        <a:lstStyle/>
        <a:p>
          <a:r>
            <a:rPr lang="en-US" b="1"/>
            <a:t>3-  U shape incision from below the mastoid on                                        both sides down to the sternal notch then linear down to the symphysis pubis.</a:t>
          </a:r>
          <a:endParaRPr lang="en-US"/>
        </a:p>
      </dgm:t>
    </dgm:pt>
    <dgm:pt modelId="{BABA7304-F3F0-4281-8FAC-6CB6F68DF4A4}" type="parTrans" cxnId="{64056032-091C-4DDD-B8BC-654173324CCC}">
      <dgm:prSet/>
      <dgm:spPr/>
      <dgm:t>
        <a:bodyPr/>
        <a:lstStyle/>
        <a:p>
          <a:endParaRPr lang="en-US"/>
        </a:p>
      </dgm:t>
    </dgm:pt>
    <dgm:pt modelId="{75C7CE4B-6ABB-4042-AE49-DCA88BE18F7F}" type="sibTrans" cxnId="{64056032-091C-4DDD-B8BC-654173324CCC}">
      <dgm:prSet/>
      <dgm:spPr/>
      <dgm:t>
        <a:bodyPr/>
        <a:lstStyle/>
        <a:p>
          <a:endParaRPr lang="en-US"/>
        </a:p>
      </dgm:t>
    </dgm:pt>
    <dgm:pt modelId="{64615FB8-40DA-44A8-B1AF-18F2121ED454}" type="pres">
      <dgm:prSet presAssocID="{983EFA22-AB77-4853-A104-6B73D23E5CB0}" presName="root" presStyleCnt="0">
        <dgm:presLayoutVars>
          <dgm:dir/>
          <dgm:resizeHandles val="exact"/>
        </dgm:presLayoutVars>
      </dgm:prSet>
      <dgm:spPr/>
    </dgm:pt>
    <dgm:pt modelId="{78D3F034-1B25-4A86-8398-C5BBE6784B76}" type="pres">
      <dgm:prSet presAssocID="{06BA2317-0AF6-4423-8E2C-7DB9F7B52D6E}" presName="compNode" presStyleCnt="0"/>
      <dgm:spPr/>
    </dgm:pt>
    <dgm:pt modelId="{3D960B16-21C8-4B4A-BACF-4F351899F8C1}" type="pres">
      <dgm:prSet presAssocID="{06BA2317-0AF6-4423-8E2C-7DB9F7B52D6E}" presName="bgRect" presStyleLbl="bgShp" presStyleIdx="0" presStyleCnt="3"/>
      <dgm:spPr/>
    </dgm:pt>
    <dgm:pt modelId="{DADC8BF8-0DE6-45C3-A6B1-18B03968D388}" type="pres">
      <dgm:prSet presAssocID="{06BA2317-0AF6-4423-8E2C-7DB9F7B52D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ål"/>
        </a:ext>
      </dgm:extLst>
    </dgm:pt>
    <dgm:pt modelId="{8332B20B-E46F-413E-8DAF-724E11690C45}" type="pres">
      <dgm:prSet presAssocID="{06BA2317-0AF6-4423-8E2C-7DB9F7B52D6E}" presName="spaceRect" presStyleCnt="0"/>
      <dgm:spPr/>
    </dgm:pt>
    <dgm:pt modelId="{3E2B2C6C-6DD7-4095-BDD2-01DB049289F3}" type="pres">
      <dgm:prSet presAssocID="{06BA2317-0AF6-4423-8E2C-7DB9F7B52D6E}" presName="parTx" presStyleLbl="revTx" presStyleIdx="0" presStyleCnt="3">
        <dgm:presLayoutVars>
          <dgm:chMax val="0"/>
          <dgm:chPref val="0"/>
        </dgm:presLayoutVars>
      </dgm:prSet>
      <dgm:spPr/>
    </dgm:pt>
    <dgm:pt modelId="{A8125CBB-AB42-4654-B1ED-6B677958B0A5}" type="pres">
      <dgm:prSet presAssocID="{ED47C684-D598-4947-A3B4-475C6B4CCDCD}" presName="sibTrans" presStyleCnt="0"/>
      <dgm:spPr/>
    </dgm:pt>
    <dgm:pt modelId="{FE2E5FB8-BDC3-4B89-864D-1DF2CFEEC864}" type="pres">
      <dgm:prSet presAssocID="{7D382E73-9991-4CBC-93D7-3E37027DFA9D}" presName="compNode" presStyleCnt="0"/>
      <dgm:spPr/>
    </dgm:pt>
    <dgm:pt modelId="{0B8DC0BD-C7DC-40E1-8DC2-0CC74D825802}" type="pres">
      <dgm:prSet presAssocID="{7D382E73-9991-4CBC-93D7-3E37027DFA9D}" presName="bgRect" presStyleLbl="bgShp" presStyleIdx="1" presStyleCnt="3"/>
      <dgm:spPr/>
    </dgm:pt>
    <dgm:pt modelId="{AACE75C9-8A84-4AF6-B260-E84E57AAFA1F}" type="pres">
      <dgm:prSet presAssocID="{7D382E73-9991-4CBC-93D7-3E37027DFA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ck"/>
        </a:ext>
      </dgm:extLst>
    </dgm:pt>
    <dgm:pt modelId="{450683F2-8383-4D9B-A862-73D573620CEE}" type="pres">
      <dgm:prSet presAssocID="{7D382E73-9991-4CBC-93D7-3E37027DFA9D}" presName="spaceRect" presStyleCnt="0"/>
      <dgm:spPr/>
    </dgm:pt>
    <dgm:pt modelId="{2B72A8DD-A440-4296-AFDE-CFA6798B84E3}" type="pres">
      <dgm:prSet presAssocID="{7D382E73-9991-4CBC-93D7-3E37027DFA9D}" presName="parTx" presStyleLbl="revTx" presStyleIdx="1" presStyleCnt="3">
        <dgm:presLayoutVars>
          <dgm:chMax val="0"/>
          <dgm:chPref val="0"/>
        </dgm:presLayoutVars>
      </dgm:prSet>
      <dgm:spPr/>
    </dgm:pt>
    <dgm:pt modelId="{AA7ABFB5-D751-4363-AF5D-9214D28E0C47}" type="pres">
      <dgm:prSet presAssocID="{0A80C4B3-FA86-43A7-9CF5-00870C30D482}" presName="sibTrans" presStyleCnt="0"/>
      <dgm:spPr/>
    </dgm:pt>
    <dgm:pt modelId="{2EEE62DF-74B8-45EB-8431-326F2409A968}" type="pres">
      <dgm:prSet presAssocID="{58426620-E1C8-4406-BE04-764E8D110944}" presName="compNode" presStyleCnt="0"/>
      <dgm:spPr/>
    </dgm:pt>
    <dgm:pt modelId="{26EB4E7C-99F0-4BBF-9891-9D38D8A674DE}" type="pres">
      <dgm:prSet presAssocID="{58426620-E1C8-4406-BE04-764E8D110944}" presName="bgRect" presStyleLbl="bgShp" presStyleIdx="2" presStyleCnt="3"/>
      <dgm:spPr/>
    </dgm:pt>
    <dgm:pt modelId="{A705D3F1-2871-412F-A926-8D44DD4EF940}" type="pres">
      <dgm:prSet presAssocID="{58426620-E1C8-4406-BE04-764E8D1109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e Arrow: Straight"/>
        </a:ext>
      </dgm:extLst>
    </dgm:pt>
    <dgm:pt modelId="{4B9B7901-5F36-4568-9172-5B10C1F432CC}" type="pres">
      <dgm:prSet presAssocID="{58426620-E1C8-4406-BE04-764E8D110944}" presName="spaceRect" presStyleCnt="0"/>
      <dgm:spPr/>
    </dgm:pt>
    <dgm:pt modelId="{ADB329CE-4F52-4377-9ED3-F23D5FD32C03}" type="pres">
      <dgm:prSet presAssocID="{58426620-E1C8-4406-BE04-764E8D110944}" presName="parTx" presStyleLbl="revTx" presStyleIdx="2" presStyleCnt="3">
        <dgm:presLayoutVars>
          <dgm:chMax val="0"/>
          <dgm:chPref val="0"/>
        </dgm:presLayoutVars>
      </dgm:prSet>
      <dgm:spPr/>
    </dgm:pt>
  </dgm:ptLst>
  <dgm:cxnLst>
    <dgm:cxn modelId="{7ADE0606-51C5-4090-AC74-C9FD0D02AD62}" type="presOf" srcId="{58426620-E1C8-4406-BE04-764E8D110944}" destId="{ADB329CE-4F52-4377-9ED3-F23D5FD32C03}" srcOrd="0" destOrd="0" presId="urn:microsoft.com/office/officeart/2018/2/layout/IconVerticalSolidList"/>
    <dgm:cxn modelId="{64056032-091C-4DDD-B8BC-654173324CCC}" srcId="{983EFA22-AB77-4853-A104-6B73D23E5CB0}" destId="{58426620-E1C8-4406-BE04-764E8D110944}" srcOrd="2" destOrd="0" parTransId="{BABA7304-F3F0-4281-8FAC-6CB6F68DF4A4}" sibTransId="{75C7CE4B-6ABB-4042-AE49-DCA88BE18F7F}"/>
    <dgm:cxn modelId="{42C2DB62-6DE4-419F-B569-6EBAE403C504}" srcId="{983EFA22-AB77-4853-A104-6B73D23E5CB0}" destId="{06BA2317-0AF6-4423-8E2C-7DB9F7B52D6E}" srcOrd="0" destOrd="0" parTransId="{B9EF6DB0-E3FA-4313-B78D-6B672175F041}" sibTransId="{ED47C684-D598-4947-A3B4-475C6B4CCDCD}"/>
    <dgm:cxn modelId="{43ACA846-24B7-4A38-8729-185E339A6115}" srcId="{983EFA22-AB77-4853-A104-6B73D23E5CB0}" destId="{7D382E73-9991-4CBC-93D7-3E37027DFA9D}" srcOrd="1" destOrd="0" parTransId="{B8F1938C-7B99-406D-BB49-E7F1F8489742}" sibTransId="{0A80C4B3-FA86-43A7-9CF5-00870C30D482}"/>
    <dgm:cxn modelId="{F442F09B-43CC-4092-A914-DE233A56907E}" type="presOf" srcId="{983EFA22-AB77-4853-A104-6B73D23E5CB0}" destId="{64615FB8-40DA-44A8-B1AF-18F2121ED454}" srcOrd="0" destOrd="0" presId="urn:microsoft.com/office/officeart/2018/2/layout/IconVerticalSolidList"/>
    <dgm:cxn modelId="{F11A15D2-FD0D-467D-86D6-385BB4614605}" type="presOf" srcId="{06BA2317-0AF6-4423-8E2C-7DB9F7B52D6E}" destId="{3E2B2C6C-6DD7-4095-BDD2-01DB049289F3}" srcOrd="0" destOrd="0" presId="urn:microsoft.com/office/officeart/2018/2/layout/IconVerticalSolidList"/>
    <dgm:cxn modelId="{060B55D3-D872-4874-85B1-677E4D226504}" type="presOf" srcId="{7D382E73-9991-4CBC-93D7-3E37027DFA9D}" destId="{2B72A8DD-A440-4296-AFDE-CFA6798B84E3}" srcOrd="0" destOrd="0" presId="urn:microsoft.com/office/officeart/2018/2/layout/IconVerticalSolidList"/>
    <dgm:cxn modelId="{717F5D44-9FAC-4676-9754-E7BA41F1805F}" type="presParOf" srcId="{64615FB8-40DA-44A8-B1AF-18F2121ED454}" destId="{78D3F034-1B25-4A86-8398-C5BBE6784B76}" srcOrd="0" destOrd="0" presId="urn:microsoft.com/office/officeart/2018/2/layout/IconVerticalSolidList"/>
    <dgm:cxn modelId="{12F95B0D-EC9A-48A9-94A1-B4CA611E8C95}" type="presParOf" srcId="{78D3F034-1B25-4A86-8398-C5BBE6784B76}" destId="{3D960B16-21C8-4B4A-BACF-4F351899F8C1}" srcOrd="0" destOrd="0" presId="urn:microsoft.com/office/officeart/2018/2/layout/IconVerticalSolidList"/>
    <dgm:cxn modelId="{558C07EE-122D-4887-8EFE-BBE972757238}" type="presParOf" srcId="{78D3F034-1B25-4A86-8398-C5BBE6784B76}" destId="{DADC8BF8-0DE6-45C3-A6B1-18B03968D388}" srcOrd="1" destOrd="0" presId="urn:microsoft.com/office/officeart/2018/2/layout/IconVerticalSolidList"/>
    <dgm:cxn modelId="{36081E56-4BA8-4D8D-9BE9-52DB899D6FD9}" type="presParOf" srcId="{78D3F034-1B25-4A86-8398-C5BBE6784B76}" destId="{8332B20B-E46F-413E-8DAF-724E11690C45}" srcOrd="2" destOrd="0" presId="urn:microsoft.com/office/officeart/2018/2/layout/IconVerticalSolidList"/>
    <dgm:cxn modelId="{E734005E-78BE-4C7A-B71B-0895F48B83CD}" type="presParOf" srcId="{78D3F034-1B25-4A86-8398-C5BBE6784B76}" destId="{3E2B2C6C-6DD7-4095-BDD2-01DB049289F3}" srcOrd="3" destOrd="0" presId="urn:microsoft.com/office/officeart/2018/2/layout/IconVerticalSolidList"/>
    <dgm:cxn modelId="{DBCF571F-4B80-439D-9826-A7B2BEB84A4F}" type="presParOf" srcId="{64615FB8-40DA-44A8-B1AF-18F2121ED454}" destId="{A8125CBB-AB42-4654-B1ED-6B677958B0A5}" srcOrd="1" destOrd="0" presId="urn:microsoft.com/office/officeart/2018/2/layout/IconVerticalSolidList"/>
    <dgm:cxn modelId="{EAF557A2-9A4E-4AAE-9271-9D978E5FF62F}" type="presParOf" srcId="{64615FB8-40DA-44A8-B1AF-18F2121ED454}" destId="{FE2E5FB8-BDC3-4B89-864D-1DF2CFEEC864}" srcOrd="2" destOrd="0" presId="urn:microsoft.com/office/officeart/2018/2/layout/IconVerticalSolidList"/>
    <dgm:cxn modelId="{FE28C2F0-C0F9-4596-AB69-A0ADEAADE797}" type="presParOf" srcId="{FE2E5FB8-BDC3-4B89-864D-1DF2CFEEC864}" destId="{0B8DC0BD-C7DC-40E1-8DC2-0CC74D825802}" srcOrd="0" destOrd="0" presId="urn:microsoft.com/office/officeart/2018/2/layout/IconVerticalSolidList"/>
    <dgm:cxn modelId="{973DFCEA-4C2A-4569-9696-0AEEA06B156F}" type="presParOf" srcId="{FE2E5FB8-BDC3-4B89-864D-1DF2CFEEC864}" destId="{AACE75C9-8A84-4AF6-B260-E84E57AAFA1F}" srcOrd="1" destOrd="0" presId="urn:microsoft.com/office/officeart/2018/2/layout/IconVerticalSolidList"/>
    <dgm:cxn modelId="{8C6686E7-6192-42B4-9770-919CF1B0211C}" type="presParOf" srcId="{FE2E5FB8-BDC3-4B89-864D-1DF2CFEEC864}" destId="{450683F2-8383-4D9B-A862-73D573620CEE}" srcOrd="2" destOrd="0" presId="urn:microsoft.com/office/officeart/2018/2/layout/IconVerticalSolidList"/>
    <dgm:cxn modelId="{6B5FA87C-4FC8-41CA-8875-60209D2EFB28}" type="presParOf" srcId="{FE2E5FB8-BDC3-4B89-864D-1DF2CFEEC864}" destId="{2B72A8DD-A440-4296-AFDE-CFA6798B84E3}" srcOrd="3" destOrd="0" presId="urn:microsoft.com/office/officeart/2018/2/layout/IconVerticalSolidList"/>
    <dgm:cxn modelId="{53C539C8-A33A-47AE-A5CD-F6AAD1A24A55}" type="presParOf" srcId="{64615FB8-40DA-44A8-B1AF-18F2121ED454}" destId="{AA7ABFB5-D751-4363-AF5D-9214D28E0C47}" srcOrd="3" destOrd="0" presId="urn:microsoft.com/office/officeart/2018/2/layout/IconVerticalSolidList"/>
    <dgm:cxn modelId="{319BEF60-44A9-4B48-BA6E-A76D334BB14F}" type="presParOf" srcId="{64615FB8-40DA-44A8-B1AF-18F2121ED454}" destId="{2EEE62DF-74B8-45EB-8431-326F2409A968}" srcOrd="4" destOrd="0" presId="urn:microsoft.com/office/officeart/2018/2/layout/IconVerticalSolidList"/>
    <dgm:cxn modelId="{E5A1B9C5-54CC-4FD7-8289-0CB27D7B68A5}" type="presParOf" srcId="{2EEE62DF-74B8-45EB-8431-326F2409A968}" destId="{26EB4E7C-99F0-4BBF-9891-9D38D8A674DE}" srcOrd="0" destOrd="0" presId="urn:microsoft.com/office/officeart/2018/2/layout/IconVerticalSolidList"/>
    <dgm:cxn modelId="{6AF63CB7-E4A6-4C56-84E4-AFD6C0942DE6}" type="presParOf" srcId="{2EEE62DF-74B8-45EB-8431-326F2409A968}" destId="{A705D3F1-2871-412F-A926-8D44DD4EF940}" srcOrd="1" destOrd="0" presId="urn:microsoft.com/office/officeart/2018/2/layout/IconVerticalSolidList"/>
    <dgm:cxn modelId="{CAF92A57-0FDF-471C-ABA3-5ED63FDB6EF2}" type="presParOf" srcId="{2EEE62DF-74B8-45EB-8431-326F2409A968}" destId="{4B9B7901-5F36-4568-9172-5B10C1F432CC}" srcOrd="2" destOrd="0" presId="urn:microsoft.com/office/officeart/2018/2/layout/IconVerticalSolidList"/>
    <dgm:cxn modelId="{1DC5C04A-F8A5-433A-BE64-35ECB0242D7B}" type="presParOf" srcId="{2EEE62DF-74B8-45EB-8431-326F2409A968}" destId="{ADB329CE-4F52-4377-9ED3-F23D5FD32C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F163A4-C33D-4C2A-9534-480E87CFD96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574430E-E956-4012-9748-B621051CC276}">
      <dgm:prSet/>
      <dgm:spPr/>
      <dgm:t>
        <a:bodyPr/>
        <a:lstStyle/>
        <a:p>
          <a:r>
            <a:rPr lang="en-US" b="1" i="0"/>
            <a:t>4_Rokitansky method</a:t>
          </a:r>
          <a:endParaRPr lang="en-US"/>
        </a:p>
      </dgm:t>
    </dgm:pt>
    <dgm:pt modelId="{4D04B427-6F32-49E3-9994-13BD3C0984AA}" type="parTrans" cxnId="{A50C0C1E-40ED-4C1C-809C-F23BAF0199A3}">
      <dgm:prSet/>
      <dgm:spPr/>
      <dgm:t>
        <a:bodyPr/>
        <a:lstStyle/>
        <a:p>
          <a:endParaRPr lang="en-US"/>
        </a:p>
      </dgm:t>
    </dgm:pt>
    <dgm:pt modelId="{BCC945BB-D228-4F9C-8B51-3EDACC3506B1}" type="sibTrans" cxnId="{A50C0C1E-40ED-4C1C-809C-F23BAF0199A3}">
      <dgm:prSet/>
      <dgm:spPr/>
      <dgm:t>
        <a:bodyPr/>
        <a:lstStyle/>
        <a:p>
          <a:endParaRPr lang="en-US"/>
        </a:p>
      </dgm:t>
    </dgm:pt>
    <dgm:pt modelId="{7A582CFE-5FFF-4146-9700-53EC98136BD0}">
      <dgm:prSet/>
      <dgm:spPr/>
      <dgm:t>
        <a:bodyPr/>
        <a:lstStyle/>
        <a:p>
          <a:r>
            <a:rPr lang="en-US" b="1" i="0"/>
            <a:t>This method of dissecting the organs in situ used when transmissible disease diagnosed to prevent the spread of the infection.</a:t>
          </a:r>
          <a:endParaRPr lang="en-US"/>
        </a:p>
      </dgm:t>
    </dgm:pt>
    <dgm:pt modelId="{9F7B4167-ACD3-4C9F-A9A9-A89149164F68}" type="parTrans" cxnId="{0F0CAA83-523E-4177-8910-FB36218DD0C1}">
      <dgm:prSet/>
      <dgm:spPr/>
      <dgm:t>
        <a:bodyPr/>
        <a:lstStyle/>
        <a:p>
          <a:endParaRPr lang="en-US"/>
        </a:p>
      </dgm:t>
    </dgm:pt>
    <dgm:pt modelId="{A3D4CB31-D425-498F-BAFE-31573EAA9B3F}" type="sibTrans" cxnId="{0F0CAA83-523E-4177-8910-FB36218DD0C1}">
      <dgm:prSet/>
      <dgm:spPr/>
      <dgm:t>
        <a:bodyPr/>
        <a:lstStyle/>
        <a:p>
          <a:endParaRPr lang="en-US"/>
        </a:p>
      </dgm:t>
    </dgm:pt>
    <dgm:pt modelId="{3BF64E88-F339-8847-8FAE-6ABE996846BE}" type="pres">
      <dgm:prSet presAssocID="{C3F163A4-C33D-4C2A-9534-480E87CFD967}" presName="linear" presStyleCnt="0">
        <dgm:presLayoutVars>
          <dgm:animLvl val="lvl"/>
          <dgm:resizeHandles val="exact"/>
        </dgm:presLayoutVars>
      </dgm:prSet>
      <dgm:spPr/>
    </dgm:pt>
    <dgm:pt modelId="{7A3A91D6-866F-594E-994A-4FCF7ED59C4B}" type="pres">
      <dgm:prSet presAssocID="{2574430E-E956-4012-9748-B621051CC276}" presName="parentText" presStyleLbl="node1" presStyleIdx="0" presStyleCnt="2">
        <dgm:presLayoutVars>
          <dgm:chMax val="0"/>
          <dgm:bulletEnabled val="1"/>
        </dgm:presLayoutVars>
      </dgm:prSet>
      <dgm:spPr/>
    </dgm:pt>
    <dgm:pt modelId="{C3475666-5FFE-B44B-89BB-BC9C8BA11820}" type="pres">
      <dgm:prSet presAssocID="{BCC945BB-D228-4F9C-8B51-3EDACC3506B1}" presName="spacer" presStyleCnt="0"/>
      <dgm:spPr/>
    </dgm:pt>
    <dgm:pt modelId="{59722321-E548-954C-8345-04EBDB79D429}" type="pres">
      <dgm:prSet presAssocID="{7A582CFE-5FFF-4146-9700-53EC98136BD0}" presName="parentText" presStyleLbl="node1" presStyleIdx="1" presStyleCnt="2">
        <dgm:presLayoutVars>
          <dgm:chMax val="0"/>
          <dgm:bulletEnabled val="1"/>
        </dgm:presLayoutVars>
      </dgm:prSet>
      <dgm:spPr/>
    </dgm:pt>
  </dgm:ptLst>
  <dgm:cxnLst>
    <dgm:cxn modelId="{A50C0C1E-40ED-4C1C-809C-F23BAF0199A3}" srcId="{C3F163A4-C33D-4C2A-9534-480E87CFD967}" destId="{2574430E-E956-4012-9748-B621051CC276}" srcOrd="0" destOrd="0" parTransId="{4D04B427-6F32-49E3-9994-13BD3C0984AA}" sibTransId="{BCC945BB-D228-4F9C-8B51-3EDACC3506B1}"/>
    <dgm:cxn modelId="{D57B1238-F6AB-BF4A-80D2-8724B189A9F0}" type="presOf" srcId="{7A582CFE-5FFF-4146-9700-53EC98136BD0}" destId="{59722321-E548-954C-8345-04EBDB79D429}" srcOrd="0" destOrd="0" presId="urn:microsoft.com/office/officeart/2005/8/layout/vList2"/>
    <dgm:cxn modelId="{0F0CAA83-523E-4177-8910-FB36218DD0C1}" srcId="{C3F163A4-C33D-4C2A-9534-480E87CFD967}" destId="{7A582CFE-5FFF-4146-9700-53EC98136BD0}" srcOrd="1" destOrd="0" parTransId="{9F7B4167-ACD3-4C9F-A9A9-A89149164F68}" sibTransId="{A3D4CB31-D425-498F-BAFE-31573EAA9B3F}"/>
    <dgm:cxn modelId="{F08CA9E2-CA64-9D4D-A4DC-69D9BBE81A57}" type="presOf" srcId="{C3F163A4-C33D-4C2A-9534-480E87CFD967}" destId="{3BF64E88-F339-8847-8FAE-6ABE996846BE}" srcOrd="0" destOrd="0" presId="urn:microsoft.com/office/officeart/2005/8/layout/vList2"/>
    <dgm:cxn modelId="{26CC3FED-D81C-3D48-864A-B6A4DC0A8D5F}" type="presOf" srcId="{2574430E-E956-4012-9748-B621051CC276}" destId="{7A3A91D6-866F-594E-994A-4FCF7ED59C4B}" srcOrd="0" destOrd="0" presId="urn:microsoft.com/office/officeart/2005/8/layout/vList2"/>
    <dgm:cxn modelId="{B91D99A8-67DD-4242-B5B4-AB7215FDE089}" type="presParOf" srcId="{3BF64E88-F339-8847-8FAE-6ABE996846BE}" destId="{7A3A91D6-866F-594E-994A-4FCF7ED59C4B}" srcOrd="0" destOrd="0" presId="urn:microsoft.com/office/officeart/2005/8/layout/vList2"/>
    <dgm:cxn modelId="{1E592086-738B-3E42-93C4-2B6F4A9BCE0D}" type="presParOf" srcId="{3BF64E88-F339-8847-8FAE-6ABE996846BE}" destId="{C3475666-5FFE-B44B-89BB-BC9C8BA11820}" srcOrd="1" destOrd="0" presId="urn:microsoft.com/office/officeart/2005/8/layout/vList2"/>
    <dgm:cxn modelId="{796AB219-551E-9642-B93A-C26ABD9B269F}" type="presParOf" srcId="{3BF64E88-F339-8847-8FAE-6ABE996846BE}" destId="{59722321-E548-954C-8345-04EBDB79D42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A7D2F-1F7A-5A43-BC18-9234BA72656D}">
      <dsp:nvSpPr>
        <dsp:cNvPr id="0" name=""/>
        <dsp:cNvSpPr/>
      </dsp:nvSpPr>
      <dsp:spPr>
        <a:xfrm>
          <a:off x="0" y="960746"/>
          <a:ext cx="9560754" cy="14390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1" kern="1200"/>
            <a:t>Dr. Dilman Azad Hassan</a:t>
          </a:r>
          <a:endParaRPr lang="en-US" sz="6000" kern="1200"/>
        </a:p>
      </dsp:txBody>
      <dsp:txXfrm>
        <a:off x="70251" y="1030997"/>
        <a:ext cx="9420252" cy="1298597"/>
      </dsp:txXfrm>
    </dsp:sp>
    <dsp:sp modelId="{AB2904EB-C941-1649-B323-0C7B1C4EC557}">
      <dsp:nvSpPr>
        <dsp:cNvPr id="0" name=""/>
        <dsp:cNvSpPr/>
      </dsp:nvSpPr>
      <dsp:spPr>
        <a:xfrm>
          <a:off x="0" y="2572645"/>
          <a:ext cx="9560754" cy="14390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1" kern="1200"/>
            <a:t>Forensic pathologist</a:t>
          </a:r>
          <a:endParaRPr lang="en-US" sz="6000" kern="1200"/>
        </a:p>
      </dsp:txBody>
      <dsp:txXfrm>
        <a:off x="70251" y="2642896"/>
        <a:ext cx="9420252" cy="1298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60B16-21C8-4B4A-BACF-4F351899F8C1}">
      <dsp:nvSpPr>
        <dsp:cNvPr id="0" name=""/>
        <dsp:cNvSpPr/>
      </dsp:nvSpPr>
      <dsp:spPr>
        <a:xfrm>
          <a:off x="0" y="495"/>
          <a:ext cx="9404352" cy="11586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C8BF8-0DE6-45C3-A6B1-18B03968D388}">
      <dsp:nvSpPr>
        <dsp:cNvPr id="0" name=""/>
        <dsp:cNvSpPr/>
      </dsp:nvSpPr>
      <dsp:spPr>
        <a:xfrm>
          <a:off x="350506" y="261202"/>
          <a:ext cx="637284" cy="637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2B2C6C-6DD7-4095-BDD2-01DB049289F3}">
      <dsp:nvSpPr>
        <dsp:cNvPr id="0" name=""/>
        <dsp:cNvSpPr/>
      </dsp:nvSpPr>
      <dsp:spPr>
        <a:xfrm>
          <a:off x="1338296" y="495"/>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933450">
            <a:lnSpc>
              <a:spcPct val="90000"/>
            </a:lnSpc>
            <a:spcBef>
              <a:spcPct val="0"/>
            </a:spcBef>
            <a:spcAft>
              <a:spcPct val="35000"/>
            </a:spcAft>
            <a:buNone/>
          </a:pPr>
          <a:r>
            <a:rPr lang="en-US" sz="2100" kern="1200"/>
            <a:t>1- </a:t>
          </a:r>
          <a:r>
            <a:rPr lang="en-US" sz="2100" b="1" kern="1200"/>
            <a:t>Linear incision from the submental region down to the pubis symphysis sparing the umbilicus.</a:t>
          </a:r>
          <a:endParaRPr lang="en-US" sz="2100" kern="1200"/>
        </a:p>
      </dsp:txBody>
      <dsp:txXfrm>
        <a:off x="1338296" y="495"/>
        <a:ext cx="8066055" cy="1158698"/>
      </dsp:txXfrm>
    </dsp:sp>
    <dsp:sp modelId="{0B8DC0BD-C7DC-40E1-8DC2-0CC74D825802}">
      <dsp:nvSpPr>
        <dsp:cNvPr id="0" name=""/>
        <dsp:cNvSpPr/>
      </dsp:nvSpPr>
      <dsp:spPr>
        <a:xfrm>
          <a:off x="0" y="1448867"/>
          <a:ext cx="9404352" cy="11586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E75C9-8A84-4AF6-B260-E84E57AAFA1F}">
      <dsp:nvSpPr>
        <dsp:cNvPr id="0" name=""/>
        <dsp:cNvSpPr/>
      </dsp:nvSpPr>
      <dsp:spPr>
        <a:xfrm>
          <a:off x="350506" y="1709574"/>
          <a:ext cx="637284" cy="637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72A8DD-A440-4296-AFDE-CFA6798B84E3}">
      <dsp:nvSpPr>
        <dsp:cNvPr id="0" name=""/>
        <dsp:cNvSpPr/>
      </dsp:nvSpPr>
      <dsp:spPr>
        <a:xfrm>
          <a:off x="1338296" y="1448867"/>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933450">
            <a:lnSpc>
              <a:spcPct val="90000"/>
            </a:lnSpc>
            <a:spcBef>
              <a:spcPct val="0"/>
            </a:spcBef>
            <a:spcAft>
              <a:spcPct val="35000"/>
            </a:spcAft>
            <a:buNone/>
          </a:pPr>
          <a:r>
            <a:rPr lang="en-US" sz="2100" b="1" kern="1200"/>
            <a:t>2-     Y   shape incision start on the shoulder tips to              the sternal notch then down to the pubis symphysis</a:t>
          </a:r>
          <a:endParaRPr lang="en-US" sz="2100" kern="1200"/>
        </a:p>
      </dsp:txBody>
      <dsp:txXfrm>
        <a:off x="1338296" y="1448867"/>
        <a:ext cx="8066055" cy="1158698"/>
      </dsp:txXfrm>
    </dsp:sp>
    <dsp:sp modelId="{26EB4E7C-99F0-4BBF-9891-9D38D8A674DE}">
      <dsp:nvSpPr>
        <dsp:cNvPr id="0" name=""/>
        <dsp:cNvSpPr/>
      </dsp:nvSpPr>
      <dsp:spPr>
        <a:xfrm>
          <a:off x="0" y="2897240"/>
          <a:ext cx="9404352" cy="115869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5D3F1-2871-412F-A926-8D44DD4EF940}">
      <dsp:nvSpPr>
        <dsp:cNvPr id="0" name=""/>
        <dsp:cNvSpPr/>
      </dsp:nvSpPr>
      <dsp:spPr>
        <a:xfrm>
          <a:off x="350506" y="3157947"/>
          <a:ext cx="637284" cy="637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B329CE-4F52-4377-9ED3-F23D5FD32C03}">
      <dsp:nvSpPr>
        <dsp:cNvPr id="0" name=""/>
        <dsp:cNvSpPr/>
      </dsp:nvSpPr>
      <dsp:spPr>
        <a:xfrm>
          <a:off x="1338296" y="2897240"/>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933450">
            <a:lnSpc>
              <a:spcPct val="90000"/>
            </a:lnSpc>
            <a:spcBef>
              <a:spcPct val="0"/>
            </a:spcBef>
            <a:spcAft>
              <a:spcPct val="35000"/>
            </a:spcAft>
            <a:buNone/>
          </a:pPr>
          <a:r>
            <a:rPr lang="en-US" sz="2100" b="1" kern="1200"/>
            <a:t>3-  U shape incision from below the mastoid on                                        both sides down to the sternal notch then linear down to the symphysis pubis.</a:t>
          </a:r>
          <a:endParaRPr lang="en-US" sz="2100" kern="1200"/>
        </a:p>
      </dsp:txBody>
      <dsp:txXfrm>
        <a:off x="1338296" y="2897240"/>
        <a:ext cx="8066055" cy="1158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A91D6-866F-594E-994A-4FCF7ED59C4B}">
      <dsp:nvSpPr>
        <dsp:cNvPr id="0" name=""/>
        <dsp:cNvSpPr/>
      </dsp:nvSpPr>
      <dsp:spPr>
        <a:xfrm>
          <a:off x="0" y="230939"/>
          <a:ext cx="6496050" cy="201474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kern="1200"/>
            <a:t>4_Rokitansky method</a:t>
          </a:r>
          <a:endParaRPr lang="en-US" sz="2800" kern="1200"/>
        </a:p>
      </dsp:txBody>
      <dsp:txXfrm>
        <a:off x="98352" y="329291"/>
        <a:ext cx="6299346" cy="1818036"/>
      </dsp:txXfrm>
    </dsp:sp>
    <dsp:sp modelId="{59722321-E548-954C-8345-04EBDB79D429}">
      <dsp:nvSpPr>
        <dsp:cNvPr id="0" name=""/>
        <dsp:cNvSpPr/>
      </dsp:nvSpPr>
      <dsp:spPr>
        <a:xfrm>
          <a:off x="0" y="2326320"/>
          <a:ext cx="6496050" cy="2014740"/>
        </a:xfrm>
        <a:prstGeom prst="roundRec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kern="1200"/>
            <a:t>This method of dissecting the organs in situ used when transmissible disease diagnosed to prevent the spread of the infection.</a:t>
          </a:r>
          <a:endParaRPr lang="en-US" sz="2800" kern="1200"/>
        </a:p>
      </dsp:txBody>
      <dsp:txXfrm>
        <a:off x="98352" y="2424672"/>
        <a:ext cx="6299346" cy="18180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C91E4-1493-4D09-97B5-7D471F294FB5}"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44BE2-DCC6-45FF-AF97-01EF996D12AB}" type="slidenum">
              <a:rPr lang="en-US" smtClean="0"/>
              <a:t>‹#›</a:t>
            </a:fld>
            <a:endParaRPr lang="en-US"/>
          </a:p>
        </p:txBody>
      </p:sp>
    </p:spTree>
    <p:extLst>
      <p:ext uri="{BB962C8B-B14F-4D97-AF65-F5344CB8AC3E}">
        <p14:creationId xmlns:p14="http://schemas.microsoft.com/office/powerpoint/2010/main" val="104982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EC8630E-0D84-479C-84CE-529C3FBBD2ED}"/>
              </a:ext>
            </a:extLst>
          </p:cNvPr>
          <p:cNvSpPr>
            <a:spLocks noGrp="1" noRot="1" noChangeAspect="1" noTextEdit="1"/>
          </p:cNvSpPr>
          <p:nvPr>
            <p:ph type="sldImg"/>
          </p:nvPr>
        </p:nvSpPr>
        <p:spPr>
          <a:xfrm>
            <a:off x="382588" y="685800"/>
            <a:ext cx="6096000" cy="3429000"/>
          </a:xfrm>
          <a:ln/>
        </p:spPr>
      </p:sp>
      <p:sp>
        <p:nvSpPr>
          <p:cNvPr id="36867" name="Notes Placeholder 2">
            <a:extLst>
              <a:ext uri="{FF2B5EF4-FFF2-40B4-BE49-F238E27FC236}">
                <a16:creationId xmlns:a16="http://schemas.microsoft.com/office/drawing/2014/main" id="{FDA0D3D0-4B07-4A21-8224-AB0626EB860D}"/>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eaLnBrk="1" hangingPunct="1"/>
            <a:endParaRPr lang="en-US" altLang="en-US"/>
          </a:p>
        </p:txBody>
      </p:sp>
      <p:sp>
        <p:nvSpPr>
          <p:cNvPr id="36868" name="Slide Number Placeholder 3">
            <a:extLst>
              <a:ext uri="{FF2B5EF4-FFF2-40B4-BE49-F238E27FC236}">
                <a16:creationId xmlns:a16="http://schemas.microsoft.com/office/drawing/2014/main" id="{CF5FA383-C37C-4C0C-BCAE-B9D510AF0FD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98AB846-D3CD-4414-B706-28EC8455C018}"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06484E6-D467-4B76-8024-E27D1B0360D4}"/>
              </a:ext>
            </a:extLst>
          </p:cNvPr>
          <p:cNvSpPr>
            <a:spLocks noGrp="1" noRot="1" noChangeAspect="1" noTextEdit="1"/>
          </p:cNvSpPr>
          <p:nvPr>
            <p:ph type="sldImg"/>
          </p:nvPr>
        </p:nvSpPr>
        <p:spPr>
          <a:xfrm>
            <a:off x="382588" y="685800"/>
            <a:ext cx="6096000" cy="3429000"/>
          </a:xfrm>
          <a:ln/>
        </p:spPr>
      </p:sp>
      <p:sp>
        <p:nvSpPr>
          <p:cNvPr id="37891" name="Notes Placeholder 2">
            <a:extLst>
              <a:ext uri="{FF2B5EF4-FFF2-40B4-BE49-F238E27FC236}">
                <a16:creationId xmlns:a16="http://schemas.microsoft.com/office/drawing/2014/main" id="{D4063EE9-A477-4A4C-A78F-721CB4922578}"/>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eaLnBrk="1" hangingPunct="1"/>
            <a:endParaRPr lang="en-US" altLang="en-US"/>
          </a:p>
        </p:txBody>
      </p:sp>
      <p:sp>
        <p:nvSpPr>
          <p:cNvPr id="37892" name="Slide Number Placeholder 3">
            <a:extLst>
              <a:ext uri="{FF2B5EF4-FFF2-40B4-BE49-F238E27FC236}">
                <a16:creationId xmlns:a16="http://schemas.microsoft.com/office/drawing/2014/main" id="{249071CE-4FC9-4F1C-9E66-452CCB5FE85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3D57418-B4F4-42BF-BABC-E5D09C310251}"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425047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04AAF-D660-497F-B517-A6A30526544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206780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307051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816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1349366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2952608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3694137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133034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166161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130579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120579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404AAF-D660-497F-B517-A6A30526544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34272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404AAF-D660-497F-B517-A6A30526544D}"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1233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117440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49136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8404AAF-D660-497F-B517-A6A30526544D}" type="datetimeFigureOut">
              <a:rPr lang="en-US" smtClean="0"/>
              <a:t>11/2/2024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276353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04AAF-D660-497F-B517-A6A30526544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FAA8D-1A2F-4EDD-A468-1FA1847A24EA}" type="slidenum">
              <a:rPr lang="en-US" smtClean="0"/>
              <a:t>‹#›</a:t>
            </a:fld>
            <a:endParaRPr lang="en-US"/>
          </a:p>
        </p:txBody>
      </p:sp>
    </p:spTree>
    <p:extLst>
      <p:ext uri="{BB962C8B-B14F-4D97-AF65-F5344CB8AC3E}">
        <p14:creationId xmlns:p14="http://schemas.microsoft.com/office/powerpoint/2010/main" val="154204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404AAF-D660-497F-B517-A6A30526544D}" type="datetimeFigureOut">
              <a:rPr lang="en-US" smtClean="0"/>
              <a:t>11/2/2024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94FAA8D-1A2F-4EDD-A468-1FA1847A24EA}" type="slidenum">
              <a:rPr lang="en-US" smtClean="0"/>
              <a:t>‹#›</a:t>
            </a:fld>
            <a:endParaRPr lang="en-US"/>
          </a:p>
        </p:txBody>
      </p:sp>
    </p:spTree>
    <p:extLst>
      <p:ext uri="{BB962C8B-B14F-4D97-AF65-F5344CB8AC3E}">
        <p14:creationId xmlns:p14="http://schemas.microsoft.com/office/powerpoint/2010/main" val="146138007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63" name="Picture 27">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4" name="Picture 29">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5" name="Oval 31">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6" name="Picture 33">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7" name="Picture 35">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68" name="Rectangle 37">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39">
            <a:extLst>
              <a:ext uri="{FF2B5EF4-FFF2-40B4-BE49-F238E27FC236}">
                <a16:creationId xmlns:a16="http://schemas.microsoft.com/office/drawing/2014/main" id="{58E5A035-23A3-4720-BB93-54574C24F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41">
            <a:extLst>
              <a:ext uri="{FF2B5EF4-FFF2-40B4-BE49-F238E27FC236}">
                <a16:creationId xmlns:a16="http://schemas.microsoft.com/office/drawing/2014/main" id="{FAED0816-3202-48E9-ABED-521A7215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Freeform 16">
            <a:extLst>
              <a:ext uri="{FF2B5EF4-FFF2-40B4-BE49-F238E27FC236}">
                <a16:creationId xmlns:a16="http://schemas.microsoft.com/office/drawing/2014/main" id="{CABE022E-1488-4DA5-89B5-07646B3A2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27737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72" name="Rectangle 45">
            <a:extLst>
              <a:ext uri="{FF2B5EF4-FFF2-40B4-BE49-F238E27FC236}">
                <a16:creationId xmlns:a16="http://schemas.microsoft.com/office/drawing/2014/main" id="{E3D6803B-AEC6-4CD2-86EF-E591BD2FD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3846"/>
            <a:ext cx="12191695" cy="1144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5">
            <a:extLst>
              <a:ext uri="{FF2B5EF4-FFF2-40B4-BE49-F238E27FC236}">
                <a16:creationId xmlns:a16="http://schemas.microsoft.com/office/drawing/2014/main" id="{80B51C95-9EBC-4AA5-AC2C-3F053E14D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57920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endParaRPr lang="en-US"/>
          </a:p>
        </p:txBody>
      </p:sp>
      <p:sp>
        <p:nvSpPr>
          <p:cNvPr id="2" name="Title 1">
            <a:extLst>
              <a:ext uri="{FF2B5EF4-FFF2-40B4-BE49-F238E27FC236}">
                <a16:creationId xmlns:a16="http://schemas.microsoft.com/office/drawing/2014/main" id="{5172A5A5-9FB3-4AA4-B364-010A0FFAB023}"/>
              </a:ext>
            </a:extLst>
          </p:cNvPr>
          <p:cNvSpPr>
            <a:spLocks noGrp="1"/>
          </p:cNvSpPr>
          <p:nvPr>
            <p:ph type="title"/>
          </p:nvPr>
        </p:nvSpPr>
        <p:spPr>
          <a:xfrm>
            <a:off x="636916" y="4371849"/>
            <a:ext cx="9149350" cy="1350523"/>
          </a:xfrm>
        </p:spPr>
        <p:txBody>
          <a:bodyPr vert="horz" lIns="91440" tIns="45720" rIns="91440" bIns="45720" rtlCol="0" anchor="b">
            <a:normAutofit fontScale="90000"/>
          </a:bodyPr>
          <a:lstStyle/>
          <a:p>
            <a:r>
              <a:rPr lang="en-US" sz="6600" b="1" i="1" dirty="0">
                <a:latin typeface="Algerian" panose="04020705040A02060702" pitchFamily="82" charset="0"/>
                <a:cs typeface="Arial" panose="020B0604020202020204" pitchFamily="34" charset="0"/>
              </a:rPr>
              <a:t>Post mortem methods</a:t>
            </a:r>
          </a:p>
        </p:txBody>
      </p:sp>
      <p:pic>
        <p:nvPicPr>
          <p:cNvPr id="5" name="Picture 4" descr="Letters in shelves">
            <a:extLst>
              <a:ext uri="{FF2B5EF4-FFF2-40B4-BE49-F238E27FC236}">
                <a16:creationId xmlns:a16="http://schemas.microsoft.com/office/drawing/2014/main" id="{19EB39F5-5E87-4C21-A9BF-5B48CE223535}"/>
              </a:ext>
            </a:extLst>
          </p:cNvPr>
          <p:cNvPicPr>
            <a:picLocks noChangeAspect="1"/>
          </p:cNvPicPr>
          <p:nvPr/>
        </p:nvPicPr>
        <p:blipFill rotWithShape="1">
          <a:blip r:embed="rId7"/>
          <a:srcRect t="15413"/>
          <a:stretch/>
        </p:blipFill>
        <p:spPr>
          <a:xfrm>
            <a:off x="2750182" y="467437"/>
            <a:ext cx="6625563" cy="2921306"/>
          </a:xfrm>
          <a:prstGeom prst="rect">
            <a:avLst/>
          </a:prstGeom>
          <a:effectLst/>
        </p:spPr>
      </p:pic>
    </p:spTree>
    <p:extLst>
      <p:ext uri="{BB962C8B-B14F-4D97-AF65-F5344CB8AC3E}">
        <p14:creationId xmlns:p14="http://schemas.microsoft.com/office/powerpoint/2010/main" val="288754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F4F1A-8137-954B-A5B9-9B055DADA1FB}"/>
              </a:ext>
            </a:extLst>
          </p:cNvPr>
          <p:cNvSpPr>
            <a:spLocks noGrp="1"/>
          </p:cNvSpPr>
          <p:nvPr>
            <p:ph type="title"/>
          </p:nvPr>
        </p:nvSpPr>
        <p:spPr>
          <a:xfrm>
            <a:off x="653143" y="1645920"/>
            <a:ext cx="3522879" cy="4470821"/>
          </a:xfrm>
        </p:spPr>
        <p:txBody>
          <a:bodyPr>
            <a:normAutofit/>
          </a:bodyPr>
          <a:lstStyle/>
          <a:p>
            <a:pPr algn="r"/>
            <a:r>
              <a:rPr lang="en-US" b="1">
                <a:solidFill>
                  <a:schemeClr val="tx1"/>
                </a:solidFill>
              </a:rPr>
              <a:t>Postmortem methods</a:t>
            </a:r>
            <a:br>
              <a:rPr lang="en-IQ">
                <a:solidFill>
                  <a:schemeClr val="tx1"/>
                </a:solidFill>
              </a:rPr>
            </a:br>
            <a:endParaRPr lang="en-IQ">
              <a:solidFill>
                <a:schemeClr val="tx1"/>
              </a:solidFill>
            </a:endParaRPr>
          </a:p>
        </p:txBody>
      </p:sp>
      <p:sp>
        <p:nvSpPr>
          <p:cNvPr id="19"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68E40B2-96C2-D847-A40A-CD1BCD46A142}"/>
              </a:ext>
            </a:extLst>
          </p:cNvPr>
          <p:cNvSpPr>
            <a:spLocks noGrp="1"/>
          </p:cNvSpPr>
          <p:nvPr>
            <p:ph idx="1"/>
          </p:nvPr>
        </p:nvSpPr>
        <p:spPr>
          <a:xfrm>
            <a:off x="4829164" y="1645920"/>
            <a:ext cx="6294448" cy="4470821"/>
          </a:xfrm>
        </p:spPr>
        <p:txBody>
          <a:bodyPr>
            <a:normAutofit/>
          </a:bodyPr>
          <a:lstStyle/>
          <a:p>
            <a:r>
              <a:rPr lang="en-IQ"/>
              <a:t>3_ </a:t>
            </a:r>
            <a:r>
              <a:rPr lang="en-US" b="1"/>
              <a:t> Local autopsy: in which only the involved area or segment of the body dissected if the injury very accurately localized.</a:t>
            </a:r>
            <a:endParaRPr lang="en-IQ"/>
          </a:p>
        </p:txBody>
      </p:sp>
    </p:spTree>
    <p:extLst>
      <p:ext uri="{BB962C8B-B14F-4D97-AF65-F5344CB8AC3E}">
        <p14:creationId xmlns:p14="http://schemas.microsoft.com/office/powerpoint/2010/main" val="38631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FF0F-9C39-FF42-8615-7C68028E995A}"/>
              </a:ext>
            </a:extLst>
          </p:cNvPr>
          <p:cNvSpPr>
            <a:spLocks noGrp="1"/>
          </p:cNvSpPr>
          <p:nvPr>
            <p:ph type="title"/>
          </p:nvPr>
        </p:nvSpPr>
        <p:spPr>
          <a:xfrm>
            <a:off x="646111" y="452718"/>
            <a:ext cx="9404723" cy="1400530"/>
          </a:xfrm>
        </p:spPr>
        <p:txBody>
          <a:bodyPr>
            <a:normAutofit/>
          </a:bodyPr>
          <a:lstStyle/>
          <a:p>
            <a:r>
              <a:rPr lang="en-US" b="1"/>
              <a:t>Types of incisions for opening</a:t>
            </a:r>
            <a:br>
              <a:rPr lang="en-IQ"/>
            </a:br>
            <a:endParaRPr lang="en-IQ" dirty="0"/>
          </a:p>
        </p:txBody>
      </p:sp>
      <p:graphicFrame>
        <p:nvGraphicFramePr>
          <p:cNvPr id="12" name="Content Placeholder 2">
            <a:extLst>
              <a:ext uri="{FF2B5EF4-FFF2-40B4-BE49-F238E27FC236}">
                <a16:creationId xmlns:a16="http://schemas.microsoft.com/office/drawing/2014/main" id="{8F5CB594-D197-2980-7309-75FA44B79180}"/>
              </a:ext>
            </a:extLst>
          </p:cNvPr>
          <p:cNvGraphicFramePr>
            <a:graphicFrameLocks noGrp="1"/>
          </p:cNvGraphicFramePr>
          <p:nvPr>
            <p:ph idx="1"/>
            <p:extLst>
              <p:ext uri="{D42A27DB-BD31-4B8C-83A1-F6EECF244321}">
                <p14:modId xmlns:p14="http://schemas.microsoft.com/office/powerpoint/2010/main" val="2591282448"/>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357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C0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13D473-75A2-0247-AD68-57A0820A9F30}"/>
              </a:ext>
            </a:extLst>
          </p:cNvPr>
          <p:cNvPicPr/>
          <p:nvPr/>
        </p:nvPicPr>
        <p:blipFill rotWithShape="1">
          <a:blip r:embed="rId7" cstate="print">
            <a:extLst>
              <a:ext uri="{28A0092B-C50C-407E-A947-70E740481C1C}">
                <a14:useLocalDpi xmlns:a14="http://schemas.microsoft.com/office/drawing/2010/main" val="0"/>
              </a:ext>
            </a:extLst>
          </a:blip>
          <a:srcRect r="10447"/>
          <a:stretch/>
        </p:blipFill>
        <p:spPr bwMode="auto">
          <a:xfrm>
            <a:off x="643467" y="643467"/>
            <a:ext cx="10905066" cy="5571066"/>
          </a:xfrm>
          <a:prstGeom prst="rect">
            <a:avLst/>
          </a:prstGeom>
          <a:noFill/>
        </p:spPr>
      </p:pic>
      <p:sp>
        <p:nvSpPr>
          <p:cNvPr id="25" name="Rectangle 24">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6511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A48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BCFFDA-02A0-A143-82FB-763A67897C69}"/>
              </a:ext>
            </a:extLst>
          </p:cNvPr>
          <p:cNvPicPr/>
          <p:nvPr/>
        </p:nvPicPr>
        <p:blipFill rotWithShape="1">
          <a:blip r:embed="rId7" cstate="print">
            <a:extLst>
              <a:ext uri="{28A0092B-C50C-407E-A947-70E740481C1C}">
                <a14:useLocalDpi xmlns:a14="http://schemas.microsoft.com/office/drawing/2010/main" val="0"/>
              </a:ext>
            </a:extLst>
          </a:blip>
          <a:srcRect t="9096" r="1" b="22789"/>
          <a:stretch/>
        </p:blipFill>
        <p:spPr bwMode="auto">
          <a:xfrm>
            <a:off x="643467" y="643467"/>
            <a:ext cx="10905066" cy="5571066"/>
          </a:xfrm>
          <a:prstGeom prst="rect">
            <a:avLst/>
          </a:prstGeom>
          <a:noFill/>
        </p:spPr>
      </p:pic>
      <p:sp>
        <p:nvSpPr>
          <p:cNvPr id="25" name="Rectangle 24">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43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FC5C-17CD-C14D-B1D7-09A26BA439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74774B-B8DA-0F74-0DD3-5CA1E8D72713}"/>
              </a:ext>
            </a:extLst>
          </p:cNvPr>
          <p:cNvSpPr>
            <a:spLocks noGrp="1"/>
          </p:cNvSpPr>
          <p:nvPr>
            <p:ph idx="1"/>
          </p:nvPr>
        </p:nvSpPr>
        <p:spPr/>
        <p:txBody>
          <a:bodyPr/>
          <a:lstStyle/>
          <a:p>
            <a:r>
              <a:rPr lang="en-US" sz="2800" i="1" dirty="0">
                <a:latin typeface="Arial" panose="020B0604020202020204" pitchFamily="34" charset="0"/>
                <a:cs typeface="Arial" panose="020B0604020202020204" pitchFamily="34" charset="0"/>
              </a:rPr>
              <a:t>Question and activity for students: you can use internet for searching your answer</a:t>
            </a:r>
          </a:p>
          <a:p>
            <a:r>
              <a:rPr lang="en-US" sz="2400" dirty="0">
                <a:latin typeface="Times New Roman" panose="02020603050405020304" pitchFamily="18" charset="0"/>
                <a:cs typeface="Times New Roman" panose="02020603050405020304" pitchFamily="18" charset="0"/>
              </a:rPr>
              <a:t>According to Iraqi law can we do autopsy 2 time in one cadaver?</a:t>
            </a:r>
          </a:p>
          <a:p>
            <a:endParaRPr lang="en-US" sz="24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335224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A816A-837E-6B4A-BAB4-83D3F5DF6340}"/>
              </a:ext>
            </a:extLst>
          </p:cNvPr>
          <p:cNvSpPr>
            <a:spLocks noGrp="1"/>
          </p:cNvSpPr>
          <p:nvPr>
            <p:ph type="title"/>
          </p:nvPr>
        </p:nvSpPr>
        <p:spPr>
          <a:xfrm>
            <a:off x="653143" y="1645920"/>
            <a:ext cx="3522879" cy="4470821"/>
          </a:xfrm>
        </p:spPr>
        <p:txBody>
          <a:bodyPr>
            <a:normAutofit/>
          </a:bodyPr>
          <a:lstStyle/>
          <a:p>
            <a:pPr algn="r"/>
            <a:r>
              <a:rPr lang="en-US" b="1" dirty="0">
                <a:solidFill>
                  <a:schemeClr val="tx1"/>
                </a:solidFill>
              </a:rPr>
              <a:t>Opening the cranium</a:t>
            </a:r>
            <a:br>
              <a:rPr lang="en-IQ">
                <a:solidFill>
                  <a:schemeClr val="tx1"/>
                </a:solidFill>
              </a:rPr>
            </a:br>
            <a:endParaRPr lang="en-IQ">
              <a:solidFill>
                <a:schemeClr val="tx1"/>
              </a:solidFill>
            </a:endParaRPr>
          </a:p>
        </p:txBody>
      </p:sp>
      <p:sp>
        <p:nvSpPr>
          <p:cNvPr id="19"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85EC256-80A4-6540-8FB9-08BA08CE8AE6}"/>
              </a:ext>
            </a:extLst>
          </p:cNvPr>
          <p:cNvSpPr>
            <a:spLocks noGrp="1"/>
          </p:cNvSpPr>
          <p:nvPr>
            <p:ph idx="1"/>
          </p:nvPr>
        </p:nvSpPr>
        <p:spPr>
          <a:xfrm>
            <a:off x="4829163" y="1361440"/>
            <a:ext cx="6825561" cy="3688080"/>
          </a:xfrm>
        </p:spPr>
        <p:txBody>
          <a:bodyPr>
            <a:normAutofit/>
          </a:bodyPr>
          <a:lstStyle/>
          <a:p>
            <a:r>
              <a:rPr lang="en-GB" sz="2800" b="1" dirty="0"/>
              <a:t>The scalp opened by coronal incision from one mastoid process to the other down to the bone, and the flaps reflected anteriorly to the supraorbital ridges, and posteriorly to the inferior nuchal line.   The cranium opened by electric saw. </a:t>
            </a:r>
            <a:r>
              <a:rPr lang="en-US" sz="2800" b="1" dirty="0"/>
              <a:t>Take care not to tear the dura. </a:t>
            </a:r>
            <a:r>
              <a:rPr lang="en-IQ" sz="2800" dirty="0"/>
              <a:t> </a:t>
            </a:r>
          </a:p>
        </p:txBody>
      </p:sp>
    </p:spTree>
    <p:extLst>
      <p:ext uri="{BB962C8B-B14F-4D97-AF65-F5344CB8AC3E}">
        <p14:creationId xmlns:p14="http://schemas.microsoft.com/office/powerpoint/2010/main" val="66812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D36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1F5BEC-4E62-6740-825A-D8921BB33F4A}"/>
              </a:ext>
            </a:extLst>
          </p:cNvPr>
          <p:cNvPicPr/>
          <p:nvPr/>
        </p:nvPicPr>
        <p:blipFill rotWithShape="1">
          <a:blip r:embed="rId7" cstate="print">
            <a:extLst>
              <a:ext uri="{28A0092B-C50C-407E-A947-70E740481C1C}">
                <a14:useLocalDpi xmlns:a14="http://schemas.microsoft.com/office/drawing/2010/main" val="0"/>
              </a:ext>
            </a:extLst>
          </a:blip>
          <a:srcRect t="11165" r="1" b="20492"/>
          <a:stretch/>
        </p:blipFill>
        <p:spPr bwMode="auto">
          <a:xfrm>
            <a:off x="1522412" y="822959"/>
            <a:ext cx="8438388" cy="5273041"/>
          </a:xfrm>
          <a:prstGeom prst="rect">
            <a:avLst/>
          </a:prstGeom>
          <a:noFill/>
        </p:spPr>
      </p:pic>
      <p:sp>
        <p:nvSpPr>
          <p:cNvPr id="25" name="Rectangle 24">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1485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FF8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C22100-B84A-CB48-B792-F9B72957A419}"/>
              </a:ext>
            </a:extLst>
          </p:cNvPr>
          <p:cNvPicPr/>
          <p:nvPr/>
        </p:nvPicPr>
        <p:blipFill rotWithShape="1">
          <a:blip r:embed="rId7" cstate="print">
            <a:extLst>
              <a:ext uri="{28A0092B-C50C-407E-A947-70E740481C1C}">
                <a14:useLocalDpi xmlns:a14="http://schemas.microsoft.com/office/drawing/2010/main" val="0"/>
              </a:ext>
            </a:extLst>
          </a:blip>
          <a:srcRect t="16053" r="1" b="16058"/>
          <a:stretch/>
        </p:blipFill>
        <p:spPr bwMode="auto">
          <a:xfrm>
            <a:off x="643467" y="670559"/>
            <a:ext cx="9317333" cy="5543973"/>
          </a:xfrm>
          <a:prstGeom prst="rect">
            <a:avLst/>
          </a:prstGeom>
          <a:noFill/>
        </p:spPr>
      </p:pic>
      <p:sp>
        <p:nvSpPr>
          <p:cNvPr id="25" name="Rectangle 24">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4236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B77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3A9AC4-8EFE-A545-8A4D-3CA3F12B62B3}"/>
              </a:ext>
            </a:extLst>
          </p:cNvPr>
          <p:cNvPicPr/>
          <p:nvPr/>
        </p:nvPicPr>
        <p:blipFill rotWithShape="1">
          <a:blip r:embed="rId7" cstate="print">
            <a:extLst>
              <a:ext uri="{28A0092B-C50C-407E-A947-70E740481C1C}">
                <a14:useLocalDpi xmlns:a14="http://schemas.microsoft.com/office/drawing/2010/main" val="0"/>
              </a:ext>
            </a:extLst>
          </a:blip>
          <a:srcRect t="25413" r="1" b="25672"/>
          <a:stretch/>
        </p:blipFill>
        <p:spPr bwMode="auto">
          <a:xfrm>
            <a:off x="1351279" y="480061"/>
            <a:ext cx="8495157" cy="5734472"/>
          </a:xfrm>
          <a:prstGeom prst="rect">
            <a:avLst/>
          </a:prstGeom>
          <a:noFill/>
        </p:spPr>
      </p:pic>
      <p:sp>
        <p:nvSpPr>
          <p:cNvPr id="25" name="Rectangle 24">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3420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4F6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569A7B-DB55-3344-9624-0F2687AB6992}"/>
              </a:ext>
            </a:extLst>
          </p:cNvPr>
          <p:cNvPicPr/>
          <p:nvPr/>
        </p:nvPicPr>
        <p:blipFill rotWithShape="1">
          <a:blip r:embed="rId7" cstate="print">
            <a:extLst>
              <a:ext uri="{28A0092B-C50C-407E-A947-70E740481C1C}">
                <a14:useLocalDpi xmlns:a14="http://schemas.microsoft.com/office/drawing/2010/main" val="0"/>
              </a:ext>
            </a:extLst>
          </a:blip>
          <a:srcRect t="9543" r="1" b="22568"/>
          <a:stretch/>
        </p:blipFill>
        <p:spPr bwMode="auto">
          <a:xfrm>
            <a:off x="2275839" y="650239"/>
            <a:ext cx="7684961" cy="5564293"/>
          </a:xfrm>
          <a:prstGeom prst="rect">
            <a:avLst/>
          </a:prstGeom>
          <a:noFill/>
        </p:spPr>
      </p:pic>
      <p:sp>
        <p:nvSpPr>
          <p:cNvPr id="25" name="Rectangle 24">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6441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7479-2611-4FDF-B6C6-6C9F49E38C43}"/>
              </a:ext>
            </a:extLst>
          </p:cNvPr>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Postmortem method</a:t>
            </a:r>
          </a:p>
        </p:txBody>
      </p:sp>
      <p:graphicFrame>
        <p:nvGraphicFramePr>
          <p:cNvPr id="5" name="Content Placeholder 2">
            <a:extLst>
              <a:ext uri="{FF2B5EF4-FFF2-40B4-BE49-F238E27FC236}">
                <a16:creationId xmlns:a16="http://schemas.microsoft.com/office/drawing/2014/main" id="{E3206EE9-1B44-CF83-3D23-D3026B597FDF}"/>
              </a:ext>
            </a:extLst>
          </p:cNvPr>
          <p:cNvGraphicFramePr>
            <a:graphicFrameLocks noGrp="1"/>
          </p:cNvGraphicFramePr>
          <p:nvPr>
            <p:ph idx="1"/>
          </p:nvPr>
        </p:nvGraphicFramePr>
        <p:xfrm>
          <a:off x="489098" y="1275908"/>
          <a:ext cx="9560755" cy="4972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05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B9DC9673-CE18-D140-AA6E-CDE45540784D}"/>
              </a:ext>
            </a:extLst>
          </p:cNvPr>
          <p:cNvSpPr>
            <a:spLocks noGrp="1"/>
          </p:cNvSpPr>
          <p:nvPr>
            <p:ph type="title"/>
          </p:nvPr>
        </p:nvSpPr>
        <p:spPr>
          <a:xfrm>
            <a:off x="806195" y="804672"/>
            <a:ext cx="3521359" cy="5248656"/>
          </a:xfrm>
        </p:spPr>
        <p:txBody>
          <a:bodyPr anchor="ctr">
            <a:normAutofit/>
          </a:bodyPr>
          <a:lstStyle/>
          <a:p>
            <a:pPr algn="ctr"/>
            <a:r>
              <a:rPr lang="en-US" sz="3600" b="1"/>
              <a:t>Methods of exteriorization of the viscera</a:t>
            </a:r>
            <a:br>
              <a:rPr lang="en-IQ" sz="3600"/>
            </a:br>
            <a:endParaRPr lang="en-IQ" sz="3600"/>
          </a:p>
        </p:txBody>
      </p:sp>
      <p:sp>
        <p:nvSpPr>
          <p:cNvPr id="3" name="Content Placeholder 2">
            <a:extLst>
              <a:ext uri="{FF2B5EF4-FFF2-40B4-BE49-F238E27FC236}">
                <a16:creationId xmlns:a16="http://schemas.microsoft.com/office/drawing/2014/main" id="{7068527A-59D4-1A41-BA63-B892D8DF1F98}"/>
              </a:ext>
            </a:extLst>
          </p:cNvPr>
          <p:cNvSpPr>
            <a:spLocks noGrp="1"/>
          </p:cNvSpPr>
          <p:nvPr>
            <p:ph idx="1"/>
          </p:nvPr>
        </p:nvSpPr>
        <p:spPr>
          <a:xfrm>
            <a:off x="4975861" y="804671"/>
            <a:ext cx="6399930" cy="5248657"/>
          </a:xfrm>
        </p:spPr>
        <p:txBody>
          <a:bodyPr anchor="ctr">
            <a:normAutofit/>
          </a:bodyPr>
          <a:lstStyle/>
          <a:p>
            <a:pPr marL="0" indent="0">
              <a:lnSpc>
                <a:spcPct val="90000"/>
              </a:lnSpc>
              <a:buNone/>
            </a:pPr>
            <a:r>
              <a:rPr lang="en-US" sz="1700" b="1"/>
              <a:t>Four methods used to take the viscera of the neck, chest, abdomen, and pelvis out of the body in order to examine them in details. </a:t>
            </a:r>
            <a:endParaRPr lang="en-IQ" sz="1700"/>
          </a:p>
          <a:p>
            <a:pPr lvl="0">
              <a:lnSpc>
                <a:spcPct val="90000"/>
              </a:lnSpc>
            </a:pPr>
            <a:r>
              <a:rPr lang="en-US" sz="1700" b="1"/>
              <a:t>1_Letulle method</a:t>
            </a:r>
            <a:endParaRPr lang="en-IQ" sz="1700"/>
          </a:p>
          <a:p>
            <a:pPr marL="0" indent="0">
              <a:lnSpc>
                <a:spcPct val="90000"/>
              </a:lnSpc>
              <a:buNone/>
            </a:pPr>
            <a:r>
              <a:rPr lang="en-US" sz="1700" b="1"/>
              <a:t>Or( </a:t>
            </a:r>
            <a:r>
              <a:rPr lang="en-US" sz="1700" b="1" err="1"/>
              <a:t>En</a:t>
            </a:r>
            <a:r>
              <a:rPr lang="en-US" sz="1700" b="1"/>
              <a:t> Masse) method, by exteriorization of the viscera starting from the pharynx down to the deep pelvis in one mass. This is the classic method of evisceration.</a:t>
            </a:r>
            <a:endParaRPr lang="en-IQ" sz="1700"/>
          </a:p>
          <a:p>
            <a:pPr lvl="0">
              <a:lnSpc>
                <a:spcPct val="90000"/>
              </a:lnSpc>
            </a:pPr>
            <a:r>
              <a:rPr lang="en-US" sz="1700" b="1"/>
              <a:t>2_Ghon method</a:t>
            </a:r>
            <a:endParaRPr lang="en-IQ" sz="1700"/>
          </a:p>
          <a:p>
            <a:pPr marL="0" indent="0">
              <a:lnSpc>
                <a:spcPct val="90000"/>
              </a:lnSpc>
              <a:buNone/>
            </a:pPr>
            <a:r>
              <a:rPr lang="en-US" sz="1700" b="1"/>
              <a:t>In which the viscera removed in blocks as the case necessitate. This method used in cases when specific block of viscera need to be dissected.  </a:t>
            </a:r>
            <a:endParaRPr lang="en-IQ" sz="1700"/>
          </a:p>
          <a:p>
            <a:pPr lvl="0">
              <a:lnSpc>
                <a:spcPct val="90000"/>
              </a:lnSpc>
            </a:pPr>
            <a:r>
              <a:rPr lang="en-US" sz="1700" b="1"/>
              <a:t>3_Virchow method</a:t>
            </a:r>
            <a:endParaRPr lang="en-IQ" sz="1700"/>
          </a:p>
          <a:p>
            <a:pPr marL="0" indent="0">
              <a:lnSpc>
                <a:spcPct val="90000"/>
              </a:lnSpc>
              <a:buNone/>
            </a:pPr>
            <a:r>
              <a:rPr lang="en-US" sz="1700" b="1"/>
              <a:t>In which the specific organ need to be dissected only exteriorized outside the body, this method used when there is specific pathologic or traumatic entity searched for. </a:t>
            </a:r>
            <a:endParaRPr lang="en-IQ" sz="1700"/>
          </a:p>
          <a:p>
            <a:pPr>
              <a:lnSpc>
                <a:spcPct val="90000"/>
              </a:lnSpc>
            </a:pPr>
            <a:endParaRPr lang="en-IQ" sz="1700"/>
          </a:p>
        </p:txBody>
      </p:sp>
    </p:spTree>
    <p:extLst>
      <p:ext uri="{BB962C8B-B14F-4D97-AF65-F5344CB8AC3E}">
        <p14:creationId xmlns:p14="http://schemas.microsoft.com/office/powerpoint/2010/main" val="182349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AD2FB-2EBA-6D47-BBB1-21EE2BD6A5DE}"/>
              </a:ext>
            </a:extLst>
          </p:cNvPr>
          <p:cNvSpPr>
            <a:spLocks noGrp="1"/>
          </p:cNvSpPr>
          <p:nvPr>
            <p:ph type="title"/>
          </p:nvPr>
        </p:nvSpPr>
        <p:spPr>
          <a:xfrm>
            <a:off x="643855" y="1447800"/>
            <a:ext cx="3108626" cy="4572000"/>
          </a:xfrm>
        </p:spPr>
        <p:txBody>
          <a:bodyPr anchor="ctr">
            <a:normAutofit/>
          </a:bodyPr>
          <a:lstStyle/>
          <a:p>
            <a:r>
              <a:rPr lang="en-US" sz="3300" b="1" dirty="0">
                <a:solidFill>
                  <a:srgbClr val="EBEBEB"/>
                </a:solidFill>
              </a:rPr>
              <a:t>Methods of exteriorization of the viscera</a:t>
            </a:r>
            <a:br>
              <a:rPr lang="en-IQ" sz="3300" dirty="0">
                <a:solidFill>
                  <a:srgbClr val="EBEBEB"/>
                </a:solidFill>
              </a:rPr>
            </a:br>
            <a:endParaRPr lang="en-IQ" sz="3300" dirty="0">
              <a:solidFill>
                <a:srgbClr val="EBEBEB"/>
              </a:solidFill>
            </a:endParaRPr>
          </a:p>
        </p:txBody>
      </p:sp>
      <p:sp>
        <p:nvSpPr>
          <p:cNvPr id="8"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1" name="Rectangle 15">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E52125F-3D32-1910-3567-25452160B36B}"/>
              </a:ext>
            </a:extLst>
          </p:cNvPr>
          <p:cNvGraphicFramePr>
            <a:graphicFrameLocks noGrp="1"/>
          </p:cNvGraphicFramePr>
          <p:nvPr>
            <p:ph idx="1"/>
            <p:extLst>
              <p:ext uri="{D42A27DB-BD31-4B8C-83A1-F6EECF244321}">
                <p14:modId xmlns:p14="http://schemas.microsoft.com/office/powerpoint/2010/main" val="299028117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38151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CD9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7E660F-3098-E649-82D4-DDF94B07D2BB}"/>
              </a:ext>
            </a:extLst>
          </p:cNvPr>
          <p:cNvPicPr/>
          <p:nvPr/>
        </p:nvPicPr>
        <p:blipFill rotWithShape="1">
          <a:blip r:embed="rId7" cstate="print">
            <a:extLst>
              <a:ext uri="{28A0092B-C50C-407E-A947-70E740481C1C}">
                <a14:useLocalDpi xmlns:a14="http://schemas.microsoft.com/office/drawing/2010/main" val="0"/>
              </a:ext>
            </a:extLst>
          </a:blip>
          <a:srcRect t="5706" r="1" b="25951"/>
          <a:stretch/>
        </p:blipFill>
        <p:spPr bwMode="auto">
          <a:xfrm>
            <a:off x="643467" y="643467"/>
            <a:ext cx="10905066" cy="5571066"/>
          </a:xfrm>
          <a:prstGeom prst="rect">
            <a:avLst/>
          </a:prstGeom>
          <a:noFill/>
        </p:spPr>
      </p:pic>
      <p:sp>
        <p:nvSpPr>
          <p:cNvPr id="25" name="Rectangle 24">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8021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B0409-A139-7043-8731-44865E11D75D}"/>
              </a:ext>
            </a:extLst>
          </p:cNvPr>
          <p:cNvSpPr>
            <a:spLocks noGrp="1"/>
          </p:cNvSpPr>
          <p:nvPr>
            <p:ph type="title"/>
          </p:nvPr>
        </p:nvSpPr>
        <p:spPr>
          <a:xfrm>
            <a:off x="1154955" y="973668"/>
            <a:ext cx="2942210" cy="1020232"/>
          </a:xfrm>
        </p:spPr>
        <p:txBody>
          <a:bodyPr>
            <a:normAutofit/>
          </a:bodyPr>
          <a:lstStyle/>
          <a:p>
            <a:endParaRPr lang="en-IQ">
              <a:solidFill>
                <a:schemeClr val="tx1"/>
              </a:solidFill>
            </a:endParaRPr>
          </a:p>
        </p:txBody>
      </p:sp>
      <p:sp>
        <p:nvSpPr>
          <p:cNvPr id="3" name="Content Placeholder 2">
            <a:extLst>
              <a:ext uri="{FF2B5EF4-FFF2-40B4-BE49-F238E27FC236}">
                <a16:creationId xmlns:a16="http://schemas.microsoft.com/office/drawing/2014/main" id="{84DF4078-34D1-5B4F-BD01-95C42A37CCCE}"/>
              </a:ext>
            </a:extLst>
          </p:cNvPr>
          <p:cNvSpPr>
            <a:spLocks noGrp="1"/>
          </p:cNvSpPr>
          <p:nvPr>
            <p:ph idx="1"/>
          </p:nvPr>
        </p:nvSpPr>
        <p:spPr>
          <a:xfrm>
            <a:off x="1154955" y="2120900"/>
            <a:ext cx="3133726" cy="3898900"/>
          </a:xfrm>
        </p:spPr>
        <p:txBody>
          <a:bodyPr>
            <a:normAutofit/>
          </a:bodyPr>
          <a:lstStyle/>
          <a:p>
            <a:endParaRPr lang="en-IQ" dirty="0">
              <a:solidFill>
                <a:schemeClr val="tx1"/>
              </a:solidFill>
            </a:endParaRPr>
          </a:p>
        </p:txBody>
      </p:sp>
      <p:pic>
        <p:nvPicPr>
          <p:cNvPr id="4" name="Picture 3">
            <a:extLst>
              <a:ext uri="{FF2B5EF4-FFF2-40B4-BE49-F238E27FC236}">
                <a16:creationId xmlns:a16="http://schemas.microsoft.com/office/drawing/2014/main" id="{53A93CBB-C1C4-6847-8D73-704502472D23}"/>
              </a:ext>
            </a:extLst>
          </p:cNvPr>
          <p:cNvPicPr/>
          <p:nvPr/>
        </p:nvPicPr>
        <p:blipFill rotWithShape="1">
          <a:blip r:embed="rId2" cstate="print">
            <a:extLst>
              <a:ext uri="{28A0092B-C50C-407E-A947-70E740481C1C}">
                <a14:useLocalDpi xmlns:a14="http://schemas.microsoft.com/office/drawing/2010/main" val="0"/>
              </a:ext>
            </a:extLst>
          </a:blip>
          <a:srcRect l="8701" r="2" b="2"/>
          <a:stretch/>
        </p:blipFill>
        <p:spPr bwMode="auto">
          <a:xfrm>
            <a:off x="965201" y="973668"/>
            <a:ext cx="7755820" cy="5250498"/>
          </a:xfrm>
          <a:prstGeom prst="rect">
            <a:avLst/>
          </a:prstGeom>
          <a:noFill/>
        </p:spPr>
      </p:pic>
    </p:spTree>
    <p:extLst>
      <p:ext uri="{BB962C8B-B14F-4D97-AF65-F5344CB8AC3E}">
        <p14:creationId xmlns:p14="http://schemas.microsoft.com/office/powerpoint/2010/main" val="313351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6"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8"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9"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0">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2">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BF8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BE1B60-6556-0A46-A6D3-9D25E4B838E4}"/>
              </a:ext>
            </a:extLst>
          </p:cNvPr>
          <p:cNvPicPr/>
          <p:nvPr/>
        </p:nvPicPr>
        <p:blipFill rotWithShape="1">
          <a:blip r:embed="rId7" cstate="print">
            <a:extLst>
              <a:ext uri="{28A0092B-C50C-407E-A947-70E740481C1C}">
                <a14:useLocalDpi xmlns:a14="http://schemas.microsoft.com/office/drawing/2010/main" val="0"/>
              </a:ext>
            </a:extLst>
          </a:blip>
          <a:srcRect t="18609" r="1" b="13502"/>
          <a:stretch/>
        </p:blipFill>
        <p:spPr bwMode="auto">
          <a:xfrm>
            <a:off x="1615440" y="629921"/>
            <a:ext cx="8345360" cy="5313680"/>
          </a:xfrm>
          <a:prstGeom prst="rect">
            <a:avLst/>
          </a:prstGeom>
          <a:noFill/>
        </p:spPr>
      </p:pic>
      <p:sp>
        <p:nvSpPr>
          <p:cNvPr id="25" name="Rectangle 24">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381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FAD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F1DFA2-DB05-1B40-84B1-A0864EF82931}"/>
              </a:ext>
            </a:extLst>
          </p:cNvPr>
          <p:cNvPicPr/>
          <p:nvPr/>
        </p:nvPicPr>
        <p:blipFill rotWithShape="1">
          <a:blip r:embed="rId7" cstate="print">
            <a:extLst>
              <a:ext uri="{28A0092B-C50C-407E-A947-70E740481C1C}">
                <a14:useLocalDpi xmlns:a14="http://schemas.microsoft.com/office/drawing/2010/main" val="0"/>
              </a:ext>
            </a:extLst>
          </a:blip>
          <a:srcRect t="17980" r="1" b="14131"/>
          <a:stretch/>
        </p:blipFill>
        <p:spPr bwMode="auto">
          <a:xfrm>
            <a:off x="1717040" y="619761"/>
            <a:ext cx="8243760" cy="5262880"/>
          </a:xfrm>
          <a:prstGeom prst="rect">
            <a:avLst/>
          </a:prstGeom>
          <a:noFill/>
        </p:spPr>
      </p:pic>
      <p:sp>
        <p:nvSpPr>
          <p:cNvPr id="25" name="Rectangle 24">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2981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D59CD-0D49-BF4A-999C-F468E94CDD95}"/>
              </a:ext>
            </a:extLst>
          </p:cNvPr>
          <p:cNvSpPr>
            <a:spLocks noGrp="1"/>
          </p:cNvSpPr>
          <p:nvPr>
            <p:ph idx="1"/>
          </p:nvPr>
        </p:nvSpPr>
        <p:spPr>
          <a:xfrm>
            <a:off x="648930" y="2438400"/>
            <a:ext cx="6188189" cy="3785419"/>
          </a:xfrm>
        </p:spPr>
        <p:txBody>
          <a:bodyPr>
            <a:normAutofit/>
          </a:bodyPr>
          <a:lstStyle/>
          <a:p>
            <a:r>
              <a:rPr lang="en-US" b="1"/>
              <a:t> Closing the wound by perfect continuous suture using cotton thread to ensure that the wound would not disrupt while transforming or burying the deceased.</a:t>
            </a:r>
            <a:endParaRPr lang="en-IQ"/>
          </a:p>
        </p:txBody>
      </p:sp>
      <p:sp>
        <p:nvSpPr>
          <p:cNvPr id="9"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583E6107-F9A0-A84C-BD2A-D940C2A60545}"/>
              </a:ext>
            </a:extLst>
          </p:cNvPr>
          <p:cNvPicPr/>
          <p:nvPr/>
        </p:nvPicPr>
        <p:blipFill>
          <a:blip r:embed="rId3" cstate="print">
            <a:extLst>
              <a:ext uri="{28A0092B-C50C-407E-A947-70E740481C1C}">
                <a14:useLocalDpi xmlns:a14="http://schemas.microsoft.com/office/drawing/2010/main" val="0"/>
              </a:ext>
            </a:extLst>
          </a:blip>
          <a:srcRect b="10855"/>
          <a:stretch>
            <a:fillRect/>
          </a:stretch>
        </p:blipFill>
        <p:spPr bwMode="auto">
          <a:xfrm>
            <a:off x="8261289" y="647698"/>
            <a:ext cx="3151174" cy="5562601"/>
          </a:xfrm>
          <a:prstGeom prst="rect">
            <a:avLst/>
          </a:prstGeom>
          <a:noFill/>
          <a:effectLst/>
        </p:spPr>
      </p:pic>
      <p:sp>
        <p:nvSpPr>
          <p:cNvPr id="15" name="Rectangle 14">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39095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AF12-01C5-464F-B8C2-C6C43B7447C1}"/>
              </a:ext>
            </a:extLst>
          </p:cNvPr>
          <p:cNvSpPr>
            <a:spLocks noGrp="1"/>
          </p:cNvSpPr>
          <p:nvPr>
            <p:ph type="title"/>
          </p:nvPr>
        </p:nvSpPr>
        <p:spPr/>
        <p:txBody>
          <a:bodyPr/>
          <a:lstStyle/>
          <a:p>
            <a:r>
              <a:rPr lang="en-US" dirty="0"/>
              <a:t>summery</a:t>
            </a:r>
          </a:p>
        </p:txBody>
      </p:sp>
      <p:sp>
        <p:nvSpPr>
          <p:cNvPr id="3" name="Content Placeholder 2">
            <a:extLst>
              <a:ext uri="{FF2B5EF4-FFF2-40B4-BE49-F238E27FC236}">
                <a16:creationId xmlns:a16="http://schemas.microsoft.com/office/drawing/2014/main" id="{5EA997B3-7000-4031-A717-76DECE474439}"/>
              </a:ext>
            </a:extLst>
          </p:cNvPr>
          <p:cNvSpPr>
            <a:spLocks noGrp="1"/>
          </p:cNvSpPr>
          <p:nvPr>
            <p:ph idx="1"/>
          </p:nvPr>
        </p:nvSpPr>
        <p:spPr/>
        <p:txBody>
          <a:bodyPr/>
          <a:lstStyle/>
          <a:p>
            <a:pPr algn="just">
              <a:lnSpc>
                <a:spcPct val="150000"/>
              </a:lnSpc>
            </a:pPr>
            <a:r>
              <a:rPr lang="en-US" dirty="0">
                <a:latin typeface="Arial" panose="020B0604020202020204" pitchFamily="34" charset="0"/>
                <a:cs typeface="Arial" panose="020B0604020202020204" pitchFamily="34" charset="0"/>
              </a:rPr>
              <a:t>Autopsy is very important science that help court and medicine.</a:t>
            </a:r>
          </a:p>
          <a:p>
            <a:pPr algn="just">
              <a:lnSpc>
                <a:spcPct val="150000"/>
              </a:lnSpc>
            </a:pPr>
            <a:r>
              <a:rPr lang="en-US" dirty="0">
                <a:latin typeface="Arial" panose="020B0604020202020204" pitchFamily="34" charset="0"/>
                <a:cs typeface="Arial" panose="020B0604020202020204" pitchFamily="34" charset="0"/>
              </a:rPr>
              <a:t>We have three type of </a:t>
            </a:r>
            <a:r>
              <a:rPr lang="en-US" b="1" dirty="0">
                <a:latin typeface="Arial" panose="020B0604020202020204" pitchFamily="34" charset="0"/>
                <a:cs typeface="Arial" panose="020B0604020202020204" pitchFamily="34" charset="0"/>
              </a:rPr>
              <a:t>autopsies</a:t>
            </a:r>
            <a:r>
              <a:rPr lang="en-US" dirty="0">
                <a:latin typeface="Arial" panose="020B0604020202020204" pitchFamily="34" charset="0"/>
                <a:cs typeface="Arial" panose="020B0604020202020204" pitchFamily="34" charset="0"/>
              </a:rPr>
              <a:t>.</a:t>
            </a:r>
          </a:p>
          <a:p>
            <a:pPr algn="just">
              <a:lnSpc>
                <a:spcPct val="150000"/>
              </a:lnSpc>
            </a:pPr>
            <a:r>
              <a:rPr lang="en-US" dirty="0">
                <a:latin typeface="Arial" panose="020B0604020202020204" pitchFamily="34" charset="0"/>
                <a:cs typeface="Arial" panose="020B0604020202020204" pitchFamily="34" charset="0"/>
              </a:rPr>
              <a:t>We have three type of </a:t>
            </a:r>
            <a:r>
              <a:rPr lang="en-US" b="1" dirty="0">
                <a:latin typeface="Arial" panose="020B0604020202020204" pitchFamily="34" charset="0"/>
                <a:cs typeface="Arial" panose="020B0604020202020204" pitchFamily="34" charset="0"/>
              </a:rPr>
              <a:t>incisions</a:t>
            </a:r>
            <a:r>
              <a:rPr lang="en-US" dirty="0">
                <a:latin typeface="Arial" panose="020B0604020202020204" pitchFamily="34" charset="0"/>
                <a:cs typeface="Arial" panose="020B0604020202020204" pitchFamily="34" charset="0"/>
              </a:rPr>
              <a:t>.</a:t>
            </a:r>
          </a:p>
          <a:p>
            <a:pPr algn="just">
              <a:lnSpc>
                <a:spcPct val="150000"/>
              </a:lnSpc>
            </a:pPr>
            <a:r>
              <a:rPr lang="en-US" b="1" dirty="0">
                <a:latin typeface="Arial" panose="020B0604020202020204" pitchFamily="34" charset="0"/>
                <a:cs typeface="Arial" panose="020B0604020202020204" pitchFamily="34" charset="0"/>
              </a:rPr>
              <a:t>Scalp opening </a:t>
            </a:r>
            <a:r>
              <a:rPr lang="en-US" dirty="0">
                <a:latin typeface="Arial" panose="020B0604020202020204" pitchFamily="34" charset="0"/>
                <a:cs typeface="Arial" panose="020B0604020202020204" pitchFamily="34" charset="0"/>
              </a:rPr>
              <a:t>is important and take care about dura mater.</a:t>
            </a:r>
          </a:p>
          <a:p>
            <a:pPr algn="just">
              <a:lnSpc>
                <a:spcPct val="150000"/>
              </a:lnSpc>
            </a:pPr>
            <a:r>
              <a:rPr lang="en-US" dirty="0">
                <a:latin typeface="Arial" panose="020B0604020202020204" pitchFamily="34" charset="0"/>
                <a:cs typeface="Arial" panose="020B0604020202020204" pitchFamily="34" charset="0"/>
              </a:rPr>
              <a:t>We knew about </a:t>
            </a:r>
            <a:r>
              <a:rPr lang="en-US" sz="2000" b="1" dirty="0">
                <a:solidFill>
                  <a:srgbClr val="EBEBEB"/>
                </a:solidFill>
                <a:latin typeface="Arial" panose="020B0604020202020204" pitchFamily="34" charset="0"/>
                <a:cs typeface="Arial" panose="020B0604020202020204" pitchFamily="34" charset="0"/>
              </a:rPr>
              <a:t>Methods of exteriorization of the viscera</a:t>
            </a:r>
            <a:br>
              <a:rPr lang="en-IQ" sz="2000" dirty="0">
                <a:solidFill>
                  <a:srgbClr val="EBEBEB"/>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9790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One big red drawing pin in front of many smaller black drawing pins">
            <a:extLst>
              <a:ext uri="{FF2B5EF4-FFF2-40B4-BE49-F238E27FC236}">
                <a16:creationId xmlns:a16="http://schemas.microsoft.com/office/drawing/2014/main" id="{3F70B5F8-CF89-3440-A447-5743BA51785D}"/>
              </a:ext>
            </a:extLst>
          </p:cNvPr>
          <p:cNvPicPr>
            <a:picLocks noChangeAspect="1"/>
          </p:cNvPicPr>
          <p:nvPr/>
        </p:nvPicPr>
        <p:blipFill rotWithShape="1">
          <a:blip r:embed="rId3"/>
          <a:srcRect l="19526" r="-1" b="-1"/>
          <a:stretch/>
        </p:blipFill>
        <p:spPr>
          <a:xfrm>
            <a:off x="4634680" y="10"/>
            <a:ext cx="7560130" cy="6857990"/>
          </a:xfrm>
          <a:prstGeom prst="rect">
            <a:avLst/>
          </a:prstGeom>
        </p:spPr>
      </p:pic>
      <p:sp>
        <p:nvSpPr>
          <p:cNvPr id="9" name="Rectangle 8">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BB66B1E-2D9C-4BF7-A0E5-AFE00CB7B540}"/>
              </a:ext>
            </a:extLst>
          </p:cNvPr>
          <p:cNvSpPr>
            <a:spLocks noGrp="1"/>
          </p:cNvSpPr>
          <p:nvPr>
            <p:ph idx="1"/>
          </p:nvPr>
        </p:nvSpPr>
        <p:spPr>
          <a:xfrm>
            <a:off x="650669" y="2438400"/>
            <a:ext cx="3330328" cy="3809999"/>
          </a:xfrm>
        </p:spPr>
        <p:txBody>
          <a:bodyPr>
            <a:normAutofit/>
          </a:bodyPr>
          <a:lstStyle/>
          <a:p>
            <a:r>
              <a:rPr lang="en-US" dirty="0"/>
              <a:t>References:</a:t>
            </a:r>
          </a:p>
          <a:p>
            <a:pPr marL="457200" indent="-457200">
              <a:buFont typeface="+mj-lt"/>
              <a:buAutoNum type="arabicPeriod"/>
            </a:pPr>
            <a:r>
              <a:rPr lang="en-US" dirty="0"/>
              <a:t>Knights' Forensic pathology.</a:t>
            </a:r>
          </a:p>
          <a:p>
            <a:pPr marL="457200" indent="-457200">
              <a:buFont typeface="+mj-lt"/>
              <a:buAutoNum type="arabicPeriod"/>
            </a:pPr>
            <a:r>
              <a:rPr lang="en-US" dirty="0"/>
              <a:t>Simpsons ' forensic medicine.</a:t>
            </a:r>
          </a:p>
          <a:p>
            <a:pPr marL="457200" indent="-457200">
              <a:buFont typeface="+mj-lt"/>
              <a:buAutoNum type="arabicPeriod"/>
            </a:pPr>
            <a:r>
              <a:rPr lang="en-US" dirty="0"/>
              <a:t>Textbook of forensic medicine and toxicology</a:t>
            </a:r>
          </a:p>
        </p:txBody>
      </p:sp>
    </p:spTree>
    <p:extLst>
      <p:ext uri="{BB962C8B-B14F-4D97-AF65-F5344CB8AC3E}">
        <p14:creationId xmlns:p14="http://schemas.microsoft.com/office/powerpoint/2010/main" val="285278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FD2B-783B-43FB-8755-D1C8396CBA5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069A1D-7A37-4FA0-AEFD-6A69783508C8}"/>
              </a:ext>
            </a:extLst>
          </p:cNvPr>
          <p:cNvSpPr>
            <a:spLocks noGrp="1"/>
          </p:cNvSpPr>
          <p:nvPr>
            <p:ph idx="1"/>
          </p:nvPr>
        </p:nvSpPr>
        <p:spPr>
          <a:xfrm>
            <a:off x="1103312" y="2915920"/>
            <a:ext cx="8946541" cy="3332479"/>
          </a:xfrm>
        </p:spPr>
        <p:txBody>
          <a:bodyPr>
            <a:normAutofit/>
          </a:bodyPr>
          <a:lstStyle/>
          <a:p>
            <a:r>
              <a:rPr lang="en-US" sz="7200" dirty="0"/>
              <a:t>Thank you</a:t>
            </a:r>
          </a:p>
        </p:txBody>
      </p:sp>
    </p:spTree>
    <p:extLst>
      <p:ext uri="{BB962C8B-B14F-4D97-AF65-F5344CB8AC3E}">
        <p14:creationId xmlns:p14="http://schemas.microsoft.com/office/powerpoint/2010/main" val="328424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12E636A-301D-4BAE-9C00-9E16336D26F3}"/>
              </a:ext>
            </a:extLst>
          </p:cNvPr>
          <p:cNvSpPr>
            <a:spLocks noGrp="1"/>
          </p:cNvSpPr>
          <p:nvPr>
            <p:ph type="title"/>
          </p:nvPr>
        </p:nvSpPr>
        <p:spPr>
          <a:xfrm>
            <a:off x="653143" y="1645920"/>
            <a:ext cx="3522879" cy="4470821"/>
          </a:xfrm>
        </p:spPr>
        <p:txBody>
          <a:bodyPr>
            <a:normAutofit/>
          </a:bodyPr>
          <a:lstStyle/>
          <a:p>
            <a:pPr algn="r"/>
            <a:r>
              <a:rPr lang="en-US" b="1">
                <a:solidFill>
                  <a:srgbClr val="FFFFFF"/>
                </a:solidFill>
                <a:latin typeface="Arial" panose="020B0604020202020204" pitchFamily="34" charset="0"/>
                <a:cs typeface="Arial" panose="020B0604020202020204" pitchFamily="34" charset="0"/>
              </a:rPr>
              <a:t>Learning out come</a:t>
            </a:r>
          </a:p>
        </p:txBody>
      </p:sp>
      <p:sp>
        <p:nvSpPr>
          <p:cNvPr id="17" name="Content Placeholder 2">
            <a:extLst>
              <a:ext uri="{FF2B5EF4-FFF2-40B4-BE49-F238E27FC236}">
                <a16:creationId xmlns:a16="http://schemas.microsoft.com/office/drawing/2014/main" id="{A2A41E00-2422-4009-9E30-19CD10B955DD}"/>
              </a:ext>
            </a:extLst>
          </p:cNvPr>
          <p:cNvSpPr>
            <a:spLocks noGrp="1"/>
          </p:cNvSpPr>
          <p:nvPr>
            <p:ph idx="1"/>
          </p:nvPr>
        </p:nvSpPr>
        <p:spPr>
          <a:xfrm>
            <a:off x="5204109" y="1645920"/>
            <a:ext cx="5919503" cy="4470821"/>
          </a:xfrm>
        </p:spPr>
        <p:txBody>
          <a:bodyPr>
            <a:normAutofit/>
          </a:bodyPr>
          <a:lstStyle/>
          <a:p>
            <a:pPr marL="0" indent="0">
              <a:buNone/>
            </a:pPr>
            <a:r>
              <a:rPr lang="en-US" dirty="0">
                <a:latin typeface="Arial" panose="020B0604020202020204" pitchFamily="34" charset="0"/>
                <a:cs typeface="Arial" panose="020B0604020202020204" pitchFamily="34" charset="0"/>
              </a:rPr>
              <a:t>At the end of this lecture  the students will be able to:</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 Define the autopsy</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Identify how they examine the cadaver.</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Describe types of autopsies.</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Naming type of the incisions.</a:t>
            </a:r>
          </a:p>
          <a:p>
            <a:pP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83130521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1A36-2890-4382-B7E3-41B267E66D18}"/>
              </a:ext>
            </a:extLst>
          </p:cNvPr>
          <p:cNvSpPr>
            <a:spLocks noGrp="1"/>
          </p:cNvSpPr>
          <p:nvPr>
            <p:ph type="title"/>
          </p:nvPr>
        </p:nvSpPr>
        <p:spPr/>
        <p:txBody>
          <a:bodyPr/>
          <a:lstStyle/>
          <a:p>
            <a:r>
              <a:rPr lang="en-US" dirty="0"/>
              <a:t>Definition of autopsy:</a:t>
            </a:r>
          </a:p>
        </p:txBody>
      </p:sp>
      <p:sp>
        <p:nvSpPr>
          <p:cNvPr id="3" name="Content Placeholder 2">
            <a:extLst>
              <a:ext uri="{FF2B5EF4-FFF2-40B4-BE49-F238E27FC236}">
                <a16:creationId xmlns:a16="http://schemas.microsoft.com/office/drawing/2014/main" id="{A8E064F5-6D4C-4F3C-BB27-4F65C50FA002}"/>
              </a:ext>
            </a:extLst>
          </p:cNvPr>
          <p:cNvSpPr>
            <a:spLocks noGrp="1"/>
          </p:cNvSpPr>
          <p:nvPr>
            <p:ph idx="1"/>
          </p:nvPr>
        </p:nvSpPr>
        <p:spPr/>
        <p:txBody>
          <a:bodyPr>
            <a:normAutofit/>
          </a:bodyPr>
          <a:lstStyle/>
          <a:p>
            <a:r>
              <a:rPr lang="en-US" sz="5400" dirty="0"/>
              <a:t>What is autopsy?</a:t>
            </a:r>
          </a:p>
        </p:txBody>
      </p:sp>
    </p:spTree>
    <p:extLst>
      <p:ext uri="{BB962C8B-B14F-4D97-AF65-F5344CB8AC3E}">
        <p14:creationId xmlns:p14="http://schemas.microsoft.com/office/powerpoint/2010/main" val="240733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BBCD993A-4EE5-4754-AFD1-ABEFFC18E9B0}"/>
              </a:ext>
            </a:extLst>
          </p:cNvPr>
          <p:cNvSpPr txBox="1">
            <a:spLocks noGrp="1"/>
          </p:cNvSpPr>
          <p:nvPr/>
        </p:nvSpPr>
        <p:spPr bwMode="auto">
          <a:xfrm>
            <a:off x="1608139"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697439D-422C-4B11-A19D-FB7588B43999}" type="slidenum">
              <a:rPr lang="en-US" altLang="en-US" sz="2600" b="1">
                <a:solidFill>
                  <a:schemeClr val="bg1"/>
                </a:solidFill>
                <a:latin typeface="Arial" panose="020B0604020202020204" pitchFamily="34" charset="0"/>
              </a:rPr>
              <a:pPr eaLnBrk="1" hangingPunct="1"/>
              <a:t>5</a:t>
            </a:fld>
            <a:endParaRPr lang="en-US" altLang="en-US" sz="2600" b="1">
              <a:solidFill>
                <a:schemeClr val="bg1"/>
              </a:solidFill>
              <a:latin typeface="Arial" panose="020B0604020202020204" pitchFamily="34" charset="0"/>
            </a:endParaRPr>
          </a:p>
        </p:txBody>
      </p:sp>
      <p:sp>
        <p:nvSpPr>
          <p:cNvPr id="18435" name="Rectangle 3">
            <a:extLst>
              <a:ext uri="{FF2B5EF4-FFF2-40B4-BE49-F238E27FC236}">
                <a16:creationId xmlns:a16="http://schemas.microsoft.com/office/drawing/2014/main" id="{1E79EA01-B48D-4F7E-8472-5C79DF6E0078}"/>
              </a:ext>
            </a:extLst>
          </p:cNvPr>
          <p:cNvSpPr>
            <a:spLocks noGrp="1" noChangeArrowheads="1"/>
          </p:cNvSpPr>
          <p:nvPr>
            <p:ph type="body" idx="4294967295"/>
          </p:nvPr>
        </p:nvSpPr>
        <p:spPr>
          <a:xfrm>
            <a:off x="1229360" y="1752600"/>
            <a:ext cx="7366000" cy="4414520"/>
          </a:xfrm>
        </p:spPr>
        <p:txBody>
          <a:bodyPr>
            <a:normAutofit/>
          </a:bodyPr>
          <a:lstStyle/>
          <a:p>
            <a:pPr eaLnBrk="1" hangingPunct="1">
              <a:lnSpc>
                <a:spcPct val="90000"/>
              </a:lnSpc>
              <a:spcBef>
                <a:spcPct val="45000"/>
              </a:spcBef>
              <a:buSzPct val="90000"/>
            </a:pPr>
            <a:endParaRPr lang="en-US" altLang="en-US" sz="2800" dirty="0"/>
          </a:p>
          <a:p>
            <a:pPr>
              <a:buFont typeface="Arial" panose="020B0604020202020204" pitchFamily="34" charset="0"/>
              <a:buChar char="•"/>
            </a:pPr>
            <a:r>
              <a:rPr lang="en-US" altLang="en-US" sz="2800" dirty="0"/>
              <a:t>a. Body tag</a:t>
            </a:r>
          </a:p>
          <a:p>
            <a:pPr>
              <a:buFont typeface="Arial" panose="020B0604020202020204" pitchFamily="34" charset="0"/>
              <a:buChar char="•"/>
            </a:pPr>
            <a:r>
              <a:rPr lang="en-US" altLang="en-US" sz="2800" dirty="0"/>
              <a:t>b. Weight and height</a:t>
            </a:r>
          </a:p>
          <a:p>
            <a:pPr>
              <a:buFont typeface="Arial" panose="020B0604020202020204" pitchFamily="34" charset="0"/>
              <a:buChar char="•"/>
            </a:pPr>
            <a:r>
              <a:rPr lang="en-US" altLang="en-US" sz="2800" dirty="0"/>
              <a:t> c. Clothing and valuables identified</a:t>
            </a:r>
          </a:p>
          <a:p>
            <a:pPr>
              <a:buFont typeface="Arial" panose="020B0604020202020204" pitchFamily="34" charset="0"/>
              <a:buChar char="•"/>
            </a:pPr>
            <a:r>
              <a:rPr lang="en-US" altLang="en-US" sz="2800" dirty="0"/>
              <a:t> d. Scars, tattoos, injuries, wounds,</a:t>
            </a:r>
          </a:p>
          <a:p>
            <a:pPr>
              <a:buFont typeface="Arial" panose="020B0604020202020204" pitchFamily="34" charset="0"/>
              <a:buChar char="•"/>
            </a:pPr>
            <a:r>
              <a:rPr lang="en-US" altLang="en-US" sz="2800" dirty="0"/>
              <a:t>	e.	bruises recorded</a:t>
            </a:r>
          </a:p>
          <a:p>
            <a:pPr>
              <a:buFont typeface="Arial" panose="020B0604020202020204" pitchFamily="34" charset="0"/>
              <a:buChar char="•"/>
            </a:pPr>
            <a:r>
              <a:rPr lang="en-US" altLang="en-US" sz="2800" dirty="0"/>
              <a:t> f. Foreign objects noted</a:t>
            </a:r>
            <a:r>
              <a:rPr lang="en-US" altLang="en-US" sz="2800" b="1" dirty="0">
                <a:solidFill>
                  <a:srgbClr val="FF3300"/>
                </a:solidFill>
              </a:rPr>
              <a:t>			</a:t>
            </a:r>
            <a:endParaRPr lang="en-US" altLang="en-US" sz="2800" dirty="0"/>
          </a:p>
        </p:txBody>
      </p:sp>
      <p:sp>
        <p:nvSpPr>
          <p:cNvPr id="6" name="AutoShape 2">
            <a:extLst>
              <a:ext uri="{FF2B5EF4-FFF2-40B4-BE49-F238E27FC236}">
                <a16:creationId xmlns:a16="http://schemas.microsoft.com/office/drawing/2014/main" id="{D3CF615E-E908-4FF4-8D31-45B0687580B1}"/>
              </a:ext>
            </a:extLst>
          </p:cNvPr>
          <p:cNvSpPr txBox="1">
            <a:spLocks noChangeArrowheads="1"/>
          </p:cNvSpPr>
          <p:nvPr/>
        </p:nvSpPr>
        <p:spPr bwMode="auto">
          <a:xfrm>
            <a:off x="2286000" y="304800"/>
            <a:ext cx="8153400" cy="762000"/>
          </a:xfrm>
          <a:prstGeom prst="rect">
            <a:avLst/>
          </a:prstGeom>
          <a:noFill/>
          <a:ln w="9525">
            <a:noFill/>
            <a:miter lim="800000"/>
            <a:headEnd/>
            <a:tailEnd/>
          </a:ln>
        </p:spPr>
        <p:txBody>
          <a:bodyPr anchor="b"/>
          <a:lstStyle/>
          <a:p>
            <a:pPr algn="ctr">
              <a:defRPr/>
            </a:pPr>
            <a:r>
              <a:rPr lang="en-US" sz="4000" kern="0" dirty="0">
                <a:solidFill>
                  <a:srgbClr val="53A753"/>
                </a:solidFill>
                <a:effectLst>
                  <a:outerShdw blurRad="38100" dist="38100" dir="2700000" algn="tl">
                    <a:srgbClr val="000000"/>
                  </a:outerShdw>
                </a:effectLst>
                <a:latin typeface="+mj-lt"/>
                <a:ea typeface="+mj-ea"/>
                <a:cs typeface="+mj-cs"/>
              </a:rPr>
              <a:t>Autopsy-External</a:t>
            </a:r>
            <a:endParaRPr lang="en-US" sz="4000" b="1" i="1" kern="0" dirty="0">
              <a:solidFill>
                <a:srgbClr val="3A763A"/>
              </a:solidFill>
              <a:latin typeface="Kartika" pitchFamily="18" charset="0"/>
              <a:ea typeface="+mj-ea"/>
              <a:cs typeface="+mj-cs"/>
            </a:endParaRPr>
          </a:p>
        </p:txBody>
      </p:sp>
      <p:pic>
        <p:nvPicPr>
          <p:cNvPr id="18437" name="Picture 2">
            <a:extLst>
              <a:ext uri="{FF2B5EF4-FFF2-40B4-BE49-F238E27FC236}">
                <a16:creationId xmlns:a16="http://schemas.microsoft.com/office/drawing/2014/main" id="{15235C40-B5A9-4A6B-8D45-39C254450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040" y="914400"/>
            <a:ext cx="2814320" cy="298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1000">
                                          <p:stCondLst>
                                            <p:cond delay="0"/>
                                          </p:stCondLst>
                                        </p:cTn>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1000">
                                          <p:stCondLst>
                                            <p:cond delay="0"/>
                                          </p:stCondLst>
                                        </p:cTn>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fade">
                                      <p:cBhvr>
                                        <p:cTn id="17" dur="1000">
                                          <p:stCondLst>
                                            <p:cond delay="0"/>
                                          </p:stCondLst>
                                        </p:cTn>
                                        <p:tgtEl>
                                          <p:spTgt spid="184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fade">
                                      <p:cBhvr>
                                        <p:cTn id="22" dur="1000">
                                          <p:stCondLst>
                                            <p:cond delay="0"/>
                                          </p:stCondLst>
                                        </p:cTn>
                                        <p:tgtEl>
                                          <p:spTgt spid="184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fade">
                                      <p:cBhvr>
                                        <p:cTn id="27" dur="1000">
                                          <p:stCondLst>
                                            <p:cond delay="0"/>
                                          </p:stCondLst>
                                        </p:cTn>
                                        <p:tgtEl>
                                          <p:spTgt spid="184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Effect transition="in" filter="fade">
                                      <p:cBhvr>
                                        <p:cTn id="32" dur="1000">
                                          <p:stCondLst>
                                            <p:cond delay="0"/>
                                          </p:stCondLst>
                                        </p:cTn>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69559B5E-4FB9-4E45-8CCE-F88080EBD928}"/>
              </a:ext>
            </a:extLst>
          </p:cNvPr>
          <p:cNvSpPr txBox="1">
            <a:spLocks noGrp="1"/>
          </p:cNvSpPr>
          <p:nvPr/>
        </p:nvSpPr>
        <p:spPr bwMode="auto">
          <a:xfrm>
            <a:off x="1608139"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8F5079-F89E-4800-A4E1-A9B4F9E4DADE}" type="slidenum">
              <a:rPr lang="en-US" altLang="en-US" sz="2600" b="1">
                <a:solidFill>
                  <a:schemeClr val="bg1"/>
                </a:solidFill>
                <a:latin typeface="Arial" panose="020B0604020202020204" pitchFamily="34" charset="0"/>
              </a:rPr>
              <a:pPr eaLnBrk="1" hangingPunct="1"/>
              <a:t>6</a:t>
            </a:fld>
            <a:endParaRPr lang="en-US" altLang="en-US" sz="2600" b="1">
              <a:solidFill>
                <a:schemeClr val="bg1"/>
              </a:solidFill>
              <a:latin typeface="Arial" panose="020B0604020202020204" pitchFamily="34" charset="0"/>
            </a:endParaRPr>
          </a:p>
        </p:txBody>
      </p:sp>
      <p:sp>
        <p:nvSpPr>
          <p:cNvPr id="19459" name="Rectangle 3">
            <a:extLst>
              <a:ext uri="{FF2B5EF4-FFF2-40B4-BE49-F238E27FC236}">
                <a16:creationId xmlns:a16="http://schemas.microsoft.com/office/drawing/2014/main" id="{4CD338FB-AA91-436C-A06E-77002C8978D3}"/>
              </a:ext>
            </a:extLst>
          </p:cNvPr>
          <p:cNvSpPr>
            <a:spLocks noGrp="1" noChangeArrowheads="1"/>
          </p:cNvSpPr>
          <p:nvPr>
            <p:ph type="body" idx="4294967295"/>
          </p:nvPr>
        </p:nvSpPr>
        <p:spPr>
          <a:xfrm>
            <a:off x="568960" y="1295400"/>
            <a:ext cx="8229600" cy="4876800"/>
          </a:xfrm>
        </p:spPr>
        <p:txBody>
          <a:bodyPr/>
          <a:lstStyle/>
          <a:p>
            <a:pPr eaLnBrk="1" hangingPunct="1">
              <a:lnSpc>
                <a:spcPct val="90000"/>
              </a:lnSpc>
              <a:spcBef>
                <a:spcPct val="45000"/>
              </a:spcBef>
              <a:buSzPct val="90000"/>
            </a:pPr>
            <a:endParaRPr lang="en-US" altLang="en-US" dirty="0"/>
          </a:p>
          <a:p>
            <a:r>
              <a:rPr lang="en-US" altLang="en-US" sz="2800" dirty="0"/>
              <a:t>a. Dissection of head and abdomen</a:t>
            </a:r>
          </a:p>
          <a:p>
            <a:pPr>
              <a:buFontTx/>
              <a:buNone/>
            </a:pPr>
            <a:r>
              <a:rPr lang="en-US" altLang="en-US" sz="2800" dirty="0"/>
              <a:t>• b. Organs removed, weighed, measured</a:t>
            </a:r>
          </a:p>
          <a:p>
            <a:pPr>
              <a:buFontTx/>
              <a:buNone/>
            </a:pPr>
            <a:r>
              <a:rPr lang="en-US" altLang="en-US" sz="2800" dirty="0"/>
              <a:t>	and examined</a:t>
            </a:r>
          </a:p>
          <a:p>
            <a:pPr>
              <a:buFontTx/>
              <a:buNone/>
            </a:pPr>
            <a:r>
              <a:rPr lang="en-US" altLang="en-US" sz="2800" dirty="0"/>
              <a:t>• c. Tissue samples examined under</a:t>
            </a:r>
          </a:p>
          <a:p>
            <a:pPr>
              <a:buFontTx/>
              <a:buNone/>
            </a:pPr>
            <a:r>
              <a:rPr lang="en-US" altLang="en-US" sz="2800" dirty="0"/>
              <a:t>	microscope</a:t>
            </a:r>
          </a:p>
          <a:p>
            <a:pPr>
              <a:buFontTx/>
              <a:buNone/>
            </a:pPr>
            <a:r>
              <a:rPr lang="en-US" altLang="en-US" sz="2800" dirty="0"/>
              <a:t>• d. Fluid samples tested for drugs,</a:t>
            </a:r>
          </a:p>
          <a:p>
            <a:pPr>
              <a:buFontTx/>
              <a:buNone/>
            </a:pPr>
            <a:r>
              <a:rPr lang="en-US" altLang="en-US" sz="2800" dirty="0"/>
              <a:t>	infection</a:t>
            </a:r>
            <a:r>
              <a:rPr lang="en-US" altLang="en-US" sz="2800" b="1" dirty="0">
                <a:solidFill>
                  <a:srgbClr val="FF3300"/>
                </a:solidFill>
              </a:rPr>
              <a:t>		</a:t>
            </a:r>
            <a:endParaRPr lang="en-US" altLang="en-US" sz="2800" dirty="0"/>
          </a:p>
        </p:txBody>
      </p:sp>
      <p:sp>
        <p:nvSpPr>
          <p:cNvPr id="6" name="AutoShape 2">
            <a:extLst>
              <a:ext uri="{FF2B5EF4-FFF2-40B4-BE49-F238E27FC236}">
                <a16:creationId xmlns:a16="http://schemas.microsoft.com/office/drawing/2014/main" id="{846F65CF-88E6-4A78-BAA2-B0C9D7AEF45C}"/>
              </a:ext>
            </a:extLst>
          </p:cNvPr>
          <p:cNvSpPr txBox="1">
            <a:spLocks noChangeArrowheads="1"/>
          </p:cNvSpPr>
          <p:nvPr/>
        </p:nvSpPr>
        <p:spPr bwMode="auto">
          <a:xfrm>
            <a:off x="2286000" y="304800"/>
            <a:ext cx="8153400" cy="762000"/>
          </a:xfrm>
          <a:prstGeom prst="rect">
            <a:avLst/>
          </a:prstGeom>
          <a:noFill/>
          <a:ln w="9525">
            <a:noFill/>
            <a:miter lim="800000"/>
            <a:headEnd/>
            <a:tailEnd/>
          </a:ln>
        </p:spPr>
        <p:txBody>
          <a:bodyPr anchor="b"/>
          <a:lstStyle/>
          <a:p>
            <a:pPr algn="ctr">
              <a:defRPr/>
            </a:pPr>
            <a:r>
              <a:rPr lang="en-US" sz="4000" kern="0" dirty="0">
                <a:solidFill>
                  <a:srgbClr val="53A753"/>
                </a:solidFill>
                <a:effectLst>
                  <a:outerShdw blurRad="38100" dist="38100" dir="2700000" algn="tl">
                    <a:srgbClr val="000000"/>
                  </a:outerShdw>
                </a:effectLst>
                <a:latin typeface="+mj-lt"/>
                <a:ea typeface="+mj-ea"/>
                <a:cs typeface="+mj-cs"/>
              </a:rPr>
              <a:t>Autopsy-Internal</a:t>
            </a:r>
            <a:endParaRPr lang="en-US" sz="4000" b="1" i="1" kern="0" dirty="0">
              <a:solidFill>
                <a:srgbClr val="3A763A"/>
              </a:solidFill>
              <a:latin typeface="Kartika" pitchFamily="18" charset="0"/>
              <a:ea typeface="+mj-ea"/>
              <a:cs typeface="+mj-cs"/>
            </a:endParaRPr>
          </a:p>
        </p:txBody>
      </p:sp>
      <p:pic>
        <p:nvPicPr>
          <p:cNvPr id="19461" name="Picture 2">
            <a:extLst>
              <a:ext uri="{FF2B5EF4-FFF2-40B4-BE49-F238E27FC236}">
                <a16:creationId xmlns:a16="http://schemas.microsoft.com/office/drawing/2014/main" id="{F5745D2E-A53C-4228-B7E5-A65F6399C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1295400"/>
            <a:ext cx="2936240" cy="326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1000">
                                          <p:stCondLst>
                                            <p:cond delay="0"/>
                                          </p:stCondLst>
                                        </p:cTn>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1000">
                                          <p:stCondLst>
                                            <p:cond delay="0"/>
                                          </p:stCondLst>
                                        </p:cTn>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fade">
                                      <p:cBhvr>
                                        <p:cTn id="17" dur="1000">
                                          <p:stCondLst>
                                            <p:cond delay="0"/>
                                          </p:stCondLst>
                                        </p:cTn>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fade">
                                      <p:cBhvr>
                                        <p:cTn id="22" dur="1000">
                                          <p:stCondLst>
                                            <p:cond delay="0"/>
                                          </p:stCondLst>
                                        </p:cTn>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fade">
                                      <p:cBhvr>
                                        <p:cTn id="27" dur="1000">
                                          <p:stCondLst>
                                            <p:cond delay="0"/>
                                          </p:stCondLst>
                                        </p:cTn>
                                        <p:tgtEl>
                                          <p:spTgt spid="194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fade">
                                      <p:cBhvr>
                                        <p:cTn id="32" dur="1000">
                                          <p:stCondLst>
                                            <p:cond delay="0"/>
                                          </p:stCondLst>
                                        </p:cTn>
                                        <p:tgtEl>
                                          <p:spTgt spid="1945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59">
                                            <p:txEl>
                                              <p:pRg st="7" end="7"/>
                                            </p:txEl>
                                          </p:spTgt>
                                        </p:tgtEl>
                                        <p:attrNameLst>
                                          <p:attrName>style.visibility</p:attrName>
                                        </p:attrNameLst>
                                      </p:cBhvr>
                                      <p:to>
                                        <p:strVal val="visible"/>
                                      </p:to>
                                    </p:set>
                                    <p:animEffect transition="in" filter="fade">
                                      <p:cBhvr>
                                        <p:cTn id="37" dur="1000">
                                          <p:stCondLst>
                                            <p:cond delay="0"/>
                                          </p:stCondLst>
                                        </p:cTn>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91AE75-65B3-044D-9AB3-ACCE06EF221C}"/>
              </a:ext>
            </a:extLst>
          </p:cNvPr>
          <p:cNvSpPr>
            <a:spLocks noGrp="1"/>
          </p:cNvSpPr>
          <p:nvPr>
            <p:ph type="title"/>
          </p:nvPr>
        </p:nvSpPr>
        <p:spPr>
          <a:xfrm>
            <a:off x="653143" y="1645920"/>
            <a:ext cx="3522879" cy="4470821"/>
          </a:xfrm>
        </p:spPr>
        <p:txBody>
          <a:bodyPr>
            <a:normAutofit/>
          </a:bodyPr>
          <a:lstStyle/>
          <a:p>
            <a:pPr algn="r"/>
            <a:r>
              <a:rPr lang="en-US" b="1">
                <a:solidFill>
                  <a:schemeClr val="tx1"/>
                </a:solidFill>
              </a:rPr>
              <a:t>Postmortem methods</a:t>
            </a:r>
            <a:br>
              <a:rPr lang="en-IQ">
                <a:solidFill>
                  <a:schemeClr val="tx1"/>
                </a:solidFill>
              </a:rPr>
            </a:br>
            <a:endParaRPr lang="en-IQ">
              <a:solidFill>
                <a:schemeClr val="tx1"/>
              </a:solidFill>
            </a:endParaRPr>
          </a:p>
        </p:txBody>
      </p:sp>
      <p:sp>
        <p:nvSpPr>
          <p:cNvPr id="23" name="Rectangle 22">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1F84148-3B70-3549-BAB0-B49FC74EFC09}"/>
              </a:ext>
            </a:extLst>
          </p:cNvPr>
          <p:cNvSpPr>
            <a:spLocks noGrp="1"/>
          </p:cNvSpPr>
          <p:nvPr>
            <p:ph idx="1"/>
          </p:nvPr>
        </p:nvSpPr>
        <p:spPr>
          <a:xfrm>
            <a:off x="4829164" y="1645920"/>
            <a:ext cx="6294448" cy="4470821"/>
          </a:xfrm>
        </p:spPr>
        <p:txBody>
          <a:bodyPr>
            <a:normAutofit/>
          </a:bodyPr>
          <a:lstStyle/>
          <a:p>
            <a:r>
              <a:rPr lang="en-US" b="1">
                <a:latin typeface="Arial" panose="020B0604020202020204" pitchFamily="34" charset="0"/>
                <a:cs typeface="Arial" panose="020B0604020202020204" pitchFamily="34" charset="0"/>
              </a:rPr>
              <a:t>Three methods of postmortem evolved nowadays, as a result of the advances in diagnostic aids(X-ray and CT scan) which decreases the necessity for full autopsy, as they can give accurate diagnosis of the injuries in many situations with no need for full autopsy.</a:t>
            </a:r>
            <a:endParaRPr lang="en-IQ">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93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46A6F-E29B-1947-B3F1-7375ADD3B1FB}"/>
              </a:ext>
            </a:extLst>
          </p:cNvPr>
          <p:cNvSpPr>
            <a:spLocks noGrp="1"/>
          </p:cNvSpPr>
          <p:nvPr>
            <p:ph type="title"/>
          </p:nvPr>
        </p:nvSpPr>
        <p:spPr>
          <a:xfrm>
            <a:off x="653143" y="1645920"/>
            <a:ext cx="3522879" cy="4470821"/>
          </a:xfrm>
        </p:spPr>
        <p:txBody>
          <a:bodyPr>
            <a:normAutofit/>
          </a:bodyPr>
          <a:lstStyle/>
          <a:p>
            <a:pPr algn="r"/>
            <a:r>
              <a:rPr lang="en-US" b="1">
                <a:solidFill>
                  <a:schemeClr val="tx1"/>
                </a:solidFill>
              </a:rPr>
              <a:t>Postmortem methods</a:t>
            </a:r>
            <a:br>
              <a:rPr lang="en-IQ">
                <a:solidFill>
                  <a:schemeClr val="tx1"/>
                </a:solidFill>
              </a:rPr>
            </a:br>
            <a:endParaRPr lang="en-IQ">
              <a:solidFill>
                <a:schemeClr val="tx1"/>
              </a:solidFill>
            </a:endParaRPr>
          </a:p>
        </p:txBody>
      </p:sp>
      <p:sp>
        <p:nvSpPr>
          <p:cNvPr id="23" name="Rectangle 22">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DF6790D-3B12-6A4A-B84E-11F81D4A084A}"/>
              </a:ext>
            </a:extLst>
          </p:cNvPr>
          <p:cNvSpPr>
            <a:spLocks noGrp="1"/>
          </p:cNvSpPr>
          <p:nvPr>
            <p:ph idx="1"/>
          </p:nvPr>
        </p:nvSpPr>
        <p:spPr>
          <a:xfrm>
            <a:off x="4829164" y="1645920"/>
            <a:ext cx="6294448" cy="4470821"/>
          </a:xfrm>
        </p:spPr>
        <p:txBody>
          <a:bodyPr>
            <a:normAutofit/>
          </a:bodyPr>
          <a:lstStyle/>
          <a:p>
            <a:r>
              <a:rPr lang="en-IQ" dirty="0"/>
              <a:t>1_</a:t>
            </a:r>
            <a:r>
              <a:rPr lang="en-US" b="1" dirty="0"/>
              <a:t> Full body autopsy: In which all the body compartments must be opened, and all viscera extruded out for the detailed examination, this includes the chest, abdomen, cranium, all four limbs, and the spine from the back. This is the traditional method used.</a:t>
            </a:r>
            <a:endParaRPr lang="en-IQ" dirty="0"/>
          </a:p>
          <a:p>
            <a:endParaRPr lang="en-IQ" dirty="0"/>
          </a:p>
        </p:txBody>
      </p:sp>
    </p:spTree>
    <p:extLst>
      <p:ext uri="{BB962C8B-B14F-4D97-AF65-F5344CB8AC3E}">
        <p14:creationId xmlns:p14="http://schemas.microsoft.com/office/powerpoint/2010/main" val="125565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0B9107E-2129-A445-B2A8-8F4B06F11362}"/>
              </a:ext>
            </a:extLst>
          </p:cNvPr>
          <p:cNvSpPr>
            <a:spLocks noGrp="1"/>
          </p:cNvSpPr>
          <p:nvPr>
            <p:ph type="title"/>
          </p:nvPr>
        </p:nvSpPr>
        <p:spPr>
          <a:xfrm>
            <a:off x="806195" y="804672"/>
            <a:ext cx="3521359" cy="5248656"/>
          </a:xfrm>
        </p:spPr>
        <p:txBody>
          <a:bodyPr anchor="ctr">
            <a:normAutofit/>
          </a:bodyPr>
          <a:lstStyle/>
          <a:p>
            <a:pPr algn="ctr"/>
            <a:r>
              <a:rPr lang="en-US" b="1"/>
              <a:t>Postmortem methods</a:t>
            </a:r>
            <a:br>
              <a:rPr lang="en-IQ"/>
            </a:br>
            <a:endParaRPr lang="en-IQ"/>
          </a:p>
        </p:txBody>
      </p:sp>
      <p:sp>
        <p:nvSpPr>
          <p:cNvPr id="3" name="Content Placeholder 2">
            <a:extLst>
              <a:ext uri="{FF2B5EF4-FFF2-40B4-BE49-F238E27FC236}">
                <a16:creationId xmlns:a16="http://schemas.microsoft.com/office/drawing/2014/main" id="{AC387D38-D892-C040-8960-2FC69B5F597F}"/>
              </a:ext>
            </a:extLst>
          </p:cNvPr>
          <p:cNvSpPr>
            <a:spLocks noGrp="1"/>
          </p:cNvSpPr>
          <p:nvPr>
            <p:ph idx="1"/>
          </p:nvPr>
        </p:nvSpPr>
        <p:spPr>
          <a:xfrm>
            <a:off x="4975861" y="804671"/>
            <a:ext cx="6399930" cy="5248657"/>
          </a:xfrm>
        </p:spPr>
        <p:txBody>
          <a:bodyPr anchor="ctr">
            <a:normAutofit/>
          </a:bodyPr>
          <a:lstStyle/>
          <a:p>
            <a:r>
              <a:rPr lang="en-IQ"/>
              <a:t>2_ </a:t>
            </a:r>
            <a:r>
              <a:rPr lang="en-US" b="1"/>
              <a:t>Partial (compartmental) autopsy: in which only the involved compartment dissected.</a:t>
            </a:r>
            <a:endParaRPr lang="en-IQ"/>
          </a:p>
        </p:txBody>
      </p:sp>
    </p:spTree>
    <p:extLst>
      <p:ext uri="{BB962C8B-B14F-4D97-AF65-F5344CB8AC3E}">
        <p14:creationId xmlns:p14="http://schemas.microsoft.com/office/powerpoint/2010/main" val="1906515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{BD206C39-D299-694B-AC69-6C5975D41F92}tf10001119</Template>
  <TotalTime>303</TotalTime>
  <Words>712</Words>
  <Application>Microsoft Office PowerPoint</Application>
  <PresentationFormat>Widescreen</PresentationFormat>
  <Paragraphs>75</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Algerian</vt:lpstr>
      <vt:lpstr>Arial</vt:lpstr>
      <vt:lpstr>Calibri</vt:lpstr>
      <vt:lpstr>Century Gothic</vt:lpstr>
      <vt:lpstr>Kartika</vt:lpstr>
      <vt:lpstr>Times New Roman</vt:lpstr>
      <vt:lpstr>Wingdings</vt:lpstr>
      <vt:lpstr>Wingdings 3</vt:lpstr>
      <vt:lpstr>Ion</vt:lpstr>
      <vt:lpstr>Post mortem methods</vt:lpstr>
      <vt:lpstr>Postmortem method</vt:lpstr>
      <vt:lpstr>Learning out come</vt:lpstr>
      <vt:lpstr>Definition of autopsy:</vt:lpstr>
      <vt:lpstr>PowerPoint Presentation</vt:lpstr>
      <vt:lpstr>PowerPoint Presentation</vt:lpstr>
      <vt:lpstr>Postmortem methods </vt:lpstr>
      <vt:lpstr>Postmortem methods </vt:lpstr>
      <vt:lpstr>Postmortem methods </vt:lpstr>
      <vt:lpstr>Postmortem methods </vt:lpstr>
      <vt:lpstr>Types of incisions for opening </vt:lpstr>
      <vt:lpstr>PowerPoint Presentation</vt:lpstr>
      <vt:lpstr>PowerPoint Presentation</vt:lpstr>
      <vt:lpstr>PowerPoint Presentation</vt:lpstr>
      <vt:lpstr>Opening the cranium </vt:lpstr>
      <vt:lpstr>PowerPoint Presentation</vt:lpstr>
      <vt:lpstr>PowerPoint Presentation</vt:lpstr>
      <vt:lpstr>PowerPoint Presentation</vt:lpstr>
      <vt:lpstr>PowerPoint Presentation</vt:lpstr>
      <vt:lpstr>Methods of exteriorization of the viscera </vt:lpstr>
      <vt:lpstr>Methods of exteriorization of the viscera </vt:lpstr>
      <vt:lpstr>PowerPoint Presentation</vt:lpstr>
      <vt:lpstr>PowerPoint Presentation</vt:lpstr>
      <vt:lpstr>PowerPoint Presentation</vt:lpstr>
      <vt:lpstr>PowerPoint Presentation</vt:lpstr>
      <vt:lpstr>PowerPoint Presentation</vt:lpstr>
      <vt:lpstr>summery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Postmortem methods</dc:title>
  <dc:creator>Dr.hawre dlzar</dc:creator>
  <cp:lastModifiedBy>dilman azad</cp:lastModifiedBy>
  <cp:revision>5</cp:revision>
  <dcterms:created xsi:type="dcterms:W3CDTF">2021-09-20T06:13:10Z</dcterms:created>
  <dcterms:modified xsi:type="dcterms:W3CDTF">2024-11-02T19:00:56Z</dcterms:modified>
</cp:coreProperties>
</file>