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2" r:id="rId2"/>
    <p:sldId id="256" r:id="rId3"/>
    <p:sldId id="257" r:id="rId4"/>
    <p:sldId id="258" r:id="rId5"/>
    <p:sldId id="260" r:id="rId6"/>
    <p:sldId id="259" r:id="rId7"/>
    <p:sldId id="263" r:id="rId8"/>
    <p:sldId id="264" r:id="rId9"/>
    <p:sldId id="265" r:id="rId10"/>
    <p:sldId id="266" r:id="rId11"/>
    <p:sldId id="267" r:id="rId12"/>
    <p:sldId id="268" r:id="rId13"/>
    <p:sldId id="269" r:id="rId14"/>
    <p:sldId id="261" r:id="rId15"/>
    <p:sldId id="262"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51B7FC-D0AE-48BD-947A-DFEBE4A2129A}" type="datetimeFigureOut">
              <a:rPr lang="en-US" smtClean="0"/>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52917-C872-46C3-A0DD-4EF7D081654A}" type="slidenum">
              <a:rPr lang="en-US" smtClean="0"/>
              <a:t>‹#›</a:t>
            </a:fld>
            <a:endParaRPr lang="en-US"/>
          </a:p>
        </p:txBody>
      </p:sp>
    </p:spTree>
    <p:extLst>
      <p:ext uri="{BB962C8B-B14F-4D97-AF65-F5344CB8AC3E}">
        <p14:creationId xmlns:p14="http://schemas.microsoft.com/office/powerpoint/2010/main" val="37917455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F21D7A-BCA3-4639-A779-405E9DD5B611}"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294704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171D23-903F-40AC-B16D-91AC91526E07}"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17135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71D23-903F-40AC-B16D-91AC91526E07}"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3068854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71D23-903F-40AC-B16D-91AC91526E07}"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1268086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171D23-903F-40AC-B16D-91AC91526E07}"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3780930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171D23-903F-40AC-B16D-91AC91526E07}"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168160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171D23-903F-40AC-B16D-91AC91526E07}"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3581884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171D23-903F-40AC-B16D-91AC91526E07}"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146014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171D23-903F-40AC-B16D-91AC91526E07}"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3468791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71D23-903F-40AC-B16D-91AC91526E07}"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2751133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71D23-903F-40AC-B16D-91AC91526E07}"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149026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171D23-903F-40AC-B16D-91AC91526E07}"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CEBB7-B090-43F7-93CF-FCE2DA163F33}" type="slidenum">
              <a:rPr lang="en-US" smtClean="0"/>
              <a:t>‹#›</a:t>
            </a:fld>
            <a:endParaRPr lang="en-US"/>
          </a:p>
        </p:txBody>
      </p:sp>
    </p:spTree>
    <p:extLst>
      <p:ext uri="{BB962C8B-B14F-4D97-AF65-F5344CB8AC3E}">
        <p14:creationId xmlns:p14="http://schemas.microsoft.com/office/powerpoint/2010/main" val="102002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71D23-903F-40AC-B16D-91AC91526E07}"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CEBB7-B090-43F7-93CF-FCE2DA163F33}" type="slidenum">
              <a:rPr lang="en-US" smtClean="0"/>
              <a:t>‹#›</a:t>
            </a:fld>
            <a:endParaRPr lang="en-US"/>
          </a:p>
        </p:txBody>
      </p:sp>
    </p:spTree>
    <p:extLst>
      <p:ext uri="{BB962C8B-B14F-4D97-AF65-F5344CB8AC3E}">
        <p14:creationId xmlns:p14="http://schemas.microsoft.com/office/powerpoint/2010/main" val="208933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2009" y="444949"/>
            <a:ext cx="1828624" cy="1539693"/>
          </a:xfrm>
          <a:prstGeom prst="rect">
            <a:avLst/>
          </a:prstGeom>
        </p:spPr>
      </p:pic>
      <p:sp>
        <p:nvSpPr>
          <p:cNvPr id="3" name="Rectangle 2"/>
          <p:cNvSpPr/>
          <p:nvPr/>
        </p:nvSpPr>
        <p:spPr>
          <a:xfrm>
            <a:off x="1978950" y="623221"/>
            <a:ext cx="4599336" cy="1384995"/>
          </a:xfrm>
          <a:prstGeom prst="rect">
            <a:avLst/>
          </a:prstGeom>
        </p:spPr>
        <p:txBody>
          <a:bodyPr wrap="none">
            <a:spAutoFit/>
          </a:bodyPr>
          <a:lstStyle/>
          <a:p>
            <a:r>
              <a:rPr lang="en-US" sz="2800" b="1" kern="0" dirty="0" err="1">
                <a:solidFill>
                  <a:prstClr val="black"/>
                </a:solidFill>
              </a:rPr>
              <a:t>Tishk</a:t>
            </a:r>
            <a:r>
              <a:rPr lang="en-US" sz="2800" b="1" kern="0" dirty="0">
                <a:solidFill>
                  <a:prstClr val="black"/>
                </a:solidFill>
              </a:rPr>
              <a:t> International University</a:t>
            </a:r>
          </a:p>
          <a:p>
            <a:r>
              <a:rPr lang="en-US" sz="2800" b="1" kern="0" dirty="0">
                <a:solidFill>
                  <a:prstClr val="black"/>
                </a:solidFill>
              </a:rPr>
              <a:t>Engineering Faculty</a:t>
            </a:r>
          </a:p>
          <a:p>
            <a:r>
              <a:rPr lang="en-US" sz="2800" b="1" kern="0" dirty="0">
                <a:solidFill>
                  <a:prstClr val="black"/>
                </a:solidFill>
              </a:rPr>
              <a:t>Interior Design Department</a:t>
            </a:r>
          </a:p>
        </p:txBody>
      </p:sp>
      <p:sp>
        <p:nvSpPr>
          <p:cNvPr id="4" name="Rectangle 3"/>
          <p:cNvSpPr/>
          <p:nvPr/>
        </p:nvSpPr>
        <p:spPr>
          <a:xfrm>
            <a:off x="2541982" y="2344161"/>
            <a:ext cx="7108036" cy="769441"/>
          </a:xfrm>
          <a:prstGeom prst="rect">
            <a:avLst/>
          </a:prstGeom>
        </p:spPr>
        <p:txBody>
          <a:bodyPr wrap="none">
            <a:spAutoFit/>
          </a:bodyPr>
          <a:lstStyle/>
          <a:p>
            <a:r>
              <a:rPr lang="en-US" sz="4400" b="1" kern="0" dirty="0">
                <a:solidFill>
                  <a:prstClr val="black"/>
                </a:solidFill>
              </a:rPr>
              <a:t>Estimation for Interior Design</a:t>
            </a:r>
          </a:p>
        </p:txBody>
      </p:sp>
      <p:sp>
        <p:nvSpPr>
          <p:cNvPr id="5" name="Rectangle 4"/>
          <p:cNvSpPr/>
          <p:nvPr/>
        </p:nvSpPr>
        <p:spPr>
          <a:xfrm>
            <a:off x="2595179" y="4680693"/>
            <a:ext cx="6726521" cy="584775"/>
          </a:xfrm>
          <a:prstGeom prst="rect">
            <a:avLst/>
          </a:prstGeom>
        </p:spPr>
        <p:txBody>
          <a:bodyPr wrap="none">
            <a:spAutoFit/>
          </a:bodyPr>
          <a:lstStyle/>
          <a:p>
            <a:r>
              <a:rPr lang="en-US" sz="3200" b="1" kern="0" dirty="0">
                <a:solidFill>
                  <a:srgbClr val="0070C0"/>
                </a:solidFill>
              </a:rPr>
              <a:t>4</a:t>
            </a:r>
            <a:r>
              <a:rPr lang="en-US" sz="3200" b="1" kern="0" baseline="30000" dirty="0">
                <a:solidFill>
                  <a:srgbClr val="0070C0"/>
                </a:solidFill>
              </a:rPr>
              <a:t>th</a:t>
            </a:r>
            <a:r>
              <a:rPr lang="en-US" sz="3200" b="1" kern="0" dirty="0">
                <a:solidFill>
                  <a:srgbClr val="0070C0"/>
                </a:solidFill>
              </a:rPr>
              <a:t>  Grade- Spring Semester 2024-2025</a:t>
            </a:r>
          </a:p>
        </p:txBody>
      </p:sp>
      <p:sp>
        <p:nvSpPr>
          <p:cNvPr id="6" name="Rectangle 5"/>
          <p:cNvSpPr/>
          <p:nvPr/>
        </p:nvSpPr>
        <p:spPr>
          <a:xfrm>
            <a:off x="1978950" y="3300888"/>
            <a:ext cx="8458200" cy="769441"/>
          </a:xfrm>
          <a:prstGeom prst="rect">
            <a:avLst/>
          </a:prstGeom>
          <a:solidFill>
            <a:srgbClr val="FFFF00"/>
          </a:solidFill>
        </p:spPr>
        <p:txBody>
          <a:bodyPr wrap="square">
            <a:spAutoFit/>
          </a:bodyPr>
          <a:lstStyle/>
          <a:p>
            <a:r>
              <a:rPr lang="en-US" sz="4400" b="1" kern="0" dirty="0">
                <a:solidFill>
                  <a:srgbClr val="C00000"/>
                </a:solidFill>
              </a:rPr>
              <a:t>TOPIC: </a:t>
            </a:r>
            <a:r>
              <a:rPr lang="en-US" sz="4400" dirty="0"/>
              <a:t>Bill OF Quantity (BOQ)</a:t>
            </a:r>
            <a:endParaRPr lang="en-US" sz="6000" b="1" kern="0" dirty="0">
              <a:solidFill>
                <a:srgbClr val="0070C0"/>
              </a:solidFill>
            </a:endParaRPr>
          </a:p>
        </p:txBody>
      </p:sp>
      <p:sp>
        <p:nvSpPr>
          <p:cNvPr id="7" name="Rectangle 6"/>
          <p:cNvSpPr/>
          <p:nvPr/>
        </p:nvSpPr>
        <p:spPr>
          <a:xfrm>
            <a:off x="3663111" y="5452754"/>
            <a:ext cx="5173211" cy="584775"/>
          </a:xfrm>
          <a:prstGeom prst="rect">
            <a:avLst/>
          </a:prstGeom>
        </p:spPr>
        <p:txBody>
          <a:bodyPr wrap="none">
            <a:spAutoFit/>
          </a:bodyPr>
          <a:lstStyle/>
          <a:p>
            <a:r>
              <a:rPr lang="en-US" sz="3200" b="1" kern="0" dirty="0">
                <a:solidFill>
                  <a:prstClr val="black"/>
                </a:solidFill>
              </a:rPr>
              <a:t>Instructor: Barham </a:t>
            </a:r>
            <a:r>
              <a:rPr lang="en-US" sz="3200" b="1" kern="0" dirty="0" err="1">
                <a:solidFill>
                  <a:prstClr val="black"/>
                </a:solidFill>
              </a:rPr>
              <a:t>Haidar</a:t>
            </a:r>
            <a:r>
              <a:rPr lang="en-US" sz="3200" b="1" kern="0" dirty="0">
                <a:solidFill>
                  <a:prstClr val="black"/>
                </a:solidFill>
              </a:rPr>
              <a:t> Ali</a:t>
            </a:r>
          </a:p>
        </p:txBody>
      </p:sp>
    </p:spTree>
    <p:extLst>
      <p:ext uri="{BB962C8B-B14F-4D97-AF65-F5344CB8AC3E}">
        <p14:creationId xmlns:p14="http://schemas.microsoft.com/office/powerpoint/2010/main" val="2742056351"/>
      </p:ext>
    </p:extLst>
  </p:cSld>
  <p:clrMapOvr>
    <a:masterClrMapping/>
  </p:clrMapOvr>
  <mc:AlternateContent xmlns:mc="http://schemas.openxmlformats.org/markup-compatibility/2006" xmlns:p14="http://schemas.microsoft.com/office/powerpoint/2010/main">
    <mc:Choice Requires="p14">
      <p:transition spd="slow" p14:dur="2000" advTm="17207"/>
    </mc:Choice>
    <mc:Fallback xmlns="">
      <p:transition spd="slow" advTm="1720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92500" lnSpcReduction="20000"/>
          </a:bodyPr>
          <a:lstStyle/>
          <a:p>
            <a:r>
              <a:rPr lang="en-US" dirty="0"/>
              <a:t>The objectives of the Bill of Quantities are: (1) to provide sufficient information on the quantities of Works to be performed to enable bids to be prepared efficiently and accurately; and when a contract has been entered into, (2) to provide a priced Bill of Quantities </a:t>
            </a:r>
            <a:r>
              <a:rPr lang="en-US" dirty="0" err="1"/>
              <a:t>foruse</a:t>
            </a:r>
            <a:r>
              <a:rPr lang="en-US" dirty="0"/>
              <a:t> in the periodic valuation of works executed.</a:t>
            </a:r>
          </a:p>
          <a:p>
            <a:r>
              <a:rPr lang="en-US" dirty="0"/>
              <a:t>In order to attain these objectives, works are itemized in the Bill of Quantities in sufficient detail to distinguish between the different classes of works, or between works of the same nature carried out in different locations or in other circumstances which may give rise to different considerations of cost. Consistent with these requirements, the layout and content of the Bill of Quantities are required to be as simple and brief as possible.</a:t>
            </a:r>
          </a:p>
          <a:p>
            <a:r>
              <a:rPr lang="en-US" dirty="0"/>
              <a:t>The large data bank of information contained in the Bill of Quantities can be used in many ways to help the post-contract control of a project.</a:t>
            </a:r>
          </a:p>
          <a:p>
            <a:endParaRPr lang="en-US" dirty="0"/>
          </a:p>
        </p:txBody>
      </p:sp>
    </p:spTree>
    <p:extLst>
      <p:ext uri="{BB962C8B-B14F-4D97-AF65-F5344CB8AC3E}">
        <p14:creationId xmlns:p14="http://schemas.microsoft.com/office/powerpoint/2010/main" val="4083055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QUANTITY SURVEYOR</a:t>
            </a:r>
          </a:p>
        </p:txBody>
      </p:sp>
      <p:sp>
        <p:nvSpPr>
          <p:cNvPr id="3" name="Content Placeholder 2"/>
          <p:cNvSpPr>
            <a:spLocks noGrp="1"/>
          </p:cNvSpPr>
          <p:nvPr>
            <p:ph idx="1"/>
          </p:nvPr>
        </p:nvSpPr>
        <p:spPr/>
        <p:txBody>
          <a:bodyPr/>
          <a:lstStyle/>
          <a:p>
            <a:r>
              <a:rPr lang="en-US" dirty="0"/>
              <a:t>Bill of Quantities form a part of the contract in many countries. The World</a:t>
            </a:r>
          </a:p>
          <a:p>
            <a:r>
              <a:rPr lang="en-US" dirty="0"/>
              <a:t>Bank and FIDIC documents also include Bill of Quantities.</a:t>
            </a:r>
          </a:p>
          <a:p>
            <a:r>
              <a:rPr lang="en-US" dirty="0"/>
              <a:t>In order to produce the Bill of Quantities, a detailed quantity survey </a:t>
            </a:r>
            <a:r>
              <a:rPr lang="en-US" dirty="0" err="1"/>
              <a:t>ormaterials</a:t>
            </a:r>
            <a:r>
              <a:rPr lang="en-US" dirty="0"/>
              <a:t> takeoff has to be completed. The services are provided by a professional Quantity Surveyor (QS).</a:t>
            </a:r>
          </a:p>
          <a:p>
            <a:r>
              <a:rPr lang="en-US" dirty="0"/>
              <a:t>A Quantity Surveyor is usually hired by the owner at the inception of a project. The QS makes cost feasibility studies, establishes construction budget, makes cost checks at all</a:t>
            </a:r>
          </a:p>
        </p:txBody>
      </p:sp>
    </p:spTree>
    <p:extLst>
      <p:ext uri="{BB962C8B-B14F-4D97-AF65-F5344CB8AC3E}">
        <p14:creationId xmlns:p14="http://schemas.microsoft.com/office/powerpoint/2010/main" val="2636652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dirty="0"/>
              <a:t>stages of the design process, and prepares a final Bill of Quantities. This Bill of Quantities is included in the bidding documents of the project. The bidders use this information, along with the construction drawings and specifications, as the basis </a:t>
            </a:r>
            <a:r>
              <a:rPr lang="en-US" dirty="0" err="1"/>
              <a:t>fortheir</a:t>
            </a:r>
            <a:r>
              <a:rPr lang="en-US" dirty="0"/>
              <a:t> pricing of the work.</a:t>
            </a:r>
          </a:p>
          <a:p>
            <a:r>
              <a:rPr lang="en-US" dirty="0"/>
              <a:t>The QS advises the owner on contractual arrangements and compiles certificates of interim and final payment to the </a:t>
            </a:r>
            <a:r>
              <a:rPr lang="en-US" dirty="0" err="1"/>
              <a:t>contractordoing</a:t>
            </a:r>
            <a:r>
              <a:rPr lang="en-US" dirty="0"/>
              <a:t> the work.</a:t>
            </a:r>
          </a:p>
          <a:p>
            <a:r>
              <a:rPr lang="en-US" dirty="0"/>
              <a:t>Based on their detailed knowledge of construction costs, the Quantity Surveyors can provide design cost planning service that allows customers to decide on their total budget, even before any design work is commissioned. Without cost planning, designs may result in bids that are too expensive</a:t>
            </a:r>
          </a:p>
        </p:txBody>
      </p:sp>
    </p:spTree>
    <p:extLst>
      <p:ext uri="{BB962C8B-B14F-4D97-AF65-F5344CB8AC3E}">
        <p14:creationId xmlns:p14="http://schemas.microsoft.com/office/powerpoint/2010/main" val="3196652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OVERVIEW OF BILLS OF QUANTITIES</a:t>
            </a:r>
          </a:p>
        </p:txBody>
      </p:sp>
      <p:sp>
        <p:nvSpPr>
          <p:cNvPr id="3" name="Content Placeholder 2"/>
          <p:cNvSpPr>
            <a:spLocks noGrp="1"/>
          </p:cNvSpPr>
          <p:nvPr>
            <p:ph idx="1"/>
          </p:nvPr>
        </p:nvSpPr>
        <p:spPr/>
        <p:txBody>
          <a:bodyPr/>
          <a:lstStyle/>
          <a:p>
            <a:r>
              <a:rPr lang="en-US" dirty="0"/>
              <a:t>The Bills of Quantities are usually indicated by items of work, units of measurement, quantities of work, rate fordoing the work, and total value of the work. An example is shown below:</a:t>
            </a:r>
          </a:p>
        </p:txBody>
      </p:sp>
    </p:spTree>
    <p:extLst>
      <p:ext uri="{BB962C8B-B14F-4D97-AF65-F5344CB8AC3E}">
        <p14:creationId xmlns:p14="http://schemas.microsoft.com/office/powerpoint/2010/main" val="2147194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739357" y="528234"/>
            <a:ext cx="10713285" cy="4780990"/>
          </a:xfrm>
          <a:prstGeom prst="rect">
            <a:avLst/>
          </a:prstGeom>
        </p:spPr>
      </p:pic>
      <p:pic>
        <p:nvPicPr>
          <p:cNvPr id="5" name="Picture 4"/>
          <p:cNvPicPr>
            <a:picLocks noChangeAspect="1"/>
          </p:cNvPicPr>
          <p:nvPr/>
        </p:nvPicPr>
        <p:blipFill>
          <a:blip r:embed="rId3"/>
          <a:stretch>
            <a:fillRect/>
          </a:stretch>
        </p:blipFill>
        <p:spPr>
          <a:xfrm>
            <a:off x="739357" y="5168434"/>
            <a:ext cx="10713285" cy="1723672"/>
          </a:xfrm>
          <a:prstGeom prst="rect">
            <a:avLst/>
          </a:prstGeom>
        </p:spPr>
      </p:pic>
    </p:spTree>
    <p:extLst>
      <p:ext uri="{BB962C8B-B14F-4D97-AF65-F5344CB8AC3E}">
        <p14:creationId xmlns:p14="http://schemas.microsoft.com/office/powerpoint/2010/main" val="1542871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Usually the </a:t>
            </a:r>
            <a:r>
              <a:rPr lang="en-US" dirty="0" err="1"/>
              <a:t>contractorgoes</a:t>
            </a:r>
            <a:r>
              <a:rPr lang="en-US" dirty="0"/>
              <a:t> through the Bills of Quantities and would quote her/his rate as a percentage above or below the rates indicated.</a:t>
            </a:r>
          </a:p>
          <a:p>
            <a:r>
              <a:rPr lang="en-US" dirty="0"/>
              <a:t>Even though the QS employed by the owner provides a detailed estimate </a:t>
            </a:r>
            <a:r>
              <a:rPr lang="en-US" dirty="0" err="1"/>
              <a:t>forthe</a:t>
            </a:r>
            <a:r>
              <a:rPr lang="en-US" dirty="0"/>
              <a:t> project, sometimes the rates and total amount to do the works may not be shown in the Bills of Quantities. In that case, the bidder provides the rates of the items at which she/he is capable to do the works.</a:t>
            </a:r>
          </a:p>
          <a:p>
            <a:r>
              <a:rPr lang="en-US" dirty="0"/>
              <a:t>Pricing of different items of work are done on the basis of the cost of materials, equipment, labor, and overheads and profit.</a:t>
            </a:r>
          </a:p>
        </p:txBody>
      </p:sp>
    </p:spTree>
    <p:extLst>
      <p:ext uri="{BB962C8B-B14F-4D97-AF65-F5344CB8AC3E}">
        <p14:creationId xmlns:p14="http://schemas.microsoft.com/office/powerpoint/2010/main" val="3906776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Materials: The materials costs are calculated by examining the material quotations received </a:t>
            </a:r>
            <a:r>
              <a:rPr lang="en-US" dirty="0" err="1"/>
              <a:t>fromsuppliers</a:t>
            </a:r>
            <a:r>
              <a:rPr lang="en-US" dirty="0"/>
              <a:t>, applying appropriate wastage factors, and delivery charges.</a:t>
            </a:r>
          </a:p>
          <a:p>
            <a:r>
              <a:rPr lang="en-US" dirty="0"/>
              <a:t>Equipment: Cost of equipment is calculated usually as a percentage of the cost of materials. Depending on whether the equipment is owned or rented, this percentage will vary.</a:t>
            </a:r>
          </a:p>
          <a:p>
            <a:r>
              <a:rPr lang="en-US" dirty="0"/>
              <a:t>Labor: The most difficult element to price is the labor cost. Most of the times, it is not sufficient to rely on published standard rates. Allowances for absences due to sickness, loss of time due to inclement weather, overtime, etc. are required to be built in to arrive at a pragmatic all-inclusive labor rate. Rate of productivity is another factor that plays an important role in fixing labor prices.</a:t>
            </a:r>
          </a:p>
          <a:p>
            <a:r>
              <a:rPr lang="en-US" dirty="0"/>
              <a:t>Overheads and profit: Once the cost of materials, equipment, and labor has been added up, a percentage </a:t>
            </a:r>
            <a:r>
              <a:rPr lang="en-US" dirty="0" err="1"/>
              <a:t>foroverhead</a:t>
            </a:r>
            <a:r>
              <a:rPr lang="en-US" dirty="0"/>
              <a:t> and profit is added to the item rate. This percentage may vary from project to project depending on how well the document has been prepared by the QS and also on market conditions. It may range from2.5 to over 25 percent.</a:t>
            </a:r>
          </a:p>
        </p:txBody>
      </p:sp>
    </p:spTree>
    <p:extLst>
      <p:ext uri="{BB962C8B-B14F-4D97-AF65-F5344CB8AC3E}">
        <p14:creationId xmlns:p14="http://schemas.microsoft.com/office/powerpoint/2010/main" val="1492119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Once the pricing of all individual items </a:t>
            </a:r>
            <a:r>
              <a:rPr lang="en-US" dirty="0" err="1"/>
              <a:t>forall</a:t>
            </a:r>
            <a:r>
              <a:rPr lang="en-US" dirty="0"/>
              <a:t> trades is completed, the amounts are carried to a summary page to indicate the total bid price.</a:t>
            </a:r>
          </a:p>
          <a:p>
            <a:endParaRPr lang="en-US" dirty="0"/>
          </a:p>
        </p:txBody>
      </p:sp>
    </p:spTree>
    <p:extLst>
      <p:ext uri="{BB962C8B-B14F-4D97-AF65-F5344CB8AC3E}">
        <p14:creationId xmlns:p14="http://schemas.microsoft.com/office/powerpoint/2010/main" val="3966564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OTHER ADVANTAGES OF THE USE OF BILL OF QUANTITIES</a:t>
            </a:r>
          </a:p>
        </p:txBody>
      </p:sp>
      <p:sp>
        <p:nvSpPr>
          <p:cNvPr id="3" name="Content Placeholder 2"/>
          <p:cNvSpPr>
            <a:spLocks noGrp="1"/>
          </p:cNvSpPr>
          <p:nvPr>
            <p:ph idx="1"/>
          </p:nvPr>
        </p:nvSpPr>
        <p:spPr/>
        <p:txBody>
          <a:bodyPr/>
          <a:lstStyle/>
          <a:p>
            <a:r>
              <a:rPr lang="en-US" dirty="0"/>
              <a:t>Save the cost and time of several contractors measuring the same design in order to calculate their bids for competition.</a:t>
            </a:r>
          </a:p>
          <a:p>
            <a:r>
              <a:rPr lang="en-US" dirty="0"/>
              <a:t>Provide a consistent basis for competitive bids so that the contractor who is the most efficient and least expensive in providing the items of work is likely to be commissioned for the job.</a:t>
            </a:r>
          </a:p>
          <a:p>
            <a:r>
              <a:rPr lang="en-US" dirty="0"/>
              <a:t>Provide an open basis for the contract; the client provides an extensive and clear statement of the work he/she requires and the contractor states the price at which he/she is prepared to undertake the job.</a:t>
            </a:r>
          </a:p>
          <a:p>
            <a:r>
              <a:rPr lang="en-US" dirty="0"/>
              <a:t>Provide a very strong basis for financial administration of the contract</a:t>
            </a:r>
          </a:p>
        </p:txBody>
      </p:sp>
    </p:spTree>
    <p:extLst>
      <p:ext uri="{BB962C8B-B14F-4D97-AF65-F5344CB8AC3E}">
        <p14:creationId xmlns:p14="http://schemas.microsoft.com/office/powerpoint/2010/main" val="3788652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preparation of a BQ also has other advantages as well, such as</a:t>
            </a:r>
          </a:p>
        </p:txBody>
      </p:sp>
      <p:sp>
        <p:nvSpPr>
          <p:cNvPr id="3" name="Content Placeholder 2"/>
          <p:cNvSpPr>
            <a:spLocks noGrp="1"/>
          </p:cNvSpPr>
          <p:nvPr>
            <p:ph idx="1"/>
          </p:nvPr>
        </p:nvSpPr>
        <p:spPr/>
        <p:txBody>
          <a:bodyPr>
            <a:normAutofit fontScale="92500" lnSpcReduction="10000"/>
          </a:bodyPr>
          <a:lstStyle/>
          <a:p>
            <a:r>
              <a:rPr lang="en-US" dirty="0"/>
              <a:t>Assisting the comparison and assessment of tenders, as tenders will be based on the same information;</a:t>
            </a:r>
          </a:p>
          <a:p>
            <a:r>
              <a:rPr lang="en-US" dirty="0"/>
              <a:t>Providing a good and fair basis for assessing variations during construction;</a:t>
            </a:r>
          </a:p>
          <a:p>
            <a:r>
              <a:rPr lang="en-US" dirty="0"/>
              <a:t>Being a basis for assessing and recommending progress claims and payments;</a:t>
            </a:r>
          </a:p>
          <a:p>
            <a:r>
              <a:rPr lang="en-US" dirty="0"/>
              <a:t>Helping to reduce the tender period (and its associated costs) as the tenderers then do not have to each individually reproduce the tender documents for their own ‘quick’ (though it may take weeks), and sometimes abridged, measurement and builders’ quantities;</a:t>
            </a:r>
          </a:p>
          <a:p>
            <a:r>
              <a:rPr lang="en-US" dirty="0"/>
              <a:t>And it also provides a basis for project cost analysis, so that future cost planning efforts have reliable information to refer to.</a:t>
            </a:r>
          </a:p>
        </p:txBody>
      </p:sp>
    </p:spTree>
    <p:extLst>
      <p:ext uri="{BB962C8B-B14F-4D97-AF65-F5344CB8AC3E}">
        <p14:creationId xmlns:p14="http://schemas.microsoft.com/office/powerpoint/2010/main" val="459077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Bill OF Quantity (BOQ)</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91026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Bills of Quantities</a:t>
            </a:r>
          </a:p>
        </p:txBody>
      </p:sp>
      <p:sp>
        <p:nvSpPr>
          <p:cNvPr id="3" name="Content Placeholder 2"/>
          <p:cNvSpPr>
            <a:spLocks noGrp="1"/>
          </p:cNvSpPr>
          <p:nvPr>
            <p:ph idx="1"/>
          </p:nvPr>
        </p:nvSpPr>
        <p:spPr/>
        <p:txBody>
          <a:bodyPr/>
          <a:lstStyle/>
          <a:p>
            <a:r>
              <a:rPr lang="en-US" dirty="0"/>
              <a:t>Bills of Quantities which we produce allow for obtaining a competitive tender price for completing the building works, valuing the extent of building works complete for the purpose of making payments to the contractor, valuing variations in the content or extent of building works, or to support applications for tax or other financial incentives.</a:t>
            </a:r>
          </a:p>
        </p:txBody>
      </p:sp>
    </p:spTree>
    <p:extLst>
      <p:ext uri="{BB962C8B-B14F-4D97-AF65-F5344CB8AC3E}">
        <p14:creationId xmlns:p14="http://schemas.microsoft.com/office/powerpoint/2010/main" val="3091889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Our detailed measurement for the purpose of bills of quantities production is beneficial for a number of reasons:</a:t>
            </a:r>
          </a:p>
        </p:txBody>
      </p:sp>
      <p:sp>
        <p:nvSpPr>
          <p:cNvPr id="3" name="Content Placeholder 2"/>
          <p:cNvSpPr>
            <a:spLocks noGrp="1"/>
          </p:cNvSpPr>
          <p:nvPr>
            <p:ph idx="1"/>
          </p:nvPr>
        </p:nvSpPr>
        <p:spPr/>
        <p:txBody>
          <a:bodyPr>
            <a:normAutofit fontScale="92500"/>
          </a:bodyPr>
          <a:lstStyle/>
          <a:p>
            <a:pPr lvl="0"/>
            <a:r>
              <a:rPr lang="en-US" dirty="0"/>
              <a:t>It saves considerable time and cost of several contractors measuring the same design in order to calculate their bids for competition;</a:t>
            </a:r>
          </a:p>
          <a:p>
            <a:pPr lvl="0"/>
            <a:r>
              <a:rPr lang="en-US" dirty="0"/>
              <a:t>It provides a consistent basis for obtaining competitive tenders from contractors;</a:t>
            </a:r>
          </a:p>
          <a:p>
            <a:pPr lvl="0"/>
            <a:r>
              <a:rPr lang="en-US" dirty="0"/>
              <a:t>It provides an extensive and clear statement of the work to be executed;</a:t>
            </a:r>
          </a:p>
          <a:p>
            <a:pPr lvl="0"/>
            <a:r>
              <a:rPr lang="en-US" dirty="0"/>
              <a:t>It provides a very strong basis for budgetary control and accurate cost reporting of the contract including: - the preparation of cash flow forecasts,</a:t>
            </a:r>
          </a:p>
          <a:p>
            <a:pPr lvl="0">
              <a:buFontTx/>
              <a:buChar char="-"/>
            </a:pPr>
            <a:r>
              <a:rPr lang="en-US" dirty="0"/>
              <a:t>a basis for valuing variations, and </a:t>
            </a:r>
          </a:p>
          <a:p>
            <a:pPr lvl="0">
              <a:buFontTx/>
              <a:buChar char="-"/>
            </a:pPr>
            <a:r>
              <a:rPr lang="en-US" dirty="0"/>
              <a:t>a basis for the preparation of progress payments (</a:t>
            </a:r>
            <a:r>
              <a:rPr lang="en-US" dirty="0" err="1"/>
              <a:t>ie</a:t>
            </a:r>
            <a:r>
              <a:rPr lang="en-US" dirty="0"/>
              <a:t>. interim payments) </a:t>
            </a:r>
            <a:r>
              <a:rPr lang="en-US" dirty="0">
                <a:sym typeface="Symbol" panose="05050102010706020507" pitchFamily="18" charset="2"/>
              </a:rPr>
              <a:t></a:t>
            </a:r>
            <a:r>
              <a:rPr lang="en-US" dirty="0"/>
              <a:t> </a:t>
            </a:r>
          </a:p>
        </p:txBody>
      </p:sp>
    </p:spTree>
    <p:extLst>
      <p:ext uri="{BB962C8B-B14F-4D97-AF65-F5344CB8AC3E}">
        <p14:creationId xmlns:p14="http://schemas.microsoft.com/office/powerpoint/2010/main" val="1222501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a:t>
            </a:r>
          </a:p>
        </p:txBody>
      </p:sp>
      <p:sp>
        <p:nvSpPr>
          <p:cNvPr id="3" name="Content Placeholder 2"/>
          <p:cNvSpPr>
            <a:spLocks noGrp="1"/>
          </p:cNvSpPr>
          <p:nvPr>
            <p:ph idx="1"/>
          </p:nvPr>
        </p:nvSpPr>
        <p:spPr/>
        <p:txBody>
          <a:bodyPr/>
          <a:lstStyle/>
          <a:p>
            <a:r>
              <a:rPr lang="en-US" dirty="0"/>
              <a:t>It allows, when BQ items are codified, reconciliation and any necessary transfers and adjustments to be made to the cost plan;</a:t>
            </a:r>
          </a:p>
          <a:p>
            <a:r>
              <a:rPr lang="en-US" dirty="0"/>
              <a:t>When priced it provides data to support claims for grants;</a:t>
            </a:r>
          </a:p>
          <a:p>
            <a:r>
              <a:rPr lang="en-US" dirty="0"/>
              <a:t>It provides one of the best sources of real-time cost data, which can be used for estimating the cost of future building projects.</a:t>
            </a:r>
          </a:p>
          <a:p>
            <a:endParaRPr lang="en-US" dirty="0"/>
          </a:p>
        </p:txBody>
      </p:sp>
    </p:spTree>
    <p:extLst>
      <p:ext uri="{BB962C8B-B14F-4D97-AF65-F5344CB8AC3E}">
        <p14:creationId xmlns:p14="http://schemas.microsoft.com/office/powerpoint/2010/main" val="1706289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Bill of Quantities </a:t>
            </a:r>
          </a:p>
        </p:txBody>
      </p:sp>
      <p:sp>
        <p:nvSpPr>
          <p:cNvPr id="3" name="Content Placeholder 2"/>
          <p:cNvSpPr>
            <a:spLocks noGrp="1"/>
          </p:cNvSpPr>
          <p:nvPr>
            <p:ph idx="1"/>
          </p:nvPr>
        </p:nvSpPr>
        <p:spPr/>
        <p:txBody>
          <a:bodyPr/>
          <a:lstStyle/>
          <a:p>
            <a:pPr marL="0" indent="0">
              <a:buNone/>
            </a:pPr>
            <a:r>
              <a:rPr lang="en-US" dirty="0"/>
              <a:t>The main use of a bill of quantities in support of a contract is the traditional and proven means of securing a lump-sum price for carrying out the building works for the client. SC Quantity Surveyors produce several types of Bills of Quantities which include</a:t>
            </a:r>
          </a:p>
          <a:p>
            <a:r>
              <a:rPr lang="en-US" dirty="0"/>
              <a:t>Firm (to obtain a lump-sum price for a fully designed building project)</a:t>
            </a:r>
          </a:p>
          <a:p>
            <a:r>
              <a:rPr lang="en-US" dirty="0"/>
              <a:t>Approximate (subject to re measurement as built) </a:t>
            </a:r>
          </a:p>
        </p:txBody>
      </p:sp>
    </p:spTree>
    <p:extLst>
      <p:ext uri="{BB962C8B-B14F-4D97-AF65-F5344CB8AC3E}">
        <p14:creationId xmlns:p14="http://schemas.microsoft.com/office/powerpoint/2010/main" val="3119217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Firm Bill of Quantities</a:t>
            </a:r>
          </a:p>
        </p:txBody>
      </p:sp>
      <p:sp>
        <p:nvSpPr>
          <p:cNvPr id="3" name="Content Placeholder 2"/>
          <p:cNvSpPr>
            <a:spLocks noGrp="1"/>
          </p:cNvSpPr>
          <p:nvPr>
            <p:ph idx="1"/>
          </p:nvPr>
        </p:nvSpPr>
        <p:spPr/>
        <p:txBody>
          <a:bodyPr/>
          <a:lstStyle/>
          <a:p>
            <a:r>
              <a:rPr lang="en-US" dirty="0"/>
              <a:t>The reliability of the tender price will increase in relation to the accuracy of the quantities provided (i.e. the more precisely the work is measured and described). Provided there were no design changes, then firm bills of quantities would provide a price at tender stage, which would equal the final cost. However, there will be changes, and the bill of quantities provides a good basis for cost control, since the direct cost can be assessed with reference to the bill of quantity rates. In general the firmer the bill of quantities the better it is as a means of financial control.</a:t>
            </a:r>
          </a:p>
        </p:txBody>
      </p:sp>
    </p:spTree>
    <p:extLst>
      <p:ext uri="{BB962C8B-B14F-4D97-AF65-F5344CB8AC3E}">
        <p14:creationId xmlns:p14="http://schemas.microsoft.com/office/powerpoint/2010/main" val="5340395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Approximate Bill of Quantities</a:t>
            </a:r>
          </a:p>
        </p:txBody>
      </p:sp>
      <p:sp>
        <p:nvSpPr>
          <p:cNvPr id="3" name="Content Placeholder 2"/>
          <p:cNvSpPr>
            <a:spLocks noGrp="1"/>
          </p:cNvSpPr>
          <p:nvPr>
            <p:ph idx="1"/>
          </p:nvPr>
        </p:nvSpPr>
        <p:spPr/>
        <p:txBody>
          <a:bodyPr>
            <a:normAutofit/>
          </a:bodyPr>
          <a:lstStyle/>
          <a:p>
            <a:r>
              <a:rPr lang="en-US" dirty="0"/>
              <a:t>SC Quantity Surveyors can produce approximate bills of quantities which are mainly used when there is insufficient details to prepare firm bills of quantities or where the client has decided that the time and cost of a firm bill of quantities is not warranted. These types of contracts do not provide a lump-sum price, but instead tender price totals (</a:t>
            </a:r>
            <a:r>
              <a:rPr lang="en-US" dirty="0" err="1"/>
              <a:t>ie</a:t>
            </a:r>
            <a:r>
              <a:rPr lang="en-US" dirty="0"/>
              <a:t>. a quantified schedule of rates), since the quantities are subject to re-measurement on completion by the quantity surveyor. In general these contracts are usually subject to greater variation than lump sum contracts and therefore should only be used where time is a limiting factor or where there is great uncertainty in respect of certain elements, such as major excavations and earthworks</a:t>
            </a:r>
          </a:p>
        </p:txBody>
      </p:sp>
    </p:spTree>
    <p:extLst>
      <p:ext uri="{BB962C8B-B14F-4D97-AF65-F5344CB8AC3E}">
        <p14:creationId xmlns:p14="http://schemas.microsoft.com/office/powerpoint/2010/main" val="3432637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a:t>
            </a:r>
          </a:p>
        </p:txBody>
      </p:sp>
      <p:sp>
        <p:nvSpPr>
          <p:cNvPr id="3" name="Content Placeholder 2"/>
          <p:cNvSpPr>
            <a:spLocks noGrp="1"/>
          </p:cNvSpPr>
          <p:nvPr>
            <p:ph idx="1"/>
          </p:nvPr>
        </p:nvSpPr>
        <p:spPr/>
        <p:txBody>
          <a:bodyPr/>
          <a:lstStyle/>
          <a:p>
            <a:r>
              <a:rPr lang="en-US" dirty="0"/>
              <a:t>It is important to note that the initial resource cost of approximate bills of quantities is likely to be lower than firm bills of quantities, but the need for re-measurement invariably results in an overall higher resource cost. Although the measured quantities are approximate, the descriptions of work items should be correct in the approximate bill of quantities.</a:t>
            </a:r>
          </a:p>
          <a:p>
            <a:endParaRPr lang="en-US" dirty="0"/>
          </a:p>
        </p:txBody>
      </p:sp>
    </p:spTree>
    <p:extLst>
      <p:ext uri="{BB962C8B-B14F-4D97-AF65-F5344CB8AC3E}">
        <p14:creationId xmlns:p14="http://schemas.microsoft.com/office/powerpoint/2010/main" val="1258219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CONTIN’</a:t>
            </a:r>
            <a:endParaRPr lang="en-US" dirty="0"/>
          </a:p>
        </p:txBody>
      </p:sp>
      <p:sp>
        <p:nvSpPr>
          <p:cNvPr id="3" name="Content Placeholder 2"/>
          <p:cNvSpPr>
            <a:spLocks noGrp="1"/>
          </p:cNvSpPr>
          <p:nvPr>
            <p:ph idx="1"/>
          </p:nvPr>
        </p:nvSpPr>
        <p:spPr/>
        <p:txBody>
          <a:bodyPr/>
          <a:lstStyle/>
          <a:p>
            <a:r>
              <a:rPr lang="en-US" dirty="0"/>
              <a:t>Bills of Quantities that are required for a lump sum contract based on firm or approximate quantities will normally be prepared by the employer's quantity surveyor, whereas under a design and build contract, the employer's project team will prepare the employer's requirements and the Bill of Quantities or quantified schedules of work will be prepared by either the main contractor or, more likely, the main contractor's work package contractors. In general the choice of who quantifies building works is solely down to the employer's preference of contract strategy.</a:t>
            </a:r>
          </a:p>
          <a:p>
            <a:endParaRPr lang="en-US" dirty="0"/>
          </a:p>
        </p:txBody>
      </p:sp>
    </p:spTree>
    <p:extLst>
      <p:ext uri="{BB962C8B-B14F-4D97-AF65-F5344CB8AC3E}">
        <p14:creationId xmlns:p14="http://schemas.microsoft.com/office/powerpoint/2010/main" val="3163325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BILLS OF QUANTITIES (BOQ)</a:t>
            </a:r>
          </a:p>
        </p:txBody>
      </p:sp>
      <p:sp>
        <p:nvSpPr>
          <p:cNvPr id="3" name="Content Placeholder 2"/>
          <p:cNvSpPr>
            <a:spLocks noGrp="1"/>
          </p:cNvSpPr>
          <p:nvPr>
            <p:ph idx="1"/>
          </p:nvPr>
        </p:nvSpPr>
        <p:spPr/>
        <p:txBody>
          <a:bodyPr>
            <a:normAutofit/>
          </a:bodyPr>
          <a:lstStyle/>
          <a:p>
            <a:r>
              <a:rPr lang="en-US" dirty="0"/>
              <a:t>The survival of any business is heavily depend on the success of commercial management. </a:t>
            </a:r>
          </a:p>
          <a:p>
            <a:r>
              <a:rPr lang="en-US" dirty="0"/>
              <a:t>When it comes to commercial management in construction industry, Bill of Quantities (BOQ) is the term which brings attention of every construction professionals and stakeholders. </a:t>
            </a:r>
          </a:p>
          <a:p>
            <a:r>
              <a:rPr lang="en-US" dirty="0"/>
              <a:t>It is one of the communication tool which connects the parties (Client, consultant &amp; contractor) of construction project. </a:t>
            </a:r>
          </a:p>
          <a:p>
            <a:pPr marL="0" indent="0">
              <a:buNone/>
            </a:pPr>
            <a:endParaRPr lang="en-US" dirty="0"/>
          </a:p>
        </p:txBody>
      </p:sp>
    </p:spTree>
    <p:extLst>
      <p:ext uri="{BB962C8B-B14F-4D97-AF65-F5344CB8AC3E}">
        <p14:creationId xmlns:p14="http://schemas.microsoft.com/office/powerpoint/2010/main" val="311514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a:t>
            </a:r>
          </a:p>
        </p:txBody>
      </p:sp>
      <p:sp>
        <p:nvSpPr>
          <p:cNvPr id="3" name="Content Placeholder 2"/>
          <p:cNvSpPr>
            <a:spLocks noGrp="1"/>
          </p:cNvSpPr>
          <p:nvPr>
            <p:ph idx="1"/>
          </p:nvPr>
        </p:nvSpPr>
        <p:spPr/>
        <p:txBody>
          <a:bodyPr/>
          <a:lstStyle/>
          <a:p>
            <a:r>
              <a:rPr lang="en-US" dirty="0"/>
              <a:t>Keith defines, BOQ is a schedule which categories, details and quantifies the materials and other cost items to be used in construction project. It is important to know that, direct costs &amp; indirect costs are to be considered for complete cost of the project which are covered in different parts of the BOQ. </a:t>
            </a:r>
          </a:p>
          <a:p>
            <a:r>
              <a:rPr lang="en-US" dirty="0"/>
              <a:t>Generally BOQ is in tabular form which contents description, unit, quantity, rate &amp; amount in different columns. </a:t>
            </a:r>
          </a:p>
        </p:txBody>
      </p:sp>
    </p:spTree>
    <p:extLst>
      <p:ext uri="{BB962C8B-B14F-4D97-AF65-F5344CB8AC3E}">
        <p14:creationId xmlns:p14="http://schemas.microsoft.com/office/powerpoint/2010/main" val="312301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of BOQ </a:t>
            </a:r>
          </a:p>
        </p:txBody>
      </p:sp>
      <p:pic>
        <p:nvPicPr>
          <p:cNvPr id="4" name="Content Placeholder 3"/>
          <p:cNvPicPr>
            <a:picLocks noGrp="1" noChangeAspect="1"/>
          </p:cNvPicPr>
          <p:nvPr>
            <p:ph idx="1"/>
          </p:nvPr>
        </p:nvPicPr>
        <p:blipFill>
          <a:blip r:embed="rId2"/>
          <a:stretch>
            <a:fillRect/>
          </a:stretch>
        </p:blipFill>
        <p:spPr>
          <a:xfrm>
            <a:off x="1952788" y="1690688"/>
            <a:ext cx="7434202" cy="4937997"/>
          </a:xfrm>
          <a:prstGeom prst="rect">
            <a:avLst/>
          </a:prstGeom>
        </p:spPr>
      </p:pic>
    </p:spTree>
    <p:extLst>
      <p:ext uri="{BB962C8B-B14F-4D97-AF65-F5344CB8AC3E}">
        <p14:creationId xmlns:p14="http://schemas.microsoft.com/office/powerpoint/2010/main" val="2981487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Sample BOQ Document, PDF Description column provides a brief explanation of what to be done. For example, in the first item, the 32mm diameter CPVC pipes should be laid for cold water services in 20 bar operating pressure.</a:t>
            </a:r>
          </a:p>
          <a:p>
            <a:r>
              <a:rPr lang="en-US" dirty="0"/>
              <a:t>Specification &amp; drawings are other two important items to be analyzed in detail for clear understanding. Here the term engineer means the consultant for the project. The Importance of BOQ </a:t>
            </a:r>
            <a:r>
              <a:rPr lang="en-US" dirty="0" err="1"/>
              <a:t>BOQ</a:t>
            </a:r>
            <a:r>
              <a:rPr lang="en-US" dirty="0"/>
              <a:t> shall be used in every phase (pre-contract &amp; post-contract) of the project but need of BOQ differs based on different contract agreements &amp; project. The major usages are listed below</a:t>
            </a:r>
          </a:p>
        </p:txBody>
      </p:sp>
    </p:spTree>
    <p:extLst>
      <p:ext uri="{BB962C8B-B14F-4D97-AF65-F5344CB8AC3E}">
        <p14:creationId xmlns:p14="http://schemas.microsoft.com/office/powerpoint/2010/main" val="31236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major usages are:</a:t>
            </a:r>
          </a:p>
        </p:txBody>
      </p:sp>
      <p:sp>
        <p:nvSpPr>
          <p:cNvPr id="3" name="Content Placeholder 2"/>
          <p:cNvSpPr>
            <a:spLocks noGrp="1"/>
          </p:cNvSpPr>
          <p:nvPr>
            <p:ph idx="1"/>
          </p:nvPr>
        </p:nvSpPr>
        <p:spPr/>
        <p:txBody>
          <a:bodyPr/>
          <a:lstStyle/>
          <a:p>
            <a:pPr marL="0" indent="0">
              <a:buNone/>
            </a:pPr>
            <a:r>
              <a:rPr lang="en-US" dirty="0"/>
              <a:t>1. It provides basic idea of the project by giving the quantities to tenderers.</a:t>
            </a:r>
          </a:p>
          <a:p>
            <a:pPr marL="0" indent="0">
              <a:buNone/>
            </a:pPr>
            <a:r>
              <a:rPr lang="en-US" dirty="0"/>
              <a:t>2. It defines the extent of the work. (But it should be identified in line with drawings &amp; specification as well). </a:t>
            </a:r>
          </a:p>
          <a:p>
            <a:pPr marL="0" indent="0">
              <a:buNone/>
            </a:pPr>
            <a:r>
              <a:rPr lang="en-US" dirty="0"/>
              <a:t>3. It gives estimated or anticipated contract sum. (very important to client) </a:t>
            </a:r>
          </a:p>
          <a:p>
            <a:pPr marL="0" indent="0">
              <a:buNone/>
            </a:pPr>
            <a:r>
              <a:rPr lang="en-US" dirty="0"/>
              <a:t>4. It provides a basis for valuation of variation. (Variation is to be discussed in detail).</a:t>
            </a:r>
          </a:p>
        </p:txBody>
      </p:sp>
    </p:spTree>
    <p:extLst>
      <p:ext uri="{BB962C8B-B14F-4D97-AF65-F5344CB8AC3E}">
        <p14:creationId xmlns:p14="http://schemas.microsoft.com/office/powerpoint/2010/main" val="3638188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major Parts of BOQ</a:t>
            </a:r>
          </a:p>
        </p:txBody>
      </p:sp>
      <p:sp>
        <p:nvSpPr>
          <p:cNvPr id="3" name="Content Placeholder 2"/>
          <p:cNvSpPr>
            <a:spLocks noGrp="1"/>
          </p:cNvSpPr>
          <p:nvPr>
            <p:ph idx="1"/>
          </p:nvPr>
        </p:nvSpPr>
        <p:spPr/>
        <p:txBody>
          <a:bodyPr/>
          <a:lstStyle/>
          <a:p>
            <a:r>
              <a:rPr lang="en-US" dirty="0"/>
              <a:t>Parts of BOQ can be varied according to the project size as well the practices. Generally it has measured works, Preliminaries &amp; Provisional sums. The contract sum would be addition of these three items.</a:t>
            </a:r>
          </a:p>
          <a:p>
            <a:endParaRPr lang="en-US" dirty="0"/>
          </a:p>
        </p:txBody>
      </p:sp>
    </p:spTree>
    <p:extLst>
      <p:ext uri="{BB962C8B-B14F-4D97-AF65-F5344CB8AC3E}">
        <p14:creationId xmlns:p14="http://schemas.microsoft.com/office/powerpoint/2010/main" val="1284878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BILL OF QUANTITIES INTRODUCTION</a:t>
            </a:r>
          </a:p>
        </p:txBody>
      </p:sp>
      <p:sp>
        <p:nvSpPr>
          <p:cNvPr id="3" name="Content Placeholder 2"/>
          <p:cNvSpPr>
            <a:spLocks noGrp="1"/>
          </p:cNvSpPr>
          <p:nvPr>
            <p:ph idx="1"/>
          </p:nvPr>
        </p:nvSpPr>
        <p:spPr/>
        <p:txBody>
          <a:bodyPr/>
          <a:lstStyle/>
          <a:p>
            <a:r>
              <a:rPr lang="en-US" dirty="0"/>
              <a:t>Quantity surveying emerged as a separate profession in Britain in the 19th century. It is simply a task of measuring construction work required to implement the architects' design for new or renovated buildings. The purpose of the work is to produce quantified specifications of works known as Bills of Quantities</a:t>
            </a:r>
          </a:p>
        </p:txBody>
      </p:sp>
    </p:spTree>
    <p:extLst>
      <p:ext uri="{BB962C8B-B14F-4D97-AF65-F5344CB8AC3E}">
        <p14:creationId xmlns:p14="http://schemas.microsoft.com/office/powerpoint/2010/main" val="3369018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2217</Words>
  <Application>Microsoft Office PowerPoint</Application>
  <PresentationFormat>Widescreen</PresentationFormat>
  <Paragraphs>86</Paragraphs>
  <Slides>27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Symbol</vt:lpstr>
      <vt:lpstr>Office Theme</vt:lpstr>
      <vt:lpstr>PowerPoint Presentation</vt:lpstr>
      <vt:lpstr>Bill OF Quantity (BOQ)</vt:lpstr>
      <vt:lpstr>BILLS OF QUANTITIES (BOQ)</vt:lpstr>
      <vt:lpstr>CONTIN’</vt:lpstr>
      <vt:lpstr>Sample of BOQ </vt:lpstr>
      <vt:lpstr>PowerPoint Presentation</vt:lpstr>
      <vt:lpstr>The major usages are:</vt:lpstr>
      <vt:lpstr>The major Parts of BOQ</vt:lpstr>
      <vt:lpstr>BILL OF QUANTITIES INTRODUCTION</vt:lpstr>
      <vt:lpstr>OBJECTIVES</vt:lpstr>
      <vt:lpstr>QUANTITY SURVEYOR</vt:lpstr>
      <vt:lpstr>PowerPoint Presentation</vt:lpstr>
      <vt:lpstr>AN OVERVIEW OF BILLS OF QUANTITIES</vt:lpstr>
      <vt:lpstr>PowerPoint Presentation</vt:lpstr>
      <vt:lpstr>PowerPoint Presentation</vt:lpstr>
      <vt:lpstr>PowerPoint Presentation</vt:lpstr>
      <vt:lpstr>PowerPoint Presentation</vt:lpstr>
      <vt:lpstr>SOME OTHER ADVANTAGES OF THE USE OF BILL OF QUANTITIES</vt:lpstr>
      <vt:lpstr>The preparation of a BQ also has other advantages as well, such as</vt:lpstr>
      <vt:lpstr>Benefits of Bills of Quantities</vt:lpstr>
      <vt:lpstr>Our detailed measurement for the purpose of bills of quantities production is beneficial for a number of reasons:</vt:lpstr>
      <vt:lpstr>CONTIN’</vt:lpstr>
      <vt:lpstr>Types of Bill of Quantities </vt:lpstr>
      <vt:lpstr>Firm Bill of Quantities</vt:lpstr>
      <vt:lpstr>Approximate Bill of Quantities</vt:lpstr>
      <vt:lpstr>CONTIN’</vt:lpstr>
      <vt:lpstr>CONTIN’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Bill OF Quantity (BOQ)</dc:title>
  <dc:creator>Windows User</dc:creator>
  <cp:lastModifiedBy>Barham Haydar</cp:lastModifiedBy>
  <cp:revision>17</cp:revision>
  <dcterms:created xsi:type="dcterms:W3CDTF">2020-06-06T08:21:10Z</dcterms:created>
  <dcterms:modified xsi:type="dcterms:W3CDTF">2024-12-10T06:03:18Z</dcterms:modified>
</cp:coreProperties>
</file>