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/MbWq/wAi6JYMxsBJNKppYr4B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 flipV="1"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endParaRPr lang="en-US" sz="933" dirty="0"/>
          </a:p>
        </p:txBody>
      </p:sp>
      <p:sp>
        <p:nvSpPr>
          <p:cNvPr id="3" name="Freeform 3"/>
          <p:cNvSpPr/>
          <p:nvPr/>
        </p:nvSpPr>
        <p:spPr>
          <a:xfrm rot="7659121">
            <a:off x="10060687" y="3723809"/>
            <a:ext cx="5086196" cy="5219044"/>
          </a:xfrm>
          <a:custGeom>
            <a:avLst/>
            <a:gdLst/>
            <a:ahLst/>
            <a:cxnLst/>
            <a:rect l="l" t="t" r="r" b="b"/>
            <a:pathLst>
              <a:path w="7629294" h="7828566">
                <a:moveTo>
                  <a:pt x="0" y="0"/>
                </a:moveTo>
                <a:lnTo>
                  <a:pt x="7629294" y="0"/>
                </a:lnTo>
                <a:lnTo>
                  <a:pt x="7629294" y="7828566"/>
                </a:lnTo>
                <a:lnTo>
                  <a:pt x="0" y="78285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4" name="Freeform 4"/>
          <p:cNvSpPr/>
          <p:nvPr/>
        </p:nvSpPr>
        <p:spPr>
          <a:xfrm>
            <a:off x="-4779556" y="3247231"/>
            <a:ext cx="6015089" cy="6172200"/>
          </a:xfrm>
          <a:custGeom>
            <a:avLst/>
            <a:gdLst/>
            <a:ahLst/>
            <a:cxnLst/>
            <a:rect l="l" t="t" r="r" b="b"/>
            <a:pathLst>
              <a:path w="9022634" h="9258300">
                <a:moveTo>
                  <a:pt x="0" y="0"/>
                </a:moveTo>
                <a:lnTo>
                  <a:pt x="9022634" y="0"/>
                </a:lnTo>
                <a:lnTo>
                  <a:pt x="9022634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grpSp>
        <p:nvGrpSpPr>
          <p:cNvPr id="5" name="Group 5"/>
          <p:cNvGrpSpPr/>
          <p:nvPr/>
        </p:nvGrpSpPr>
        <p:grpSpPr>
          <a:xfrm>
            <a:off x="685800" y="1708427"/>
            <a:ext cx="10820400" cy="2730602"/>
            <a:chOff x="0" y="0"/>
            <a:chExt cx="3134393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134393" cy="812800"/>
            </a:xfrm>
            <a:custGeom>
              <a:avLst/>
              <a:gdLst/>
              <a:ahLst/>
              <a:cxnLst/>
              <a:rect l="l" t="t" r="r" b="b"/>
              <a:pathLst>
                <a:path w="3134393" h="812800">
                  <a:moveTo>
                    <a:pt x="0" y="0"/>
                  </a:moveTo>
                  <a:lnTo>
                    <a:pt x="3134393" y="0"/>
                  </a:lnTo>
                  <a:lnTo>
                    <a:pt x="31343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 sz="933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3134393" cy="8318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906"/>
                </a:lnSpc>
              </a:pPr>
              <a:endParaRPr sz="933"/>
            </a:p>
          </p:txBody>
        </p:sp>
      </p:grpSp>
      <p:sp>
        <p:nvSpPr>
          <p:cNvPr id="8" name="Freeform 8"/>
          <p:cNvSpPr/>
          <p:nvPr/>
        </p:nvSpPr>
        <p:spPr>
          <a:xfrm>
            <a:off x="927237" y="0"/>
            <a:ext cx="1771655" cy="1736399"/>
          </a:xfrm>
          <a:custGeom>
            <a:avLst/>
            <a:gdLst/>
            <a:ahLst/>
            <a:cxnLst/>
            <a:rect l="l" t="t" r="r" b="b"/>
            <a:pathLst>
              <a:path w="2657483" h="2604598">
                <a:moveTo>
                  <a:pt x="0" y="0"/>
                </a:moveTo>
                <a:lnTo>
                  <a:pt x="2657483" y="0"/>
                </a:lnTo>
                <a:lnTo>
                  <a:pt x="2657483" y="2604598"/>
                </a:lnTo>
                <a:lnTo>
                  <a:pt x="0" y="26045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11" name="Freeform 11"/>
          <p:cNvSpPr/>
          <p:nvPr/>
        </p:nvSpPr>
        <p:spPr>
          <a:xfrm>
            <a:off x="8836144" y="4528431"/>
            <a:ext cx="1542792" cy="1546659"/>
          </a:xfrm>
          <a:custGeom>
            <a:avLst/>
            <a:gdLst/>
            <a:ahLst/>
            <a:cxnLst/>
            <a:rect l="l" t="t" r="r" b="b"/>
            <a:pathLst>
              <a:path w="2314188" h="2319988">
                <a:moveTo>
                  <a:pt x="0" y="0"/>
                </a:moveTo>
                <a:lnTo>
                  <a:pt x="2314188" y="0"/>
                </a:lnTo>
                <a:lnTo>
                  <a:pt x="2314188" y="2319989"/>
                </a:lnTo>
                <a:lnTo>
                  <a:pt x="0" y="23199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 sz="933"/>
          </a:p>
        </p:txBody>
      </p:sp>
      <p:sp>
        <p:nvSpPr>
          <p:cNvPr id="12" name="TextBox 12"/>
          <p:cNvSpPr txBox="1"/>
          <p:nvPr/>
        </p:nvSpPr>
        <p:spPr>
          <a:xfrm>
            <a:off x="685800" y="2499078"/>
            <a:ext cx="10820400" cy="1668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3"/>
              </a:lnSpc>
            </a:pPr>
            <a:r>
              <a:rPr lang="en-US" sz="4894" spc="479" dirty="0">
                <a:solidFill>
                  <a:srgbClr val="231F20"/>
                </a:solidFill>
                <a:latin typeface="Oswald Bold"/>
              </a:rPr>
              <a:t>INTRODUCTION TO COMPUTERS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1554" y="4974312"/>
            <a:ext cx="231973" cy="5886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53"/>
              </a:lnSpc>
            </a:pPr>
            <a:r>
              <a:rPr lang="en-US" sz="3466" dirty="0">
                <a:solidFill>
                  <a:srgbClr val="231F20"/>
                </a:solidFill>
                <a:latin typeface="Canva Sans Bold"/>
              </a:rPr>
              <a:t>4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D3F3887-F3D7-157B-C547-CD562534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8936" y="6449874"/>
            <a:ext cx="1422400" cy="2434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C23DE652-7876-B426-F30A-59038E12CB2B}"/>
              </a:ext>
            </a:extLst>
          </p:cNvPr>
          <p:cNvSpPr txBox="1"/>
          <p:nvPr/>
        </p:nvSpPr>
        <p:spPr>
          <a:xfrm>
            <a:off x="2698892" y="523125"/>
            <a:ext cx="8032473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b="1" spc="479" dirty="0">
                <a:latin typeface="Oswald Bold" panose="020B0604020202020204" charset="0"/>
              </a:rPr>
              <a:t>Tishk international university</a:t>
            </a:r>
          </a:p>
          <a:p>
            <a:pPr>
              <a:spcBef>
                <a:spcPct val="0"/>
              </a:spcBef>
            </a:pPr>
            <a:r>
              <a:rPr lang="en-US" sz="2400" b="1" spc="479" dirty="0">
                <a:latin typeface="Oswald Bold" panose="020B0604020202020204" charset="0"/>
              </a:rPr>
              <a:t>Faculty of Education</a:t>
            </a:r>
          </a:p>
          <a:p>
            <a:pPr>
              <a:spcBef>
                <a:spcPct val="0"/>
              </a:spcBef>
            </a:pPr>
            <a:r>
              <a:rPr lang="en-US" sz="2400" b="1" spc="479" dirty="0">
                <a:latin typeface="Oswald Bold" panose="020B0604020202020204" charset="0"/>
              </a:rPr>
              <a:t>Computer Education Department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DB1755E7-E02D-4F0E-BD6D-0CAB04224AB0}"/>
              </a:ext>
            </a:extLst>
          </p:cNvPr>
          <p:cNvSpPr txBox="1"/>
          <p:nvPr/>
        </p:nvSpPr>
        <p:spPr>
          <a:xfrm>
            <a:off x="1831379" y="4624417"/>
            <a:ext cx="8032473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spc="479">
                <a:latin typeface="+mj-lt"/>
              </a:rPr>
              <a:t>Imad </a:t>
            </a:r>
            <a:r>
              <a:rPr lang="en-US" sz="3200" spc="479" dirty="0">
                <a:latin typeface="+mj-lt"/>
              </a:rPr>
              <a:t>Nihad</a:t>
            </a:r>
          </a:p>
          <a:p>
            <a:pPr>
              <a:spcBef>
                <a:spcPct val="0"/>
              </a:spcBef>
            </a:pPr>
            <a:r>
              <a:rPr lang="en-US" sz="3200" spc="479" dirty="0">
                <a:latin typeface="+mj-lt"/>
              </a:rPr>
              <a:t>Week 4 </a:t>
            </a:r>
          </a:p>
          <a:p>
            <a:pPr>
              <a:spcBef>
                <a:spcPct val="0"/>
              </a:spcBef>
            </a:pPr>
            <a:r>
              <a:rPr lang="en-US" sz="3200" spc="479" dirty="0">
                <a:latin typeface="+mj-lt"/>
              </a:rPr>
              <a:t>IT205</a:t>
            </a:r>
          </a:p>
          <a:p>
            <a:pPr>
              <a:spcBef>
                <a:spcPct val="0"/>
              </a:spcBef>
            </a:pPr>
            <a:r>
              <a:rPr lang="en-US" sz="3200" spc="479" dirty="0">
                <a:latin typeface="+mj-lt"/>
              </a:rPr>
              <a:t>Fall 2024/25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"/>
          <p:cNvSpPr/>
          <p:nvPr/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"/>
          <p:cNvSpPr/>
          <p:nvPr/>
        </p:nvSpPr>
        <p:spPr>
          <a:xfrm rot="-54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387914" y="857786"/>
            <a:ext cx="11067024" cy="520893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/>
          <p:nvPr/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>
            <a:spLocks noGrp="1"/>
          </p:cNvSpPr>
          <p:nvPr>
            <p:ph type="sldNum" idx="12"/>
          </p:nvPr>
        </p:nvSpPr>
        <p:spPr>
          <a:xfrm>
            <a:off x="5885412" y="6492240"/>
            <a:ext cx="11887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737062" y="-2835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e-mail?</a:t>
            </a:r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545563" y="772223"/>
            <a:ext cx="10515600" cy="6382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422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07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E-mail, email, or electronic mail is a message that may contain text, files, images, or other attachments sent through a network to a specified individual or group of individuals.</a:t>
            </a:r>
            <a:endParaRPr/>
          </a:p>
          <a:p>
            <a:pPr marL="342900" marR="0" lvl="0" indent="-342900" algn="just" rtl="0">
              <a:lnSpc>
                <a:spcPct val="107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first e-mail was sent by Ray Tomlinson in 1971. Tomlinson sent the e-mail to himself as a test e-mail message, containing the text "something like QWERTYUIOP." </a:t>
            </a:r>
            <a:endParaRPr/>
          </a:p>
          <a:p>
            <a:pPr marL="342900" marR="0" lvl="0" indent="-342900" algn="just" rtl="0">
              <a:lnSpc>
                <a:spcPct val="107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username cannot be longer than 64 characters long, and the domain name cannot be longer than 254 characters.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1422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1422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ahmad.nadhmi@tiu.edu.iq</a:t>
            </a:r>
            <a:endParaRPr/>
          </a:p>
          <a:p>
            <a:pPr marL="0" marR="0" lvl="0" indent="0" algn="just" rtl="0">
              <a:lnSpc>
                <a:spcPct val="107000"/>
              </a:lnSpc>
              <a:spcBef>
                <a:spcPts val="1422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  <a:p>
            <a:pPr marL="0" marR="0" lvl="0" indent="0" algn="l" rtl="0">
              <a:spcBef>
                <a:spcPts val="1422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2017765" y="5355377"/>
            <a:ext cx="813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p2"/>
          <p:cNvCxnSpPr/>
          <p:nvPr/>
        </p:nvCxnSpPr>
        <p:spPr>
          <a:xfrm>
            <a:off x="3877773" y="5107523"/>
            <a:ext cx="0" cy="377242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09" name="Google Shape;109;p2"/>
          <p:cNvSpPr txBox="1"/>
          <p:nvPr/>
        </p:nvSpPr>
        <p:spPr>
          <a:xfrm>
            <a:off x="3048231" y="5439990"/>
            <a:ext cx="81309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"/>
          <p:cNvSpPr txBox="1"/>
          <p:nvPr/>
        </p:nvSpPr>
        <p:spPr>
          <a:xfrm>
            <a:off x="3535347" y="5412266"/>
            <a:ext cx="129404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2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" y="5740497"/>
            <a:ext cx="1157942" cy="11025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2"/>
          <p:cNvCxnSpPr/>
          <p:nvPr/>
        </p:nvCxnSpPr>
        <p:spPr>
          <a:xfrm>
            <a:off x="3235694" y="5132456"/>
            <a:ext cx="0" cy="377242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13" name="Google Shape;113;p2"/>
          <p:cNvCxnSpPr/>
          <p:nvPr/>
        </p:nvCxnSpPr>
        <p:spPr>
          <a:xfrm>
            <a:off x="2338783" y="5092533"/>
            <a:ext cx="0" cy="377242"/>
          </a:xfrm>
          <a:prstGeom prst="straightConnector1">
            <a:avLst/>
          </a:prstGeom>
          <a:noFill/>
          <a:ln w="12700" cap="flat" cmpd="sng">
            <a:solidFill>
              <a:srgbClr val="0C0C0C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3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" y="5740497"/>
            <a:ext cx="1157942" cy="110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3"/>
          <p:cNvSpPr/>
          <p:nvPr/>
        </p:nvSpPr>
        <p:spPr>
          <a:xfrm>
            <a:off x="669036" y="1677373"/>
            <a:ext cx="10853928" cy="18288"/>
          </a:xfrm>
          <a:custGeom>
            <a:avLst/>
            <a:gdLst/>
            <a:ahLst/>
            <a:cxnLst/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3"/>
          <p:cNvSpPr txBox="1"/>
          <p:nvPr/>
        </p:nvSpPr>
        <p:spPr>
          <a:xfrm>
            <a:off x="669036" y="1492086"/>
            <a:ext cx="11184636" cy="4928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main recipient(s) of your email.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From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contain your e-mail address.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few words describing the e-mail's contents. The subject lets the recipient see what the e-mail is about, without opening and reading the full e-mail.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 ("Carbon Copy"):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you to specify recipients who are not direct addressees (listed in the "To" field).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BCC ("Blind Carbon Copy"): 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like CC, except the recipients are secret.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Signature:</a:t>
            </a:r>
            <a:r>
              <a:rPr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block of text that is automatically inserted to the end of an email message you send. Generally, a signature is used to provide the recipient with your name, email address, business contact information, website URL.</a:t>
            </a:r>
            <a:endParaRPr/>
          </a:p>
        </p:txBody>
      </p:sp>
      <p:sp>
        <p:nvSpPr>
          <p:cNvPr id="122" name="Google Shape;122;p3"/>
          <p:cNvSpPr txBox="1"/>
          <p:nvPr/>
        </p:nvSpPr>
        <p:spPr>
          <a:xfrm>
            <a:off x="669036" y="734409"/>
            <a:ext cx="10515600" cy="96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Email Fields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>
            <a:spLocks noGrp="1"/>
          </p:cNvSpPr>
          <p:nvPr>
            <p:ph type="sldNum" idx="12"/>
          </p:nvPr>
        </p:nvSpPr>
        <p:spPr>
          <a:xfrm>
            <a:off x="8805333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34" name="Google Shape;134;p4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 descr="Graphical user interface, text, application, email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53945" y="643467"/>
            <a:ext cx="8284110" cy="557106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3" y="5740497"/>
            <a:ext cx="1157942" cy="110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0" y="1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4" name="Google Shape;144;p5"/>
          <p:cNvGrpSpPr/>
          <p:nvPr/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45" name="Google Shape;145;p5"/>
            <p:cNvSpPr/>
            <p:nvPr/>
          </p:nvSpPr>
          <p:spPr>
            <a:xfrm>
              <a:off x="-19221" y="251144"/>
              <a:ext cx="5187198" cy="6239661"/>
            </a:xfrm>
            <a:custGeom>
              <a:avLst/>
              <a:gdLst/>
              <a:ahLst/>
              <a:cxnLst/>
              <a:rect l="l" t="t" r="r" b="b"/>
              <a:pathLst>
                <a:path w="5187198" h="6239661" extrusionOk="0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-19220" y="297400"/>
              <a:ext cx="5215811" cy="6107388"/>
            </a:xfrm>
            <a:custGeom>
              <a:avLst/>
              <a:gdLst/>
              <a:ahLst/>
              <a:cxnLst/>
              <a:rect l="l" t="t" r="r" b="b"/>
              <a:pathLst>
                <a:path w="5215811" h="6107388" extrusionOk="0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-19221" y="319367"/>
              <a:ext cx="5217956" cy="6100079"/>
            </a:xfrm>
            <a:custGeom>
              <a:avLst/>
              <a:gdLst/>
              <a:ahLst/>
              <a:cxnLst/>
              <a:rect l="l" t="t" r="r" b="b"/>
              <a:pathLst>
                <a:path w="5217956" h="6100079" extrusionOk="0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-19220" y="319367"/>
              <a:ext cx="5217957" cy="6100079"/>
            </a:xfrm>
            <a:custGeom>
              <a:avLst/>
              <a:gdLst/>
              <a:ahLst/>
              <a:cxnLst/>
              <a:rect l="l" t="t" r="r" b="b"/>
              <a:pathLst>
                <a:path w="5217957" h="6100079" extrusionOk="0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803"/>
                  </a:srgbClr>
                </a:gs>
                <a:gs pos="2000">
                  <a:srgbClr val="FFFFFF">
                    <a:alpha val="9803"/>
                  </a:srgbClr>
                </a:gs>
                <a:gs pos="16000">
                  <a:srgbClr val="70AD47">
                    <a:alpha val="9803"/>
                  </a:srgbClr>
                </a:gs>
                <a:gs pos="85000">
                  <a:srgbClr val="4472C4">
                    <a:alpha val="9803"/>
                  </a:srgbClr>
                </a:gs>
                <a:gs pos="100000">
                  <a:srgbClr val="FFFFFF">
                    <a:alpha val="9803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None/>
            </a:pPr>
            <a:r>
              <a:rPr lang="en-US" sz="36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Salutation Samples</a:t>
            </a:r>
            <a:endParaRPr/>
          </a:p>
        </p:txBody>
      </p:sp>
      <p:sp>
        <p:nvSpPr>
          <p:cNvPr id="150" name="Google Shape;150;p5"/>
          <p:cNvSpPr txBox="1"/>
          <p:nvPr/>
        </p:nvSpPr>
        <p:spPr>
          <a:xfrm>
            <a:off x="5408520" y="46584"/>
            <a:ext cx="6506497" cy="6569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 [Name],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popular and more formal than beginning with “Hi”. This salutation is still personalized with the recipient’s name and friendly, but it may be more suitable for official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business professional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Dear [Name],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 best for formal emails and emails for contacting someone in a position of respect or authority.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morning / afternoon / evening,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“Good morning,”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“Good afternoon,”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and </a:t>
            </a:r>
            <a:r>
              <a:rPr lang="en-US"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“Good evening,”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are reliable and inoffensive email openers. These polite, generic email greetings are usually used when emailing groups of people for professional reasons or impersonal, semi-formal emails.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Greetings,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greeting is a common email starter when you aren’t sure who the recipient is or how to spell their name. </a:t>
            </a:r>
            <a:r>
              <a:rPr lang="en-US"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“Greetings,”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a safe, polite and conservative start to an email.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there,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aren’t sure of the spelling or name of your recipient, starting an email with </a:t>
            </a:r>
            <a:r>
              <a:rPr lang="en-US" sz="1800" b="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“Hi there,”</a:t>
            </a: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is a safe choice for most informal emails.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Whom It May Concern,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email starter is most often used in official and formal business communications when you may not know who the recipient is. </a:t>
            </a:r>
            <a:endParaRPr sz="1800" b="1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152" name="Google Shape;152;p5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" y="5740497"/>
            <a:ext cx="1157942" cy="1102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E2F3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"/>
          <p:cNvSpPr txBox="1">
            <a:spLocks noGrp="1"/>
          </p:cNvSpPr>
          <p:nvPr>
            <p:ph type="title"/>
          </p:nvPr>
        </p:nvSpPr>
        <p:spPr>
          <a:xfrm>
            <a:off x="643325" y="734518"/>
            <a:ext cx="4843073" cy="3582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6A609"/>
              </a:buClr>
              <a:buSzPct val="258823"/>
              <a:buFont typeface="Calibri"/>
              <a:buNone/>
            </a:pPr>
            <a:r>
              <a:rPr lang="en-US" b="1">
                <a:solidFill>
                  <a:srgbClr val="F6A609"/>
                </a:solidFill>
              </a:rPr>
              <a:t>Email Closing</a:t>
            </a:r>
            <a:br>
              <a:rPr lang="en-US"/>
            </a:br>
            <a:br>
              <a:rPr lang="en-US"/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Sincerely,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Best regards,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Best,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Yours truly,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Respectfully,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Kind regards,</a:t>
            </a:r>
            <a:br>
              <a:rPr lang="en-US" sz="24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Regards,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6"/>
          <p:cNvCxnSpPr/>
          <p:nvPr/>
        </p:nvCxnSpPr>
        <p:spPr>
          <a:xfrm>
            <a:off x="4182256" y="554636"/>
            <a:ext cx="0" cy="4901784"/>
          </a:xfrm>
          <a:prstGeom prst="straightConnector1">
            <a:avLst/>
          </a:prstGeom>
          <a:noFill/>
          <a:ln w="76200" cap="flat" cmpd="sng">
            <a:solidFill>
              <a:srgbClr val="740437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9" name="Google Shape;159;p6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" y="5740497"/>
            <a:ext cx="1157942" cy="110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6" descr="Graphical user interface, text, applicati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7252" y="184978"/>
            <a:ext cx="3730126" cy="3041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6" descr="Graphical user interface, text, applicati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86451" y="3429000"/>
            <a:ext cx="4677015" cy="2739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6"/>
          <p:cNvSpPr/>
          <p:nvPr/>
        </p:nvSpPr>
        <p:spPr>
          <a:xfrm>
            <a:off x="7721188" y="1663908"/>
            <a:ext cx="2861867" cy="98935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7085269" y="4961744"/>
            <a:ext cx="2826980" cy="989352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6"/>
          <p:cNvCxnSpPr>
            <a:stCxn id="162" idx="1"/>
          </p:cNvCxnSpPr>
          <p:nvPr/>
        </p:nvCxnSpPr>
        <p:spPr>
          <a:xfrm flipH="1">
            <a:off x="6400888" y="2158584"/>
            <a:ext cx="1320300" cy="149910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5" name="Google Shape;165;p6"/>
          <p:cNvCxnSpPr>
            <a:stCxn id="163" idx="1"/>
          </p:cNvCxnSpPr>
          <p:nvPr/>
        </p:nvCxnSpPr>
        <p:spPr>
          <a:xfrm rot="10800000">
            <a:off x="6400669" y="4115120"/>
            <a:ext cx="684600" cy="1341300"/>
          </a:xfrm>
          <a:prstGeom prst="straightConnector1">
            <a:avLst/>
          </a:prstGeom>
          <a:noFill/>
          <a:ln w="9525" cap="flat" cmpd="sng">
            <a:solidFill>
              <a:srgbClr val="0C0C0C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6" name="Google Shape;166;p6"/>
          <p:cNvSpPr txBox="1"/>
          <p:nvPr/>
        </p:nvSpPr>
        <p:spPr>
          <a:xfrm>
            <a:off x="4810599" y="3563544"/>
            <a:ext cx="24483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740437"/>
                </a:solidFill>
                <a:latin typeface="Calibri"/>
                <a:ea typeface="Calibri"/>
                <a:cs typeface="Calibri"/>
                <a:sym typeface="Calibri"/>
              </a:rPr>
              <a:t>Email Signature</a:t>
            </a:r>
            <a:endParaRPr/>
          </a:p>
        </p:txBody>
      </p:sp>
      <p:sp>
        <p:nvSpPr>
          <p:cNvPr id="167" name="Google Shape;167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6115760" y="682754"/>
            <a:ext cx="5492493" cy="5492493"/>
          </a:xfrm>
          <a:custGeom>
            <a:avLst/>
            <a:gdLst/>
            <a:ahLst/>
            <a:cxnLst/>
            <a:rect l="l" t="t" r="r" b="b"/>
            <a:pathLst>
              <a:path w="5492493" h="5492493" extrusionOk="0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rgbClr val="595959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7"/>
          <p:cNvSpPr/>
          <p:nvPr/>
        </p:nvSpPr>
        <p:spPr>
          <a:xfrm rot="10800000" flipH="1">
            <a:off x="9011593" y="3567390"/>
            <a:ext cx="2311806" cy="2303982"/>
          </a:xfrm>
          <a:custGeom>
            <a:avLst/>
            <a:gdLst/>
            <a:ahLst/>
            <a:cxnLst/>
            <a:rect l="l" t="t" r="r" b="b"/>
            <a:pathLst>
              <a:path w="3108399" h="3097879" extrusionOk="0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8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7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83" y="5740497"/>
            <a:ext cx="1157942" cy="110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"/>
          <p:cNvSpPr txBox="1"/>
          <p:nvPr/>
        </p:nvSpPr>
        <p:spPr>
          <a:xfrm>
            <a:off x="426584" y="221438"/>
            <a:ext cx="5545812" cy="6055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Free delivery 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Sending an e-mail is virtually free, outside the cost of Internet service. 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Global delivery 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E-mail can be sent to nearly anywhere around the world, to any country.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Instant delivery 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An e-mail can be instantly sent and received by the recipient over the Internet.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File attachment 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An e-mail can include one or more file attachments, allowing a person to send documents, pictures, or other files with an e-mail.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Long-term storage 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E-mails are stored electronically, which allows for storage and archival over long periods of time.</a:t>
            </a:r>
            <a:endParaRPr/>
          </a:p>
          <a:p>
            <a:pPr marL="0" marR="0" lvl="0" indent="0" algn="just" rtl="0">
              <a:lnSpc>
                <a:spcPct val="90000"/>
              </a:lnSpc>
              <a:spcBef>
                <a:spcPts val="1422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•"/>
            </a:pPr>
            <a:r>
              <a:rPr lang="en-US" sz="20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Environmentally friendly </a:t>
            </a:r>
            <a:r>
              <a:rPr lang="en-US" sz="20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- Sending an e-mail does not require paper.</a:t>
            </a:r>
            <a:endParaRPr sz="2000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6976728" y="3042254"/>
            <a:ext cx="3927826" cy="773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Advantages of e-mail</a:t>
            </a:r>
            <a:endParaRPr/>
          </a:p>
        </p:txBody>
      </p:sp>
      <p:sp>
        <p:nvSpPr>
          <p:cNvPr id="179" name="Google Shape;17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643468" y="643468"/>
            <a:ext cx="4620584" cy="885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Reference</a:t>
            </a: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643467" y="1904897"/>
            <a:ext cx="5817293" cy="77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n-US" sz="2200" b="0" i="0"/>
              <a:t>Rai, N., &amp; Kaur, G. (2019). Letters and Email. </a:t>
            </a:r>
            <a:r>
              <a:rPr lang="en-US" sz="2200" b="0" i="1"/>
              <a:t>Writing in Community and Justice Services</a:t>
            </a:r>
            <a:r>
              <a:rPr lang="en-US" sz="2200" b="0" i="0"/>
              <a:t>.</a:t>
            </a:r>
            <a:endParaRPr sz="2200"/>
          </a:p>
        </p:txBody>
      </p:sp>
      <p:pic>
        <p:nvPicPr>
          <p:cNvPr id="187" name="Google Shape;187;p8" descr="White letters in 3D form"/>
          <p:cNvPicPr preferRelativeResize="0"/>
          <p:nvPr/>
        </p:nvPicPr>
        <p:blipFill rotWithShape="1">
          <a:blip r:embed="rId3">
            <a:alphaModFix/>
          </a:blip>
          <a:srcRect l="25751" r="12734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88" name="Google Shape;188;p8"/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9"/>
          <p:cNvSpPr/>
          <p:nvPr/>
        </p:nvSpPr>
        <p:spPr>
          <a:xfrm>
            <a:off x="322965" y="554152"/>
            <a:ext cx="5742189" cy="5742189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9"/>
          <p:cNvGrpSpPr/>
          <p:nvPr/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96" name="Google Shape;196;p9"/>
            <p:cNvSpPr/>
            <p:nvPr/>
          </p:nvSpPr>
          <p:spPr>
            <a:xfrm>
              <a:off x="1004956" y="703679"/>
              <a:ext cx="171515" cy="171515"/>
            </a:xfrm>
            <a:custGeom>
              <a:avLst/>
              <a:gdLst/>
              <a:ahLst/>
              <a:cxnLst/>
              <a:rect l="l" t="t" r="r" b="b"/>
              <a:pathLst>
                <a:path w="171515" h="171515" extrusionOk="0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422753" y="1562696"/>
              <a:ext cx="157545" cy="157545"/>
            </a:xfrm>
            <a:custGeom>
              <a:avLst/>
              <a:gdLst/>
              <a:ahLst/>
              <a:cxnLst/>
              <a:rect l="l" t="t" r="r" b="b"/>
              <a:pathLst>
                <a:path w="157545" h="157545" extrusionOk="0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8" name="Google Shape;198;p9" descr="Smiling Face with No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7770" y="1448957"/>
            <a:ext cx="3952579" cy="395257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9"/>
          <p:cNvSpPr txBox="1"/>
          <p:nvPr/>
        </p:nvSpPr>
        <p:spPr>
          <a:xfrm>
            <a:off x="6797926" y="2861210"/>
            <a:ext cx="4158031" cy="2913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/>
          </a:p>
        </p:txBody>
      </p:sp>
      <p:sp>
        <p:nvSpPr>
          <p:cNvPr id="200" name="Google Shape;200;p9"/>
          <p:cNvSpPr/>
          <p:nvPr/>
        </p:nvSpPr>
        <p:spPr>
          <a:xfrm>
            <a:off x="5454149" y="5775082"/>
            <a:ext cx="112426" cy="112426"/>
          </a:xfrm>
          <a:custGeom>
            <a:avLst/>
            <a:gdLst/>
            <a:ahLst/>
            <a:cxnLst/>
            <a:rect l="l" t="t" r="r" b="b"/>
            <a:pathLst>
              <a:path w="112426" h="112426" extrusionOk="0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1" name="Google Shape;201;p9"/>
          <p:cNvCxnSpPr/>
          <p:nvPr/>
        </p:nvCxnSpPr>
        <p:spPr>
          <a:xfrm>
            <a:off x="11586162" y="3610394"/>
            <a:ext cx="0" cy="3238728"/>
          </a:xfrm>
          <a:prstGeom prst="straightConnector1">
            <a:avLst/>
          </a:prstGeom>
          <a:noFill/>
          <a:ln w="25400" cap="sq" cmpd="sng">
            <a:solidFill>
              <a:schemeClr val="accent1"/>
            </a:solidFill>
            <a:prstDash val="solid"/>
            <a:bevel/>
            <a:headEnd type="none" w="sm" len="sm"/>
            <a:tailEnd type="none" w="sm" len="sm"/>
          </a:ln>
        </p:spPr>
      </p:cxnSp>
      <p:sp>
        <p:nvSpPr>
          <p:cNvPr id="202" name="Google Shape;20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655</Words>
  <Application>Microsoft Office PowerPoint</Application>
  <PresentationFormat>Widescreen</PresentationFormat>
  <Paragraphs>64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Canva Sans Bold</vt:lpstr>
      <vt:lpstr>Oswald Bold</vt:lpstr>
      <vt:lpstr>Office Theme</vt:lpstr>
      <vt:lpstr>PowerPoint Presentation</vt:lpstr>
      <vt:lpstr>What is e-mail?</vt:lpstr>
      <vt:lpstr>PowerPoint Presentation</vt:lpstr>
      <vt:lpstr>PowerPoint Presentation</vt:lpstr>
      <vt:lpstr>Salutation Samples</vt:lpstr>
      <vt:lpstr>Email Closing  Sincerely, Best regards, Best, Yours truly, Respectfully, Kind regards, Regards,</vt:lpstr>
      <vt:lpstr>PowerPoint Presentation</vt:lpstr>
      <vt:lpstr>Reference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Ahmad</dc:creator>
  <cp:lastModifiedBy>Imad Rafeeq</cp:lastModifiedBy>
  <cp:revision>1</cp:revision>
  <dcterms:created xsi:type="dcterms:W3CDTF">2022-01-12T16:41:15Z</dcterms:created>
  <dcterms:modified xsi:type="dcterms:W3CDTF">2024-11-04T11:18:30Z</dcterms:modified>
</cp:coreProperties>
</file>