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7" r:id="rId3"/>
    <p:sldId id="259" r:id="rId4"/>
    <p:sldId id="260" r:id="rId5"/>
    <p:sldId id="265" r:id="rId6"/>
    <p:sldId id="262" r:id="rId7"/>
    <p:sldId id="261" r:id="rId8"/>
    <p:sldId id="263" r:id="rId9"/>
    <p:sldId id="266" r:id="rId10"/>
    <p:sldId id="273" r:id="rId11"/>
    <p:sldId id="274" r:id="rId12"/>
    <p:sldId id="276" r:id="rId13"/>
    <p:sldId id="275" r:id="rId14"/>
    <p:sldId id="277" r:id="rId15"/>
    <p:sldId id="278" r:id="rId16"/>
    <p:sldId id="279" r:id="rId17"/>
    <p:sldId id="267" r:id="rId18"/>
    <p:sldId id="280" r:id="rId19"/>
    <p:sldId id="268" r:id="rId20"/>
    <p:sldId id="269" r:id="rId21"/>
    <p:sldId id="270" r:id="rId22"/>
    <p:sldId id="271" r:id="rId23"/>
    <p:sldId id="281" r:id="rId24"/>
    <p:sldId id="282" r:id="rId25"/>
    <p:sldId id="283" r:id="rId26"/>
    <p:sldId id="284" r:id="rId27"/>
    <p:sldId id="285" r:id="rId28"/>
    <p:sldId id="286" r:id="rId29"/>
    <p:sldId id="272" r:id="rId30"/>
    <p:sldId id="288" r:id="rId31"/>
  </p:sldIdLst>
  <p:sldSz cx="18288000" cy="10287000"/>
  <p:notesSz cx="6858000" cy="9144000"/>
  <p:embeddedFontLst>
    <p:embeddedFont>
      <p:font typeface="Canva Sans Bold" panose="020B0604020202020204" charset="0"/>
      <p:regular r:id="rId33"/>
      <p:bold r:id="rId34"/>
    </p:embeddedFont>
    <p:embeddedFont>
      <p:font typeface="Oswald Bold" panose="020B0604020202020204" charset="0"/>
      <p:regular r:id="rId35"/>
      <p:bold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97" autoAdjust="0"/>
  </p:normalViewPr>
  <p:slideViewPr>
    <p:cSldViewPr>
      <p:cViewPr varScale="1">
        <p:scale>
          <a:sx n="42" d="100"/>
          <a:sy n="42" d="100"/>
        </p:scale>
        <p:origin x="12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81BBC-69BB-4B16-9AC9-BCB4F5098508}"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03658-8248-4850-AA4A-6C75323D6008}" type="slidenum">
              <a:rPr lang="en-US" smtClean="0"/>
              <a:t>‹#›</a:t>
            </a:fld>
            <a:endParaRPr lang="en-US"/>
          </a:p>
        </p:txBody>
      </p:sp>
    </p:spTree>
    <p:extLst>
      <p:ext uri="{BB962C8B-B14F-4D97-AF65-F5344CB8AC3E}">
        <p14:creationId xmlns:p14="http://schemas.microsoft.com/office/powerpoint/2010/main" val="331523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dirty="0"/>
          </a:p>
        </p:txBody>
      </p:sp>
      <p:sp>
        <p:nvSpPr>
          <p:cNvPr id="3" name="Freeform 3"/>
          <p:cNvSpPr/>
          <p:nvPr/>
        </p:nvSpPr>
        <p:spPr>
          <a:xfrm rot="7659121">
            <a:off x="15091031" y="5585714"/>
            <a:ext cx="7629294" cy="78285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7169334" y="4870847"/>
            <a:ext cx="9022634" cy="92583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028700" y="2562640"/>
            <a:ext cx="16230600" cy="4095903"/>
            <a:chOff x="0" y="0"/>
            <a:chExt cx="3134393" cy="812800"/>
          </a:xfrm>
        </p:grpSpPr>
        <p:sp>
          <p:nvSpPr>
            <p:cNvPr id="6" name="Freeform 6"/>
            <p:cNvSpPr/>
            <p:nvPr/>
          </p:nvSpPr>
          <p:spPr>
            <a:xfrm>
              <a:off x="0" y="0"/>
              <a:ext cx="3134393" cy="812800"/>
            </a:xfrm>
            <a:custGeom>
              <a:avLst/>
              <a:gdLst/>
              <a:ahLst/>
              <a:cxnLst/>
              <a:rect l="l" t="t" r="r" b="b"/>
              <a:pathLst>
                <a:path w="3134393" h="812800">
                  <a:moveTo>
                    <a:pt x="0" y="0"/>
                  </a:moveTo>
                  <a:lnTo>
                    <a:pt x="3134393" y="0"/>
                  </a:lnTo>
                  <a:lnTo>
                    <a:pt x="3134393" y="812800"/>
                  </a:lnTo>
                  <a:lnTo>
                    <a:pt x="0" y="812800"/>
                  </a:lnTo>
                  <a:close/>
                </a:path>
              </a:pathLst>
            </a:custGeom>
            <a:solidFill>
              <a:srgbClr val="000000">
                <a:alpha val="0"/>
              </a:srgbClr>
            </a:solidFill>
            <a:ln w="38100" cap="sq">
              <a:solidFill>
                <a:srgbClr val="000000"/>
              </a:solidFill>
              <a:prstDash val="solid"/>
              <a:miter/>
            </a:ln>
          </p:spPr>
          <p:txBody>
            <a:bodyPr/>
            <a:lstStyle/>
            <a:p>
              <a:endParaRPr lang="en-US"/>
            </a:p>
          </p:txBody>
        </p:sp>
        <p:sp>
          <p:nvSpPr>
            <p:cNvPr id="7" name="TextBox 7"/>
            <p:cNvSpPr txBox="1"/>
            <p:nvPr/>
          </p:nvSpPr>
          <p:spPr>
            <a:xfrm>
              <a:off x="0" y="-19050"/>
              <a:ext cx="3134393" cy="831850"/>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1390854" y="0"/>
            <a:ext cx="2657483" cy="2604598"/>
          </a:xfrm>
          <a:custGeom>
            <a:avLst/>
            <a:gdLst/>
            <a:ahLst/>
            <a:cxnLst/>
            <a:rect l="l" t="t" r="r" b="b"/>
            <a:pathLst>
              <a:path w="2657483" h="2604598">
                <a:moveTo>
                  <a:pt x="0" y="0"/>
                </a:moveTo>
                <a:lnTo>
                  <a:pt x="2657483" y="0"/>
                </a:lnTo>
                <a:lnTo>
                  <a:pt x="2657483" y="2604598"/>
                </a:lnTo>
                <a:lnTo>
                  <a:pt x="0" y="2604598"/>
                </a:lnTo>
                <a:lnTo>
                  <a:pt x="0" y="0"/>
                </a:lnTo>
                <a:close/>
              </a:path>
            </a:pathLst>
          </a:custGeom>
          <a:blipFill>
            <a:blip r:embed="rId5"/>
            <a:stretch>
              <a:fillRect/>
            </a:stretch>
          </a:blipFill>
        </p:spPr>
        <p:txBody>
          <a:bodyPr/>
          <a:lstStyle/>
          <a:p>
            <a:endParaRPr lang="en-US"/>
          </a:p>
        </p:txBody>
      </p:sp>
      <p:sp>
        <p:nvSpPr>
          <p:cNvPr id="11" name="Freeform 11"/>
          <p:cNvSpPr/>
          <p:nvPr/>
        </p:nvSpPr>
        <p:spPr>
          <a:xfrm>
            <a:off x="13254216" y="6792646"/>
            <a:ext cx="2314188" cy="2319988"/>
          </a:xfrm>
          <a:custGeom>
            <a:avLst/>
            <a:gdLst/>
            <a:ahLst/>
            <a:cxnLst/>
            <a:rect l="l" t="t" r="r" b="b"/>
            <a:pathLst>
              <a:path w="2314188" h="2319988">
                <a:moveTo>
                  <a:pt x="0" y="0"/>
                </a:moveTo>
                <a:lnTo>
                  <a:pt x="2314188" y="0"/>
                </a:lnTo>
                <a:lnTo>
                  <a:pt x="2314188" y="2319989"/>
                </a:lnTo>
                <a:lnTo>
                  <a:pt x="0" y="2319989"/>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1028700" y="3748616"/>
            <a:ext cx="16230600" cy="1241906"/>
          </a:xfrm>
          <a:prstGeom prst="rect">
            <a:avLst/>
          </a:prstGeom>
        </p:spPr>
        <p:txBody>
          <a:bodyPr lIns="0" tIns="0" rIns="0" bIns="0" rtlCol="0" anchor="t">
            <a:spAutoFit/>
          </a:bodyPr>
          <a:lstStyle/>
          <a:p>
            <a:pPr algn="ctr">
              <a:lnSpc>
                <a:spcPts val="10129"/>
              </a:lnSpc>
            </a:pPr>
            <a:r>
              <a:rPr lang="en-US" sz="7340" spc="719" dirty="0">
                <a:solidFill>
                  <a:srgbClr val="231F20"/>
                </a:solidFill>
                <a:latin typeface="Oswald Bold"/>
              </a:rPr>
              <a:t>INTRODUCTION TO COMPUTERS</a:t>
            </a:r>
          </a:p>
        </p:txBody>
      </p:sp>
      <p:sp>
        <p:nvSpPr>
          <p:cNvPr id="13" name="TextBox 13"/>
          <p:cNvSpPr txBox="1"/>
          <p:nvPr/>
        </p:nvSpPr>
        <p:spPr>
          <a:xfrm>
            <a:off x="14237330" y="7461468"/>
            <a:ext cx="347960" cy="887095"/>
          </a:xfrm>
          <a:prstGeom prst="rect">
            <a:avLst/>
          </a:prstGeom>
        </p:spPr>
        <p:txBody>
          <a:bodyPr lIns="0" tIns="0" rIns="0" bIns="0" rtlCol="0" anchor="t">
            <a:spAutoFit/>
          </a:bodyPr>
          <a:lstStyle/>
          <a:p>
            <a:pPr algn="ctr">
              <a:lnSpc>
                <a:spcPts val="7279"/>
              </a:lnSpc>
            </a:pPr>
            <a:r>
              <a:rPr lang="en-US" sz="5199">
                <a:solidFill>
                  <a:srgbClr val="231F20"/>
                </a:solidFill>
                <a:latin typeface="Canva Sans Bold"/>
              </a:rPr>
              <a:t>1</a:t>
            </a:r>
          </a:p>
        </p:txBody>
      </p:sp>
      <p:sp>
        <p:nvSpPr>
          <p:cNvPr id="14" name="Slide Number Placeholder 13">
            <a:extLst>
              <a:ext uri="{FF2B5EF4-FFF2-40B4-BE49-F238E27FC236}">
                <a16:creationId xmlns:a16="http://schemas.microsoft.com/office/drawing/2014/main" id="{8D3F3887-F3D7-157B-C547-CD562534B025}"/>
              </a:ext>
            </a:extLst>
          </p:cNvPr>
          <p:cNvSpPr>
            <a:spLocks noGrp="1"/>
          </p:cNvSpPr>
          <p:nvPr>
            <p:ph type="sldNum" sz="quarter" idx="12"/>
          </p:nvPr>
        </p:nvSpPr>
        <p:spPr>
          <a:xfrm>
            <a:off x="15568404" y="9674811"/>
            <a:ext cx="2133600" cy="365125"/>
          </a:xfrm>
        </p:spPr>
        <p:txBody>
          <a:bodyPr/>
          <a:lstStyle/>
          <a:p>
            <a:endParaRPr lang="en-US" dirty="0"/>
          </a:p>
        </p:txBody>
      </p:sp>
      <p:sp>
        <p:nvSpPr>
          <p:cNvPr id="15" name="TextBox 3">
            <a:extLst>
              <a:ext uri="{FF2B5EF4-FFF2-40B4-BE49-F238E27FC236}">
                <a16:creationId xmlns:a16="http://schemas.microsoft.com/office/drawing/2014/main" id="{C23DE652-7876-B426-F30A-59038E12CB2B}"/>
              </a:ext>
            </a:extLst>
          </p:cNvPr>
          <p:cNvSpPr txBox="1"/>
          <p:nvPr/>
        </p:nvSpPr>
        <p:spPr>
          <a:xfrm>
            <a:off x="4048337" y="784687"/>
            <a:ext cx="12048709" cy="1661993"/>
          </a:xfrm>
          <a:prstGeom prst="rect">
            <a:avLst/>
          </a:prstGeom>
        </p:spPr>
        <p:txBody>
          <a:bodyPr wrap="square" lIns="0" tIns="0" rIns="0" bIns="0" rtlCol="0" anchor="t">
            <a:spAutoFit/>
          </a:bodyPr>
          <a:lstStyle/>
          <a:p>
            <a:pPr>
              <a:spcBef>
                <a:spcPct val="0"/>
              </a:spcBef>
            </a:pPr>
            <a:r>
              <a:rPr lang="en-US" sz="3600" b="1" spc="719" dirty="0">
                <a:solidFill>
                  <a:srgbClr val="000000"/>
                </a:solidFill>
                <a:latin typeface="Oswald Bold" panose="020B0604020202020204" charset="0"/>
              </a:rPr>
              <a:t>Tishk international university</a:t>
            </a:r>
          </a:p>
          <a:p>
            <a:pPr>
              <a:spcBef>
                <a:spcPct val="0"/>
              </a:spcBef>
            </a:pPr>
            <a:r>
              <a:rPr lang="en-US" sz="3600" b="1" spc="719" dirty="0">
                <a:solidFill>
                  <a:srgbClr val="000000"/>
                </a:solidFill>
                <a:latin typeface="Oswald Bold" panose="020B0604020202020204" charset="0"/>
              </a:rPr>
              <a:t>Faculty of Education</a:t>
            </a:r>
          </a:p>
          <a:p>
            <a:pPr>
              <a:spcBef>
                <a:spcPct val="0"/>
              </a:spcBef>
            </a:pPr>
            <a:r>
              <a:rPr lang="en-US" sz="3600" b="1" spc="719" dirty="0">
                <a:solidFill>
                  <a:srgbClr val="000000"/>
                </a:solidFill>
                <a:latin typeface="Oswald Bold" panose="020B0604020202020204" charset="0"/>
              </a:rPr>
              <a:t>Computer Education Department</a:t>
            </a:r>
          </a:p>
        </p:txBody>
      </p:sp>
      <p:sp>
        <p:nvSpPr>
          <p:cNvPr id="16" name="TextBox 3">
            <a:extLst>
              <a:ext uri="{FF2B5EF4-FFF2-40B4-BE49-F238E27FC236}">
                <a16:creationId xmlns:a16="http://schemas.microsoft.com/office/drawing/2014/main" id="{DB1755E7-E02D-4F0E-BD6D-0CAB04224AB0}"/>
              </a:ext>
            </a:extLst>
          </p:cNvPr>
          <p:cNvSpPr txBox="1"/>
          <p:nvPr/>
        </p:nvSpPr>
        <p:spPr>
          <a:xfrm>
            <a:off x="2747068" y="6936626"/>
            <a:ext cx="12048709" cy="2954655"/>
          </a:xfrm>
          <a:prstGeom prst="rect">
            <a:avLst/>
          </a:prstGeom>
        </p:spPr>
        <p:txBody>
          <a:bodyPr wrap="square" lIns="0" tIns="0" rIns="0" bIns="0" rtlCol="0" anchor="t">
            <a:spAutoFit/>
          </a:bodyPr>
          <a:lstStyle/>
          <a:p>
            <a:pPr>
              <a:spcBef>
                <a:spcPct val="0"/>
              </a:spcBef>
            </a:pPr>
            <a:r>
              <a:rPr lang="en-US" sz="4800" spc="719">
                <a:solidFill>
                  <a:srgbClr val="000000"/>
                </a:solidFill>
                <a:latin typeface="+mj-lt"/>
              </a:rPr>
              <a:t>Imad </a:t>
            </a:r>
            <a:r>
              <a:rPr lang="en-US" sz="4800" spc="719" dirty="0">
                <a:solidFill>
                  <a:srgbClr val="000000"/>
                </a:solidFill>
                <a:latin typeface="+mj-lt"/>
              </a:rPr>
              <a:t>Nihad</a:t>
            </a:r>
          </a:p>
          <a:p>
            <a:pPr>
              <a:spcBef>
                <a:spcPct val="0"/>
              </a:spcBef>
            </a:pPr>
            <a:r>
              <a:rPr lang="en-US" sz="4800" spc="719" dirty="0">
                <a:solidFill>
                  <a:srgbClr val="000000"/>
                </a:solidFill>
                <a:latin typeface="+mj-lt"/>
              </a:rPr>
              <a:t>Week 1 </a:t>
            </a:r>
          </a:p>
          <a:p>
            <a:pPr>
              <a:spcBef>
                <a:spcPct val="0"/>
              </a:spcBef>
            </a:pPr>
            <a:r>
              <a:rPr lang="en-US" sz="4800" spc="719" dirty="0">
                <a:solidFill>
                  <a:srgbClr val="000000"/>
                </a:solidFill>
                <a:latin typeface="+mj-lt"/>
              </a:rPr>
              <a:t>IT205</a:t>
            </a:r>
          </a:p>
          <a:p>
            <a:pPr>
              <a:spcBef>
                <a:spcPct val="0"/>
              </a:spcBef>
            </a:pPr>
            <a:r>
              <a:rPr lang="en-US" sz="4800" spc="719" dirty="0">
                <a:solidFill>
                  <a:srgbClr val="000000"/>
                </a:solidFill>
                <a:latin typeface="+mj-lt"/>
              </a:rPr>
              <a:t>Fall 2024/25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11963400" cy="129522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Advantages Accuracy</a:t>
            </a:r>
            <a:r>
              <a:rPr lang="en-US" sz="9600" dirty="0"/>
              <a:t> </a:t>
            </a:r>
            <a:endParaRPr lang="en-US" sz="7340" spc="719" dirty="0">
              <a:solidFill>
                <a:srgbClr val="000000"/>
              </a:solidFill>
              <a:latin typeface="Oswald Bold"/>
            </a:endParaRP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E5ECB8D5-8C82-8DB0-6A31-0AD6961B3BEB}"/>
              </a:ext>
            </a:extLst>
          </p:cNvPr>
          <p:cNvSpPr txBox="1"/>
          <p:nvPr/>
        </p:nvSpPr>
        <p:spPr>
          <a:xfrm>
            <a:off x="224533" y="1950966"/>
            <a:ext cx="17510568" cy="3693319"/>
          </a:xfrm>
          <a:prstGeom prst="rect">
            <a:avLst/>
          </a:prstGeom>
          <a:noFill/>
        </p:spPr>
        <p:txBody>
          <a:bodyPr wrap="square">
            <a:spAutoFit/>
          </a:bodyPr>
          <a:lstStyle/>
          <a:p>
            <a:pPr marL="685800" indent="-6858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Accuracy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In addition to being very fast, computers are very accurate.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The calculations are 100% error free.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Computers perform all jobs with 100% accuracy provided that the input is correct. </a:t>
            </a:r>
          </a:p>
          <a:p>
            <a:pPr marL="0" indent="0">
              <a:buNone/>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5688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16154400" cy="119173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Advantages (Storage Capability) </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7" name="TextBox 6">
            <a:extLst>
              <a:ext uri="{FF2B5EF4-FFF2-40B4-BE49-F238E27FC236}">
                <a16:creationId xmlns:a16="http://schemas.microsoft.com/office/drawing/2014/main" id="{836DA751-0D38-ADC2-66CB-50C302395E9F}"/>
              </a:ext>
            </a:extLst>
          </p:cNvPr>
          <p:cNvSpPr txBox="1"/>
          <p:nvPr/>
        </p:nvSpPr>
        <p:spPr>
          <a:xfrm>
            <a:off x="208491" y="2110138"/>
            <a:ext cx="17526610" cy="4144661"/>
          </a:xfrm>
          <a:prstGeom prst="rect">
            <a:avLst/>
          </a:prstGeom>
          <a:noFill/>
        </p:spPr>
        <p:txBody>
          <a:bodyPr wrap="square">
            <a:spAutoFit/>
          </a:bodyPr>
          <a:lstStyle/>
          <a:p>
            <a:pPr marL="571500" indent="-5715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Storage Capability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Memory is a very important characteristic of computers.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A computer has much more storage capacity than human beings.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It can store large amount of data.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It can store any type of data such as images, videos, text, audio, etc. </a:t>
            </a:r>
          </a:p>
        </p:txBody>
      </p:sp>
    </p:spTree>
    <p:extLst>
      <p:ext uri="{BB962C8B-B14F-4D97-AF65-F5344CB8AC3E}">
        <p14:creationId xmlns:p14="http://schemas.microsoft.com/office/powerpoint/2010/main" val="332741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11277600" cy="119173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Advantages (Diligence) </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FD0BBF84-58BF-AABF-AC49-484D67AAB870}"/>
              </a:ext>
            </a:extLst>
          </p:cNvPr>
          <p:cNvSpPr txBox="1"/>
          <p:nvPr/>
        </p:nvSpPr>
        <p:spPr>
          <a:xfrm>
            <a:off x="188437" y="2100112"/>
            <a:ext cx="17510567" cy="4524315"/>
          </a:xfrm>
          <a:prstGeom prst="rect">
            <a:avLst/>
          </a:prstGeom>
          <a:noFill/>
        </p:spPr>
        <p:txBody>
          <a:bodyPr wrap="square">
            <a:spAutoFit/>
          </a:bodyPr>
          <a:lstStyle/>
          <a:p>
            <a:pPr marL="571500" indent="-5715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Diligence</a:t>
            </a:r>
            <a:r>
              <a:rPr lang="en-US" sz="3600" dirty="0">
                <a:solidFill>
                  <a:srgbClr val="000000"/>
                </a:solidFill>
                <a:latin typeface="Arial" panose="020B0604020202020204" pitchFamily="34" charset="0"/>
                <a:cs typeface="Arial" panose="020B0604020202020204" pitchFamily="34" charset="0"/>
              </a:rPr>
              <a:t>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Unlike human beings, a computer is free from monotony, tiredness, and lack of concentration.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It can work continuously without any error and boredom.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It can perform repeated tasks with the same speed and accuracy. </a:t>
            </a:r>
          </a:p>
          <a:p>
            <a:endParaRPr lang="en-US" dirty="0"/>
          </a:p>
        </p:txBody>
      </p:sp>
    </p:spTree>
    <p:extLst>
      <p:ext uri="{BB962C8B-B14F-4D97-AF65-F5344CB8AC3E}">
        <p14:creationId xmlns:p14="http://schemas.microsoft.com/office/powerpoint/2010/main" val="215712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11734800" cy="119173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Advantages (Versatility) </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A51F8B10-D5D2-EEF5-84E1-506791CB5AA4}"/>
              </a:ext>
            </a:extLst>
          </p:cNvPr>
          <p:cNvSpPr txBox="1"/>
          <p:nvPr/>
        </p:nvSpPr>
        <p:spPr>
          <a:xfrm>
            <a:off x="224533" y="1954977"/>
            <a:ext cx="17510568" cy="5355312"/>
          </a:xfrm>
          <a:prstGeom prst="rect">
            <a:avLst/>
          </a:prstGeom>
          <a:noFill/>
        </p:spPr>
        <p:txBody>
          <a:bodyPr wrap="square">
            <a:spAutoFit/>
          </a:bodyPr>
          <a:lstStyle/>
          <a:p>
            <a:pPr marL="571500" indent="-5715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Versatility</a:t>
            </a:r>
            <a:r>
              <a:rPr lang="en-US" sz="3600" dirty="0">
                <a:solidFill>
                  <a:srgbClr val="000000"/>
                </a:solidFill>
                <a:latin typeface="Arial" panose="020B0604020202020204" pitchFamily="34" charset="0"/>
                <a:cs typeface="Arial" panose="020B0604020202020204" pitchFamily="34" charset="0"/>
              </a:rPr>
              <a:t>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 A computer is a very versatile machine.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 A computer is very flexible in performing the jobs to be done.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This machine can be used to solve the problems related to various fields.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 At one instance, it may be solving a complex scientific problem and the very next moment it may be playing a card game. </a:t>
            </a:r>
          </a:p>
          <a:p>
            <a:endParaRPr lang="en-US" dirty="0"/>
          </a:p>
        </p:txBody>
      </p:sp>
    </p:spTree>
    <p:extLst>
      <p:ext uri="{BB962C8B-B14F-4D97-AF65-F5344CB8AC3E}">
        <p14:creationId xmlns:p14="http://schemas.microsoft.com/office/powerpoint/2010/main" val="19188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11963400" cy="119173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Advantages (Reliability) </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9" name="TextBox 8">
            <a:extLst>
              <a:ext uri="{FF2B5EF4-FFF2-40B4-BE49-F238E27FC236}">
                <a16:creationId xmlns:a16="http://schemas.microsoft.com/office/drawing/2014/main" id="{95C1A9EE-2155-420F-7AB6-2C4DDA3F2945}"/>
              </a:ext>
            </a:extLst>
          </p:cNvPr>
          <p:cNvSpPr txBox="1"/>
          <p:nvPr/>
        </p:nvSpPr>
        <p:spPr>
          <a:xfrm>
            <a:off x="224533" y="2009901"/>
            <a:ext cx="17510568" cy="3788858"/>
          </a:xfrm>
          <a:prstGeom prst="rect">
            <a:avLst/>
          </a:prstGeom>
          <a:noFill/>
        </p:spPr>
        <p:txBody>
          <a:bodyPr wrap="square">
            <a:spAutoFit/>
          </a:bodyPr>
          <a:lstStyle/>
          <a:p>
            <a:pPr marL="571500" indent="-5715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Reliability</a:t>
            </a:r>
            <a:r>
              <a:rPr lang="en-US" sz="3600" dirty="0">
                <a:solidFill>
                  <a:srgbClr val="000000"/>
                </a:solidFill>
                <a:latin typeface="Arial" panose="020B0604020202020204" pitchFamily="34" charset="0"/>
                <a:cs typeface="Arial" panose="020B0604020202020204" pitchFamily="34" charset="0"/>
              </a:rPr>
              <a:t>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A computer is a reliable machine.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Modern electronic components have long lives.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Computers are designed to make maintenance easy. </a:t>
            </a:r>
          </a:p>
          <a:p>
            <a:pPr marL="285750" indent="-285750">
              <a:lnSpc>
                <a:spcPct val="150000"/>
              </a:lnSpc>
              <a:buFont typeface="Wingdings" panose="05000000000000000000" pitchFamily="2" charset="2"/>
              <a:buChar char="ü"/>
            </a:pPr>
            <a:endParaRPr lang="en-US" dirty="0"/>
          </a:p>
        </p:txBody>
      </p:sp>
    </p:spTree>
    <p:extLst>
      <p:ext uri="{BB962C8B-B14F-4D97-AF65-F5344CB8AC3E}">
        <p14:creationId xmlns:p14="http://schemas.microsoft.com/office/powerpoint/2010/main" val="63855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12268200" cy="119173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Advantages (Automation) </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9E6E2097-8D02-7017-32CC-14120141A5BA}"/>
              </a:ext>
            </a:extLst>
          </p:cNvPr>
          <p:cNvSpPr txBox="1"/>
          <p:nvPr/>
        </p:nvSpPr>
        <p:spPr>
          <a:xfrm>
            <a:off x="224533" y="1920888"/>
            <a:ext cx="17510568" cy="5509200"/>
          </a:xfrm>
          <a:prstGeom prst="rect">
            <a:avLst/>
          </a:prstGeom>
          <a:noFill/>
        </p:spPr>
        <p:txBody>
          <a:bodyPr wrap="square">
            <a:spAutoFit/>
          </a:bodyPr>
          <a:lstStyle/>
          <a:p>
            <a:pPr marL="571500" indent="-5715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Automation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Computer is an automatic machine.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Automation is the ability to perform a given task automatically. Once the computer receives a program i.e., the program is stored in the computer memory, then the program and instruction can control the program execution without human interaction. </a:t>
            </a:r>
          </a:p>
          <a:p>
            <a:endParaRPr lang="en-US"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9051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16154400" cy="1169487"/>
          </a:xfrm>
          <a:prstGeom prst="rect">
            <a:avLst/>
          </a:prstGeom>
        </p:spPr>
        <p:txBody>
          <a:bodyPr wrap="square" lIns="0" tIns="0" rIns="0" bIns="0" rtlCol="0" anchor="t">
            <a:spAutoFit/>
          </a:bodyPr>
          <a:lstStyle/>
          <a:p>
            <a:pPr algn="ctr">
              <a:lnSpc>
                <a:spcPts val="10129"/>
              </a:lnSpc>
              <a:spcBef>
                <a:spcPct val="0"/>
              </a:spcBef>
            </a:pPr>
            <a:r>
              <a:rPr lang="en-US" sz="6600" spc="719" dirty="0">
                <a:solidFill>
                  <a:srgbClr val="000000"/>
                </a:solidFill>
                <a:latin typeface="Oswald Bold"/>
              </a:rPr>
              <a:t>Advantages (Reduce work and cost) </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BAC4CCE7-3732-AE66-EEF0-532D13884F77}"/>
              </a:ext>
            </a:extLst>
          </p:cNvPr>
          <p:cNvSpPr txBox="1"/>
          <p:nvPr/>
        </p:nvSpPr>
        <p:spPr>
          <a:xfrm>
            <a:off x="224533" y="1920888"/>
            <a:ext cx="17510568" cy="6186309"/>
          </a:xfrm>
          <a:prstGeom prst="rect">
            <a:avLst/>
          </a:prstGeom>
          <a:noFill/>
        </p:spPr>
        <p:txBody>
          <a:bodyPr wrap="square">
            <a:spAutoFit/>
          </a:bodyPr>
          <a:lstStyle/>
          <a:p>
            <a:pPr marL="571500" indent="-5715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Reduction in Paperwork and Cost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The use of computers for data processing in an organization leads to reduction in paperwork and results in speeding up the process.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As data in electronic files can be retrieved as and when required, the problem of maintenance of large number of paper files gets reduced.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Though the initial investment for installing a computer is high, it substantially reduces the cost of each of its transaction. </a:t>
            </a:r>
          </a:p>
          <a:p>
            <a:endParaRPr lang="en-US" dirty="0"/>
          </a:p>
        </p:txBody>
      </p:sp>
    </p:spTree>
    <p:extLst>
      <p:ext uri="{BB962C8B-B14F-4D97-AF65-F5344CB8AC3E}">
        <p14:creationId xmlns:p14="http://schemas.microsoft.com/office/powerpoint/2010/main" val="3653989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7696200" cy="119173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Disadvantages</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A609B8DF-2645-9AF3-3176-BCE3F4A41584}"/>
              </a:ext>
            </a:extLst>
          </p:cNvPr>
          <p:cNvSpPr txBox="1"/>
          <p:nvPr/>
        </p:nvSpPr>
        <p:spPr>
          <a:xfrm>
            <a:off x="228543" y="1928490"/>
            <a:ext cx="17506557" cy="6186309"/>
          </a:xfrm>
          <a:prstGeom prst="rect">
            <a:avLst/>
          </a:prstGeom>
          <a:noFill/>
        </p:spPr>
        <p:txBody>
          <a:bodyPr wrap="square">
            <a:spAutoFit/>
          </a:bodyPr>
          <a:lstStyle/>
          <a:p>
            <a:pPr marL="571500" indent="-5715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No I.Q.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 A computer is a machine that has no intelligence to perform any task.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 Each instruction has to be given to the computer.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 A computer cannot take any decision on its own. </a:t>
            </a:r>
          </a:p>
          <a:p>
            <a:pPr>
              <a:lnSpc>
                <a:spcPct val="150000"/>
              </a:lnSpc>
            </a:pPr>
            <a:endParaRPr lang="en-US" sz="3600" dirty="0">
              <a:solidFill>
                <a:srgbClr val="000000"/>
              </a:solidFill>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Dependency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It functions as per the user’s instruction, thus it is fully dependent on humans. </a:t>
            </a:r>
          </a:p>
          <a:p>
            <a:endParaRPr lang="en-US" dirty="0"/>
          </a:p>
        </p:txBody>
      </p:sp>
    </p:spTree>
    <p:extLst>
      <p:ext uri="{BB962C8B-B14F-4D97-AF65-F5344CB8AC3E}">
        <p14:creationId xmlns:p14="http://schemas.microsoft.com/office/powerpoint/2010/main" val="307957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7696200" cy="119173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Disadvantages</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A609B8DF-2645-9AF3-3176-BCE3F4A41584}"/>
              </a:ext>
            </a:extLst>
          </p:cNvPr>
          <p:cNvSpPr txBox="1"/>
          <p:nvPr/>
        </p:nvSpPr>
        <p:spPr>
          <a:xfrm>
            <a:off x="228543" y="1928490"/>
            <a:ext cx="17506557" cy="6647974"/>
          </a:xfrm>
          <a:prstGeom prst="rect">
            <a:avLst/>
          </a:prstGeom>
          <a:noFill/>
        </p:spPr>
        <p:txBody>
          <a:bodyPr wrap="square">
            <a:spAutoFit/>
          </a:bodyPr>
          <a:lstStyle/>
          <a:p>
            <a:pPr marL="685800" indent="-6858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Environment</a:t>
            </a:r>
            <a:r>
              <a:rPr lang="en-US" sz="3600" dirty="0">
                <a:solidFill>
                  <a:srgbClr val="000000"/>
                </a:solidFill>
                <a:latin typeface="Arial" panose="020B0604020202020204" pitchFamily="34" charset="0"/>
                <a:cs typeface="Arial" panose="020B0604020202020204" pitchFamily="34" charset="0"/>
              </a:rPr>
              <a:t>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The operating environment of the computer should be dust free and suitable. </a:t>
            </a:r>
          </a:p>
          <a:p>
            <a:pPr marL="571500" indent="-571500">
              <a:lnSpc>
                <a:spcPct val="150000"/>
              </a:lnSpc>
              <a:buFont typeface="Wingdings" panose="05000000000000000000" pitchFamily="2" charset="2"/>
              <a:buChar char="ü"/>
            </a:pPr>
            <a:endParaRPr lang="en-US" sz="3600" dirty="0">
              <a:solidFill>
                <a:srgbClr val="000000"/>
              </a:solidFill>
              <a:latin typeface="Arial" panose="020B0604020202020204" pitchFamily="34" charset="0"/>
              <a:cs typeface="Arial" panose="020B0604020202020204" pitchFamily="34" charset="0"/>
            </a:endParaRPr>
          </a:p>
          <a:p>
            <a:pPr marL="685800" indent="-6858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No Feeling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 Computers have no feelings or emotions.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It cannot make judgment based on feeling, taste, experience, and knowledge unlike humans. </a:t>
            </a:r>
          </a:p>
          <a:p>
            <a:endParaRPr lang="en-US" sz="4800" dirty="0"/>
          </a:p>
        </p:txBody>
      </p:sp>
    </p:spTree>
    <p:extLst>
      <p:ext uri="{BB962C8B-B14F-4D97-AF65-F5344CB8AC3E}">
        <p14:creationId xmlns:p14="http://schemas.microsoft.com/office/powerpoint/2010/main" val="428657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C8424AD8-DF74-AB81-B3C1-EC5D3D28B632}"/>
              </a:ext>
            </a:extLst>
          </p:cNvPr>
          <p:cNvSpPr txBox="1"/>
          <p:nvPr/>
        </p:nvSpPr>
        <p:spPr>
          <a:xfrm>
            <a:off x="224533" y="1948633"/>
            <a:ext cx="17510568" cy="8679299"/>
          </a:xfrm>
          <a:prstGeom prst="rect">
            <a:avLst/>
          </a:prstGeom>
          <a:noFill/>
        </p:spPr>
        <p:txBody>
          <a:bodyPr wrap="square">
            <a:spAutoFit/>
          </a:bodyPr>
          <a:lstStyle/>
          <a:p>
            <a:pPr marL="571500" indent="-571500" algn="just">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Business</a:t>
            </a:r>
            <a:r>
              <a:rPr lang="en-US" sz="3600" dirty="0">
                <a:solidFill>
                  <a:srgbClr val="000000"/>
                </a:solidFill>
                <a:latin typeface="Arial" panose="020B0604020202020204" pitchFamily="34" charset="0"/>
                <a:cs typeface="Arial" panose="020B0604020202020204" pitchFamily="34" charset="0"/>
              </a:rPr>
              <a:t> </a:t>
            </a:r>
          </a:p>
          <a:p>
            <a:pPr marL="571500" indent="-571500" algn="just">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A computer has high speed of calculation, diligence, accuracy, reliability, or versatility which has made it an integrated part in all business organizations. </a:t>
            </a:r>
          </a:p>
          <a:p>
            <a:pPr marL="571500" indent="-571500" algn="just">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Computer is used in business organizations for: </a:t>
            </a:r>
          </a:p>
          <a:p>
            <a:pPr marL="571500" indent="-571500" algn="just">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Payroll calculations </a:t>
            </a:r>
          </a:p>
          <a:p>
            <a:pPr marL="571500" indent="-571500" algn="just">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Budgeting </a:t>
            </a:r>
          </a:p>
          <a:p>
            <a:pPr marL="571500" indent="-571500" algn="just">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Sales analysis </a:t>
            </a:r>
          </a:p>
          <a:p>
            <a:pPr marL="571500" indent="-571500" algn="just">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Financial forecasting </a:t>
            </a:r>
          </a:p>
          <a:p>
            <a:pPr marL="571500" indent="-571500" algn="just">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Managing employee database </a:t>
            </a:r>
          </a:p>
          <a:p>
            <a:pPr marL="571500" indent="-571500" algn="just">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Maintenance of stocks, etc. </a:t>
            </a:r>
          </a:p>
          <a:p>
            <a:endParaRPr lang="en-US" dirty="0"/>
          </a:p>
        </p:txBody>
      </p:sp>
      <p:pic>
        <p:nvPicPr>
          <p:cNvPr id="7" name="Picture 6">
            <a:extLst>
              <a:ext uri="{FF2B5EF4-FFF2-40B4-BE49-F238E27FC236}">
                <a16:creationId xmlns:a16="http://schemas.microsoft.com/office/drawing/2014/main" id="{06C66DE4-8731-B619-46C4-9C13D1701318}"/>
              </a:ext>
            </a:extLst>
          </p:cNvPr>
          <p:cNvPicPr>
            <a:picLocks noChangeAspect="1"/>
          </p:cNvPicPr>
          <p:nvPr/>
        </p:nvPicPr>
        <p:blipFill>
          <a:blip r:embed="rId4"/>
          <a:stretch>
            <a:fillRect/>
          </a:stretch>
        </p:blipFill>
        <p:spPr>
          <a:xfrm>
            <a:off x="12009005" y="6210300"/>
            <a:ext cx="6054462" cy="3383376"/>
          </a:xfrm>
          <a:prstGeom prst="rect">
            <a:avLst/>
          </a:prstGeom>
        </p:spPr>
      </p:pic>
    </p:spTree>
    <p:extLst>
      <p:ext uri="{BB962C8B-B14F-4D97-AF65-F5344CB8AC3E}">
        <p14:creationId xmlns:p14="http://schemas.microsoft.com/office/powerpoint/2010/main" val="75843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Freeform 3"/>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611237" y="132802"/>
            <a:ext cx="8532763" cy="124190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COURSE OVERVIEW</a:t>
            </a:r>
          </a:p>
        </p:txBody>
      </p:sp>
      <p:sp>
        <p:nvSpPr>
          <p:cNvPr id="5" name="TextBox 4">
            <a:extLst>
              <a:ext uri="{FF2B5EF4-FFF2-40B4-BE49-F238E27FC236}">
                <a16:creationId xmlns:a16="http://schemas.microsoft.com/office/drawing/2014/main" id="{1E08D88A-1D77-4217-53CB-6764A49D7B6F}"/>
              </a:ext>
            </a:extLst>
          </p:cNvPr>
          <p:cNvSpPr txBox="1"/>
          <p:nvPr/>
        </p:nvSpPr>
        <p:spPr>
          <a:xfrm>
            <a:off x="224533" y="1988841"/>
            <a:ext cx="17510568" cy="369332"/>
          </a:xfrm>
          <a:prstGeom prst="rect">
            <a:avLst/>
          </a:prstGeom>
          <a:noFill/>
        </p:spPr>
        <p:txBody>
          <a:bodyPr wrap="square" rtlCol="0">
            <a:spAutoFit/>
          </a:bodyPr>
          <a:lstStyle/>
          <a:p>
            <a:pPr marL="285750" indent="-285750">
              <a:buFont typeface="Wingdings" panose="05000000000000000000" pitchFamily="2" charset="2"/>
              <a:buChar char="ü"/>
            </a:pPr>
            <a:endParaRPr lang="en-US" dirty="0"/>
          </a:p>
        </p:txBody>
      </p:sp>
      <p:sp>
        <p:nvSpPr>
          <p:cNvPr id="6" name="TextBox 5">
            <a:extLst>
              <a:ext uri="{FF2B5EF4-FFF2-40B4-BE49-F238E27FC236}">
                <a16:creationId xmlns:a16="http://schemas.microsoft.com/office/drawing/2014/main" id="{BBC3E6E8-E8BC-B947-3272-CA4CEAFE195D}"/>
              </a:ext>
            </a:extLst>
          </p:cNvPr>
          <p:cNvSpPr txBox="1"/>
          <p:nvPr/>
        </p:nvSpPr>
        <p:spPr>
          <a:xfrm>
            <a:off x="224533" y="2358173"/>
            <a:ext cx="17510568" cy="535531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5400" dirty="0">
                <a:latin typeface="Arial" panose="020B0604020202020204" pitchFamily="34" charset="0"/>
                <a:cs typeface="Arial" panose="020B0604020202020204" pitchFamily="34" charset="0"/>
              </a:rPr>
              <a:t>Functions of Computer </a:t>
            </a:r>
          </a:p>
          <a:p>
            <a:pPr marL="285750" indent="-285750">
              <a:lnSpc>
                <a:spcPct val="150000"/>
              </a:lnSpc>
              <a:buFont typeface="Wingdings" panose="05000000000000000000" pitchFamily="2" charset="2"/>
              <a:buChar char="ü"/>
            </a:pPr>
            <a:r>
              <a:rPr lang="en-US" sz="5400" dirty="0">
                <a:latin typeface="Arial" panose="020B0604020202020204" pitchFamily="34" charset="0"/>
                <a:cs typeface="Arial" panose="020B0604020202020204" pitchFamily="34" charset="0"/>
              </a:rPr>
              <a:t>Advantages </a:t>
            </a:r>
          </a:p>
          <a:p>
            <a:pPr marL="285750" indent="-285750">
              <a:lnSpc>
                <a:spcPct val="150000"/>
              </a:lnSpc>
              <a:buFont typeface="Wingdings" panose="05000000000000000000" pitchFamily="2" charset="2"/>
              <a:buChar char="ü"/>
            </a:pPr>
            <a:r>
              <a:rPr lang="en-US" sz="5400" dirty="0">
                <a:latin typeface="Arial" panose="020B0604020202020204" pitchFamily="34" charset="0"/>
                <a:cs typeface="Arial" panose="020B0604020202020204" pitchFamily="34" charset="0"/>
              </a:rPr>
              <a:t>Disadvantages </a:t>
            </a:r>
          </a:p>
          <a:p>
            <a:pPr marL="285750" indent="-285750">
              <a:lnSpc>
                <a:spcPct val="150000"/>
              </a:lnSpc>
              <a:buFont typeface="Wingdings" panose="05000000000000000000" pitchFamily="2" charset="2"/>
              <a:buChar char="ü"/>
            </a:pPr>
            <a:r>
              <a:rPr lang="en-US" sz="5400" dirty="0">
                <a:latin typeface="Arial" panose="020B0604020202020204" pitchFamily="34" charset="0"/>
                <a:cs typeface="Arial" panose="020B0604020202020204" pitchFamily="34" charset="0"/>
              </a:rPr>
              <a:t>Applications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E1088827-336C-5AD0-FEE5-F6434E382199}"/>
              </a:ext>
            </a:extLst>
          </p:cNvPr>
          <p:cNvSpPr txBox="1"/>
          <p:nvPr/>
        </p:nvSpPr>
        <p:spPr>
          <a:xfrm>
            <a:off x="224533" y="1920888"/>
            <a:ext cx="17510568" cy="6340197"/>
          </a:xfrm>
          <a:prstGeom prst="rect">
            <a:avLst/>
          </a:prstGeom>
          <a:noFill/>
        </p:spPr>
        <p:txBody>
          <a:bodyPr wrap="square">
            <a:spAutoFit/>
          </a:bodyPr>
          <a:lstStyle/>
          <a:p>
            <a:pPr marL="571500" indent="-5715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Banking</a:t>
            </a:r>
            <a:r>
              <a:rPr lang="en-US" sz="3600" dirty="0">
                <a:solidFill>
                  <a:srgbClr val="000000"/>
                </a:solidFill>
                <a:latin typeface="Arial" panose="020B0604020202020204" pitchFamily="34" charset="0"/>
                <a:cs typeface="Arial" panose="020B0604020202020204" pitchFamily="34" charset="0"/>
              </a:rPr>
              <a:t>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Today, banking is almost totally dependent on computers.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Banks provide the following facilities: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Online accounting facility, which includes checking current balance, making deposits and overdrafts, checking interest charges, shares, and trustee records.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ATM machines which are completely automated are making it even easier for customers to deal with banks. </a:t>
            </a:r>
          </a:p>
          <a:p>
            <a:endParaRPr lang="en-US" sz="2800" dirty="0">
              <a:latin typeface="Verdana" panose="020B0604030504040204" pitchFamily="34" charset="0"/>
              <a:ea typeface="Verdana" panose="020B0604030504040204" pitchFamily="34" charset="0"/>
            </a:endParaRPr>
          </a:p>
        </p:txBody>
      </p:sp>
      <p:sp>
        <p:nvSpPr>
          <p:cNvPr id="7" name="TextBox 3">
            <a:extLst>
              <a:ext uri="{FF2B5EF4-FFF2-40B4-BE49-F238E27FC236}">
                <a16:creationId xmlns:a16="http://schemas.microsoft.com/office/drawing/2014/main" id="{620AAF97-EEBD-B715-3084-F9BBB11CD303}"/>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Tree>
    <p:extLst>
      <p:ext uri="{BB962C8B-B14F-4D97-AF65-F5344CB8AC3E}">
        <p14:creationId xmlns:p14="http://schemas.microsoft.com/office/powerpoint/2010/main" val="3985161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F09D58C7-0913-983E-183F-6ED03D33154C}"/>
              </a:ext>
            </a:extLst>
          </p:cNvPr>
          <p:cNvSpPr txBox="1"/>
          <p:nvPr/>
        </p:nvSpPr>
        <p:spPr>
          <a:xfrm>
            <a:off x="196459" y="1930914"/>
            <a:ext cx="17538642" cy="7294305"/>
          </a:xfrm>
          <a:prstGeom prst="rect">
            <a:avLst/>
          </a:prstGeom>
          <a:noFill/>
        </p:spPr>
        <p:txBody>
          <a:bodyPr wrap="square">
            <a:spAutoFit/>
          </a:bodyPr>
          <a:lstStyle/>
          <a:p>
            <a:pPr marL="571500" indent="-571500" algn="just">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Insurance</a:t>
            </a:r>
            <a:r>
              <a:rPr lang="en-US" sz="3600" dirty="0">
                <a:solidFill>
                  <a:srgbClr val="000000"/>
                </a:solidFill>
                <a:latin typeface="Arial" panose="020B0604020202020204" pitchFamily="34" charset="0"/>
                <a:cs typeface="Arial" panose="020B0604020202020204" pitchFamily="34" charset="0"/>
              </a:rPr>
              <a:t> </a:t>
            </a:r>
          </a:p>
          <a:p>
            <a:pPr marL="571500" indent="-571500" algn="just">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Insurance companies are keeping all records up-to-date with the help of computers. Insurance companies, finance houses, and stock broking firms are widely using computers for their concerns. </a:t>
            </a:r>
          </a:p>
          <a:p>
            <a:pPr marL="571500" indent="-571500" algn="just">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Insurance companies are maintaining a database of all clients with information showing: </a:t>
            </a:r>
          </a:p>
          <a:p>
            <a:pPr marL="571500" indent="-571500" algn="just">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Procedure to continue with policies </a:t>
            </a:r>
          </a:p>
          <a:p>
            <a:pPr marL="571500" indent="-571500" algn="just">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Starting date of the policies </a:t>
            </a:r>
          </a:p>
          <a:p>
            <a:pPr marL="571500" indent="-571500" algn="just">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Next due installment of a policy </a:t>
            </a:r>
          </a:p>
          <a:p>
            <a:pPr marL="571500" indent="-571500" algn="just">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Maturity date </a:t>
            </a:r>
          </a:p>
          <a:p>
            <a:pPr marL="571500" indent="-571500" algn="just">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Interests due </a:t>
            </a:r>
          </a:p>
          <a:p>
            <a:pPr marL="571500" indent="-571500" algn="just">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Survival benefits </a:t>
            </a:r>
          </a:p>
          <a:p>
            <a:pPr marL="571500" indent="-571500" algn="just">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Bonus </a:t>
            </a:r>
          </a:p>
        </p:txBody>
      </p:sp>
      <p:pic>
        <p:nvPicPr>
          <p:cNvPr id="7" name="Picture 6">
            <a:extLst>
              <a:ext uri="{FF2B5EF4-FFF2-40B4-BE49-F238E27FC236}">
                <a16:creationId xmlns:a16="http://schemas.microsoft.com/office/drawing/2014/main" id="{5939F7C1-9066-600D-833E-207C1013B41C}"/>
              </a:ext>
            </a:extLst>
          </p:cNvPr>
          <p:cNvPicPr>
            <a:picLocks noChangeAspect="1"/>
          </p:cNvPicPr>
          <p:nvPr/>
        </p:nvPicPr>
        <p:blipFill>
          <a:blip r:embed="rId4"/>
          <a:stretch>
            <a:fillRect/>
          </a:stretch>
        </p:blipFill>
        <p:spPr>
          <a:xfrm>
            <a:off x="10608263" y="5139330"/>
            <a:ext cx="7098764" cy="4642095"/>
          </a:xfrm>
          <a:prstGeom prst="rect">
            <a:avLst/>
          </a:prstGeom>
        </p:spPr>
      </p:pic>
      <p:sp>
        <p:nvSpPr>
          <p:cNvPr id="8" name="TextBox 3">
            <a:extLst>
              <a:ext uri="{FF2B5EF4-FFF2-40B4-BE49-F238E27FC236}">
                <a16:creationId xmlns:a16="http://schemas.microsoft.com/office/drawing/2014/main" id="{DE6B4720-4C2A-F352-9748-7FC994B6FA02}"/>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Tree>
    <p:extLst>
      <p:ext uri="{BB962C8B-B14F-4D97-AF65-F5344CB8AC3E}">
        <p14:creationId xmlns:p14="http://schemas.microsoft.com/office/powerpoint/2010/main" val="124962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BEF05A49-AE95-EAA4-0191-4B1A86B7B45A}"/>
              </a:ext>
            </a:extLst>
          </p:cNvPr>
          <p:cNvSpPr txBox="1"/>
          <p:nvPr/>
        </p:nvSpPr>
        <p:spPr>
          <a:xfrm>
            <a:off x="224533" y="1942724"/>
            <a:ext cx="17510568" cy="7755969"/>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Education</a:t>
            </a:r>
            <a:r>
              <a:rPr lang="en-US" sz="3200" dirty="0">
                <a:solidFill>
                  <a:srgbClr val="000000"/>
                </a:solidFill>
                <a:latin typeface="Arial" panose="020B0604020202020204" pitchFamily="34" charset="0"/>
                <a:cs typeface="Arial" panose="020B0604020202020204" pitchFamily="34" charset="0"/>
              </a:rPr>
              <a:t>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The computer helps in providing a lot of facilities in the education system.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The computer provides a tool in the education system known as CBE (Computer Based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Education).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CBE involves control, delivery, and evaluation of learning.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Computer education is rapidly increasing the graph of number of computer students.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There are a number of methods in which educational institutions can use a computer to educate the students.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It is used to prepare a database about performance of a student and analysis is carried out on this basis. </a:t>
            </a:r>
          </a:p>
          <a:p>
            <a:endParaRPr lang="en-US" dirty="0"/>
          </a:p>
        </p:txBody>
      </p:sp>
      <p:sp>
        <p:nvSpPr>
          <p:cNvPr id="7" name="TextBox 3">
            <a:extLst>
              <a:ext uri="{FF2B5EF4-FFF2-40B4-BE49-F238E27FC236}">
                <a16:creationId xmlns:a16="http://schemas.microsoft.com/office/drawing/2014/main" id="{F6387613-7280-0DCC-6295-AB174BF5F571}"/>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Tree>
    <p:extLst>
      <p:ext uri="{BB962C8B-B14F-4D97-AF65-F5344CB8AC3E}">
        <p14:creationId xmlns:p14="http://schemas.microsoft.com/office/powerpoint/2010/main" val="247861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7" name="TextBox 3">
            <a:extLst>
              <a:ext uri="{FF2B5EF4-FFF2-40B4-BE49-F238E27FC236}">
                <a16:creationId xmlns:a16="http://schemas.microsoft.com/office/drawing/2014/main" id="{F6387613-7280-0DCC-6295-AB174BF5F571}"/>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
        <p:nvSpPr>
          <p:cNvPr id="9" name="TextBox 8">
            <a:extLst>
              <a:ext uri="{FF2B5EF4-FFF2-40B4-BE49-F238E27FC236}">
                <a16:creationId xmlns:a16="http://schemas.microsoft.com/office/drawing/2014/main" id="{ED84081A-C70A-5420-E4C5-B29C995060BD}"/>
              </a:ext>
            </a:extLst>
          </p:cNvPr>
          <p:cNvSpPr txBox="1"/>
          <p:nvPr/>
        </p:nvSpPr>
        <p:spPr>
          <a:xfrm>
            <a:off x="208491" y="2110138"/>
            <a:ext cx="17526610" cy="4801314"/>
          </a:xfrm>
          <a:prstGeom prst="rect">
            <a:avLst/>
          </a:prstGeom>
          <a:noFill/>
        </p:spPr>
        <p:txBody>
          <a:bodyPr wrap="square">
            <a:spAutoFit/>
          </a:bodyPr>
          <a:lstStyle/>
          <a:p>
            <a:pPr marL="457200" indent="-457200">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Marketing</a:t>
            </a:r>
            <a:r>
              <a:rPr lang="en-US" sz="3200" dirty="0">
                <a:solidFill>
                  <a:srgbClr val="000000"/>
                </a:solidFill>
                <a:latin typeface="Arial" panose="020B0604020202020204" pitchFamily="34" charset="0"/>
                <a:cs typeface="Arial" panose="020B0604020202020204" pitchFamily="34" charset="0"/>
              </a:rPr>
              <a:t>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Advertising - With computers, advertising professionals create art and graphics, write and revise copy, and print and disseminate ads with the goal of selling more products.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Home Shopping - Home shopping has been made possible through the use of computerized catalogues that provide access to product information and permit direct entry of orders to be filled by the customers. </a:t>
            </a:r>
          </a:p>
          <a:p>
            <a:endParaRPr lang="en-US" dirty="0"/>
          </a:p>
        </p:txBody>
      </p:sp>
      <p:pic>
        <p:nvPicPr>
          <p:cNvPr id="10" name="Picture 9">
            <a:extLst>
              <a:ext uri="{FF2B5EF4-FFF2-40B4-BE49-F238E27FC236}">
                <a16:creationId xmlns:a16="http://schemas.microsoft.com/office/drawing/2014/main" id="{720AB25E-DAF3-DF69-2FD9-0CF34C9451DE}"/>
              </a:ext>
            </a:extLst>
          </p:cNvPr>
          <p:cNvPicPr>
            <a:picLocks noChangeAspect="1"/>
          </p:cNvPicPr>
          <p:nvPr/>
        </p:nvPicPr>
        <p:blipFill>
          <a:blip r:embed="rId4"/>
          <a:stretch>
            <a:fillRect/>
          </a:stretch>
        </p:blipFill>
        <p:spPr>
          <a:xfrm>
            <a:off x="9144000" y="7043229"/>
            <a:ext cx="4648849" cy="2267266"/>
          </a:xfrm>
          <a:prstGeom prst="rect">
            <a:avLst/>
          </a:prstGeom>
        </p:spPr>
      </p:pic>
      <p:pic>
        <p:nvPicPr>
          <p:cNvPr id="11" name="Picture 10">
            <a:extLst>
              <a:ext uri="{FF2B5EF4-FFF2-40B4-BE49-F238E27FC236}">
                <a16:creationId xmlns:a16="http://schemas.microsoft.com/office/drawing/2014/main" id="{3492B363-A749-4155-3480-C6900234F67B}"/>
              </a:ext>
            </a:extLst>
          </p:cNvPr>
          <p:cNvPicPr>
            <a:picLocks noChangeAspect="1"/>
          </p:cNvPicPr>
          <p:nvPr/>
        </p:nvPicPr>
        <p:blipFill>
          <a:blip r:embed="rId5"/>
          <a:stretch>
            <a:fillRect/>
          </a:stretch>
        </p:blipFill>
        <p:spPr>
          <a:xfrm>
            <a:off x="4172725" y="7043229"/>
            <a:ext cx="3753374" cy="2267266"/>
          </a:xfrm>
          <a:prstGeom prst="rect">
            <a:avLst/>
          </a:prstGeom>
        </p:spPr>
      </p:pic>
    </p:spTree>
    <p:extLst>
      <p:ext uri="{BB962C8B-B14F-4D97-AF65-F5344CB8AC3E}">
        <p14:creationId xmlns:p14="http://schemas.microsoft.com/office/powerpoint/2010/main" val="3119124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7" name="TextBox 3">
            <a:extLst>
              <a:ext uri="{FF2B5EF4-FFF2-40B4-BE49-F238E27FC236}">
                <a16:creationId xmlns:a16="http://schemas.microsoft.com/office/drawing/2014/main" id="{F6387613-7280-0DCC-6295-AB174BF5F571}"/>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
        <p:nvSpPr>
          <p:cNvPr id="5" name="TextBox 4">
            <a:extLst>
              <a:ext uri="{FF2B5EF4-FFF2-40B4-BE49-F238E27FC236}">
                <a16:creationId xmlns:a16="http://schemas.microsoft.com/office/drawing/2014/main" id="{C5479896-11B7-E84E-72C8-5C28017C7A3B}"/>
              </a:ext>
            </a:extLst>
          </p:cNvPr>
          <p:cNvSpPr txBox="1"/>
          <p:nvPr/>
        </p:nvSpPr>
        <p:spPr>
          <a:xfrm>
            <a:off x="224532" y="1920888"/>
            <a:ext cx="17758668" cy="3694409"/>
          </a:xfrm>
          <a:prstGeom prst="rect">
            <a:avLst/>
          </a:prstGeom>
          <a:noFill/>
        </p:spPr>
        <p:txBody>
          <a:bodyPr wrap="square">
            <a:spAutoFit/>
          </a:bodyPr>
          <a:lstStyle/>
          <a:p>
            <a:pPr marL="457200" indent="-457200">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Healthcare</a:t>
            </a:r>
            <a:r>
              <a:rPr lang="en-US" sz="3200" dirty="0">
                <a:solidFill>
                  <a:srgbClr val="000000"/>
                </a:solidFill>
                <a:latin typeface="Arial" panose="020B0604020202020204" pitchFamily="34" charset="0"/>
                <a:cs typeface="Arial" panose="020B0604020202020204" pitchFamily="34" charset="0"/>
              </a:rPr>
              <a:t>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Computers have become an important part in hospitals, labs, and dispensaries. They are being used in hospitals to keep the record of patients and medicines. It is also used in scanning and diagnosing different diseases. ECG, EEG, ultrasounds and CT scans, etc. are also done by computerized machines. </a:t>
            </a:r>
          </a:p>
        </p:txBody>
      </p:sp>
      <p:pic>
        <p:nvPicPr>
          <p:cNvPr id="6" name="Picture 5">
            <a:extLst>
              <a:ext uri="{FF2B5EF4-FFF2-40B4-BE49-F238E27FC236}">
                <a16:creationId xmlns:a16="http://schemas.microsoft.com/office/drawing/2014/main" id="{DC03D602-B06B-1511-353E-64733758C9CF}"/>
              </a:ext>
            </a:extLst>
          </p:cNvPr>
          <p:cNvPicPr>
            <a:picLocks noChangeAspect="1"/>
          </p:cNvPicPr>
          <p:nvPr/>
        </p:nvPicPr>
        <p:blipFill>
          <a:blip r:embed="rId4"/>
          <a:stretch>
            <a:fillRect/>
          </a:stretch>
        </p:blipFill>
        <p:spPr>
          <a:xfrm>
            <a:off x="5867400" y="5774369"/>
            <a:ext cx="7239000" cy="4058694"/>
          </a:xfrm>
          <a:prstGeom prst="rect">
            <a:avLst/>
          </a:prstGeom>
        </p:spPr>
      </p:pic>
    </p:spTree>
    <p:extLst>
      <p:ext uri="{BB962C8B-B14F-4D97-AF65-F5344CB8AC3E}">
        <p14:creationId xmlns:p14="http://schemas.microsoft.com/office/powerpoint/2010/main" val="2865687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7" name="TextBox 3">
            <a:extLst>
              <a:ext uri="{FF2B5EF4-FFF2-40B4-BE49-F238E27FC236}">
                <a16:creationId xmlns:a16="http://schemas.microsoft.com/office/drawing/2014/main" id="{F6387613-7280-0DCC-6295-AB174BF5F571}"/>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
        <p:nvSpPr>
          <p:cNvPr id="5" name="TextBox 4">
            <a:extLst>
              <a:ext uri="{FF2B5EF4-FFF2-40B4-BE49-F238E27FC236}">
                <a16:creationId xmlns:a16="http://schemas.microsoft.com/office/drawing/2014/main" id="{6CC0A40B-BA16-0CB5-B68C-8D4A2B4A3214}"/>
              </a:ext>
            </a:extLst>
          </p:cNvPr>
          <p:cNvSpPr txBox="1"/>
          <p:nvPr/>
        </p:nvSpPr>
        <p:spPr>
          <a:xfrm>
            <a:off x="224532" y="2110138"/>
            <a:ext cx="17510567" cy="6278642"/>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Following are some major fields of health care in which computers are used.</a:t>
            </a:r>
          </a:p>
          <a:p>
            <a:pPr marL="457200" indent="-45720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Diagnostic System </a:t>
            </a:r>
            <a:r>
              <a:rPr lang="en-US" sz="3200" dirty="0">
                <a:solidFill>
                  <a:srgbClr val="000000"/>
                </a:solidFill>
                <a:latin typeface="Arial" panose="020B0604020202020204" pitchFamily="34" charset="0"/>
                <a:cs typeface="Arial" panose="020B0604020202020204" pitchFamily="34" charset="0"/>
              </a:rPr>
              <a:t>- Computers are used to collect data and identify the cause of illness. </a:t>
            </a:r>
          </a:p>
          <a:p>
            <a:pPr marL="457200" indent="-45720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Lab-diagnostic System </a:t>
            </a:r>
            <a:r>
              <a:rPr lang="en-US" sz="3200" dirty="0">
                <a:solidFill>
                  <a:srgbClr val="000000"/>
                </a:solidFill>
                <a:latin typeface="Arial" panose="020B0604020202020204" pitchFamily="34" charset="0"/>
                <a:cs typeface="Arial" panose="020B0604020202020204" pitchFamily="34" charset="0"/>
              </a:rPr>
              <a:t>- All tests can be done, and the reports are prepared by computer. </a:t>
            </a:r>
          </a:p>
          <a:p>
            <a:pPr marL="457200" indent="-45720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Patient Monitoring System </a:t>
            </a:r>
            <a:r>
              <a:rPr lang="en-US" sz="3200" dirty="0">
                <a:solidFill>
                  <a:srgbClr val="000000"/>
                </a:solidFill>
                <a:latin typeface="Arial" panose="020B0604020202020204" pitchFamily="34" charset="0"/>
                <a:cs typeface="Arial" panose="020B0604020202020204" pitchFamily="34" charset="0"/>
              </a:rPr>
              <a:t>- These are used to check the patient's signs for abnormality such as in Cardiac Arrest, ECG, etc. </a:t>
            </a:r>
          </a:p>
          <a:p>
            <a:pPr marL="457200" indent="-45720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Pharma Information System </a:t>
            </a:r>
            <a:r>
              <a:rPr lang="en-US" sz="3200" dirty="0">
                <a:solidFill>
                  <a:srgbClr val="000000"/>
                </a:solidFill>
                <a:latin typeface="Arial" panose="020B0604020202020204" pitchFamily="34" charset="0"/>
                <a:cs typeface="Arial" panose="020B0604020202020204" pitchFamily="34" charset="0"/>
              </a:rPr>
              <a:t>- Computer is used to check drug labels, expiry dates, harmful side effects, etc. </a:t>
            </a:r>
          </a:p>
          <a:p>
            <a:pPr marL="457200" indent="-45720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Surgery</a:t>
            </a:r>
            <a:r>
              <a:rPr lang="en-US" sz="3200" dirty="0">
                <a:solidFill>
                  <a:srgbClr val="000000"/>
                </a:solidFill>
                <a:latin typeface="Arial" panose="020B0604020202020204" pitchFamily="34" charset="0"/>
                <a:cs typeface="Arial" panose="020B0604020202020204" pitchFamily="34" charset="0"/>
              </a:rPr>
              <a:t> - Nowadays, computers are also used in performing surgery. </a:t>
            </a:r>
          </a:p>
          <a:p>
            <a:endParaRPr lang="en-US" sz="1800" dirty="0"/>
          </a:p>
        </p:txBody>
      </p:sp>
    </p:spTree>
    <p:extLst>
      <p:ext uri="{BB962C8B-B14F-4D97-AF65-F5344CB8AC3E}">
        <p14:creationId xmlns:p14="http://schemas.microsoft.com/office/powerpoint/2010/main" val="1724570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7" name="TextBox 3">
            <a:extLst>
              <a:ext uri="{FF2B5EF4-FFF2-40B4-BE49-F238E27FC236}">
                <a16:creationId xmlns:a16="http://schemas.microsoft.com/office/drawing/2014/main" id="{F6387613-7280-0DCC-6295-AB174BF5F571}"/>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
        <p:nvSpPr>
          <p:cNvPr id="5" name="TextBox 4">
            <a:extLst>
              <a:ext uri="{FF2B5EF4-FFF2-40B4-BE49-F238E27FC236}">
                <a16:creationId xmlns:a16="http://schemas.microsoft.com/office/drawing/2014/main" id="{A28F516A-46FB-4C54-7F22-9EB92D20CCCA}"/>
              </a:ext>
            </a:extLst>
          </p:cNvPr>
          <p:cNvSpPr txBox="1"/>
          <p:nvPr/>
        </p:nvSpPr>
        <p:spPr>
          <a:xfrm>
            <a:off x="216511" y="1934925"/>
            <a:ext cx="17518589" cy="8776826"/>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Engineering Design </a:t>
            </a:r>
          </a:p>
          <a:p>
            <a:pPr marL="285750" indent="-28575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Computers are widely used for Engineering purpose. </a:t>
            </a:r>
          </a:p>
          <a:p>
            <a:pPr marL="285750" indent="-28575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One of the major areas is CAD (Computer Aided Design) that provides creation and modification of images. Some of the fields are:</a:t>
            </a:r>
          </a:p>
          <a:p>
            <a:pPr marL="285750" indent="-285750" algn="just">
              <a:lnSpc>
                <a:spcPct val="150000"/>
              </a:lnSpc>
              <a:buFont typeface="Wingdings" panose="05000000000000000000" pitchFamily="2" charset="2"/>
              <a:buChar char="ü"/>
            </a:pPr>
            <a:endParaRPr lang="en-US" sz="3200" dirty="0">
              <a:solidFill>
                <a:srgbClr val="000000"/>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Structural Engineering </a:t>
            </a:r>
            <a:r>
              <a:rPr lang="en-US" sz="3200" dirty="0">
                <a:solidFill>
                  <a:srgbClr val="000000"/>
                </a:solidFill>
                <a:latin typeface="Arial" panose="020B0604020202020204" pitchFamily="34" charset="0"/>
                <a:cs typeface="Arial" panose="020B0604020202020204" pitchFamily="34" charset="0"/>
              </a:rPr>
              <a:t>- Requires stress and strain analysis for design of ships, buildings, budgets, airplanes, etc. </a:t>
            </a:r>
          </a:p>
          <a:p>
            <a:pPr marL="285750" indent="-28575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Industrial Engineering </a:t>
            </a:r>
            <a:r>
              <a:rPr lang="en-US" sz="3200" dirty="0">
                <a:solidFill>
                  <a:srgbClr val="000000"/>
                </a:solidFill>
                <a:latin typeface="Arial" panose="020B0604020202020204" pitchFamily="34" charset="0"/>
                <a:cs typeface="Arial" panose="020B0604020202020204" pitchFamily="34" charset="0"/>
              </a:rPr>
              <a:t>- Computers deal with design, implementation, and improvement of integrated systems of people, materials, and equipment. </a:t>
            </a:r>
          </a:p>
          <a:p>
            <a:pPr marL="285750" indent="-28575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Architectural Engineering </a:t>
            </a:r>
            <a:r>
              <a:rPr lang="en-US" sz="3200" dirty="0">
                <a:solidFill>
                  <a:srgbClr val="000000"/>
                </a:solidFill>
                <a:latin typeface="Arial" panose="020B0604020202020204" pitchFamily="34" charset="0"/>
                <a:cs typeface="Arial" panose="020B0604020202020204" pitchFamily="34" charset="0"/>
              </a:rPr>
              <a:t>- Computers help in planning towns, designing buildings, determining a range of buildings on a site using both 2D and 3D drawings. </a:t>
            </a:r>
          </a:p>
          <a:p>
            <a:pPr marL="457200" indent="-457200">
              <a:lnSpc>
                <a:spcPct val="150000"/>
              </a:lnSpc>
              <a:buFont typeface="Wingdings" panose="05000000000000000000" pitchFamily="2" charset="2"/>
              <a:buChar char="ü"/>
            </a:pPr>
            <a:endParaRPr lang="en-US"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3718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7" name="TextBox 3">
            <a:extLst>
              <a:ext uri="{FF2B5EF4-FFF2-40B4-BE49-F238E27FC236}">
                <a16:creationId xmlns:a16="http://schemas.microsoft.com/office/drawing/2014/main" id="{F6387613-7280-0DCC-6295-AB174BF5F571}"/>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
        <p:nvSpPr>
          <p:cNvPr id="5" name="TextBox 4">
            <a:extLst>
              <a:ext uri="{FF2B5EF4-FFF2-40B4-BE49-F238E27FC236}">
                <a16:creationId xmlns:a16="http://schemas.microsoft.com/office/drawing/2014/main" id="{7880A481-B54D-AAB5-EB12-87BF22934F54}"/>
              </a:ext>
            </a:extLst>
          </p:cNvPr>
          <p:cNvSpPr txBox="1"/>
          <p:nvPr/>
        </p:nvSpPr>
        <p:spPr>
          <a:xfrm>
            <a:off x="204479" y="1920888"/>
            <a:ext cx="17530621" cy="6432530"/>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Military</a:t>
            </a:r>
            <a:r>
              <a:rPr lang="en-US" sz="3200" dirty="0">
                <a:solidFill>
                  <a:srgbClr val="000000"/>
                </a:solidFill>
                <a:latin typeface="Arial" panose="020B0604020202020204" pitchFamily="34" charset="0"/>
                <a:cs typeface="Arial" panose="020B0604020202020204" pitchFamily="34" charset="0"/>
              </a:rPr>
              <a:t>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Computers are largely used in defense. Modern tanks, missiles, weapons, etc. Military also employs computerized control systems. Some military areas where a computer has been used are: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Missile Control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Military Communication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Military Operation and Planning </a:t>
            </a:r>
          </a:p>
          <a:p>
            <a:pPr marL="457200" indent="-457200" algn="just">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Smart Weapons </a:t>
            </a:r>
          </a:p>
          <a:p>
            <a:pPr marL="0" indent="0">
              <a:buNone/>
            </a:pPr>
            <a:endParaRPr lang="en-US" sz="2800"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4C4650A4-E908-22CB-5040-8539DA9D47B4}"/>
              </a:ext>
            </a:extLst>
          </p:cNvPr>
          <p:cNvPicPr>
            <a:picLocks noChangeAspect="1"/>
          </p:cNvPicPr>
          <p:nvPr/>
        </p:nvPicPr>
        <p:blipFill>
          <a:blip r:embed="rId4"/>
          <a:stretch>
            <a:fillRect/>
          </a:stretch>
        </p:blipFill>
        <p:spPr>
          <a:xfrm>
            <a:off x="9448800" y="5175253"/>
            <a:ext cx="8029631" cy="3940342"/>
          </a:xfrm>
          <a:prstGeom prst="rect">
            <a:avLst/>
          </a:prstGeom>
        </p:spPr>
      </p:pic>
    </p:spTree>
    <p:extLst>
      <p:ext uri="{BB962C8B-B14F-4D97-AF65-F5344CB8AC3E}">
        <p14:creationId xmlns:p14="http://schemas.microsoft.com/office/powerpoint/2010/main" val="2312693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7" name="TextBox 3">
            <a:extLst>
              <a:ext uri="{FF2B5EF4-FFF2-40B4-BE49-F238E27FC236}">
                <a16:creationId xmlns:a16="http://schemas.microsoft.com/office/drawing/2014/main" id="{F6387613-7280-0DCC-6295-AB174BF5F571}"/>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
        <p:nvSpPr>
          <p:cNvPr id="5" name="TextBox 4">
            <a:extLst>
              <a:ext uri="{FF2B5EF4-FFF2-40B4-BE49-F238E27FC236}">
                <a16:creationId xmlns:a16="http://schemas.microsoft.com/office/drawing/2014/main" id="{BE135814-211A-EF93-1496-0A83B2D90E33}"/>
              </a:ext>
            </a:extLst>
          </p:cNvPr>
          <p:cNvSpPr txBox="1"/>
          <p:nvPr/>
        </p:nvSpPr>
        <p:spPr>
          <a:xfrm>
            <a:off x="204479" y="1920888"/>
            <a:ext cx="17530621" cy="6432530"/>
          </a:xfrm>
          <a:prstGeom prst="rect">
            <a:avLst/>
          </a:prstGeom>
          <a:noFill/>
        </p:spPr>
        <p:txBody>
          <a:bodyPr wrap="square">
            <a:spAutoFit/>
          </a:bodyPr>
          <a:lstStyle/>
          <a:p>
            <a:pPr marL="457200" indent="-457200">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Communication</a:t>
            </a:r>
            <a:r>
              <a:rPr lang="en-US" sz="3200" dirty="0">
                <a:solidFill>
                  <a:srgbClr val="000000"/>
                </a:solidFill>
                <a:latin typeface="Arial" panose="020B0604020202020204" pitchFamily="34" charset="0"/>
                <a:cs typeface="Arial" panose="020B0604020202020204" pitchFamily="34" charset="0"/>
              </a:rPr>
              <a:t>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Communication is a way to convey a message, an idea, a picture, or speech that is received and understood clearly and correctly by the person for whom it is meant. Some main areas in this category are: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E-mail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Chatting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FTP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Video-conferencing </a:t>
            </a:r>
          </a:p>
          <a:p>
            <a:endParaRPr lang="en-US" sz="2800"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DAC38746-C543-63F5-44F5-1001C86FDD98}"/>
              </a:ext>
            </a:extLst>
          </p:cNvPr>
          <p:cNvPicPr>
            <a:picLocks noChangeAspect="1"/>
          </p:cNvPicPr>
          <p:nvPr/>
        </p:nvPicPr>
        <p:blipFill>
          <a:blip r:embed="rId4"/>
          <a:stretch>
            <a:fillRect/>
          </a:stretch>
        </p:blipFill>
        <p:spPr>
          <a:xfrm>
            <a:off x="10468031" y="4838700"/>
            <a:ext cx="7010400" cy="4464933"/>
          </a:xfrm>
          <a:prstGeom prst="rect">
            <a:avLst/>
          </a:prstGeom>
        </p:spPr>
      </p:pic>
    </p:spTree>
    <p:extLst>
      <p:ext uri="{BB962C8B-B14F-4D97-AF65-F5344CB8AC3E}">
        <p14:creationId xmlns:p14="http://schemas.microsoft.com/office/powerpoint/2010/main" val="91007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0C23271E-1D68-2B7A-2D2B-6E80FD03D2FF}"/>
              </a:ext>
            </a:extLst>
          </p:cNvPr>
          <p:cNvSpPr txBox="1"/>
          <p:nvPr/>
        </p:nvSpPr>
        <p:spPr>
          <a:xfrm>
            <a:off x="224533" y="1920888"/>
            <a:ext cx="17510568" cy="6432530"/>
          </a:xfrm>
          <a:prstGeom prst="rect">
            <a:avLst/>
          </a:prstGeom>
          <a:noFill/>
        </p:spPr>
        <p:txBody>
          <a:bodyPr wrap="square">
            <a:spAutoFit/>
          </a:bodyPr>
          <a:lstStyle/>
          <a:p>
            <a:pPr marL="457200" indent="-457200">
              <a:lnSpc>
                <a:spcPct val="150000"/>
              </a:lnSpc>
              <a:buFont typeface="Wingdings" panose="05000000000000000000" pitchFamily="2" charset="2"/>
              <a:buChar char="ü"/>
            </a:pPr>
            <a:r>
              <a:rPr lang="en-US" sz="3200" b="1" dirty="0">
                <a:solidFill>
                  <a:srgbClr val="000000"/>
                </a:solidFill>
                <a:latin typeface="Arial" panose="020B0604020202020204" pitchFamily="34" charset="0"/>
                <a:cs typeface="Arial" panose="020B0604020202020204" pitchFamily="34" charset="0"/>
              </a:rPr>
              <a:t>Government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Computers play an important role in government services. Some major fields in this category are: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Budgets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Sales tax department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Income tax department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Computation of male/female ratio </a:t>
            </a:r>
          </a:p>
          <a:p>
            <a:pPr marL="457200" indent="-457200">
              <a:lnSpc>
                <a:spcPct val="150000"/>
              </a:lnSpc>
              <a:buFont typeface="Wingdings" panose="05000000000000000000" pitchFamily="2" charset="2"/>
              <a:buChar char="ü"/>
            </a:pPr>
            <a:r>
              <a:rPr lang="en-US" sz="3200" dirty="0">
                <a:solidFill>
                  <a:srgbClr val="000000"/>
                </a:solidFill>
                <a:latin typeface="Arial" panose="020B0604020202020204" pitchFamily="34" charset="0"/>
                <a:cs typeface="Arial" panose="020B0604020202020204" pitchFamily="34" charset="0"/>
              </a:rPr>
              <a:t>Weather forecasting </a:t>
            </a:r>
          </a:p>
          <a:p>
            <a:endParaRPr lang="en-US" sz="2800"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D879DF33-D44D-E28C-45DB-4423921A4F18}"/>
              </a:ext>
            </a:extLst>
          </p:cNvPr>
          <p:cNvPicPr>
            <a:picLocks noChangeAspect="1"/>
          </p:cNvPicPr>
          <p:nvPr/>
        </p:nvPicPr>
        <p:blipFill>
          <a:blip r:embed="rId4"/>
          <a:stretch>
            <a:fillRect/>
          </a:stretch>
        </p:blipFill>
        <p:spPr>
          <a:xfrm>
            <a:off x="11578912" y="3543300"/>
            <a:ext cx="5891498" cy="5819120"/>
          </a:xfrm>
          <a:prstGeom prst="rect">
            <a:avLst/>
          </a:prstGeom>
        </p:spPr>
      </p:pic>
      <p:sp>
        <p:nvSpPr>
          <p:cNvPr id="8" name="TextBox 3">
            <a:extLst>
              <a:ext uri="{FF2B5EF4-FFF2-40B4-BE49-F238E27FC236}">
                <a16:creationId xmlns:a16="http://schemas.microsoft.com/office/drawing/2014/main" id="{7E7621B8-258F-2A13-7702-F27E49260742}"/>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Applications</a:t>
            </a:r>
            <a:r>
              <a:rPr lang="en-US" sz="9600" dirty="0"/>
              <a:t> </a:t>
            </a:r>
            <a:endParaRPr lang="en-US" sz="7340" spc="719" dirty="0">
              <a:solidFill>
                <a:srgbClr val="000000"/>
              </a:solidFill>
              <a:latin typeface="Oswald Bold"/>
            </a:endParaRPr>
          </a:p>
        </p:txBody>
      </p:sp>
    </p:spTree>
    <p:extLst>
      <p:ext uri="{BB962C8B-B14F-4D97-AF65-F5344CB8AC3E}">
        <p14:creationId xmlns:p14="http://schemas.microsoft.com/office/powerpoint/2010/main" val="223679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57200" y="219800"/>
            <a:ext cx="12302632" cy="1191736"/>
          </a:xfrm>
          <a:prstGeom prst="rect">
            <a:avLst/>
          </a:prstGeom>
        </p:spPr>
        <p:txBody>
          <a:bodyPr lIns="0" tIns="0" rIns="0" bIns="0" rtlCol="0" anchor="t">
            <a:spAutoFit/>
          </a:bodyPr>
          <a:lstStyle/>
          <a:p>
            <a:pPr>
              <a:lnSpc>
                <a:spcPts val="10129"/>
              </a:lnSpc>
              <a:spcBef>
                <a:spcPct val="0"/>
              </a:spcBef>
            </a:pPr>
            <a:r>
              <a:rPr lang="en-US" sz="7340" spc="719" dirty="0">
                <a:solidFill>
                  <a:srgbClr val="000000"/>
                </a:solidFill>
                <a:latin typeface="Oswald Bold"/>
              </a:rPr>
              <a:t>What is computer?</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0BF238C6-9543-C6F7-9BC0-5813E0643D3C}"/>
              </a:ext>
            </a:extLst>
          </p:cNvPr>
          <p:cNvSpPr txBox="1"/>
          <p:nvPr/>
        </p:nvSpPr>
        <p:spPr>
          <a:xfrm>
            <a:off x="224533" y="2126630"/>
            <a:ext cx="17510568" cy="1446550"/>
          </a:xfrm>
          <a:prstGeom prst="rect">
            <a:avLst/>
          </a:prstGeom>
          <a:noFill/>
        </p:spPr>
        <p:txBody>
          <a:bodyPr wrap="square">
            <a:spAutoFit/>
          </a:bodyPr>
          <a:lstStyle/>
          <a:p>
            <a:pPr algn="just"/>
            <a:r>
              <a:rPr lang="en-US" sz="4400" b="0" i="0" dirty="0">
                <a:effectLst/>
                <a:latin typeface="Arial" panose="020B0604020202020204" pitchFamily="34" charset="0"/>
                <a:cs typeface="Arial" panose="020B0604020202020204" pitchFamily="34" charset="0"/>
              </a:rPr>
              <a:t>A </a:t>
            </a:r>
            <a:r>
              <a:rPr lang="en-US" sz="4400" b="1" i="0" dirty="0">
                <a:effectLst/>
                <a:latin typeface="Arial" panose="020B0604020202020204" pitchFamily="34" charset="0"/>
                <a:cs typeface="Arial" panose="020B0604020202020204" pitchFamily="34" charset="0"/>
              </a:rPr>
              <a:t>computer</a:t>
            </a:r>
            <a:r>
              <a:rPr lang="en-US" sz="4400" b="0" i="0" dirty="0">
                <a:effectLst/>
                <a:latin typeface="Arial" panose="020B0604020202020204" pitchFamily="34" charset="0"/>
                <a:cs typeface="Arial" panose="020B0604020202020204" pitchFamily="34" charset="0"/>
              </a:rPr>
              <a:t> is an electronic device that </a:t>
            </a:r>
            <a:r>
              <a:rPr lang="en-US" sz="4400" b="1" i="0" dirty="0">
                <a:effectLst/>
                <a:latin typeface="Arial" panose="020B0604020202020204" pitchFamily="34" charset="0"/>
                <a:cs typeface="Arial" panose="020B0604020202020204" pitchFamily="34" charset="0"/>
              </a:rPr>
              <a:t>manipulates</a:t>
            </a:r>
            <a:r>
              <a:rPr lang="en-US" sz="4400" b="0" i="0" dirty="0">
                <a:effectLst/>
                <a:latin typeface="Arial" panose="020B0604020202020204" pitchFamily="34" charset="0"/>
                <a:cs typeface="Arial" panose="020B0604020202020204" pitchFamily="34" charset="0"/>
              </a:rPr>
              <a:t> information, or data. It has the ability to </a:t>
            </a:r>
            <a:r>
              <a:rPr lang="en-US" sz="4400" b="1" i="0" dirty="0">
                <a:effectLst/>
                <a:latin typeface="Arial" panose="020B0604020202020204" pitchFamily="34" charset="0"/>
                <a:cs typeface="Arial" panose="020B0604020202020204" pitchFamily="34" charset="0"/>
              </a:rPr>
              <a:t>store</a:t>
            </a:r>
            <a:r>
              <a:rPr lang="en-US" sz="4400" b="0" i="0" dirty="0">
                <a:effectLst/>
                <a:latin typeface="Arial" panose="020B0604020202020204" pitchFamily="34" charset="0"/>
                <a:cs typeface="Arial" panose="020B0604020202020204" pitchFamily="34" charset="0"/>
              </a:rPr>
              <a:t>, </a:t>
            </a:r>
            <a:r>
              <a:rPr lang="en-US" sz="4400" b="1" i="0" dirty="0">
                <a:effectLst/>
                <a:latin typeface="Arial" panose="020B0604020202020204" pitchFamily="34" charset="0"/>
                <a:cs typeface="Arial" panose="020B0604020202020204" pitchFamily="34" charset="0"/>
              </a:rPr>
              <a:t>retrieve</a:t>
            </a:r>
            <a:r>
              <a:rPr lang="en-US" sz="4400" b="0" i="0" dirty="0">
                <a:effectLst/>
                <a:latin typeface="Arial" panose="020B0604020202020204" pitchFamily="34" charset="0"/>
                <a:cs typeface="Arial" panose="020B0604020202020204" pitchFamily="34" charset="0"/>
              </a:rPr>
              <a:t>, and </a:t>
            </a:r>
            <a:r>
              <a:rPr lang="en-US" sz="4400" b="1" i="0" dirty="0">
                <a:effectLst/>
                <a:latin typeface="Arial" panose="020B0604020202020204" pitchFamily="34" charset="0"/>
                <a:cs typeface="Arial" panose="020B0604020202020204" pitchFamily="34" charset="0"/>
              </a:rPr>
              <a:t>process</a:t>
            </a:r>
            <a:r>
              <a:rPr lang="en-US" sz="4400" b="0" i="0" dirty="0">
                <a:effectLst/>
                <a:latin typeface="Arial" panose="020B0604020202020204" pitchFamily="34" charset="0"/>
                <a:cs typeface="Arial" panose="020B0604020202020204" pitchFamily="34" charset="0"/>
              </a:rPr>
              <a:t> data</a:t>
            </a:r>
            <a:endParaRPr lang="en-US" sz="4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38B8F65-6C02-8C46-396D-B64CABE5ADD1}"/>
              </a:ext>
            </a:extLst>
          </p:cNvPr>
          <p:cNvPicPr>
            <a:picLocks noChangeAspect="1"/>
          </p:cNvPicPr>
          <p:nvPr/>
        </p:nvPicPr>
        <p:blipFill>
          <a:blip r:embed="rId4"/>
          <a:stretch>
            <a:fillRect/>
          </a:stretch>
        </p:blipFill>
        <p:spPr>
          <a:xfrm>
            <a:off x="5562600" y="4305300"/>
            <a:ext cx="7010400" cy="503310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8" name="TextBox 3">
            <a:extLst>
              <a:ext uri="{FF2B5EF4-FFF2-40B4-BE49-F238E27FC236}">
                <a16:creationId xmlns:a16="http://schemas.microsoft.com/office/drawing/2014/main" id="{7E7621B8-258F-2A13-7702-F27E49260742}"/>
              </a:ext>
            </a:extLst>
          </p:cNvPr>
          <p:cNvSpPr txBox="1"/>
          <p:nvPr/>
        </p:nvSpPr>
        <p:spPr>
          <a:xfrm>
            <a:off x="0" y="132802"/>
            <a:ext cx="6440885" cy="129522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 References</a:t>
            </a:r>
            <a:r>
              <a:rPr lang="en-US" sz="9600" dirty="0"/>
              <a:t> </a:t>
            </a:r>
            <a:endParaRPr lang="en-US" sz="7340" spc="719" dirty="0">
              <a:solidFill>
                <a:srgbClr val="000000"/>
              </a:solidFill>
              <a:latin typeface="Oswald Bold"/>
            </a:endParaRPr>
          </a:p>
        </p:txBody>
      </p:sp>
      <p:sp>
        <p:nvSpPr>
          <p:cNvPr id="5" name="TextBox 4">
            <a:extLst>
              <a:ext uri="{FF2B5EF4-FFF2-40B4-BE49-F238E27FC236}">
                <a16:creationId xmlns:a16="http://schemas.microsoft.com/office/drawing/2014/main" id="{F235DC7E-6437-5549-BBB0-A9493EB1F25F}"/>
              </a:ext>
            </a:extLst>
          </p:cNvPr>
          <p:cNvSpPr txBox="1"/>
          <p:nvPr/>
        </p:nvSpPr>
        <p:spPr>
          <a:xfrm>
            <a:off x="224533" y="2552700"/>
            <a:ext cx="17510568" cy="2955746"/>
          </a:xfrm>
          <a:prstGeom prst="rect">
            <a:avLst/>
          </a:prstGeom>
          <a:noFill/>
        </p:spPr>
        <p:txBody>
          <a:bodyPr wrap="square">
            <a:spAutoFit/>
          </a:bodyPr>
          <a:lstStyle/>
          <a:p>
            <a:pPr marL="514350" indent="-514350">
              <a:lnSpc>
                <a:spcPct val="150000"/>
              </a:lnSpc>
              <a:buFont typeface="+mj-lt"/>
              <a:buAutoNum type="arabicPeriod"/>
            </a:pPr>
            <a:r>
              <a:rPr lang="en-US" sz="3200" dirty="0" err="1">
                <a:latin typeface="Arial" panose="020B0604020202020204" pitchFamily="34" charset="0"/>
                <a:cs typeface="Arial" panose="020B0604020202020204" pitchFamily="34" charset="0"/>
              </a:rPr>
              <a:t>Sipser</a:t>
            </a:r>
            <a:r>
              <a:rPr lang="en-US" sz="3200" dirty="0">
                <a:latin typeface="Arial" panose="020B0604020202020204" pitchFamily="34" charset="0"/>
                <a:cs typeface="Arial" panose="020B0604020202020204" pitchFamily="34" charset="0"/>
              </a:rPr>
              <a:t>, M. (2013). </a:t>
            </a:r>
            <a:r>
              <a:rPr lang="en-US" sz="3200" i="1" dirty="0">
                <a:latin typeface="Arial" panose="020B0604020202020204" pitchFamily="34" charset="0"/>
                <a:cs typeface="Arial" panose="020B0604020202020204" pitchFamily="34" charset="0"/>
              </a:rPr>
              <a:t>Introduction to the Theory of Computation</a:t>
            </a:r>
            <a:r>
              <a:rPr lang="en-US" sz="3200" dirty="0">
                <a:latin typeface="Arial" panose="020B0604020202020204" pitchFamily="34" charset="0"/>
                <a:cs typeface="Arial" panose="020B0604020202020204" pitchFamily="34" charset="0"/>
              </a:rPr>
              <a:t>. 3rd ed. Boston: Cengage Learning</a:t>
            </a:r>
          </a:p>
          <a:p>
            <a:pPr marL="514350" indent="-514350">
              <a:lnSpc>
                <a:spcPct val="150000"/>
              </a:lnSpc>
              <a:buFont typeface="+mj-lt"/>
              <a:buAutoNum type="arabicPeriod"/>
            </a:pPr>
            <a:r>
              <a:rPr lang="en-US" sz="3200" dirty="0">
                <a:latin typeface="Arial" panose="020B0604020202020204" pitchFamily="34" charset="0"/>
                <a:cs typeface="Arial" panose="020B0604020202020204" pitchFamily="34" charset="0"/>
              </a:rPr>
              <a:t>Sedgewick, R. and Wayne, K. (2016). </a:t>
            </a:r>
            <a:r>
              <a:rPr lang="en-US" sz="3200" i="1" dirty="0">
                <a:latin typeface="Arial" panose="020B0604020202020204" pitchFamily="34" charset="0"/>
                <a:cs typeface="Arial" panose="020B0604020202020204" pitchFamily="34" charset="0"/>
              </a:rPr>
              <a:t>Computer Science: An Interdisciplinary Approach</a:t>
            </a:r>
            <a:r>
              <a:rPr lang="en-US" sz="3200" dirty="0">
                <a:latin typeface="Arial" panose="020B0604020202020204" pitchFamily="34" charset="0"/>
                <a:cs typeface="Arial" panose="020B0604020202020204" pitchFamily="34" charset="0"/>
              </a:rPr>
              <a:t>. 3rd ed. Boston: Addison-Wesley.</a:t>
            </a:r>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95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9601200" cy="119173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Basic Components</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2E154ED5-ADB5-112D-E1B8-6569571AAE02}"/>
              </a:ext>
            </a:extLst>
          </p:cNvPr>
          <p:cNvSpPr txBox="1"/>
          <p:nvPr/>
        </p:nvSpPr>
        <p:spPr>
          <a:xfrm>
            <a:off x="762000" y="2244343"/>
            <a:ext cx="9144000" cy="1446550"/>
          </a:xfrm>
          <a:prstGeom prst="rect">
            <a:avLst/>
          </a:prstGeom>
          <a:noFill/>
        </p:spPr>
        <p:txBody>
          <a:bodyPr wrap="square">
            <a:spAutoFit/>
          </a:bodyPr>
          <a:lstStyle/>
          <a:p>
            <a:pPr marL="571500" indent="-571500">
              <a:buFont typeface="Wingdings" panose="05000000000000000000" pitchFamily="2" charset="2"/>
              <a:buChar char="ü"/>
            </a:pPr>
            <a:r>
              <a:rPr lang="en-US" sz="4400" dirty="0">
                <a:latin typeface="Arial" panose="020B0604020202020204" pitchFamily="34" charset="0"/>
                <a:cs typeface="Arial" panose="020B0604020202020204" pitchFamily="34" charset="0"/>
              </a:rPr>
              <a:t>Hardware </a:t>
            </a:r>
          </a:p>
          <a:p>
            <a:pPr marL="571500" indent="-571500">
              <a:buFont typeface="Wingdings" panose="05000000000000000000" pitchFamily="2" charset="2"/>
              <a:buChar char="ü"/>
            </a:pPr>
            <a:r>
              <a:rPr lang="en-US" sz="4400" dirty="0">
                <a:latin typeface="Arial" panose="020B0604020202020204" pitchFamily="34" charset="0"/>
                <a:cs typeface="Arial" panose="020B0604020202020204" pitchFamily="34" charset="0"/>
              </a:rPr>
              <a:t>Software </a:t>
            </a:r>
          </a:p>
        </p:txBody>
      </p:sp>
      <p:pic>
        <p:nvPicPr>
          <p:cNvPr id="7" name="Picture 6">
            <a:extLst>
              <a:ext uri="{FF2B5EF4-FFF2-40B4-BE49-F238E27FC236}">
                <a16:creationId xmlns:a16="http://schemas.microsoft.com/office/drawing/2014/main" id="{8CD4D530-6679-09FB-905D-B0CFA1421406}"/>
              </a:ext>
            </a:extLst>
          </p:cNvPr>
          <p:cNvPicPr>
            <a:picLocks noChangeAspect="1"/>
          </p:cNvPicPr>
          <p:nvPr/>
        </p:nvPicPr>
        <p:blipFill>
          <a:blip r:embed="rId4"/>
          <a:stretch>
            <a:fillRect/>
          </a:stretch>
        </p:blipFill>
        <p:spPr>
          <a:xfrm>
            <a:off x="3727347" y="4232657"/>
            <a:ext cx="10504939" cy="381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6440885" cy="119173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Hardware</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26DBAC5D-B230-9DCB-6031-B2F0236AB7CB}"/>
              </a:ext>
            </a:extLst>
          </p:cNvPr>
          <p:cNvSpPr txBox="1"/>
          <p:nvPr/>
        </p:nvSpPr>
        <p:spPr>
          <a:xfrm>
            <a:off x="252607" y="2213628"/>
            <a:ext cx="11863194" cy="5786199"/>
          </a:xfrm>
          <a:prstGeom prst="rect">
            <a:avLst/>
          </a:prstGeom>
          <a:noFill/>
        </p:spPr>
        <p:txBody>
          <a:bodyPr wrap="square">
            <a:spAutoFit/>
          </a:bodyPr>
          <a:lstStyle/>
          <a:p>
            <a:pPr algn="just"/>
            <a:r>
              <a:rPr lang="en-US" sz="4400" dirty="0">
                <a:latin typeface="Arial" panose="020B0604020202020204" pitchFamily="34" charset="0"/>
                <a:cs typeface="Arial" panose="020B0604020202020204" pitchFamily="34" charset="0"/>
              </a:rPr>
              <a:t>computer hardware is the physical components that a computer system requires to function. It encompasses everything with a circuit board that operates within a PC or laptop; including the motherboard, graphics card, CPU (Central Processing Unit), ventilation fans, webcam, power supply, and so on.</a:t>
            </a:r>
          </a:p>
          <a:p>
            <a:endParaRPr lang="en-US" dirty="0"/>
          </a:p>
        </p:txBody>
      </p:sp>
      <p:pic>
        <p:nvPicPr>
          <p:cNvPr id="7" name="Picture 6">
            <a:extLst>
              <a:ext uri="{FF2B5EF4-FFF2-40B4-BE49-F238E27FC236}">
                <a16:creationId xmlns:a16="http://schemas.microsoft.com/office/drawing/2014/main" id="{041D558A-DAF0-4E85-A7E6-45CE3B551564}"/>
              </a:ext>
            </a:extLst>
          </p:cNvPr>
          <p:cNvPicPr>
            <a:picLocks noChangeAspect="1"/>
          </p:cNvPicPr>
          <p:nvPr/>
        </p:nvPicPr>
        <p:blipFill>
          <a:blip r:embed="rId4"/>
          <a:stretch>
            <a:fillRect/>
          </a:stretch>
        </p:blipFill>
        <p:spPr>
          <a:xfrm>
            <a:off x="12442313" y="2628900"/>
            <a:ext cx="5292788" cy="3930598"/>
          </a:xfrm>
          <a:prstGeom prst="rect">
            <a:avLst/>
          </a:prstGeom>
        </p:spPr>
      </p:pic>
    </p:spTree>
    <p:extLst>
      <p:ext uri="{BB962C8B-B14F-4D97-AF65-F5344CB8AC3E}">
        <p14:creationId xmlns:p14="http://schemas.microsoft.com/office/powerpoint/2010/main" val="9337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6440885" cy="1191736"/>
          </a:xfrm>
          <a:prstGeom prst="rect">
            <a:avLst/>
          </a:prstGeom>
        </p:spPr>
        <p:txBody>
          <a:bodyPr lIns="0" tIns="0" rIns="0" bIns="0" rtlCol="0" anchor="t">
            <a:spAutoFit/>
          </a:bodyPr>
          <a:lstStyle/>
          <a:p>
            <a:pPr algn="ctr">
              <a:lnSpc>
                <a:spcPts val="10129"/>
              </a:lnSpc>
              <a:spcBef>
                <a:spcPct val="0"/>
              </a:spcBef>
            </a:pPr>
            <a:r>
              <a:rPr lang="en-US" sz="7340" spc="719" dirty="0">
                <a:solidFill>
                  <a:srgbClr val="000000"/>
                </a:solidFill>
                <a:latin typeface="Oswald Bold"/>
              </a:rPr>
              <a:t>Software</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BCD7D8E1-27ED-026B-4DAD-1348A8B907A6}"/>
              </a:ext>
            </a:extLst>
          </p:cNvPr>
          <p:cNvSpPr txBox="1"/>
          <p:nvPr/>
        </p:nvSpPr>
        <p:spPr>
          <a:xfrm>
            <a:off x="224533" y="2227665"/>
            <a:ext cx="9144000" cy="3077766"/>
          </a:xfrm>
          <a:prstGeom prst="rect">
            <a:avLst/>
          </a:prstGeom>
          <a:noFill/>
        </p:spPr>
        <p:txBody>
          <a:bodyPr wrap="square">
            <a:spAutoFit/>
          </a:bodyPr>
          <a:lstStyle/>
          <a:p>
            <a:pPr algn="just"/>
            <a:r>
              <a:rPr lang="en-US" sz="4400" dirty="0">
                <a:latin typeface="Arial" panose="020B0604020202020204" pitchFamily="34" charset="0"/>
                <a:cs typeface="Arial" panose="020B0604020202020204" pitchFamily="34" charset="0"/>
              </a:rPr>
              <a:t>Software is a set of instructions, data or programs used to operate computers and execute specific tasks.</a:t>
            </a:r>
          </a:p>
          <a:p>
            <a:pPr marL="0" indent="0">
              <a:buNone/>
            </a:pPr>
            <a:endParaRPr lang="en-US" dirty="0"/>
          </a:p>
        </p:txBody>
      </p:sp>
      <p:pic>
        <p:nvPicPr>
          <p:cNvPr id="7" name="Content Placeholder 5">
            <a:extLst>
              <a:ext uri="{FF2B5EF4-FFF2-40B4-BE49-F238E27FC236}">
                <a16:creationId xmlns:a16="http://schemas.microsoft.com/office/drawing/2014/main" id="{686D39D4-D02B-0646-C530-49A431D3DC3E}"/>
              </a:ext>
            </a:extLst>
          </p:cNvPr>
          <p:cNvPicPr>
            <a:picLocks noChangeAspect="1"/>
          </p:cNvPicPr>
          <p:nvPr/>
        </p:nvPicPr>
        <p:blipFill>
          <a:blip r:embed="rId4"/>
          <a:stretch>
            <a:fillRect/>
          </a:stretch>
        </p:blipFill>
        <p:spPr>
          <a:xfrm>
            <a:off x="9906000" y="2316737"/>
            <a:ext cx="7065821" cy="4137708"/>
          </a:xfrm>
          <a:prstGeom prst="rect">
            <a:avLst/>
          </a:prstGeom>
        </p:spPr>
      </p:pic>
    </p:spTree>
    <p:extLst>
      <p:ext uri="{BB962C8B-B14F-4D97-AF65-F5344CB8AC3E}">
        <p14:creationId xmlns:p14="http://schemas.microsoft.com/office/powerpoint/2010/main" val="119414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13716000" cy="119173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Fundamentals of Computer</a:t>
            </a: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pic>
        <p:nvPicPr>
          <p:cNvPr id="5" name="Content Placeholder 7">
            <a:extLst>
              <a:ext uri="{FF2B5EF4-FFF2-40B4-BE49-F238E27FC236}">
                <a16:creationId xmlns:a16="http://schemas.microsoft.com/office/drawing/2014/main" id="{F26C42C2-B2EB-B072-C27E-EBE7816FA58D}"/>
              </a:ext>
            </a:extLst>
          </p:cNvPr>
          <p:cNvPicPr>
            <a:picLocks noChangeAspect="1"/>
          </p:cNvPicPr>
          <p:nvPr/>
        </p:nvPicPr>
        <p:blipFill>
          <a:blip r:embed="rId4"/>
          <a:stretch>
            <a:fillRect/>
          </a:stretch>
        </p:blipFill>
        <p:spPr>
          <a:xfrm>
            <a:off x="2971800" y="2476500"/>
            <a:ext cx="10744200" cy="6397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5" name="TextBox 3">
            <a:extLst>
              <a:ext uri="{FF2B5EF4-FFF2-40B4-BE49-F238E27FC236}">
                <a16:creationId xmlns:a16="http://schemas.microsoft.com/office/drawing/2014/main" id="{B504F4E4-F36E-CDBB-1544-10676F1E2E15}"/>
              </a:ext>
            </a:extLst>
          </p:cNvPr>
          <p:cNvSpPr txBox="1"/>
          <p:nvPr/>
        </p:nvSpPr>
        <p:spPr>
          <a:xfrm>
            <a:off x="0" y="132802"/>
            <a:ext cx="13716000" cy="119173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Fundamentals of Computer</a:t>
            </a:r>
          </a:p>
        </p:txBody>
      </p:sp>
      <p:sp>
        <p:nvSpPr>
          <p:cNvPr id="7" name="TextBox 6">
            <a:extLst>
              <a:ext uri="{FF2B5EF4-FFF2-40B4-BE49-F238E27FC236}">
                <a16:creationId xmlns:a16="http://schemas.microsoft.com/office/drawing/2014/main" id="{4298E923-52E6-05E0-55A7-27E748960132}"/>
              </a:ext>
            </a:extLst>
          </p:cNvPr>
          <p:cNvSpPr txBox="1"/>
          <p:nvPr/>
        </p:nvSpPr>
        <p:spPr>
          <a:xfrm>
            <a:off x="236564" y="1950966"/>
            <a:ext cx="17510567" cy="5806654"/>
          </a:xfrm>
          <a:prstGeom prst="rect">
            <a:avLst/>
          </a:prstGeom>
          <a:noFill/>
        </p:spPr>
        <p:txBody>
          <a:bodyPr wrap="square">
            <a:spAutoFit/>
          </a:bodyPr>
          <a:lstStyle/>
          <a:p>
            <a:pPr>
              <a:lnSpc>
                <a:spcPct val="150000"/>
              </a:lnSpc>
            </a:pPr>
            <a:r>
              <a:rPr lang="en-US" sz="3600" b="0" i="0" u="none" strike="noStrike" baseline="0" dirty="0">
                <a:solidFill>
                  <a:srgbClr val="000000"/>
                </a:solidFill>
                <a:latin typeface="Arial" panose="020B0604020202020204" pitchFamily="34" charset="0"/>
                <a:cs typeface="Arial" panose="020B0604020202020204" pitchFamily="34" charset="0"/>
              </a:rPr>
              <a:t>If we look at it in a very broad sense, any digital computer carries out the following five functions: </a:t>
            </a:r>
          </a:p>
          <a:p>
            <a:pPr>
              <a:lnSpc>
                <a:spcPct val="150000"/>
              </a:lnSpc>
            </a:pPr>
            <a:r>
              <a:rPr lang="en-US" sz="3600" b="1" i="0" u="none" strike="noStrike" baseline="0" dirty="0">
                <a:solidFill>
                  <a:srgbClr val="000000"/>
                </a:solidFill>
                <a:latin typeface="Arial" panose="020B0604020202020204" pitchFamily="34" charset="0"/>
                <a:cs typeface="Arial" panose="020B0604020202020204" pitchFamily="34" charset="0"/>
              </a:rPr>
              <a:t>Step 1 </a:t>
            </a:r>
            <a:r>
              <a:rPr lang="en-US" sz="3600" b="0" i="0" u="none" strike="noStrike" baseline="0" dirty="0">
                <a:solidFill>
                  <a:srgbClr val="000000"/>
                </a:solidFill>
                <a:latin typeface="Arial" panose="020B0604020202020204" pitchFamily="34" charset="0"/>
                <a:cs typeface="Arial" panose="020B0604020202020204" pitchFamily="34" charset="0"/>
              </a:rPr>
              <a:t>- Takes data as input. </a:t>
            </a:r>
          </a:p>
          <a:p>
            <a:pPr>
              <a:lnSpc>
                <a:spcPct val="150000"/>
              </a:lnSpc>
            </a:pPr>
            <a:r>
              <a:rPr lang="en-US" sz="3600" b="1" i="0" u="none" strike="noStrike" baseline="0" dirty="0">
                <a:solidFill>
                  <a:srgbClr val="000000"/>
                </a:solidFill>
                <a:latin typeface="Arial" panose="020B0604020202020204" pitchFamily="34" charset="0"/>
                <a:cs typeface="Arial" panose="020B0604020202020204" pitchFamily="34" charset="0"/>
              </a:rPr>
              <a:t>Step 2 </a:t>
            </a:r>
            <a:r>
              <a:rPr lang="en-US" sz="3600" b="0" i="0" u="none" strike="noStrike" baseline="0" dirty="0">
                <a:solidFill>
                  <a:srgbClr val="000000"/>
                </a:solidFill>
                <a:latin typeface="Arial" panose="020B0604020202020204" pitchFamily="34" charset="0"/>
                <a:cs typeface="Arial" panose="020B0604020202020204" pitchFamily="34" charset="0"/>
              </a:rPr>
              <a:t>- Stores the data/instructions in its memory and uses them as required. </a:t>
            </a:r>
          </a:p>
          <a:p>
            <a:pPr>
              <a:lnSpc>
                <a:spcPct val="150000"/>
              </a:lnSpc>
            </a:pPr>
            <a:r>
              <a:rPr lang="en-US" sz="3600" b="1" i="0" u="none" strike="noStrike" baseline="0" dirty="0">
                <a:solidFill>
                  <a:srgbClr val="000000"/>
                </a:solidFill>
                <a:latin typeface="Arial" panose="020B0604020202020204" pitchFamily="34" charset="0"/>
                <a:cs typeface="Arial" panose="020B0604020202020204" pitchFamily="34" charset="0"/>
              </a:rPr>
              <a:t>Step 3 </a:t>
            </a:r>
            <a:r>
              <a:rPr lang="en-US" sz="3600" b="0" i="0" u="none" strike="noStrike" baseline="0" dirty="0">
                <a:solidFill>
                  <a:srgbClr val="000000"/>
                </a:solidFill>
                <a:latin typeface="Arial" panose="020B0604020202020204" pitchFamily="34" charset="0"/>
                <a:cs typeface="Arial" panose="020B0604020202020204" pitchFamily="34" charset="0"/>
              </a:rPr>
              <a:t>- Processes the data and converts it into useful information. </a:t>
            </a:r>
          </a:p>
          <a:p>
            <a:pPr>
              <a:lnSpc>
                <a:spcPct val="150000"/>
              </a:lnSpc>
            </a:pPr>
            <a:r>
              <a:rPr lang="en-US" sz="3600" b="1" i="0" u="none" strike="noStrike" baseline="0" dirty="0">
                <a:solidFill>
                  <a:srgbClr val="000000"/>
                </a:solidFill>
                <a:latin typeface="Arial" panose="020B0604020202020204" pitchFamily="34" charset="0"/>
                <a:cs typeface="Arial" panose="020B0604020202020204" pitchFamily="34" charset="0"/>
              </a:rPr>
              <a:t>Step 4 </a:t>
            </a:r>
            <a:r>
              <a:rPr lang="en-US" sz="3600" b="0" i="0" u="none" strike="noStrike" baseline="0" dirty="0">
                <a:solidFill>
                  <a:srgbClr val="000000"/>
                </a:solidFill>
                <a:latin typeface="Arial" panose="020B0604020202020204" pitchFamily="34" charset="0"/>
                <a:cs typeface="Arial" panose="020B0604020202020204" pitchFamily="34" charset="0"/>
              </a:rPr>
              <a:t>- Generates the output. </a:t>
            </a:r>
          </a:p>
          <a:p>
            <a:pPr>
              <a:lnSpc>
                <a:spcPct val="150000"/>
              </a:lnSpc>
            </a:pPr>
            <a:r>
              <a:rPr lang="en-US" sz="3600" b="1" i="0" u="none" strike="noStrike" baseline="0" dirty="0">
                <a:solidFill>
                  <a:srgbClr val="000000"/>
                </a:solidFill>
                <a:latin typeface="Arial" panose="020B0604020202020204" pitchFamily="34" charset="0"/>
                <a:cs typeface="Arial" panose="020B0604020202020204" pitchFamily="34" charset="0"/>
              </a:rPr>
              <a:t>Step 5 </a:t>
            </a:r>
            <a:r>
              <a:rPr lang="en-US" sz="3600" b="0" i="0" u="none" strike="noStrike" baseline="0" dirty="0">
                <a:solidFill>
                  <a:srgbClr val="000000"/>
                </a:solidFill>
                <a:latin typeface="Arial" panose="020B0604020202020204" pitchFamily="34" charset="0"/>
                <a:cs typeface="Arial" panose="020B0604020202020204" pitchFamily="34" charset="0"/>
              </a:rPr>
              <a:t>- Controls all the above four steps.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59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224533" y="1746271"/>
            <a:ext cx="17510568" cy="45624"/>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132802"/>
            <a:ext cx="9906000" cy="1295226"/>
          </a:xfrm>
          <a:prstGeom prst="rect">
            <a:avLst/>
          </a:prstGeom>
        </p:spPr>
        <p:txBody>
          <a:bodyPr wrap="square" lIns="0" tIns="0" rIns="0" bIns="0" rtlCol="0" anchor="t">
            <a:spAutoFit/>
          </a:bodyPr>
          <a:lstStyle/>
          <a:p>
            <a:pPr algn="ctr">
              <a:lnSpc>
                <a:spcPts val="10129"/>
              </a:lnSpc>
              <a:spcBef>
                <a:spcPct val="0"/>
              </a:spcBef>
            </a:pPr>
            <a:r>
              <a:rPr lang="en-US" sz="7340" spc="719" dirty="0">
                <a:solidFill>
                  <a:srgbClr val="000000"/>
                </a:solidFill>
                <a:latin typeface="Oswald Bold"/>
              </a:rPr>
              <a:t>Advantages (Speed)</a:t>
            </a:r>
            <a:r>
              <a:rPr lang="en-US" sz="9600" dirty="0"/>
              <a:t> </a:t>
            </a:r>
            <a:endParaRPr lang="en-US" sz="7340" spc="719" dirty="0">
              <a:solidFill>
                <a:srgbClr val="000000"/>
              </a:solidFill>
              <a:latin typeface="Oswald Bold"/>
            </a:endParaRPr>
          </a:p>
        </p:txBody>
      </p:sp>
      <p:sp>
        <p:nvSpPr>
          <p:cNvPr id="4" name="Freeform 4"/>
          <p:cNvSpPr/>
          <p:nvPr/>
        </p:nvSpPr>
        <p:spPr>
          <a:xfrm>
            <a:off x="15836811" y="14059"/>
            <a:ext cx="1641620" cy="1603219"/>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E5ECB8D5-8C82-8DB0-6A31-0AD6961B3BEB}"/>
              </a:ext>
            </a:extLst>
          </p:cNvPr>
          <p:cNvSpPr txBox="1"/>
          <p:nvPr/>
        </p:nvSpPr>
        <p:spPr>
          <a:xfrm>
            <a:off x="224533" y="1950966"/>
            <a:ext cx="17510568" cy="6186309"/>
          </a:xfrm>
          <a:prstGeom prst="rect">
            <a:avLst/>
          </a:prstGeom>
          <a:noFill/>
        </p:spPr>
        <p:txBody>
          <a:bodyPr wrap="square">
            <a:spAutoFit/>
          </a:bodyPr>
          <a:lstStyle/>
          <a:p>
            <a:pPr marL="571500" indent="-571500">
              <a:lnSpc>
                <a:spcPct val="150000"/>
              </a:lnSpc>
              <a:buFont typeface="Wingdings" panose="05000000000000000000" pitchFamily="2" charset="2"/>
              <a:buChar char="ü"/>
            </a:pPr>
            <a:r>
              <a:rPr lang="en-US" sz="3600" b="1" dirty="0">
                <a:solidFill>
                  <a:srgbClr val="000000"/>
                </a:solidFill>
                <a:latin typeface="Arial" panose="020B0604020202020204" pitchFamily="34" charset="0"/>
                <a:cs typeface="Arial" panose="020B0604020202020204" pitchFamily="34" charset="0"/>
              </a:rPr>
              <a:t>High Speed</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Computer is a very fast device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It is capable of performing calculation of very large amount of data.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The computer has units of speed in microsecond, nanosecond, and even the picosecond. </a:t>
            </a:r>
          </a:p>
          <a:p>
            <a:pPr marL="571500" indent="-571500">
              <a:lnSpc>
                <a:spcPct val="150000"/>
              </a:lnSpc>
              <a:buFont typeface="Wingdings" panose="05000000000000000000" pitchFamily="2" charset="2"/>
              <a:buChar char="ü"/>
            </a:pPr>
            <a:r>
              <a:rPr lang="en-US" sz="3600" dirty="0">
                <a:solidFill>
                  <a:srgbClr val="000000"/>
                </a:solidFill>
                <a:latin typeface="Arial" panose="020B0604020202020204" pitchFamily="34" charset="0"/>
                <a:cs typeface="Arial" panose="020B0604020202020204" pitchFamily="34" charset="0"/>
              </a:rPr>
              <a:t>It can perform millions of calculations in a few seconds as compared to man who will spend many months to perform the same task. </a:t>
            </a:r>
          </a:p>
          <a:p>
            <a:pPr marL="0" indent="0">
              <a:buNone/>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6273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3" nodeType="clickEffect">
                                  <p:stCondLst>
                                    <p:cond delay="0"/>
                                  </p:stCondLst>
                                  <p:childTnLst>
                                    <p:animMotion origin="layout" path="M 0 0 L 0 0.25 E" pathEditMode="relative" ptsTypes="">
                                      <p:cBhvr>
                                        <p:cTn id="21"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1564</Words>
  <Application>Microsoft Office PowerPoint</Application>
  <PresentationFormat>Custom</PresentationFormat>
  <Paragraphs>171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Oswald Bold</vt:lpstr>
      <vt:lpstr>Wingdings</vt:lpstr>
      <vt:lpstr>Canva Sans Bold</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Grey minimalist business project presentation</dc:title>
  <dc:creator>M-Store</dc:creator>
  <cp:lastModifiedBy>Imad Nihad</cp:lastModifiedBy>
  <cp:revision>12</cp:revision>
  <dcterms:created xsi:type="dcterms:W3CDTF">2006-08-16T00:00:00Z</dcterms:created>
  <dcterms:modified xsi:type="dcterms:W3CDTF">2025-01-12T08:07:15Z</dcterms:modified>
  <dc:identifier>DAF1hkiVHbk</dc:identifier>
</cp:coreProperties>
</file>