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8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w3Bxwo1GIys6LZKpsxoiFXq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B41826-D04B-44B8-A2A5-84DBDF1EAFE7}">
  <a:tblStyle styleId="{29B41826-D04B-44B8-A2A5-84DBDF1EAFE7}"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CE1FD64-5A02-4BEC-A4DC-BBA22E494E3F}" styleName="Table_1">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1_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626725" y="9525"/>
            <a:ext cx="1539875" cy="555625"/>
          </a:xfrm>
          <a:custGeom>
            <a:avLst/>
            <a:gdLst/>
            <a:ahLst/>
            <a:cxnLst/>
            <a:rect l="l" t="t" r="r" b="b"/>
            <a:pathLst>
              <a:path w="1539875" h="555625">
                <a:moveTo>
                  <a:pt x="1539875" y="555625"/>
                </a:moveTo>
                <a:lnTo>
                  <a:pt x="1494667" y="532263"/>
                </a:lnTo>
                <a:lnTo>
                  <a:pt x="1449063" y="509368"/>
                </a:lnTo>
                <a:lnTo>
                  <a:pt x="1403082" y="486929"/>
                </a:lnTo>
                <a:lnTo>
                  <a:pt x="1356747" y="464940"/>
                </a:lnTo>
                <a:lnTo>
                  <a:pt x="1310077" y="443393"/>
                </a:lnTo>
                <a:lnTo>
                  <a:pt x="1263095" y="422280"/>
                </a:lnTo>
                <a:lnTo>
                  <a:pt x="1215819" y="401593"/>
                </a:lnTo>
                <a:lnTo>
                  <a:pt x="1168273" y="381324"/>
                </a:lnTo>
                <a:lnTo>
                  <a:pt x="1120475" y="361465"/>
                </a:lnTo>
                <a:lnTo>
                  <a:pt x="1072448" y="342010"/>
                </a:lnTo>
                <a:lnTo>
                  <a:pt x="1024212" y="322948"/>
                </a:lnTo>
                <a:lnTo>
                  <a:pt x="975788" y="304274"/>
                </a:lnTo>
                <a:lnTo>
                  <a:pt x="927197" y="285979"/>
                </a:lnTo>
                <a:lnTo>
                  <a:pt x="878460" y="268056"/>
                </a:lnTo>
                <a:lnTo>
                  <a:pt x="829597" y="250495"/>
                </a:lnTo>
                <a:lnTo>
                  <a:pt x="780631" y="233291"/>
                </a:lnTo>
                <a:lnTo>
                  <a:pt x="731580" y="216434"/>
                </a:lnTo>
                <a:lnTo>
                  <a:pt x="682467" y="199917"/>
                </a:lnTo>
                <a:lnTo>
                  <a:pt x="633312" y="183733"/>
                </a:lnTo>
                <a:lnTo>
                  <a:pt x="584136" y="167872"/>
                </a:lnTo>
                <a:lnTo>
                  <a:pt x="534960" y="152329"/>
                </a:lnTo>
                <a:lnTo>
                  <a:pt x="485805" y="137094"/>
                </a:lnTo>
                <a:lnTo>
                  <a:pt x="436692" y="122159"/>
                </a:lnTo>
                <a:lnTo>
                  <a:pt x="387642" y="107518"/>
                </a:lnTo>
                <a:lnTo>
                  <a:pt x="338675" y="93162"/>
                </a:lnTo>
                <a:lnTo>
                  <a:pt x="289812" y="79084"/>
                </a:lnTo>
                <a:lnTo>
                  <a:pt x="241075" y="65275"/>
                </a:lnTo>
                <a:lnTo>
                  <a:pt x="192484" y="51728"/>
                </a:lnTo>
                <a:lnTo>
                  <a:pt x="144060" y="38434"/>
                </a:lnTo>
                <a:lnTo>
                  <a:pt x="95824" y="25387"/>
                </a:lnTo>
                <a:lnTo>
                  <a:pt x="47797" y="12578"/>
                </a:lnTo>
                <a:lnTo>
                  <a:pt x="0" y="0"/>
                </a:lnTo>
              </a:path>
            </a:pathLst>
          </a:custGeom>
          <a:ln w="9525">
            <a:solidFill>
              <a:srgbClr val="000000"/>
            </a:solidFill>
          </a:ln>
        </p:spPr>
        <p:txBody>
          <a:bodyPr wrap="square" lIns="0" tIns="0" rIns="0" bIns="0" rtlCol="0"/>
          <a:lstStyle/>
          <a:p>
            <a:endParaRPr/>
          </a:p>
        </p:txBody>
      </p:sp>
      <p:sp>
        <p:nvSpPr>
          <p:cNvPr id="17" name="bg object 17"/>
          <p:cNvSpPr/>
          <p:nvPr/>
        </p:nvSpPr>
        <p:spPr>
          <a:xfrm>
            <a:off x="10247312" y="5013325"/>
            <a:ext cx="1919605" cy="1830705"/>
          </a:xfrm>
          <a:custGeom>
            <a:avLst/>
            <a:gdLst/>
            <a:ahLst/>
            <a:cxnLst/>
            <a:rect l="l" t="t" r="r" b="b"/>
            <a:pathLst>
              <a:path w="1919604" h="1830704">
                <a:moveTo>
                  <a:pt x="0" y="1830388"/>
                </a:moveTo>
                <a:lnTo>
                  <a:pt x="39978" y="1799304"/>
                </a:lnTo>
                <a:lnTo>
                  <a:pt x="79880" y="1768042"/>
                </a:lnTo>
                <a:lnTo>
                  <a:pt x="119702" y="1736603"/>
                </a:lnTo>
                <a:lnTo>
                  <a:pt x="159444" y="1704987"/>
                </a:lnTo>
                <a:lnTo>
                  <a:pt x="199100" y="1673196"/>
                </a:lnTo>
                <a:lnTo>
                  <a:pt x="238670" y="1641231"/>
                </a:lnTo>
                <a:lnTo>
                  <a:pt x="278150" y="1609093"/>
                </a:lnTo>
                <a:lnTo>
                  <a:pt x="317538" y="1576782"/>
                </a:lnTo>
                <a:lnTo>
                  <a:pt x="356831" y="1544301"/>
                </a:lnTo>
                <a:lnTo>
                  <a:pt x="396027" y="1511649"/>
                </a:lnTo>
                <a:lnTo>
                  <a:pt x="435122" y="1478827"/>
                </a:lnTo>
                <a:lnTo>
                  <a:pt x="474115" y="1445838"/>
                </a:lnTo>
                <a:lnTo>
                  <a:pt x="513002" y="1412682"/>
                </a:lnTo>
                <a:lnTo>
                  <a:pt x="551781" y="1379359"/>
                </a:lnTo>
                <a:lnTo>
                  <a:pt x="590450" y="1345871"/>
                </a:lnTo>
                <a:lnTo>
                  <a:pt x="629005" y="1312219"/>
                </a:lnTo>
                <a:lnTo>
                  <a:pt x="667444" y="1278404"/>
                </a:lnTo>
                <a:lnTo>
                  <a:pt x="705765" y="1244427"/>
                </a:lnTo>
                <a:lnTo>
                  <a:pt x="743964" y="1210289"/>
                </a:lnTo>
                <a:lnTo>
                  <a:pt x="782040" y="1175990"/>
                </a:lnTo>
                <a:lnTo>
                  <a:pt x="819989" y="1141533"/>
                </a:lnTo>
                <a:lnTo>
                  <a:pt x="857809" y="1106918"/>
                </a:lnTo>
                <a:lnTo>
                  <a:pt x="895497" y="1072145"/>
                </a:lnTo>
                <a:lnTo>
                  <a:pt x="933051" y="1037217"/>
                </a:lnTo>
                <a:lnTo>
                  <a:pt x="970467" y="1002133"/>
                </a:lnTo>
                <a:lnTo>
                  <a:pt x="1007744" y="966896"/>
                </a:lnTo>
                <a:lnTo>
                  <a:pt x="1044879" y="931506"/>
                </a:lnTo>
                <a:lnTo>
                  <a:pt x="1081869" y="895963"/>
                </a:lnTo>
                <a:lnTo>
                  <a:pt x="1118711" y="860270"/>
                </a:lnTo>
                <a:lnTo>
                  <a:pt x="1155403" y="824427"/>
                </a:lnTo>
                <a:lnTo>
                  <a:pt x="1191942" y="788435"/>
                </a:lnTo>
                <a:lnTo>
                  <a:pt x="1228326" y="752295"/>
                </a:lnTo>
                <a:lnTo>
                  <a:pt x="1264551" y="716008"/>
                </a:lnTo>
                <a:lnTo>
                  <a:pt x="1300616" y="679575"/>
                </a:lnTo>
                <a:lnTo>
                  <a:pt x="1336517" y="642998"/>
                </a:lnTo>
                <a:lnTo>
                  <a:pt x="1372253" y="606276"/>
                </a:lnTo>
                <a:lnTo>
                  <a:pt x="1407819" y="569412"/>
                </a:lnTo>
                <a:lnTo>
                  <a:pt x="1443215" y="532406"/>
                </a:lnTo>
                <a:lnTo>
                  <a:pt x="1478436" y="495259"/>
                </a:lnTo>
                <a:lnTo>
                  <a:pt x="1513481" y="457972"/>
                </a:lnTo>
                <a:lnTo>
                  <a:pt x="1548347" y="420547"/>
                </a:lnTo>
                <a:lnTo>
                  <a:pt x="1583030" y="382984"/>
                </a:lnTo>
                <a:lnTo>
                  <a:pt x="1617530" y="345284"/>
                </a:lnTo>
                <a:lnTo>
                  <a:pt x="1651842" y="307448"/>
                </a:lnTo>
                <a:lnTo>
                  <a:pt x="1685964" y="269478"/>
                </a:lnTo>
                <a:lnTo>
                  <a:pt x="1719895" y="231374"/>
                </a:lnTo>
                <a:lnTo>
                  <a:pt x="1753630" y="193138"/>
                </a:lnTo>
                <a:lnTo>
                  <a:pt x="1787167" y="154769"/>
                </a:lnTo>
                <a:lnTo>
                  <a:pt x="1820504" y="116270"/>
                </a:lnTo>
                <a:lnTo>
                  <a:pt x="1853638" y="77642"/>
                </a:lnTo>
                <a:lnTo>
                  <a:pt x="1886567" y="38884"/>
                </a:lnTo>
                <a:lnTo>
                  <a:pt x="1919288" y="0"/>
                </a:lnTo>
              </a:path>
            </a:pathLst>
          </a:custGeom>
          <a:ln w="9525">
            <a:solidFill>
              <a:srgbClr val="000000"/>
            </a:solidFill>
          </a:ln>
        </p:spPr>
        <p:txBody>
          <a:bodyPr wrap="square" lIns="0" tIns="0" rIns="0" bIns="0" rtlCol="0"/>
          <a:lstStyle/>
          <a:p>
            <a:endParaRPr/>
          </a:p>
        </p:txBody>
      </p:sp>
      <p:sp>
        <p:nvSpPr>
          <p:cNvPr id="18" name="bg object 18"/>
          <p:cNvSpPr/>
          <p:nvPr/>
        </p:nvSpPr>
        <p:spPr>
          <a:xfrm>
            <a:off x="11202987" y="9525"/>
            <a:ext cx="963930" cy="367030"/>
          </a:xfrm>
          <a:custGeom>
            <a:avLst/>
            <a:gdLst/>
            <a:ahLst/>
            <a:cxnLst/>
            <a:rect l="l" t="t" r="r" b="b"/>
            <a:pathLst>
              <a:path w="963929" h="367030">
                <a:moveTo>
                  <a:pt x="963613" y="366713"/>
                </a:moveTo>
                <a:lnTo>
                  <a:pt x="917157" y="344780"/>
                </a:lnTo>
                <a:lnTo>
                  <a:pt x="870370" y="323269"/>
                </a:lnTo>
                <a:lnTo>
                  <a:pt x="823277" y="302172"/>
                </a:lnTo>
                <a:lnTo>
                  <a:pt x="775903" y="281483"/>
                </a:lnTo>
                <a:lnTo>
                  <a:pt x="728272" y="261193"/>
                </a:lnTo>
                <a:lnTo>
                  <a:pt x="680410" y="241297"/>
                </a:lnTo>
                <a:lnTo>
                  <a:pt x="632341" y="221786"/>
                </a:lnTo>
                <a:lnTo>
                  <a:pt x="584091" y="202654"/>
                </a:lnTo>
                <a:lnTo>
                  <a:pt x="535685" y="183893"/>
                </a:lnTo>
                <a:lnTo>
                  <a:pt x="487146" y="165497"/>
                </a:lnTo>
                <a:lnTo>
                  <a:pt x="438501" y="147457"/>
                </a:lnTo>
                <a:lnTo>
                  <a:pt x="389774" y="129768"/>
                </a:lnTo>
                <a:lnTo>
                  <a:pt x="340990" y="112422"/>
                </a:lnTo>
                <a:lnTo>
                  <a:pt x="292174" y="95412"/>
                </a:lnTo>
                <a:lnTo>
                  <a:pt x="243350" y="78730"/>
                </a:lnTo>
                <a:lnTo>
                  <a:pt x="194545" y="62369"/>
                </a:lnTo>
                <a:lnTo>
                  <a:pt x="145782" y="46323"/>
                </a:lnTo>
                <a:lnTo>
                  <a:pt x="97087" y="30584"/>
                </a:lnTo>
                <a:lnTo>
                  <a:pt x="48485" y="15145"/>
                </a:lnTo>
                <a:lnTo>
                  <a:pt x="0" y="0"/>
                </a:lnTo>
              </a:path>
            </a:pathLst>
          </a:custGeom>
          <a:ln w="9525">
            <a:solidFill>
              <a:srgbClr val="000000"/>
            </a:solidFill>
          </a:ln>
        </p:spPr>
        <p:txBody>
          <a:bodyPr wrap="square" lIns="0" tIns="0" rIns="0" bIns="0" rtlCol="0"/>
          <a:lstStyle/>
          <a:p>
            <a:endParaRPr/>
          </a:p>
        </p:txBody>
      </p:sp>
      <p:sp>
        <p:nvSpPr>
          <p:cNvPr id="19" name="bg object 19"/>
          <p:cNvSpPr/>
          <p:nvPr/>
        </p:nvSpPr>
        <p:spPr>
          <a:xfrm>
            <a:off x="10494962" y="5275262"/>
            <a:ext cx="1666875" cy="1577975"/>
          </a:xfrm>
          <a:custGeom>
            <a:avLst/>
            <a:gdLst/>
            <a:ahLst/>
            <a:cxnLst/>
            <a:rect l="l" t="t" r="r" b="b"/>
            <a:pathLst>
              <a:path w="1666875" h="1577975">
                <a:moveTo>
                  <a:pt x="0" y="1577975"/>
                </a:moveTo>
                <a:lnTo>
                  <a:pt x="39538" y="1546211"/>
                </a:lnTo>
                <a:lnTo>
                  <a:pt x="79004" y="1514293"/>
                </a:lnTo>
                <a:lnTo>
                  <a:pt x="118394" y="1482220"/>
                </a:lnTo>
                <a:lnTo>
                  <a:pt x="157704" y="1449994"/>
                </a:lnTo>
                <a:lnTo>
                  <a:pt x="196934" y="1417613"/>
                </a:lnTo>
                <a:lnTo>
                  <a:pt x="236078" y="1385080"/>
                </a:lnTo>
                <a:lnTo>
                  <a:pt x="275136" y="1352393"/>
                </a:lnTo>
                <a:lnTo>
                  <a:pt x="314103" y="1319554"/>
                </a:lnTo>
                <a:lnTo>
                  <a:pt x="352978" y="1286562"/>
                </a:lnTo>
                <a:lnTo>
                  <a:pt x="391757" y="1253419"/>
                </a:lnTo>
                <a:lnTo>
                  <a:pt x="430437" y="1220123"/>
                </a:lnTo>
                <a:lnTo>
                  <a:pt x="469017" y="1186676"/>
                </a:lnTo>
                <a:lnTo>
                  <a:pt x="507492" y="1153078"/>
                </a:lnTo>
                <a:lnTo>
                  <a:pt x="545860" y="1119329"/>
                </a:lnTo>
                <a:lnTo>
                  <a:pt x="584118" y="1085429"/>
                </a:lnTo>
                <a:lnTo>
                  <a:pt x="622264" y="1051380"/>
                </a:lnTo>
                <a:lnTo>
                  <a:pt x="660294" y="1017180"/>
                </a:lnTo>
                <a:lnTo>
                  <a:pt x="698206" y="982831"/>
                </a:lnTo>
                <a:lnTo>
                  <a:pt x="735998" y="948332"/>
                </a:lnTo>
                <a:lnTo>
                  <a:pt x="773665" y="913685"/>
                </a:lnTo>
                <a:lnTo>
                  <a:pt x="811206" y="878889"/>
                </a:lnTo>
                <a:lnTo>
                  <a:pt x="848617" y="843944"/>
                </a:lnTo>
                <a:lnTo>
                  <a:pt x="885896" y="808852"/>
                </a:lnTo>
                <a:lnTo>
                  <a:pt x="923040" y="773611"/>
                </a:lnTo>
                <a:lnTo>
                  <a:pt x="960046" y="738224"/>
                </a:lnTo>
                <a:lnTo>
                  <a:pt x="996911" y="702689"/>
                </a:lnTo>
                <a:lnTo>
                  <a:pt x="1033633" y="667008"/>
                </a:lnTo>
                <a:lnTo>
                  <a:pt x="1070208" y="631180"/>
                </a:lnTo>
                <a:lnTo>
                  <a:pt x="1106635" y="595206"/>
                </a:lnTo>
                <a:lnTo>
                  <a:pt x="1142909" y="559086"/>
                </a:lnTo>
                <a:lnTo>
                  <a:pt x="1179028" y="522820"/>
                </a:lnTo>
                <a:lnTo>
                  <a:pt x="1214990" y="486410"/>
                </a:lnTo>
                <a:lnTo>
                  <a:pt x="1250792" y="449854"/>
                </a:lnTo>
                <a:lnTo>
                  <a:pt x="1286430" y="413154"/>
                </a:lnTo>
                <a:lnTo>
                  <a:pt x="1321903" y="376310"/>
                </a:lnTo>
                <a:lnTo>
                  <a:pt x="1357206" y="339321"/>
                </a:lnTo>
                <a:lnTo>
                  <a:pt x="1392338" y="302189"/>
                </a:lnTo>
                <a:lnTo>
                  <a:pt x="1427295" y="264914"/>
                </a:lnTo>
                <a:lnTo>
                  <a:pt x="1462075" y="227495"/>
                </a:lnTo>
                <a:lnTo>
                  <a:pt x="1496675" y="189934"/>
                </a:lnTo>
                <a:lnTo>
                  <a:pt x="1531092" y="152231"/>
                </a:lnTo>
                <a:lnTo>
                  <a:pt x="1565323" y="114385"/>
                </a:lnTo>
                <a:lnTo>
                  <a:pt x="1599366" y="76398"/>
                </a:lnTo>
                <a:lnTo>
                  <a:pt x="1633217" y="38269"/>
                </a:lnTo>
                <a:lnTo>
                  <a:pt x="1666875" y="0"/>
                </a:lnTo>
              </a:path>
            </a:pathLst>
          </a:custGeom>
          <a:ln w="9525">
            <a:solidFill>
              <a:srgbClr val="000000"/>
            </a:solidFill>
          </a:ln>
        </p:spPr>
        <p:txBody>
          <a:bodyPr wrap="square" lIns="0" tIns="0" rIns="0" bIns="0" rtlCol="0"/>
          <a:lstStyle/>
          <a:p>
            <a:endParaRPr/>
          </a:p>
        </p:txBody>
      </p:sp>
      <p:sp>
        <p:nvSpPr>
          <p:cNvPr id="20" name="bg object 20"/>
          <p:cNvSpPr/>
          <p:nvPr/>
        </p:nvSpPr>
        <p:spPr>
          <a:xfrm>
            <a:off x="11501437" y="9525"/>
            <a:ext cx="665480" cy="257175"/>
          </a:xfrm>
          <a:custGeom>
            <a:avLst/>
            <a:gdLst/>
            <a:ahLst/>
            <a:cxnLst/>
            <a:rect l="l" t="t" r="r" b="b"/>
            <a:pathLst>
              <a:path w="665479" h="257175">
                <a:moveTo>
                  <a:pt x="665163" y="257175"/>
                </a:moveTo>
                <a:lnTo>
                  <a:pt x="619204" y="236910"/>
                </a:lnTo>
                <a:lnTo>
                  <a:pt x="572965" y="216936"/>
                </a:lnTo>
                <a:lnTo>
                  <a:pt x="526456" y="197254"/>
                </a:lnTo>
                <a:lnTo>
                  <a:pt x="479687" y="177864"/>
                </a:lnTo>
                <a:lnTo>
                  <a:pt x="432669" y="158766"/>
                </a:lnTo>
                <a:lnTo>
                  <a:pt x="385412" y="139959"/>
                </a:lnTo>
                <a:lnTo>
                  <a:pt x="337926" y="121443"/>
                </a:lnTo>
                <a:lnTo>
                  <a:pt x="290222" y="103219"/>
                </a:lnTo>
                <a:lnTo>
                  <a:pt x="242311" y="85287"/>
                </a:lnTo>
                <a:lnTo>
                  <a:pt x="194202" y="67646"/>
                </a:lnTo>
                <a:lnTo>
                  <a:pt x="145906" y="50297"/>
                </a:lnTo>
                <a:lnTo>
                  <a:pt x="97433" y="33240"/>
                </a:lnTo>
                <a:lnTo>
                  <a:pt x="48794" y="16474"/>
                </a:lnTo>
                <a:lnTo>
                  <a:pt x="0" y="0"/>
                </a:lnTo>
              </a:path>
            </a:pathLst>
          </a:custGeom>
          <a:ln w="9525">
            <a:solidFill>
              <a:srgbClr val="000000"/>
            </a:solidFill>
          </a:ln>
        </p:spPr>
        <p:txBody>
          <a:bodyPr wrap="square" lIns="0" tIns="0" rIns="0" bIns="0" rtlCol="0"/>
          <a:lstStyle/>
          <a:p>
            <a:endParaRPr/>
          </a:p>
        </p:txBody>
      </p:sp>
      <p:sp>
        <p:nvSpPr>
          <p:cNvPr id="21" name="bg object 21"/>
          <p:cNvSpPr/>
          <p:nvPr/>
        </p:nvSpPr>
        <p:spPr>
          <a:xfrm>
            <a:off x="10641012" y="5408612"/>
            <a:ext cx="1525905" cy="1435100"/>
          </a:xfrm>
          <a:custGeom>
            <a:avLst/>
            <a:gdLst/>
            <a:ahLst/>
            <a:cxnLst/>
            <a:rect l="l" t="t" r="r" b="b"/>
            <a:pathLst>
              <a:path w="1525904" h="1435100">
                <a:moveTo>
                  <a:pt x="0" y="1435100"/>
                </a:moveTo>
                <a:lnTo>
                  <a:pt x="39600" y="1403034"/>
                </a:lnTo>
                <a:lnTo>
                  <a:pt x="79114" y="1370817"/>
                </a:lnTo>
                <a:lnTo>
                  <a:pt x="118538" y="1338447"/>
                </a:lnTo>
                <a:lnTo>
                  <a:pt x="157869" y="1305927"/>
                </a:lnTo>
                <a:lnTo>
                  <a:pt x="197106" y="1273255"/>
                </a:lnTo>
                <a:lnTo>
                  <a:pt x="236246" y="1240433"/>
                </a:lnTo>
                <a:lnTo>
                  <a:pt x="275286" y="1207460"/>
                </a:lnTo>
                <a:lnTo>
                  <a:pt x="314223" y="1174338"/>
                </a:lnTo>
                <a:lnTo>
                  <a:pt x="353056" y="1141067"/>
                </a:lnTo>
                <a:lnTo>
                  <a:pt x="391782" y="1107646"/>
                </a:lnTo>
                <a:lnTo>
                  <a:pt x="430398" y="1074077"/>
                </a:lnTo>
                <a:lnTo>
                  <a:pt x="468902" y="1040360"/>
                </a:lnTo>
                <a:lnTo>
                  <a:pt x="507292" y="1006495"/>
                </a:lnTo>
                <a:lnTo>
                  <a:pt x="545564" y="972483"/>
                </a:lnTo>
                <a:lnTo>
                  <a:pt x="583717" y="938324"/>
                </a:lnTo>
                <a:lnTo>
                  <a:pt x="621748" y="904019"/>
                </a:lnTo>
                <a:lnTo>
                  <a:pt x="659654" y="869567"/>
                </a:lnTo>
                <a:lnTo>
                  <a:pt x="697433" y="834970"/>
                </a:lnTo>
                <a:lnTo>
                  <a:pt x="735083" y="800228"/>
                </a:lnTo>
                <a:lnTo>
                  <a:pt x="772601" y="765341"/>
                </a:lnTo>
                <a:lnTo>
                  <a:pt x="809984" y="730310"/>
                </a:lnTo>
                <a:lnTo>
                  <a:pt x="847230" y="695134"/>
                </a:lnTo>
                <a:lnTo>
                  <a:pt x="884337" y="659815"/>
                </a:lnTo>
                <a:lnTo>
                  <a:pt x="921302" y="624353"/>
                </a:lnTo>
                <a:lnTo>
                  <a:pt x="958122" y="588749"/>
                </a:lnTo>
                <a:lnTo>
                  <a:pt x="994796" y="553002"/>
                </a:lnTo>
                <a:lnTo>
                  <a:pt x="1031320" y="517113"/>
                </a:lnTo>
                <a:lnTo>
                  <a:pt x="1067693" y="481082"/>
                </a:lnTo>
                <a:lnTo>
                  <a:pt x="1103911" y="444911"/>
                </a:lnTo>
                <a:lnTo>
                  <a:pt x="1139972" y="408598"/>
                </a:lnTo>
                <a:lnTo>
                  <a:pt x="1175874" y="372146"/>
                </a:lnTo>
                <a:lnTo>
                  <a:pt x="1211615" y="335554"/>
                </a:lnTo>
                <a:lnTo>
                  <a:pt x="1247191" y="298822"/>
                </a:lnTo>
                <a:lnTo>
                  <a:pt x="1282600" y="261951"/>
                </a:lnTo>
                <a:lnTo>
                  <a:pt x="1317840" y="224942"/>
                </a:lnTo>
                <a:lnTo>
                  <a:pt x="1352908" y="187795"/>
                </a:lnTo>
                <a:lnTo>
                  <a:pt x="1387802" y="150510"/>
                </a:lnTo>
                <a:lnTo>
                  <a:pt x="1422520" y="113087"/>
                </a:lnTo>
                <a:lnTo>
                  <a:pt x="1457058" y="75528"/>
                </a:lnTo>
                <a:lnTo>
                  <a:pt x="1491415" y="37832"/>
                </a:lnTo>
                <a:lnTo>
                  <a:pt x="1525588" y="0"/>
                </a:lnTo>
              </a:path>
            </a:pathLst>
          </a:custGeom>
          <a:ln w="9525">
            <a:solidFill>
              <a:srgbClr val="000000"/>
            </a:solidFill>
          </a:ln>
        </p:spPr>
        <p:txBody>
          <a:bodyPr wrap="square" lIns="0" tIns="0" rIns="0" bIns="0" rtlCol="0"/>
          <a:lstStyle/>
          <a:p>
            <a:endParaRPr/>
          </a:p>
        </p:txBody>
      </p:sp>
      <p:sp>
        <p:nvSpPr>
          <p:cNvPr id="22" name="bg object 22"/>
          <p:cNvSpPr/>
          <p:nvPr/>
        </p:nvSpPr>
        <p:spPr>
          <a:xfrm>
            <a:off x="10802937" y="5518150"/>
            <a:ext cx="1363980" cy="1325880"/>
          </a:xfrm>
          <a:custGeom>
            <a:avLst/>
            <a:gdLst/>
            <a:ahLst/>
            <a:cxnLst/>
            <a:rect l="l" t="t" r="r" b="b"/>
            <a:pathLst>
              <a:path w="1363979" h="1325879">
                <a:moveTo>
                  <a:pt x="0" y="1325563"/>
                </a:moveTo>
                <a:lnTo>
                  <a:pt x="38868" y="1292360"/>
                </a:lnTo>
                <a:lnTo>
                  <a:pt x="77651" y="1259012"/>
                </a:lnTo>
                <a:lnTo>
                  <a:pt x="116346" y="1225518"/>
                </a:lnTo>
                <a:lnTo>
                  <a:pt x="154951" y="1191879"/>
                </a:lnTo>
                <a:lnTo>
                  <a:pt x="193464" y="1158093"/>
                </a:lnTo>
                <a:lnTo>
                  <a:pt x="231882" y="1124162"/>
                </a:lnTo>
                <a:lnTo>
                  <a:pt x="270203" y="1090085"/>
                </a:lnTo>
                <a:lnTo>
                  <a:pt x="308425" y="1055863"/>
                </a:lnTo>
                <a:lnTo>
                  <a:pt x="346546" y="1021494"/>
                </a:lnTo>
                <a:lnTo>
                  <a:pt x="384564" y="986980"/>
                </a:lnTo>
                <a:lnTo>
                  <a:pt x="422475" y="952320"/>
                </a:lnTo>
                <a:lnTo>
                  <a:pt x="460279" y="917514"/>
                </a:lnTo>
                <a:lnTo>
                  <a:pt x="497972" y="882563"/>
                </a:lnTo>
                <a:lnTo>
                  <a:pt x="535553" y="847466"/>
                </a:lnTo>
                <a:lnTo>
                  <a:pt x="573019" y="812223"/>
                </a:lnTo>
                <a:lnTo>
                  <a:pt x="610367" y="776834"/>
                </a:lnTo>
                <a:lnTo>
                  <a:pt x="647597" y="741299"/>
                </a:lnTo>
                <a:lnTo>
                  <a:pt x="684705" y="705619"/>
                </a:lnTo>
                <a:lnTo>
                  <a:pt x="721689" y="669793"/>
                </a:lnTo>
                <a:lnTo>
                  <a:pt x="758547" y="633821"/>
                </a:lnTo>
                <a:lnTo>
                  <a:pt x="795277" y="597704"/>
                </a:lnTo>
                <a:lnTo>
                  <a:pt x="831876" y="561441"/>
                </a:lnTo>
                <a:lnTo>
                  <a:pt x="868342" y="525031"/>
                </a:lnTo>
                <a:lnTo>
                  <a:pt x="904673" y="488477"/>
                </a:lnTo>
                <a:lnTo>
                  <a:pt x="940867" y="451776"/>
                </a:lnTo>
                <a:lnTo>
                  <a:pt x="976921" y="414930"/>
                </a:lnTo>
                <a:lnTo>
                  <a:pt x="1012834" y="377938"/>
                </a:lnTo>
                <a:lnTo>
                  <a:pt x="1048602" y="340800"/>
                </a:lnTo>
                <a:lnTo>
                  <a:pt x="1084224" y="303516"/>
                </a:lnTo>
                <a:lnTo>
                  <a:pt x="1119698" y="266087"/>
                </a:lnTo>
                <a:lnTo>
                  <a:pt x="1155020" y="228511"/>
                </a:lnTo>
                <a:lnTo>
                  <a:pt x="1190190" y="190791"/>
                </a:lnTo>
                <a:lnTo>
                  <a:pt x="1225204" y="152924"/>
                </a:lnTo>
                <a:lnTo>
                  <a:pt x="1260061" y="114911"/>
                </a:lnTo>
                <a:lnTo>
                  <a:pt x="1294758" y="76753"/>
                </a:lnTo>
                <a:lnTo>
                  <a:pt x="1329292" y="38449"/>
                </a:lnTo>
                <a:lnTo>
                  <a:pt x="1363663" y="0"/>
                </a:lnTo>
              </a:path>
            </a:pathLst>
          </a:custGeom>
          <a:ln w="9525">
            <a:solidFill>
              <a:srgbClr val="000000"/>
            </a:solidFill>
          </a:ln>
        </p:spPr>
        <p:txBody>
          <a:bodyPr wrap="square" lIns="0" tIns="0" rIns="0" bIns="0" rtlCol="0"/>
          <a:lstStyle/>
          <a:p>
            <a:endParaRPr/>
          </a:p>
        </p:txBody>
      </p:sp>
      <p:pic>
        <p:nvPicPr>
          <p:cNvPr id="23" name="bg object 23"/>
          <p:cNvPicPr/>
          <p:nvPr/>
        </p:nvPicPr>
        <p:blipFill>
          <a:blip r:embed="rId2" cstate="print"/>
          <a:stretch>
            <a:fillRect/>
          </a:stretch>
        </p:blipFill>
        <p:spPr>
          <a:xfrm>
            <a:off x="0" y="0"/>
            <a:ext cx="5173662" cy="6856413"/>
          </a:xfrm>
          <a:prstGeom prst="rect">
            <a:avLst/>
          </a:prstGeom>
        </p:spPr>
      </p:pic>
      <p:sp>
        <p:nvSpPr>
          <p:cNvPr id="24" name="bg object 24"/>
          <p:cNvSpPr/>
          <p:nvPr/>
        </p:nvSpPr>
        <p:spPr>
          <a:xfrm>
            <a:off x="10979150" y="5694362"/>
            <a:ext cx="1187450" cy="1149350"/>
          </a:xfrm>
          <a:custGeom>
            <a:avLst/>
            <a:gdLst/>
            <a:ahLst/>
            <a:cxnLst/>
            <a:rect l="l" t="t" r="r" b="b"/>
            <a:pathLst>
              <a:path w="1187450" h="1149350">
                <a:moveTo>
                  <a:pt x="0" y="1149350"/>
                </a:moveTo>
                <a:lnTo>
                  <a:pt x="37945" y="1116470"/>
                </a:lnTo>
                <a:lnTo>
                  <a:pt x="75785" y="1083461"/>
                </a:lnTo>
                <a:lnTo>
                  <a:pt x="113517" y="1050323"/>
                </a:lnTo>
                <a:lnTo>
                  <a:pt x="151139" y="1017056"/>
                </a:lnTo>
                <a:lnTo>
                  <a:pt x="188650" y="983661"/>
                </a:lnTo>
                <a:lnTo>
                  <a:pt x="226049" y="950140"/>
                </a:lnTo>
                <a:lnTo>
                  <a:pt x="263333" y="916492"/>
                </a:lnTo>
                <a:lnTo>
                  <a:pt x="300502" y="882719"/>
                </a:lnTo>
                <a:lnTo>
                  <a:pt x="337553" y="848822"/>
                </a:lnTo>
                <a:lnTo>
                  <a:pt x="374485" y="814801"/>
                </a:lnTo>
                <a:lnTo>
                  <a:pt x="411297" y="780657"/>
                </a:lnTo>
                <a:lnTo>
                  <a:pt x="447987" y="746391"/>
                </a:lnTo>
                <a:lnTo>
                  <a:pt x="484553" y="712003"/>
                </a:lnTo>
                <a:lnTo>
                  <a:pt x="520993" y="677496"/>
                </a:lnTo>
                <a:lnTo>
                  <a:pt x="557307" y="642868"/>
                </a:lnTo>
                <a:lnTo>
                  <a:pt x="593492" y="608121"/>
                </a:lnTo>
                <a:lnTo>
                  <a:pt x="629548" y="573257"/>
                </a:lnTo>
                <a:lnTo>
                  <a:pt x="665471" y="538274"/>
                </a:lnTo>
                <a:lnTo>
                  <a:pt x="701261" y="503176"/>
                </a:lnTo>
                <a:lnTo>
                  <a:pt x="736917" y="467961"/>
                </a:lnTo>
                <a:lnTo>
                  <a:pt x="772436" y="432632"/>
                </a:lnTo>
                <a:lnTo>
                  <a:pt x="807817" y="397188"/>
                </a:lnTo>
                <a:lnTo>
                  <a:pt x="843059" y="361631"/>
                </a:lnTo>
                <a:lnTo>
                  <a:pt x="878159" y="325962"/>
                </a:lnTo>
                <a:lnTo>
                  <a:pt x="913117" y="290180"/>
                </a:lnTo>
                <a:lnTo>
                  <a:pt x="947930" y="254288"/>
                </a:lnTo>
                <a:lnTo>
                  <a:pt x="982598" y="218285"/>
                </a:lnTo>
                <a:lnTo>
                  <a:pt x="1017118" y="182173"/>
                </a:lnTo>
                <a:lnTo>
                  <a:pt x="1051489" y="145953"/>
                </a:lnTo>
                <a:lnTo>
                  <a:pt x="1085709" y="109624"/>
                </a:lnTo>
                <a:lnTo>
                  <a:pt x="1119777" y="73189"/>
                </a:lnTo>
                <a:lnTo>
                  <a:pt x="1153691" y="36647"/>
                </a:lnTo>
                <a:lnTo>
                  <a:pt x="1187450" y="0"/>
                </a:lnTo>
              </a:path>
            </a:pathLst>
          </a:custGeom>
          <a:ln w="9525">
            <a:solidFill>
              <a:srgbClr val="000000"/>
            </a:solidFill>
          </a:ln>
        </p:spPr>
        <p:txBody>
          <a:bodyPr wrap="square" lIns="0" tIns="0" rIns="0" bIns="0" rtlCol="0"/>
          <a:lstStyle/>
          <a:p>
            <a:endParaRPr/>
          </a:p>
        </p:txBody>
      </p:sp>
      <p:sp>
        <p:nvSpPr>
          <p:cNvPr id="25" name="bg object 25"/>
          <p:cNvSpPr/>
          <p:nvPr/>
        </p:nvSpPr>
        <p:spPr>
          <a:xfrm>
            <a:off x="11287125" y="6049962"/>
            <a:ext cx="879475" cy="793750"/>
          </a:xfrm>
          <a:custGeom>
            <a:avLst/>
            <a:gdLst/>
            <a:ahLst/>
            <a:cxnLst/>
            <a:rect l="l" t="t" r="r" b="b"/>
            <a:pathLst>
              <a:path w="879475" h="793750">
                <a:moveTo>
                  <a:pt x="0" y="793750"/>
                </a:moveTo>
                <a:lnTo>
                  <a:pt x="39037" y="760811"/>
                </a:lnTo>
                <a:lnTo>
                  <a:pt x="78018" y="727714"/>
                </a:lnTo>
                <a:lnTo>
                  <a:pt x="116941" y="694459"/>
                </a:lnTo>
                <a:lnTo>
                  <a:pt x="155802" y="661050"/>
                </a:lnTo>
                <a:lnTo>
                  <a:pt x="194601" y="627488"/>
                </a:lnTo>
                <a:lnTo>
                  <a:pt x="233333" y="593777"/>
                </a:lnTo>
                <a:lnTo>
                  <a:pt x="271998" y="559918"/>
                </a:lnTo>
                <a:lnTo>
                  <a:pt x="310593" y="525913"/>
                </a:lnTo>
                <a:lnTo>
                  <a:pt x="349114" y="491765"/>
                </a:lnTo>
                <a:lnTo>
                  <a:pt x="387561" y="457477"/>
                </a:lnTo>
                <a:lnTo>
                  <a:pt x="425930" y="423051"/>
                </a:lnTo>
                <a:lnTo>
                  <a:pt x="464220" y="388488"/>
                </a:lnTo>
                <a:lnTo>
                  <a:pt x="502427" y="353792"/>
                </a:lnTo>
                <a:lnTo>
                  <a:pt x="540551" y="318965"/>
                </a:lnTo>
                <a:lnTo>
                  <a:pt x="578587" y="284009"/>
                </a:lnTo>
                <a:lnTo>
                  <a:pt x="616534" y="248926"/>
                </a:lnTo>
                <a:lnTo>
                  <a:pt x="654390" y="213719"/>
                </a:lnTo>
                <a:lnTo>
                  <a:pt x="692152" y="178390"/>
                </a:lnTo>
                <a:lnTo>
                  <a:pt x="729818" y="142942"/>
                </a:lnTo>
                <a:lnTo>
                  <a:pt x="767386" y="107376"/>
                </a:lnTo>
                <a:lnTo>
                  <a:pt x="804853" y="71696"/>
                </a:lnTo>
                <a:lnTo>
                  <a:pt x="842216" y="35903"/>
                </a:lnTo>
                <a:lnTo>
                  <a:pt x="879475" y="0"/>
                </a:lnTo>
              </a:path>
            </a:pathLst>
          </a:custGeom>
          <a:ln w="9525">
            <a:solidFill>
              <a:srgbClr val="000000"/>
            </a:solidFill>
          </a:ln>
        </p:spPr>
        <p:txBody>
          <a:bodyPr wrap="square" lIns="0" tIns="0" rIns="0" bIns="0" rtlCol="0"/>
          <a:lstStyle/>
          <a:p>
            <a:endParaRPr/>
          </a:p>
        </p:txBody>
      </p:sp>
      <p:sp>
        <p:nvSpPr>
          <p:cNvPr id="26" name="bg object 26"/>
          <p:cNvSpPr/>
          <p:nvPr/>
        </p:nvSpPr>
        <p:spPr>
          <a:xfrm>
            <a:off x="800143" y="1699588"/>
            <a:ext cx="3674745" cy="502920"/>
          </a:xfrm>
          <a:custGeom>
            <a:avLst/>
            <a:gdLst/>
            <a:ahLst/>
            <a:cxnLst/>
            <a:rect l="l" t="t" r="r" b="b"/>
            <a:pathLst>
              <a:path w="3674745" h="502919">
                <a:moveTo>
                  <a:pt x="3674476" y="0"/>
                </a:moveTo>
                <a:lnTo>
                  <a:pt x="0" y="0"/>
                </a:lnTo>
                <a:lnTo>
                  <a:pt x="0" y="502920"/>
                </a:lnTo>
                <a:lnTo>
                  <a:pt x="3674476" y="502920"/>
                </a:lnTo>
                <a:lnTo>
                  <a:pt x="3674476" y="0"/>
                </a:lnTo>
                <a:close/>
              </a:path>
            </a:pathLst>
          </a:custGeom>
          <a:solidFill>
            <a:srgbClr val="4472C4"/>
          </a:solidFill>
        </p:spPr>
        <p:txBody>
          <a:bodyPr wrap="square" lIns="0" tIns="0" rIns="0" bIns="0" rtlCol="0"/>
          <a:lstStyle/>
          <a:p>
            <a:endParaRPr/>
          </a:p>
        </p:txBody>
      </p:sp>
      <p:sp>
        <p:nvSpPr>
          <p:cNvPr id="27" name="bg object 27"/>
          <p:cNvSpPr/>
          <p:nvPr/>
        </p:nvSpPr>
        <p:spPr>
          <a:xfrm>
            <a:off x="2482485" y="4897606"/>
            <a:ext cx="316230" cy="272415"/>
          </a:xfrm>
          <a:custGeom>
            <a:avLst/>
            <a:gdLst/>
            <a:ahLst/>
            <a:cxnLst/>
            <a:rect l="l" t="t" r="r" b="b"/>
            <a:pathLst>
              <a:path w="316230" h="272414">
                <a:moveTo>
                  <a:pt x="315987" y="0"/>
                </a:moveTo>
                <a:lnTo>
                  <a:pt x="0" y="0"/>
                </a:lnTo>
                <a:lnTo>
                  <a:pt x="157993" y="272403"/>
                </a:lnTo>
                <a:lnTo>
                  <a:pt x="315987" y="0"/>
                </a:lnTo>
                <a:close/>
              </a:path>
            </a:pathLst>
          </a:custGeom>
          <a:solidFill>
            <a:srgbClr val="4472C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4479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8.jp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8.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2192000" cy="6858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r>
              <a:rPr lang="en-US" sz="1200" dirty="0"/>
              <a:t>S</a:t>
            </a:r>
          </a:p>
        </p:txBody>
      </p:sp>
      <p:sp>
        <p:nvSpPr>
          <p:cNvPr id="3" name="Freeform 3"/>
          <p:cNvSpPr/>
          <p:nvPr/>
        </p:nvSpPr>
        <p:spPr>
          <a:xfrm rot="7659121">
            <a:off x="10060687" y="3723809"/>
            <a:ext cx="5086196" cy="5219044"/>
          </a:xfrm>
          <a:custGeom>
            <a:avLst/>
            <a:gdLst/>
            <a:ahLst/>
            <a:cxnLst/>
            <a:rect l="l" t="t" r="r" b="b"/>
            <a:pathLst>
              <a:path w="7629294" h="7828566">
                <a:moveTo>
                  <a:pt x="0" y="0"/>
                </a:moveTo>
                <a:lnTo>
                  <a:pt x="7629294" y="0"/>
                </a:lnTo>
                <a:lnTo>
                  <a:pt x="7629294" y="7828566"/>
                </a:lnTo>
                <a:lnTo>
                  <a:pt x="0" y="78285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p:cNvSpPr/>
          <p:nvPr/>
        </p:nvSpPr>
        <p:spPr>
          <a:xfrm>
            <a:off x="-4779556" y="3247231"/>
            <a:ext cx="6015089" cy="6172200"/>
          </a:xfrm>
          <a:custGeom>
            <a:avLst/>
            <a:gdLst/>
            <a:ahLst/>
            <a:cxnLst/>
            <a:rect l="l" t="t" r="r" b="b"/>
            <a:pathLst>
              <a:path w="9022634" h="9258300">
                <a:moveTo>
                  <a:pt x="0" y="0"/>
                </a:moveTo>
                <a:lnTo>
                  <a:pt x="9022634" y="0"/>
                </a:lnTo>
                <a:lnTo>
                  <a:pt x="9022634"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grpSp>
        <p:nvGrpSpPr>
          <p:cNvPr id="5" name="Group 5"/>
          <p:cNvGrpSpPr/>
          <p:nvPr/>
        </p:nvGrpSpPr>
        <p:grpSpPr>
          <a:xfrm>
            <a:off x="685800" y="1708427"/>
            <a:ext cx="10820400" cy="2730602"/>
            <a:chOff x="0" y="0"/>
            <a:chExt cx="3134393" cy="812800"/>
          </a:xfrm>
        </p:grpSpPr>
        <p:sp>
          <p:nvSpPr>
            <p:cNvPr id="6" name="Freeform 6"/>
            <p:cNvSpPr/>
            <p:nvPr/>
          </p:nvSpPr>
          <p:spPr>
            <a:xfrm>
              <a:off x="0" y="0"/>
              <a:ext cx="3134393" cy="812800"/>
            </a:xfrm>
            <a:custGeom>
              <a:avLst/>
              <a:gdLst/>
              <a:ahLst/>
              <a:cxnLst/>
              <a:rect l="l" t="t" r="r" b="b"/>
              <a:pathLst>
                <a:path w="3134393" h="812800">
                  <a:moveTo>
                    <a:pt x="0" y="0"/>
                  </a:moveTo>
                  <a:lnTo>
                    <a:pt x="3134393" y="0"/>
                  </a:lnTo>
                  <a:lnTo>
                    <a:pt x="3134393" y="812800"/>
                  </a:lnTo>
                  <a:lnTo>
                    <a:pt x="0" y="812800"/>
                  </a:lnTo>
                  <a:close/>
                </a:path>
              </a:pathLst>
            </a:custGeom>
            <a:solidFill>
              <a:srgbClr val="000000">
                <a:alpha val="0"/>
              </a:srgbClr>
            </a:solidFill>
            <a:ln w="38100" cap="sq">
              <a:solidFill>
                <a:srgbClr val="000000"/>
              </a:solidFill>
              <a:prstDash val="solid"/>
              <a:miter/>
            </a:ln>
          </p:spPr>
          <p:txBody>
            <a:bodyPr/>
            <a:lstStyle/>
            <a:p>
              <a:endParaRPr lang="en-US" sz="1200"/>
            </a:p>
          </p:txBody>
        </p:sp>
        <p:sp>
          <p:nvSpPr>
            <p:cNvPr id="7" name="TextBox 7"/>
            <p:cNvSpPr txBox="1"/>
            <p:nvPr/>
          </p:nvSpPr>
          <p:spPr>
            <a:xfrm>
              <a:off x="0" y="-19050"/>
              <a:ext cx="3134393" cy="831850"/>
            </a:xfrm>
            <a:prstGeom prst="rect">
              <a:avLst/>
            </a:prstGeom>
          </p:spPr>
          <p:txBody>
            <a:bodyPr lIns="33867" tIns="33867" rIns="33867" bIns="33867" rtlCol="0" anchor="ctr"/>
            <a:lstStyle/>
            <a:p>
              <a:pPr algn="ctr">
                <a:lnSpc>
                  <a:spcPts val="1906"/>
                </a:lnSpc>
              </a:pPr>
              <a:endParaRPr sz="1200"/>
            </a:p>
          </p:txBody>
        </p:sp>
      </p:grpSp>
      <p:sp>
        <p:nvSpPr>
          <p:cNvPr id="8" name="Freeform 8"/>
          <p:cNvSpPr/>
          <p:nvPr/>
        </p:nvSpPr>
        <p:spPr>
          <a:xfrm>
            <a:off x="927237" y="0"/>
            <a:ext cx="1771655" cy="1736399"/>
          </a:xfrm>
          <a:custGeom>
            <a:avLst/>
            <a:gdLst/>
            <a:ahLst/>
            <a:cxnLst/>
            <a:rect l="l" t="t" r="r" b="b"/>
            <a:pathLst>
              <a:path w="2657483" h="2604598">
                <a:moveTo>
                  <a:pt x="0" y="0"/>
                </a:moveTo>
                <a:lnTo>
                  <a:pt x="2657483" y="0"/>
                </a:lnTo>
                <a:lnTo>
                  <a:pt x="2657483" y="2604598"/>
                </a:lnTo>
                <a:lnTo>
                  <a:pt x="0" y="2604598"/>
                </a:lnTo>
                <a:lnTo>
                  <a:pt x="0" y="0"/>
                </a:lnTo>
                <a:close/>
              </a:path>
            </a:pathLst>
          </a:custGeom>
          <a:blipFill>
            <a:blip r:embed="rId5"/>
            <a:stretch>
              <a:fillRect/>
            </a:stretch>
          </a:blipFill>
        </p:spPr>
        <p:txBody>
          <a:bodyPr/>
          <a:lstStyle/>
          <a:p>
            <a:endParaRPr lang="en-US" sz="1200"/>
          </a:p>
        </p:txBody>
      </p:sp>
      <p:sp>
        <p:nvSpPr>
          <p:cNvPr id="9" name="Freeform 9"/>
          <p:cNvSpPr/>
          <p:nvPr/>
        </p:nvSpPr>
        <p:spPr>
          <a:xfrm>
            <a:off x="2851061" y="164710"/>
            <a:ext cx="7527876" cy="1379009"/>
          </a:xfrm>
          <a:custGeom>
            <a:avLst/>
            <a:gdLst/>
            <a:ahLst/>
            <a:cxnLst/>
            <a:rect l="l" t="t" r="r" b="b"/>
            <a:pathLst>
              <a:path w="11291814" h="2068513">
                <a:moveTo>
                  <a:pt x="0" y="0"/>
                </a:moveTo>
                <a:lnTo>
                  <a:pt x="11291813" y="0"/>
                </a:lnTo>
                <a:lnTo>
                  <a:pt x="11291813" y="2068513"/>
                </a:lnTo>
                <a:lnTo>
                  <a:pt x="0" y="2068513"/>
                </a:lnTo>
                <a:lnTo>
                  <a:pt x="0" y="0"/>
                </a:lnTo>
                <a:close/>
              </a:path>
            </a:pathLst>
          </a:custGeom>
          <a:blipFill>
            <a:blip r:embed="rId6"/>
            <a:stretch>
              <a:fillRect/>
            </a:stretch>
          </a:blipFill>
        </p:spPr>
        <p:txBody>
          <a:bodyPr/>
          <a:lstStyle/>
          <a:p>
            <a:endParaRPr lang="en-US" sz="1200" dirty="0"/>
          </a:p>
        </p:txBody>
      </p:sp>
      <p:sp>
        <p:nvSpPr>
          <p:cNvPr id="11" name="Freeform 11"/>
          <p:cNvSpPr/>
          <p:nvPr/>
        </p:nvSpPr>
        <p:spPr>
          <a:xfrm>
            <a:off x="8836144" y="4528431"/>
            <a:ext cx="1542792" cy="1546659"/>
          </a:xfrm>
          <a:custGeom>
            <a:avLst/>
            <a:gdLst/>
            <a:ahLst/>
            <a:cxnLst/>
            <a:rect l="l" t="t" r="r" b="b"/>
            <a:pathLst>
              <a:path w="2314188" h="2319988">
                <a:moveTo>
                  <a:pt x="0" y="0"/>
                </a:moveTo>
                <a:lnTo>
                  <a:pt x="2314188" y="0"/>
                </a:lnTo>
                <a:lnTo>
                  <a:pt x="2314188" y="2319989"/>
                </a:lnTo>
                <a:lnTo>
                  <a:pt x="0" y="2319989"/>
                </a:lnTo>
                <a:lnTo>
                  <a:pt x="0" y="0"/>
                </a:lnTo>
                <a:close/>
              </a:path>
            </a:pathLst>
          </a:custGeom>
          <a:blipFill>
            <a:blip r:embed="rId7"/>
            <a:stretch>
              <a:fillRect/>
            </a:stretch>
          </a:blipFill>
        </p:spPr>
        <p:txBody>
          <a:bodyPr/>
          <a:lstStyle/>
          <a:p>
            <a:endParaRPr lang="en-US" sz="1200"/>
          </a:p>
        </p:txBody>
      </p:sp>
      <p:sp>
        <p:nvSpPr>
          <p:cNvPr id="12" name="TextBox 12"/>
          <p:cNvSpPr txBox="1"/>
          <p:nvPr/>
        </p:nvSpPr>
        <p:spPr>
          <a:xfrm>
            <a:off x="685800" y="2499078"/>
            <a:ext cx="10820400" cy="1672958"/>
          </a:xfrm>
          <a:prstGeom prst="rect">
            <a:avLst/>
          </a:prstGeom>
        </p:spPr>
        <p:txBody>
          <a:bodyPr lIns="0" tIns="0" rIns="0" bIns="0" rtlCol="0" anchor="t">
            <a:spAutoFit/>
          </a:bodyPr>
          <a:lstStyle/>
          <a:p>
            <a:pPr algn="ctr">
              <a:lnSpc>
                <a:spcPts val="6753"/>
              </a:lnSpc>
            </a:pPr>
            <a:r>
              <a:rPr lang="en-US" sz="4894" spc="479" dirty="0">
                <a:solidFill>
                  <a:srgbClr val="231F20"/>
                </a:solidFill>
                <a:latin typeface="Oswald Bold"/>
              </a:rPr>
              <a:t>Input and Output units</a:t>
            </a:r>
          </a:p>
          <a:p>
            <a:pPr algn="ctr">
              <a:lnSpc>
                <a:spcPts val="6753"/>
              </a:lnSpc>
            </a:pPr>
            <a:endParaRPr lang="en-US" sz="4894" spc="479" dirty="0">
              <a:solidFill>
                <a:srgbClr val="231F20"/>
              </a:solidFill>
              <a:latin typeface="Oswald Bold"/>
            </a:endParaRPr>
          </a:p>
        </p:txBody>
      </p:sp>
      <p:sp>
        <p:nvSpPr>
          <p:cNvPr id="13" name="TextBox 13"/>
          <p:cNvSpPr txBox="1"/>
          <p:nvPr/>
        </p:nvSpPr>
        <p:spPr>
          <a:xfrm>
            <a:off x="9273317" y="5010355"/>
            <a:ext cx="668447" cy="572464"/>
          </a:xfrm>
          <a:prstGeom prst="rect">
            <a:avLst/>
          </a:prstGeom>
        </p:spPr>
        <p:txBody>
          <a:bodyPr wrap="square" lIns="0" tIns="0" rIns="0" bIns="0" rtlCol="0" anchor="t">
            <a:spAutoFit/>
          </a:bodyPr>
          <a:lstStyle/>
          <a:p>
            <a:pPr algn="ctr">
              <a:lnSpc>
                <a:spcPts val="4853"/>
              </a:lnSpc>
            </a:pPr>
            <a:r>
              <a:rPr lang="en-US" sz="3466" dirty="0">
                <a:solidFill>
                  <a:srgbClr val="231F20"/>
                </a:solidFill>
                <a:latin typeface="Canva Sans Bold"/>
              </a:rPr>
              <a:t>3</a:t>
            </a:r>
          </a:p>
        </p:txBody>
      </p:sp>
      <p:sp>
        <p:nvSpPr>
          <p:cNvPr id="14" name="TextBox 13">
            <a:extLst>
              <a:ext uri="{FF2B5EF4-FFF2-40B4-BE49-F238E27FC236}">
                <a16:creationId xmlns:a16="http://schemas.microsoft.com/office/drawing/2014/main" id="{03D905F1-DB2A-CCFE-6CA9-62695BF3A2EE}"/>
              </a:ext>
            </a:extLst>
          </p:cNvPr>
          <p:cNvSpPr txBox="1"/>
          <p:nvPr/>
        </p:nvSpPr>
        <p:spPr>
          <a:xfrm>
            <a:off x="1331329" y="4439029"/>
            <a:ext cx="4764671" cy="2062103"/>
          </a:xfrm>
          <a:prstGeom prst="rect">
            <a:avLst/>
          </a:prstGeom>
          <a:noFill/>
        </p:spPr>
        <p:txBody>
          <a:bodyPr wrap="square" rtlCol="0">
            <a:spAutoFit/>
          </a:bodyPr>
          <a:lstStyle/>
          <a:p>
            <a:r>
              <a:rPr lang="en-US" sz="3200"/>
              <a:t>Imad </a:t>
            </a:r>
            <a:r>
              <a:rPr lang="en-US" sz="3200" dirty="0"/>
              <a:t>Nihad	</a:t>
            </a:r>
          </a:p>
          <a:p>
            <a:r>
              <a:rPr lang="en-US" sz="3200" dirty="0"/>
              <a:t>(IT 205)</a:t>
            </a:r>
          </a:p>
          <a:p>
            <a:r>
              <a:rPr lang="en-US" sz="3200" dirty="0"/>
              <a:t>Week 3-4</a:t>
            </a:r>
          </a:p>
          <a:p>
            <a:r>
              <a:rPr lang="en-US" sz="3200" dirty="0"/>
              <a:t>Fall 2024/25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9"/>
          <p:cNvPicPr preferRelativeResize="0"/>
          <p:nvPr/>
        </p:nvPicPr>
        <p:blipFill rotWithShape="1">
          <a:blip r:embed="rId3">
            <a:alphaModFix/>
          </a:blip>
          <a:srcRect/>
          <a:stretch/>
        </p:blipFill>
        <p:spPr>
          <a:xfrm>
            <a:off x="5357131" y="2642014"/>
            <a:ext cx="6454471" cy="4224745"/>
          </a:xfrm>
          <a:prstGeom prst="rect">
            <a:avLst/>
          </a:prstGeom>
          <a:noFill/>
          <a:ln>
            <a:noFill/>
          </a:ln>
        </p:spPr>
      </p:pic>
      <p:sp>
        <p:nvSpPr>
          <p:cNvPr id="205" name="Google Shape;205;p9"/>
          <p:cNvSpPr txBox="1">
            <a:spLocks noGrp="1"/>
          </p:cNvSpPr>
          <p:nvPr>
            <p:ph type="title"/>
          </p:nvPr>
        </p:nvSpPr>
        <p:spPr>
          <a:xfrm>
            <a:off x="478436" y="4984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i="0" u="none" strike="noStrike">
                <a:solidFill>
                  <a:srgbClr val="000000"/>
                </a:solidFill>
                <a:latin typeface="Times New Roman"/>
                <a:ea typeface="Times New Roman"/>
                <a:cs typeface="Times New Roman"/>
                <a:sym typeface="Times New Roman"/>
              </a:rPr>
              <a:t>Input Unit</a:t>
            </a:r>
            <a:br>
              <a:rPr lang="en-US" sz="4400" b="0" i="0" u="none" strike="noStrike">
                <a:solidFill>
                  <a:srgbClr val="000000"/>
                </a:solidFill>
                <a:latin typeface="Times New Roman"/>
                <a:ea typeface="Times New Roman"/>
                <a:cs typeface="Times New Roman"/>
                <a:sym typeface="Times New Roman"/>
              </a:rPr>
            </a:br>
            <a:endParaRPr/>
          </a:p>
        </p:txBody>
      </p:sp>
      <p:pic>
        <p:nvPicPr>
          <p:cNvPr id="206" name="Google Shape;206;p9" descr="Logo&#10;&#10;Description automatically generated"/>
          <p:cNvPicPr preferRelativeResize="0"/>
          <p:nvPr/>
        </p:nvPicPr>
        <p:blipFill rotWithShape="1">
          <a:blip r:embed="rId4">
            <a:alphaModFix/>
          </a:blip>
          <a:srcRect/>
          <a:stretch/>
        </p:blipFill>
        <p:spPr>
          <a:xfrm>
            <a:off x="0" y="5585100"/>
            <a:ext cx="1339121" cy="1275020"/>
          </a:xfrm>
          <a:prstGeom prst="rect">
            <a:avLst/>
          </a:prstGeom>
          <a:noFill/>
          <a:ln>
            <a:noFill/>
          </a:ln>
        </p:spPr>
      </p:pic>
      <p:cxnSp>
        <p:nvCxnSpPr>
          <p:cNvPr id="207" name="Google Shape;207;p9"/>
          <p:cNvCxnSpPr/>
          <p:nvPr/>
        </p:nvCxnSpPr>
        <p:spPr>
          <a:xfrm>
            <a:off x="0" y="861015"/>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08" name="Google Shape;208;p9"/>
          <p:cNvSpPr txBox="1">
            <a:spLocks noGrp="1"/>
          </p:cNvSpPr>
          <p:nvPr>
            <p:ph type="body" idx="1"/>
          </p:nvPr>
        </p:nvSpPr>
        <p:spPr>
          <a:xfrm>
            <a:off x="669560" y="1011132"/>
            <a:ext cx="11480954" cy="27263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b="1" i="0" u="none" strike="noStrike"/>
              <a:t>Keyboard:</a:t>
            </a:r>
            <a:endParaRPr sz="2400" b="1"/>
          </a:p>
          <a:p>
            <a:pPr marL="0" lvl="0" indent="0" algn="l" rtl="0">
              <a:lnSpc>
                <a:spcPct val="90000"/>
              </a:lnSpc>
              <a:spcBef>
                <a:spcPts val="1000"/>
              </a:spcBef>
              <a:spcAft>
                <a:spcPts val="0"/>
              </a:spcAft>
              <a:buClr>
                <a:schemeClr val="dk1"/>
              </a:buClr>
              <a:buSzPts val="2200"/>
              <a:buNone/>
            </a:pPr>
            <a:r>
              <a:rPr lang="en-US" sz="2200"/>
              <a:t>Keyboard is the most common and very popular input device which helps to input data to</a:t>
            </a:r>
            <a:br>
              <a:rPr lang="en-US" sz="2200"/>
            </a:br>
            <a:r>
              <a:rPr lang="en-US" sz="2200"/>
              <a:t>the computer. </a:t>
            </a:r>
            <a:endParaRPr sz="2800">
              <a:solidFill>
                <a:srgbClr val="FF0000"/>
              </a:solidFill>
            </a:endParaRPr>
          </a:p>
          <a:p>
            <a:pPr marL="228600" lvl="0" indent="-228600" algn="l" rtl="0">
              <a:lnSpc>
                <a:spcPct val="90000"/>
              </a:lnSpc>
              <a:spcBef>
                <a:spcPts val="1000"/>
              </a:spcBef>
              <a:spcAft>
                <a:spcPts val="0"/>
              </a:spcAft>
              <a:buClr>
                <a:schemeClr val="dk1"/>
              </a:buClr>
              <a:buSzPts val="2200"/>
              <a:buChar char="•"/>
            </a:pPr>
            <a:r>
              <a:rPr lang="en-US" sz="2200"/>
              <a:t>Keyboard Layouts: QWERTY (others: QWERTZ, AZERTY, and DVORAK).</a:t>
            </a:r>
            <a:endParaRPr/>
          </a:p>
          <a:p>
            <a:pPr marL="0" lvl="0" indent="0" algn="l" rtl="0">
              <a:lnSpc>
                <a:spcPct val="90000"/>
              </a:lnSpc>
              <a:spcBef>
                <a:spcPts val="1000"/>
              </a:spcBef>
              <a:spcAft>
                <a:spcPts val="0"/>
              </a:spcAft>
              <a:buClr>
                <a:schemeClr val="dk1"/>
              </a:buClr>
              <a:buSzPts val="2000"/>
              <a:buNone/>
            </a:pPr>
            <a:br>
              <a:rPr lang="en-US" sz="2000">
                <a:latin typeface="Calibri"/>
                <a:ea typeface="Calibri"/>
                <a:cs typeface="Calibri"/>
                <a:sym typeface="Calibri"/>
              </a:rPr>
            </a:br>
            <a:endParaRPr sz="2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0"/>
          <p:cNvSpPr txBox="1">
            <a:spLocks noGrp="1"/>
          </p:cNvSpPr>
          <p:nvPr>
            <p:ph type="title"/>
          </p:nvPr>
        </p:nvSpPr>
        <p:spPr>
          <a:xfrm>
            <a:off x="478436" y="4984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i="0" u="none" strike="noStrike">
                <a:solidFill>
                  <a:srgbClr val="000000"/>
                </a:solidFill>
                <a:latin typeface="Times New Roman"/>
                <a:ea typeface="Times New Roman"/>
                <a:cs typeface="Times New Roman"/>
                <a:sym typeface="Times New Roman"/>
              </a:rPr>
              <a:t>Input Unit</a:t>
            </a:r>
            <a:br>
              <a:rPr lang="en-US" sz="4400" b="0" i="0" u="none" strike="noStrike">
                <a:solidFill>
                  <a:srgbClr val="000000"/>
                </a:solidFill>
                <a:latin typeface="Times New Roman"/>
                <a:ea typeface="Times New Roman"/>
                <a:cs typeface="Times New Roman"/>
                <a:sym typeface="Times New Roman"/>
              </a:rPr>
            </a:br>
            <a:endParaRPr/>
          </a:p>
        </p:txBody>
      </p:sp>
      <p:pic>
        <p:nvPicPr>
          <p:cNvPr id="214" name="Google Shape;214;p10" descr="Logo&#10;&#10;Description automatically generated"/>
          <p:cNvPicPr preferRelativeResize="0"/>
          <p:nvPr/>
        </p:nvPicPr>
        <p:blipFill rotWithShape="1">
          <a:blip r:embed="rId3">
            <a:alphaModFix/>
          </a:blip>
          <a:srcRect/>
          <a:stretch/>
        </p:blipFill>
        <p:spPr>
          <a:xfrm>
            <a:off x="0" y="5585100"/>
            <a:ext cx="1339121" cy="1275020"/>
          </a:xfrm>
          <a:prstGeom prst="rect">
            <a:avLst/>
          </a:prstGeom>
          <a:noFill/>
          <a:ln>
            <a:noFill/>
          </a:ln>
        </p:spPr>
      </p:pic>
      <p:cxnSp>
        <p:nvCxnSpPr>
          <p:cNvPr id="215" name="Google Shape;215;p10"/>
          <p:cNvCxnSpPr/>
          <p:nvPr/>
        </p:nvCxnSpPr>
        <p:spPr>
          <a:xfrm>
            <a:off x="0" y="861015"/>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16" name="Google Shape;216;p10"/>
          <p:cNvSpPr txBox="1">
            <a:spLocks noGrp="1"/>
          </p:cNvSpPr>
          <p:nvPr>
            <p:ph type="body" idx="1"/>
          </p:nvPr>
        </p:nvSpPr>
        <p:spPr>
          <a:xfrm>
            <a:off x="478436" y="861015"/>
            <a:ext cx="6926081" cy="5461525"/>
          </a:xfrm>
          <a:prstGeom prst="rect">
            <a:avLst/>
          </a:prstGeom>
          <a:noFill/>
          <a:ln>
            <a:noFill/>
          </a:ln>
        </p:spPr>
        <p:txBody>
          <a:bodyPr spcFirstLastPara="1" wrap="square" lIns="91425" tIns="45700" rIns="91425" bIns="45700" anchor="ctr" anchorCtr="0">
            <a:normAutofit fontScale="25000" lnSpcReduction="20000"/>
          </a:bodyPr>
          <a:lstStyle/>
          <a:p>
            <a:pPr marL="0" lvl="0" indent="0" algn="just" rtl="0">
              <a:lnSpc>
                <a:spcPct val="90000"/>
              </a:lnSpc>
              <a:spcBef>
                <a:spcPts val="0"/>
              </a:spcBef>
              <a:spcAft>
                <a:spcPts val="0"/>
              </a:spcAft>
              <a:buClr>
                <a:schemeClr val="dk1"/>
              </a:buClr>
              <a:buSzPct val="100000"/>
              <a:buNone/>
            </a:pPr>
            <a:r>
              <a:rPr lang="en-US" sz="8800" b="1" i="0" u="none" strike="noStrike"/>
              <a:t>Keyboard – Organizations of the Keys:</a:t>
            </a:r>
            <a:endParaRPr/>
          </a:p>
          <a:p>
            <a:pPr marL="0" lvl="0" indent="0" algn="just" rtl="0">
              <a:lnSpc>
                <a:spcPct val="90000"/>
              </a:lnSpc>
              <a:spcBef>
                <a:spcPts val="1000"/>
              </a:spcBef>
              <a:spcAft>
                <a:spcPts val="0"/>
              </a:spcAft>
              <a:buClr>
                <a:schemeClr val="dk1"/>
              </a:buClr>
              <a:buSzPct val="100000"/>
              <a:buNone/>
            </a:pPr>
            <a:endParaRPr sz="8800" b="1"/>
          </a:p>
          <a:p>
            <a:pPr marL="228600" lvl="0" indent="-228600" algn="just" rtl="0">
              <a:lnSpc>
                <a:spcPct val="90000"/>
              </a:lnSpc>
              <a:spcBef>
                <a:spcPts val="1000"/>
              </a:spcBef>
              <a:spcAft>
                <a:spcPts val="0"/>
              </a:spcAft>
              <a:buClr>
                <a:schemeClr val="dk1"/>
              </a:buClr>
              <a:buSzPct val="100000"/>
              <a:buChar char="•"/>
            </a:pPr>
            <a:r>
              <a:rPr lang="en-US" sz="8000" b="1"/>
              <a:t>Typing (alphanumeric) keys</a:t>
            </a:r>
            <a:r>
              <a:rPr lang="en-US" sz="8000"/>
              <a:t>: These keys include the same letter, number, punctuation, and symbol keys found on a traditional typewriter.</a:t>
            </a:r>
            <a:endParaRPr/>
          </a:p>
          <a:p>
            <a:pPr marL="228600" lvl="0" indent="-228600" algn="just" rtl="0">
              <a:lnSpc>
                <a:spcPct val="90000"/>
              </a:lnSpc>
              <a:spcBef>
                <a:spcPts val="1000"/>
              </a:spcBef>
              <a:spcAft>
                <a:spcPts val="0"/>
              </a:spcAft>
              <a:buClr>
                <a:schemeClr val="dk1"/>
              </a:buClr>
              <a:buSzPct val="100000"/>
              <a:buChar char="•"/>
            </a:pPr>
            <a:r>
              <a:rPr lang="en-US" sz="8000" b="1"/>
              <a:t>Control keys</a:t>
            </a:r>
            <a:r>
              <a:rPr lang="en-US" sz="8000"/>
              <a:t>: These keys are used alone or in combination with other keys to perform certain actions. The most frequently used control keys are Ctrl, Alt, the Windows logo key﻿ Picture of the Windows logo key, and Esc.</a:t>
            </a:r>
            <a:endParaRPr/>
          </a:p>
          <a:p>
            <a:pPr marL="228600" lvl="0" indent="-228600" algn="just" rtl="0">
              <a:lnSpc>
                <a:spcPct val="90000"/>
              </a:lnSpc>
              <a:spcBef>
                <a:spcPts val="1000"/>
              </a:spcBef>
              <a:spcAft>
                <a:spcPts val="0"/>
              </a:spcAft>
              <a:buClr>
                <a:schemeClr val="dk1"/>
              </a:buClr>
              <a:buSzPct val="100000"/>
              <a:buChar char="•"/>
            </a:pPr>
            <a:r>
              <a:rPr lang="en-US" sz="8000" b="1"/>
              <a:t>Function keys</a:t>
            </a:r>
            <a:r>
              <a:rPr lang="en-US" sz="8000"/>
              <a:t>: The function keys are used to perform specific tasks. They are labeled as F1, F2, F3, and so on, up to F12. The functionality of these keys differs from program to program.</a:t>
            </a:r>
            <a:endParaRPr/>
          </a:p>
          <a:p>
            <a:pPr marL="228600" lvl="0" indent="-228600" algn="just" rtl="0">
              <a:lnSpc>
                <a:spcPct val="90000"/>
              </a:lnSpc>
              <a:spcBef>
                <a:spcPts val="1000"/>
              </a:spcBef>
              <a:spcAft>
                <a:spcPts val="0"/>
              </a:spcAft>
              <a:buClr>
                <a:schemeClr val="dk1"/>
              </a:buClr>
              <a:buSzPct val="100000"/>
              <a:buChar char="•"/>
            </a:pPr>
            <a:r>
              <a:rPr lang="en-US" sz="8000" b="1"/>
              <a:t>Navigation keys</a:t>
            </a:r>
            <a:r>
              <a:rPr lang="en-US" sz="8000"/>
              <a:t>: These keys are used for moving around in documents or webpages and editing text. They include the arrow keys, Home, End, Page Up, Page Down, Delete, and Insert.</a:t>
            </a:r>
            <a:endParaRPr/>
          </a:p>
          <a:p>
            <a:pPr marL="228600" lvl="0" indent="-228600" algn="just" rtl="0">
              <a:lnSpc>
                <a:spcPct val="90000"/>
              </a:lnSpc>
              <a:spcBef>
                <a:spcPts val="1000"/>
              </a:spcBef>
              <a:spcAft>
                <a:spcPts val="0"/>
              </a:spcAft>
              <a:buClr>
                <a:schemeClr val="dk1"/>
              </a:buClr>
              <a:buSzPct val="100000"/>
              <a:buChar char="•"/>
            </a:pPr>
            <a:r>
              <a:rPr lang="en-US" sz="8000" b="1"/>
              <a:t>Numeric keypad</a:t>
            </a:r>
            <a:r>
              <a:rPr lang="en-US" sz="8000"/>
              <a:t>: The numeric keypad is handy for entering numbers quickly. The keys are grouped together in a block like a conventional calculator or adding machine.</a:t>
            </a:r>
            <a:br>
              <a:rPr lang="en-US" sz="8000"/>
            </a:br>
            <a:endParaRPr sz="8000"/>
          </a:p>
        </p:txBody>
      </p:sp>
      <p:pic>
        <p:nvPicPr>
          <p:cNvPr id="217" name="Google Shape;217;p10" descr="Picture of keyboard showing types of keys"/>
          <p:cNvPicPr preferRelativeResize="0"/>
          <p:nvPr/>
        </p:nvPicPr>
        <p:blipFill rotWithShape="1">
          <a:blip r:embed="rId4">
            <a:alphaModFix/>
          </a:blip>
          <a:srcRect/>
          <a:stretch/>
        </p:blipFill>
        <p:spPr>
          <a:xfrm>
            <a:off x="7600014" y="2351447"/>
            <a:ext cx="4441720" cy="2337215"/>
          </a:xfrm>
          <a:prstGeom prst="rect">
            <a:avLst/>
          </a:prstGeom>
          <a:noFill/>
          <a:ln w="28575" cap="flat" cmpd="sng">
            <a:solidFill>
              <a:srgbClr val="0C0C0C"/>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478436" y="4984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i="0" u="none" strike="noStrike">
                <a:solidFill>
                  <a:srgbClr val="000000"/>
                </a:solidFill>
                <a:latin typeface="Times New Roman"/>
                <a:ea typeface="Times New Roman"/>
                <a:cs typeface="Times New Roman"/>
                <a:sym typeface="Times New Roman"/>
              </a:rPr>
              <a:t>Input Unit</a:t>
            </a:r>
            <a:br>
              <a:rPr lang="en-US" sz="4400" b="0" i="0" u="none" strike="noStrike">
                <a:solidFill>
                  <a:srgbClr val="000000"/>
                </a:solidFill>
                <a:latin typeface="Times New Roman"/>
                <a:ea typeface="Times New Roman"/>
                <a:cs typeface="Times New Roman"/>
                <a:sym typeface="Times New Roman"/>
              </a:rPr>
            </a:br>
            <a:endParaRPr/>
          </a:p>
        </p:txBody>
      </p:sp>
      <p:pic>
        <p:nvPicPr>
          <p:cNvPr id="223" name="Google Shape;223;p11" descr="Logo&#10;&#10;Description automatically generated"/>
          <p:cNvPicPr preferRelativeResize="0"/>
          <p:nvPr/>
        </p:nvPicPr>
        <p:blipFill rotWithShape="1">
          <a:blip r:embed="rId3">
            <a:alphaModFix/>
          </a:blip>
          <a:srcRect/>
          <a:stretch/>
        </p:blipFill>
        <p:spPr>
          <a:xfrm>
            <a:off x="0" y="5585100"/>
            <a:ext cx="1339121" cy="1275020"/>
          </a:xfrm>
          <a:prstGeom prst="rect">
            <a:avLst/>
          </a:prstGeom>
          <a:noFill/>
          <a:ln>
            <a:noFill/>
          </a:ln>
        </p:spPr>
      </p:pic>
      <p:cxnSp>
        <p:nvCxnSpPr>
          <p:cNvPr id="224" name="Google Shape;224;p11"/>
          <p:cNvCxnSpPr/>
          <p:nvPr/>
        </p:nvCxnSpPr>
        <p:spPr>
          <a:xfrm>
            <a:off x="0" y="861015"/>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25" name="Google Shape;225;p11"/>
          <p:cNvSpPr txBox="1">
            <a:spLocks noGrp="1"/>
          </p:cNvSpPr>
          <p:nvPr>
            <p:ph type="body" idx="1"/>
          </p:nvPr>
        </p:nvSpPr>
        <p:spPr>
          <a:xfrm>
            <a:off x="478436" y="947069"/>
            <a:ext cx="11480954" cy="8926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b="1" i="0" u="none" strike="noStrike"/>
              <a:t>Keyboard – Shortcuts:</a:t>
            </a:r>
            <a:endParaRPr sz="2400" b="1"/>
          </a:p>
        </p:txBody>
      </p:sp>
      <p:graphicFrame>
        <p:nvGraphicFramePr>
          <p:cNvPr id="226" name="Google Shape;226;p11"/>
          <p:cNvGraphicFramePr/>
          <p:nvPr>
            <p:extLst>
              <p:ext uri="{D42A27DB-BD31-4B8C-83A1-F6EECF244321}">
                <p14:modId xmlns:p14="http://schemas.microsoft.com/office/powerpoint/2010/main" val="3121786335"/>
              </p:ext>
            </p:extLst>
          </p:nvPr>
        </p:nvGraphicFramePr>
        <p:xfrm>
          <a:off x="644577" y="1925740"/>
          <a:ext cx="8589583" cy="3210850"/>
        </p:xfrm>
        <a:graphic>
          <a:graphicData uri="http://schemas.openxmlformats.org/drawingml/2006/table">
            <a:tbl>
              <a:tblPr firstRow="1" bandRow="1">
                <a:noFill/>
                <a:tableStyleId>{29B41826-D04B-44B8-A2A5-84DBDF1EAFE7}</a:tableStyleId>
              </a:tblPr>
              <a:tblGrid>
                <a:gridCol w="4062558">
                  <a:extLst>
                    <a:ext uri="{9D8B030D-6E8A-4147-A177-3AD203B41FA5}">
                      <a16:colId xmlns:a16="http://schemas.microsoft.com/office/drawing/2014/main" val="20000"/>
                    </a:ext>
                  </a:extLst>
                </a:gridCol>
                <a:gridCol w="4527025">
                  <a:extLst>
                    <a:ext uri="{9D8B030D-6E8A-4147-A177-3AD203B41FA5}">
                      <a16:colId xmlns:a16="http://schemas.microsoft.com/office/drawing/2014/main" val="20001"/>
                    </a:ext>
                  </a:extLst>
                </a:gridCol>
              </a:tblGrid>
              <a:tr h="297800">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CTRL + W = Close window</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CTRL + V = Paste</a:t>
                      </a:r>
                      <a:endParaRPr sz="1400" u="none" strike="noStrike" cap="none"/>
                    </a:p>
                  </a:txBody>
                  <a:tcPr marL="91450" marR="91450" marT="45725" marB="45725"/>
                </a:tc>
                <a:extLst>
                  <a:ext uri="{0D108BD9-81ED-4DB2-BD59-A6C34878D82A}">
                    <a16:rowId xmlns:a16="http://schemas.microsoft.com/office/drawing/2014/main" val="10000"/>
                  </a:ext>
                </a:extLst>
              </a:tr>
              <a:tr h="356800">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CTRL + A = Select All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CTRL + P = Print </a:t>
                      </a:r>
                      <a:endParaRPr sz="1400" u="none" strike="noStrike" cap="none"/>
                    </a:p>
                  </a:txBody>
                  <a:tcPr marL="91450" marR="91450" marT="45725" marB="45725"/>
                </a:tc>
                <a:extLst>
                  <a:ext uri="{0D108BD9-81ED-4DB2-BD59-A6C34878D82A}">
                    <a16:rowId xmlns:a16="http://schemas.microsoft.com/office/drawing/2014/main" val="10001"/>
                  </a:ext>
                </a:extLst>
              </a:tr>
              <a:tr h="397425">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CTRL + S = Save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CTRL + ALT + Arrows = Rotate window</a:t>
                      </a:r>
                      <a:endParaRPr sz="1400" u="none" strike="noStrike" cap="none"/>
                    </a:p>
                  </a:txBody>
                  <a:tcPr marL="91450" marR="91450" marT="45725" marB="45725"/>
                </a:tc>
                <a:extLst>
                  <a:ext uri="{0D108BD9-81ED-4DB2-BD59-A6C34878D82A}">
                    <a16:rowId xmlns:a16="http://schemas.microsoft.com/office/drawing/2014/main" val="10002"/>
                  </a:ext>
                </a:extLst>
              </a:tr>
              <a:tr h="356800">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CTRL + F = Find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ALT + TAB = Switch windows</a:t>
                      </a:r>
                      <a:endParaRPr sz="1400" u="none" strike="noStrike" cap="none"/>
                    </a:p>
                  </a:txBody>
                  <a:tcPr marL="91450" marR="91450" marT="45725" marB="45725"/>
                </a:tc>
                <a:extLst>
                  <a:ext uri="{0D108BD9-81ED-4DB2-BD59-A6C34878D82A}">
                    <a16:rowId xmlns:a16="http://schemas.microsoft.com/office/drawing/2014/main" val="10003"/>
                  </a:ext>
                </a:extLst>
              </a:tr>
              <a:tr h="356800">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CTRL + Z = Undo</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ALT + F4 = Closs application </a:t>
                      </a:r>
                      <a:endParaRPr sz="1400" u="none" strike="noStrike" cap="none"/>
                    </a:p>
                  </a:txBody>
                  <a:tcPr marL="91450" marR="91450" marT="45725" marB="45725"/>
                </a:tc>
                <a:extLst>
                  <a:ext uri="{0D108BD9-81ED-4DB2-BD59-A6C34878D82A}">
                    <a16:rowId xmlns:a16="http://schemas.microsoft.com/office/drawing/2014/main" val="10004"/>
                  </a:ext>
                </a:extLst>
              </a:tr>
              <a:tr h="3568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CTRL + Y = Redo</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Windows + P = Presentation Display Mode</a:t>
                      </a:r>
                      <a:endParaRPr sz="1400" u="none" strike="noStrike" cap="none"/>
                    </a:p>
                  </a:txBody>
                  <a:tcPr marL="91450" marR="91450" marT="45725" marB="45725"/>
                </a:tc>
                <a:extLst>
                  <a:ext uri="{0D108BD9-81ED-4DB2-BD59-A6C34878D82A}">
                    <a16:rowId xmlns:a16="http://schemas.microsoft.com/office/drawing/2014/main" val="10005"/>
                  </a:ext>
                </a:extLst>
              </a:tr>
              <a:tr h="411275">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CTRL + X = Cut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Windows + D = </a:t>
                      </a:r>
                      <a:r>
                        <a:rPr lang="en-US" sz="1800" b="0" i="0" u="none" strike="noStrike" cap="none">
                          <a:solidFill>
                            <a:schemeClr val="dk1"/>
                          </a:solidFill>
                          <a:latin typeface="Calibri"/>
                          <a:ea typeface="Calibri"/>
                          <a:cs typeface="Calibri"/>
                          <a:sym typeface="Calibri"/>
                        </a:rPr>
                        <a:t>Show or hide the desktop</a:t>
                      </a:r>
                      <a:endParaRPr sz="1800" u="none" strike="noStrike" cap="none"/>
                    </a:p>
                  </a:txBody>
                  <a:tcPr marL="91450" marR="91450" marT="45725" marB="45725"/>
                </a:tc>
                <a:extLst>
                  <a:ext uri="{0D108BD9-81ED-4DB2-BD59-A6C34878D82A}">
                    <a16:rowId xmlns:a16="http://schemas.microsoft.com/office/drawing/2014/main" val="10006"/>
                  </a:ext>
                </a:extLst>
              </a:tr>
              <a:tr h="573300">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CTRL + C = Copy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dirty="0"/>
                        <a:t>F5 = Refresh</a:t>
                      </a:r>
                      <a:endParaRPr sz="1400" u="none" strike="noStrike" cap="none"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2" descr="A picture containing indoor&#10;&#10;Description automatically generated"/>
          <p:cNvPicPr preferRelativeResize="0"/>
          <p:nvPr/>
        </p:nvPicPr>
        <p:blipFill rotWithShape="1">
          <a:blip r:embed="rId3">
            <a:alphaModFix/>
          </a:blip>
          <a:srcRect/>
          <a:stretch/>
        </p:blipFill>
        <p:spPr>
          <a:xfrm>
            <a:off x="8858859" y="2250019"/>
            <a:ext cx="2978374" cy="1973173"/>
          </a:xfrm>
          <a:prstGeom prst="rect">
            <a:avLst/>
          </a:prstGeom>
          <a:noFill/>
          <a:ln>
            <a:noFill/>
          </a:ln>
        </p:spPr>
      </p:pic>
      <p:sp>
        <p:nvSpPr>
          <p:cNvPr id="232" name="Google Shape;232;p12"/>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i="0" u="none" strike="noStrike">
                <a:solidFill>
                  <a:srgbClr val="000000"/>
                </a:solidFill>
                <a:latin typeface="Times New Roman"/>
                <a:ea typeface="Times New Roman"/>
                <a:cs typeface="Times New Roman"/>
                <a:sym typeface="Times New Roman"/>
              </a:rPr>
              <a:t>Input Unit</a:t>
            </a:r>
            <a:br>
              <a:rPr lang="en-US" sz="4400" b="0" i="0" u="none" strike="noStrike">
                <a:solidFill>
                  <a:srgbClr val="000000"/>
                </a:solidFill>
                <a:latin typeface="Times New Roman"/>
                <a:ea typeface="Times New Roman"/>
                <a:cs typeface="Times New Roman"/>
                <a:sym typeface="Times New Roman"/>
              </a:rPr>
            </a:br>
            <a:endParaRPr/>
          </a:p>
        </p:txBody>
      </p:sp>
      <p:pic>
        <p:nvPicPr>
          <p:cNvPr id="233" name="Google Shape;233;p12" descr="Logo&#10;&#10;Description automatically generated"/>
          <p:cNvPicPr preferRelativeResize="0"/>
          <p:nvPr/>
        </p:nvPicPr>
        <p:blipFill rotWithShape="1">
          <a:blip r:embed="rId4">
            <a:alphaModFix/>
          </a:blip>
          <a:srcRect/>
          <a:stretch/>
        </p:blipFill>
        <p:spPr>
          <a:xfrm>
            <a:off x="0" y="5585100"/>
            <a:ext cx="1339121" cy="1275020"/>
          </a:xfrm>
          <a:prstGeom prst="rect">
            <a:avLst/>
          </a:prstGeom>
          <a:noFill/>
          <a:ln>
            <a:noFill/>
          </a:ln>
        </p:spPr>
      </p:pic>
      <p:cxnSp>
        <p:nvCxnSpPr>
          <p:cNvPr id="234" name="Google Shape;234;p12"/>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35" name="Google Shape;235;p12"/>
          <p:cNvSpPr txBox="1">
            <a:spLocks noGrp="1"/>
          </p:cNvSpPr>
          <p:nvPr>
            <p:ph type="body" idx="1"/>
          </p:nvPr>
        </p:nvSpPr>
        <p:spPr>
          <a:xfrm>
            <a:off x="478436" y="1064231"/>
            <a:ext cx="11004030" cy="6557693"/>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chemeClr val="dk1"/>
              </a:buClr>
              <a:buSzPts val="2400"/>
              <a:buNone/>
            </a:pPr>
            <a:r>
              <a:rPr lang="en-US" sz="2400" b="1"/>
              <a:t>Mouse:</a:t>
            </a:r>
            <a:endParaRPr sz="2400"/>
          </a:p>
          <a:p>
            <a:pPr marL="0" lvl="0" indent="0" algn="just" rtl="0">
              <a:lnSpc>
                <a:spcPct val="90000"/>
              </a:lnSpc>
              <a:spcBef>
                <a:spcPts val="1000"/>
              </a:spcBef>
              <a:spcAft>
                <a:spcPts val="0"/>
              </a:spcAft>
              <a:buClr>
                <a:schemeClr val="dk1"/>
              </a:buClr>
              <a:buSzPts val="2400"/>
              <a:buNone/>
            </a:pPr>
            <a:r>
              <a:rPr lang="en-US" sz="2400"/>
              <a:t>Mouse is the most popular pointing device. Generally, it has two buttons called the left and the right button and a wheel is present between the buttons. A mouse can be used to control the position of the cursor on the screen.</a:t>
            </a:r>
            <a:endParaRPr/>
          </a:p>
          <a:p>
            <a:pPr marL="0" lvl="0" indent="0" algn="just" rtl="0">
              <a:lnSpc>
                <a:spcPct val="90000"/>
              </a:lnSpc>
              <a:spcBef>
                <a:spcPts val="1000"/>
              </a:spcBef>
              <a:spcAft>
                <a:spcPts val="0"/>
              </a:spcAft>
              <a:buClr>
                <a:schemeClr val="dk1"/>
              </a:buClr>
              <a:buSzPts val="2400"/>
              <a:buNone/>
            </a:pPr>
            <a:endParaRPr sz="2400"/>
          </a:p>
          <a:p>
            <a:pPr marL="0" lvl="0" indent="0" algn="just" rtl="0">
              <a:lnSpc>
                <a:spcPct val="90000"/>
              </a:lnSpc>
              <a:spcBef>
                <a:spcPts val="1000"/>
              </a:spcBef>
              <a:spcAft>
                <a:spcPts val="0"/>
              </a:spcAft>
              <a:buClr>
                <a:schemeClr val="dk1"/>
              </a:buClr>
              <a:buSzPts val="2400"/>
              <a:buNone/>
            </a:pPr>
            <a:r>
              <a:rPr lang="en-US" sz="2400"/>
              <a:t>Five basic actions of the mouse:</a:t>
            </a:r>
            <a:endParaRPr/>
          </a:p>
          <a:p>
            <a:pPr marL="228600" lvl="0" indent="-228600" algn="l" rtl="0">
              <a:lnSpc>
                <a:spcPct val="90000"/>
              </a:lnSpc>
              <a:spcBef>
                <a:spcPts val="1000"/>
              </a:spcBef>
              <a:spcAft>
                <a:spcPts val="0"/>
              </a:spcAft>
              <a:buClr>
                <a:schemeClr val="dk1"/>
              </a:buClr>
              <a:buSzPts val="2400"/>
              <a:buChar char="•"/>
            </a:pPr>
            <a:r>
              <a:rPr lang="en-US" sz="2400"/>
              <a:t>Click: Press and release the left mouse button.</a:t>
            </a:r>
            <a:endParaRPr/>
          </a:p>
          <a:p>
            <a:pPr marL="228600" lvl="0" indent="-228600" algn="l" rtl="0">
              <a:lnSpc>
                <a:spcPct val="90000"/>
              </a:lnSpc>
              <a:spcBef>
                <a:spcPts val="1000"/>
              </a:spcBef>
              <a:spcAft>
                <a:spcPts val="0"/>
              </a:spcAft>
              <a:buClr>
                <a:schemeClr val="dk1"/>
              </a:buClr>
              <a:buSzPts val="2400"/>
              <a:buChar char="•"/>
            </a:pPr>
            <a:r>
              <a:rPr lang="en-US" sz="2400"/>
              <a:t>Right-Click: Press and release the right mouse button.</a:t>
            </a:r>
            <a:endParaRPr/>
          </a:p>
          <a:p>
            <a:pPr marL="228600" lvl="0" indent="-228600" algn="l" rtl="0">
              <a:lnSpc>
                <a:spcPct val="90000"/>
              </a:lnSpc>
              <a:spcBef>
                <a:spcPts val="1000"/>
              </a:spcBef>
              <a:spcAft>
                <a:spcPts val="0"/>
              </a:spcAft>
              <a:buClr>
                <a:schemeClr val="dk1"/>
              </a:buClr>
              <a:buSzPts val="2400"/>
              <a:buChar char="•"/>
            </a:pPr>
            <a:r>
              <a:rPr lang="en-US" sz="2400"/>
              <a:t>Double-Click: Press and release the left mouse button twice rapidly.</a:t>
            </a:r>
            <a:endParaRPr/>
          </a:p>
          <a:p>
            <a:pPr marL="228600" lvl="0" indent="-228600" algn="l" rtl="0">
              <a:lnSpc>
                <a:spcPct val="90000"/>
              </a:lnSpc>
              <a:spcBef>
                <a:spcPts val="1000"/>
              </a:spcBef>
              <a:spcAft>
                <a:spcPts val="0"/>
              </a:spcAft>
              <a:buClr>
                <a:schemeClr val="dk1"/>
              </a:buClr>
              <a:buSzPts val="2400"/>
              <a:buChar char="•"/>
            </a:pPr>
            <a:r>
              <a:rPr lang="en-US" sz="2400"/>
              <a:t>Drag and Drop: Press and do not release the left mouse button, then move the mouse with the button still held down, and finally release the button.</a:t>
            </a:r>
            <a:endParaRPr/>
          </a:p>
          <a:p>
            <a:pPr marL="228600" lvl="0" indent="-228600" algn="l" rtl="0">
              <a:lnSpc>
                <a:spcPct val="90000"/>
              </a:lnSpc>
              <a:spcBef>
                <a:spcPts val="1000"/>
              </a:spcBef>
              <a:spcAft>
                <a:spcPts val="0"/>
              </a:spcAft>
              <a:buClr>
                <a:schemeClr val="dk1"/>
              </a:buClr>
              <a:buSzPts val="2400"/>
              <a:buChar char="•"/>
            </a:pPr>
            <a:r>
              <a:rPr lang="en-US" sz="2400"/>
              <a:t>Scroll: Many mice have a scroll wheel between the left and right buttons.</a:t>
            </a:r>
            <a:endParaRPr/>
          </a:p>
          <a:p>
            <a:pPr marL="0" lvl="0" indent="0" algn="just" rtl="0">
              <a:lnSpc>
                <a:spcPct val="90000"/>
              </a:lnSpc>
              <a:spcBef>
                <a:spcPts val="1000"/>
              </a:spcBef>
              <a:spcAft>
                <a:spcPts val="0"/>
              </a:spcAft>
              <a:buClr>
                <a:schemeClr val="dk1"/>
              </a:buClr>
              <a:buSzPts val="2200"/>
              <a:buNone/>
            </a:pPr>
            <a:endParaRPr sz="2200"/>
          </a:p>
          <a:p>
            <a:pPr marL="0" lvl="0" indent="0" algn="l" rtl="0">
              <a:lnSpc>
                <a:spcPct val="90000"/>
              </a:lnSpc>
              <a:spcBef>
                <a:spcPts val="1000"/>
              </a:spcBef>
              <a:spcAft>
                <a:spcPts val="0"/>
              </a:spcAft>
              <a:buClr>
                <a:schemeClr val="dk1"/>
              </a:buClr>
              <a:buSzPts val="2200"/>
              <a:buNone/>
            </a:pPr>
            <a:endParaRPr sz="2200"/>
          </a:p>
          <a:p>
            <a:pPr marL="0" lvl="0" indent="0" algn="l" rtl="0">
              <a:lnSpc>
                <a:spcPct val="90000"/>
              </a:lnSpc>
              <a:spcBef>
                <a:spcPts val="1000"/>
              </a:spcBef>
              <a:spcAft>
                <a:spcPts val="0"/>
              </a:spcAft>
              <a:buClr>
                <a:schemeClr val="dk1"/>
              </a:buClr>
              <a:buSzPts val="2200"/>
              <a:buNone/>
            </a:pPr>
            <a:endParaRPr sz="2200"/>
          </a:p>
          <a:p>
            <a:pPr marL="0" lvl="0" indent="0" algn="l" rtl="0">
              <a:lnSpc>
                <a:spcPct val="90000"/>
              </a:lnSpc>
              <a:spcBef>
                <a:spcPts val="1000"/>
              </a:spcBef>
              <a:spcAft>
                <a:spcPts val="0"/>
              </a:spcAft>
              <a:buClr>
                <a:schemeClr val="dk1"/>
              </a:buClr>
              <a:buSzPts val="2000"/>
              <a:buNone/>
            </a:pPr>
            <a:br>
              <a:rPr lang="en-US" sz="2000">
                <a:latin typeface="Calibri"/>
                <a:ea typeface="Calibri"/>
                <a:cs typeface="Calibri"/>
                <a:sym typeface="Calibri"/>
              </a:rPr>
            </a:br>
            <a:endParaRPr sz="2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i="0" u="none" strike="noStrike">
                <a:solidFill>
                  <a:srgbClr val="000000"/>
                </a:solidFill>
                <a:latin typeface="Times New Roman"/>
                <a:ea typeface="Times New Roman"/>
                <a:cs typeface="Times New Roman"/>
                <a:sym typeface="Times New Roman"/>
              </a:rPr>
              <a:t>Input Unit</a:t>
            </a:r>
            <a:br>
              <a:rPr lang="en-US" sz="4400" b="0" i="0" u="none" strike="noStrike">
                <a:solidFill>
                  <a:srgbClr val="000000"/>
                </a:solidFill>
                <a:latin typeface="Times New Roman"/>
                <a:ea typeface="Times New Roman"/>
                <a:cs typeface="Times New Roman"/>
                <a:sym typeface="Times New Roman"/>
              </a:rPr>
            </a:br>
            <a:endParaRPr/>
          </a:p>
        </p:txBody>
      </p:sp>
      <p:pic>
        <p:nvPicPr>
          <p:cNvPr id="241" name="Google Shape;241;p13" descr="Logo&#10;&#10;Description automatically generated"/>
          <p:cNvPicPr preferRelativeResize="0"/>
          <p:nvPr/>
        </p:nvPicPr>
        <p:blipFill rotWithShape="1">
          <a:blip r:embed="rId3">
            <a:alphaModFix/>
          </a:blip>
          <a:srcRect/>
          <a:stretch/>
        </p:blipFill>
        <p:spPr>
          <a:xfrm>
            <a:off x="0" y="5585100"/>
            <a:ext cx="1339121" cy="1275020"/>
          </a:xfrm>
          <a:prstGeom prst="rect">
            <a:avLst/>
          </a:prstGeom>
          <a:noFill/>
          <a:ln>
            <a:noFill/>
          </a:ln>
        </p:spPr>
      </p:pic>
      <p:cxnSp>
        <p:nvCxnSpPr>
          <p:cNvPr id="242" name="Google Shape;242;p13"/>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43" name="Google Shape;243;p13"/>
          <p:cNvSpPr txBox="1">
            <a:spLocks noGrp="1"/>
          </p:cNvSpPr>
          <p:nvPr>
            <p:ph type="body" idx="1"/>
          </p:nvPr>
        </p:nvSpPr>
        <p:spPr>
          <a:xfrm>
            <a:off x="562529" y="1192725"/>
            <a:ext cx="11151035" cy="31672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b="1"/>
              <a:t>Joystick: </a:t>
            </a:r>
            <a:endParaRPr/>
          </a:p>
          <a:p>
            <a:pPr marL="0" lvl="0" indent="0" algn="just" rtl="0">
              <a:lnSpc>
                <a:spcPct val="90000"/>
              </a:lnSpc>
              <a:spcBef>
                <a:spcPts val="1000"/>
              </a:spcBef>
              <a:spcAft>
                <a:spcPts val="0"/>
              </a:spcAft>
              <a:buClr>
                <a:schemeClr val="dk1"/>
              </a:buClr>
              <a:buSzPts val="2200"/>
              <a:buNone/>
            </a:pPr>
            <a:r>
              <a:rPr lang="en-US" sz="2200"/>
              <a:t>Joystick is also a pointing device, which is used to move the cursor position on a monitor screen. The joystick can be moved in all four directions. The function of the joystick is like a mouse. It is mainly used in Computer Aided Designing (CAD) and playing computer games.</a:t>
            </a:r>
            <a:endParaRPr/>
          </a:p>
          <a:p>
            <a:pPr marL="0" lvl="0" indent="0" algn="l" rtl="0">
              <a:lnSpc>
                <a:spcPct val="90000"/>
              </a:lnSpc>
              <a:spcBef>
                <a:spcPts val="1000"/>
              </a:spcBef>
              <a:spcAft>
                <a:spcPts val="0"/>
              </a:spcAft>
              <a:buClr>
                <a:schemeClr val="dk1"/>
              </a:buClr>
              <a:buSzPts val="2200"/>
              <a:buNone/>
            </a:pPr>
            <a:endParaRPr sz="2200"/>
          </a:p>
          <a:p>
            <a:pPr marL="0" lvl="0" indent="0" algn="l" rtl="0">
              <a:lnSpc>
                <a:spcPct val="90000"/>
              </a:lnSpc>
              <a:spcBef>
                <a:spcPts val="1000"/>
              </a:spcBef>
              <a:spcAft>
                <a:spcPts val="0"/>
              </a:spcAft>
              <a:buClr>
                <a:schemeClr val="dk1"/>
              </a:buClr>
              <a:buSzPts val="2000"/>
              <a:buNone/>
            </a:pPr>
            <a:br>
              <a:rPr lang="en-US" sz="2000">
                <a:latin typeface="Calibri"/>
                <a:ea typeface="Calibri"/>
                <a:cs typeface="Calibri"/>
                <a:sym typeface="Calibri"/>
              </a:rPr>
            </a:br>
            <a:endParaRPr sz="2000">
              <a:latin typeface="Calibri"/>
              <a:ea typeface="Calibri"/>
              <a:cs typeface="Calibri"/>
              <a:sym typeface="Calibri"/>
            </a:endParaRPr>
          </a:p>
        </p:txBody>
      </p:sp>
      <p:pic>
        <p:nvPicPr>
          <p:cNvPr id="244" name="Google Shape;244;p13" descr="A picture containing indoor&#10;&#10;Description automatically generated"/>
          <p:cNvPicPr preferRelativeResize="0"/>
          <p:nvPr/>
        </p:nvPicPr>
        <p:blipFill rotWithShape="1">
          <a:blip r:embed="rId4">
            <a:alphaModFix/>
          </a:blip>
          <a:srcRect/>
          <a:stretch/>
        </p:blipFill>
        <p:spPr>
          <a:xfrm>
            <a:off x="3810832" y="3354320"/>
            <a:ext cx="1889871" cy="2868290"/>
          </a:xfrm>
          <a:prstGeom prst="rect">
            <a:avLst/>
          </a:prstGeom>
          <a:noFill/>
          <a:ln>
            <a:noFill/>
          </a:ln>
        </p:spPr>
      </p:pic>
      <p:pic>
        <p:nvPicPr>
          <p:cNvPr id="245" name="Google Shape;245;p13" descr="A video game controller&#10;&#10;Description automatically generated with medium confidence"/>
          <p:cNvPicPr preferRelativeResize="0"/>
          <p:nvPr/>
        </p:nvPicPr>
        <p:blipFill rotWithShape="1">
          <a:blip r:embed="rId5">
            <a:alphaModFix/>
          </a:blip>
          <a:srcRect/>
          <a:stretch/>
        </p:blipFill>
        <p:spPr>
          <a:xfrm>
            <a:off x="7647582" y="3241423"/>
            <a:ext cx="3055395" cy="27477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4"/>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i="0" u="none" strike="noStrike">
                <a:solidFill>
                  <a:srgbClr val="000000"/>
                </a:solidFill>
                <a:latin typeface="Times New Roman"/>
                <a:ea typeface="Times New Roman"/>
                <a:cs typeface="Times New Roman"/>
                <a:sym typeface="Times New Roman"/>
              </a:rPr>
              <a:t>Input Unit</a:t>
            </a:r>
            <a:br>
              <a:rPr lang="en-US" sz="4400" b="0" i="0" u="none" strike="noStrike">
                <a:solidFill>
                  <a:srgbClr val="000000"/>
                </a:solidFill>
                <a:latin typeface="Times New Roman"/>
                <a:ea typeface="Times New Roman"/>
                <a:cs typeface="Times New Roman"/>
                <a:sym typeface="Times New Roman"/>
              </a:rPr>
            </a:br>
            <a:endParaRPr/>
          </a:p>
        </p:txBody>
      </p:sp>
      <p:pic>
        <p:nvPicPr>
          <p:cNvPr id="251" name="Google Shape;251;p14" descr="Logo&#10;&#10;Description automatically generated"/>
          <p:cNvPicPr preferRelativeResize="0"/>
          <p:nvPr/>
        </p:nvPicPr>
        <p:blipFill rotWithShape="1">
          <a:blip r:embed="rId3">
            <a:alphaModFix/>
          </a:blip>
          <a:srcRect/>
          <a:stretch/>
        </p:blipFill>
        <p:spPr>
          <a:xfrm>
            <a:off x="0" y="5585100"/>
            <a:ext cx="1339121" cy="1275020"/>
          </a:xfrm>
          <a:prstGeom prst="rect">
            <a:avLst/>
          </a:prstGeom>
          <a:noFill/>
          <a:ln>
            <a:noFill/>
          </a:ln>
        </p:spPr>
      </p:pic>
      <p:cxnSp>
        <p:nvCxnSpPr>
          <p:cNvPr id="252" name="Google Shape;252;p14"/>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53" name="Google Shape;253;p14"/>
          <p:cNvSpPr txBox="1">
            <a:spLocks noGrp="1"/>
          </p:cNvSpPr>
          <p:nvPr>
            <p:ph type="body" idx="1"/>
          </p:nvPr>
        </p:nvSpPr>
        <p:spPr>
          <a:xfrm>
            <a:off x="526562" y="858725"/>
            <a:ext cx="6371543" cy="584625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b="1"/>
              <a:t>Light Pen:</a:t>
            </a:r>
            <a:endParaRPr sz="2400"/>
          </a:p>
          <a:p>
            <a:pPr marL="0" lvl="0" indent="0" algn="l" rtl="0">
              <a:lnSpc>
                <a:spcPct val="90000"/>
              </a:lnSpc>
              <a:spcBef>
                <a:spcPts val="1000"/>
              </a:spcBef>
              <a:spcAft>
                <a:spcPts val="0"/>
              </a:spcAft>
              <a:buClr>
                <a:schemeClr val="dk1"/>
              </a:buClr>
              <a:buSzPts val="2200"/>
              <a:buNone/>
            </a:pPr>
            <a:r>
              <a:rPr lang="en-US" sz="2200"/>
              <a:t>Light pen is a pointing device like a pen. It is used to select a displayed menu item or draw pictures on the monitor screen. </a:t>
            </a:r>
            <a:endParaRPr/>
          </a:p>
          <a:p>
            <a:pPr marL="0" lvl="0" indent="0" algn="l" rtl="0">
              <a:lnSpc>
                <a:spcPct val="90000"/>
              </a:lnSpc>
              <a:spcBef>
                <a:spcPts val="1000"/>
              </a:spcBef>
              <a:spcAft>
                <a:spcPts val="0"/>
              </a:spcAft>
              <a:buClr>
                <a:schemeClr val="dk1"/>
              </a:buClr>
              <a:buSzPts val="1800"/>
              <a:buNone/>
            </a:pPr>
            <a:endParaRPr sz="1800">
              <a:latin typeface="Verdana"/>
              <a:ea typeface="Verdana"/>
              <a:cs typeface="Verdana"/>
              <a:sym typeface="Verdana"/>
            </a:endParaRPr>
          </a:p>
          <a:p>
            <a:pPr marL="0" lvl="0" indent="0" algn="l" rtl="0">
              <a:lnSpc>
                <a:spcPct val="90000"/>
              </a:lnSpc>
              <a:spcBef>
                <a:spcPts val="1000"/>
              </a:spcBef>
              <a:spcAft>
                <a:spcPts val="0"/>
              </a:spcAft>
              <a:buClr>
                <a:schemeClr val="dk1"/>
              </a:buClr>
              <a:buSzPts val="1800"/>
              <a:buNone/>
            </a:pPr>
            <a:endParaRPr sz="1800">
              <a:latin typeface="Verdana"/>
              <a:ea typeface="Verdana"/>
              <a:cs typeface="Verdana"/>
              <a:sym typeface="Verdana"/>
            </a:endParaRPr>
          </a:p>
          <a:p>
            <a:pPr marL="0" lvl="0" indent="0" algn="l" rtl="0">
              <a:lnSpc>
                <a:spcPct val="90000"/>
              </a:lnSpc>
              <a:spcBef>
                <a:spcPts val="1000"/>
              </a:spcBef>
              <a:spcAft>
                <a:spcPts val="0"/>
              </a:spcAft>
              <a:buClr>
                <a:schemeClr val="dk1"/>
              </a:buClr>
              <a:buSzPts val="2400"/>
              <a:buNone/>
            </a:pPr>
            <a:r>
              <a:rPr lang="en-US" sz="2400" b="1"/>
              <a:t>Track Ball: </a:t>
            </a:r>
            <a:endParaRPr/>
          </a:p>
          <a:p>
            <a:pPr marL="0" lvl="0" indent="0" algn="l" rtl="0">
              <a:lnSpc>
                <a:spcPct val="90000"/>
              </a:lnSpc>
              <a:spcBef>
                <a:spcPts val="1000"/>
              </a:spcBef>
              <a:spcAft>
                <a:spcPts val="0"/>
              </a:spcAft>
              <a:buClr>
                <a:schemeClr val="dk1"/>
              </a:buClr>
              <a:buSzPts val="2200"/>
              <a:buNone/>
            </a:pPr>
            <a:r>
              <a:rPr lang="en-US" sz="2200"/>
              <a:t>Track ball is mostly used in notebook or laptop computer, instead of a mouse. This is a ball which is half inserted and by moving fingers on the ball, the pointer can be moved. A track ball comes in various shapes like a ball, a button, or a square.</a:t>
            </a:r>
            <a:endParaRPr/>
          </a:p>
          <a:p>
            <a:pPr marL="0" lvl="0" indent="0" algn="l" rtl="0">
              <a:lnSpc>
                <a:spcPct val="90000"/>
              </a:lnSpc>
              <a:spcBef>
                <a:spcPts val="1000"/>
              </a:spcBef>
              <a:spcAft>
                <a:spcPts val="0"/>
              </a:spcAft>
              <a:buClr>
                <a:schemeClr val="dk1"/>
              </a:buClr>
              <a:buSzPts val="2000"/>
              <a:buNone/>
            </a:pPr>
            <a:br>
              <a:rPr lang="en-US" sz="2000">
                <a:latin typeface="Calibri"/>
                <a:ea typeface="Calibri"/>
                <a:cs typeface="Calibri"/>
                <a:sym typeface="Calibri"/>
              </a:rPr>
            </a:br>
            <a:endParaRPr sz="2000">
              <a:latin typeface="Calibri"/>
              <a:ea typeface="Calibri"/>
              <a:cs typeface="Calibri"/>
              <a:sym typeface="Calibri"/>
            </a:endParaRPr>
          </a:p>
        </p:txBody>
      </p:sp>
      <p:pic>
        <p:nvPicPr>
          <p:cNvPr id="254" name="Google Shape;254;p14" descr="A picture containing text, indoor, person&#10;&#10;Description automatically generated"/>
          <p:cNvPicPr preferRelativeResize="0"/>
          <p:nvPr/>
        </p:nvPicPr>
        <p:blipFill rotWithShape="1">
          <a:blip r:embed="rId4">
            <a:alphaModFix/>
          </a:blip>
          <a:srcRect/>
          <a:stretch/>
        </p:blipFill>
        <p:spPr>
          <a:xfrm>
            <a:off x="9730565" y="1497738"/>
            <a:ext cx="2207624" cy="2207624"/>
          </a:xfrm>
          <a:prstGeom prst="rect">
            <a:avLst/>
          </a:prstGeom>
          <a:noFill/>
          <a:ln>
            <a:noFill/>
          </a:ln>
        </p:spPr>
      </p:pic>
      <p:pic>
        <p:nvPicPr>
          <p:cNvPr id="255" name="Google Shape;255;p14" descr="A picture containing engineering drawing&#10;&#10;Description automatically generated"/>
          <p:cNvPicPr preferRelativeResize="0"/>
          <p:nvPr/>
        </p:nvPicPr>
        <p:blipFill rotWithShape="1">
          <a:blip r:embed="rId5">
            <a:alphaModFix/>
          </a:blip>
          <a:srcRect/>
          <a:stretch/>
        </p:blipFill>
        <p:spPr>
          <a:xfrm>
            <a:off x="6801212" y="1538114"/>
            <a:ext cx="2549551" cy="1912163"/>
          </a:xfrm>
          <a:prstGeom prst="rect">
            <a:avLst/>
          </a:prstGeom>
          <a:noFill/>
          <a:ln>
            <a:noFill/>
          </a:ln>
        </p:spPr>
      </p:pic>
      <p:pic>
        <p:nvPicPr>
          <p:cNvPr id="256" name="Google Shape;256;p14" descr="A close up of a keyboard&#10;&#10;Description automatically generated with low confidence"/>
          <p:cNvPicPr preferRelativeResize="0"/>
          <p:nvPr/>
        </p:nvPicPr>
        <p:blipFill rotWithShape="1">
          <a:blip r:embed="rId6">
            <a:alphaModFix/>
          </a:blip>
          <a:srcRect/>
          <a:stretch/>
        </p:blipFill>
        <p:spPr>
          <a:xfrm>
            <a:off x="7563692" y="4320054"/>
            <a:ext cx="3803168" cy="2080416"/>
          </a:xfrm>
          <a:prstGeom prst="rect">
            <a:avLst/>
          </a:prstGeom>
          <a:noFill/>
          <a:ln>
            <a:noFill/>
          </a:ln>
        </p:spPr>
      </p:pic>
      <p:sp>
        <p:nvSpPr>
          <p:cNvPr id="257" name="Google Shape;257;p14"/>
          <p:cNvSpPr/>
          <p:nvPr/>
        </p:nvSpPr>
        <p:spPr>
          <a:xfrm>
            <a:off x="9238902" y="5213102"/>
            <a:ext cx="506354" cy="515795"/>
          </a:xfrm>
          <a:prstGeom prst="ellipse">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5"/>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i="0" u="none" strike="noStrike">
                <a:solidFill>
                  <a:srgbClr val="000000"/>
                </a:solidFill>
                <a:latin typeface="Times New Roman"/>
                <a:ea typeface="Times New Roman"/>
                <a:cs typeface="Times New Roman"/>
                <a:sym typeface="Times New Roman"/>
              </a:rPr>
              <a:t>Input Unit</a:t>
            </a:r>
            <a:br>
              <a:rPr lang="en-US" sz="4400" b="0" i="0" u="none" strike="noStrike">
                <a:solidFill>
                  <a:srgbClr val="000000"/>
                </a:solidFill>
                <a:latin typeface="Times New Roman"/>
                <a:ea typeface="Times New Roman"/>
                <a:cs typeface="Times New Roman"/>
                <a:sym typeface="Times New Roman"/>
              </a:rPr>
            </a:br>
            <a:endParaRPr/>
          </a:p>
        </p:txBody>
      </p:sp>
      <p:pic>
        <p:nvPicPr>
          <p:cNvPr id="263" name="Google Shape;263;p15" descr="Logo&#10;&#10;Description automatically generated"/>
          <p:cNvPicPr preferRelativeResize="0"/>
          <p:nvPr/>
        </p:nvPicPr>
        <p:blipFill rotWithShape="1">
          <a:blip r:embed="rId3">
            <a:alphaModFix/>
          </a:blip>
          <a:srcRect/>
          <a:stretch/>
        </p:blipFill>
        <p:spPr>
          <a:xfrm>
            <a:off x="0" y="5585100"/>
            <a:ext cx="1339121" cy="1275020"/>
          </a:xfrm>
          <a:prstGeom prst="rect">
            <a:avLst/>
          </a:prstGeom>
          <a:noFill/>
          <a:ln>
            <a:noFill/>
          </a:ln>
        </p:spPr>
      </p:pic>
      <p:cxnSp>
        <p:nvCxnSpPr>
          <p:cNvPr id="264" name="Google Shape;264;p15"/>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65" name="Google Shape;265;p15"/>
          <p:cNvSpPr txBox="1">
            <a:spLocks noGrp="1"/>
          </p:cNvSpPr>
          <p:nvPr>
            <p:ph type="body" idx="1"/>
          </p:nvPr>
        </p:nvSpPr>
        <p:spPr>
          <a:xfrm>
            <a:off x="478436" y="1100609"/>
            <a:ext cx="6371543" cy="47209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b="1"/>
              <a:t>Scanner:</a:t>
            </a:r>
            <a:endParaRPr sz="2400"/>
          </a:p>
          <a:p>
            <a:pPr marL="0" lvl="0" indent="0" algn="l" rtl="0">
              <a:lnSpc>
                <a:spcPct val="90000"/>
              </a:lnSpc>
              <a:spcBef>
                <a:spcPts val="1000"/>
              </a:spcBef>
              <a:spcAft>
                <a:spcPts val="0"/>
              </a:spcAft>
              <a:buClr>
                <a:schemeClr val="dk1"/>
              </a:buClr>
              <a:buSzPts val="2200"/>
              <a:buNone/>
            </a:pPr>
            <a:r>
              <a:rPr lang="en-US" sz="2200"/>
              <a:t>Scanner works more like a photocopy machine. It is used when some information is available on paper, and it is to be transferred to the computer for further manipulation. </a:t>
            </a:r>
            <a:endParaRPr/>
          </a:p>
          <a:p>
            <a:pPr marL="0" lvl="0" indent="0" algn="l" rtl="0">
              <a:lnSpc>
                <a:spcPct val="90000"/>
              </a:lnSpc>
              <a:spcBef>
                <a:spcPts val="1000"/>
              </a:spcBef>
              <a:spcAft>
                <a:spcPts val="0"/>
              </a:spcAft>
              <a:buClr>
                <a:schemeClr val="dk1"/>
              </a:buClr>
              <a:buSzPts val="2200"/>
              <a:buNone/>
            </a:pPr>
            <a:endParaRPr sz="2200"/>
          </a:p>
          <a:p>
            <a:pPr marL="0" lvl="0" indent="0" algn="l" rtl="0">
              <a:lnSpc>
                <a:spcPct val="90000"/>
              </a:lnSpc>
              <a:spcBef>
                <a:spcPts val="1000"/>
              </a:spcBef>
              <a:spcAft>
                <a:spcPts val="0"/>
              </a:spcAft>
              <a:buClr>
                <a:schemeClr val="dk1"/>
              </a:buClr>
              <a:buSzPts val="2200"/>
              <a:buNone/>
            </a:pPr>
            <a:endParaRPr sz="2200"/>
          </a:p>
          <a:p>
            <a:pPr marL="0" lvl="0" indent="0" algn="l" rtl="0">
              <a:lnSpc>
                <a:spcPct val="90000"/>
              </a:lnSpc>
              <a:spcBef>
                <a:spcPts val="1000"/>
              </a:spcBef>
              <a:spcAft>
                <a:spcPts val="0"/>
              </a:spcAft>
              <a:buClr>
                <a:schemeClr val="dk1"/>
              </a:buClr>
              <a:buSzPts val="2400"/>
              <a:buNone/>
            </a:pPr>
            <a:r>
              <a:rPr lang="en-US" sz="2400" b="1"/>
              <a:t>Microphone: </a:t>
            </a:r>
            <a:endParaRPr/>
          </a:p>
          <a:p>
            <a:pPr marL="0" lvl="0" indent="0" algn="l" rtl="0">
              <a:lnSpc>
                <a:spcPct val="90000"/>
              </a:lnSpc>
              <a:spcBef>
                <a:spcPts val="1000"/>
              </a:spcBef>
              <a:spcAft>
                <a:spcPts val="0"/>
              </a:spcAft>
              <a:buClr>
                <a:schemeClr val="dk1"/>
              </a:buClr>
              <a:buSzPts val="2200"/>
              <a:buNone/>
            </a:pPr>
            <a:r>
              <a:rPr lang="en-US" sz="2200"/>
              <a:t>Microphone is works to input sound that is then stored in a digital form. The microphone is used for various applications such as adding sound to a multimedia presentation or for mixing music.</a:t>
            </a:r>
            <a:br>
              <a:rPr lang="en-US" sz="2000">
                <a:latin typeface="Calibri"/>
                <a:ea typeface="Calibri"/>
                <a:cs typeface="Calibri"/>
                <a:sym typeface="Calibri"/>
              </a:rPr>
            </a:br>
            <a:endParaRPr sz="2000">
              <a:latin typeface="Calibri"/>
              <a:ea typeface="Calibri"/>
              <a:cs typeface="Calibri"/>
              <a:sym typeface="Calibri"/>
            </a:endParaRPr>
          </a:p>
        </p:txBody>
      </p:sp>
      <p:pic>
        <p:nvPicPr>
          <p:cNvPr id="266" name="Google Shape;266;p15"/>
          <p:cNvPicPr preferRelativeResize="0"/>
          <p:nvPr/>
        </p:nvPicPr>
        <p:blipFill rotWithShape="1">
          <a:blip r:embed="rId4">
            <a:alphaModFix/>
          </a:blip>
          <a:srcRect l="7922" r="7883" b="-1"/>
          <a:stretch/>
        </p:blipFill>
        <p:spPr>
          <a:xfrm>
            <a:off x="7660757" y="1205422"/>
            <a:ext cx="3333279" cy="2499940"/>
          </a:xfrm>
          <a:prstGeom prst="rect">
            <a:avLst/>
          </a:prstGeom>
          <a:noFill/>
          <a:ln>
            <a:noFill/>
          </a:ln>
        </p:spPr>
      </p:pic>
      <p:pic>
        <p:nvPicPr>
          <p:cNvPr id="267" name="Google Shape;267;p15" descr="A microphone with a blurry background&#10;&#10;Description automatically generated with low confidence"/>
          <p:cNvPicPr preferRelativeResize="0"/>
          <p:nvPr/>
        </p:nvPicPr>
        <p:blipFill rotWithShape="1">
          <a:blip r:embed="rId5">
            <a:alphaModFix/>
          </a:blip>
          <a:srcRect/>
          <a:stretch/>
        </p:blipFill>
        <p:spPr>
          <a:xfrm>
            <a:off x="7059276" y="4166577"/>
            <a:ext cx="2553108" cy="17020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i="0" u="none" strike="noStrike">
                <a:solidFill>
                  <a:srgbClr val="000000"/>
                </a:solidFill>
                <a:latin typeface="Times New Roman"/>
                <a:ea typeface="Times New Roman"/>
                <a:cs typeface="Times New Roman"/>
                <a:sym typeface="Times New Roman"/>
              </a:rPr>
              <a:t>Input Unit</a:t>
            </a:r>
            <a:br>
              <a:rPr lang="en-US" sz="4400" b="0" i="0" u="none" strike="noStrike">
                <a:solidFill>
                  <a:srgbClr val="000000"/>
                </a:solidFill>
                <a:latin typeface="Times New Roman"/>
                <a:ea typeface="Times New Roman"/>
                <a:cs typeface="Times New Roman"/>
                <a:sym typeface="Times New Roman"/>
              </a:rPr>
            </a:br>
            <a:endParaRPr/>
          </a:p>
        </p:txBody>
      </p:sp>
      <p:pic>
        <p:nvPicPr>
          <p:cNvPr id="273" name="Google Shape;273;p16" descr="Logo&#10;&#10;Description automatically generated"/>
          <p:cNvPicPr preferRelativeResize="0"/>
          <p:nvPr/>
        </p:nvPicPr>
        <p:blipFill rotWithShape="1">
          <a:blip r:embed="rId3">
            <a:alphaModFix/>
          </a:blip>
          <a:srcRect/>
          <a:stretch/>
        </p:blipFill>
        <p:spPr>
          <a:xfrm>
            <a:off x="0" y="5585100"/>
            <a:ext cx="1339121" cy="1275020"/>
          </a:xfrm>
          <a:prstGeom prst="rect">
            <a:avLst/>
          </a:prstGeom>
          <a:noFill/>
          <a:ln>
            <a:noFill/>
          </a:ln>
        </p:spPr>
      </p:pic>
      <p:cxnSp>
        <p:nvCxnSpPr>
          <p:cNvPr id="274" name="Google Shape;274;p16"/>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75" name="Google Shape;275;p16"/>
          <p:cNvSpPr txBox="1">
            <a:spLocks noGrp="1"/>
          </p:cNvSpPr>
          <p:nvPr>
            <p:ph type="body" idx="1"/>
          </p:nvPr>
        </p:nvSpPr>
        <p:spPr>
          <a:xfrm>
            <a:off x="590730" y="976445"/>
            <a:ext cx="6371543" cy="47209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b="1"/>
              <a:t>Optical Character Reader (OCR):</a:t>
            </a:r>
            <a:endParaRPr sz="2400"/>
          </a:p>
          <a:p>
            <a:pPr marL="0" lvl="0" indent="0" algn="l" rtl="0">
              <a:lnSpc>
                <a:spcPct val="90000"/>
              </a:lnSpc>
              <a:spcBef>
                <a:spcPts val="1000"/>
              </a:spcBef>
              <a:spcAft>
                <a:spcPts val="0"/>
              </a:spcAft>
              <a:buClr>
                <a:schemeClr val="dk1"/>
              </a:buClr>
              <a:buSzPts val="2200"/>
              <a:buNone/>
            </a:pPr>
            <a:r>
              <a:rPr lang="en-US" sz="2200"/>
              <a:t>OCR is used to read a printed text. OCR scans the text optically, character by character, converts them into a machine-readable code, and stores the text on the system memory.</a:t>
            </a:r>
            <a:endParaRPr/>
          </a:p>
          <a:p>
            <a:pPr marL="0" lvl="0" indent="0" algn="l" rtl="0">
              <a:lnSpc>
                <a:spcPct val="90000"/>
              </a:lnSpc>
              <a:spcBef>
                <a:spcPts val="1000"/>
              </a:spcBef>
              <a:spcAft>
                <a:spcPts val="0"/>
              </a:spcAft>
              <a:buClr>
                <a:schemeClr val="dk1"/>
              </a:buClr>
              <a:buSzPts val="2200"/>
              <a:buNone/>
            </a:pPr>
            <a:endParaRPr sz="2200"/>
          </a:p>
          <a:p>
            <a:pPr marL="0" lvl="0" indent="0" algn="l" rtl="0">
              <a:lnSpc>
                <a:spcPct val="90000"/>
              </a:lnSpc>
              <a:spcBef>
                <a:spcPts val="1000"/>
              </a:spcBef>
              <a:spcAft>
                <a:spcPts val="0"/>
              </a:spcAft>
              <a:buClr>
                <a:schemeClr val="dk1"/>
              </a:buClr>
              <a:buSzPts val="2200"/>
              <a:buNone/>
            </a:pPr>
            <a:endParaRPr sz="2200"/>
          </a:p>
          <a:p>
            <a:pPr marL="0" lvl="0" indent="0" algn="l" rtl="0">
              <a:lnSpc>
                <a:spcPct val="90000"/>
              </a:lnSpc>
              <a:spcBef>
                <a:spcPts val="1000"/>
              </a:spcBef>
              <a:spcAft>
                <a:spcPts val="0"/>
              </a:spcAft>
              <a:buClr>
                <a:schemeClr val="dk1"/>
              </a:buClr>
              <a:buSzPts val="2400"/>
              <a:buNone/>
            </a:pPr>
            <a:r>
              <a:rPr lang="en-US" sz="2400" b="1"/>
              <a:t>Bar Code Reader: </a:t>
            </a:r>
            <a:endParaRPr/>
          </a:p>
          <a:p>
            <a:pPr marL="0" lvl="0" indent="0" algn="l" rtl="0">
              <a:lnSpc>
                <a:spcPct val="90000"/>
              </a:lnSpc>
              <a:spcBef>
                <a:spcPts val="1000"/>
              </a:spcBef>
              <a:spcAft>
                <a:spcPts val="0"/>
              </a:spcAft>
              <a:buClr>
                <a:schemeClr val="dk1"/>
              </a:buClr>
              <a:buSzPts val="2200"/>
              <a:buNone/>
            </a:pPr>
            <a:r>
              <a:rPr lang="en-US" sz="2200"/>
              <a:t>Bar Code Reader is used for reading bar coded data (data in the form of light and dark lines). Bar coded data is generally used in labelling goods, numbering the books, etc. </a:t>
            </a:r>
            <a:endParaRPr/>
          </a:p>
        </p:txBody>
      </p:sp>
      <p:pic>
        <p:nvPicPr>
          <p:cNvPr id="276" name="Google Shape;276;p16"/>
          <p:cNvPicPr preferRelativeResize="0"/>
          <p:nvPr/>
        </p:nvPicPr>
        <p:blipFill rotWithShape="1">
          <a:blip r:embed="rId4">
            <a:alphaModFix/>
          </a:blip>
          <a:srcRect/>
          <a:stretch/>
        </p:blipFill>
        <p:spPr>
          <a:xfrm>
            <a:off x="7440709" y="1110856"/>
            <a:ext cx="3384137" cy="2594505"/>
          </a:xfrm>
          <a:prstGeom prst="rect">
            <a:avLst/>
          </a:prstGeom>
          <a:noFill/>
          <a:ln>
            <a:noFill/>
          </a:ln>
        </p:spPr>
      </p:pic>
      <p:pic>
        <p:nvPicPr>
          <p:cNvPr id="277" name="Google Shape;277;p16"/>
          <p:cNvPicPr preferRelativeResize="0"/>
          <p:nvPr/>
        </p:nvPicPr>
        <p:blipFill rotWithShape="1">
          <a:blip r:embed="rId5">
            <a:alphaModFix/>
          </a:blip>
          <a:srcRect/>
          <a:stretch/>
        </p:blipFill>
        <p:spPr>
          <a:xfrm>
            <a:off x="6959444" y="4339045"/>
            <a:ext cx="3384137" cy="225286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7"/>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Output Unit</a:t>
            </a:r>
            <a:br>
              <a:rPr lang="en-US" sz="4400" b="0" i="0" u="none" strike="noStrike">
                <a:solidFill>
                  <a:srgbClr val="000000"/>
                </a:solidFill>
                <a:latin typeface="Times New Roman"/>
                <a:ea typeface="Times New Roman"/>
                <a:cs typeface="Times New Roman"/>
                <a:sym typeface="Times New Roman"/>
              </a:rPr>
            </a:br>
            <a:endParaRPr/>
          </a:p>
        </p:txBody>
      </p:sp>
      <p:pic>
        <p:nvPicPr>
          <p:cNvPr id="283" name="Google Shape;283;p17" descr="Logo&#10;&#10;Description automatically generated"/>
          <p:cNvPicPr preferRelativeResize="0"/>
          <p:nvPr/>
        </p:nvPicPr>
        <p:blipFill rotWithShape="1">
          <a:blip r:embed="rId3">
            <a:alphaModFix/>
          </a:blip>
          <a:srcRect/>
          <a:stretch/>
        </p:blipFill>
        <p:spPr>
          <a:xfrm>
            <a:off x="5751" y="5585601"/>
            <a:ext cx="1339121" cy="1275020"/>
          </a:xfrm>
          <a:prstGeom prst="rect">
            <a:avLst/>
          </a:prstGeom>
          <a:noFill/>
          <a:ln>
            <a:noFill/>
          </a:ln>
        </p:spPr>
      </p:pic>
      <p:cxnSp>
        <p:nvCxnSpPr>
          <p:cNvPr id="284" name="Google Shape;284;p17"/>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85" name="Google Shape;285;p17"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7"/>
          <p:cNvSpPr/>
          <p:nvPr/>
        </p:nvSpPr>
        <p:spPr>
          <a:xfrm>
            <a:off x="7055085" y="3053015"/>
            <a:ext cx="219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7" descr="Fax"/>
          <p:cNvSpPr/>
          <p:nvPr/>
        </p:nvSpPr>
        <p:spPr>
          <a:xfrm>
            <a:off x="9056882" y="4606640"/>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7" descr="Heartbeat"/>
          <p:cNvSpPr/>
          <p:nvPr/>
        </p:nvSpPr>
        <p:spPr>
          <a:xfrm>
            <a:off x="7768054" y="1549790"/>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7"/>
          <p:cNvSpPr txBox="1">
            <a:spLocks noGrp="1"/>
          </p:cNvSpPr>
          <p:nvPr>
            <p:ph type="body" idx="1"/>
          </p:nvPr>
        </p:nvSpPr>
        <p:spPr>
          <a:xfrm>
            <a:off x="478436" y="1052334"/>
            <a:ext cx="11480954" cy="27263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a:t>An output device allows data to be transmitted by the computer in a human-friendly form.</a:t>
            </a:r>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r>
              <a:rPr lang="en-US" sz="2400"/>
              <a:t>Following are some of the important output devices:</a:t>
            </a:r>
            <a:endParaRPr/>
          </a:p>
          <a:p>
            <a:pPr marL="0" lvl="0" indent="0" algn="l" rtl="0">
              <a:lnSpc>
                <a:spcPct val="90000"/>
              </a:lnSpc>
              <a:spcBef>
                <a:spcPts val="1000"/>
              </a:spcBef>
              <a:spcAft>
                <a:spcPts val="0"/>
              </a:spcAft>
              <a:buClr>
                <a:schemeClr val="dk1"/>
              </a:buClr>
              <a:buSzPts val="2000"/>
              <a:buNone/>
            </a:pPr>
            <a:br>
              <a:rPr lang="en-US" sz="2000">
                <a:latin typeface="Calibri"/>
                <a:ea typeface="Calibri"/>
                <a:cs typeface="Calibri"/>
                <a:sym typeface="Calibri"/>
              </a:rPr>
            </a:br>
            <a:endParaRPr sz="2000">
              <a:latin typeface="Calibri"/>
              <a:ea typeface="Calibri"/>
              <a:cs typeface="Calibri"/>
              <a:sym typeface="Calibri"/>
            </a:endParaRPr>
          </a:p>
        </p:txBody>
      </p:sp>
      <p:sp>
        <p:nvSpPr>
          <p:cNvPr id="290" name="Google Shape;290;p17"/>
          <p:cNvSpPr txBox="1"/>
          <p:nvPr/>
        </p:nvSpPr>
        <p:spPr>
          <a:xfrm>
            <a:off x="705292" y="3205442"/>
            <a:ext cx="2237873" cy="178510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Monitor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Printer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Speaker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Headphone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Projector</a:t>
            </a:r>
            <a:endParaRPr sz="2200" b="0" i="0" u="none" strike="noStrike" cap="none">
              <a:solidFill>
                <a:schemeClr val="dk1"/>
              </a:solidFill>
              <a:latin typeface="Calibri"/>
              <a:ea typeface="Calibri"/>
              <a:cs typeface="Calibri"/>
              <a:sym typeface="Calibri"/>
            </a:endParaRPr>
          </a:p>
        </p:txBody>
      </p:sp>
      <p:pic>
        <p:nvPicPr>
          <p:cNvPr id="291" name="Google Shape;291;p17" descr="Text, whiteboard&#10;&#10;Description automatically generated"/>
          <p:cNvPicPr preferRelativeResize="0"/>
          <p:nvPr/>
        </p:nvPicPr>
        <p:blipFill rotWithShape="1">
          <a:blip r:embed="rId6">
            <a:alphaModFix/>
          </a:blip>
          <a:srcRect/>
          <a:stretch/>
        </p:blipFill>
        <p:spPr>
          <a:xfrm>
            <a:off x="6699028" y="3015548"/>
            <a:ext cx="4193226" cy="27380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8"/>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Monitor</a:t>
            </a:r>
            <a:br>
              <a:rPr lang="en-US" sz="4400" b="0" i="0" u="none" strike="noStrike">
                <a:solidFill>
                  <a:srgbClr val="000000"/>
                </a:solidFill>
                <a:latin typeface="Times New Roman"/>
                <a:ea typeface="Times New Roman"/>
                <a:cs typeface="Times New Roman"/>
                <a:sym typeface="Times New Roman"/>
              </a:rPr>
            </a:br>
            <a:endParaRPr/>
          </a:p>
        </p:txBody>
      </p:sp>
      <p:pic>
        <p:nvPicPr>
          <p:cNvPr id="297" name="Google Shape;297;p18" descr="Logo&#10;&#10;Description automatically generated"/>
          <p:cNvPicPr preferRelativeResize="0"/>
          <p:nvPr/>
        </p:nvPicPr>
        <p:blipFill rotWithShape="1">
          <a:blip r:embed="rId3">
            <a:alphaModFix/>
          </a:blip>
          <a:srcRect/>
          <a:stretch/>
        </p:blipFill>
        <p:spPr>
          <a:xfrm>
            <a:off x="-14990" y="5595911"/>
            <a:ext cx="1339121" cy="1275020"/>
          </a:xfrm>
          <a:prstGeom prst="rect">
            <a:avLst/>
          </a:prstGeom>
          <a:noFill/>
          <a:ln>
            <a:noFill/>
          </a:ln>
        </p:spPr>
      </p:pic>
      <p:cxnSp>
        <p:nvCxnSpPr>
          <p:cNvPr id="298" name="Google Shape;298;p18"/>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299" name="Google Shape;299;p18"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8"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8"/>
          <p:cNvSpPr/>
          <p:nvPr/>
        </p:nvSpPr>
        <p:spPr>
          <a:xfrm>
            <a:off x="3125354" y="6185925"/>
            <a:ext cx="219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8"/>
          <p:cNvSpPr txBox="1">
            <a:spLocks noGrp="1"/>
          </p:cNvSpPr>
          <p:nvPr>
            <p:ph type="body" idx="1"/>
          </p:nvPr>
        </p:nvSpPr>
        <p:spPr>
          <a:xfrm>
            <a:off x="342848" y="1143545"/>
            <a:ext cx="9651779" cy="444765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200"/>
              <a:buNone/>
            </a:pPr>
            <a:r>
              <a:rPr lang="en-US" sz="2200">
                <a:solidFill>
                  <a:srgbClr val="000000"/>
                </a:solidFill>
              </a:rPr>
              <a:t>A monitor is a very common type of output device that help to provide output in the form of graphically and text as well. There are two main types of monitor: </a:t>
            </a:r>
            <a:endParaRPr/>
          </a:p>
          <a:p>
            <a:pPr marL="228600" lvl="0" indent="-228600" algn="just" rtl="0">
              <a:lnSpc>
                <a:spcPct val="90000"/>
              </a:lnSpc>
              <a:spcBef>
                <a:spcPts val="1000"/>
              </a:spcBef>
              <a:spcAft>
                <a:spcPts val="0"/>
              </a:spcAft>
              <a:buClr>
                <a:srgbClr val="000000"/>
              </a:buClr>
              <a:buSzPts val="2200"/>
              <a:buChar char="•"/>
            </a:pPr>
            <a:r>
              <a:rPr lang="en-US" sz="2200" b="1">
                <a:solidFill>
                  <a:srgbClr val="000000"/>
                </a:solidFill>
              </a:rPr>
              <a:t>Cathode Ray Tube:</a:t>
            </a:r>
            <a:r>
              <a:rPr lang="en-US" sz="2200">
                <a:solidFill>
                  <a:srgbClr val="000000"/>
                </a:solidFill>
              </a:rPr>
              <a:t> The CRT display is made up of small picture elements called pixels. The smaller the pixels, the better the image clarity or resolution. </a:t>
            </a:r>
            <a:endParaRPr/>
          </a:p>
          <a:p>
            <a:pPr marL="228600" lvl="0" indent="-228600" algn="just" rtl="0">
              <a:lnSpc>
                <a:spcPct val="90000"/>
              </a:lnSpc>
              <a:spcBef>
                <a:spcPts val="1000"/>
              </a:spcBef>
              <a:spcAft>
                <a:spcPts val="0"/>
              </a:spcAft>
              <a:buClr>
                <a:srgbClr val="000000"/>
              </a:buClr>
              <a:buSzPts val="2200"/>
              <a:buChar char="•"/>
            </a:pPr>
            <a:r>
              <a:rPr lang="en-US" sz="2200" b="1">
                <a:solidFill>
                  <a:srgbClr val="000000"/>
                </a:solidFill>
              </a:rPr>
              <a:t>Flat-Panel Display Monitor:  </a:t>
            </a:r>
            <a:r>
              <a:rPr lang="en-US" sz="2200">
                <a:solidFill>
                  <a:srgbClr val="000000"/>
                </a:solidFill>
              </a:rPr>
              <a:t>The flat-panel display refers to a class of video devices that have reduced volume, weight and power requirement in comparison to the CRT. The flat-panel display is divided into two categories:</a:t>
            </a:r>
            <a:endParaRPr/>
          </a:p>
          <a:p>
            <a:pPr marL="0" lvl="0" indent="0" algn="just" rtl="0">
              <a:lnSpc>
                <a:spcPct val="90000"/>
              </a:lnSpc>
              <a:spcBef>
                <a:spcPts val="1000"/>
              </a:spcBef>
              <a:spcAft>
                <a:spcPts val="0"/>
              </a:spcAft>
              <a:buClr>
                <a:srgbClr val="000000"/>
              </a:buClr>
              <a:buSzPts val="2200"/>
              <a:buNone/>
            </a:pPr>
            <a:r>
              <a:rPr lang="en-US" sz="2200">
                <a:solidFill>
                  <a:srgbClr val="000000"/>
                </a:solidFill>
              </a:rPr>
              <a:t>	</a:t>
            </a:r>
            <a:r>
              <a:rPr lang="en-US" sz="2000" b="1">
                <a:solidFill>
                  <a:srgbClr val="000000"/>
                </a:solidFill>
              </a:rPr>
              <a:t>Emissive Displays </a:t>
            </a:r>
            <a:r>
              <a:rPr lang="en-US" sz="2000">
                <a:solidFill>
                  <a:srgbClr val="000000"/>
                </a:solidFill>
              </a:rPr>
              <a:t>- are devices that convert electrical energy into light. For 	example, plasma panel and LED (Light- Emitting Diodes).</a:t>
            </a:r>
            <a:endParaRPr/>
          </a:p>
          <a:p>
            <a:pPr marL="0" lvl="0" indent="0" algn="just" rtl="0">
              <a:lnSpc>
                <a:spcPct val="90000"/>
              </a:lnSpc>
              <a:spcBef>
                <a:spcPts val="1000"/>
              </a:spcBef>
              <a:spcAft>
                <a:spcPts val="0"/>
              </a:spcAft>
              <a:buClr>
                <a:srgbClr val="000000"/>
              </a:buClr>
              <a:buSzPts val="2000"/>
              <a:buNone/>
            </a:pPr>
            <a:r>
              <a:rPr lang="en-US" sz="2000">
                <a:solidFill>
                  <a:srgbClr val="000000"/>
                </a:solidFill>
              </a:rPr>
              <a:t>	</a:t>
            </a:r>
            <a:r>
              <a:rPr lang="en-US" sz="2000" b="1">
                <a:solidFill>
                  <a:srgbClr val="000000"/>
                </a:solidFill>
              </a:rPr>
              <a:t>Non-Emissive Displays </a:t>
            </a:r>
            <a:r>
              <a:rPr lang="en-US" sz="2000">
                <a:solidFill>
                  <a:srgbClr val="000000"/>
                </a:solidFill>
              </a:rPr>
              <a:t>- use optical effects to convert sunlight or light 	from some 	other source into graphics patterns. For example, LCD (Liquid-	Crystal Device).</a:t>
            </a:r>
            <a:endParaRPr/>
          </a:p>
          <a:p>
            <a:pPr marL="0" lvl="0" indent="0" algn="just" rtl="0">
              <a:lnSpc>
                <a:spcPct val="90000"/>
              </a:lnSpc>
              <a:spcBef>
                <a:spcPts val="1000"/>
              </a:spcBef>
              <a:spcAft>
                <a:spcPts val="0"/>
              </a:spcAft>
              <a:buClr>
                <a:srgbClr val="000000"/>
              </a:buClr>
              <a:buSzPts val="2200"/>
              <a:buNone/>
            </a:pPr>
            <a:br>
              <a:rPr lang="en-US" sz="2200">
                <a:solidFill>
                  <a:srgbClr val="000000"/>
                </a:solidFill>
              </a:rPr>
            </a:br>
            <a:endParaRPr sz="2200">
              <a:solidFill>
                <a:srgbClr val="000000"/>
              </a:solidFill>
            </a:endParaRPr>
          </a:p>
        </p:txBody>
      </p:sp>
      <p:pic>
        <p:nvPicPr>
          <p:cNvPr id="303" name="Google Shape;303;p18"/>
          <p:cNvPicPr preferRelativeResize="0"/>
          <p:nvPr/>
        </p:nvPicPr>
        <p:blipFill rotWithShape="1">
          <a:blip r:embed="rId6">
            <a:alphaModFix/>
          </a:blip>
          <a:srcRect/>
          <a:stretch/>
        </p:blipFill>
        <p:spPr>
          <a:xfrm>
            <a:off x="10233845" y="1119549"/>
            <a:ext cx="1896307" cy="3767244"/>
          </a:xfrm>
          <a:prstGeom prst="rect">
            <a:avLst/>
          </a:prstGeom>
          <a:noFill/>
          <a:ln>
            <a:noFill/>
          </a:ln>
        </p:spPr>
      </p:pic>
      <p:grpSp>
        <p:nvGrpSpPr>
          <p:cNvPr id="304" name="Google Shape;304;p18"/>
          <p:cNvGrpSpPr/>
          <p:nvPr/>
        </p:nvGrpSpPr>
        <p:grpSpPr>
          <a:xfrm>
            <a:off x="3127226" y="5331005"/>
            <a:ext cx="4717315" cy="1318073"/>
            <a:chOff x="1872" y="614892"/>
            <a:chExt cx="4717315" cy="1318073"/>
          </a:xfrm>
        </p:grpSpPr>
        <p:sp>
          <p:nvSpPr>
            <p:cNvPr id="305" name="Google Shape;305;p18"/>
            <p:cNvSpPr/>
            <p:nvPr/>
          </p:nvSpPr>
          <p:spPr>
            <a:xfrm>
              <a:off x="3054253" y="1423079"/>
              <a:ext cx="277489" cy="2983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3A66B1"/>
              </a:solidFill>
              <a:prstDash val="solid"/>
              <a:miter lim="800000"/>
              <a:headEnd type="none" w="sm" len="sm"/>
              <a:tailEnd type="none" w="sm" len="sm"/>
            </a:ln>
          </p:spPr>
          <p:txBody>
            <a:bodyPr/>
            <a:lstStyle/>
            <a:p>
              <a:endParaRPr lang="en-US"/>
            </a:p>
          </p:txBody>
        </p:sp>
        <p:sp>
          <p:nvSpPr>
            <p:cNvPr id="306" name="Google Shape;306;p18"/>
            <p:cNvSpPr/>
            <p:nvPr/>
          </p:nvSpPr>
          <p:spPr>
            <a:xfrm>
              <a:off x="3054253" y="1124779"/>
              <a:ext cx="277489" cy="2983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3A66B1"/>
              </a:solidFill>
              <a:prstDash val="solid"/>
              <a:miter lim="800000"/>
              <a:headEnd type="none" w="sm" len="sm"/>
              <a:tailEnd type="none" w="sm" len="sm"/>
            </a:ln>
          </p:spPr>
          <p:txBody>
            <a:bodyPr/>
            <a:lstStyle/>
            <a:p>
              <a:endParaRPr lang="en-US"/>
            </a:p>
          </p:txBody>
        </p:sp>
        <p:sp>
          <p:nvSpPr>
            <p:cNvPr id="307" name="Google Shape;307;p18"/>
            <p:cNvSpPr/>
            <p:nvPr/>
          </p:nvSpPr>
          <p:spPr>
            <a:xfrm>
              <a:off x="1389318" y="1124779"/>
              <a:ext cx="277489" cy="298300"/>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345A99"/>
              </a:solidFill>
              <a:prstDash val="solid"/>
              <a:miter lim="800000"/>
              <a:headEnd type="none" w="sm" len="sm"/>
              <a:tailEnd type="none" w="sm" len="sm"/>
            </a:ln>
          </p:spPr>
          <p:txBody>
            <a:bodyPr/>
            <a:lstStyle/>
            <a:p>
              <a:endParaRPr lang="en-US"/>
            </a:p>
          </p:txBody>
        </p:sp>
        <p:sp>
          <p:nvSpPr>
            <p:cNvPr id="308" name="Google Shape;308;p18"/>
            <p:cNvSpPr/>
            <p:nvPr/>
          </p:nvSpPr>
          <p:spPr>
            <a:xfrm>
              <a:off x="1389318" y="826478"/>
              <a:ext cx="277489" cy="298300"/>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345A99"/>
              </a:solidFill>
              <a:prstDash val="solid"/>
              <a:miter lim="800000"/>
              <a:headEnd type="none" w="sm" len="sm"/>
              <a:tailEnd type="none" w="sm" len="sm"/>
            </a:ln>
          </p:spPr>
          <p:txBody>
            <a:bodyPr/>
            <a:lstStyle/>
            <a:p>
              <a:endParaRPr lang="en-US"/>
            </a:p>
          </p:txBody>
        </p:sp>
        <p:sp>
          <p:nvSpPr>
            <p:cNvPr id="309" name="Google Shape;309;p18"/>
            <p:cNvSpPr/>
            <p:nvPr/>
          </p:nvSpPr>
          <p:spPr>
            <a:xfrm>
              <a:off x="1872" y="913193"/>
              <a:ext cx="1387445" cy="423170"/>
            </a:xfrm>
            <a:prstGeom prst="rect">
              <a:avLst/>
            </a:prstGeom>
            <a:gradFill>
              <a:gsLst>
                <a:gs pos="0">
                  <a:srgbClr val="A6B6DE"/>
                </a:gs>
                <a:gs pos="50000">
                  <a:srgbClr val="97AAD8"/>
                </a:gs>
                <a:gs pos="100000">
                  <a:srgbClr val="859CD6"/>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8"/>
            <p:cNvSpPr txBox="1"/>
            <p:nvPr/>
          </p:nvSpPr>
          <p:spPr>
            <a:xfrm>
              <a:off x="1872" y="913193"/>
              <a:ext cx="1387445" cy="42317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b="1" i="0" u="none" strike="noStrike" cap="none">
                  <a:solidFill>
                    <a:schemeClr val="dk1"/>
                  </a:solidFill>
                  <a:latin typeface="Calibri"/>
                  <a:ea typeface="Calibri"/>
                  <a:cs typeface="Calibri"/>
                  <a:sym typeface="Calibri"/>
                </a:rPr>
                <a:t>Monitor</a:t>
              </a:r>
              <a:endParaRPr sz="1400" b="0" i="0" u="none" strike="noStrike" cap="none">
                <a:solidFill>
                  <a:srgbClr val="000000"/>
                </a:solidFill>
                <a:latin typeface="Arial"/>
                <a:ea typeface="Arial"/>
                <a:cs typeface="Arial"/>
                <a:sym typeface="Arial"/>
              </a:endParaRPr>
            </a:p>
          </p:txBody>
        </p:sp>
        <p:sp>
          <p:nvSpPr>
            <p:cNvPr id="311" name="Google Shape;311;p18"/>
            <p:cNvSpPr/>
            <p:nvPr/>
          </p:nvSpPr>
          <p:spPr>
            <a:xfrm>
              <a:off x="1666807" y="614892"/>
              <a:ext cx="1387445" cy="423170"/>
            </a:xfrm>
            <a:prstGeom prst="rect">
              <a:avLst/>
            </a:prstGeom>
            <a:gradFill>
              <a:gsLst>
                <a:gs pos="0">
                  <a:srgbClr val="A6B6DE"/>
                </a:gs>
                <a:gs pos="50000">
                  <a:srgbClr val="97AAD8"/>
                </a:gs>
                <a:gs pos="100000">
                  <a:srgbClr val="859CD6"/>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8"/>
            <p:cNvSpPr txBox="1"/>
            <p:nvPr/>
          </p:nvSpPr>
          <p:spPr>
            <a:xfrm>
              <a:off x="1666807" y="614892"/>
              <a:ext cx="1387445" cy="42317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Cathode-Ray Tube (CRT) Monitor</a:t>
              </a:r>
              <a:endParaRPr sz="1400" b="0" i="0" u="none" strike="noStrike" cap="none">
                <a:solidFill>
                  <a:srgbClr val="000000"/>
                </a:solidFill>
                <a:latin typeface="Arial"/>
                <a:ea typeface="Arial"/>
                <a:cs typeface="Arial"/>
                <a:sym typeface="Arial"/>
              </a:endParaRPr>
            </a:p>
          </p:txBody>
        </p:sp>
        <p:sp>
          <p:nvSpPr>
            <p:cNvPr id="313" name="Google Shape;313;p18"/>
            <p:cNvSpPr/>
            <p:nvPr/>
          </p:nvSpPr>
          <p:spPr>
            <a:xfrm>
              <a:off x="1666807" y="1211494"/>
              <a:ext cx="1387445" cy="423170"/>
            </a:xfrm>
            <a:prstGeom prst="rect">
              <a:avLst/>
            </a:prstGeom>
            <a:gradFill>
              <a:gsLst>
                <a:gs pos="0">
                  <a:srgbClr val="A6B6DE"/>
                </a:gs>
                <a:gs pos="50000">
                  <a:srgbClr val="97AAD8"/>
                </a:gs>
                <a:gs pos="100000">
                  <a:srgbClr val="859CD6"/>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8"/>
            <p:cNvSpPr txBox="1"/>
            <p:nvPr/>
          </p:nvSpPr>
          <p:spPr>
            <a:xfrm>
              <a:off x="1666807" y="1211494"/>
              <a:ext cx="1387445" cy="42317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Flat-Panel Display Monitor</a:t>
              </a:r>
              <a:endParaRPr sz="1400" b="0" i="0" u="none" strike="noStrike" cap="none">
                <a:solidFill>
                  <a:srgbClr val="000000"/>
                </a:solidFill>
                <a:latin typeface="Arial"/>
                <a:ea typeface="Arial"/>
                <a:cs typeface="Arial"/>
                <a:sym typeface="Arial"/>
              </a:endParaRPr>
            </a:p>
          </p:txBody>
        </p:sp>
        <p:sp>
          <p:nvSpPr>
            <p:cNvPr id="315" name="Google Shape;315;p18"/>
            <p:cNvSpPr/>
            <p:nvPr/>
          </p:nvSpPr>
          <p:spPr>
            <a:xfrm>
              <a:off x="3331742" y="913193"/>
              <a:ext cx="1387445" cy="423170"/>
            </a:xfrm>
            <a:prstGeom prst="rect">
              <a:avLst/>
            </a:prstGeom>
            <a:gradFill>
              <a:gsLst>
                <a:gs pos="0">
                  <a:srgbClr val="A6B6DE"/>
                </a:gs>
                <a:gs pos="50000">
                  <a:srgbClr val="97AAD8"/>
                </a:gs>
                <a:gs pos="100000">
                  <a:srgbClr val="859CD6"/>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8"/>
            <p:cNvSpPr txBox="1"/>
            <p:nvPr/>
          </p:nvSpPr>
          <p:spPr>
            <a:xfrm>
              <a:off x="3331742" y="913193"/>
              <a:ext cx="1387445" cy="42317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Emissive Displays</a:t>
              </a:r>
              <a:endParaRPr sz="1400" b="0" i="0" u="none" strike="noStrike" cap="none">
                <a:solidFill>
                  <a:srgbClr val="000000"/>
                </a:solidFill>
                <a:latin typeface="Arial"/>
                <a:ea typeface="Arial"/>
                <a:cs typeface="Arial"/>
                <a:sym typeface="Arial"/>
              </a:endParaRPr>
            </a:p>
          </p:txBody>
        </p:sp>
        <p:sp>
          <p:nvSpPr>
            <p:cNvPr id="317" name="Google Shape;317;p18"/>
            <p:cNvSpPr/>
            <p:nvPr/>
          </p:nvSpPr>
          <p:spPr>
            <a:xfrm>
              <a:off x="3331742" y="1509795"/>
              <a:ext cx="1387445" cy="423170"/>
            </a:xfrm>
            <a:prstGeom prst="rect">
              <a:avLst/>
            </a:prstGeom>
            <a:gradFill>
              <a:gsLst>
                <a:gs pos="0">
                  <a:srgbClr val="A6B6DE"/>
                </a:gs>
                <a:gs pos="50000">
                  <a:srgbClr val="97AAD8"/>
                </a:gs>
                <a:gs pos="100000">
                  <a:srgbClr val="859CD6"/>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8"/>
            <p:cNvSpPr txBox="1"/>
            <p:nvPr/>
          </p:nvSpPr>
          <p:spPr>
            <a:xfrm>
              <a:off x="3331742" y="1509795"/>
              <a:ext cx="1387445" cy="42317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Non-Emissive Displays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635000" y="640823"/>
            <a:ext cx="3418659" cy="55831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Times New Roman"/>
              <a:buNone/>
            </a:pPr>
            <a:r>
              <a:rPr lang="en-US" sz="5400" b="0" i="0" u="none" strike="noStrike">
                <a:latin typeface="Times New Roman"/>
                <a:ea typeface="Times New Roman"/>
                <a:cs typeface="Times New Roman"/>
                <a:sym typeface="Times New Roman"/>
              </a:rPr>
              <a:t>Outline</a:t>
            </a:r>
            <a:endParaRPr sz="5400"/>
          </a:p>
        </p:txBody>
      </p:sp>
      <p:pic>
        <p:nvPicPr>
          <p:cNvPr id="100" name="Google Shape;100;p35" descr="Logo&#10;&#10;Description automatically generated"/>
          <p:cNvPicPr preferRelativeResize="0"/>
          <p:nvPr/>
        </p:nvPicPr>
        <p:blipFill rotWithShape="1">
          <a:blip r:embed="rId3">
            <a:alphaModFix/>
          </a:blip>
          <a:srcRect/>
          <a:stretch/>
        </p:blipFill>
        <p:spPr>
          <a:xfrm>
            <a:off x="-7485" y="5582980"/>
            <a:ext cx="1226827" cy="1275020"/>
          </a:xfrm>
          <a:prstGeom prst="rect">
            <a:avLst/>
          </a:prstGeom>
          <a:noFill/>
          <a:ln>
            <a:noFill/>
          </a:ln>
        </p:spPr>
      </p:pic>
      <p:grpSp>
        <p:nvGrpSpPr>
          <p:cNvPr id="101" name="Google Shape;101;p35"/>
          <p:cNvGrpSpPr/>
          <p:nvPr/>
        </p:nvGrpSpPr>
        <p:grpSpPr>
          <a:xfrm>
            <a:off x="-3075650" y="-217744"/>
            <a:ext cx="14178398" cy="7293488"/>
            <a:chOff x="-6126981" y="-937410"/>
            <a:chExt cx="14178398" cy="7293488"/>
          </a:xfrm>
        </p:grpSpPr>
        <p:sp>
          <p:nvSpPr>
            <p:cNvPr id="102" name="Google Shape;102;p35"/>
            <p:cNvSpPr/>
            <p:nvPr/>
          </p:nvSpPr>
          <p:spPr>
            <a:xfrm>
              <a:off x="-6126981" y="-937410"/>
              <a:ext cx="7293488" cy="7293488"/>
            </a:xfrm>
            <a:prstGeom prst="blockArc">
              <a:avLst>
                <a:gd name="adj1" fmla="val 18900000"/>
                <a:gd name="adj2" fmla="val 2700000"/>
                <a:gd name="adj3" fmla="val 296"/>
              </a:avLst>
            </a:prstGeom>
            <a:noFill/>
            <a:ln w="25400" cap="flat" cmpd="sng">
              <a:solidFill>
                <a:srgbClr val="5D9C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5"/>
            <p:cNvSpPr/>
            <p:nvPr/>
          </p:nvSpPr>
          <p:spPr>
            <a:xfrm>
              <a:off x="509717" y="338558"/>
              <a:ext cx="7541700" cy="677550"/>
            </a:xfrm>
            <a:prstGeom prst="rect">
              <a:avLst/>
            </a:prstGeom>
            <a:solidFill>
              <a:srgbClr val="528CB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5"/>
            <p:cNvSpPr txBox="1"/>
            <p:nvPr/>
          </p:nvSpPr>
          <p:spPr>
            <a:xfrm>
              <a:off x="509717" y="338558"/>
              <a:ext cx="7541700" cy="677550"/>
            </a:xfrm>
            <a:prstGeom prst="rect">
              <a:avLst/>
            </a:prstGeom>
            <a:noFill/>
            <a:ln>
              <a:noFill/>
            </a:ln>
          </p:spPr>
          <p:txBody>
            <a:bodyPr spcFirstLastPara="1" wrap="square" lIns="537800" tIns="60950" rIns="60950" bIns="6095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b="0" i="0" u="none" strike="noStrike" cap="none">
                  <a:solidFill>
                    <a:schemeClr val="lt1"/>
                  </a:solidFill>
                  <a:latin typeface="Calibri"/>
                  <a:ea typeface="Calibri"/>
                  <a:cs typeface="Calibri"/>
                  <a:sym typeface="Calibri"/>
                </a:rPr>
                <a:t>Overview of Functionalities of a Computer</a:t>
              </a:r>
              <a:endParaRPr sz="2400" b="0" i="0" u="none" strike="noStrike" cap="none">
                <a:solidFill>
                  <a:schemeClr val="lt1"/>
                </a:solidFill>
                <a:latin typeface="Arial"/>
                <a:ea typeface="Arial"/>
                <a:cs typeface="Arial"/>
                <a:sym typeface="Arial"/>
              </a:endParaRPr>
            </a:p>
          </p:txBody>
        </p:sp>
        <p:sp>
          <p:nvSpPr>
            <p:cNvPr id="105" name="Google Shape;105;p35"/>
            <p:cNvSpPr/>
            <p:nvPr/>
          </p:nvSpPr>
          <p:spPr>
            <a:xfrm>
              <a:off x="86248" y="253864"/>
              <a:ext cx="846937" cy="846937"/>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5"/>
            <p:cNvSpPr/>
            <p:nvPr/>
          </p:nvSpPr>
          <p:spPr>
            <a:xfrm>
              <a:off x="995230" y="1354558"/>
              <a:ext cx="7056187" cy="677550"/>
            </a:xfrm>
            <a:prstGeom prst="rect">
              <a:avLst/>
            </a:prstGeom>
            <a:solidFill>
              <a:srgbClr val="6597C7"/>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5"/>
            <p:cNvSpPr txBox="1"/>
            <p:nvPr/>
          </p:nvSpPr>
          <p:spPr>
            <a:xfrm>
              <a:off x="995230" y="1354558"/>
              <a:ext cx="7056187" cy="677550"/>
            </a:xfrm>
            <a:prstGeom prst="rect">
              <a:avLst/>
            </a:prstGeom>
            <a:noFill/>
            <a:ln>
              <a:noFill/>
            </a:ln>
          </p:spPr>
          <p:txBody>
            <a:bodyPr spcFirstLastPara="1" wrap="square" lIns="537800" tIns="60950" rIns="60950" bIns="60950" anchor="ctr" anchorCtr="0">
              <a:noAutofit/>
            </a:bodyPr>
            <a:lstStyle/>
            <a:p>
              <a:pPr marL="0" marR="0" lvl="0" indent="0" algn="l" rtl="0">
                <a:lnSpc>
                  <a:spcPct val="90000"/>
                </a:lnSpc>
                <a:spcBef>
                  <a:spcPts val="0"/>
                </a:spcBef>
                <a:spcAft>
                  <a:spcPts val="0"/>
                </a:spcAft>
                <a:buClr>
                  <a:srgbClr val="000000"/>
                </a:buClr>
                <a:buSzPts val="2400"/>
                <a:buFont typeface="Calibri"/>
                <a:buNone/>
              </a:pPr>
              <a:r>
                <a:rPr lang="en-US" sz="2400" b="0" i="0" u="none" strike="noStrike" cap="none">
                  <a:solidFill>
                    <a:schemeClr val="lt1"/>
                  </a:solidFill>
                  <a:latin typeface="Calibri"/>
                  <a:ea typeface="Calibri"/>
                  <a:cs typeface="Calibri"/>
                  <a:sym typeface="Calibri"/>
                </a:rPr>
                <a:t>Central Processing Unit</a:t>
              </a:r>
              <a:endParaRPr sz="2400" b="0" i="0" u="none" strike="noStrike" cap="none">
                <a:solidFill>
                  <a:schemeClr val="lt1"/>
                </a:solidFill>
                <a:latin typeface="Calibri"/>
                <a:ea typeface="Calibri"/>
                <a:cs typeface="Calibri"/>
                <a:sym typeface="Calibri"/>
              </a:endParaRPr>
            </a:p>
          </p:txBody>
        </p:sp>
        <p:sp>
          <p:nvSpPr>
            <p:cNvPr id="108" name="Google Shape;108;p35"/>
            <p:cNvSpPr/>
            <p:nvPr/>
          </p:nvSpPr>
          <p:spPr>
            <a:xfrm>
              <a:off x="571761" y="1269864"/>
              <a:ext cx="846937" cy="846937"/>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5"/>
            <p:cNvSpPr/>
            <p:nvPr/>
          </p:nvSpPr>
          <p:spPr>
            <a:xfrm>
              <a:off x="1144243" y="2370558"/>
              <a:ext cx="6907174" cy="677550"/>
            </a:xfrm>
            <a:prstGeom prst="rect">
              <a:avLst/>
            </a:prstGeom>
            <a:solidFill>
              <a:srgbClr val="79A3D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5"/>
            <p:cNvSpPr txBox="1"/>
            <p:nvPr/>
          </p:nvSpPr>
          <p:spPr>
            <a:xfrm>
              <a:off x="1144243" y="2370558"/>
              <a:ext cx="6907174" cy="677550"/>
            </a:xfrm>
            <a:prstGeom prst="rect">
              <a:avLst/>
            </a:prstGeom>
            <a:noFill/>
            <a:ln>
              <a:noFill/>
            </a:ln>
          </p:spPr>
          <p:txBody>
            <a:bodyPr spcFirstLastPara="1" wrap="square" lIns="537800" tIns="60950" rIns="60950" bIns="60950" anchor="ctr" anchorCtr="0">
              <a:noAutofit/>
            </a:bodyPr>
            <a:lstStyle/>
            <a:p>
              <a:pPr marL="0" marR="0" lvl="0" indent="0" algn="l" rtl="0">
                <a:lnSpc>
                  <a:spcPct val="90000"/>
                </a:lnSpc>
                <a:spcBef>
                  <a:spcPts val="0"/>
                </a:spcBef>
                <a:spcAft>
                  <a:spcPts val="0"/>
                </a:spcAft>
                <a:buClr>
                  <a:srgbClr val="000000"/>
                </a:buClr>
                <a:buSzPts val="2400"/>
                <a:buFont typeface="Calibri"/>
                <a:buNone/>
              </a:pPr>
              <a:r>
                <a:rPr lang="en-US" sz="2400" b="0" i="0" u="none" strike="noStrike" cap="none">
                  <a:solidFill>
                    <a:schemeClr val="lt1"/>
                  </a:solidFill>
                  <a:latin typeface="Calibri"/>
                  <a:ea typeface="Calibri"/>
                  <a:cs typeface="Calibri"/>
                  <a:sym typeface="Calibri"/>
                </a:rPr>
                <a:t>Input Unit</a:t>
              </a:r>
              <a:endParaRPr sz="2400" b="0" i="0" u="none" strike="noStrike" cap="none">
                <a:solidFill>
                  <a:schemeClr val="lt1"/>
                </a:solidFill>
                <a:latin typeface="Calibri"/>
                <a:ea typeface="Calibri"/>
                <a:cs typeface="Calibri"/>
                <a:sym typeface="Calibri"/>
              </a:endParaRPr>
            </a:p>
          </p:txBody>
        </p:sp>
        <p:sp>
          <p:nvSpPr>
            <p:cNvPr id="111" name="Google Shape;111;p35"/>
            <p:cNvSpPr/>
            <p:nvPr/>
          </p:nvSpPr>
          <p:spPr>
            <a:xfrm>
              <a:off x="720774" y="2285864"/>
              <a:ext cx="846937" cy="846937"/>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5"/>
            <p:cNvSpPr/>
            <p:nvPr/>
          </p:nvSpPr>
          <p:spPr>
            <a:xfrm>
              <a:off x="995230" y="3386558"/>
              <a:ext cx="7056187" cy="677550"/>
            </a:xfrm>
            <a:prstGeom prst="rect">
              <a:avLst/>
            </a:prstGeom>
            <a:solidFill>
              <a:srgbClr val="8EB1D9"/>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5"/>
            <p:cNvSpPr txBox="1"/>
            <p:nvPr/>
          </p:nvSpPr>
          <p:spPr>
            <a:xfrm>
              <a:off x="995230" y="3386558"/>
              <a:ext cx="7056187" cy="677550"/>
            </a:xfrm>
            <a:prstGeom prst="rect">
              <a:avLst/>
            </a:prstGeom>
            <a:noFill/>
            <a:ln>
              <a:noFill/>
            </a:ln>
          </p:spPr>
          <p:txBody>
            <a:bodyPr spcFirstLastPara="1" wrap="square" lIns="537800" tIns="60950" rIns="60950" bIns="60950" anchor="ctr" anchorCtr="0">
              <a:noAutofit/>
            </a:bodyPr>
            <a:lstStyle/>
            <a:p>
              <a:pPr marL="0" marR="0" lvl="0" indent="0" algn="l" rtl="0">
                <a:lnSpc>
                  <a:spcPct val="90000"/>
                </a:lnSpc>
                <a:spcBef>
                  <a:spcPts val="0"/>
                </a:spcBef>
                <a:spcAft>
                  <a:spcPts val="0"/>
                </a:spcAft>
                <a:buClr>
                  <a:srgbClr val="000000"/>
                </a:buClr>
                <a:buSzPts val="2400"/>
                <a:buFont typeface="Calibri"/>
                <a:buNone/>
              </a:pPr>
              <a:r>
                <a:rPr lang="en-US" sz="2400" b="0" i="0" u="none" strike="noStrike" cap="none">
                  <a:solidFill>
                    <a:schemeClr val="lt1"/>
                  </a:solidFill>
                  <a:latin typeface="Calibri"/>
                  <a:ea typeface="Calibri"/>
                  <a:cs typeface="Calibri"/>
                  <a:sym typeface="Calibri"/>
                </a:rPr>
                <a:t>Output Unit</a:t>
              </a:r>
              <a:endParaRPr sz="2400" b="0" i="0" u="none" strike="noStrike" cap="none">
                <a:solidFill>
                  <a:schemeClr val="lt1"/>
                </a:solidFill>
                <a:latin typeface="Calibri"/>
                <a:ea typeface="Calibri"/>
                <a:cs typeface="Calibri"/>
                <a:sym typeface="Calibri"/>
              </a:endParaRPr>
            </a:p>
          </p:txBody>
        </p:sp>
        <p:sp>
          <p:nvSpPr>
            <p:cNvPr id="114" name="Google Shape;114;p35"/>
            <p:cNvSpPr/>
            <p:nvPr/>
          </p:nvSpPr>
          <p:spPr>
            <a:xfrm>
              <a:off x="571761" y="3301864"/>
              <a:ext cx="846937" cy="846937"/>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5"/>
            <p:cNvSpPr/>
            <p:nvPr/>
          </p:nvSpPr>
          <p:spPr>
            <a:xfrm>
              <a:off x="509717" y="4402558"/>
              <a:ext cx="7541700" cy="677550"/>
            </a:xfrm>
            <a:prstGeom prst="rect">
              <a:avLst/>
            </a:prstGeom>
            <a:solidFill>
              <a:srgbClr val="A3BFE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5"/>
            <p:cNvSpPr txBox="1"/>
            <p:nvPr/>
          </p:nvSpPr>
          <p:spPr>
            <a:xfrm>
              <a:off x="509717" y="4402558"/>
              <a:ext cx="7541700" cy="677550"/>
            </a:xfrm>
            <a:prstGeom prst="rect">
              <a:avLst/>
            </a:prstGeom>
            <a:noFill/>
            <a:ln>
              <a:noFill/>
            </a:ln>
          </p:spPr>
          <p:txBody>
            <a:bodyPr spcFirstLastPara="1" wrap="square" lIns="537800" tIns="60950" rIns="60950" bIns="60950" anchor="ctr" anchorCtr="0">
              <a:noAutofit/>
            </a:bodyPr>
            <a:lstStyle/>
            <a:p>
              <a:pPr marL="0" marR="0" lvl="0" indent="0" algn="l" rtl="0">
                <a:lnSpc>
                  <a:spcPct val="90000"/>
                </a:lnSpc>
                <a:spcBef>
                  <a:spcPts val="0"/>
                </a:spcBef>
                <a:spcAft>
                  <a:spcPts val="0"/>
                </a:spcAft>
                <a:buClr>
                  <a:srgbClr val="000000"/>
                </a:buClr>
                <a:buSzPts val="2400"/>
                <a:buFont typeface="Calibri"/>
                <a:buNone/>
              </a:pPr>
              <a:r>
                <a:rPr lang="en-US" sz="2400" b="0" i="0" u="none" strike="noStrike" cap="none">
                  <a:solidFill>
                    <a:schemeClr val="lt1"/>
                  </a:solidFill>
                  <a:latin typeface="Calibri"/>
                  <a:ea typeface="Calibri"/>
                  <a:cs typeface="Calibri"/>
                  <a:sym typeface="Calibri"/>
                </a:rPr>
                <a:t>File Extension</a:t>
              </a:r>
              <a:endParaRPr/>
            </a:p>
          </p:txBody>
        </p:sp>
        <p:sp>
          <p:nvSpPr>
            <p:cNvPr id="117" name="Google Shape;117;p35"/>
            <p:cNvSpPr/>
            <p:nvPr/>
          </p:nvSpPr>
          <p:spPr>
            <a:xfrm>
              <a:off x="86248" y="4317864"/>
              <a:ext cx="846937" cy="846937"/>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9"/>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Printer</a:t>
            </a:r>
            <a:br>
              <a:rPr lang="en-US" sz="4400" b="0" i="0" u="none" strike="noStrike">
                <a:solidFill>
                  <a:srgbClr val="000000"/>
                </a:solidFill>
                <a:latin typeface="Times New Roman"/>
                <a:ea typeface="Times New Roman"/>
                <a:cs typeface="Times New Roman"/>
                <a:sym typeface="Times New Roman"/>
              </a:rPr>
            </a:br>
            <a:endParaRPr/>
          </a:p>
        </p:txBody>
      </p:sp>
      <p:pic>
        <p:nvPicPr>
          <p:cNvPr id="324" name="Google Shape;324;p19" descr="Logo&#10;&#10;Description automatically generated"/>
          <p:cNvPicPr preferRelativeResize="0"/>
          <p:nvPr/>
        </p:nvPicPr>
        <p:blipFill rotWithShape="1">
          <a:blip r:embed="rId3">
            <a:alphaModFix/>
          </a:blip>
          <a:srcRect/>
          <a:stretch/>
        </p:blipFill>
        <p:spPr>
          <a:xfrm>
            <a:off x="-14990" y="5595911"/>
            <a:ext cx="1339121" cy="1275020"/>
          </a:xfrm>
          <a:prstGeom prst="rect">
            <a:avLst/>
          </a:prstGeom>
          <a:noFill/>
          <a:ln>
            <a:noFill/>
          </a:ln>
        </p:spPr>
      </p:pic>
      <p:cxnSp>
        <p:nvCxnSpPr>
          <p:cNvPr id="325" name="Google Shape;325;p19"/>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326" name="Google Shape;326;p19"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9"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9"/>
          <p:cNvSpPr/>
          <p:nvPr/>
        </p:nvSpPr>
        <p:spPr>
          <a:xfrm>
            <a:off x="3125354" y="6185925"/>
            <a:ext cx="219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9"/>
          <p:cNvSpPr txBox="1">
            <a:spLocks noGrp="1"/>
          </p:cNvSpPr>
          <p:nvPr>
            <p:ph type="body" idx="1"/>
          </p:nvPr>
        </p:nvSpPr>
        <p:spPr>
          <a:xfrm>
            <a:off x="436750" y="1293153"/>
            <a:ext cx="5761114" cy="4447653"/>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000000"/>
              </a:buClr>
              <a:buSzPts val="2200"/>
              <a:buChar char="•"/>
            </a:pPr>
            <a:r>
              <a:rPr lang="en-US" sz="2200">
                <a:solidFill>
                  <a:srgbClr val="000000"/>
                </a:solidFill>
              </a:rPr>
              <a:t>A printer is an output device that prints text and computer-generated images onto paper or onto another physical medium, such as a transparent film.</a:t>
            </a:r>
            <a:endParaRPr/>
          </a:p>
          <a:p>
            <a:pPr marL="228600" lvl="0" indent="-228600" algn="just" rtl="0">
              <a:lnSpc>
                <a:spcPct val="90000"/>
              </a:lnSpc>
              <a:spcBef>
                <a:spcPts val="1000"/>
              </a:spcBef>
              <a:spcAft>
                <a:spcPts val="0"/>
              </a:spcAft>
              <a:buClr>
                <a:srgbClr val="000000"/>
              </a:buClr>
              <a:buSzPts val="2200"/>
              <a:buChar char="•"/>
            </a:pPr>
            <a:r>
              <a:rPr lang="en-US" sz="2200">
                <a:solidFill>
                  <a:srgbClr val="000000"/>
                </a:solidFill>
              </a:rPr>
              <a:t>Printers can print in monochrome or color mode. There are many types of printers on the market to meet users’ demands.</a:t>
            </a:r>
            <a:endParaRPr/>
          </a:p>
          <a:p>
            <a:pPr marL="228600" lvl="0" indent="-228600" algn="just" rtl="0">
              <a:lnSpc>
                <a:spcPct val="90000"/>
              </a:lnSpc>
              <a:spcBef>
                <a:spcPts val="1000"/>
              </a:spcBef>
              <a:spcAft>
                <a:spcPts val="0"/>
              </a:spcAft>
              <a:buClr>
                <a:srgbClr val="000000"/>
              </a:buClr>
              <a:buSzPts val="2200"/>
              <a:buChar char="•"/>
            </a:pPr>
            <a:r>
              <a:rPr lang="en-US" sz="2200">
                <a:solidFill>
                  <a:srgbClr val="000000"/>
                </a:solidFill>
              </a:rPr>
              <a:t>The most common types of printers you find on the market are inkjet printers, laser printers and 3D printers.</a:t>
            </a:r>
            <a:endParaRPr/>
          </a:p>
          <a:p>
            <a:pPr marL="0" lvl="0" indent="0" algn="l" rtl="0">
              <a:lnSpc>
                <a:spcPct val="90000"/>
              </a:lnSpc>
              <a:spcBef>
                <a:spcPts val="1000"/>
              </a:spcBef>
              <a:spcAft>
                <a:spcPts val="0"/>
              </a:spcAft>
              <a:buClr>
                <a:schemeClr val="dk1"/>
              </a:buClr>
              <a:buSzPts val="2200"/>
              <a:buNone/>
            </a:pPr>
            <a:endParaRPr sz="2200">
              <a:solidFill>
                <a:srgbClr val="000000"/>
              </a:solidFill>
            </a:endParaRPr>
          </a:p>
          <a:p>
            <a:pPr marL="0" lvl="0" indent="0" algn="l" rtl="0">
              <a:lnSpc>
                <a:spcPct val="90000"/>
              </a:lnSpc>
              <a:spcBef>
                <a:spcPts val="1000"/>
              </a:spcBef>
              <a:spcAft>
                <a:spcPts val="0"/>
              </a:spcAft>
              <a:buClr>
                <a:schemeClr val="dk1"/>
              </a:buClr>
              <a:buSzPts val="2200"/>
              <a:buNone/>
            </a:pPr>
            <a:endParaRPr sz="2200">
              <a:solidFill>
                <a:srgbClr val="000000"/>
              </a:solidFill>
            </a:endParaRPr>
          </a:p>
          <a:p>
            <a:pPr marL="228600" lvl="0" indent="-88900" algn="l" rtl="0">
              <a:lnSpc>
                <a:spcPct val="90000"/>
              </a:lnSpc>
              <a:spcBef>
                <a:spcPts val="1000"/>
              </a:spcBef>
              <a:spcAft>
                <a:spcPts val="0"/>
              </a:spcAft>
              <a:buClr>
                <a:schemeClr val="dk1"/>
              </a:buClr>
              <a:buSzPts val="2200"/>
              <a:buNone/>
            </a:pPr>
            <a:endParaRPr sz="2200">
              <a:solidFill>
                <a:srgbClr val="000000"/>
              </a:solidFill>
            </a:endParaRPr>
          </a:p>
          <a:p>
            <a:pPr marL="228600" lvl="0" indent="-228600" algn="l" rtl="0">
              <a:lnSpc>
                <a:spcPct val="90000"/>
              </a:lnSpc>
              <a:spcBef>
                <a:spcPts val="1000"/>
              </a:spcBef>
              <a:spcAft>
                <a:spcPts val="0"/>
              </a:spcAft>
              <a:buClr>
                <a:srgbClr val="000000"/>
              </a:buClr>
              <a:buSzPts val="2200"/>
              <a:buChar char="•"/>
            </a:pPr>
            <a:br>
              <a:rPr lang="en-US" sz="2200">
                <a:solidFill>
                  <a:srgbClr val="000000"/>
                </a:solidFill>
              </a:rPr>
            </a:br>
            <a:endParaRPr sz="2200">
              <a:solidFill>
                <a:srgbClr val="000000"/>
              </a:solidFill>
            </a:endParaRPr>
          </a:p>
        </p:txBody>
      </p:sp>
      <p:pic>
        <p:nvPicPr>
          <p:cNvPr id="330" name="Google Shape;330;p19"/>
          <p:cNvPicPr preferRelativeResize="0"/>
          <p:nvPr/>
        </p:nvPicPr>
        <p:blipFill rotWithShape="1">
          <a:blip r:embed="rId6">
            <a:alphaModFix/>
          </a:blip>
          <a:srcRect/>
          <a:stretch/>
        </p:blipFill>
        <p:spPr>
          <a:xfrm>
            <a:off x="9339405" y="1130030"/>
            <a:ext cx="2788963" cy="2974894"/>
          </a:xfrm>
          <a:prstGeom prst="rect">
            <a:avLst/>
          </a:prstGeom>
          <a:noFill/>
          <a:ln>
            <a:noFill/>
          </a:ln>
        </p:spPr>
      </p:pic>
      <p:pic>
        <p:nvPicPr>
          <p:cNvPr id="331" name="Google Shape;331;p19"/>
          <p:cNvPicPr preferRelativeResize="0"/>
          <p:nvPr/>
        </p:nvPicPr>
        <p:blipFill rotWithShape="1">
          <a:blip r:embed="rId7">
            <a:alphaModFix/>
          </a:blip>
          <a:srcRect/>
          <a:stretch/>
        </p:blipFill>
        <p:spPr>
          <a:xfrm>
            <a:off x="6649604" y="1077989"/>
            <a:ext cx="2616091" cy="2393634"/>
          </a:xfrm>
          <a:prstGeom prst="rect">
            <a:avLst/>
          </a:prstGeom>
          <a:noFill/>
          <a:ln>
            <a:noFill/>
          </a:ln>
        </p:spPr>
      </p:pic>
      <p:sp>
        <p:nvSpPr>
          <p:cNvPr id="332" name="Google Shape;332;p19"/>
          <p:cNvSpPr txBox="1"/>
          <p:nvPr/>
        </p:nvSpPr>
        <p:spPr>
          <a:xfrm>
            <a:off x="7457872" y="6053508"/>
            <a:ext cx="151209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CE727A"/>
                </a:solidFill>
                <a:latin typeface="Calibri"/>
                <a:ea typeface="Calibri"/>
                <a:cs typeface="Calibri"/>
                <a:sym typeface="Calibri"/>
              </a:rPr>
              <a:t>3D Printer</a:t>
            </a:r>
            <a:endParaRPr sz="1400" b="0" i="0" u="none" strike="noStrike" cap="none">
              <a:solidFill>
                <a:srgbClr val="000000"/>
              </a:solidFill>
              <a:latin typeface="Arial"/>
              <a:ea typeface="Arial"/>
              <a:cs typeface="Arial"/>
              <a:sym typeface="Arial"/>
            </a:endParaRPr>
          </a:p>
        </p:txBody>
      </p:sp>
      <p:pic>
        <p:nvPicPr>
          <p:cNvPr id="333" name="Google Shape;333;p19" descr="A picture containing sitting, small, toaster, car&#10;&#10;Description automatically generated"/>
          <p:cNvPicPr preferRelativeResize="0"/>
          <p:nvPr/>
        </p:nvPicPr>
        <p:blipFill rotWithShape="1">
          <a:blip r:embed="rId8">
            <a:alphaModFix/>
          </a:blip>
          <a:srcRect/>
          <a:stretch/>
        </p:blipFill>
        <p:spPr>
          <a:xfrm>
            <a:off x="6649604" y="3616122"/>
            <a:ext cx="2465349" cy="2465349"/>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20" descr="A picture containing electronics, monitor, projector&#10;&#10;Description automatically generated"/>
          <p:cNvPicPr preferRelativeResize="0"/>
          <p:nvPr/>
        </p:nvPicPr>
        <p:blipFill rotWithShape="1">
          <a:blip r:embed="rId3">
            <a:alphaModFix/>
          </a:blip>
          <a:srcRect/>
          <a:stretch/>
        </p:blipFill>
        <p:spPr>
          <a:xfrm>
            <a:off x="6965501" y="779157"/>
            <a:ext cx="4243644" cy="2970551"/>
          </a:xfrm>
          <a:prstGeom prst="rect">
            <a:avLst/>
          </a:prstGeom>
          <a:noFill/>
          <a:ln>
            <a:noFill/>
          </a:ln>
        </p:spPr>
      </p:pic>
      <p:pic>
        <p:nvPicPr>
          <p:cNvPr id="339" name="Google Shape;339;p20" descr="A pair of black headphones&#10;&#10;Description automatically generated"/>
          <p:cNvPicPr preferRelativeResize="0"/>
          <p:nvPr/>
        </p:nvPicPr>
        <p:blipFill rotWithShape="1">
          <a:blip r:embed="rId4">
            <a:alphaModFix/>
          </a:blip>
          <a:srcRect/>
          <a:stretch/>
        </p:blipFill>
        <p:spPr>
          <a:xfrm>
            <a:off x="6872898" y="4113455"/>
            <a:ext cx="3293760" cy="2195002"/>
          </a:xfrm>
          <a:prstGeom prst="rect">
            <a:avLst/>
          </a:prstGeom>
          <a:noFill/>
          <a:ln>
            <a:noFill/>
          </a:ln>
        </p:spPr>
      </p:pic>
      <p:sp>
        <p:nvSpPr>
          <p:cNvPr id="340" name="Google Shape;340;p20"/>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Speakers and Headphones</a:t>
            </a:r>
            <a:br>
              <a:rPr lang="en-US" sz="4400" b="0" i="0" u="none" strike="noStrike">
                <a:solidFill>
                  <a:srgbClr val="000000"/>
                </a:solidFill>
                <a:latin typeface="Times New Roman"/>
                <a:ea typeface="Times New Roman"/>
                <a:cs typeface="Times New Roman"/>
                <a:sym typeface="Times New Roman"/>
              </a:rPr>
            </a:br>
            <a:endParaRPr/>
          </a:p>
        </p:txBody>
      </p:sp>
      <p:pic>
        <p:nvPicPr>
          <p:cNvPr id="341" name="Google Shape;341;p20" descr="Logo&#10;&#10;Description automatically generated"/>
          <p:cNvPicPr preferRelativeResize="0"/>
          <p:nvPr/>
        </p:nvPicPr>
        <p:blipFill rotWithShape="1">
          <a:blip r:embed="rId5">
            <a:alphaModFix/>
          </a:blip>
          <a:srcRect/>
          <a:stretch/>
        </p:blipFill>
        <p:spPr>
          <a:xfrm>
            <a:off x="-14990" y="5595911"/>
            <a:ext cx="1339121" cy="1275020"/>
          </a:xfrm>
          <a:prstGeom prst="rect">
            <a:avLst/>
          </a:prstGeom>
          <a:noFill/>
          <a:ln>
            <a:noFill/>
          </a:ln>
        </p:spPr>
      </p:pic>
      <p:cxnSp>
        <p:nvCxnSpPr>
          <p:cNvPr id="342" name="Google Shape;342;p20"/>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343" name="Google Shape;343;p20" descr="Heartbeat"/>
          <p:cNvSpPr/>
          <p:nvPr/>
        </p:nvSpPr>
        <p:spPr>
          <a:xfrm>
            <a:off x="2549495" y="1692675"/>
            <a:ext cx="767812" cy="767812"/>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20" descr="Fax"/>
          <p:cNvSpPr/>
          <p:nvPr/>
        </p:nvSpPr>
        <p:spPr>
          <a:xfrm>
            <a:off x="3838323" y="4716113"/>
            <a:ext cx="767812" cy="767812"/>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20"/>
          <p:cNvSpPr/>
          <p:nvPr/>
        </p:nvSpPr>
        <p:spPr>
          <a:xfrm>
            <a:off x="3125354" y="6185925"/>
            <a:ext cx="219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20"/>
          <p:cNvSpPr txBox="1">
            <a:spLocks noGrp="1"/>
          </p:cNvSpPr>
          <p:nvPr>
            <p:ph type="body" idx="1"/>
          </p:nvPr>
        </p:nvSpPr>
        <p:spPr>
          <a:xfrm>
            <a:off x="436749" y="1293153"/>
            <a:ext cx="6638608" cy="4073311"/>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000000"/>
              </a:buClr>
              <a:buSzPts val="2200"/>
              <a:buChar char="•"/>
            </a:pPr>
            <a:r>
              <a:rPr lang="en-US" sz="2200" b="1">
                <a:solidFill>
                  <a:srgbClr val="000000"/>
                </a:solidFill>
              </a:rPr>
              <a:t>A speaker </a:t>
            </a:r>
            <a:r>
              <a:rPr lang="en-US" sz="2200">
                <a:solidFill>
                  <a:srgbClr val="000000"/>
                </a:solidFill>
              </a:rPr>
              <a:t>is an output device that plays sound generated by the computer’s sound card. The speaker is attached to the sound card by a cable. Most computers also have an internal speaker that is attached to the mainboard and that can play simple sounds. </a:t>
            </a:r>
            <a:endParaRPr/>
          </a:p>
          <a:p>
            <a:pPr marL="0" lvl="0" indent="0" algn="just" rtl="0">
              <a:lnSpc>
                <a:spcPct val="90000"/>
              </a:lnSpc>
              <a:spcBef>
                <a:spcPts val="1000"/>
              </a:spcBef>
              <a:spcAft>
                <a:spcPts val="0"/>
              </a:spcAft>
              <a:buClr>
                <a:schemeClr val="dk1"/>
              </a:buClr>
              <a:buSzPts val="2200"/>
              <a:buNone/>
            </a:pPr>
            <a:endParaRPr sz="2200">
              <a:solidFill>
                <a:srgbClr val="000000"/>
              </a:solidFill>
            </a:endParaRPr>
          </a:p>
          <a:p>
            <a:pPr marL="228600" lvl="0" indent="-228600" algn="just" rtl="0">
              <a:lnSpc>
                <a:spcPct val="90000"/>
              </a:lnSpc>
              <a:spcBef>
                <a:spcPts val="1000"/>
              </a:spcBef>
              <a:spcAft>
                <a:spcPts val="0"/>
              </a:spcAft>
              <a:buClr>
                <a:srgbClr val="000000"/>
              </a:buClr>
              <a:buSzPts val="2200"/>
              <a:buChar char="•"/>
            </a:pPr>
            <a:r>
              <a:rPr lang="en-US" sz="2200" b="1">
                <a:solidFill>
                  <a:srgbClr val="000000"/>
                </a:solidFill>
              </a:rPr>
              <a:t>A headphone </a:t>
            </a:r>
            <a:r>
              <a:rPr lang="en-US" sz="2200">
                <a:solidFill>
                  <a:srgbClr val="000000"/>
                </a:solidFill>
              </a:rPr>
              <a:t>is a pair of speakers worn over or in the ears so only the wearer can hear the sound. A headphone with an integrated microphone is usually called a headset.</a:t>
            </a:r>
            <a:endParaRPr/>
          </a:p>
          <a:p>
            <a:pPr marL="0" lvl="0" indent="0" algn="just" rtl="0">
              <a:lnSpc>
                <a:spcPct val="90000"/>
              </a:lnSpc>
              <a:spcBef>
                <a:spcPts val="1000"/>
              </a:spcBef>
              <a:spcAft>
                <a:spcPts val="0"/>
              </a:spcAft>
              <a:buClr>
                <a:schemeClr val="dk1"/>
              </a:buClr>
              <a:buSzPts val="2200"/>
              <a:buNone/>
            </a:pPr>
            <a:endParaRPr sz="2200">
              <a:solidFill>
                <a:srgbClr val="000000"/>
              </a:solidFill>
            </a:endParaRPr>
          </a:p>
          <a:p>
            <a:pPr marL="228600" lvl="0" indent="-88900" algn="just" rtl="0">
              <a:lnSpc>
                <a:spcPct val="90000"/>
              </a:lnSpc>
              <a:spcBef>
                <a:spcPts val="1000"/>
              </a:spcBef>
              <a:spcAft>
                <a:spcPts val="0"/>
              </a:spcAft>
              <a:buClr>
                <a:schemeClr val="dk1"/>
              </a:buClr>
              <a:buSzPts val="2200"/>
              <a:buNone/>
            </a:pPr>
            <a:endParaRPr sz="2200">
              <a:solidFill>
                <a:srgbClr val="000000"/>
              </a:solidFill>
            </a:endParaRPr>
          </a:p>
          <a:p>
            <a:pPr marL="0" lvl="0" indent="0" algn="l" rtl="0">
              <a:lnSpc>
                <a:spcPct val="90000"/>
              </a:lnSpc>
              <a:spcBef>
                <a:spcPts val="1000"/>
              </a:spcBef>
              <a:spcAft>
                <a:spcPts val="0"/>
              </a:spcAft>
              <a:buClr>
                <a:srgbClr val="000000"/>
              </a:buClr>
              <a:buSzPts val="2200"/>
              <a:buNone/>
            </a:pPr>
            <a:br>
              <a:rPr lang="en-US" sz="2200">
                <a:solidFill>
                  <a:srgbClr val="000000"/>
                </a:solidFill>
              </a:rPr>
            </a:br>
            <a:endParaRPr sz="22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7"/>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a:solidFill>
                  <a:srgbClr val="000000"/>
                </a:solidFill>
                <a:latin typeface="Times New Roman"/>
                <a:ea typeface="Times New Roman"/>
                <a:cs typeface="Times New Roman"/>
                <a:sym typeface="Times New Roman"/>
              </a:rPr>
              <a:t>File Extension</a:t>
            </a:r>
            <a:br>
              <a:rPr lang="en-US" sz="4400" b="0" i="0" u="none" strike="noStrike">
                <a:solidFill>
                  <a:srgbClr val="000000"/>
                </a:solidFill>
                <a:latin typeface="Times New Roman"/>
                <a:ea typeface="Times New Roman"/>
                <a:cs typeface="Times New Roman"/>
                <a:sym typeface="Times New Roman"/>
              </a:rPr>
            </a:br>
            <a:endParaRPr/>
          </a:p>
        </p:txBody>
      </p:sp>
      <p:pic>
        <p:nvPicPr>
          <p:cNvPr id="352" name="Google Shape;352;p37" descr="Logo&#10;&#10;Description automatically generated"/>
          <p:cNvPicPr preferRelativeResize="0"/>
          <p:nvPr/>
        </p:nvPicPr>
        <p:blipFill rotWithShape="1">
          <a:blip r:embed="rId3">
            <a:alphaModFix/>
          </a:blip>
          <a:srcRect/>
          <a:stretch/>
        </p:blipFill>
        <p:spPr>
          <a:xfrm>
            <a:off x="-14990" y="5595911"/>
            <a:ext cx="1339121" cy="1275020"/>
          </a:xfrm>
          <a:prstGeom prst="rect">
            <a:avLst/>
          </a:prstGeom>
          <a:noFill/>
          <a:ln>
            <a:noFill/>
          </a:ln>
        </p:spPr>
      </p:pic>
      <p:cxnSp>
        <p:nvCxnSpPr>
          <p:cNvPr id="353" name="Google Shape;353;p37"/>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354" name="Google Shape;354;p37" descr="Heartbeat"/>
          <p:cNvSpPr/>
          <p:nvPr/>
        </p:nvSpPr>
        <p:spPr>
          <a:xfrm>
            <a:off x="2549495" y="1692675"/>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37" descr="Fax"/>
          <p:cNvSpPr/>
          <p:nvPr/>
        </p:nvSpPr>
        <p:spPr>
          <a:xfrm>
            <a:off x="3838323" y="4716113"/>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37"/>
          <p:cNvSpPr/>
          <p:nvPr/>
        </p:nvSpPr>
        <p:spPr>
          <a:xfrm>
            <a:off x="3125354" y="6185925"/>
            <a:ext cx="219375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37"/>
          <p:cNvSpPr txBox="1">
            <a:spLocks noGrp="1"/>
          </p:cNvSpPr>
          <p:nvPr>
            <p:ph type="body" idx="1"/>
          </p:nvPr>
        </p:nvSpPr>
        <p:spPr>
          <a:xfrm>
            <a:off x="478436" y="1122593"/>
            <a:ext cx="10994036" cy="407331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1000"/>
              </a:spcBef>
              <a:spcAft>
                <a:spcPts val="0"/>
              </a:spcAft>
              <a:buClr>
                <a:srgbClr val="000000"/>
              </a:buClr>
              <a:buSzPts val="2200"/>
              <a:buNone/>
            </a:pPr>
            <a:r>
              <a:rPr lang="en-US" sz="2200">
                <a:solidFill>
                  <a:srgbClr val="000000"/>
                </a:solidFill>
              </a:rPr>
              <a:t>A file extension is the suffix at the end of a filename that indicates what type of file it is. </a:t>
            </a:r>
            <a:endParaRPr sz="2200">
              <a:solidFill>
                <a:srgbClr val="000000"/>
              </a:solidFill>
            </a:endParaRPr>
          </a:p>
          <a:p>
            <a:pPr marL="228600" lvl="0" indent="-88900" algn="just" rtl="0">
              <a:lnSpc>
                <a:spcPct val="90000"/>
              </a:lnSpc>
              <a:spcBef>
                <a:spcPts val="1000"/>
              </a:spcBef>
              <a:spcAft>
                <a:spcPts val="0"/>
              </a:spcAft>
              <a:buClr>
                <a:schemeClr val="dk1"/>
              </a:buClr>
              <a:buSzPts val="2200"/>
              <a:buNone/>
            </a:pPr>
            <a:endParaRPr sz="2200">
              <a:solidFill>
                <a:srgbClr val="000000"/>
              </a:solidFill>
            </a:endParaRPr>
          </a:p>
          <a:p>
            <a:pPr marL="0" lvl="0" indent="0" algn="l" rtl="0">
              <a:lnSpc>
                <a:spcPct val="90000"/>
              </a:lnSpc>
              <a:spcBef>
                <a:spcPts val="1000"/>
              </a:spcBef>
              <a:spcAft>
                <a:spcPts val="0"/>
              </a:spcAft>
              <a:buClr>
                <a:srgbClr val="000000"/>
              </a:buClr>
              <a:buSzPts val="2200"/>
              <a:buNone/>
            </a:pPr>
            <a:br>
              <a:rPr lang="en-US" sz="2200">
                <a:solidFill>
                  <a:srgbClr val="000000"/>
                </a:solidFill>
              </a:rPr>
            </a:br>
            <a:endParaRPr sz="2200">
              <a:solidFill>
                <a:srgbClr val="000000"/>
              </a:solidFill>
            </a:endParaRPr>
          </a:p>
        </p:txBody>
      </p:sp>
      <p:graphicFrame>
        <p:nvGraphicFramePr>
          <p:cNvPr id="358" name="Google Shape;358;p37"/>
          <p:cNvGraphicFramePr/>
          <p:nvPr/>
        </p:nvGraphicFramePr>
        <p:xfrm>
          <a:off x="1853233" y="1805712"/>
          <a:ext cx="3945800" cy="4821050"/>
        </p:xfrm>
        <a:graphic>
          <a:graphicData uri="http://schemas.openxmlformats.org/drawingml/2006/table">
            <a:tbl>
              <a:tblPr firstRow="1" bandRow="1">
                <a:noFill/>
                <a:tableStyleId>{9CE1FD64-5A02-4BEC-A4DC-BBA22E494E3F}</a:tableStyleId>
              </a:tblPr>
              <a:tblGrid>
                <a:gridCol w="1210000">
                  <a:extLst>
                    <a:ext uri="{9D8B030D-6E8A-4147-A177-3AD203B41FA5}">
                      <a16:colId xmlns:a16="http://schemas.microsoft.com/office/drawing/2014/main" val="20000"/>
                    </a:ext>
                  </a:extLst>
                </a:gridCol>
                <a:gridCol w="273580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Extension </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u="none" strike="noStrike" cap="none">
                          <a:latin typeface="Calibri"/>
                          <a:ea typeface="Calibri"/>
                          <a:cs typeface="Calibri"/>
                          <a:sym typeface="Calibri"/>
                        </a:rPr>
                        <a:t>File Type</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.docx</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Microsoft Word Document</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.pptx</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Microsoft Power Point</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.xlsx</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Microsoft Excel Spreadsheet </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.jpg</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JPEG Image</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.psd</a:t>
                      </a:r>
                      <a:endParaRPr sz="1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Adobe Photoshop Document</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70850">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.pdf</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Portable Document File </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70850">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.zip</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Zipped File</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70850">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.rar</a:t>
                      </a:r>
                      <a:endParaRPr sz="1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WinRAR Compressed Archive </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70850">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.cpp</a:t>
                      </a:r>
                      <a:endParaRPr sz="1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C++ Source Code File</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370850">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.java </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Java Source Code File </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370850">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.m</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MATLAB</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370850">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.py</a:t>
                      </a:r>
                      <a:endParaRPr sz="1600" u="none" strike="noStrike" cap="none">
                        <a:latin typeface="Calibri"/>
                        <a:ea typeface="Calibri"/>
                        <a:cs typeface="Calibri"/>
                        <a:sym typeface="Calibri"/>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u="none" strike="noStrike" cap="none">
                          <a:latin typeface="Calibri"/>
                          <a:ea typeface="Calibri"/>
                          <a:cs typeface="Calibri"/>
                          <a:sym typeface="Calibri"/>
                        </a:rPr>
                        <a:t>Python Source Code</a:t>
                      </a:r>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359" name="Google Shape;359;p37"/>
          <p:cNvSpPr txBox="1"/>
          <p:nvPr/>
        </p:nvSpPr>
        <p:spPr>
          <a:xfrm>
            <a:off x="7585022" y="2848130"/>
            <a:ext cx="321084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C00000"/>
                </a:solidFill>
                <a:latin typeface="Arial"/>
                <a:ea typeface="Arial"/>
                <a:cs typeface="Arial"/>
                <a:sym typeface="Arial"/>
              </a:rPr>
              <a:t>Lecture2.pdf</a:t>
            </a:r>
            <a:endParaRPr/>
          </a:p>
        </p:txBody>
      </p:sp>
      <p:sp>
        <p:nvSpPr>
          <p:cNvPr id="360" name="Google Shape;360;p37"/>
          <p:cNvSpPr/>
          <p:nvPr/>
        </p:nvSpPr>
        <p:spPr>
          <a:xfrm>
            <a:off x="7165299" y="2797100"/>
            <a:ext cx="3210847" cy="689551"/>
          </a:xfrm>
          <a:prstGeom prst="rect">
            <a:avLst/>
          </a:prstGeom>
          <a:no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61" name="Google Shape;361;p37"/>
          <p:cNvCxnSpPr/>
          <p:nvPr/>
        </p:nvCxnSpPr>
        <p:spPr>
          <a:xfrm flipH="1">
            <a:off x="8002461" y="3265900"/>
            <a:ext cx="269823" cy="900847"/>
          </a:xfrm>
          <a:prstGeom prst="straightConnector1">
            <a:avLst/>
          </a:prstGeom>
          <a:noFill/>
          <a:ln w="9525" cap="flat" cmpd="sng">
            <a:solidFill>
              <a:srgbClr val="3E6EC2"/>
            </a:solidFill>
            <a:prstDash val="solid"/>
            <a:round/>
            <a:headEnd type="none" w="sm" len="sm"/>
            <a:tailEnd type="triangle" w="med" len="med"/>
          </a:ln>
        </p:spPr>
      </p:cxnSp>
      <p:cxnSp>
        <p:nvCxnSpPr>
          <p:cNvPr id="362" name="Google Shape;362;p37"/>
          <p:cNvCxnSpPr/>
          <p:nvPr/>
        </p:nvCxnSpPr>
        <p:spPr>
          <a:xfrm>
            <a:off x="9459127" y="3265900"/>
            <a:ext cx="389411" cy="900847"/>
          </a:xfrm>
          <a:prstGeom prst="straightConnector1">
            <a:avLst/>
          </a:prstGeom>
          <a:noFill/>
          <a:ln w="9525" cap="flat" cmpd="sng">
            <a:solidFill>
              <a:srgbClr val="3E6EC2"/>
            </a:solidFill>
            <a:prstDash val="solid"/>
            <a:round/>
            <a:headEnd type="none" w="sm" len="sm"/>
            <a:tailEnd type="triangle" w="med" len="med"/>
          </a:ln>
        </p:spPr>
      </p:cxnSp>
      <p:sp>
        <p:nvSpPr>
          <p:cNvPr id="363" name="Google Shape;363;p37"/>
          <p:cNvSpPr txBox="1"/>
          <p:nvPr/>
        </p:nvSpPr>
        <p:spPr>
          <a:xfrm>
            <a:off x="7402777" y="4184407"/>
            <a:ext cx="11993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File name</a:t>
            </a:r>
            <a:endParaRPr/>
          </a:p>
        </p:txBody>
      </p:sp>
      <p:sp>
        <p:nvSpPr>
          <p:cNvPr id="364" name="Google Shape;364;p37"/>
          <p:cNvSpPr txBox="1"/>
          <p:nvPr/>
        </p:nvSpPr>
        <p:spPr>
          <a:xfrm>
            <a:off x="9459127" y="4141222"/>
            <a:ext cx="162576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File extension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21"/>
          <p:cNvSpPr txBox="1">
            <a:spLocks noGrp="1"/>
          </p:cNvSpPr>
          <p:nvPr>
            <p:ph type="title"/>
          </p:nvPr>
        </p:nvSpPr>
        <p:spPr>
          <a:xfrm>
            <a:off x="1136428" y="627564"/>
            <a:ext cx="747417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References </a:t>
            </a:r>
            <a:br>
              <a:rPr lang="en-US" b="0" i="0" u="none" strike="noStrike"/>
            </a:br>
            <a:endParaRPr/>
          </a:p>
        </p:txBody>
      </p:sp>
      <p:sp>
        <p:nvSpPr>
          <p:cNvPr id="370" name="Google Shape;370;p21"/>
          <p:cNvSpPr txBox="1"/>
          <p:nvPr/>
        </p:nvSpPr>
        <p:spPr>
          <a:xfrm>
            <a:off x="224643" y="1586599"/>
            <a:ext cx="8063700" cy="1909500"/>
          </a:xfrm>
          <a:prstGeom prst="rect">
            <a:avLst/>
          </a:prstGeom>
          <a:noFill/>
          <a:ln>
            <a:noFill/>
          </a:ln>
        </p:spPr>
        <p:txBody>
          <a:bodyPr spcFirstLastPara="1" wrap="square" lIns="91425" tIns="45700" rIns="91425" bIns="45700" anchor="ctr" anchorCtr="0">
            <a:normAutofit/>
          </a:bodyPr>
          <a:lstStyle/>
          <a:p>
            <a:pPr marL="457200" marR="0" lvl="0" indent="-2286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Computer Fundamentals. By Tutorials Point. (2017).</a:t>
            </a:r>
            <a:endParaRPr sz="1400" b="0" i="0" u="none" strike="noStrike" cap="none">
              <a:solidFill>
                <a:srgbClr val="000000"/>
              </a:solidFill>
              <a:latin typeface="Arial"/>
              <a:ea typeface="Arial"/>
              <a:cs typeface="Arial"/>
              <a:sym typeface="Arial"/>
            </a:endParaRPr>
          </a:p>
          <a:p>
            <a:pPr marL="457200" marR="0" lvl="0" indent="-2286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Computing Essentials. By Timothy J. O’Leary. (2017).</a:t>
            </a:r>
            <a:endParaRPr sz="1400" b="0" i="0" u="none" strike="noStrike" cap="none">
              <a:solidFill>
                <a:srgbClr val="000000"/>
              </a:solidFill>
              <a:latin typeface="Arial"/>
              <a:ea typeface="Arial"/>
              <a:cs typeface="Arial"/>
              <a:sym typeface="Arial"/>
            </a:endParaRPr>
          </a:p>
          <a:p>
            <a:pPr marL="457200" marR="0" lvl="0" indent="-7620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371" name="Google Shape;371;p21"/>
          <p:cNvSpPr/>
          <p:nvPr/>
        </p:nvSpPr>
        <p:spPr>
          <a:xfrm>
            <a:off x="10088880" y="0"/>
            <a:ext cx="2103120" cy="6858000"/>
          </a:xfrm>
          <a:prstGeom prst="rect">
            <a:avLst/>
          </a:prstGeom>
          <a:solidFill>
            <a:srgbClr val="6B24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2" name="Google Shape;372;p21"/>
          <p:cNvSpPr/>
          <p:nvPr/>
        </p:nvSpPr>
        <p:spPr>
          <a:xfrm>
            <a:off x="8915400" y="2358913"/>
            <a:ext cx="2140172" cy="2140172"/>
          </a:xfrm>
          <a:prstGeom prst="ellipse">
            <a:avLst/>
          </a:prstGeom>
          <a:solidFill>
            <a:srgbClr val="FFFFFF"/>
          </a:solidFill>
          <a:ln w="22225" cap="flat" cmpd="sng">
            <a:solidFill>
              <a:srgbClr val="FFF88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3" name="Google Shape;373;p21" descr="Logo&#10;&#10;Description automatically generated"/>
          <p:cNvPicPr preferRelativeResize="0"/>
          <p:nvPr/>
        </p:nvPicPr>
        <p:blipFill rotWithShape="1">
          <a:blip r:embed="rId3">
            <a:alphaModFix/>
          </a:blip>
          <a:srcRect l="507" r="4094" b="4"/>
          <a:stretch/>
        </p:blipFill>
        <p:spPr>
          <a:xfrm>
            <a:off x="9030743" y="2474254"/>
            <a:ext cx="1912560" cy="1909489"/>
          </a:xfrm>
          <a:custGeom>
            <a:avLst/>
            <a:gdLst/>
            <a:ahLst/>
            <a:cxnLst/>
            <a:rect l="l" t="t" r="r" b="b"/>
            <a:pathLst>
              <a:path w="6057610" h="6057610" extrusionOk="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ln>
            <a:noFill/>
          </a:ln>
        </p:spPr>
      </p:pic>
      <p:sp>
        <p:nvSpPr>
          <p:cNvPr id="374" name="Google Shape;374;p21"/>
          <p:cNvSpPr txBox="1">
            <a:spLocks noGrp="1"/>
          </p:cNvSpPr>
          <p:nvPr>
            <p:ph type="sldNum" idx="12"/>
          </p:nvPr>
        </p:nvSpPr>
        <p:spPr>
          <a:xfrm>
            <a:off x="10341428" y="6356350"/>
            <a:ext cx="1012371"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solidFill>
                  <a:srgbClr val="FFFFFF"/>
                </a:solidFill>
                <a:latin typeface="Calibri"/>
                <a:ea typeface="Calibri"/>
                <a:cs typeface="Calibri"/>
                <a:sym typeface="Calibri"/>
              </a:rPr>
              <a:t>23</a:t>
            </a:fld>
            <a:endParaRPr>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sp>
        <p:nvSpPr>
          <p:cNvPr id="379" name="Google Shape;379;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0" name="Google Shape;380;p22"/>
          <p:cNvSpPr/>
          <p:nvPr/>
        </p:nvSpPr>
        <p:spPr>
          <a:xfrm>
            <a:off x="1114425" y="0"/>
            <a:ext cx="9963150"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w="9525" cap="flat" cmpd="sng">
            <a:solidFill>
              <a:srgbClr val="EFEFEF"/>
            </a:solidFill>
            <a:prstDash val="solid"/>
            <a:miter lim="800000"/>
            <a:headEnd type="none" w="sm" len="sm"/>
            <a:tailEnd type="none" w="sm" len="sm"/>
          </a:ln>
          <a:effectLst>
            <a:outerShdw blurRad="139700" sx="102000" sy="102000" algn="ctr" rotWithShape="0">
              <a:srgbClr val="D8D8D8">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1" name="Google Shape;381;p22"/>
          <p:cNvSpPr/>
          <p:nvPr/>
        </p:nvSpPr>
        <p:spPr>
          <a:xfrm>
            <a:off x="1121664" y="0"/>
            <a:ext cx="9948672" cy="6858000"/>
          </a:xfrm>
          <a:custGeom>
            <a:avLst/>
            <a:gdLst/>
            <a:ahLst/>
            <a:cxnLst/>
            <a:rect l="l" t="t" r="r" b="b"/>
            <a:pathLst>
              <a:path w="9963150" h="6858000" extrusionOk="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2" name="Google Shape;382;p22"/>
          <p:cNvSpPr txBox="1">
            <a:spLocks noGrp="1"/>
          </p:cNvSpPr>
          <p:nvPr>
            <p:ph type="title"/>
          </p:nvPr>
        </p:nvSpPr>
        <p:spPr>
          <a:xfrm>
            <a:off x="1524003" y="1999615"/>
            <a:ext cx="9144000" cy="27640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7200"/>
              <a:buFont typeface="Calibri"/>
              <a:buNone/>
            </a:pPr>
            <a:r>
              <a:rPr lang="en-US" sz="7200">
                <a:solidFill>
                  <a:schemeClr val="dk1"/>
                </a:solidFill>
                <a:latin typeface="Calibri"/>
                <a:ea typeface="Calibri"/>
                <a:cs typeface="Calibri"/>
                <a:sym typeface="Calibri"/>
              </a:rPr>
              <a:t>THANK YOU </a:t>
            </a:r>
            <a:endParaRPr/>
          </a:p>
        </p:txBody>
      </p:sp>
      <p:sp>
        <p:nvSpPr>
          <p:cNvPr id="383" name="Google Shape;383;p22"/>
          <p:cNvSpPr/>
          <p:nvPr/>
        </p:nvSpPr>
        <p:spPr>
          <a:xfrm>
            <a:off x="3718560" y="5524786"/>
            <a:ext cx="4754880" cy="274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4" name="Google Shape;384;p22"/>
          <p:cNvSpPr txBox="1">
            <a:spLocks noGrp="1"/>
          </p:cNvSpPr>
          <p:nvPr>
            <p:ph type="sldNum" idx="12"/>
          </p:nvPr>
        </p:nvSpPr>
        <p:spPr>
          <a:xfrm>
            <a:off x="10489019" y="6356350"/>
            <a:ext cx="1268818"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solidFill>
                  <a:srgbClr val="7F7F7F"/>
                </a:solidFill>
              </a:rPr>
              <a:t>24</a:t>
            </a:fld>
            <a:endParaRPr>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i="0" u="none" strike="noStrike">
                <a:solidFill>
                  <a:srgbClr val="000000"/>
                </a:solidFill>
                <a:latin typeface="Times New Roman"/>
                <a:ea typeface="Times New Roman"/>
                <a:cs typeface="Times New Roman"/>
                <a:sym typeface="Times New Roman"/>
              </a:rPr>
              <a:t>Overview of </a:t>
            </a:r>
            <a:r>
              <a:rPr lang="en-US" sz="3600" b="1">
                <a:solidFill>
                  <a:srgbClr val="000000"/>
                </a:solidFill>
                <a:latin typeface="Times New Roman"/>
                <a:ea typeface="Times New Roman"/>
                <a:cs typeface="Times New Roman"/>
                <a:sym typeface="Times New Roman"/>
              </a:rPr>
              <a:t>Functionalities of a Computer</a:t>
            </a:r>
            <a:br>
              <a:rPr lang="en-US" sz="4400" b="0" i="0" u="none" strike="noStrike">
                <a:solidFill>
                  <a:srgbClr val="000000"/>
                </a:solidFill>
                <a:latin typeface="Times New Roman"/>
                <a:ea typeface="Times New Roman"/>
                <a:cs typeface="Times New Roman"/>
                <a:sym typeface="Times New Roman"/>
              </a:rPr>
            </a:br>
            <a:endParaRPr/>
          </a:p>
        </p:txBody>
      </p:sp>
      <p:pic>
        <p:nvPicPr>
          <p:cNvPr id="123" name="Google Shape;123;p3" descr="Logo&#10;&#10;Description automatically generated"/>
          <p:cNvPicPr preferRelativeResize="0"/>
          <p:nvPr/>
        </p:nvPicPr>
        <p:blipFill rotWithShape="1">
          <a:blip r:embed="rId3">
            <a:alphaModFix/>
          </a:blip>
          <a:srcRect/>
          <a:stretch/>
        </p:blipFill>
        <p:spPr>
          <a:xfrm>
            <a:off x="0" y="5589307"/>
            <a:ext cx="1339121" cy="1275020"/>
          </a:xfrm>
          <a:prstGeom prst="rect">
            <a:avLst/>
          </a:prstGeom>
          <a:noFill/>
          <a:ln>
            <a:noFill/>
          </a:ln>
        </p:spPr>
      </p:pic>
      <p:cxnSp>
        <p:nvCxnSpPr>
          <p:cNvPr id="124" name="Google Shape;124;p3"/>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125" name="Google Shape;125;p3"/>
          <p:cNvSpPr txBox="1"/>
          <p:nvPr/>
        </p:nvSpPr>
        <p:spPr>
          <a:xfrm>
            <a:off x="667333" y="1274492"/>
            <a:ext cx="9097854" cy="4864996"/>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All types of computers follow the same basic logical structure and perform the following five basic operations :</a:t>
            </a:r>
            <a:endParaRPr sz="14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chemeClr val="dk1"/>
              </a:buClr>
              <a:buSzPts val="2000"/>
              <a:buFont typeface="Arial"/>
              <a:buNone/>
            </a:pPr>
            <a:br>
              <a:rPr lang="en-US" sz="2000" b="0" i="0" u="none" strike="noStrike" cap="none">
                <a:solidFill>
                  <a:schemeClr val="dk1"/>
                </a:solidFill>
                <a:latin typeface="Calibri"/>
                <a:ea typeface="Calibri"/>
                <a:cs typeface="Calibri"/>
                <a:sym typeface="Calibri"/>
              </a:rPr>
            </a:br>
            <a:br>
              <a:rPr lang="en-US" sz="2400" b="0" i="0" u="none" strike="noStrike" cap="none">
                <a:solidFill>
                  <a:schemeClr val="dk1"/>
                </a:solidFill>
                <a:latin typeface="Calibri"/>
                <a:ea typeface="Calibri"/>
                <a:cs typeface="Calibri"/>
                <a:sym typeface="Calibri"/>
              </a:rPr>
            </a:br>
            <a:endParaRPr sz="2400" b="0" i="0" u="none" strike="noStrike" cap="none">
              <a:solidFill>
                <a:schemeClr val="dk1"/>
              </a:solidFill>
              <a:latin typeface="Calibri"/>
              <a:ea typeface="Calibri"/>
              <a:cs typeface="Calibri"/>
              <a:sym typeface="Calibri"/>
            </a:endParaRPr>
          </a:p>
        </p:txBody>
      </p:sp>
      <p:sp>
        <p:nvSpPr>
          <p:cNvPr id="126" name="Google Shape;126;p3"/>
          <p:cNvSpPr txBox="1"/>
          <p:nvPr/>
        </p:nvSpPr>
        <p:spPr>
          <a:xfrm>
            <a:off x="2597848" y="2918005"/>
            <a:ext cx="3770112" cy="1785104"/>
          </a:xfrm>
          <a:prstGeom prst="rect">
            <a:avLst/>
          </a:prstGeom>
          <a:noFill/>
          <a:ln>
            <a:noFill/>
          </a:ln>
        </p:spPr>
        <p:txBody>
          <a:bodyPr spcFirstLastPara="1" wrap="square" lIns="91425" tIns="45700" rIns="91425" bIns="45700" anchor="t" anchorCtr="0">
            <a:spAutoFit/>
          </a:bodyPr>
          <a:lstStyle/>
          <a:p>
            <a:pPr marL="914400" marR="0" lvl="1" indent="-457200" algn="l" rtl="0">
              <a:lnSpc>
                <a:spcPct val="100000"/>
              </a:lnSpc>
              <a:spcBef>
                <a:spcPts val="0"/>
              </a:spcBef>
              <a:spcAft>
                <a:spcPts val="0"/>
              </a:spcAft>
              <a:buClr>
                <a:schemeClr val="dk1"/>
              </a:buClr>
              <a:buSzPts val="2200"/>
              <a:buFont typeface="Calibri"/>
              <a:buAutoNum type="arabicPeriod"/>
            </a:pPr>
            <a:r>
              <a:rPr lang="en-US" sz="2200" b="0" i="0" u="none" strike="noStrike" cap="none">
                <a:solidFill>
                  <a:schemeClr val="dk1"/>
                </a:solidFill>
                <a:latin typeface="Calibri"/>
                <a:ea typeface="Calibri"/>
                <a:cs typeface="Calibri"/>
                <a:sym typeface="Calibri"/>
              </a:rPr>
              <a:t>Take Input </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200"/>
              <a:buFont typeface="Calibri"/>
              <a:buAutoNum type="arabicPeriod"/>
            </a:pPr>
            <a:r>
              <a:rPr lang="en-US" sz="2200" b="0" i="0" u="none" strike="noStrike" cap="none">
                <a:solidFill>
                  <a:schemeClr val="dk1"/>
                </a:solidFill>
                <a:latin typeface="Calibri"/>
                <a:ea typeface="Calibri"/>
                <a:cs typeface="Calibri"/>
                <a:sym typeface="Calibri"/>
              </a:rPr>
              <a:t>Store Data</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200"/>
              <a:buFont typeface="Calibri"/>
              <a:buAutoNum type="arabicPeriod"/>
            </a:pPr>
            <a:r>
              <a:rPr lang="en-US" sz="2200" b="0" i="0" u="none" strike="noStrike" cap="none">
                <a:solidFill>
                  <a:schemeClr val="dk1"/>
                </a:solidFill>
                <a:latin typeface="Calibri"/>
                <a:ea typeface="Calibri"/>
                <a:cs typeface="Calibri"/>
                <a:sym typeface="Calibri"/>
              </a:rPr>
              <a:t>Processing Data</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200"/>
              <a:buFont typeface="Calibri"/>
              <a:buAutoNum type="arabicPeriod"/>
            </a:pPr>
            <a:r>
              <a:rPr lang="en-US" sz="2200" b="0" i="0" u="none" strike="noStrike" cap="none">
                <a:solidFill>
                  <a:schemeClr val="dk1"/>
                </a:solidFill>
                <a:latin typeface="Calibri"/>
                <a:ea typeface="Calibri"/>
                <a:cs typeface="Calibri"/>
                <a:sym typeface="Calibri"/>
              </a:rPr>
              <a:t>Output</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chemeClr val="dk1"/>
              </a:buClr>
              <a:buSzPts val="2200"/>
              <a:buFont typeface="Calibri"/>
              <a:buAutoNum type="arabicPeriod"/>
            </a:pPr>
            <a:r>
              <a:rPr lang="en-US" sz="2200" b="0" i="0" u="none" strike="noStrike" cap="none">
                <a:solidFill>
                  <a:schemeClr val="dk1"/>
                </a:solidFill>
                <a:latin typeface="Calibri"/>
                <a:ea typeface="Calibri"/>
                <a:cs typeface="Calibri"/>
                <a:sym typeface="Calibri"/>
              </a:rPr>
              <a:t>Control the workflow</a:t>
            </a:r>
            <a:endParaRPr sz="1400" b="0" i="0" u="none" strike="noStrike" cap="none">
              <a:solidFill>
                <a:srgbClr val="000000"/>
              </a:solidFill>
              <a:latin typeface="Arial"/>
              <a:ea typeface="Arial"/>
              <a:cs typeface="Arial"/>
              <a:sym typeface="Arial"/>
            </a:endParaRPr>
          </a:p>
        </p:txBody>
      </p:sp>
      <p:pic>
        <p:nvPicPr>
          <p:cNvPr id="127" name="Google Shape;127;p3" descr="Monitor with solid fill"/>
          <p:cNvPicPr preferRelativeResize="0"/>
          <p:nvPr/>
        </p:nvPicPr>
        <p:blipFill rotWithShape="1">
          <a:blip r:embed="rId4">
            <a:alphaModFix/>
          </a:blip>
          <a:srcRect/>
          <a:stretch/>
        </p:blipFill>
        <p:spPr>
          <a:xfrm>
            <a:off x="1708522" y="1303407"/>
            <a:ext cx="5693856" cy="56938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4"/>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4"/>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4"/>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4"/>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4"/>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4"/>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4"/>
          <p:cNvSpPr/>
          <p:nvPr/>
        </p:nvSpPr>
        <p:spPr>
          <a:xfrm>
            <a:off x="4768722" y="1024391"/>
            <a:ext cx="2835357" cy="4810354"/>
          </a:xfrm>
          <a:prstGeom prst="rect">
            <a:avLst/>
          </a:prstGeom>
          <a:noFill/>
          <a:ln w="3810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4"/>
          <p:cNvSpPr/>
          <p:nvPr/>
        </p:nvSpPr>
        <p:spPr>
          <a:xfrm>
            <a:off x="5065909" y="1597595"/>
            <a:ext cx="2240982" cy="1337234"/>
          </a:xfrm>
          <a:prstGeom prst="rect">
            <a:avLst/>
          </a:prstGeom>
          <a:solidFill>
            <a:srgbClr val="00B050"/>
          </a:solidFill>
          <a:ln w="3810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Calibri"/>
                <a:ea typeface="Calibri"/>
                <a:cs typeface="Calibri"/>
                <a:sym typeface="Calibri"/>
              </a:rPr>
              <a:t>Control Unit</a:t>
            </a:r>
            <a:endParaRPr sz="2400" b="1" i="0" u="none" strike="noStrike" cap="none">
              <a:solidFill>
                <a:srgbClr val="FFFFFF"/>
              </a:solidFill>
              <a:latin typeface="Calibri"/>
              <a:ea typeface="Calibri"/>
              <a:cs typeface="Calibri"/>
              <a:sym typeface="Calibri"/>
            </a:endParaRPr>
          </a:p>
        </p:txBody>
      </p:sp>
      <p:sp>
        <p:nvSpPr>
          <p:cNvPr id="141" name="Google Shape;141;p4"/>
          <p:cNvSpPr/>
          <p:nvPr/>
        </p:nvSpPr>
        <p:spPr>
          <a:xfrm>
            <a:off x="1895667" y="2760382"/>
            <a:ext cx="2240982" cy="1337234"/>
          </a:xfrm>
          <a:prstGeom prst="rect">
            <a:avLst/>
          </a:prstGeom>
          <a:solidFill>
            <a:schemeClr val="accent5"/>
          </a:solidFill>
          <a:ln w="3810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Input Unit</a:t>
            </a:r>
            <a:endParaRPr sz="1400" b="0" i="0" u="none" strike="noStrike" cap="none">
              <a:solidFill>
                <a:srgbClr val="000000"/>
              </a:solidFill>
              <a:latin typeface="Arial"/>
              <a:ea typeface="Arial"/>
              <a:cs typeface="Arial"/>
              <a:sym typeface="Arial"/>
            </a:endParaRPr>
          </a:p>
        </p:txBody>
      </p:sp>
      <p:sp>
        <p:nvSpPr>
          <p:cNvPr id="142" name="Google Shape;142;p4"/>
          <p:cNvSpPr/>
          <p:nvPr/>
        </p:nvSpPr>
        <p:spPr>
          <a:xfrm>
            <a:off x="8236152" y="2760382"/>
            <a:ext cx="2240982" cy="1337234"/>
          </a:xfrm>
          <a:prstGeom prst="rect">
            <a:avLst/>
          </a:prstGeom>
          <a:solidFill>
            <a:schemeClr val="accent5"/>
          </a:solidFill>
          <a:ln w="3810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Output Unit</a:t>
            </a:r>
            <a:endParaRPr sz="1400" b="0" i="0" u="none" strike="noStrike" cap="none">
              <a:solidFill>
                <a:srgbClr val="000000"/>
              </a:solidFill>
              <a:latin typeface="Arial"/>
              <a:ea typeface="Arial"/>
              <a:cs typeface="Arial"/>
              <a:sym typeface="Arial"/>
            </a:endParaRPr>
          </a:p>
        </p:txBody>
      </p:sp>
      <p:sp>
        <p:nvSpPr>
          <p:cNvPr id="143" name="Google Shape;143;p4"/>
          <p:cNvSpPr/>
          <p:nvPr/>
        </p:nvSpPr>
        <p:spPr>
          <a:xfrm>
            <a:off x="5065909" y="3848958"/>
            <a:ext cx="2240982" cy="1337234"/>
          </a:xfrm>
          <a:prstGeom prst="rect">
            <a:avLst/>
          </a:prstGeom>
          <a:solidFill>
            <a:srgbClr val="00B050"/>
          </a:solidFill>
          <a:ln w="3810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FF"/>
                </a:solidFill>
                <a:latin typeface="Calibri"/>
                <a:ea typeface="Calibri"/>
                <a:cs typeface="Calibri"/>
                <a:sym typeface="Calibri"/>
              </a:rPr>
              <a:t>Arithmetic &amp; Logic Unit</a:t>
            </a:r>
            <a:endParaRPr sz="2400" b="0" i="0" u="none" strike="noStrike" cap="none">
              <a:solidFill>
                <a:srgbClr val="000000"/>
              </a:solidFill>
              <a:latin typeface="Arial"/>
              <a:ea typeface="Arial"/>
              <a:cs typeface="Arial"/>
              <a:sym typeface="Arial"/>
            </a:endParaRPr>
          </a:p>
        </p:txBody>
      </p:sp>
      <p:cxnSp>
        <p:nvCxnSpPr>
          <p:cNvPr id="144" name="Google Shape;144;p4"/>
          <p:cNvCxnSpPr>
            <a:stCxn id="141" idx="3"/>
            <a:endCxn id="139" idx="1"/>
          </p:cNvCxnSpPr>
          <p:nvPr/>
        </p:nvCxnSpPr>
        <p:spPr>
          <a:xfrm>
            <a:off x="4136649" y="3428999"/>
            <a:ext cx="632100" cy="600"/>
          </a:xfrm>
          <a:prstGeom prst="straightConnector1">
            <a:avLst/>
          </a:prstGeom>
          <a:noFill/>
          <a:ln w="76200" cap="flat" cmpd="sng">
            <a:solidFill>
              <a:schemeClr val="dk1"/>
            </a:solidFill>
            <a:prstDash val="solid"/>
            <a:miter lim="800000"/>
            <a:headEnd type="none" w="sm" len="sm"/>
            <a:tailEnd type="triangle" w="med" len="med"/>
          </a:ln>
        </p:spPr>
      </p:cxnSp>
      <p:cxnSp>
        <p:nvCxnSpPr>
          <p:cNvPr id="145" name="Google Shape;145;p4"/>
          <p:cNvCxnSpPr/>
          <p:nvPr/>
        </p:nvCxnSpPr>
        <p:spPr>
          <a:xfrm>
            <a:off x="7604079" y="3400776"/>
            <a:ext cx="632073" cy="1"/>
          </a:xfrm>
          <a:prstGeom prst="straightConnector1">
            <a:avLst/>
          </a:prstGeom>
          <a:noFill/>
          <a:ln w="76200" cap="flat" cmpd="sng">
            <a:solidFill>
              <a:schemeClr val="dk1"/>
            </a:solidFill>
            <a:prstDash val="solid"/>
            <a:miter lim="800000"/>
            <a:headEnd type="none" w="sm" len="sm"/>
            <a:tailEnd type="triangle" w="med" len="med"/>
          </a:ln>
        </p:spPr>
      </p:cxnSp>
      <p:cxnSp>
        <p:nvCxnSpPr>
          <p:cNvPr id="146" name="Google Shape;146;p4"/>
          <p:cNvCxnSpPr/>
          <p:nvPr/>
        </p:nvCxnSpPr>
        <p:spPr>
          <a:xfrm rot="10800000">
            <a:off x="5475945" y="2922823"/>
            <a:ext cx="0" cy="926135"/>
          </a:xfrm>
          <a:prstGeom prst="straightConnector1">
            <a:avLst/>
          </a:prstGeom>
          <a:noFill/>
          <a:ln w="76200" cap="flat" cmpd="sng">
            <a:solidFill>
              <a:schemeClr val="dk1"/>
            </a:solidFill>
            <a:prstDash val="solid"/>
            <a:miter lim="800000"/>
            <a:headEnd type="none" w="sm" len="sm"/>
            <a:tailEnd type="triangle" w="med" len="med"/>
          </a:ln>
        </p:spPr>
      </p:cxnSp>
      <p:cxnSp>
        <p:nvCxnSpPr>
          <p:cNvPr id="147" name="Google Shape;147;p4"/>
          <p:cNvCxnSpPr/>
          <p:nvPr/>
        </p:nvCxnSpPr>
        <p:spPr>
          <a:xfrm>
            <a:off x="6836105" y="2934829"/>
            <a:ext cx="0" cy="914129"/>
          </a:xfrm>
          <a:prstGeom prst="straightConnector1">
            <a:avLst/>
          </a:prstGeom>
          <a:noFill/>
          <a:ln w="76200" cap="flat" cmpd="sng">
            <a:solidFill>
              <a:schemeClr val="dk1"/>
            </a:solidFill>
            <a:prstDash val="solid"/>
            <a:miter lim="800000"/>
            <a:headEnd type="none" w="sm" len="sm"/>
            <a:tailEnd type="triangle" w="med" len="med"/>
          </a:ln>
        </p:spPr>
      </p:cxnSp>
      <p:sp>
        <p:nvSpPr>
          <p:cNvPr id="148" name="Google Shape;148;p4"/>
          <p:cNvSpPr txBox="1"/>
          <p:nvPr/>
        </p:nvSpPr>
        <p:spPr>
          <a:xfrm>
            <a:off x="5855739" y="1012555"/>
            <a:ext cx="150324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CPU</a:t>
            </a:r>
            <a:endParaRPr sz="1400" b="0" i="0" u="none" strike="noStrike" cap="none">
              <a:solidFill>
                <a:srgbClr val="000000"/>
              </a:solidFill>
              <a:latin typeface="Arial"/>
              <a:ea typeface="Arial"/>
              <a:cs typeface="Arial"/>
              <a:sym typeface="Arial"/>
            </a:endParaRPr>
          </a:p>
        </p:txBody>
      </p:sp>
      <p:pic>
        <p:nvPicPr>
          <p:cNvPr id="149" name="Google Shape;149;p4" descr="Logo&#10;&#10;Description automatically generated"/>
          <p:cNvPicPr preferRelativeResize="0"/>
          <p:nvPr/>
        </p:nvPicPr>
        <p:blipFill rotWithShape="1">
          <a:blip r:embed="rId3">
            <a:alphaModFix/>
          </a:blip>
          <a:srcRect/>
          <a:stretch/>
        </p:blipFill>
        <p:spPr>
          <a:xfrm>
            <a:off x="0" y="5589307"/>
            <a:ext cx="1339121" cy="12750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5"/>
          <p:cNvPicPr preferRelativeResize="0"/>
          <p:nvPr/>
        </p:nvPicPr>
        <p:blipFill rotWithShape="1">
          <a:blip r:embed="rId3">
            <a:alphaModFix/>
          </a:blip>
          <a:srcRect/>
          <a:stretch/>
        </p:blipFill>
        <p:spPr>
          <a:xfrm>
            <a:off x="8319861" y="4733890"/>
            <a:ext cx="3569932" cy="2124110"/>
          </a:xfrm>
          <a:prstGeom prst="rect">
            <a:avLst/>
          </a:prstGeom>
          <a:noFill/>
          <a:ln>
            <a:noFill/>
          </a:ln>
        </p:spPr>
      </p:pic>
      <p:sp>
        <p:nvSpPr>
          <p:cNvPr id="155" name="Google Shape;155;p5"/>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i="0" u="none" strike="noStrike">
                <a:solidFill>
                  <a:srgbClr val="000000"/>
                </a:solidFill>
                <a:latin typeface="Times New Roman"/>
                <a:ea typeface="Times New Roman"/>
                <a:cs typeface="Times New Roman"/>
                <a:sym typeface="Times New Roman"/>
              </a:rPr>
              <a:t>Central Processing Unit (CPU)</a:t>
            </a:r>
            <a:br>
              <a:rPr lang="en-US" sz="4400" b="0" i="0" u="none" strike="noStrike">
                <a:solidFill>
                  <a:srgbClr val="000000"/>
                </a:solidFill>
                <a:latin typeface="Times New Roman"/>
                <a:ea typeface="Times New Roman"/>
                <a:cs typeface="Times New Roman"/>
                <a:sym typeface="Times New Roman"/>
              </a:rPr>
            </a:br>
            <a:endParaRPr/>
          </a:p>
        </p:txBody>
      </p:sp>
      <p:pic>
        <p:nvPicPr>
          <p:cNvPr id="156" name="Google Shape;156;p5" descr="Logo&#10;&#10;Description automatically generated"/>
          <p:cNvPicPr preferRelativeResize="0"/>
          <p:nvPr/>
        </p:nvPicPr>
        <p:blipFill rotWithShape="1">
          <a:blip r:embed="rId4">
            <a:alphaModFix/>
          </a:blip>
          <a:srcRect/>
          <a:stretch/>
        </p:blipFill>
        <p:spPr>
          <a:xfrm>
            <a:off x="0" y="5597307"/>
            <a:ext cx="1339121" cy="1275020"/>
          </a:xfrm>
          <a:prstGeom prst="rect">
            <a:avLst/>
          </a:prstGeom>
          <a:noFill/>
          <a:ln>
            <a:noFill/>
          </a:ln>
        </p:spPr>
      </p:pic>
      <p:cxnSp>
        <p:nvCxnSpPr>
          <p:cNvPr id="157" name="Google Shape;157;p5"/>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158" name="Google Shape;158;p5"/>
          <p:cNvSpPr txBox="1">
            <a:spLocks noGrp="1"/>
          </p:cNvSpPr>
          <p:nvPr>
            <p:ph type="body" idx="1"/>
          </p:nvPr>
        </p:nvSpPr>
        <p:spPr>
          <a:xfrm>
            <a:off x="583200" y="989351"/>
            <a:ext cx="8809944" cy="5269935"/>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90000"/>
              </a:lnSpc>
              <a:spcBef>
                <a:spcPts val="0"/>
              </a:spcBef>
              <a:spcAft>
                <a:spcPts val="0"/>
              </a:spcAft>
              <a:buClr>
                <a:schemeClr val="dk1"/>
              </a:buClr>
              <a:buSzPct val="84415"/>
              <a:buNone/>
            </a:pPr>
            <a:endParaRPr sz="4400" b="0" i="0" u="none" strike="noStrike"/>
          </a:p>
          <a:p>
            <a:pPr marL="228600" lvl="0" indent="-228600" algn="l" rtl="0">
              <a:lnSpc>
                <a:spcPct val="90000"/>
              </a:lnSpc>
              <a:spcBef>
                <a:spcPts val="1000"/>
              </a:spcBef>
              <a:spcAft>
                <a:spcPts val="0"/>
              </a:spcAft>
              <a:buClr>
                <a:schemeClr val="dk1"/>
              </a:buClr>
              <a:buSzPct val="101382"/>
              <a:buChar char="•"/>
            </a:pPr>
            <a:r>
              <a:rPr lang="en-US" sz="3100" b="0" i="0" u="none" strike="noStrike"/>
              <a:t>CPU is considered as the brain of the computer.</a:t>
            </a:r>
            <a:endParaRPr sz="3100"/>
          </a:p>
          <a:p>
            <a:pPr marL="228600" lvl="0" indent="-228600" algn="l" rtl="0">
              <a:lnSpc>
                <a:spcPct val="90000"/>
              </a:lnSpc>
              <a:spcBef>
                <a:spcPts val="1000"/>
              </a:spcBef>
              <a:spcAft>
                <a:spcPts val="0"/>
              </a:spcAft>
              <a:buClr>
                <a:schemeClr val="dk1"/>
              </a:buClr>
              <a:buSzPct val="101382"/>
              <a:buChar char="•"/>
            </a:pPr>
            <a:r>
              <a:rPr lang="en-US" sz="3100" b="0" i="0" u="none" strike="noStrike"/>
              <a:t>CPU performs all types of data processing operations.</a:t>
            </a:r>
            <a:endParaRPr sz="3100"/>
          </a:p>
          <a:p>
            <a:pPr marL="228600" lvl="0" indent="-228600" algn="l" rtl="0">
              <a:lnSpc>
                <a:spcPct val="90000"/>
              </a:lnSpc>
              <a:spcBef>
                <a:spcPts val="1000"/>
              </a:spcBef>
              <a:spcAft>
                <a:spcPts val="0"/>
              </a:spcAft>
              <a:buClr>
                <a:schemeClr val="dk1"/>
              </a:buClr>
              <a:buSzPct val="101382"/>
              <a:buChar char="•"/>
            </a:pPr>
            <a:r>
              <a:rPr lang="en-US" sz="3100"/>
              <a:t>It controls the operation of all parts of the computer.</a:t>
            </a:r>
            <a:endParaRPr sz="3100"/>
          </a:p>
          <a:p>
            <a:pPr marL="228600" lvl="0" indent="-228600" algn="l" rtl="0">
              <a:lnSpc>
                <a:spcPct val="90000"/>
              </a:lnSpc>
              <a:spcBef>
                <a:spcPts val="1000"/>
              </a:spcBef>
              <a:spcAft>
                <a:spcPts val="0"/>
              </a:spcAft>
              <a:buClr>
                <a:schemeClr val="dk1"/>
              </a:buClr>
              <a:buSzPct val="101382"/>
              <a:buChar char="•"/>
            </a:pPr>
            <a:r>
              <a:rPr lang="en-US" sz="3100"/>
              <a:t>The CPU is sometimes also referred to as the central processor unit, or processor for short or microprocessor. </a:t>
            </a:r>
            <a:endParaRPr/>
          </a:p>
          <a:p>
            <a:pPr marL="228600" lvl="0" indent="-88900" algn="l" rtl="0">
              <a:lnSpc>
                <a:spcPct val="90000"/>
              </a:lnSpc>
              <a:spcBef>
                <a:spcPts val="1000"/>
              </a:spcBef>
              <a:spcAft>
                <a:spcPts val="0"/>
              </a:spcAft>
              <a:buClr>
                <a:schemeClr val="dk1"/>
              </a:buClr>
              <a:buSzPct val="71428"/>
              <a:buNone/>
            </a:pPr>
            <a:endParaRPr sz="4400"/>
          </a:p>
          <a:p>
            <a:pPr marL="0" lvl="0" indent="0" algn="l" rtl="0">
              <a:lnSpc>
                <a:spcPct val="90000"/>
              </a:lnSpc>
              <a:spcBef>
                <a:spcPts val="1000"/>
              </a:spcBef>
              <a:spcAft>
                <a:spcPts val="0"/>
              </a:spcAft>
              <a:buClr>
                <a:schemeClr val="dk1"/>
              </a:buClr>
              <a:buSzPct val="71428"/>
              <a:buNone/>
            </a:pPr>
            <a:endParaRPr sz="4400"/>
          </a:p>
          <a:p>
            <a:pPr marL="0" lvl="0" indent="0" algn="l" rtl="0">
              <a:lnSpc>
                <a:spcPct val="90000"/>
              </a:lnSpc>
              <a:spcBef>
                <a:spcPts val="1000"/>
              </a:spcBef>
              <a:spcAft>
                <a:spcPts val="0"/>
              </a:spcAft>
              <a:buSzPct val="101382"/>
              <a:buNone/>
            </a:pPr>
            <a:r>
              <a:rPr lang="en-US" sz="3100" b="1"/>
              <a:t>CPU</a:t>
            </a:r>
            <a:r>
              <a:rPr lang="en-US" sz="3100"/>
              <a:t> itself has following two components.</a:t>
            </a:r>
            <a:endParaRPr/>
          </a:p>
          <a:p>
            <a:pPr marL="800100" lvl="1" indent="-342900" algn="l" rtl="0">
              <a:lnSpc>
                <a:spcPct val="90000"/>
              </a:lnSpc>
              <a:spcBef>
                <a:spcPts val="500"/>
              </a:spcBef>
              <a:spcAft>
                <a:spcPts val="0"/>
              </a:spcAft>
              <a:buSzPct val="101382"/>
              <a:buFont typeface="Arial"/>
              <a:buChar char="•"/>
            </a:pPr>
            <a:r>
              <a:rPr lang="en-US" sz="3100"/>
              <a:t>Control Unit</a:t>
            </a:r>
            <a:endParaRPr/>
          </a:p>
          <a:p>
            <a:pPr marL="800100" lvl="1" indent="-342900" algn="l" rtl="0">
              <a:lnSpc>
                <a:spcPct val="90000"/>
              </a:lnSpc>
              <a:spcBef>
                <a:spcPts val="500"/>
              </a:spcBef>
              <a:spcAft>
                <a:spcPts val="0"/>
              </a:spcAft>
              <a:buSzPct val="101382"/>
              <a:buFont typeface="Arial"/>
              <a:buChar char="•"/>
            </a:pPr>
            <a:r>
              <a:rPr lang="en-US" sz="3100"/>
              <a:t>ALU (Arithmetic Logic Unit)</a:t>
            </a:r>
            <a:endParaRPr/>
          </a:p>
          <a:p>
            <a:pPr marL="228600" lvl="0" indent="-88900" algn="l" rtl="0">
              <a:lnSpc>
                <a:spcPct val="90000"/>
              </a:lnSpc>
              <a:spcBef>
                <a:spcPts val="1000"/>
              </a:spcBef>
              <a:spcAft>
                <a:spcPts val="0"/>
              </a:spcAft>
              <a:buClr>
                <a:schemeClr val="dk1"/>
              </a:buClr>
              <a:buSzPct val="112244"/>
              <a:buNone/>
            </a:pPr>
            <a:endParaRPr/>
          </a:p>
          <a:p>
            <a:pPr marL="0" lvl="0" indent="0" algn="l" rtl="0">
              <a:lnSpc>
                <a:spcPct val="90000"/>
              </a:lnSpc>
              <a:spcBef>
                <a:spcPts val="1000"/>
              </a:spcBef>
              <a:spcAft>
                <a:spcPts val="0"/>
              </a:spcAft>
              <a:buClr>
                <a:schemeClr val="dk1"/>
              </a:buClr>
              <a:buSzPct val="142857"/>
              <a:buNone/>
            </a:pPr>
            <a:endParaRPr sz="2200" b="0" i="0" u="none" strike="noStrike"/>
          </a:p>
          <a:p>
            <a:pPr marL="0" lvl="0" indent="0" algn="l" rtl="0">
              <a:lnSpc>
                <a:spcPct val="90000"/>
              </a:lnSpc>
              <a:spcBef>
                <a:spcPts val="1000"/>
              </a:spcBef>
              <a:spcAft>
                <a:spcPts val="0"/>
              </a:spcAft>
              <a:buClr>
                <a:schemeClr val="dk1"/>
              </a:buClr>
              <a:buSzPct val="196428"/>
              <a:buNone/>
            </a:pPr>
            <a:br>
              <a:rPr lang="en-US" sz="1600">
                <a:solidFill>
                  <a:srgbClr val="000000"/>
                </a:solidFill>
              </a:rPr>
            </a:br>
            <a:endParaRPr sz="1600">
              <a:solidFill>
                <a:srgbClr val="000000"/>
              </a:solidFill>
            </a:endParaRPr>
          </a:p>
        </p:txBody>
      </p:sp>
      <p:sp>
        <p:nvSpPr>
          <p:cNvPr id="159" name="Google Shape;159;p5"/>
          <p:cNvSpPr/>
          <p:nvPr/>
        </p:nvSpPr>
        <p:spPr>
          <a:xfrm>
            <a:off x="10210569" y="2207623"/>
            <a:ext cx="1566933" cy="2442753"/>
          </a:xfrm>
          <a:prstGeom prst="rect">
            <a:avLst/>
          </a:prstGeom>
          <a:noFill/>
          <a:ln w="3810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5"/>
          <p:cNvSpPr/>
          <p:nvPr/>
        </p:nvSpPr>
        <p:spPr>
          <a:xfrm>
            <a:off x="10379664" y="2642932"/>
            <a:ext cx="1229136" cy="824592"/>
          </a:xfrm>
          <a:prstGeom prst="rect">
            <a:avLst/>
          </a:prstGeom>
          <a:solidFill>
            <a:srgbClr val="00B050"/>
          </a:solidFill>
          <a:ln w="3810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Control Unit</a:t>
            </a:r>
            <a:endParaRPr sz="1400" b="0" i="0" u="none" strike="noStrike" cap="none">
              <a:solidFill>
                <a:srgbClr val="000000"/>
              </a:solidFill>
              <a:latin typeface="Arial"/>
              <a:ea typeface="Arial"/>
              <a:cs typeface="Arial"/>
              <a:sym typeface="Arial"/>
            </a:endParaRPr>
          </a:p>
        </p:txBody>
      </p:sp>
      <p:sp>
        <p:nvSpPr>
          <p:cNvPr id="161" name="Google Shape;161;p5"/>
          <p:cNvSpPr/>
          <p:nvPr/>
        </p:nvSpPr>
        <p:spPr>
          <a:xfrm>
            <a:off x="10379467" y="3653224"/>
            <a:ext cx="1229136" cy="824592"/>
          </a:xfrm>
          <a:prstGeom prst="rect">
            <a:avLst/>
          </a:prstGeom>
          <a:solidFill>
            <a:srgbClr val="00B050"/>
          </a:solidFill>
          <a:ln w="3810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Arithmetic &amp; Logic Unit</a:t>
            </a:r>
            <a:endParaRPr sz="1400" b="0" i="0" u="none" strike="noStrike" cap="none">
              <a:solidFill>
                <a:srgbClr val="000000"/>
              </a:solidFill>
              <a:latin typeface="Arial"/>
              <a:ea typeface="Arial"/>
              <a:cs typeface="Arial"/>
              <a:sym typeface="Arial"/>
            </a:endParaRPr>
          </a:p>
        </p:txBody>
      </p:sp>
      <p:sp>
        <p:nvSpPr>
          <p:cNvPr id="162" name="Google Shape;162;p5"/>
          <p:cNvSpPr txBox="1"/>
          <p:nvPr/>
        </p:nvSpPr>
        <p:spPr>
          <a:xfrm>
            <a:off x="10675532" y="2185529"/>
            <a:ext cx="133149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CPU</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i="0" u="none" strike="noStrike">
                <a:solidFill>
                  <a:srgbClr val="000000"/>
                </a:solidFill>
                <a:latin typeface="Times New Roman"/>
                <a:ea typeface="Times New Roman"/>
                <a:cs typeface="Times New Roman"/>
                <a:sym typeface="Times New Roman"/>
              </a:rPr>
              <a:t>Central Processing Unit (CPU)</a:t>
            </a:r>
            <a:br>
              <a:rPr lang="en-US" sz="4400" b="0" i="0" u="none" strike="noStrike">
                <a:solidFill>
                  <a:srgbClr val="000000"/>
                </a:solidFill>
                <a:latin typeface="Times New Roman"/>
                <a:ea typeface="Times New Roman"/>
                <a:cs typeface="Times New Roman"/>
                <a:sym typeface="Times New Roman"/>
              </a:rPr>
            </a:br>
            <a:endParaRPr/>
          </a:p>
        </p:txBody>
      </p:sp>
      <p:pic>
        <p:nvPicPr>
          <p:cNvPr id="168" name="Google Shape;168;p6" descr="Logo&#10;&#10;Description automatically generated"/>
          <p:cNvPicPr preferRelativeResize="0"/>
          <p:nvPr/>
        </p:nvPicPr>
        <p:blipFill rotWithShape="1">
          <a:blip r:embed="rId3">
            <a:alphaModFix/>
          </a:blip>
          <a:srcRect/>
          <a:stretch/>
        </p:blipFill>
        <p:spPr>
          <a:xfrm>
            <a:off x="1412" y="5596502"/>
            <a:ext cx="1339121" cy="1275020"/>
          </a:xfrm>
          <a:prstGeom prst="rect">
            <a:avLst/>
          </a:prstGeom>
          <a:noFill/>
          <a:ln>
            <a:noFill/>
          </a:ln>
        </p:spPr>
      </p:pic>
      <p:cxnSp>
        <p:nvCxnSpPr>
          <p:cNvPr id="169" name="Google Shape;169;p6"/>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170" name="Google Shape;170;p6"/>
          <p:cNvSpPr txBox="1">
            <a:spLocks noGrp="1"/>
          </p:cNvSpPr>
          <p:nvPr>
            <p:ph type="body" idx="1"/>
          </p:nvPr>
        </p:nvSpPr>
        <p:spPr>
          <a:xfrm>
            <a:off x="670972" y="531475"/>
            <a:ext cx="8179114" cy="6326525"/>
          </a:xfrm>
          <a:prstGeom prst="rect">
            <a:avLst/>
          </a:prstGeom>
          <a:noFill/>
          <a:ln>
            <a:noFill/>
          </a:ln>
        </p:spPr>
        <p:txBody>
          <a:bodyPr spcFirstLastPara="1" wrap="square" lIns="91425" tIns="45700" rIns="91425" bIns="45700" anchor="ctr" anchorCtr="0">
            <a:normAutofit fontScale="25000" lnSpcReduction="20000"/>
          </a:bodyPr>
          <a:lstStyle/>
          <a:p>
            <a:pPr marL="0" lvl="0" indent="0" algn="just" rtl="0">
              <a:lnSpc>
                <a:spcPct val="90000"/>
              </a:lnSpc>
              <a:spcBef>
                <a:spcPts val="1000"/>
              </a:spcBef>
              <a:spcAft>
                <a:spcPts val="0"/>
              </a:spcAft>
              <a:buClr>
                <a:schemeClr val="dk1"/>
              </a:buClr>
              <a:buSzPts val="2200"/>
              <a:buNone/>
            </a:pPr>
            <a:endParaRPr sz="2200"/>
          </a:p>
          <a:p>
            <a:pPr marL="0" lvl="0" indent="0" algn="just" rtl="0">
              <a:lnSpc>
                <a:spcPct val="90000"/>
              </a:lnSpc>
              <a:spcBef>
                <a:spcPts val="1000"/>
              </a:spcBef>
              <a:spcAft>
                <a:spcPts val="0"/>
              </a:spcAft>
              <a:buClr>
                <a:schemeClr val="dk1"/>
              </a:buClr>
              <a:buSzPts val="2200"/>
              <a:buNone/>
            </a:pPr>
            <a:endParaRPr sz="2200" b="0" i="0" u="none" strike="noStrike"/>
          </a:p>
          <a:p>
            <a:pPr marL="0" lvl="0" indent="0" algn="just" rtl="0">
              <a:lnSpc>
                <a:spcPct val="90000"/>
              </a:lnSpc>
              <a:spcBef>
                <a:spcPts val="1000"/>
              </a:spcBef>
              <a:spcAft>
                <a:spcPts val="0"/>
              </a:spcAft>
              <a:buClr>
                <a:schemeClr val="dk1"/>
              </a:buClr>
              <a:buSzPct val="109090"/>
              <a:buNone/>
            </a:pPr>
            <a:r>
              <a:rPr lang="en-US" sz="8800" b="1" i="0" u="none" strike="noStrike"/>
              <a:t>Control Unit:</a:t>
            </a:r>
            <a:endParaRPr sz="8800"/>
          </a:p>
          <a:p>
            <a:pPr marL="0" lvl="0" indent="0" algn="just" rtl="0">
              <a:lnSpc>
                <a:spcPct val="90000"/>
              </a:lnSpc>
              <a:spcBef>
                <a:spcPts val="1000"/>
              </a:spcBef>
              <a:spcAft>
                <a:spcPts val="0"/>
              </a:spcAft>
              <a:buClr>
                <a:schemeClr val="dk1"/>
              </a:buClr>
              <a:buSzPct val="100000"/>
              <a:buNone/>
            </a:pPr>
            <a:r>
              <a:rPr lang="en-US" sz="8800" b="0" i="0" u="none" strike="noStrike"/>
              <a:t>This unit controls the operations of all parts of the computer but does not carry out any actual data processing operations.</a:t>
            </a:r>
            <a:endParaRPr/>
          </a:p>
          <a:p>
            <a:pPr marL="0" lvl="0" indent="0" algn="just" rtl="0">
              <a:lnSpc>
                <a:spcPct val="90000"/>
              </a:lnSpc>
              <a:spcBef>
                <a:spcPts val="1000"/>
              </a:spcBef>
              <a:spcAft>
                <a:spcPts val="0"/>
              </a:spcAft>
              <a:buClr>
                <a:schemeClr val="dk1"/>
              </a:buClr>
              <a:buSzPct val="100000"/>
              <a:buNone/>
            </a:pPr>
            <a:endParaRPr sz="8800"/>
          </a:p>
          <a:p>
            <a:pPr marL="114300" lvl="0" indent="0" algn="just" rtl="0">
              <a:lnSpc>
                <a:spcPct val="90000"/>
              </a:lnSpc>
              <a:spcBef>
                <a:spcPts val="1000"/>
              </a:spcBef>
              <a:spcAft>
                <a:spcPts val="0"/>
              </a:spcAft>
              <a:buSzPct val="81818"/>
              <a:buNone/>
            </a:pPr>
            <a:r>
              <a:rPr lang="en-US" sz="8800"/>
              <a:t>Functions of this unit are:</a:t>
            </a:r>
            <a:endParaRPr/>
          </a:p>
          <a:p>
            <a:pPr marL="114300" lvl="0" indent="0" algn="just" rtl="0">
              <a:lnSpc>
                <a:spcPct val="90000"/>
              </a:lnSpc>
              <a:spcBef>
                <a:spcPts val="1000"/>
              </a:spcBef>
              <a:spcAft>
                <a:spcPts val="0"/>
              </a:spcAft>
              <a:buSzPct val="81818"/>
              <a:buNone/>
            </a:pPr>
            <a:endParaRPr sz="8800"/>
          </a:p>
          <a:p>
            <a:pPr marL="457200" lvl="0" indent="-342900" algn="just" rtl="0">
              <a:lnSpc>
                <a:spcPct val="90000"/>
              </a:lnSpc>
              <a:spcBef>
                <a:spcPts val="1000"/>
              </a:spcBef>
              <a:spcAft>
                <a:spcPts val="0"/>
              </a:spcAft>
              <a:buSzPct val="81818"/>
              <a:buFont typeface="Arial"/>
              <a:buChar char="•"/>
            </a:pPr>
            <a:r>
              <a:rPr lang="en-US" sz="8800"/>
              <a:t>It is responsible for controlling the transfer of data and instructions among other units of a computer.</a:t>
            </a:r>
            <a:endParaRPr/>
          </a:p>
          <a:p>
            <a:pPr marL="457200" lvl="0" indent="-342900" algn="just" rtl="0">
              <a:lnSpc>
                <a:spcPct val="90000"/>
              </a:lnSpc>
              <a:spcBef>
                <a:spcPts val="1000"/>
              </a:spcBef>
              <a:spcAft>
                <a:spcPts val="0"/>
              </a:spcAft>
              <a:buSzPct val="81818"/>
              <a:buFont typeface="Arial"/>
              <a:buChar char="•"/>
            </a:pPr>
            <a:r>
              <a:rPr lang="en-US" sz="8800"/>
              <a:t>It obtains the instructions from the memory, interprets them, and directs them.</a:t>
            </a:r>
            <a:endParaRPr/>
          </a:p>
          <a:p>
            <a:pPr marL="457200" lvl="0" indent="-342900" algn="just" rtl="0">
              <a:lnSpc>
                <a:spcPct val="90000"/>
              </a:lnSpc>
              <a:spcBef>
                <a:spcPts val="1000"/>
              </a:spcBef>
              <a:spcAft>
                <a:spcPts val="0"/>
              </a:spcAft>
              <a:buSzPct val="81818"/>
              <a:buFont typeface="Arial"/>
              <a:buChar char="•"/>
            </a:pPr>
            <a:r>
              <a:rPr lang="en-US" sz="8800"/>
              <a:t>It communicates with Input/output devices for transfer of data or results from storage.</a:t>
            </a:r>
            <a:endParaRPr/>
          </a:p>
          <a:p>
            <a:pPr marL="457200" lvl="0" indent="-342900" algn="just" rtl="0">
              <a:lnSpc>
                <a:spcPct val="90000"/>
              </a:lnSpc>
              <a:spcBef>
                <a:spcPts val="1000"/>
              </a:spcBef>
              <a:spcAft>
                <a:spcPts val="0"/>
              </a:spcAft>
              <a:buSzPct val="81818"/>
              <a:buFont typeface="Arial"/>
              <a:buChar char="•"/>
            </a:pPr>
            <a:r>
              <a:rPr lang="en-US" sz="8800"/>
              <a:t>It does not process or store data.</a:t>
            </a:r>
            <a:endParaRPr/>
          </a:p>
          <a:p>
            <a:pPr marL="0" lvl="0" indent="0" algn="just" rtl="0">
              <a:lnSpc>
                <a:spcPct val="90000"/>
              </a:lnSpc>
              <a:spcBef>
                <a:spcPts val="1000"/>
              </a:spcBef>
              <a:spcAft>
                <a:spcPts val="0"/>
              </a:spcAft>
              <a:buClr>
                <a:schemeClr val="dk1"/>
              </a:buClr>
              <a:buSzPts val="2200"/>
              <a:buNone/>
            </a:pPr>
            <a:endParaRPr sz="2200" b="0" i="0" u="none" strike="noStrike"/>
          </a:p>
          <a:p>
            <a:pPr marL="0" lvl="0" indent="0" algn="just" rtl="0">
              <a:lnSpc>
                <a:spcPct val="90000"/>
              </a:lnSpc>
              <a:spcBef>
                <a:spcPts val="1000"/>
              </a:spcBef>
              <a:spcAft>
                <a:spcPts val="0"/>
              </a:spcAft>
              <a:buClr>
                <a:schemeClr val="dk1"/>
              </a:buClr>
              <a:buSzPts val="2200"/>
              <a:buNone/>
            </a:pPr>
            <a:endParaRPr sz="2200" b="0" i="0" u="none" strike="noStrike"/>
          </a:p>
          <a:p>
            <a:pPr marL="0" lvl="0" indent="0" algn="just" rtl="0">
              <a:lnSpc>
                <a:spcPct val="90000"/>
              </a:lnSpc>
              <a:spcBef>
                <a:spcPts val="1000"/>
              </a:spcBef>
              <a:spcAft>
                <a:spcPts val="0"/>
              </a:spcAft>
              <a:buClr>
                <a:srgbClr val="000000"/>
              </a:buClr>
              <a:buSzPts val="1600"/>
              <a:buNone/>
            </a:pPr>
            <a:br>
              <a:rPr lang="en-US" sz="1600">
                <a:solidFill>
                  <a:srgbClr val="000000"/>
                </a:solidFill>
              </a:rPr>
            </a:br>
            <a:endParaRPr sz="1600">
              <a:solidFill>
                <a:srgbClr val="000000"/>
              </a:solidFill>
            </a:endParaRPr>
          </a:p>
        </p:txBody>
      </p:sp>
      <p:pic>
        <p:nvPicPr>
          <p:cNvPr id="171" name="Google Shape;171;p6" descr="A picture containing qr code&#10;&#10;Description automatically generated"/>
          <p:cNvPicPr preferRelativeResize="0"/>
          <p:nvPr/>
        </p:nvPicPr>
        <p:blipFill rotWithShape="1">
          <a:blip r:embed="rId4">
            <a:alphaModFix/>
          </a:blip>
          <a:srcRect/>
          <a:stretch/>
        </p:blipFill>
        <p:spPr>
          <a:xfrm>
            <a:off x="9143733" y="2376137"/>
            <a:ext cx="2870773" cy="22517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7"/>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i="0" u="none" strike="noStrike">
                <a:solidFill>
                  <a:srgbClr val="000000"/>
                </a:solidFill>
                <a:latin typeface="Times New Roman"/>
                <a:ea typeface="Times New Roman"/>
                <a:cs typeface="Times New Roman"/>
                <a:sym typeface="Times New Roman"/>
              </a:rPr>
              <a:t>Central Processing Unit (CPU)</a:t>
            </a:r>
            <a:br>
              <a:rPr lang="en-US" sz="4400" b="0" i="0" u="none" strike="noStrike">
                <a:solidFill>
                  <a:srgbClr val="000000"/>
                </a:solidFill>
                <a:latin typeface="Times New Roman"/>
                <a:ea typeface="Times New Roman"/>
                <a:cs typeface="Times New Roman"/>
                <a:sym typeface="Times New Roman"/>
              </a:rPr>
            </a:br>
            <a:endParaRPr/>
          </a:p>
        </p:txBody>
      </p:sp>
      <p:pic>
        <p:nvPicPr>
          <p:cNvPr id="177" name="Google Shape;177;p7" descr="Logo&#10;&#10;Description automatically generated"/>
          <p:cNvPicPr preferRelativeResize="0"/>
          <p:nvPr/>
        </p:nvPicPr>
        <p:blipFill rotWithShape="1">
          <a:blip r:embed="rId3">
            <a:alphaModFix/>
          </a:blip>
          <a:srcRect/>
          <a:stretch/>
        </p:blipFill>
        <p:spPr>
          <a:xfrm>
            <a:off x="1412" y="5596502"/>
            <a:ext cx="1339121" cy="1275020"/>
          </a:xfrm>
          <a:prstGeom prst="rect">
            <a:avLst/>
          </a:prstGeom>
          <a:noFill/>
          <a:ln>
            <a:noFill/>
          </a:ln>
        </p:spPr>
      </p:pic>
      <p:cxnSp>
        <p:nvCxnSpPr>
          <p:cNvPr id="178" name="Google Shape;178;p7"/>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179" name="Google Shape;179;p7"/>
          <p:cNvSpPr txBox="1">
            <a:spLocks noGrp="1"/>
          </p:cNvSpPr>
          <p:nvPr>
            <p:ph type="body" idx="1"/>
          </p:nvPr>
        </p:nvSpPr>
        <p:spPr>
          <a:xfrm>
            <a:off x="521138" y="1077153"/>
            <a:ext cx="11071880" cy="49418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b="1" i="0" u="none" strike="noStrike"/>
              <a:t>Arithmetic Logic Unit (ALU): </a:t>
            </a:r>
            <a:endParaRPr/>
          </a:p>
          <a:p>
            <a:pPr marL="0" lvl="0" indent="0" algn="l" rtl="0">
              <a:lnSpc>
                <a:spcPct val="90000"/>
              </a:lnSpc>
              <a:spcBef>
                <a:spcPts val="1000"/>
              </a:spcBef>
              <a:spcAft>
                <a:spcPts val="0"/>
              </a:spcAft>
              <a:buClr>
                <a:schemeClr val="dk1"/>
              </a:buClr>
              <a:buSzPts val="2400"/>
              <a:buNone/>
            </a:pPr>
            <a:r>
              <a:rPr lang="en-US" sz="2400" b="0" i="0" u="none" strike="noStrike"/>
              <a:t>This unit consists of two subsections namely,</a:t>
            </a:r>
            <a:endParaRPr/>
          </a:p>
          <a:p>
            <a:pPr marL="228600" lvl="0" indent="-228600" algn="l" rtl="0">
              <a:lnSpc>
                <a:spcPct val="90000"/>
              </a:lnSpc>
              <a:spcBef>
                <a:spcPts val="1000"/>
              </a:spcBef>
              <a:spcAft>
                <a:spcPts val="0"/>
              </a:spcAft>
              <a:buClr>
                <a:schemeClr val="dk1"/>
              </a:buClr>
              <a:buSzPts val="2400"/>
              <a:buChar char="•"/>
            </a:pPr>
            <a:r>
              <a:rPr lang="en-US" sz="2400" b="0" i="0" u="none" strike="noStrike"/>
              <a:t>Arithmetic Section</a:t>
            </a:r>
            <a:endParaRPr/>
          </a:p>
          <a:p>
            <a:pPr marL="228600" lvl="0" indent="-228600" algn="l" rtl="0">
              <a:lnSpc>
                <a:spcPct val="90000"/>
              </a:lnSpc>
              <a:spcBef>
                <a:spcPts val="1000"/>
              </a:spcBef>
              <a:spcAft>
                <a:spcPts val="0"/>
              </a:spcAft>
              <a:buClr>
                <a:schemeClr val="dk1"/>
              </a:buClr>
              <a:buSzPts val="2400"/>
              <a:buChar char="•"/>
            </a:pPr>
            <a:r>
              <a:rPr lang="en-US" sz="2400" b="0" i="0" u="none" strike="noStrike"/>
              <a:t> Logic Section</a:t>
            </a:r>
            <a:endParaRPr/>
          </a:p>
          <a:p>
            <a:pPr marL="0" lvl="0" indent="0" algn="l" rtl="0">
              <a:lnSpc>
                <a:spcPct val="90000"/>
              </a:lnSpc>
              <a:spcBef>
                <a:spcPts val="1000"/>
              </a:spcBef>
              <a:spcAft>
                <a:spcPts val="0"/>
              </a:spcAft>
              <a:buClr>
                <a:schemeClr val="dk1"/>
              </a:buClr>
              <a:buSzPts val="2200"/>
              <a:buNone/>
            </a:pPr>
            <a:endParaRPr sz="2200" b="0" i="0" u="none" strike="noStrike"/>
          </a:p>
          <a:p>
            <a:pPr marL="457200" lvl="1" indent="0" algn="l" rtl="0">
              <a:lnSpc>
                <a:spcPct val="90000"/>
              </a:lnSpc>
              <a:spcBef>
                <a:spcPts val="500"/>
              </a:spcBef>
              <a:spcAft>
                <a:spcPts val="0"/>
              </a:spcAft>
              <a:buClr>
                <a:schemeClr val="dk1"/>
              </a:buClr>
              <a:buSzPts val="2200"/>
              <a:buNone/>
            </a:pPr>
            <a:r>
              <a:rPr lang="en-US" sz="2200" b="1" i="0" u="none" strike="noStrike"/>
              <a:t>Arithmetic Section</a:t>
            </a:r>
            <a:endParaRPr/>
          </a:p>
          <a:p>
            <a:pPr marL="457200" lvl="1" indent="0" algn="l" rtl="0">
              <a:lnSpc>
                <a:spcPct val="90000"/>
              </a:lnSpc>
              <a:spcBef>
                <a:spcPts val="500"/>
              </a:spcBef>
              <a:spcAft>
                <a:spcPts val="0"/>
              </a:spcAft>
              <a:buClr>
                <a:schemeClr val="dk1"/>
              </a:buClr>
              <a:buSzPts val="2200"/>
              <a:buNone/>
            </a:pPr>
            <a:r>
              <a:rPr lang="en-US" sz="2200" b="0" i="0" u="none" strike="noStrike"/>
              <a:t>Function of arithmetic section is to perform arithmetic operations like addition, subtraction, multiplication, and division. All complex operations are done by making repetitive use of the mentioned operations.</a:t>
            </a:r>
            <a:endParaRPr/>
          </a:p>
          <a:p>
            <a:pPr marL="457200" lvl="1" indent="0" algn="l" rtl="0">
              <a:lnSpc>
                <a:spcPct val="90000"/>
              </a:lnSpc>
              <a:spcBef>
                <a:spcPts val="500"/>
              </a:spcBef>
              <a:spcAft>
                <a:spcPts val="0"/>
              </a:spcAft>
              <a:buClr>
                <a:schemeClr val="dk1"/>
              </a:buClr>
              <a:buSzPts val="2200"/>
              <a:buNone/>
            </a:pPr>
            <a:r>
              <a:rPr lang="en-US" sz="2200" b="1" i="0" u="none" strike="noStrike"/>
              <a:t>Logic Section</a:t>
            </a:r>
            <a:endParaRPr/>
          </a:p>
          <a:p>
            <a:pPr marL="457200" lvl="1" indent="0" algn="l" rtl="0">
              <a:lnSpc>
                <a:spcPct val="90000"/>
              </a:lnSpc>
              <a:spcBef>
                <a:spcPts val="500"/>
              </a:spcBef>
              <a:spcAft>
                <a:spcPts val="0"/>
              </a:spcAft>
              <a:buClr>
                <a:schemeClr val="dk1"/>
              </a:buClr>
              <a:buSzPts val="2200"/>
              <a:buNone/>
            </a:pPr>
            <a:r>
              <a:rPr lang="en-US" sz="2200" b="0" i="0" u="none" strike="noStrike"/>
              <a:t>Function of logic section is to perform logic operations such as comparing, selecting, matching, and merging of data.</a:t>
            </a:r>
            <a:br>
              <a:rPr lang="en-US" sz="1200">
                <a:solidFill>
                  <a:srgbClr val="000000"/>
                </a:solidFill>
              </a:rPr>
            </a:br>
            <a:endParaRPr sz="12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i="0" u="none" strike="noStrike">
                <a:solidFill>
                  <a:srgbClr val="000000"/>
                </a:solidFill>
                <a:latin typeface="Times New Roman"/>
                <a:ea typeface="Times New Roman"/>
                <a:cs typeface="Times New Roman"/>
                <a:sym typeface="Times New Roman"/>
              </a:rPr>
              <a:t>Central Processing Unit (CPU)</a:t>
            </a:r>
            <a:br>
              <a:rPr lang="en-US" sz="4400" b="0" i="0" u="none" strike="noStrike">
                <a:solidFill>
                  <a:srgbClr val="000000"/>
                </a:solidFill>
                <a:latin typeface="Times New Roman"/>
                <a:ea typeface="Times New Roman"/>
                <a:cs typeface="Times New Roman"/>
                <a:sym typeface="Times New Roman"/>
              </a:rPr>
            </a:br>
            <a:endParaRPr/>
          </a:p>
        </p:txBody>
      </p:sp>
      <p:pic>
        <p:nvPicPr>
          <p:cNvPr id="185" name="Google Shape;185;p36" descr="Logo&#10;&#10;Description automatically generated"/>
          <p:cNvPicPr preferRelativeResize="0"/>
          <p:nvPr/>
        </p:nvPicPr>
        <p:blipFill rotWithShape="1">
          <a:blip r:embed="rId3">
            <a:alphaModFix/>
          </a:blip>
          <a:srcRect/>
          <a:stretch/>
        </p:blipFill>
        <p:spPr>
          <a:xfrm>
            <a:off x="0" y="5597307"/>
            <a:ext cx="1339121" cy="1275020"/>
          </a:xfrm>
          <a:prstGeom prst="rect">
            <a:avLst/>
          </a:prstGeom>
          <a:noFill/>
          <a:ln>
            <a:noFill/>
          </a:ln>
        </p:spPr>
      </p:pic>
      <p:cxnSp>
        <p:nvCxnSpPr>
          <p:cNvPr id="186" name="Google Shape;186;p36"/>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pic>
        <p:nvPicPr>
          <p:cNvPr id="187" name="Google Shape;187;p36" descr="Diagram&#10;&#10;Description automatically generated"/>
          <p:cNvPicPr preferRelativeResize="0"/>
          <p:nvPr/>
        </p:nvPicPr>
        <p:blipFill rotWithShape="1">
          <a:blip r:embed="rId4">
            <a:alphaModFix/>
          </a:blip>
          <a:srcRect t="17253" b="6394"/>
          <a:stretch/>
        </p:blipFill>
        <p:spPr>
          <a:xfrm>
            <a:off x="1890710" y="3169790"/>
            <a:ext cx="8410577" cy="288391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88" name="Google Shape;188;p36"/>
          <p:cNvSpPr txBox="1"/>
          <p:nvPr/>
        </p:nvSpPr>
        <p:spPr>
          <a:xfrm>
            <a:off x="515173" y="1128965"/>
            <a:ext cx="11578856"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Calibri"/>
                <a:ea typeface="Calibri"/>
                <a:cs typeface="Calibri"/>
                <a:sym typeface="Calibri"/>
              </a:rPr>
              <a:t>Function of CPU:</a:t>
            </a:r>
            <a:endParaRPr/>
          </a:p>
          <a:p>
            <a:pPr marL="0" marR="0" lvl="0" indent="0" algn="l" rtl="0">
              <a:lnSpc>
                <a:spcPct val="100000"/>
              </a:lnSpc>
              <a:spcBef>
                <a:spcPts val="0"/>
              </a:spcBef>
              <a:spcAft>
                <a:spcPts val="0"/>
              </a:spcAft>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200" b="0" i="0" u="none" strike="noStrike" cap="none">
                <a:solidFill>
                  <a:schemeClr val="dk1"/>
                </a:solidFill>
                <a:latin typeface="Calibri"/>
                <a:ea typeface="Calibri"/>
                <a:cs typeface="Calibri"/>
                <a:sym typeface="Calibri"/>
              </a:rPr>
              <a:t>There have been a lot of improvements over the years since the first CPUs came on the world. Despite that, the primary function of the CPU has remained the same consisting of three steps; fetch, decode, and execute.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txBox="1">
            <a:spLocks noGrp="1"/>
          </p:cNvSpPr>
          <p:nvPr>
            <p:ph type="title"/>
          </p:nvPr>
        </p:nvSpPr>
        <p:spPr>
          <a:xfrm>
            <a:off x="478436" y="81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Times New Roman"/>
              <a:buNone/>
            </a:pPr>
            <a:r>
              <a:rPr lang="en-US" sz="3600" b="1" i="0" u="none" strike="noStrike">
                <a:solidFill>
                  <a:srgbClr val="000000"/>
                </a:solidFill>
                <a:latin typeface="Times New Roman"/>
                <a:ea typeface="Times New Roman"/>
                <a:cs typeface="Times New Roman"/>
                <a:sym typeface="Times New Roman"/>
              </a:rPr>
              <a:t>Input Unit</a:t>
            </a:r>
            <a:br>
              <a:rPr lang="en-US" sz="4400" b="0" i="0" u="none" strike="noStrike">
                <a:solidFill>
                  <a:srgbClr val="000000"/>
                </a:solidFill>
                <a:latin typeface="Times New Roman"/>
                <a:ea typeface="Times New Roman"/>
                <a:cs typeface="Times New Roman"/>
                <a:sym typeface="Times New Roman"/>
              </a:rPr>
            </a:br>
            <a:endParaRPr/>
          </a:p>
        </p:txBody>
      </p:sp>
      <p:pic>
        <p:nvPicPr>
          <p:cNvPr id="194" name="Google Shape;194;p8" descr="Logo&#10;&#10;Description automatically generated"/>
          <p:cNvPicPr preferRelativeResize="0"/>
          <p:nvPr/>
        </p:nvPicPr>
        <p:blipFill rotWithShape="1">
          <a:blip r:embed="rId3">
            <a:alphaModFix/>
          </a:blip>
          <a:srcRect/>
          <a:stretch/>
        </p:blipFill>
        <p:spPr>
          <a:xfrm>
            <a:off x="0" y="5585100"/>
            <a:ext cx="1339121" cy="1275020"/>
          </a:xfrm>
          <a:prstGeom prst="rect">
            <a:avLst/>
          </a:prstGeom>
          <a:noFill/>
          <a:ln>
            <a:noFill/>
          </a:ln>
        </p:spPr>
      </p:pic>
      <p:cxnSp>
        <p:nvCxnSpPr>
          <p:cNvPr id="195" name="Google Shape;195;p8"/>
          <p:cNvCxnSpPr/>
          <p:nvPr/>
        </p:nvCxnSpPr>
        <p:spPr>
          <a:xfrm>
            <a:off x="0" y="989351"/>
            <a:ext cx="12191999" cy="0"/>
          </a:xfrm>
          <a:prstGeom prst="straightConnector1">
            <a:avLst/>
          </a:prstGeom>
          <a:noFill/>
          <a:ln w="76200" cap="flat" cmpd="sng">
            <a:solidFill>
              <a:srgbClr val="801D4A"/>
            </a:solidFill>
            <a:prstDash val="solid"/>
            <a:miter lim="800000"/>
            <a:headEnd type="none" w="sm" len="sm"/>
            <a:tailEnd type="none" w="sm" len="sm"/>
          </a:ln>
        </p:spPr>
      </p:cxnSp>
      <p:sp>
        <p:nvSpPr>
          <p:cNvPr id="196" name="Google Shape;196;p8"/>
          <p:cNvSpPr txBox="1">
            <a:spLocks noGrp="1"/>
          </p:cNvSpPr>
          <p:nvPr>
            <p:ph type="body" idx="1"/>
          </p:nvPr>
        </p:nvSpPr>
        <p:spPr>
          <a:xfrm>
            <a:off x="502499" y="1083340"/>
            <a:ext cx="11480954" cy="27263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400"/>
              <a:t>Input devices are peripheral devices that enter data and instructions into the computer.</a:t>
            </a:r>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r>
              <a:rPr lang="en-US" sz="2400"/>
              <a:t>Following are some of the important input devices which are used in a computer:</a:t>
            </a:r>
            <a:endParaRPr/>
          </a:p>
          <a:p>
            <a:pPr marL="0" lvl="0" indent="0" algn="l" rtl="0">
              <a:lnSpc>
                <a:spcPct val="90000"/>
              </a:lnSpc>
              <a:spcBef>
                <a:spcPts val="1000"/>
              </a:spcBef>
              <a:spcAft>
                <a:spcPts val="0"/>
              </a:spcAft>
              <a:buClr>
                <a:schemeClr val="dk1"/>
              </a:buClr>
              <a:buSzPts val="2000"/>
              <a:buNone/>
            </a:pPr>
            <a:br>
              <a:rPr lang="en-US" sz="2000">
                <a:latin typeface="Calibri"/>
                <a:ea typeface="Calibri"/>
                <a:cs typeface="Calibri"/>
                <a:sym typeface="Calibri"/>
              </a:rPr>
            </a:br>
            <a:endParaRPr sz="2000">
              <a:latin typeface="Calibri"/>
              <a:ea typeface="Calibri"/>
              <a:cs typeface="Calibri"/>
              <a:sym typeface="Calibri"/>
            </a:endParaRPr>
          </a:p>
        </p:txBody>
      </p:sp>
      <p:sp>
        <p:nvSpPr>
          <p:cNvPr id="197" name="Google Shape;197;p8"/>
          <p:cNvSpPr txBox="1"/>
          <p:nvPr/>
        </p:nvSpPr>
        <p:spPr>
          <a:xfrm>
            <a:off x="502499" y="3485505"/>
            <a:ext cx="2237873" cy="178510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Keyboard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Mouse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Joystick</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Light pen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Track Ball</a:t>
            </a:r>
            <a:endParaRPr sz="2200" b="0" i="0" u="none" strike="noStrike" cap="none">
              <a:solidFill>
                <a:schemeClr val="dk1"/>
              </a:solidFill>
              <a:latin typeface="Calibri"/>
              <a:ea typeface="Calibri"/>
              <a:cs typeface="Calibri"/>
              <a:sym typeface="Calibri"/>
            </a:endParaRPr>
          </a:p>
        </p:txBody>
      </p:sp>
      <p:sp>
        <p:nvSpPr>
          <p:cNvPr id="198" name="Google Shape;198;p8"/>
          <p:cNvSpPr txBox="1"/>
          <p:nvPr/>
        </p:nvSpPr>
        <p:spPr>
          <a:xfrm>
            <a:off x="3813007" y="3172680"/>
            <a:ext cx="4644190" cy="2123658"/>
          </a:xfrm>
          <a:prstGeom prst="rect">
            <a:avLst/>
          </a:prstGeom>
          <a:noFill/>
          <a:ln>
            <a:noFill/>
          </a:ln>
        </p:spPr>
        <p:txBody>
          <a:bodyPr spcFirstLastPara="1" wrap="square" lIns="91425" tIns="45700" rIns="91425" bIns="45700" anchor="t" anchorCtr="0">
            <a:spAutoFit/>
          </a:bodyPr>
          <a:lstStyle/>
          <a:p>
            <a:pPr marL="342900" marR="0" lvl="0" indent="-20320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Scanner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Microphone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Optical Character Reader (OCR)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Bar Code Reader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199" name="Google Shape;199;p8" descr="Graphical user interface, text&#10;&#10;Description automatically generated"/>
          <p:cNvPicPr preferRelativeResize="0"/>
          <p:nvPr/>
        </p:nvPicPr>
        <p:blipFill rotWithShape="1">
          <a:blip r:embed="rId4">
            <a:alphaModFix/>
          </a:blip>
          <a:srcRect/>
          <a:stretch/>
        </p:blipFill>
        <p:spPr>
          <a:xfrm>
            <a:off x="9529832" y="4234509"/>
            <a:ext cx="2386266" cy="238626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1725</Words>
  <Application>Microsoft Office PowerPoint</Application>
  <PresentationFormat>Widescreen</PresentationFormat>
  <Paragraphs>236</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Canva Sans Bold</vt:lpstr>
      <vt:lpstr>Oswald Bold</vt:lpstr>
      <vt:lpstr>Times New Roman</vt:lpstr>
      <vt:lpstr>Verdana</vt:lpstr>
      <vt:lpstr>Office Theme</vt:lpstr>
      <vt:lpstr>PowerPoint Presentation</vt:lpstr>
      <vt:lpstr>Outline</vt:lpstr>
      <vt:lpstr>Overview of Functionalities of a Computer </vt:lpstr>
      <vt:lpstr>PowerPoint Presentation</vt:lpstr>
      <vt:lpstr>Central Processing Unit (CPU) </vt:lpstr>
      <vt:lpstr>Central Processing Unit (CPU) </vt:lpstr>
      <vt:lpstr>Central Processing Unit (CPU) </vt:lpstr>
      <vt:lpstr>Central Processing Unit (CPU) </vt:lpstr>
      <vt:lpstr>Input Unit </vt:lpstr>
      <vt:lpstr>Input Unit </vt:lpstr>
      <vt:lpstr>Input Unit </vt:lpstr>
      <vt:lpstr>Input Unit </vt:lpstr>
      <vt:lpstr>Input Unit </vt:lpstr>
      <vt:lpstr>Input Unit </vt:lpstr>
      <vt:lpstr>Input Unit </vt:lpstr>
      <vt:lpstr>Input Unit </vt:lpstr>
      <vt:lpstr>Input Unit </vt:lpstr>
      <vt:lpstr>Output Unit </vt:lpstr>
      <vt:lpstr>Monitor </vt:lpstr>
      <vt:lpstr>Printer </vt:lpstr>
      <vt:lpstr>Speakers and Headphones </vt:lpstr>
      <vt:lpstr>File Extension </vt:lpstr>
      <vt:lpstr>References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dc:creator>
  <cp:lastModifiedBy>Imad Nihad</cp:lastModifiedBy>
  <cp:revision>4</cp:revision>
  <dcterms:created xsi:type="dcterms:W3CDTF">2021-12-13T18:14:44Z</dcterms:created>
  <dcterms:modified xsi:type="dcterms:W3CDTF">2025-01-05T08:06:41Z</dcterms:modified>
</cp:coreProperties>
</file>