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CGyVVK9xfUJurNMvHPQIoWeDgL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AA5FEA-95EA-4FEB-8292-1DCCE4B507B5}">
  <a:tblStyle styleId="{E8AA5FEA-95EA-4FEB-8292-1DCCE4B507B5}" styleName="Table_0">
    <a:wholeTbl>
      <a:tcTxStyle b="off" i="off">
        <a:font>
          <a:latin typeface="Calibri"/>
          <a:ea typeface="Calibri"/>
          <a:cs typeface="Calibri"/>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3">
              <a:alpha val="20000"/>
            </a:schemeClr>
          </a:solidFill>
        </a:fill>
      </a:tcStyle>
    </a:band1H>
    <a:band2H>
      <a:tcTxStyle b="off" i="off"/>
      <a:tcStyle>
        <a:tcBdr/>
      </a:tcStyle>
    </a:band2H>
    <a:band1V>
      <a:tcTxStyle b="off" i="off"/>
      <a:tcStyle>
        <a:tcBdr/>
        <a:fill>
          <a:solidFill>
            <a:schemeClr val="accent3">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25400" cap="flat" cmpd="sng">
              <a:solidFill>
                <a:schemeClr val="accent3"/>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 styleId="{94FF7813-228D-4A05-857B-EB71636D592E}"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9" name="Google Shape;369;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6" name="Google Shape;40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6" name="Google Shape;41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99" name="Google Shape;19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7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7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7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71"/>
          <p:cNvSpPr>
            <a:spLocks noGrp="1"/>
          </p:cNvSpPr>
          <p:nvPr>
            <p:ph type="pic" idx="2"/>
          </p:nvPr>
        </p:nvSpPr>
        <p:spPr>
          <a:xfrm>
            <a:off x="5183188" y="987425"/>
            <a:ext cx="6172200" cy="4873625"/>
          </a:xfrm>
          <a:prstGeom prst="rect">
            <a:avLst/>
          </a:prstGeom>
          <a:noFill/>
          <a:ln>
            <a:noFill/>
          </a:ln>
        </p:spPr>
      </p:sp>
      <p:sp>
        <p:nvSpPr>
          <p:cNvPr id="68" name="Google Shape;68;p7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7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7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gif"/><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6.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6.jpg"/><Relationship Id="rId7"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2192000" cy="6858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US" sz="933" dirty="0"/>
          </a:p>
        </p:txBody>
      </p:sp>
      <p:sp>
        <p:nvSpPr>
          <p:cNvPr id="3" name="Freeform 3"/>
          <p:cNvSpPr/>
          <p:nvPr/>
        </p:nvSpPr>
        <p:spPr>
          <a:xfrm rot="7659121">
            <a:off x="10060687" y="3723809"/>
            <a:ext cx="5086196" cy="5219044"/>
          </a:xfrm>
          <a:custGeom>
            <a:avLst/>
            <a:gdLst/>
            <a:ahLst/>
            <a:cxnLst/>
            <a:rect l="l" t="t" r="r" b="b"/>
            <a:pathLst>
              <a:path w="7629294" h="7828566">
                <a:moveTo>
                  <a:pt x="0" y="0"/>
                </a:moveTo>
                <a:lnTo>
                  <a:pt x="7629294" y="0"/>
                </a:lnTo>
                <a:lnTo>
                  <a:pt x="7629294" y="7828566"/>
                </a:lnTo>
                <a:lnTo>
                  <a:pt x="0" y="78285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933"/>
          </a:p>
        </p:txBody>
      </p:sp>
      <p:sp>
        <p:nvSpPr>
          <p:cNvPr id="4" name="Freeform 4"/>
          <p:cNvSpPr/>
          <p:nvPr/>
        </p:nvSpPr>
        <p:spPr>
          <a:xfrm>
            <a:off x="-4779556" y="3247231"/>
            <a:ext cx="6015089" cy="6172200"/>
          </a:xfrm>
          <a:custGeom>
            <a:avLst/>
            <a:gdLst/>
            <a:ahLst/>
            <a:cxnLst/>
            <a:rect l="l" t="t" r="r" b="b"/>
            <a:pathLst>
              <a:path w="9022634" h="9258300">
                <a:moveTo>
                  <a:pt x="0" y="0"/>
                </a:moveTo>
                <a:lnTo>
                  <a:pt x="9022634" y="0"/>
                </a:lnTo>
                <a:lnTo>
                  <a:pt x="9022634" y="9258300"/>
                </a:lnTo>
                <a:lnTo>
                  <a:pt x="0" y="92583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933"/>
          </a:p>
        </p:txBody>
      </p:sp>
      <p:grpSp>
        <p:nvGrpSpPr>
          <p:cNvPr id="5" name="Group 5"/>
          <p:cNvGrpSpPr/>
          <p:nvPr/>
        </p:nvGrpSpPr>
        <p:grpSpPr>
          <a:xfrm>
            <a:off x="685800" y="1708427"/>
            <a:ext cx="10820400" cy="2730602"/>
            <a:chOff x="0" y="0"/>
            <a:chExt cx="3134393" cy="812800"/>
          </a:xfrm>
        </p:grpSpPr>
        <p:sp>
          <p:nvSpPr>
            <p:cNvPr id="6" name="Freeform 6"/>
            <p:cNvSpPr/>
            <p:nvPr/>
          </p:nvSpPr>
          <p:spPr>
            <a:xfrm>
              <a:off x="0" y="0"/>
              <a:ext cx="3134393" cy="812800"/>
            </a:xfrm>
            <a:custGeom>
              <a:avLst/>
              <a:gdLst/>
              <a:ahLst/>
              <a:cxnLst/>
              <a:rect l="l" t="t" r="r" b="b"/>
              <a:pathLst>
                <a:path w="3134393" h="812800">
                  <a:moveTo>
                    <a:pt x="0" y="0"/>
                  </a:moveTo>
                  <a:lnTo>
                    <a:pt x="3134393" y="0"/>
                  </a:lnTo>
                  <a:lnTo>
                    <a:pt x="3134393" y="812800"/>
                  </a:lnTo>
                  <a:lnTo>
                    <a:pt x="0" y="812800"/>
                  </a:lnTo>
                  <a:close/>
                </a:path>
              </a:pathLst>
            </a:custGeom>
            <a:solidFill>
              <a:srgbClr val="000000">
                <a:alpha val="0"/>
              </a:srgbClr>
            </a:solidFill>
            <a:ln w="38100" cap="sq">
              <a:solidFill>
                <a:srgbClr val="000000"/>
              </a:solidFill>
              <a:prstDash val="solid"/>
              <a:miter/>
            </a:ln>
          </p:spPr>
          <p:txBody>
            <a:bodyPr/>
            <a:lstStyle/>
            <a:p>
              <a:endParaRPr lang="en-US" sz="933"/>
            </a:p>
          </p:txBody>
        </p:sp>
        <p:sp>
          <p:nvSpPr>
            <p:cNvPr id="7" name="TextBox 7"/>
            <p:cNvSpPr txBox="1"/>
            <p:nvPr/>
          </p:nvSpPr>
          <p:spPr>
            <a:xfrm>
              <a:off x="0" y="-19050"/>
              <a:ext cx="3134393" cy="831850"/>
            </a:xfrm>
            <a:prstGeom prst="rect">
              <a:avLst/>
            </a:prstGeom>
          </p:spPr>
          <p:txBody>
            <a:bodyPr lIns="33867" tIns="33867" rIns="33867" bIns="33867" rtlCol="0" anchor="ctr"/>
            <a:lstStyle/>
            <a:p>
              <a:pPr algn="ctr">
                <a:lnSpc>
                  <a:spcPts val="1906"/>
                </a:lnSpc>
              </a:pPr>
              <a:endParaRPr sz="933"/>
            </a:p>
          </p:txBody>
        </p:sp>
      </p:grpSp>
      <p:sp>
        <p:nvSpPr>
          <p:cNvPr id="8" name="Freeform 8"/>
          <p:cNvSpPr/>
          <p:nvPr/>
        </p:nvSpPr>
        <p:spPr>
          <a:xfrm>
            <a:off x="927237" y="0"/>
            <a:ext cx="1771655" cy="1736399"/>
          </a:xfrm>
          <a:custGeom>
            <a:avLst/>
            <a:gdLst/>
            <a:ahLst/>
            <a:cxnLst/>
            <a:rect l="l" t="t" r="r" b="b"/>
            <a:pathLst>
              <a:path w="2657483" h="2604598">
                <a:moveTo>
                  <a:pt x="0" y="0"/>
                </a:moveTo>
                <a:lnTo>
                  <a:pt x="2657483" y="0"/>
                </a:lnTo>
                <a:lnTo>
                  <a:pt x="2657483" y="2604598"/>
                </a:lnTo>
                <a:lnTo>
                  <a:pt x="0" y="2604598"/>
                </a:lnTo>
                <a:lnTo>
                  <a:pt x="0" y="0"/>
                </a:lnTo>
                <a:close/>
              </a:path>
            </a:pathLst>
          </a:custGeom>
          <a:blipFill>
            <a:blip r:embed="rId5"/>
            <a:stretch>
              <a:fillRect/>
            </a:stretch>
          </a:blipFill>
        </p:spPr>
        <p:txBody>
          <a:bodyPr/>
          <a:lstStyle/>
          <a:p>
            <a:endParaRPr lang="en-US" sz="933"/>
          </a:p>
        </p:txBody>
      </p:sp>
      <p:sp>
        <p:nvSpPr>
          <p:cNvPr id="11" name="Freeform 11"/>
          <p:cNvSpPr/>
          <p:nvPr/>
        </p:nvSpPr>
        <p:spPr>
          <a:xfrm>
            <a:off x="8836144" y="4528431"/>
            <a:ext cx="1542792" cy="1546659"/>
          </a:xfrm>
          <a:custGeom>
            <a:avLst/>
            <a:gdLst/>
            <a:ahLst/>
            <a:cxnLst/>
            <a:rect l="l" t="t" r="r" b="b"/>
            <a:pathLst>
              <a:path w="2314188" h="2319988">
                <a:moveTo>
                  <a:pt x="0" y="0"/>
                </a:moveTo>
                <a:lnTo>
                  <a:pt x="2314188" y="0"/>
                </a:lnTo>
                <a:lnTo>
                  <a:pt x="2314188" y="2319989"/>
                </a:lnTo>
                <a:lnTo>
                  <a:pt x="0" y="2319989"/>
                </a:lnTo>
                <a:lnTo>
                  <a:pt x="0" y="0"/>
                </a:lnTo>
                <a:close/>
              </a:path>
            </a:pathLst>
          </a:custGeom>
          <a:blipFill>
            <a:blip r:embed="rId6"/>
            <a:stretch>
              <a:fillRect/>
            </a:stretch>
          </a:blipFill>
        </p:spPr>
        <p:txBody>
          <a:bodyPr/>
          <a:lstStyle/>
          <a:p>
            <a:endParaRPr lang="en-US" sz="933"/>
          </a:p>
        </p:txBody>
      </p:sp>
      <p:sp>
        <p:nvSpPr>
          <p:cNvPr id="12" name="TextBox 12"/>
          <p:cNvSpPr txBox="1"/>
          <p:nvPr/>
        </p:nvSpPr>
        <p:spPr>
          <a:xfrm>
            <a:off x="685800" y="2499078"/>
            <a:ext cx="10820400" cy="1668983"/>
          </a:xfrm>
          <a:prstGeom prst="rect">
            <a:avLst/>
          </a:prstGeom>
        </p:spPr>
        <p:txBody>
          <a:bodyPr lIns="0" tIns="0" rIns="0" bIns="0" rtlCol="0" anchor="t">
            <a:spAutoFit/>
          </a:bodyPr>
          <a:lstStyle/>
          <a:p>
            <a:pPr algn="ctr">
              <a:lnSpc>
                <a:spcPts val="6753"/>
              </a:lnSpc>
            </a:pPr>
            <a:r>
              <a:rPr lang="en-US" sz="4894" spc="479" dirty="0">
                <a:solidFill>
                  <a:srgbClr val="231F20"/>
                </a:solidFill>
                <a:latin typeface="Oswald Bold"/>
              </a:rPr>
              <a:t>INTRODUCTION TO COMPUTERS</a:t>
            </a:r>
          </a:p>
        </p:txBody>
      </p:sp>
      <p:sp>
        <p:nvSpPr>
          <p:cNvPr id="13" name="TextBox 13"/>
          <p:cNvSpPr txBox="1"/>
          <p:nvPr/>
        </p:nvSpPr>
        <p:spPr>
          <a:xfrm>
            <a:off x="9491554" y="4974312"/>
            <a:ext cx="231973" cy="588623"/>
          </a:xfrm>
          <a:prstGeom prst="rect">
            <a:avLst/>
          </a:prstGeom>
        </p:spPr>
        <p:txBody>
          <a:bodyPr lIns="0" tIns="0" rIns="0" bIns="0" rtlCol="0" anchor="t">
            <a:spAutoFit/>
          </a:bodyPr>
          <a:lstStyle/>
          <a:p>
            <a:pPr algn="ctr">
              <a:lnSpc>
                <a:spcPts val="4853"/>
              </a:lnSpc>
            </a:pPr>
            <a:r>
              <a:rPr lang="en-US" sz="3466" dirty="0">
                <a:solidFill>
                  <a:srgbClr val="231F20"/>
                </a:solidFill>
                <a:latin typeface="Canva Sans Bold"/>
              </a:rPr>
              <a:t>4</a:t>
            </a:r>
          </a:p>
        </p:txBody>
      </p:sp>
      <p:sp>
        <p:nvSpPr>
          <p:cNvPr id="14" name="Slide Number Placeholder 13">
            <a:extLst>
              <a:ext uri="{FF2B5EF4-FFF2-40B4-BE49-F238E27FC236}">
                <a16:creationId xmlns:a16="http://schemas.microsoft.com/office/drawing/2014/main" id="{8D3F3887-F3D7-157B-C547-CD562534B025}"/>
              </a:ext>
            </a:extLst>
          </p:cNvPr>
          <p:cNvSpPr>
            <a:spLocks noGrp="1"/>
          </p:cNvSpPr>
          <p:nvPr>
            <p:ph type="sldNum" sz="quarter" idx="12"/>
          </p:nvPr>
        </p:nvSpPr>
        <p:spPr>
          <a:xfrm>
            <a:off x="10378936" y="6449874"/>
            <a:ext cx="1422400" cy="243417"/>
          </a:xfrm>
        </p:spPr>
        <p:txBody>
          <a:bodyPr/>
          <a:lstStyle/>
          <a:p>
            <a:endParaRPr lang="en-US" dirty="0"/>
          </a:p>
        </p:txBody>
      </p:sp>
      <p:sp>
        <p:nvSpPr>
          <p:cNvPr id="15" name="TextBox 3">
            <a:extLst>
              <a:ext uri="{FF2B5EF4-FFF2-40B4-BE49-F238E27FC236}">
                <a16:creationId xmlns:a16="http://schemas.microsoft.com/office/drawing/2014/main" id="{C23DE652-7876-B426-F30A-59038E12CB2B}"/>
              </a:ext>
            </a:extLst>
          </p:cNvPr>
          <p:cNvSpPr txBox="1"/>
          <p:nvPr/>
        </p:nvSpPr>
        <p:spPr>
          <a:xfrm>
            <a:off x="2698892" y="523125"/>
            <a:ext cx="8032473" cy="1107996"/>
          </a:xfrm>
          <a:prstGeom prst="rect">
            <a:avLst/>
          </a:prstGeom>
        </p:spPr>
        <p:txBody>
          <a:bodyPr wrap="square" lIns="0" tIns="0" rIns="0" bIns="0" rtlCol="0" anchor="t">
            <a:spAutoFit/>
          </a:bodyPr>
          <a:lstStyle/>
          <a:p>
            <a:pPr>
              <a:spcBef>
                <a:spcPct val="0"/>
              </a:spcBef>
            </a:pPr>
            <a:r>
              <a:rPr lang="en-US" sz="2400" b="1" spc="479" dirty="0">
                <a:latin typeface="Oswald Bold" panose="020B0604020202020204" charset="0"/>
              </a:rPr>
              <a:t>Tishk international university</a:t>
            </a:r>
          </a:p>
          <a:p>
            <a:pPr>
              <a:spcBef>
                <a:spcPct val="0"/>
              </a:spcBef>
            </a:pPr>
            <a:r>
              <a:rPr lang="en-US" sz="2400" b="1" spc="479" dirty="0">
                <a:latin typeface="Oswald Bold" panose="020B0604020202020204" charset="0"/>
              </a:rPr>
              <a:t>Faculty of Education</a:t>
            </a:r>
          </a:p>
          <a:p>
            <a:pPr>
              <a:spcBef>
                <a:spcPct val="0"/>
              </a:spcBef>
            </a:pPr>
            <a:r>
              <a:rPr lang="en-US" sz="2400" b="1" spc="479" dirty="0">
                <a:latin typeface="Oswald Bold" panose="020B0604020202020204" charset="0"/>
              </a:rPr>
              <a:t>Computer Education Department</a:t>
            </a:r>
          </a:p>
        </p:txBody>
      </p:sp>
      <p:sp>
        <p:nvSpPr>
          <p:cNvPr id="16" name="TextBox 3">
            <a:extLst>
              <a:ext uri="{FF2B5EF4-FFF2-40B4-BE49-F238E27FC236}">
                <a16:creationId xmlns:a16="http://schemas.microsoft.com/office/drawing/2014/main" id="{DB1755E7-E02D-4F0E-BD6D-0CAB04224AB0}"/>
              </a:ext>
            </a:extLst>
          </p:cNvPr>
          <p:cNvSpPr txBox="1"/>
          <p:nvPr/>
        </p:nvSpPr>
        <p:spPr>
          <a:xfrm>
            <a:off x="1831379" y="4624417"/>
            <a:ext cx="8032473" cy="1969770"/>
          </a:xfrm>
          <a:prstGeom prst="rect">
            <a:avLst/>
          </a:prstGeom>
        </p:spPr>
        <p:txBody>
          <a:bodyPr wrap="square" lIns="0" tIns="0" rIns="0" bIns="0" rtlCol="0" anchor="t">
            <a:spAutoFit/>
          </a:bodyPr>
          <a:lstStyle/>
          <a:p>
            <a:pPr>
              <a:spcBef>
                <a:spcPct val="0"/>
              </a:spcBef>
            </a:pPr>
            <a:r>
              <a:rPr lang="en-US" sz="3200" spc="479">
                <a:latin typeface="+mj-lt"/>
              </a:rPr>
              <a:t>Imad </a:t>
            </a:r>
            <a:r>
              <a:rPr lang="en-US" sz="3200" spc="479" dirty="0">
                <a:latin typeface="+mj-lt"/>
              </a:rPr>
              <a:t>Nihad</a:t>
            </a:r>
          </a:p>
          <a:p>
            <a:pPr>
              <a:spcBef>
                <a:spcPct val="0"/>
              </a:spcBef>
            </a:pPr>
            <a:r>
              <a:rPr lang="en-US" sz="3200" spc="479" dirty="0">
                <a:latin typeface="+mj-lt"/>
              </a:rPr>
              <a:t>Week 4 </a:t>
            </a:r>
          </a:p>
          <a:p>
            <a:pPr>
              <a:spcBef>
                <a:spcPct val="0"/>
              </a:spcBef>
            </a:pPr>
            <a:r>
              <a:rPr lang="en-US" sz="3200" spc="479" dirty="0">
                <a:latin typeface="+mj-lt"/>
              </a:rPr>
              <a:t>IT205</a:t>
            </a:r>
          </a:p>
          <a:p>
            <a:pPr>
              <a:spcBef>
                <a:spcPct val="0"/>
              </a:spcBef>
            </a:pPr>
            <a:r>
              <a:rPr lang="en-US" sz="3200" spc="479" dirty="0">
                <a:latin typeface="+mj-lt"/>
              </a:rPr>
              <a:t>Fall 2024/25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9"/>
          <p:cNvSpPr txBox="1">
            <a:spLocks noGrp="1"/>
          </p:cNvSpPr>
          <p:nvPr>
            <p:ph type="title"/>
          </p:nvPr>
        </p:nvSpPr>
        <p:spPr>
          <a:xfrm>
            <a:off x="306986" y="181529"/>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0000"/>
              </a:buClr>
              <a:buSzPct val="100000"/>
              <a:buFont typeface="Times New Roman"/>
              <a:buNone/>
            </a:pPr>
            <a:r>
              <a:rPr lang="en-US" sz="3600" b="1">
                <a:solidFill>
                  <a:srgbClr val="000000"/>
                </a:solidFill>
                <a:latin typeface="Times New Roman"/>
                <a:ea typeface="Times New Roman"/>
                <a:cs typeface="Times New Roman"/>
                <a:sym typeface="Times New Roman"/>
              </a:rPr>
              <a:t>Computer Memory | </a:t>
            </a:r>
            <a:r>
              <a:rPr lang="en-US" sz="2700" b="1" i="0">
                <a:solidFill>
                  <a:srgbClr val="222222"/>
                </a:solidFill>
              </a:rPr>
              <a:t>Difference Between RAM and ROM</a:t>
            </a:r>
            <a:br>
              <a:rPr lang="en-US" sz="4400" b="1" i="0">
                <a:solidFill>
                  <a:srgbClr val="222222"/>
                </a:solidFill>
              </a:rPr>
            </a:br>
            <a:br>
              <a:rPr lang="en-US" sz="4400" b="0" i="0" u="none" strike="noStrike">
                <a:solidFill>
                  <a:srgbClr val="000000"/>
                </a:solidFill>
                <a:latin typeface="Times New Roman"/>
                <a:ea typeface="Times New Roman"/>
                <a:cs typeface="Times New Roman"/>
                <a:sym typeface="Times New Roman"/>
              </a:rPr>
            </a:br>
            <a:endParaRPr/>
          </a:p>
        </p:txBody>
      </p:sp>
      <p:pic>
        <p:nvPicPr>
          <p:cNvPr id="250" name="Google Shape;250;p9" descr="Logo&#10;&#10;Description automatically generated"/>
          <p:cNvPicPr preferRelativeResize="0"/>
          <p:nvPr/>
        </p:nvPicPr>
        <p:blipFill rotWithShape="1">
          <a:blip r:embed="rId3">
            <a:alphaModFix/>
          </a:blip>
          <a:srcRect/>
          <a:stretch/>
        </p:blipFill>
        <p:spPr>
          <a:xfrm>
            <a:off x="0" y="5886451"/>
            <a:ext cx="1020393" cy="971548"/>
          </a:xfrm>
          <a:prstGeom prst="rect">
            <a:avLst/>
          </a:prstGeom>
          <a:noFill/>
          <a:ln>
            <a:noFill/>
          </a:ln>
        </p:spPr>
      </p:pic>
      <p:cxnSp>
        <p:nvCxnSpPr>
          <p:cNvPr id="251" name="Google Shape;251;p9"/>
          <p:cNvCxnSpPr/>
          <p:nvPr/>
        </p:nvCxnSpPr>
        <p:spPr>
          <a:xfrm>
            <a:off x="0" y="749723"/>
            <a:ext cx="12191999" cy="0"/>
          </a:xfrm>
          <a:prstGeom prst="straightConnector1">
            <a:avLst/>
          </a:prstGeom>
          <a:noFill/>
          <a:ln w="76200" cap="flat" cmpd="sng">
            <a:solidFill>
              <a:srgbClr val="801D4A"/>
            </a:solidFill>
            <a:prstDash val="solid"/>
            <a:miter lim="800000"/>
            <a:headEnd type="none" w="sm" len="sm"/>
            <a:tailEnd type="none" w="sm" len="sm"/>
          </a:ln>
        </p:spPr>
      </p:cxnSp>
      <p:sp>
        <p:nvSpPr>
          <p:cNvPr id="252" name="Google Shape;252;p9" descr="Heartbeat"/>
          <p:cNvSpPr/>
          <p:nvPr/>
        </p:nvSpPr>
        <p:spPr>
          <a:xfrm>
            <a:off x="2549495" y="1692675"/>
            <a:ext cx="767812" cy="76781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9" descr="Fax"/>
          <p:cNvSpPr/>
          <p:nvPr/>
        </p:nvSpPr>
        <p:spPr>
          <a:xfrm>
            <a:off x="3838323" y="4716113"/>
            <a:ext cx="767812" cy="76781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254" name="Google Shape;254;p9"/>
          <p:cNvGraphicFramePr/>
          <p:nvPr/>
        </p:nvGraphicFramePr>
        <p:xfrm>
          <a:off x="983661" y="955440"/>
          <a:ext cx="10814250" cy="5006935"/>
        </p:xfrm>
        <a:graphic>
          <a:graphicData uri="http://schemas.openxmlformats.org/drawingml/2006/table">
            <a:tbl>
              <a:tblPr firstRow="1" bandRow="1">
                <a:noFill/>
                <a:tableStyleId>{E8AA5FEA-95EA-4FEB-8292-1DCCE4B507B5}</a:tableStyleId>
              </a:tblPr>
              <a:tblGrid>
                <a:gridCol w="5453050">
                  <a:extLst>
                    <a:ext uri="{9D8B030D-6E8A-4147-A177-3AD203B41FA5}">
                      <a16:colId xmlns:a16="http://schemas.microsoft.com/office/drawing/2014/main" val="20000"/>
                    </a:ext>
                  </a:extLst>
                </a:gridCol>
                <a:gridCol w="5361200">
                  <a:extLst>
                    <a:ext uri="{9D8B030D-6E8A-4147-A177-3AD203B41FA5}">
                      <a16:colId xmlns:a16="http://schemas.microsoft.com/office/drawing/2014/main" val="20001"/>
                    </a:ext>
                  </a:extLst>
                </a:gridCol>
              </a:tblGrid>
              <a:tr h="501275">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solidFill>
                            <a:srgbClr val="333333"/>
                          </a:solidFill>
                          <a:latin typeface="Calibri"/>
                          <a:ea typeface="Calibri"/>
                          <a:cs typeface="Calibri"/>
                          <a:sym typeface="Calibri"/>
                        </a:rPr>
                        <a:t>RAM (Random Access Memory)</a:t>
                      </a:r>
                      <a:endParaRPr sz="1400" u="none" strike="noStrike" cap="none"/>
                    </a:p>
                  </a:txBody>
                  <a:tcPr marL="76200" marR="76200" marT="76200" marB="76200">
                    <a:solidFill>
                      <a:srgbClr val="F7B128"/>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solidFill>
                            <a:srgbClr val="333333"/>
                          </a:solidFill>
                          <a:latin typeface="Calibri"/>
                          <a:ea typeface="Calibri"/>
                          <a:cs typeface="Calibri"/>
                          <a:sym typeface="Calibri"/>
                        </a:rPr>
                        <a:t>ROM (Read Only Memory)</a:t>
                      </a:r>
                      <a:endParaRPr sz="1400" u="none" strike="noStrike" cap="none"/>
                    </a:p>
                  </a:txBody>
                  <a:tcPr marL="76200" marR="76200" marT="76200" marB="76200">
                    <a:solidFill>
                      <a:srgbClr val="F7B128"/>
                    </a:solidFill>
                  </a:tcPr>
                </a:tc>
                <a:extLst>
                  <a:ext uri="{0D108BD9-81ED-4DB2-BD59-A6C34878D82A}">
                    <a16:rowId xmlns:a16="http://schemas.microsoft.com/office/drawing/2014/main" val="10000"/>
                  </a:ext>
                </a:extLst>
              </a:tr>
              <a:tr h="418225">
                <a:tc>
                  <a:txBody>
                    <a:bodyPr/>
                    <a:lstStyle/>
                    <a:p>
                      <a:pPr marL="0" marR="0" lvl="0" indent="0" algn="just" rtl="0">
                        <a:lnSpc>
                          <a:spcPct val="100000"/>
                        </a:lnSpc>
                        <a:spcBef>
                          <a:spcPts val="0"/>
                        </a:spcBef>
                        <a:spcAft>
                          <a:spcPts val="0"/>
                        </a:spcAft>
                        <a:buClr>
                          <a:srgbClr val="000000"/>
                        </a:buClr>
                        <a:buSzPts val="1800"/>
                        <a:buFont typeface="Arial"/>
                        <a:buNone/>
                      </a:pPr>
                      <a:r>
                        <a:rPr lang="en-US" sz="1800" u="none" strike="noStrike" cap="none">
                          <a:solidFill>
                            <a:srgbClr val="333333"/>
                          </a:solidFill>
                          <a:latin typeface="Calibri"/>
                          <a:ea typeface="Calibri"/>
                          <a:cs typeface="Calibri"/>
                          <a:sym typeface="Calibri"/>
                        </a:rPr>
                        <a:t>It is a read-write memory that </a:t>
                      </a:r>
                      <a:r>
                        <a:rPr lang="en-US" sz="1800" b="0" i="0" u="none" strike="noStrike" cap="none">
                          <a:solidFill>
                            <a:srgbClr val="333333"/>
                          </a:solidFill>
                          <a:latin typeface="Calibri"/>
                          <a:ea typeface="Calibri"/>
                          <a:cs typeface="Calibri"/>
                          <a:sym typeface="Calibri"/>
                        </a:rPr>
                        <a:t>means stored data in RAM can be retrieved and altered.</a:t>
                      </a:r>
                      <a:endParaRPr sz="1800" b="0" i="0" u="none" strike="noStrike" cap="none">
                        <a:solidFill>
                          <a:srgbClr val="333333"/>
                        </a:solidFill>
                        <a:latin typeface="Calibri"/>
                        <a:ea typeface="Calibri"/>
                        <a:cs typeface="Calibri"/>
                        <a:sym typeface="Calibri"/>
                      </a:endParaRPr>
                    </a:p>
                  </a:txBody>
                  <a:tcPr marL="76200" marR="76200" marT="76200" marB="76200"/>
                </a:tc>
                <a:tc>
                  <a:txBody>
                    <a:bodyPr/>
                    <a:lstStyle/>
                    <a:p>
                      <a:pPr marL="0" marR="0" lvl="0" indent="0" algn="just" rtl="0">
                        <a:lnSpc>
                          <a:spcPct val="100000"/>
                        </a:lnSpc>
                        <a:spcBef>
                          <a:spcPts val="0"/>
                        </a:spcBef>
                        <a:spcAft>
                          <a:spcPts val="0"/>
                        </a:spcAft>
                        <a:buClr>
                          <a:srgbClr val="000000"/>
                        </a:buClr>
                        <a:buSzPts val="1800"/>
                        <a:buFont typeface="Arial"/>
                        <a:buNone/>
                      </a:pPr>
                      <a:r>
                        <a:rPr lang="en-US" sz="1800" u="none" strike="noStrike" cap="none">
                          <a:solidFill>
                            <a:srgbClr val="333333"/>
                          </a:solidFill>
                          <a:latin typeface="Calibri"/>
                          <a:ea typeface="Calibri"/>
                          <a:cs typeface="Calibri"/>
                          <a:sym typeface="Calibri"/>
                        </a:rPr>
                        <a:t>It is </a:t>
                      </a:r>
                      <a:r>
                        <a:rPr lang="en-US" sz="1800" b="0" i="0" u="none" strike="noStrike" cap="none">
                          <a:solidFill>
                            <a:srgbClr val="333333"/>
                          </a:solidFill>
                          <a:latin typeface="Calibri"/>
                          <a:ea typeface="Calibri"/>
                          <a:cs typeface="Calibri"/>
                          <a:sym typeface="Calibri"/>
                        </a:rPr>
                        <a:t>a read only memory that we can only read the data stored in ROM. </a:t>
                      </a:r>
                      <a:endParaRPr sz="1800" b="0" i="0" u="none" strike="noStrike" cap="none">
                        <a:solidFill>
                          <a:srgbClr val="333333"/>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76200" marR="76200" marT="76200" marB="76200"/>
                </a:tc>
                <a:extLst>
                  <a:ext uri="{0D108BD9-81ED-4DB2-BD59-A6C34878D82A}">
                    <a16:rowId xmlns:a16="http://schemas.microsoft.com/office/drawing/2014/main" val="10001"/>
                  </a:ext>
                </a:extLst>
              </a:tr>
              <a:tr h="715425">
                <a:tc>
                  <a:txBody>
                    <a:bodyPr/>
                    <a:lstStyle/>
                    <a:p>
                      <a:pPr marL="0" marR="0" lvl="0" indent="0" algn="just" rtl="0">
                        <a:lnSpc>
                          <a:spcPct val="100000"/>
                        </a:lnSpc>
                        <a:spcBef>
                          <a:spcPts val="0"/>
                        </a:spcBef>
                        <a:spcAft>
                          <a:spcPts val="0"/>
                        </a:spcAft>
                        <a:buClr>
                          <a:srgbClr val="000000"/>
                        </a:buClr>
                        <a:buSzPts val="1800"/>
                        <a:buFont typeface="Arial"/>
                        <a:buNone/>
                      </a:pPr>
                      <a:r>
                        <a:rPr lang="en-US" sz="1800" u="none" strike="noStrike" cap="none">
                          <a:solidFill>
                            <a:srgbClr val="333333"/>
                          </a:solidFill>
                          <a:latin typeface="Calibri"/>
                          <a:ea typeface="Calibri"/>
                          <a:cs typeface="Calibri"/>
                          <a:sym typeface="Calibri"/>
                        </a:rPr>
                        <a:t>It is a volatile memory as it temporarily stores the files if the computer is on and working.</a:t>
                      </a:r>
                      <a:endParaRPr sz="1400" u="none" strike="noStrike" cap="none"/>
                    </a:p>
                  </a:txBody>
                  <a:tcPr marL="76200" marR="76200" marT="76200" marB="76200"/>
                </a:tc>
                <a:tc>
                  <a:txBody>
                    <a:bodyPr/>
                    <a:lstStyle/>
                    <a:p>
                      <a:pPr marL="0" marR="0" lvl="0" indent="0" algn="just" rtl="0">
                        <a:lnSpc>
                          <a:spcPct val="100000"/>
                        </a:lnSpc>
                        <a:spcBef>
                          <a:spcPts val="0"/>
                        </a:spcBef>
                        <a:spcAft>
                          <a:spcPts val="0"/>
                        </a:spcAft>
                        <a:buClr>
                          <a:srgbClr val="000000"/>
                        </a:buClr>
                        <a:buSzPts val="1800"/>
                        <a:buFont typeface="Arial"/>
                        <a:buNone/>
                      </a:pPr>
                      <a:r>
                        <a:rPr lang="en-US" sz="1800" u="none" strike="noStrike" cap="none">
                          <a:solidFill>
                            <a:srgbClr val="333333"/>
                          </a:solidFill>
                          <a:latin typeface="Calibri"/>
                          <a:ea typeface="Calibri"/>
                          <a:cs typeface="Calibri"/>
                          <a:sym typeface="Calibri"/>
                        </a:rPr>
                        <a:t>It is a non-volatile memory as it permanently stores the files even when the power is turned off.</a:t>
                      </a:r>
                      <a:endParaRPr sz="1400" u="none" strike="noStrike" cap="none"/>
                    </a:p>
                  </a:txBody>
                  <a:tcPr marL="76200" marR="76200" marT="76200" marB="76200"/>
                </a:tc>
                <a:extLst>
                  <a:ext uri="{0D108BD9-81ED-4DB2-BD59-A6C34878D82A}">
                    <a16:rowId xmlns:a16="http://schemas.microsoft.com/office/drawing/2014/main" val="10002"/>
                  </a:ext>
                </a:extLst>
              </a:tr>
              <a:tr h="414950">
                <a:tc>
                  <a:txBody>
                    <a:bodyPr/>
                    <a:lstStyle/>
                    <a:p>
                      <a:pPr marL="0" marR="0" lvl="0" indent="0" algn="just" rtl="0">
                        <a:lnSpc>
                          <a:spcPct val="100000"/>
                        </a:lnSpc>
                        <a:spcBef>
                          <a:spcPts val="0"/>
                        </a:spcBef>
                        <a:spcAft>
                          <a:spcPts val="0"/>
                        </a:spcAft>
                        <a:buClr>
                          <a:srgbClr val="000000"/>
                        </a:buClr>
                        <a:buSzPts val="1800"/>
                        <a:buFont typeface="Arial"/>
                        <a:buNone/>
                      </a:pPr>
                      <a:r>
                        <a:rPr lang="en-US" sz="1800" u="none" strike="noStrike" cap="none">
                          <a:solidFill>
                            <a:srgbClr val="333333"/>
                          </a:solidFill>
                          <a:latin typeface="Calibri"/>
                          <a:ea typeface="Calibri"/>
                          <a:cs typeface="Calibri"/>
                          <a:sym typeface="Calibri"/>
                        </a:rPr>
                        <a:t>It is faster than ROM as it is a high-speed memory.</a:t>
                      </a:r>
                      <a:endParaRPr sz="1400" u="none" strike="noStrike" cap="none"/>
                    </a:p>
                  </a:txBody>
                  <a:tcPr marL="76200" marR="76200" marT="76200" marB="76200"/>
                </a:tc>
                <a:tc>
                  <a:txBody>
                    <a:bodyPr/>
                    <a:lstStyle/>
                    <a:p>
                      <a:pPr marL="0" marR="0" lvl="0" indent="0" algn="just" rtl="0">
                        <a:lnSpc>
                          <a:spcPct val="100000"/>
                        </a:lnSpc>
                        <a:spcBef>
                          <a:spcPts val="0"/>
                        </a:spcBef>
                        <a:spcAft>
                          <a:spcPts val="0"/>
                        </a:spcAft>
                        <a:buClr>
                          <a:srgbClr val="000000"/>
                        </a:buClr>
                        <a:buSzPts val="1800"/>
                        <a:buFont typeface="Arial"/>
                        <a:buNone/>
                      </a:pPr>
                      <a:r>
                        <a:rPr lang="en-US" sz="1800" u="none" strike="noStrike" cap="none">
                          <a:solidFill>
                            <a:srgbClr val="333333"/>
                          </a:solidFill>
                          <a:latin typeface="Calibri"/>
                          <a:ea typeface="Calibri"/>
                          <a:cs typeface="Calibri"/>
                          <a:sym typeface="Calibri"/>
                        </a:rPr>
                        <a:t>It is slower than the RAM.</a:t>
                      </a:r>
                      <a:endParaRPr sz="1400" u="none" strike="noStrike" cap="none"/>
                    </a:p>
                  </a:txBody>
                  <a:tcPr marL="76200" marR="76200" marT="76200" marB="76200"/>
                </a:tc>
                <a:extLst>
                  <a:ext uri="{0D108BD9-81ED-4DB2-BD59-A6C34878D82A}">
                    <a16:rowId xmlns:a16="http://schemas.microsoft.com/office/drawing/2014/main" val="10003"/>
                  </a:ext>
                </a:extLst>
              </a:tr>
              <a:tr h="794575">
                <a:tc>
                  <a:txBody>
                    <a:bodyPr/>
                    <a:lstStyle/>
                    <a:p>
                      <a:pPr marL="0" marR="0" lvl="0" indent="0" algn="just" rtl="0">
                        <a:lnSpc>
                          <a:spcPct val="100000"/>
                        </a:lnSpc>
                        <a:spcBef>
                          <a:spcPts val="0"/>
                        </a:spcBef>
                        <a:spcAft>
                          <a:spcPts val="0"/>
                        </a:spcAft>
                        <a:buClr>
                          <a:srgbClr val="000000"/>
                        </a:buClr>
                        <a:buSzPts val="1800"/>
                        <a:buFont typeface="Arial"/>
                        <a:buNone/>
                      </a:pPr>
                      <a:r>
                        <a:rPr lang="en-US" sz="1800" u="none" strike="noStrike" cap="none">
                          <a:solidFill>
                            <a:srgbClr val="333333"/>
                          </a:solidFill>
                          <a:latin typeface="Calibri"/>
                          <a:ea typeface="Calibri"/>
                          <a:cs typeface="Calibri"/>
                          <a:sym typeface="Calibri"/>
                        </a:rPr>
                        <a:t>The data stored in RAM is used by the CPU in real-time to run the computer. And it is easy to access.</a:t>
                      </a:r>
                      <a:endParaRPr sz="1400" u="none" strike="noStrike" cap="none"/>
                    </a:p>
                  </a:txBody>
                  <a:tcPr marL="76200" marR="76200" marT="76200" marB="76200"/>
                </a:tc>
                <a:tc>
                  <a:txBody>
                    <a:bodyPr/>
                    <a:lstStyle/>
                    <a:p>
                      <a:pPr marL="0" marR="0" lvl="0" indent="0" algn="just" rtl="0">
                        <a:lnSpc>
                          <a:spcPct val="100000"/>
                        </a:lnSpc>
                        <a:spcBef>
                          <a:spcPts val="0"/>
                        </a:spcBef>
                        <a:spcAft>
                          <a:spcPts val="0"/>
                        </a:spcAft>
                        <a:buClr>
                          <a:srgbClr val="000000"/>
                        </a:buClr>
                        <a:buSzPts val="1800"/>
                        <a:buFont typeface="Arial"/>
                        <a:buNone/>
                      </a:pPr>
                      <a:r>
                        <a:rPr lang="en-US" sz="1800" u="none" strike="noStrike" cap="none">
                          <a:solidFill>
                            <a:srgbClr val="333333"/>
                          </a:solidFill>
                          <a:latin typeface="Calibri"/>
                          <a:ea typeface="Calibri"/>
                          <a:cs typeface="Calibri"/>
                          <a:sym typeface="Calibri"/>
                        </a:rPr>
                        <a:t>The data stored in ROM is used by CPU only when it is transferred to RAM. And it is not easy to access.</a:t>
                      </a:r>
                      <a:endParaRPr sz="1400" u="none" strike="noStrike" cap="none"/>
                    </a:p>
                  </a:txBody>
                  <a:tcPr marL="76200" marR="76200" marT="76200" marB="76200"/>
                </a:tc>
                <a:extLst>
                  <a:ext uri="{0D108BD9-81ED-4DB2-BD59-A6C34878D82A}">
                    <a16:rowId xmlns:a16="http://schemas.microsoft.com/office/drawing/2014/main" val="10004"/>
                  </a:ext>
                </a:extLst>
              </a:tr>
              <a:tr h="633925">
                <a:tc>
                  <a:txBody>
                    <a:bodyPr/>
                    <a:lstStyle/>
                    <a:p>
                      <a:pPr marL="0" marR="0" lvl="0" indent="0" algn="just" rtl="0">
                        <a:lnSpc>
                          <a:spcPct val="100000"/>
                        </a:lnSpc>
                        <a:spcBef>
                          <a:spcPts val="0"/>
                        </a:spcBef>
                        <a:spcAft>
                          <a:spcPts val="0"/>
                        </a:spcAft>
                        <a:buClr>
                          <a:srgbClr val="000000"/>
                        </a:buClr>
                        <a:buSzPts val="1800"/>
                        <a:buFont typeface="Arial"/>
                        <a:buNone/>
                      </a:pPr>
                      <a:r>
                        <a:rPr lang="en-US" sz="1800" u="none" strike="noStrike" cap="none">
                          <a:solidFill>
                            <a:srgbClr val="333333"/>
                          </a:solidFill>
                          <a:latin typeface="Calibri"/>
                          <a:ea typeface="Calibri"/>
                          <a:cs typeface="Calibri"/>
                          <a:sym typeface="Calibri"/>
                        </a:rPr>
                        <a:t>It temporarily stores the files and data that the CPU needs to process the current instructions or work.</a:t>
                      </a:r>
                      <a:endParaRPr sz="1400" u="none" strike="noStrike" cap="none"/>
                    </a:p>
                  </a:txBody>
                  <a:tcPr marL="76200" marR="76200" marT="76200" marB="76200"/>
                </a:tc>
                <a:tc>
                  <a:txBody>
                    <a:bodyPr/>
                    <a:lstStyle/>
                    <a:p>
                      <a:pPr marL="0" marR="0" lvl="0" indent="0" algn="just" rtl="0">
                        <a:lnSpc>
                          <a:spcPct val="100000"/>
                        </a:lnSpc>
                        <a:spcBef>
                          <a:spcPts val="0"/>
                        </a:spcBef>
                        <a:spcAft>
                          <a:spcPts val="0"/>
                        </a:spcAft>
                        <a:buClr>
                          <a:srgbClr val="000000"/>
                        </a:buClr>
                        <a:buSzPts val="1800"/>
                        <a:buFont typeface="Arial"/>
                        <a:buNone/>
                      </a:pPr>
                      <a:r>
                        <a:rPr lang="en-US" sz="1800" u="none" strike="noStrike" cap="none">
                          <a:solidFill>
                            <a:srgbClr val="333333"/>
                          </a:solidFill>
                          <a:latin typeface="Calibri"/>
                          <a:ea typeface="Calibri"/>
                          <a:cs typeface="Calibri"/>
                          <a:sym typeface="Calibri"/>
                        </a:rPr>
                        <a:t>It stores the BIOS program on the motherboard of a computer, which is needed to bootstrap the computer.</a:t>
                      </a:r>
                      <a:endParaRPr sz="1400" u="none" strike="noStrike" cap="none"/>
                    </a:p>
                  </a:txBody>
                  <a:tcPr marL="76200" marR="76200" marT="76200" marB="76200"/>
                </a:tc>
                <a:extLst>
                  <a:ext uri="{0D108BD9-81ED-4DB2-BD59-A6C34878D82A}">
                    <a16:rowId xmlns:a16="http://schemas.microsoft.com/office/drawing/2014/main" val="10005"/>
                  </a:ext>
                </a:extLst>
              </a:tr>
              <a:tr h="476750">
                <a:tc>
                  <a:txBody>
                    <a:bodyPr/>
                    <a:lstStyle/>
                    <a:p>
                      <a:pPr marL="0" marR="0" lvl="0" indent="0" algn="just" rtl="0">
                        <a:lnSpc>
                          <a:spcPct val="100000"/>
                        </a:lnSpc>
                        <a:spcBef>
                          <a:spcPts val="0"/>
                        </a:spcBef>
                        <a:spcAft>
                          <a:spcPts val="0"/>
                        </a:spcAft>
                        <a:buClr>
                          <a:srgbClr val="000000"/>
                        </a:buClr>
                        <a:buSzPts val="1800"/>
                        <a:buFont typeface="Arial"/>
                        <a:buNone/>
                      </a:pPr>
                      <a:r>
                        <a:rPr lang="en-US" sz="1800" u="none" strike="noStrike" cap="none">
                          <a:solidFill>
                            <a:srgbClr val="333333"/>
                          </a:solidFill>
                          <a:latin typeface="Calibri"/>
                          <a:ea typeface="Calibri"/>
                          <a:cs typeface="Calibri"/>
                          <a:sym typeface="Calibri"/>
                        </a:rPr>
                        <a:t>It is costlier than ROM.</a:t>
                      </a:r>
                      <a:endParaRPr sz="1400" u="none" strike="noStrike" cap="none"/>
                    </a:p>
                  </a:txBody>
                  <a:tcPr marL="76200" marR="76200" marT="76200" marB="76200"/>
                </a:tc>
                <a:tc>
                  <a:txBody>
                    <a:bodyPr/>
                    <a:lstStyle/>
                    <a:p>
                      <a:pPr marL="0" marR="0" lvl="0" indent="0" algn="just" rtl="0">
                        <a:lnSpc>
                          <a:spcPct val="100000"/>
                        </a:lnSpc>
                        <a:spcBef>
                          <a:spcPts val="0"/>
                        </a:spcBef>
                        <a:spcAft>
                          <a:spcPts val="0"/>
                        </a:spcAft>
                        <a:buClr>
                          <a:srgbClr val="000000"/>
                        </a:buClr>
                        <a:buSzPts val="1800"/>
                        <a:buFont typeface="Arial"/>
                        <a:buNone/>
                      </a:pPr>
                      <a:r>
                        <a:rPr lang="en-US" sz="1800" u="none" strike="noStrike" cap="none">
                          <a:solidFill>
                            <a:srgbClr val="333333"/>
                          </a:solidFill>
                          <a:latin typeface="Calibri"/>
                          <a:ea typeface="Calibri"/>
                          <a:cs typeface="Calibri"/>
                          <a:sym typeface="Calibri"/>
                        </a:rPr>
                        <a:t>It is cheaper than RAM.</a:t>
                      </a:r>
                      <a:endParaRPr sz="1400" u="none" strike="noStrike" cap="none"/>
                    </a:p>
                  </a:txBody>
                  <a:tcPr marL="76200" marR="76200" marT="76200" marB="76200"/>
                </a:tc>
                <a:extLst>
                  <a:ext uri="{0D108BD9-81ED-4DB2-BD59-A6C34878D82A}">
                    <a16:rowId xmlns:a16="http://schemas.microsoft.com/office/drawing/2014/main" val="10006"/>
                  </a:ext>
                </a:extLst>
              </a:tr>
              <a:tr h="476750">
                <a:tc>
                  <a:txBody>
                    <a:bodyPr/>
                    <a:lstStyle/>
                    <a:p>
                      <a:pPr marL="0" marR="0" lvl="0" indent="0" algn="just" rtl="0">
                        <a:lnSpc>
                          <a:spcPct val="100000"/>
                        </a:lnSpc>
                        <a:spcBef>
                          <a:spcPts val="0"/>
                        </a:spcBef>
                        <a:spcAft>
                          <a:spcPts val="0"/>
                        </a:spcAft>
                        <a:buClr>
                          <a:srgbClr val="000000"/>
                        </a:buClr>
                        <a:buSzPts val="1800"/>
                        <a:buFont typeface="Arial"/>
                        <a:buNone/>
                      </a:pPr>
                      <a:r>
                        <a:rPr lang="en-US" sz="1800" u="none" strike="noStrike" cap="none">
                          <a:solidFill>
                            <a:srgbClr val="333333"/>
                          </a:solidFill>
                          <a:latin typeface="Calibri"/>
                          <a:ea typeface="Calibri"/>
                          <a:cs typeface="Calibri"/>
                          <a:sym typeface="Calibri"/>
                        </a:rPr>
                        <a:t>Types: DRAM, and SRAM.</a:t>
                      </a:r>
                      <a:endParaRPr sz="1400" u="none" strike="noStrike" cap="none"/>
                    </a:p>
                  </a:txBody>
                  <a:tcPr marL="76200" marR="76200" marT="76200" marB="76200"/>
                </a:tc>
                <a:tc>
                  <a:txBody>
                    <a:bodyPr/>
                    <a:lstStyle/>
                    <a:p>
                      <a:pPr marL="0" marR="0" lvl="0" indent="0" algn="just" rtl="0">
                        <a:lnSpc>
                          <a:spcPct val="100000"/>
                        </a:lnSpc>
                        <a:spcBef>
                          <a:spcPts val="0"/>
                        </a:spcBef>
                        <a:spcAft>
                          <a:spcPts val="0"/>
                        </a:spcAft>
                        <a:buClr>
                          <a:srgbClr val="000000"/>
                        </a:buClr>
                        <a:buSzPts val="1800"/>
                        <a:buFont typeface="Arial"/>
                        <a:buNone/>
                      </a:pPr>
                      <a:r>
                        <a:rPr lang="en-US" sz="1800" u="none" strike="noStrike" cap="none">
                          <a:solidFill>
                            <a:srgbClr val="333333"/>
                          </a:solidFill>
                          <a:latin typeface="Calibri"/>
                          <a:ea typeface="Calibri"/>
                          <a:cs typeface="Calibri"/>
                          <a:sym typeface="Calibri"/>
                        </a:rPr>
                        <a:t>Types: PROM, EPROM, and EEPROM.</a:t>
                      </a:r>
                      <a:endParaRPr sz="1400" u="none" strike="noStrike" cap="none"/>
                    </a:p>
                  </a:txBody>
                  <a:tcPr marL="76200" marR="76200" marT="76200" marB="76200"/>
                </a:tc>
                <a:extLst>
                  <a:ext uri="{0D108BD9-81ED-4DB2-BD59-A6C34878D82A}">
                    <a16:rowId xmlns:a16="http://schemas.microsoft.com/office/drawing/2014/main" val="10007"/>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0"/>
          <p:cNvSpPr txBox="1">
            <a:spLocks noGrp="1"/>
          </p:cNvSpPr>
          <p:nvPr>
            <p:ph type="title"/>
          </p:nvPr>
        </p:nvSpPr>
        <p:spPr>
          <a:xfrm>
            <a:off x="478436" y="57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Times New Roman"/>
              <a:buNone/>
            </a:pPr>
            <a:r>
              <a:rPr lang="en-US" sz="3600" b="1">
                <a:solidFill>
                  <a:srgbClr val="000000"/>
                </a:solidFill>
                <a:latin typeface="Times New Roman"/>
                <a:ea typeface="Times New Roman"/>
                <a:cs typeface="Times New Roman"/>
                <a:sym typeface="Times New Roman"/>
              </a:rPr>
              <a:t>Computer Memory</a:t>
            </a:r>
            <a:br>
              <a:rPr lang="en-US" sz="4400" b="0" i="0" u="none" strike="noStrike">
                <a:solidFill>
                  <a:srgbClr val="000000"/>
                </a:solidFill>
                <a:latin typeface="Times New Roman"/>
                <a:ea typeface="Times New Roman"/>
                <a:cs typeface="Times New Roman"/>
                <a:sym typeface="Times New Roman"/>
              </a:rPr>
            </a:br>
            <a:endParaRPr/>
          </a:p>
        </p:txBody>
      </p:sp>
      <p:pic>
        <p:nvPicPr>
          <p:cNvPr id="260" name="Google Shape;260;p10" descr="Logo&#10;&#10;Description automatically generated"/>
          <p:cNvPicPr preferRelativeResize="0"/>
          <p:nvPr/>
        </p:nvPicPr>
        <p:blipFill rotWithShape="1">
          <a:blip r:embed="rId3">
            <a:alphaModFix/>
          </a:blip>
          <a:srcRect/>
          <a:stretch/>
        </p:blipFill>
        <p:spPr>
          <a:xfrm>
            <a:off x="0" y="5582980"/>
            <a:ext cx="1339121" cy="1275020"/>
          </a:xfrm>
          <a:prstGeom prst="rect">
            <a:avLst/>
          </a:prstGeom>
          <a:noFill/>
          <a:ln>
            <a:noFill/>
          </a:ln>
        </p:spPr>
      </p:pic>
      <p:cxnSp>
        <p:nvCxnSpPr>
          <p:cNvPr id="261" name="Google Shape;261;p10"/>
          <p:cNvCxnSpPr/>
          <p:nvPr/>
        </p:nvCxnSpPr>
        <p:spPr>
          <a:xfrm>
            <a:off x="0" y="836951"/>
            <a:ext cx="12191999" cy="0"/>
          </a:xfrm>
          <a:prstGeom prst="straightConnector1">
            <a:avLst/>
          </a:prstGeom>
          <a:noFill/>
          <a:ln w="76200" cap="flat" cmpd="sng">
            <a:solidFill>
              <a:srgbClr val="801D4A"/>
            </a:solidFill>
            <a:prstDash val="solid"/>
            <a:miter lim="800000"/>
            <a:headEnd type="none" w="sm" len="sm"/>
            <a:tailEnd type="none" w="sm" len="sm"/>
          </a:ln>
        </p:spPr>
      </p:cxnSp>
      <p:sp>
        <p:nvSpPr>
          <p:cNvPr id="262" name="Google Shape;262;p10" descr="Heartbeat"/>
          <p:cNvSpPr/>
          <p:nvPr/>
        </p:nvSpPr>
        <p:spPr>
          <a:xfrm>
            <a:off x="2549495" y="1692675"/>
            <a:ext cx="767812" cy="76781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10" descr="Fax"/>
          <p:cNvSpPr/>
          <p:nvPr/>
        </p:nvSpPr>
        <p:spPr>
          <a:xfrm>
            <a:off x="3838323" y="4716113"/>
            <a:ext cx="767812" cy="76781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10"/>
          <p:cNvSpPr txBox="1"/>
          <p:nvPr/>
        </p:nvSpPr>
        <p:spPr>
          <a:xfrm>
            <a:off x="949526" y="983705"/>
            <a:ext cx="6299400" cy="61260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dirty="0">
                <a:solidFill>
                  <a:srgbClr val="222222"/>
                </a:solidFill>
                <a:latin typeface="Calibri"/>
                <a:ea typeface="Calibri"/>
                <a:cs typeface="Calibri"/>
                <a:sym typeface="Calibri"/>
              </a:rPr>
              <a:t>Secondary Memory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200"/>
              <a:buFont typeface="Arial"/>
              <a:buNone/>
            </a:pPr>
            <a:endParaRPr sz="2200" b="0" i="0" u="none" strike="noStrike" cap="none" dirty="0">
              <a:solidFill>
                <a:srgbClr val="222222"/>
              </a:solidFill>
              <a:latin typeface="Calibri"/>
              <a:ea typeface="Calibri"/>
              <a:cs typeface="Calibri"/>
              <a:sym typeface="Calibri"/>
            </a:endParaRPr>
          </a:p>
          <a:p>
            <a:pPr marL="342900" marR="0" lvl="0" indent="-342900" algn="just" rtl="0">
              <a:lnSpc>
                <a:spcPct val="100000"/>
              </a:lnSpc>
              <a:spcBef>
                <a:spcPts val="0"/>
              </a:spcBef>
              <a:spcAft>
                <a:spcPts val="0"/>
              </a:spcAft>
              <a:buClr>
                <a:srgbClr val="222222"/>
              </a:buClr>
              <a:buSzPts val="2000"/>
              <a:buFont typeface="Arial"/>
              <a:buChar char="•"/>
            </a:pPr>
            <a:r>
              <a:rPr lang="en-US" sz="2000" b="0" i="0" u="none" strike="noStrike" cap="none" dirty="0">
                <a:solidFill>
                  <a:srgbClr val="222222"/>
                </a:solidFill>
                <a:latin typeface="Calibri"/>
                <a:ea typeface="Calibri"/>
                <a:cs typeface="Calibri"/>
                <a:sym typeface="Calibri"/>
              </a:rPr>
              <a:t>The data that has to be permanently stored is kept in secondary memory. The CPU can not directly access the data in secondary memory. The secondary memory can be accessed using the input-output channel.</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rgbClr val="222222"/>
              </a:solidFill>
              <a:latin typeface="Calibri"/>
              <a:ea typeface="Calibri"/>
              <a:cs typeface="Calibri"/>
              <a:sym typeface="Calibri"/>
            </a:endParaRPr>
          </a:p>
          <a:p>
            <a:pPr marL="342900" marR="0" lvl="0" indent="-342900" algn="just" rtl="0">
              <a:lnSpc>
                <a:spcPct val="100000"/>
              </a:lnSpc>
              <a:spcBef>
                <a:spcPts val="0"/>
              </a:spcBef>
              <a:spcAft>
                <a:spcPts val="0"/>
              </a:spcAft>
              <a:buClr>
                <a:srgbClr val="222222"/>
              </a:buClr>
              <a:buSzPts val="2000"/>
              <a:buFont typeface="Arial"/>
              <a:buChar char="•"/>
            </a:pPr>
            <a:r>
              <a:rPr lang="en-US" sz="2000" b="0" i="0" u="none" strike="noStrike" cap="none" dirty="0">
                <a:solidFill>
                  <a:srgbClr val="222222"/>
                </a:solidFill>
                <a:latin typeface="Calibri"/>
                <a:ea typeface="Calibri"/>
                <a:cs typeface="Calibri"/>
                <a:sym typeface="Calibri"/>
              </a:rPr>
              <a:t>The secondary memory is nonvolatile, which means that the content of the secondary memory exist even if the power is switched off.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rgbClr val="222222"/>
              </a:solidFill>
              <a:latin typeface="Calibri"/>
              <a:ea typeface="Calibri"/>
              <a:cs typeface="Calibri"/>
              <a:sym typeface="Calibri"/>
            </a:endParaRPr>
          </a:p>
          <a:p>
            <a:pPr marL="342900" marR="0" lvl="0" indent="-342900" algn="just" rtl="0">
              <a:lnSpc>
                <a:spcPct val="100000"/>
              </a:lnSpc>
              <a:spcBef>
                <a:spcPts val="0"/>
              </a:spcBef>
              <a:spcAft>
                <a:spcPts val="0"/>
              </a:spcAft>
              <a:buClr>
                <a:srgbClr val="222222"/>
              </a:buClr>
              <a:buSzPts val="2000"/>
              <a:buFont typeface="Arial"/>
              <a:buChar char="•"/>
            </a:pPr>
            <a:r>
              <a:rPr lang="en-US" sz="2000" b="0" i="0" u="none" strike="noStrike" cap="none" dirty="0">
                <a:solidFill>
                  <a:srgbClr val="222222"/>
                </a:solidFill>
                <a:latin typeface="Calibri"/>
                <a:ea typeface="Calibri"/>
                <a:cs typeface="Calibri"/>
                <a:sym typeface="Calibri"/>
              </a:rPr>
              <a:t>Secondary memory is available in bulk and always larger than primary memory. A computer can even work without secondary memory. The examples of secondary memory are the hard drive, CD, DVD, floppy disk, flash disk, etc.</a:t>
            </a:r>
            <a:endParaRPr sz="1400" b="0" i="0" u="none" strike="noStrike" cap="none" dirty="0">
              <a:solidFill>
                <a:srgbClr val="000000"/>
              </a:solidFill>
              <a:latin typeface="Arial"/>
              <a:ea typeface="Arial"/>
              <a:cs typeface="Arial"/>
              <a:sym typeface="Arial"/>
            </a:endParaRPr>
          </a:p>
          <a:p>
            <a:pPr marL="342900" marR="0" lvl="0" indent="-203200" algn="just" rtl="0">
              <a:lnSpc>
                <a:spcPct val="100000"/>
              </a:lnSpc>
              <a:spcBef>
                <a:spcPts val="0"/>
              </a:spcBef>
              <a:spcAft>
                <a:spcPts val="0"/>
              </a:spcAft>
              <a:buClr>
                <a:schemeClr val="dk1"/>
              </a:buClr>
              <a:buSzPts val="2200"/>
              <a:buFont typeface="Arial"/>
              <a:buNone/>
            </a:pPr>
            <a:endParaRPr sz="2200" b="0" i="0" u="none" strike="noStrike" cap="none" dirty="0">
              <a:solidFill>
                <a:srgbClr val="222222"/>
              </a:solidFill>
              <a:latin typeface="Calibri"/>
              <a:ea typeface="Calibri"/>
              <a:cs typeface="Calibri"/>
              <a:sym typeface="Calibri"/>
            </a:endParaRPr>
          </a:p>
          <a:p>
            <a:pPr marL="342900" marR="0" lvl="0" indent="-203200" algn="just" rtl="0">
              <a:lnSpc>
                <a:spcPct val="100000"/>
              </a:lnSpc>
              <a:spcBef>
                <a:spcPts val="0"/>
              </a:spcBef>
              <a:spcAft>
                <a:spcPts val="0"/>
              </a:spcAft>
              <a:buClr>
                <a:schemeClr val="dk1"/>
              </a:buClr>
              <a:buSzPts val="2200"/>
              <a:buFont typeface="Arial"/>
              <a:buNone/>
            </a:pPr>
            <a:endParaRPr sz="2200" b="0" i="0" u="none" strike="noStrike" cap="none" dirty="0">
              <a:solidFill>
                <a:srgbClr val="222222"/>
              </a:solidFill>
              <a:latin typeface="Calibri"/>
              <a:ea typeface="Calibri"/>
              <a:cs typeface="Calibri"/>
              <a:sym typeface="Calibri"/>
            </a:endParaRPr>
          </a:p>
          <a:p>
            <a:pPr marL="342900" marR="0" lvl="0" indent="-203200" algn="just" rtl="0">
              <a:lnSpc>
                <a:spcPct val="100000"/>
              </a:lnSpc>
              <a:spcBef>
                <a:spcPts val="0"/>
              </a:spcBef>
              <a:spcAft>
                <a:spcPts val="0"/>
              </a:spcAft>
              <a:buClr>
                <a:schemeClr val="dk1"/>
              </a:buClr>
              <a:buSzPts val="2200"/>
              <a:buFont typeface="Arial"/>
              <a:buNone/>
            </a:pPr>
            <a:endParaRPr sz="2200" b="0" i="0" u="none" strike="noStrike" cap="none" dirty="0">
              <a:solidFill>
                <a:srgbClr val="222222"/>
              </a:solidFill>
              <a:latin typeface="Calibri"/>
              <a:ea typeface="Calibri"/>
              <a:cs typeface="Calibri"/>
              <a:sym typeface="Calibri"/>
            </a:endParaRPr>
          </a:p>
        </p:txBody>
      </p:sp>
      <p:pic>
        <p:nvPicPr>
          <p:cNvPr id="265" name="Google Shape;265;p10" descr="A picture containing electronics, hard disc&#10;&#10;Description automatically generated"/>
          <p:cNvPicPr preferRelativeResize="0"/>
          <p:nvPr/>
        </p:nvPicPr>
        <p:blipFill rotWithShape="1">
          <a:blip r:embed="rId6">
            <a:alphaModFix/>
          </a:blip>
          <a:srcRect/>
          <a:stretch/>
        </p:blipFill>
        <p:spPr>
          <a:xfrm>
            <a:off x="7648124" y="1560175"/>
            <a:ext cx="3832200" cy="4695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1"/>
          <p:cNvSpPr txBox="1">
            <a:spLocks noGrp="1"/>
          </p:cNvSpPr>
          <p:nvPr>
            <p:ph type="title"/>
          </p:nvPr>
        </p:nvSpPr>
        <p:spPr>
          <a:xfrm>
            <a:off x="478436" y="57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Times New Roman"/>
              <a:buNone/>
            </a:pPr>
            <a:r>
              <a:rPr lang="en-US" sz="3600" b="1">
                <a:solidFill>
                  <a:srgbClr val="000000"/>
                </a:solidFill>
                <a:latin typeface="Times New Roman"/>
                <a:ea typeface="Times New Roman"/>
                <a:cs typeface="Times New Roman"/>
                <a:sym typeface="Times New Roman"/>
              </a:rPr>
              <a:t>Computer Memory</a:t>
            </a:r>
            <a:br>
              <a:rPr lang="en-US" sz="4400" b="0" i="0" u="none" strike="noStrike">
                <a:solidFill>
                  <a:srgbClr val="000000"/>
                </a:solidFill>
                <a:latin typeface="Times New Roman"/>
                <a:ea typeface="Times New Roman"/>
                <a:cs typeface="Times New Roman"/>
                <a:sym typeface="Times New Roman"/>
              </a:rPr>
            </a:br>
            <a:endParaRPr/>
          </a:p>
        </p:txBody>
      </p:sp>
      <p:pic>
        <p:nvPicPr>
          <p:cNvPr id="271" name="Google Shape;271;p11" descr="Logo&#10;&#10;Description automatically generated"/>
          <p:cNvPicPr preferRelativeResize="0"/>
          <p:nvPr/>
        </p:nvPicPr>
        <p:blipFill rotWithShape="1">
          <a:blip r:embed="rId3">
            <a:alphaModFix/>
          </a:blip>
          <a:srcRect/>
          <a:stretch/>
        </p:blipFill>
        <p:spPr>
          <a:xfrm>
            <a:off x="0" y="5582980"/>
            <a:ext cx="1339121" cy="1275020"/>
          </a:xfrm>
          <a:prstGeom prst="rect">
            <a:avLst/>
          </a:prstGeom>
          <a:noFill/>
          <a:ln>
            <a:noFill/>
          </a:ln>
        </p:spPr>
      </p:pic>
      <p:cxnSp>
        <p:nvCxnSpPr>
          <p:cNvPr id="272" name="Google Shape;272;p11"/>
          <p:cNvCxnSpPr/>
          <p:nvPr/>
        </p:nvCxnSpPr>
        <p:spPr>
          <a:xfrm>
            <a:off x="0" y="836951"/>
            <a:ext cx="12191999" cy="0"/>
          </a:xfrm>
          <a:prstGeom prst="straightConnector1">
            <a:avLst/>
          </a:prstGeom>
          <a:noFill/>
          <a:ln w="76200" cap="flat" cmpd="sng">
            <a:solidFill>
              <a:srgbClr val="801D4A"/>
            </a:solidFill>
            <a:prstDash val="solid"/>
            <a:miter lim="800000"/>
            <a:headEnd type="none" w="sm" len="sm"/>
            <a:tailEnd type="none" w="sm" len="sm"/>
          </a:ln>
        </p:spPr>
      </p:cxnSp>
      <p:sp>
        <p:nvSpPr>
          <p:cNvPr id="273" name="Google Shape;273;p11" descr="Heartbeat"/>
          <p:cNvSpPr/>
          <p:nvPr/>
        </p:nvSpPr>
        <p:spPr>
          <a:xfrm>
            <a:off x="2549495" y="1692675"/>
            <a:ext cx="767812" cy="76781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11" descr="Fax"/>
          <p:cNvSpPr/>
          <p:nvPr/>
        </p:nvSpPr>
        <p:spPr>
          <a:xfrm>
            <a:off x="3838323" y="4716113"/>
            <a:ext cx="767812" cy="76781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11"/>
          <p:cNvSpPr txBox="1"/>
          <p:nvPr/>
        </p:nvSpPr>
        <p:spPr>
          <a:xfrm>
            <a:off x="949526" y="983705"/>
            <a:ext cx="10762533" cy="34778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dirty="0">
                <a:solidFill>
                  <a:srgbClr val="222222"/>
                </a:solidFill>
                <a:latin typeface="Calibri"/>
                <a:ea typeface="Calibri"/>
                <a:cs typeface="Calibri"/>
                <a:sym typeface="Calibri"/>
              </a:rPr>
              <a:t>Secondary Memory, Hard Disk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200"/>
              <a:buFont typeface="Arial"/>
              <a:buNone/>
            </a:pPr>
            <a:endParaRPr sz="2200" b="0" i="0" u="none" strike="noStrike" cap="none" dirty="0">
              <a:solidFill>
                <a:srgbClr val="222222"/>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A hard disk drive (HDD), commonly referred to as a  </a:t>
            </a:r>
            <a:r>
              <a:rPr lang="en-US" sz="2200" b="1" i="0" u="none" strike="noStrike" cap="none" dirty="0">
                <a:solidFill>
                  <a:schemeClr val="dk1"/>
                </a:solidFill>
                <a:latin typeface="Calibri"/>
                <a:ea typeface="Calibri"/>
                <a:cs typeface="Calibri"/>
                <a:sym typeface="Calibri"/>
              </a:rPr>
              <a:t>hard drive</a:t>
            </a:r>
            <a:r>
              <a:rPr lang="en-US" sz="2200" b="0" i="0" u="none" strike="noStrike" cap="none" dirty="0">
                <a:solidFill>
                  <a:schemeClr val="dk1"/>
                </a:solidFill>
                <a:latin typeface="Calibri"/>
                <a:ea typeface="Calibri"/>
                <a:cs typeface="Calibri"/>
                <a:sym typeface="Calibri"/>
              </a:rPr>
              <a:t> is a device that stores digitally encoded data on rapidly rotating platters with magnetic surfaces.</a:t>
            </a:r>
            <a:endParaRPr sz="1400" b="0" i="0" u="none" strike="noStrike" cap="none" dirty="0">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Hard disks are the main large data storage area inside your computer. Hard disks are used to store your programs and data.</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rgbClr val="22222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200"/>
              <a:buFont typeface="Arial"/>
              <a:buNone/>
            </a:pPr>
            <a:endParaRPr sz="2200" b="0" i="0" u="none" strike="noStrike" cap="none" dirty="0">
              <a:solidFill>
                <a:srgbClr val="222222"/>
              </a:solidFill>
              <a:latin typeface="Calibri"/>
              <a:ea typeface="Calibri"/>
              <a:cs typeface="Calibri"/>
              <a:sym typeface="Calibri"/>
            </a:endParaRPr>
          </a:p>
          <a:p>
            <a:pPr marL="342900" marR="0" lvl="0" indent="-203200" algn="just" rtl="0">
              <a:lnSpc>
                <a:spcPct val="100000"/>
              </a:lnSpc>
              <a:spcBef>
                <a:spcPts val="0"/>
              </a:spcBef>
              <a:spcAft>
                <a:spcPts val="0"/>
              </a:spcAft>
              <a:buClr>
                <a:schemeClr val="dk1"/>
              </a:buClr>
              <a:buSzPts val="2200"/>
              <a:buFont typeface="Arial"/>
              <a:buNone/>
            </a:pPr>
            <a:endParaRPr sz="2200" b="0" i="0" u="none" strike="noStrike" cap="none" dirty="0">
              <a:solidFill>
                <a:srgbClr val="222222"/>
              </a:solidFill>
              <a:latin typeface="Calibri"/>
              <a:ea typeface="Calibri"/>
              <a:cs typeface="Calibri"/>
              <a:sym typeface="Calibri"/>
            </a:endParaRPr>
          </a:p>
          <a:p>
            <a:pPr marL="342900" marR="0" lvl="0" indent="-203200" algn="just" rtl="0">
              <a:lnSpc>
                <a:spcPct val="100000"/>
              </a:lnSpc>
              <a:spcBef>
                <a:spcPts val="0"/>
              </a:spcBef>
              <a:spcAft>
                <a:spcPts val="0"/>
              </a:spcAft>
              <a:buClr>
                <a:schemeClr val="dk1"/>
              </a:buClr>
              <a:buSzPts val="2200"/>
              <a:buFont typeface="Arial"/>
              <a:buNone/>
            </a:pPr>
            <a:endParaRPr sz="2200" b="0" i="0" u="none" strike="noStrike" cap="none" dirty="0">
              <a:solidFill>
                <a:srgbClr val="222222"/>
              </a:solidFill>
              <a:latin typeface="Calibri"/>
              <a:ea typeface="Calibri"/>
              <a:cs typeface="Calibri"/>
              <a:sym typeface="Calibri"/>
            </a:endParaRPr>
          </a:p>
        </p:txBody>
      </p:sp>
      <p:pic>
        <p:nvPicPr>
          <p:cNvPr id="276" name="Google Shape;276;p11"/>
          <p:cNvPicPr preferRelativeResize="0"/>
          <p:nvPr/>
        </p:nvPicPr>
        <p:blipFill rotWithShape="1">
          <a:blip r:embed="rId6">
            <a:alphaModFix/>
          </a:blip>
          <a:srcRect/>
          <a:stretch/>
        </p:blipFill>
        <p:spPr>
          <a:xfrm>
            <a:off x="6035550" y="3179025"/>
            <a:ext cx="5082500" cy="2933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2"/>
          <p:cNvSpPr txBox="1">
            <a:spLocks noGrp="1"/>
          </p:cNvSpPr>
          <p:nvPr>
            <p:ph type="title"/>
          </p:nvPr>
        </p:nvSpPr>
        <p:spPr>
          <a:xfrm>
            <a:off x="478436" y="57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Times New Roman"/>
              <a:buNone/>
            </a:pPr>
            <a:r>
              <a:rPr lang="en-US" sz="3600" b="1">
                <a:solidFill>
                  <a:srgbClr val="000000"/>
                </a:solidFill>
                <a:latin typeface="Times New Roman"/>
                <a:ea typeface="Times New Roman"/>
                <a:cs typeface="Times New Roman"/>
                <a:sym typeface="Times New Roman"/>
              </a:rPr>
              <a:t>Computer Memory</a:t>
            </a:r>
            <a:br>
              <a:rPr lang="en-US" sz="4400" b="0" i="0" u="none" strike="noStrike">
                <a:solidFill>
                  <a:srgbClr val="000000"/>
                </a:solidFill>
                <a:latin typeface="Times New Roman"/>
                <a:ea typeface="Times New Roman"/>
                <a:cs typeface="Times New Roman"/>
                <a:sym typeface="Times New Roman"/>
              </a:rPr>
            </a:br>
            <a:endParaRPr/>
          </a:p>
        </p:txBody>
      </p:sp>
      <p:pic>
        <p:nvPicPr>
          <p:cNvPr id="282" name="Google Shape;282;p12" descr="Logo&#10;&#10;Description automatically generated"/>
          <p:cNvPicPr preferRelativeResize="0"/>
          <p:nvPr/>
        </p:nvPicPr>
        <p:blipFill rotWithShape="1">
          <a:blip r:embed="rId3">
            <a:alphaModFix/>
          </a:blip>
          <a:srcRect/>
          <a:stretch/>
        </p:blipFill>
        <p:spPr>
          <a:xfrm>
            <a:off x="0" y="5582980"/>
            <a:ext cx="1339121" cy="1275020"/>
          </a:xfrm>
          <a:prstGeom prst="rect">
            <a:avLst/>
          </a:prstGeom>
          <a:noFill/>
          <a:ln>
            <a:noFill/>
          </a:ln>
        </p:spPr>
      </p:pic>
      <p:cxnSp>
        <p:nvCxnSpPr>
          <p:cNvPr id="283" name="Google Shape;283;p12"/>
          <p:cNvCxnSpPr/>
          <p:nvPr/>
        </p:nvCxnSpPr>
        <p:spPr>
          <a:xfrm>
            <a:off x="0" y="836951"/>
            <a:ext cx="12191999" cy="0"/>
          </a:xfrm>
          <a:prstGeom prst="straightConnector1">
            <a:avLst/>
          </a:prstGeom>
          <a:noFill/>
          <a:ln w="76200" cap="flat" cmpd="sng">
            <a:solidFill>
              <a:srgbClr val="801D4A"/>
            </a:solidFill>
            <a:prstDash val="solid"/>
            <a:miter lim="800000"/>
            <a:headEnd type="none" w="sm" len="sm"/>
            <a:tailEnd type="none" w="sm" len="sm"/>
          </a:ln>
        </p:spPr>
      </p:cxnSp>
      <p:sp>
        <p:nvSpPr>
          <p:cNvPr id="284" name="Google Shape;284;p12" descr="Heartbeat"/>
          <p:cNvSpPr/>
          <p:nvPr/>
        </p:nvSpPr>
        <p:spPr>
          <a:xfrm>
            <a:off x="2549495" y="1692675"/>
            <a:ext cx="767812" cy="76781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12" descr="Fax"/>
          <p:cNvSpPr/>
          <p:nvPr/>
        </p:nvSpPr>
        <p:spPr>
          <a:xfrm>
            <a:off x="3838323" y="4716113"/>
            <a:ext cx="767812" cy="76781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12"/>
          <p:cNvSpPr txBox="1"/>
          <p:nvPr/>
        </p:nvSpPr>
        <p:spPr>
          <a:xfrm>
            <a:off x="669561" y="982506"/>
            <a:ext cx="6321900" cy="4863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dirty="0">
                <a:solidFill>
                  <a:srgbClr val="222222"/>
                </a:solidFill>
                <a:latin typeface="Calibri"/>
                <a:ea typeface="Calibri"/>
                <a:cs typeface="Calibri"/>
                <a:sym typeface="Calibri"/>
              </a:rPr>
              <a:t>Secondary Memory, Solid State Drive (SSD)</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200"/>
              <a:buFont typeface="Arial"/>
              <a:buNone/>
            </a:pPr>
            <a:endParaRPr sz="2200" b="0" i="0" u="none" strike="noStrike" cap="none" dirty="0">
              <a:solidFill>
                <a:srgbClr val="222222"/>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SSDs are the newer of the type of hard drive. </a:t>
            </a:r>
            <a:br>
              <a:rPr lang="en-US" sz="2200" b="0" i="0" u="none" strike="noStrike" cap="none" dirty="0">
                <a:solidFill>
                  <a:schemeClr val="dk1"/>
                </a:solidFill>
                <a:latin typeface="Calibri"/>
                <a:ea typeface="Calibri"/>
                <a:cs typeface="Calibri"/>
                <a:sym typeface="Calibri"/>
              </a:rPr>
            </a:br>
            <a:endParaRPr sz="2200" b="0" i="0" u="none" strike="noStrike" cap="none" dirty="0">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Solid-state drives use flash memory, which is also what’s used in USB flash drives and memory cards for digital cameras. There are no magnets involved here, SSDs use semiconductors that store data by altering the electrical state of the trillions of circuits contained within the SSD.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200"/>
              <a:buFont typeface="Arial"/>
              <a:buNone/>
            </a:pPr>
            <a:endParaRPr sz="22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200"/>
              <a:buFont typeface="Arial"/>
              <a:buNone/>
            </a:pPr>
            <a:endParaRPr sz="2200" b="0" i="0" u="none" strike="noStrike" cap="none" dirty="0">
              <a:solidFill>
                <a:srgbClr val="222222"/>
              </a:solidFill>
              <a:latin typeface="Calibri"/>
              <a:ea typeface="Calibri"/>
              <a:cs typeface="Calibri"/>
              <a:sym typeface="Calibri"/>
            </a:endParaRPr>
          </a:p>
          <a:p>
            <a:pPr marL="342900" marR="0" lvl="0" indent="-203200" algn="just" rtl="0">
              <a:lnSpc>
                <a:spcPct val="100000"/>
              </a:lnSpc>
              <a:spcBef>
                <a:spcPts val="0"/>
              </a:spcBef>
              <a:spcAft>
                <a:spcPts val="0"/>
              </a:spcAft>
              <a:buClr>
                <a:schemeClr val="dk1"/>
              </a:buClr>
              <a:buSzPts val="2200"/>
              <a:buFont typeface="Arial"/>
              <a:buNone/>
            </a:pPr>
            <a:endParaRPr sz="2200" b="0" i="0" u="none" strike="noStrike" cap="none" dirty="0">
              <a:solidFill>
                <a:srgbClr val="222222"/>
              </a:solidFill>
              <a:latin typeface="Calibri"/>
              <a:ea typeface="Calibri"/>
              <a:cs typeface="Calibri"/>
              <a:sym typeface="Calibri"/>
            </a:endParaRPr>
          </a:p>
          <a:p>
            <a:pPr marL="342900" marR="0" lvl="0" indent="-203200" algn="just" rtl="0">
              <a:lnSpc>
                <a:spcPct val="100000"/>
              </a:lnSpc>
              <a:spcBef>
                <a:spcPts val="0"/>
              </a:spcBef>
              <a:spcAft>
                <a:spcPts val="0"/>
              </a:spcAft>
              <a:buClr>
                <a:schemeClr val="dk1"/>
              </a:buClr>
              <a:buSzPts val="2200"/>
              <a:buFont typeface="Arial"/>
              <a:buNone/>
            </a:pPr>
            <a:endParaRPr sz="2200" b="0" i="0" u="none" strike="noStrike" cap="none" dirty="0">
              <a:solidFill>
                <a:srgbClr val="222222"/>
              </a:solidFill>
              <a:latin typeface="Calibri"/>
              <a:ea typeface="Calibri"/>
              <a:cs typeface="Calibri"/>
              <a:sym typeface="Calibri"/>
            </a:endParaRPr>
          </a:p>
        </p:txBody>
      </p:sp>
      <p:pic>
        <p:nvPicPr>
          <p:cNvPr id="287" name="Google Shape;287;p12"/>
          <p:cNvPicPr preferRelativeResize="0"/>
          <p:nvPr/>
        </p:nvPicPr>
        <p:blipFill rotWithShape="1">
          <a:blip r:embed="rId6">
            <a:alphaModFix/>
          </a:blip>
          <a:srcRect/>
          <a:stretch/>
        </p:blipFill>
        <p:spPr>
          <a:xfrm>
            <a:off x="9045419" y="982506"/>
            <a:ext cx="2678662" cy="2678662"/>
          </a:xfrm>
          <a:prstGeom prst="rect">
            <a:avLst/>
          </a:prstGeom>
          <a:noFill/>
          <a:ln>
            <a:noFill/>
          </a:ln>
        </p:spPr>
      </p:pic>
      <p:pic>
        <p:nvPicPr>
          <p:cNvPr id="288" name="Google Shape;288;p12"/>
          <p:cNvPicPr preferRelativeResize="0"/>
          <p:nvPr/>
        </p:nvPicPr>
        <p:blipFill rotWithShape="1">
          <a:blip r:embed="rId7">
            <a:alphaModFix/>
          </a:blip>
          <a:srcRect/>
          <a:stretch/>
        </p:blipFill>
        <p:spPr>
          <a:xfrm>
            <a:off x="7774897" y="3769653"/>
            <a:ext cx="4201094" cy="252674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3"/>
          <p:cNvSpPr txBox="1">
            <a:spLocks noGrp="1"/>
          </p:cNvSpPr>
          <p:nvPr>
            <p:ph type="title"/>
          </p:nvPr>
        </p:nvSpPr>
        <p:spPr>
          <a:xfrm>
            <a:off x="478436" y="57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Times New Roman"/>
              <a:buNone/>
            </a:pPr>
            <a:r>
              <a:rPr lang="en-US" sz="3600" b="1">
                <a:solidFill>
                  <a:srgbClr val="000000"/>
                </a:solidFill>
                <a:latin typeface="Times New Roman"/>
                <a:ea typeface="Times New Roman"/>
                <a:cs typeface="Times New Roman"/>
                <a:sym typeface="Times New Roman"/>
              </a:rPr>
              <a:t>Computer Memory</a:t>
            </a:r>
            <a:br>
              <a:rPr lang="en-US" sz="4400" b="0" i="0" u="none" strike="noStrike">
                <a:solidFill>
                  <a:srgbClr val="000000"/>
                </a:solidFill>
                <a:latin typeface="Times New Roman"/>
                <a:ea typeface="Times New Roman"/>
                <a:cs typeface="Times New Roman"/>
                <a:sym typeface="Times New Roman"/>
              </a:rPr>
            </a:br>
            <a:endParaRPr/>
          </a:p>
        </p:txBody>
      </p:sp>
      <p:pic>
        <p:nvPicPr>
          <p:cNvPr id="294" name="Google Shape;294;p13" descr="Logo&#10;&#10;Description automatically generated"/>
          <p:cNvPicPr preferRelativeResize="0"/>
          <p:nvPr/>
        </p:nvPicPr>
        <p:blipFill rotWithShape="1">
          <a:blip r:embed="rId3">
            <a:alphaModFix/>
          </a:blip>
          <a:srcRect/>
          <a:stretch/>
        </p:blipFill>
        <p:spPr>
          <a:xfrm>
            <a:off x="0" y="5582980"/>
            <a:ext cx="1339121" cy="1275020"/>
          </a:xfrm>
          <a:prstGeom prst="rect">
            <a:avLst/>
          </a:prstGeom>
          <a:noFill/>
          <a:ln>
            <a:noFill/>
          </a:ln>
        </p:spPr>
      </p:pic>
      <p:cxnSp>
        <p:nvCxnSpPr>
          <p:cNvPr id="295" name="Google Shape;295;p13"/>
          <p:cNvCxnSpPr/>
          <p:nvPr/>
        </p:nvCxnSpPr>
        <p:spPr>
          <a:xfrm>
            <a:off x="0" y="836951"/>
            <a:ext cx="12191999" cy="0"/>
          </a:xfrm>
          <a:prstGeom prst="straightConnector1">
            <a:avLst/>
          </a:prstGeom>
          <a:noFill/>
          <a:ln w="76200" cap="flat" cmpd="sng">
            <a:solidFill>
              <a:srgbClr val="801D4A"/>
            </a:solidFill>
            <a:prstDash val="solid"/>
            <a:miter lim="800000"/>
            <a:headEnd type="none" w="sm" len="sm"/>
            <a:tailEnd type="none" w="sm" len="sm"/>
          </a:ln>
        </p:spPr>
      </p:cxnSp>
      <p:sp>
        <p:nvSpPr>
          <p:cNvPr id="296" name="Google Shape;296;p13" descr="Heartbeat"/>
          <p:cNvSpPr/>
          <p:nvPr/>
        </p:nvSpPr>
        <p:spPr>
          <a:xfrm>
            <a:off x="2549495" y="1692675"/>
            <a:ext cx="767812" cy="76781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13" descr="Fax"/>
          <p:cNvSpPr/>
          <p:nvPr/>
        </p:nvSpPr>
        <p:spPr>
          <a:xfrm>
            <a:off x="3838323" y="4716113"/>
            <a:ext cx="767812" cy="76781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13"/>
          <p:cNvSpPr txBox="1"/>
          <p:nvPr/>
        </p:nvSpPr>
        <p:spPr>
          <a:xfrm>
            <a:off x="669561" y="982506"/>
            <a:ext cx="6375291" cy="350865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a:solidFill>
                  <a:srgbClr val="222222"/>
                </a:solidFill>
                <a:latin typeface="Calibri"/>
                <a:ea typeface="Calibri"/>
                <a:cs typeface="Calibri"/>
                <a:sym typeface="Calibri"/>
              </a:rPr>
              <a:t>Secondary Memory, Flash Disk (Pen Drive)</a:t>
            </a:r>
            <a:br>
              <a:rPr lang="en-US" sz="2200" b="0" i="0" u="none" strike="noStrike" cap="none">
                <a:solidFill>
                  <a:schemeClr val="dk1"/>
                </a:solidFill>
                <a:latin typeface="Calibri"/>
                <a:ea typeface="Calibri"/>
                <a:cs typeface="Calibri"/>
                <a:sym typeface="Calibri"/>
              </a:rPr>
            </a:br>
            <a:endParaRPr sz="22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Pen drive is a portable memory device that uses solid state memory rather than magnetic fields or lasers to record data. It uses a technology like RAM, except that it is nonvolatile. It is also called USB drive, key drive or flash memory.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200"/>
              <a:buFont typeface="Arial"/>
              <a:buNone/>
            </a:pPr>
            <a:endParaRPr sz="2200" b="0" i="0" u="none" strike="noStrike" cap="none">
              <a:solidFill>
                <a:srgbClr val="222222"/>
              </a:solidFill>
              <a:latin typeface="Calibri"/>
              <a:ea typeface="Calibri"/>
              <a:cs typeface="Calibri"/>
              <a:sym typeface="Calibri"/>
            </a:endParaRPr>
          </a:p>
          <a:p>
            <a:pPr marL="342900" marR="0" lvl="0" indent="-203200" algn="just" rtl="0">
              <a:lnSpc>
                <a:spcPct val="100000"/>
              </a:lnSpc>
              <a:spcBef>
                <a:spcPts val="0"/>
              </a:spcBef>
              <a:spcAft>
                <a:spcPts val="0"/>
              </a:spcAft>
              <a:buClr>
                <a:schemeClr val="dk1"/>
              </a:buClr>
              <a:buSzPts val="2200"/>
              <a:buFont typeface="Arial"/>
              <a:buNone/>
            </a:pPr>
            <a:endParaRPr sz="2200" b="0" i="0" u="none" strike="noStrike" cap="none">
              <a:solidFill>
                <a:srgbClr val="222222"/>
              </a:solidFill>
              <a:latin typeface="Calibri"/>
              <a:ea typeface="Calibri"/>
              <a:cs typeface="Calibri"/>
              <a:sym typeface="Calibri"/>
            </a:endParaRPr>
          </a:p>
          <a:p>
            <a:pPr marL="342900" marR="0" lvl="0" indent="-203200" algn="just" rtl="0">
              <a:lnSpc>
                <a:spcPct val="100000"/>
              </a:lnSpc>
              <a:spcBef>
                <a:spcPts val="0"/>
              </a:spcBef>
              <a:spcAft>
                <a:spcPts val="0"/>
              </a:spcAft>
              <a:buClr>
                <a:schemeClr val="dk1"/>
              </a:buClr>
              <a:buSzPts val="2200"/>
              <a:buFont typeface="Arial"/>
              <a:buNone/>
            </a:pPr>
            <a:endParaRPr sz="2200" b="0" i="0" u="none" strike="noStrike" cap="none">
              <a:solidFill>
                <a:srgbClr val="222222"/>
              </a:solidFill>
              <a:latin typeface="Calibri"/>
              <a:ea typeface="Calibri"/>
              <a:cs typeface="Calibri"/>
              <a:sym typeface="Calibri"/>
            </a:endParaRPr>
          </a:p>
        </p:txBody>
      </p:sp>
      <p:pic>
        <p:nvPicPr>
          <p:cNvPr id="299" name="Google Shape;299;p13"/>
          <p:cNvPicPr preferRelativeResize="0"/>
          <p:nvPr/>
        </p:nvPicPr>
        <p:blipFill rotWithShape="1">
          <a:blip r:embed="rId6">
            <a:alphaModFix/>
          </a:blip>
          <a:srcRect/>
          <a:stretch/>
        </p:blipFill>
        <p:spPr>
          <a:xfrm>
            <a:off x="3055836" y="3815549"/>
            <a:ext cx="3671380" cy="2443041"/>
          </a:xfrm>
          <a:prstGeom prst="rect">
            <a:avLst/>
          </a:prstGeom>
          <a:noFill/>
          <a:ln>
            <a:noFill/>
          </a:ln>
        </p:spPr>
      </p:pic>
      <p:pic>
        <p:nvPicPr>
          <p:cNvPr id="300" name="Google Shape;300;p13"/>
          <p:cNvPicPr preferRelativeResize="0"/>
          <p:nvPr/>
        </p:nvPicPr>
        <p:blipFill rotWithShape="1">
          <a:blip r:embed="rId7">
            <a:alphaModFix/>
          </a:blip>
          <a:srcRect/>
          <a:stretch/>
        </p:blipFill>
        <p:spPr>
          <a:xfrm>
            <a:off x="7461331" y="1892472"/>
            <a:ext cx="4621135" cy="307305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4"/>
          <p:cNvSpPr txBox="1">
            <a:spLocks noGrp="1"/>
          </p:cNvSpPr>
          <p:nvPr>
            <p:ph type="title"/>
          </p:nvPr>
        </p:nvSpPr>
        <p:spPr>
          <a:xfrm>
            <a:off x="478436" y="57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Times New Roman"/>
              <a:buNone/>
            </a:pPr>
            <a:r>
              <a:rPr lang="en-US" sz="3600" b="1">
                <a:solidFill>
                  <a:srgbClr val="000000"/>
                </a:solidFill>
                <a:latin typeface="Times New Roman"/>
                <a:ea typeface="Times New Roman"/>
                <a:cs typeface="Times New Roman"/>
                <a:sym typeface="Times New Roman"/>
              </a:rPr>
              <a:t>Memory Units</a:t>
            </a:r>
            <a:br>
              <a:rPr lang="en-US" sz="4400" b="0" i="0" u="none" strike="noStrike">
                <a:solidFill>
                  <a:srgbClr val="000000"/>
                </a:solidFill>
                <a:latin typeface="Times New Roman"/>
                <a:ea typeface="Times New Roman"/>
                <a:cs typeface="Times New Roman"/>
                <a:sym typeface="Times New Roman"/>
              </a:rPr>
            </a:br>
            <a:endParaRPr/>
          </a:p>
        </p:txBody>
      </p:sp>
      <p:pic>
        <p:nvPicPr>
          <p:cNvPr id="306" name="Google Shape;306;p14" descr="Logo&#10;&#10;Description automatically generated"/>
          <p:cNvPicPr preferRelativeResize="0"/>
          <p:nvPr/>
        </p:nvPicPr>
        <p:blipFill rotWithShape="1">
          <a:blip r:embed="rId3">
            <a:alphaModFix/>
          </a:blip>
          <a:srcRect/>
          <a:stretch/>
        </p:blipFill>
        <p:spPr>
          <a:xfrm>
            <a:off x="0" y="5582980"/>
            <a:ext cx="1339121" cy="1275020"/>
          </a:xfrm>
          <a:prstGeom prst="rect">
            <a:avLst/>
          </a:prstGeom>
          <a:noFill/>
          <a:ln>
            <a:noFill/>
          </a:ln>
        </p:spPr>
      </p:pic>
      <p:cxnSp>
        <p:nvCxnSpPr>
          <p:cNvPr id="307" name="Google Shape;307;p14"/>
          <p:cNvCxnSpPr/>
          <p:nvPr/>
        </p:nvCxnSpPr>
        <p:spPr>
          <a:xfrm>
            <a:off x="0" y="836951"/>
            <a:ext cx="12191999" cy="0"/>
          </a:xfrm>
          <a:prstGeom prst="straightConnector1">
            <a:avLst/>
          </a:prstGeom>
          <a:noFill/>
          <a:ln w="76200" cap="flat" cmpd="sng">
            <a:solidFill>
              <a:srgbClr val="801D4A"/>
            </a:solidFill>
            <a:prstDash val="solid"/>
            <a:miter lim="800000"/>
            <a:headEnd type="none" w="sm" len="sm"/>
            <a:tailEnd type="none" w="sm" len="sm"/>
          </a:ln>
        </p:spPr>
      </p:cxnSp>
      <p:sp>
        <p:nvSpPr>
          <p:cNvPr id="308" name="Google Shape;308;p14" descr="Heartbeat"/>
          <p:cNvSpPr/>
          <p:nvPr/>
        </p:nvSpPr>
        <p:spPr>
          <a:xfrm>
            <a:off x="2549495" y="1692675"/>
            <a:ext cx="767812" cy="76781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14" descr="Fax"/>
          <p:cNvSpPr/>
          <p:nvPr/>
        </p:nvSpPr>
        <p:spPr>
          <a:xfrm>
            <a:off x="3838323" y="4716113"/>
            <a:ext cx="767812" cy="76781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310" name="Google Shape;310;p14"/>
          <p:cNvGraphicFramePr/>
          <p:nvPr/>
        </p:nvGraphicFramePr>
        <p:xfrm>
          <a:off x="838199" y="1355037"/>
          <a:ext cx="10515600" cy="4198800"/>
        </p:xfrm>
        <a:graphic>
          <a:graphicData uri="http://schemas.openxmlformats.org/drawingml/2006/table">
            <a:tbl>
              <a:tblPr>
                <a:noFill/>
                <a:tableStyleId>{94FF7813-228D-4A05-857B-EB71636D592E}</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628200">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t>Memory Prefix</a:t>
                      </a:r>
                      <a:endParaRPr sz="1400" u="none" strike="noStrike" cap="none"/>
                    </a:p>
                  </a:txBody>
                  <a:tcPr marL="91450" marR="91450" marT="45725" marB="45725" anchor="b">
                    <a:lnL w="19050" cap="flat" cmpd="sng">
                      <a:solidFill>
                        <a:srgbClr val="EDEDEE"/>
                      </a:solidFill>
                      <a:prstDash val="solid"/>
                      <a:round/>
                      <a:headEnd type="none" w="sm" len="sm"/>
                      <a:tailEnd type="none" w="sm" len="sm"/>
                    </a:lnL>
                    <a:lnR w="19050" cap="flat" cmpd="sng">
                      <a:solidFill>
                        <a:srgbClr val="EDEDEE"/>
                      </a:solidFill>
                      <a:prstDash val="solid"/>
                      <a:round/>
                      <a:headEnd type="none" w="sm" len="sm"/>
                      <a:tailEnd type="none" w="sm" len="sm"/>
                    </a:lnR>
                    <a:lnT w="19050" cap="flat" cmpd="sng">
                      <a:solidFill>
                        <a:srgbClr val="EDEDEE"/>
                      </a:solidFill>
                      <a:prstDash val="solid"/>
                      <a:round/>
                      <a:headEnd type="none" w="sm" len="sm"/>
                      <a:tailEnd type="none" w="sm" len="sm"/>
                    </a:lnT>
                    <a:lnB w="19050" cap="flat" cmpd="sng">
                      <a:solidFill>
                        <a:srgbClr val="EDEDEE"/>
                      </a:solidFill>
                      <a:prstDash val="solid"/>
                      <a:round/>
                      <a:headEnd type="none" w="sm" len="sm"/>
                      <a:tailEnd type="none" w="sm" len="sm"/>
                    </a:lnB>
                    <a:solidFill>
                      <a:srgbClr val="BF9000"/>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t>Amount</a:t>
                      </a:r>
                      <a:endParaRPr sz="1400" u="none" strike="noStrike" cap="none"/>
                    </a:p>
                  </a:txBody>
                  <a:tcPr marL="91450" marR="91450" marT="45725" marB="45725" anchor="b">
                    <a:lnL w="19050" cap="flat" cmpd="sng">
                      <a:solidFill>
                        <a:srgbClr val="EDEDEE"/>
                      </a:solidFill>
                      <a:prstDash val="solid"/>
                      <a:round/>
                      <a:headEnd type="none" w="sm" len="sm"/>
                      <a:tailEnd type="none" w="sm" len="sm"/>
                    </a:lnL>
                    <a:lnR w="19050" cap="flat" cmpd="sng">
                      <a:solidFill>
                        <a:srgbClr val="EDEDEE"/>
                      </a:solidFill>
                      <a:prstDash val="solid"/>
                      <a:round/>
                      <a:headEnd type="none" w="sm" len="sm"/>
                      <a:tailEnd type="none" w="sm" len="sm"/>
                    </a:lnR>
                    <a:lnT w="19050" cap="flat" cmpd="sng">
                      <a:solidFill>
                        <a:srgbClr val="EDEDEE"/>
                      </a:solidFill>
                      <a:prstDash val="solid"/>
                      <a:round/>
                      <a:headEnd type="none" w="sm" len="sm"/>
                      <a:tailEnd type="none" w="sm" len="sm"/>
                    </a:lnT>
                    <a:lnB w="19050" cap="flat" cmpd="sng">
                      <a:solidFill>
                        <a:srgbClr val="EDEDEE"/>
                      </a:solidFill>
                      <a:prstDash val="solid"/>
                      <a:round/>
                      <a:headEnd type="none" w="sm" len="sm"/>
                      <a:tailEnd type="none" w="sm" len="sm"/>
                    </a:lnB>
                    <a:solidFill>
                      <a:srgbClr val="BF9000"/>
                    </a:solidFill>
                  </a:tcPr>
                </a:tc>
                <a:extLst>
                  <a:ext uri="{0D108BD9-81ED-4DB2-BD59-A6C34878D82A}">
                    <a16:rowId xmlns:a16="http://schemas.microsoft.com/office/drawing/2014/main" val="10000"/>
                  </a:ext>
                </a:extLst>
              </a:tr>
              <a:tr h="578550">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solidFill>
                            <a:schemeClr val="dk1"/>
                          </a:solidFill>
                          <a:latin typeface="Calibri"/>
                          <a:ea typeface="Calibri"/>
                          <a:cs typeface="Calibri"/>
                          <a:sym typeface="Calibri"/>
                        </a:rPr>
                        <a:t>8 bits</a:t>
                      </a:r>
                      <a:endParaRPr sz="1400" u="none" strike="noStrike" cap="none"/>
                    </a:p>
                  </a:txBody>
                  <a:tcPr marL="91450" marR="91450" marT="45725" marB="45725" anchor="b">
                    <a:lnL w="19050" cap="flat" cmpd="sng">
                      <a:solidFill>
                        <a:srgbClr val="EDEDEE"/>
                      </a:solidFill>
                      <a:prstDash val="solid"/>
                      <a:round/>
                      <a:headEnd type="none" w="sm" len="sm"/>
                      <a:tailEnd type="none" w="sm" len="sm"/>
                    </a:lnL>
                    <a:lnR w="19050" cap="flat" cmpd="sng">
                      <a:solidFill>
                        <a:srgbClr val="EDEDEE"/>
                      </a:solidFill>
                      <a:prstDash val="solid"/>
                      <a:round/>
                      <a:headEnd type="none" w="sm" len="sm"/>
                      <a:tailEnd type="none" w="sm" len="sm"/>
                    </a:lnR>
                    <a:lnT w="19050" cap="flat" cmpd="sng">
                      <a:solidFill>
                        <a:srgbClr val="EDEDEE"/>
                      </a:solidFill>
                      <a:prstDash val="solid"/>
                      <a:round/>
                      <a:headEnd type="none" w="sm" len="sm"/>
                      <a:tailEnd type="none" w="sm" len="sm"/>
                    </a:lnT>
                    <a:lnB w="19050" cap="flat" cmpd="sng">
                      <a:solidFill>
                        <a:srgbClr val="EDEDEE"/>
                      </a:solidFill>
                      <a:prstDash val="solid"/>
                      <a:round/>
                      <a:headEnd type="none" w="sm" len="sm"/>
                      <a:tailEnd type="none" w="sm" len="sm"/>
                    </a:lnB>
                    <a:solidFill>
                      <a:srgbClr val="BBD6EE"/>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solidFill>
                            <a:schemeClr val="dk1"/>
                          </a:solidFill>
                          <a:latin typeface="Calibri"/>
                          <a:ea typeface="Calibri"/>
                          <a:cs typeface="Calibri"/>
                          <a:sym typeface="Calibri"/>
                        </a:rPr>
                        <a:t>1 Byte</a:t>
                      </a:r>
                      <a:endParaRPr sz="1400" u="none" strike="noStrike" cap="none"/>
                    </a:p>
                  </a:txBody>
                  <a:tcPr marL="91450" marR="91450" marT="45725" marB="45725" anchor="b">
                    <a:lnL w="19050" cap="flat" cmpd="sng">
                      <a:solidFill>
                        <a:srgbClr val="EDEDEE"/>
                      </a:solidFill>
                      <a:prstDash val="solid"/>
                      <a:round/>
                      <a:headEnd type="none" w="sm" len="sm"/>
                      <a:tailEnd type="none" w="sm" len="sm"/>
                    </a:lnL>
                    <a:lnR w="19050" cap="flat" cmpd="sng">
                      <a:solidFill>
                        <a:srgbClr val="EDEDEE"/>
                      </a:solidFill>
                      <a:prstDash val="solid"/>
                      <a:round/>
                      <a:headEnd type="none" w="sm" len="sm"/>
                      <a:tailEnd type="none" w="sm" len="sm"/>
                    </a:lnR>
                    <a:lnT w="19050" cap="flat" cmpd="sng">
                      <a:solidFill>
                        <a:srgbClr val="EDEDEE"/>
                      </a:solidFill>
                      <a:prstDash val="solid"/>
                      <a:round/>
                      <a:headEnd type="none" w="sm" len="sm"/>
                      <a:tailEnd type="none" w="sm" len="sm"/>
                    </a:lnT>
                    <a:lnB w="19050" cap="flat" cmpd="sng">
                      <a:solidFill>
                        <a:srgbClr val="EDEDEE"/>
                      </a:solidFill>
                      <a:prstDash val="solid"/>
                      <a:round/>
                      <a:headEnd type="none" w="sm" len="sm"/>
                      <a:tailEnd type="none" w="sm" len="sm"/>
                    </a:lnB>
                    <a:solidFill>
                      <a:srgbClr val="BBD6EE"/>
                    </a:solidFill>
                  </a:tcPr>
                </a:tc>
                <a:extLst>
                  <a:ext uri="{0D108BD9-81ED-4DB2-BD59-A6C34878D82A}">
                    <a16:rowId xmlns:a16="http://schemas.microsoft.com/office/drawing/2014/main" val="10001"/>
                  </a:ext>
                </a:extLst>
              </a:tr>
              <a:tr h="628200">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1 Kilo (Kilobyte, KB)</a:t>
                      </a:r>
                      <a:endParaRPr sz="2400" b="0" i="0" u="none" strike="noStrike" cap="none">
                        <a:solidFill>
                          <a:schemeClr val="dk1"/>
                        </a:solidFill>
                        <a:latin typeface="Calibri"/>
                        <a:ea typeface="Calibri"/>
                        <a:cs typeface="Calibri"/>
                        <a:sym typeface="Calibri"/>
                      </a:endParaRPr>
                    </a:p>
                  </a:txBody>
                  <a:tcPr marL="91450" marR="91450" marT="45725" marB="45725" anchor="ctr">
                    <a:lnL w="19050" cap="flat" cmpd="sng">
                      <a:solidFill>
                        <a:srgbClr val="EDEDEE"/>
                      </a:solidFill>
                      <a:prstDash val="solid"/>
                      <a:round/>
                      <a:headEnd type="none" w="sm" len="sm"/>
                      <a:tailEnd type="none" w="sm" len="sm"/>
                    </a:lnL>
                    <a:lnR w="19050" cap="flat" cmpd="sng">
                      <a:solidFill>
                        <a:srgbClr val="EDEDEE"/>
                      </a:solidFill>
                      <a:prstDash val="solid"/>
                      <a:round/>
                      <a:headEnd type="none" w="sm" len="sm"/>
                      <a:tailEnd type="none" w="sm" len="sm"/>
                    </a:lnR>
                    <a:lnT w="19050" cap="flat" cmpd="sng">
                      <a:solidFill>
                        <a:srgbClr val="EDEDEE"/>
                      </a:solidFill>
                      <a:prstDash val="solid"/>
                      <a:round/>
                      <a:headEnd type="none" w="sm" len="sm"/>
                      <a:tailEnd type="none" w="sm" len="sm"/>
                    </a:lnT>
                    <a:lnB w="19050" cap="flat" cmpd="sng">
                      <a:solidFill>
                        <a:srgbClr val="EDEDEE"/>
                      </a:solidFill>
                      <a:prstDash val="solid"/>
                      <a:round/>
                      <a:headEnd type="none" w="sm" len="sm"/>
                      <a:tailEnd type="none" w="sm" len="sm"/>
                    </a:lnB>
                    <a:solidFill>
                      <a:srgbClr val="BBD6EE"/>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1,024 Bytes</a:t>
                      </a:r>
                      <a:endParaRPr sz="2400" b="0" i="0" u="none" strike="noStrike" cap="none">
                        <a:solidFill>
                          <a:schemeClr val="dk1"/>
                        </a:solidFill>
                        <a:latin typeface="Calibri"/>
                        <a:ea typeface="Calibri"/>
                        <a:cs typeface="Calibri"/>
                        <a:sym typeface="Calibri"/>
                      </a:endParaRPr>
                    </a:p>
                  </a:txBody>
                  <a:tcPr marL="91450" marR="91450" marT="45725" marB="45725" anchor="ctr">
                    <a:lnL w="19050" cap="flat" cmpd="sng">
                      <a:solidFill>
                        <a:srgbClr val="EDEDEE"/>
                      </a:solidFill>
                      <a:prstDash val="solid"/>
                      <a:round/>
                      <a:headEnd type="none" w="sm" len="sm"/>
                      <a:tailEnd type="none" w="sm" len="sm"/>
                    </a:lnL>
                    <a:lnR w="19050" cap="flat" cmpd="sng">
                      <a:solidFill>
                        <a:srgbClr val="EDEDEE"/>
                      </a:solidFill>
                      <a:prstDash val="solid"/>
                      <a:round/>
                      <a:headEnd type="none" w="sm" len="sm"/>
                      <a:tailEnd type="none" w="sm" len="sm"/>
                    </a:lnR>
                    <a:lnT w="19050" cap="flat" cmpd="sng">
                      <a:solidFill>
                        <a:srgbClr val="EDEDEE"/>
                      </a:solidFill>
                      <a:prstDash val="solid"/>
                      <a:round/>
                      <a:headEnd type="none" w="sm" len="sm"/>
                      <a:tailEnd type="none" w="sm" len="sm"/>
                    </a:lnT>
                    <a:lnB w="19050" cap="flat" cmpd="sng">
                      <a:solidFill>
                        <a:srgbClr val="EDEDEE"/>
                      </a:solidFill>
                      <a:prstDash val="solid"/>
                      <a:round/>
                      <a:headEnd type="none" w="sm" len="sm"/>
                      <a:tailEnd type="none" w="sm" len="sm"/>
                    </a:lnB>
                    <a:solidFill>
                      <a:srgbClr val="BBD6EE"/>
                    </a:solidFill>
                  </a:tcPr>
                </a:tc>
                <a:extLst>
                  <a:ext uri="{0D108BD9-81ED-4DB2-BD59-A6C34878D82A}">
                    <a16:rowId xmlns:a16="http://schemas.microsoft.com/office/drawing/2014/main" val="10002"/>
                  </a:ext>
                </a:extLst>
              </a:tr>
              <a:tr h="578550">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1 Mega (Megabyte, MB)</a:t>
                      </a:r>
                      <a:endParaRPr sz="2400" b="0" i="0" u="none" strike="noStrike" cap="none">
                        <a:solidFill>
                          <a:schemeClr val="dk1"/>
                        </a:solidFill>
                        <a:latin typeface="Calibri"/>
                        <a:ea typeface="Calibri"/>
                        <a:cs typeface="Calibri"/>
                        <a:sym typeface="Calibri"/>
                      </a:endParaRPr>
                    </a:p>
                  </a:txBody>
                  <a:tcPr marL="91450" marR="91450" marT="45725" marB="45725" anchor="ctr">
                    <a:lnL w="19050" cap="flat" cmpd="sng">
                      <a:solidFill>
                        <a:srgbClr val="EDEDEE"/>
                      </a:solidFill>
                      <a:prstDash val="solid"/>
                      <a:round/>
                      <a:headEnd type="none" w="sm" len="sm"/>
                      <a:tailEnd type="none" w="sm" len="sm"/>
                    </a:lnL>
                    <a:lnR w="19050" cap="flat" cmpd="sng">
                      <a:solidFill>
                        <a:srgbClr val="EDEDEE"/>
                      </a:solidFill>
                      <a:prstDash val="solid"/>
                      <a:round/>
                      <a:headEnd type="none" w="sm" len="sm"/>
                      <a:tailEnd type="none" w="sm" len="sm"/>
                    </a:lnR>
                    <a:lnT w="19050" cap="flat" cmpd="sng">
                      <a:solidFill>
                        <a:srgbClr val="EDEDEE"/>
                      </a:solidFill>
                      <a:prstDash val="solid"/>
                      <a:round/>
                      <a:headEnd type="none" w="sm" len="sm"/>
                      <a:tailEnd type="none" w="sm" len="sm"/>
                    </a:lnT>
                    <a:lnB w="19050" cap="flat" cmpd="sng">
                      <a:solidFill>
                        <a:srgbClr val="EDEDEE"/>
                      </a:solidFill>
                      <a:prstDash val="solid"/>
                      <a:round/>
                      <a:headEnd type="none" w="sm" len="sm"/>
                      <a:tailEnd type="none" w="sm" len="sm"/>
                    </a:lnB>
                    <a:solidFill>
                      <a:srgbClr val="BBD6EE"/>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1,024 Kilobytes</a:t>
                      </a:r>
                      <a:endParaRPr sz="2400" b="0" i="0" u="none" strike="noStrike" cap="none">
                        <a:solidFill>
                          <a:schemeClr val="dk1"/>
                        </a:solidFill>
                        <a:latin typeface="Calibri"/>
                        <a:ea typeface="Calibri"/>
                        <a:cs typeface="Calibri"/>
                        <a:sym typeface="Calibri"/>
                      </a:endParaRPr>
                    </a:p>
                  </a:txBody>
                  <a:tcPr marL="91450" marR="91450" marT="45725" marB="45725" anchor="ctr">
                    <a:lnL w="19050" cap="flat" cmpd="sng">
                      <a:solidFill>
                        <a:srgbClr val="EDEDEE"/>
                      </a:solidFill>
                      <a:prstDash val="solid"/>
                      <a:round/>
                      <a:headEnd type="none" w="sm" len="sm"/>
                      <a:tailEnd type="none" w="sm" len="sm"/>
                    </a:lnL>
                    <a:lnR w="19050" cap="flat" cmpd="sng">
                      <a:solidFill>
                        <a:srgbClr val="EDEDEE"/>
                      </a:solidFill>
                      <a:prstDash val="solid"/>
                      <a:round/>
                      <a:headEnd type="none" w="sm" len="sm"/>
                      <a:tailEnd type="none" w="sm" len="sm"/>
                    </a:lnR>
                    <a:lnT w="19050" cap="flat" cmpd="sng">
                      <a:solidFill>
                        <a:srgbClr val="EDEDEE"/>
                      </a:solidFill>
                      <a:prstDash val="solid"/>
                      <a:round/>
                      <a:headEnd type="none" w="sm" len="sm"/>
                      <a:tailEnd type="none" w="sm" len="sm"/>
                    </a:lnT>
                    <a:lnB w="19050" cap="flat" cmpd="sng">
                      <a:solidFill>
                        <a:srgbClr val="EDEDEE"/>
                      </a:solidFill>
                      <a:prstDash val="solid"/>
                      <a:round/>
                      <a:headEnd type="none" w="sm" len="sm"/>
                      <a:tailEnd type="none" w="sm" len="sm"/>
                    </a:lnB>
                    <a:solidFill>
                      <a:srgbClr val="BBD6EE"/>
                    </a:solidFill>
                  </a:tcPr>
                </a:tc>
                <a:extLst>
                  <a:ext uri="{0D108BD9-81ED-4DB2-BD59-A6C34878D82A}">
                    <a16:rowId xmlns:a16="http://schemas.microsoft.com/office/drawing/2014/main" val="10003"/>
                  </a:ext>
                </a:extLst>
              </a:tr>
              <a:tr h="578550">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1 Giga (Gigabyte, GB)</a:t>
                      </a:r>
                      <a:endParaRPr sz="2400" b="0" i="0" u="none" strike="noStrike" cap="none">
                        <a:solidFill>
                          <a:schemeClr val="dk1"/>
                        </a:solidFill>
                        <a:latin typeface="Calibri"/>
                        <a:ea typeface="Calibri"/>
                        <a:cs typeface="Calibri"/>
                        <a:sym typeface="Calibri"/>
                      </a:endParaRPr>
                    </a:p>
                  </a:txBody>
                  <a:tcPr marL="91450" marR="91450" marT="45725" marB="45725" anchor="ctr">
                    <a:lnL w="19050" cap="flat" cmpd="sng">
                      <a:solidFill>
                        <a:srgbClr val="EDEDEE"/>
                      </a:solidFill>
                      <a:prstDash val="solid"/>
                      <a:round/>
                      <a:headEnd type="none" w="sm" len="sm"/>
                      <a:tailEnd type="none" w="sm" len="sm"/>
                    </a:lnL>
                    <a:lnR w="19050" cap="flat" cmpd="sng">
                      <a:solidFill>
                        <a:srgbClr val="EDEDEE"/>
                      </a:solidFill>
                      <a:prstDash val="solid"/>
                      <a:round/>
                      <a:headEnd type="none" w="sm" len="sm"/>
                      <a:tailEnd type="none" w="sm" len="sm"/>
                    </a:lnR>
                    <a:lnT w="19050" cap="flat" cmpd="sng">
                      <a:solidFill>
                        <a:srgbClr val="EDEDEE"/>
                      </a:solidFill>
                      <a:prstDash val="solid"/>
                      <a:round/>
                      <a:headEnd type="none" w="sm" len="sm"/>
                      <a:tailEnd type="none" w="sm" len="sm"/>
                    </a:lnT>
                    <a:lnB w="19050" cap="flat" cmpd="sng">
                      <a:solidFill>
                        <a:srgbClr val="EDEDEE"/>
                      </a:solidFill>
                      <a:prstDash val="solid"/>
                      <a:round/>
                      <a:headEnd type="none" w="sm" len="sm"/>
                      <a:tailEnd type="none" w="sm" len="sm"/>
                    </a:lnB>
                    <a:solidFill>
                      <a:srgbClr val="BBD6EE"/>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1,024 Megabytes</a:t>
                      </a:r>
                      <a:endParaRPr sz="2400" b="0" i="0" u="none" strike="noStrike" cap="none">
                        <a:solidFill>
                          <a:schemeClr val="dk1"/>
                        </a:solidFill>
                        <a:latin typeface="Calibri"/>
                        <a:ea typeface="Calibri"/>
                        <a:cs typeface="Calibri"/>
                        <a:sym typeface="Calibri"/>
                      </a:endParaRPr>
                    </a:p>
                  </a:txBody>
                  <a:tcPr marL="91450" marR="91450" marT="45725" marB="45725" anchor="ctr">
                    <a:lnL w="19050" cap="flat" cmpd="sng">
                      <a:solidFill>
                        <a:srgbClr val="EDEDEE"/>
                      </a:solidFill>
                      <a:prstDash val="solid"/>
                      <a:round/>
                      <a:headEnd type="none" w="sm" len="sm"/>
                      <a:tailEnd type="none" w="sm" len="sm"/>
                    </a:lnL>
                    <a:lnR w="19050" cap="flat" cmpd="sng">
                      <a:solidFill>
                        <a:srgbClr val="EDEDEE"/>
                      </a:solidFill>
                      <a:prstDash val="solid"/>
                      <a:round/>
                      <a:headEnd type="none" w="sm" len="sm"/>
                      <a:tailEnd type="none" w="sm" len="sm"/>
                    </a:lnR>
                    <a:lnT w="19050" cap="flat" cmpd="sng">
                      <a:solidFill>
                        <a:srgbClr val="EDEDEE"/>
                      </a:solidFill>
                      <a:prstDash val="solid"/>
                      <a:round/>
                      <a:headEnd type="none" w="sm" len="sm"/>
                      <a:tailEnd type="none" w="sm" len="sm"/>
                    </a:lnT>
                    <a:lnB w="19050" cap="flat" cmpd="sng">
                      <a:solidFill>
                        <a:srgbClr val="EDEDEE"/>
                      </a:solidFill>
                      <a:prstDash val="solid"/>
                      <a:round/>
                      <a:headEnd type="none" w="sm" len="sm"/>
                      <a:tailEnd type="none" w="sm" len="sm"/>
                    </a:lnB>
                    <a:solidFill>
                      <a:srgbClr val="BBD6EE"/>
                    </a:solidFill>
                  </a:tcPr>
                </a:tc>
                <a:extLst>
                  <a:ext uri="{0D108BD9-81ED-4DB2-BD59-A6C34878D82A}">
                    <a16:rowId xmlns:a16="http://schemas.microsoft.com/office/drawing/2014/main" val="10004"/>
                  </a:ext>
                </a:extLst>
              </a:tr>
              <a:tr h="578550">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1 Tera (Terabyte, TB)</a:t>
                      </a:r>
                      <a:endParaRPr sz="2400" b="0" i="0" u="none" strike="noStrike" cap="none">
                        <a:solidFill>
                          <a:schemeClr val="dk1"/>
                        </a:solidFill>
                        <a:latin typeface="Calibri"/>
                        <a:ea typeface="Calibri"/>
                        <a:cs typeface="Calibri"/>
                        <a:sym typeface="Calibri"/>
                      </a:endParaRPr>
                    </a:p>
                  </a:txBody>
                  <a:tcPr marL="91450" marR="91450" marT="45725" marB="45725" anchor="ctr">
                    <a:lnL w="19050" cap="flat" cmpd="sng">
                      <a:solidFill>
                        <a:srgbClr val="EDEDEE"/>
                      </a:solidFill>
                      <a:prstDash val="solid"/>
                      <a:round/>
                      <a:headEnd type="none" w="sm" len="sm"/>
                      <a:tailEnd type="none" w="sm" len="sm"/>
                    </a:lnL>
                    <a:lnR w="19050" cap="flat" cmpd="sng">
                      <a:solidFill>
                        <a:srgbClr val="EDEDEE"/>
                      </a:solidFill>
                      <a:prstDash val="solid"/>
                      <a:round/>
                      <a:headEnd type="none" w="sm" len="sm"/>
                      <a:tailEnd type="none" w="sm" len="sm"/>
                    </a:lnR>
                    <a:lnT w="19050" cap="flat" cmpd="sng">
                      <a:solidFill>
                        <a:srgbClr val="EDEDEE"/>
                      </a:solidFill>
                      <a:prstDash val="solid"/>
                      <a:round/>
                      <a:headEnd type="none" w="sm" len="sm"/>
                      <a:tailEnd type="none" w="sm" len="sm"/>
                    </a:lnT>
                    <a:lnB w="19050" cap="flat" cmpd="sng">
                      <a:solidFill>
                        <a:srgbClr val="EDEDEE"/>
                      </a:solidFill>
                      <a:prstDash val="solid"/>
                      <a:round/>
                      <a:headEnd type="none" w="sm" len="sm"/>
                      <a:tailEnd type="none" w="sm" len="sm"/>
                    </a:lnB>
                    <a:solidFill>
                      <a:srgbClr val="BBD6EE"/>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1,024 Gigabytes</a:t>
                      </a:r>
                      <a:endParaRPr sz="2400" b="0" i="0" u="none" strike="noStrike" cap="none">
                        <a:solidFill>
                          <a:schemeClr val="dk1"/>
                        </a:solidFill>
                        <a:latin typeface="Calibri"/>
                        <a:ea typeface="Calibri"/>
                        <a:cs typeface="Calibri"/>
                        <a:sym typeface="Calibri"/>
                      </a:endParaRPr>
                    </a:p>
                  </a:txBody>
                  <a:tcPr marL="91450" marR="91450" marT="45725" marB="45725" anchor="ctr">
                    <a:lnL w="19050" cap="flat" cmpd="sng">
                      <a:solidFill>
                        <a:srgbClr val="EDEDEE"/>
                      </a:solidFill>
                      <a:prstDash val="solid"/>
                      <a:round/>
                      <a:headEnd type="none" w="sm" len="sm"/>
                      <a:tailEnd type="none" w="sm" len="sm"/>
                    </a:lnL>
                    <a:lnR w="19050" cap="flat" cmpd="sng">
                      <a:solidFill>
                        <a:srgbClr val="EDEDEE"/>
                      </a:solidFill>
                      <a:prstDash val="solid"/>
                      <a:round/>
                      <a:headEnd type="none" w="sm" len="sm"/>
                      <a:tailEnd type="none" w="sm" len="sm"/>
                    </a:lnR>
                    <a:lnT w="19050" cap="flat" cmpd="sng">
                      <a:solidFill>
                        <a:srgbClr val="EDEDEE"/>
                      </a:solidFill>
                      <a:prstDash val="solid"/>
                      <a:round/>
                      <a:headEnd type="none" w="sm" len="sm"/>
                      <a:tailEnd type="none" w="sm" len="sm"/>
                    </a:lnT>
                    <a:lnB w="19050" cap="flat" cmpd="sng">
                      <a:solidFill>
                        <a:srgbClr val="EDEDEE"/>
                      </a:solidFill>
                      <a:prstDash val="solid"/>
                      <a:round/>
                      <a:headEnd type="none" w="sm" len="sm"/>
                      <a:tailEnd type="none" w="sm" len="sm"/>
                    </a:lnB>
                    <a:solidFill>
                      <a:srgbClr val="BBD6EE"/>
                    </a:solidFill>
                  </a:tcPr>
                </a:tc>
                <a:extLst>
                  <a:ext uri="{0D108BD9-81ED-4DB2-BD59-A6C34878D82A}">
                    <a16:rowId xmlns:a16="http://schemas.microsoft.com/office/drawing/2014/main" val="10005"/>
                  </a:ext>
                </a:extLst>
              </a:tr>
              <a:tr h="628200">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1 Peta (Petabyte, PB)</a:t>
                      </a:r>
                      <a:endParaRPr sz="2400" b="0" i="0" u="none" strike="noStrike" cap="none">
                        <a:solidFill>
                          <a:schemeClr val="dk1"/>
                        </a:solidFill>
                        <a:latin typeface="Calibri"/>
                        <a:ea typeface="Calibri"/>
                        <a:cs typeface="Calibri"/>
                        <a:sym typeface="Calibri"/>
                      </a:endParaRPr>
                    </a:p>
                  </a:txBody>
                  <a:tcPr marL="91450" marR="91450" marT="45725" marB="45725" anchor="ctr">
                    <a:lnL w="19050" cap="flat" cmpd="sng">
                      <a:solidFill>
                        <a:srgbClr val="EDEDEE"/>
                      </a:solidFill>
                      <a:prstDash val="solid"/>
                      <a:round/>
                      <a:headEnd type="none" w="sm" len="sm"/>
                      <a:tailEnd type="none" w="sm" len="sm"/>
                    </a:lnL>
                    <a:lnR w="19050" cap="flat" cmpd="sng">
                      <a:solidFill>
                        <a:srgbClr val="EDEDEE"/>
                      </a:solidFill>
                      <a:prstDash val="solid"/>
                      <a:round/>
                      <a:headEnd type="none" w="sm" len="sm"/>
                      <a:tailEnd type="none" w="sm" len="sm"/>
                    </a:lnR>
                    <a:lnT w="19050" cap="flat" cmpd="sng">
                      <a:solidFill>
                        <a:srgbClr val="EDEDEE"/>
                      </a:solidFill>
                      <a:prstDash val="solid"/>
                      <a:round/>
                      <a:headEnd type="none" w="sm" len="sm"/>
                      <a:tailEnd type="none" w="sm" len="sm"/>
                    </a:lnT>
                    <a:lnB w="19050" cap="flat" cmpd="sng">
                      <a:solidFill>
                        <a:srgbClr val="EDEDEE"/>
                      </a:solidFill>
                      <a:prstDash val="solid"/>
                      <a:round/>
                      <a:headEnd type="none" w="sm" len="sm"/>
                      <a:tailEnd type="none" w="sm" len="sm"/>
                    </a:lnB>
                    <a:solidFill>
                      <a:srgbClr val="BBD6EE"/>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1,024 Terabytes</a:t>
                      </a:r>
                      <a:endParaRPr sz="2400" b="0" i="0" u="none" strike="noStrike" cap="none">
                        <a:solidFill>
                          <a:schemeClr val="dk1"/>
                        </a:solidFill>
                        <a:latin typeface="Calibri"/>
                        <a:ea typeface="Calibri"/>
                        <a:cs typeface="Calibri"/>
                        <a:sym typeface="Calibri"/>
                      </a:endParaRPr>
                    </a:p>
                  </a:txBody>
                  <a:tcPr marL="91450" marR="91450" marT="45725" marB="45725" anchor="ctr">
                    <a:lnL w="19050" cap="flat" cmpd="sng">
                      <a:solidFill>
                        <a:srgbClr val="EDEDEE"/>
                      </a:solidFill>
                      <a:prstDash val="solid"/>
                      <a:round/>
                      <a:headEnd type="none" w="sm" len="sm"/>
                      <a:tailEnd type="none" w="sm" len="sm"/>
                    </a:lnL>
                    <a:lnR w="19050" cap="flat" cmpd="sng">
                      <a:solidFill>
                        <a:srgbClr val="EDEDEE"/>
                      </a:solidFill>
                      <a:prstDash val="solid"/>
                      <a:round/>
                      <a:headEnd type="none" w="sm" len="sm"/>
                      <a:tailEnd type="none" w="sm" len="sm"/>
                    </a:lnR>
                    <a:lnT w="19050" cap="flat" cmpd="sng">
                      <a:solidFill>
                        <a:srgbClr val="EDEDEE"/>
                      </a:solidFill>
                      <a:prstDash val="solid"/>
                      <a:round/>
                      <a:headEnd type="none" w="sm" len="sm"/>
                      <a:tailEnd type="none" w="sm" len="sm"/>
                    </a:lnT>
                    <a:lnB w="19050" cap="flat" cmpd="sng">
                      <a:solidFill>
                        <a:srgbClr val="EDEDEE"/>
                      </a:solidFill>
                      <a:prstDash val="solid"/>
                      <a:round/>
                      <a:headEnd type="none" w="sm" len="sm"/>
                      <a:tailEnd type="none" w="sm" len="sm"/>
                    </a:lnB>
                    <a:solidFill>
                      <a:srgbClr val="BBD6EE"/>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5"/>
          <p:cNvSpPr txBox="1">
            <a:spLocks noGrp="1"/>
          </p:cNvSpPr>
          <p:nvPr>
            <p:ph type="title"/>
          </p:nvPr>
        </p:nvSpPr>
        <p:spPr>
          <a:xfrm>
            <a:off x="478436" y="57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Times New Roman"/>
              <a:buNone/>
            </a:pPr>
            <a:r>
              <a:rPr lang="en-US" sz="3600" b="1">
                <a:solidFill>
                  <a:srgbClr val="000000"/>
                </a:solidFill>
                <a:latin typeface="Times New Roman"/>
                <a:ea typeface="Times New Roman"/>
                <a:cs typeface="Times New Roman"/>
                <a:sym typeface="Times New Roman"/>
              </a:rPr>
              <a:t>Motherboard</a:t>
            </a:r>
            <a:br>
              <a:rPr lang="en-US" sz="4400" b="0" i="0" u="none" strike="noStrike">
                <a:solidFill>
                  <a:srgbClr val="000000"/>
                </a:solidFill>
                <a:latin typeface="Times New Roman"/>
                <a:ea typeface="Times New Roman"/>
                <a:cs typeface="Times New Roman"/>
                <a:sym typeface="Times New Roman"/>
              </a:rPr>
            </a:br>
            <a:endParaRPr/>
          </a:p>
        </p:txBody>
      </p:sp>
      <p:pic>
        <p:nvPicPr>
          <p:cNvPr id="316" name="Google Shape;316;p15" descr="Logo&#10;&#10;Description automatically generated"/>
          <p:cNvPicPr preferRelativeResize="0"/>
          <p:nvPr/>
        </p:nvPicPr>
        <p:blipFill rotWithShape="1">
          <a:blip r:embed="rId3">
            <a:alphaModFix/>
          </a:blip>
          <a:srcRect/>
          <a:stretch/>
        </p:blipFill>
        <p:spPr>
          <a:xfrm>
            <a:off x="0" y="5582980"/>
            <a:ext cx="1339121" cy="1275020"/>
          </a:xfrm>
          <a:prstGeom prst="rect">
            <a:avLst/>
          </a:prstGeom>
          <a:noFill/>
          <a:ln>
            <a:noFill/>
          </a:ln>
        </p:spPr>
      </p:pic>
      <p:cxnSp>
        <p:nvCxnSpPr>
          <p:cNvPr id="317" name="Google Shape;317;p15"/>
          <p:cNvCxnSpPr/>
          <p:nvPr/>
        </p:nvCxnSpPr>
        <p:spPr>
          <a:xfrm>
            <a:off x="0" y="836951"/>
            <a:ext cx="12191999" cy="0"/>
          </a:xfrm>
          <a:prstGeom prst="straightConnector1">
            <a:avLst/>
          </a:prstGeom>
          <a:noFill/>
          <a:ln w="76200" cap="flat" cmpd="sng">
            <a:solidFill>
              <a:srgbClr val="801D4A"/>
            </a:solidFill>
            <a:prstDash val="solid"/>
            <a:miter lim="800000"/>
            <a:headEnd type="none" w="sm" len="sm"/>
            <a:tailEnd type="none" w="sm" len="sm"/>
          </a:ln>
        </p:spPr>
      </p:cxnSp>
      <p:sp>
        <p:nvSpPr>
          <p:cNvPr id="318" name="Google Shape;318;p15" descr="Heartbeat"/>
          <p:cNvSpPr/>
          <p:nvPr/>
        </p:nvSpPr>
        <p:spPr>
          <a:xfrm>
            <a:off x="2549495" y="1692675"/>
            <a:ext cx="767812" cy="76781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15" descr="Fax"/>
          <p:cNvSpPr/>
          <p:nvPr/>
        </p:nvSpPr>
        <p:spPr>
          <a:xfrm>
            <a:off x="3838323" y="4716113"/>
            <a:ext cx="767812" cy="76781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15"/>
          <p:cNvSpPr txBox="1"/>
          <p:nvPr/>
        </p:nvSpPr>
        <p:spPr>
          <a:xfrm>
            <a:off x="781272" y="1004520"/>
            <a:ext cx="6808500" cy="5849100"/>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The motherboard is a </a:t>
            </a:r>
            <a:r>
              <a:rPr lang="en-US" sz="2200">
                <a:solidFill>
                  <a:schemeClr val="dk1"/>
                </a:solidFill>
                <a:latin typeface="Calibri"/>
                <a:ea typeface="Calibri"/>
                <a:cs typeface="Calibri"/>
                <a:sym typeface="Calibri"/>
              </a:rPr>
              <a:t>p</a:t>
            </a:r>
            <a:r>
              <a:rPr lang="en-US" sz="2200" b="0" i="0" u="none" strike="noStrike" cap="none">
                <a:solidFill>
                  <a:schemeClr val="dk1"/>
                </a:solidFill>
                <a:latin typeface="Calibri"/>
                <a:ea typeface="Calibri"/>
                <a:cs typeface="Calibri"/>
                <a:sym typeface="Calibri"/>
              </a:rPr>
              <a:t>rinted </a:t>
            </a:r>
            <a:r>
              <a:rPr lang="en-US" sz="2200">
                <a:solidFill>
                  <a:schemeClr val="dk1"/>
                </a:solidFill>
                <a:latin typeface="Calibri"/>
                <a:ea typeface="Calibri"/>
                <a:cs typeface="Calibri"/>
                <a:sym typeface="Calibri"/>
              </a:rPr>
              <a:t>c</a:t>
            </a:r>
            <a:r>
              <a:rPr lang="en-US" sz="2200" b="0" i="0" u="none" strike="noStrike" cap="none">
                <a:solidFill>
                  <a:schemeClr val="dk1"/>
                </a:solidFill>
                <a:latin typeface="Calibri"/>
                <a:ea typeface="Calibri"/>
                <a:cs typeface="Calibri"/>
                <a:sym typeface="Calibri"/>
              </a:rPr>
              <a:t>ircuit </a:t>
            </a:r>
            <a:r>
              <a:rPr lang="en-US" sz="2200">
                <a:solidFill>
                  <a:schemeClr val="dk1"/>
                </a:solidFill>
                <a:latin typeface="Calibri"/>
                <a:ea typeface="Calibri"/>
                <a:cs typeface="Calibri"/>
                <a:sym typeface="Calibri"/>
              </a:rPr>
              <a:t>b</a:t>
            </a:r>
            <a:r>
              <a:rPr lang="en-US" sz="2200" b="0" i="0" u="none" strike="noStrike" cap="none">
                <a:solidFill>
                  <a:schemeClr val="dk1"/>
                </a:solidFill>
                <a:latin typeface="Calibri"/>
                <a:ea typeface="Calibri"/>
                <a:cs typeface="Calibri"/>
                <a:sym typeface="Calibri"/>
              </a:rPr>
              <a:t>oard which acts as the main platform for communication between all other components of a system. All the other computer parts are either directly installed or connected to various motherboard components and all the data is transferred between them through the motherboard.</a:t>
            </a:r>
            <a:endParaRPr sz="1400" b="0" i="0" u="none" strike="noStrike" cap="none">
              <a:solidFill>
                <a:srgbClr val="000000"/>
              </a:solidFill>
              <a:latin typeface="Arial"/>
              <a:ea typeface="Arial"/>
              <a:cs typeface="Arial"/>
              <a:sym typeface="Arial"/>
            </a:endParaRPr>
          </a:p>
          <a:p>
            <a:pPr marL="342900" marR="0" lvl="0" indent="-203200" algn="just" rtl="0">
              <a:lnSpc>
                <a:spcPct val="100000"/>
              </a:lnSpc>
              <a:spcBef>
                <a:spcPts val="0"/>
              </a:spcBef>
              <a:spcAft>
                <a:spcPts val="0"/>
              </a:spcAft>
              <a:buClr>
                <a:schemeClr val="dk1"/>
              </a:buClr>
              <a:buSzPts val="2200"/>
              <a:buFont typeface="Arial"/>
              <a:buNone/>
            </a:pPr>
            <a:endParaRPr sz="22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The motherboard is mounted inside the case and is securely attached via small screws through pre-drilled holes. Motherboard contains ports to connect all of the internal components. It provides a single socket for CPU, whereas for memory, normally one or more slots are available. Motherboards provide ports to attach the </a:t>
            </a:r>
            <a:r>
              <a:rPr lang="en-US" sz="2200">
                <a:solidFill>
                  <a:schemeClr val="dk1"/>
                </a:solidFill>
                <a:latin typeface="Calibri"/>
                <a:ea typeface="Calibri"/>
                <a:cs typeface="Calibri"/>
                <a:sym typeface="Calibri"/>
              </a:rPr>
              <a:t>h</a:t>
            </a:r>
            <a:r>
              <a:rPr lang="en-US" sz="2200" b="0" i="0" u="none" strike="noStrike" cap="none">
                <a:solidFill>
                  <a:schemeClr val="dk1"/>
                </a:solidFill>
                <a:latin typeface="Calibri"/>
                <a:ea typeface="Calibri"/>
                <a:cs typeface="Calibri"/>
                <a:sym typeface="Calibri"/>
              </a:rPr>
              <a:t>ard drive, and optical drives via ribbon cables. Motherboard carries fans and a special port designed for power supply.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p:txBody>
      </p:sp>
      <p:pic>
        <p:nvPicPr>
          <p:cNvPr id="321" name="Google Shape;321;p15" descr="A picture containing electronics&#10;&#10;Description automatically generated"/>
          <p:cNvPicPr preferRelativeResize="0"/>
          <p:nvPr/>
        </p:nvPicPr>
        <p:blipFill rotWithShape="1">
          <a:blip r:embed="rId6">
            <a:alphaModFix/>
          </a:blip>
          <a:srcRect/>
          <a:stretch/>
        </p:blipFill>
        <p:spPr>
          <a:xfrm>
            <a:off x="7791516" y="1331288"/>
            <a:ext cx="4203286" cy="387003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6"/>
          <p:cNvSpPr txBox="1">
            <a:spLocks noGrp="1"/>
          </p:cNvSpPr>
          <p:nvPr>
            <p:ph type="title"/>
          </p:nvPr>
        </p:nvSpPr>
        <p:spPr>
          <a:xfrm>
            <a:off x="478436" y="57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Times New Roman"/>
              <a:buNone/>
            </a:pPr>
            <a:r>
              <a:rPr lang="en-US" sz="3600" b="1">
                <a:solidFill>
                  <a:srgbClr val="000000"/>
                </a:solidFill>
                <a:latin typeface="Times New Roman"/>
                <a:ea typeface="Times New Roman"/>
                <a:cs typeface="Times New Roman"/>
                <a:sym typeface="Times New Roman"/>
              </a:rPr>
              <a:t>Motherboard (Cont.)</a:t>
            </a:r>
            <a:br>
              <a:rPr lang="en-US" sz="4400" b="0" i="0" u="none" strike="noStrike">
                <a:solidFill>
                  <a:srgbClr val="000000"/>
                </a:solidFill>
                <a:latin typeface="Times New Roman"/>
                <a:ea typeface="Times New Roman"/>
                <a:cs typeface="Times New Roman"/>
                <a:sym typeface="Times New Roman"/>
              </a:rPr>
            </a:br>
            <a:endParaRPr/>
          </a:p>
        </p:txBody>
      </p:sp>
      <p:pic>
        <p:nvPicPr>
          <p:cNvPr id="327" name="Google Shape;327;p16" descr="Logo&#10;&#10;Description automatically generated"/>
          <p:cNvPicPr preferRelativeResize="0"/>
          <p:nvPr/>
        </p:nvPicPr>
        <p:blipFill rotWithShape="1">
          <a:blip r:embed="rId3">
            <a:alphaModFix/>
          </a:blip>
          <a:srcRect/>
          <a:stretch/>
        </p:blipFill>
        <p:spPr>
          <a:xfrm>
            <a:off x="0" y="5582980"/>
            <a:ext cx="1339121" cy="1275020"/>
          </a:xfrm>
          <a:prstGeom prst="rect">
            <a:avLst/>
          </a:prstGeom>
          <a:noFill/>
          <a:ln>
            <a:noFill/>
          </a:ln>
        </p:spPr>
      </p:pic>
      <p:cxnSp>
        <p:nvCxnSpPr>
          <p:cNvPr id="328" name="Google Shape;328;p16"/>
          <p:cNvCxnSpPr/>
          <p:nvPr/>
        </p:nvCxnSpPr>
        <p:spPr>
          <a:xfrm>
            <a:off x="0" y="836951"/>
            <a:ext cx="12191999" cy="0"/>
          </a:xfrm>
          <a:prstGeom prst="straightConnector1">
            <a:avLst/>
          </a:prstGeom>
          <a:noFill/>
          <a:ln w="76200" cap="flat" cmpd="sng">
            <a:solidFill>
              <a:srgbClr val="801D4A"/>
            </a:solidFill>
            <a:prstDash val="solid"/>
            <a:miter lim="800000"/>
            <a:headEnd type="none" w="sm" len="sm"/>
            <a:tailEnd type="none" w="sm" len="sm"/>
          </a:ln>
        </p:spPr>
      </p:cxnSp>
      <p:sp>
        <p:nvSpPr>
          <p:cNvPr id="329" name="Google Shape;329;p16" descr="Heartbeat"/>
          <p:cNvSpPr/>
          <p:nvPr/>
        </p:nvSpPr>
        <p:spPr>
          <a:xfrm>
            <a:off x="2549495" y="1692675"/>
            <a:ext cx="767812" cy="76781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16" descr="Fax"/>
          <p:cNvSpPr/>
          <p:nvPr/>
        </p:nvSpPr>
        <p:spPr>
          <a:xfrm>
            <a:off x="3838323" y="4716113"/>
            <a:ext cx="767812" cy="76781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16"/>
          <p:cNvSpPr txBox="1"/>
          <p:nvPr/>
        </p:nvSpPr>
        <p:spPr>
          <a:xfrm>
            <a:off x="415759" y="740926"/>
            <a:ext cx="11531402" cy="280076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There is a peripheral card slot in front of the motherboard using which video cards, sound cards, and other expansion cards can be connected to the motherboard.</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On the left side, motherboards carry a number of ports to connect the monitor, printer, mouse, keyboard, speaker, and network cables. Motherboards also provide USB ports, which allow compatible devices to be connected in plug-in/plug-out fashion. For example, pen drive, digital cameras, etc.</a:t>
            </a:r>
            <a:endParaRPr sz="1400" b="0" i="0" u="none" strike="noStrike" cap="none">
              <a:solidFill>
                <a:srgbClr val="000000"/>
              </a:solidFill>
              <a:latin typeface="Arial"/>
              <a:ea typeface="Arial"/>
              <a:cs typeface="Arial"/>
              <a:sym typeface="Arial"/>
            </a:endParaRPr>
          </a:p>
        </p:txBody>
      </p:sp>
      <p:pic>
        <p:nvPicPr>
          <p:cNvPr id="332" name="Google Shape;332;p16" descr="A close-up of a circuit board&#10;&#10;Description automatically generated with medium confidence"/>
          <p:cNvPicPr preferRelativeResize="0"/>
          <p:nvPr/>
        </p:nvPicPr>
        <p:blipFill rotWithShape="1">
          <a:blip r:embed="rId6">
            <a:alphaModFix/>
          </a:blip>
          <a:srcRect/>
          <a:stretch/>
        </p:blipFill>
        <p:spPr>
          <a:xfrm>
            <a:off x="5240970" y="3429000"/>
            <a:ext cx="5753066" cy="322184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74"/>
          <p:cNvSpPr txBox="1">
            <a:spLocks noGrp="1"/>
          </p:cNvSpPr>
          <p:nvPr>
            <p:ph type="title"/>
          </p:nvPr>
        </p:nvSpPr>
        <p:spPr>
          <a:xfrm>
            <a:off x="478436" y="57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Times New Roman"/>
              <a:buNone/>
            </a:pPr>
            <a:r>
              <a:rPr lang="en-US" sz="3600" b="1">
                <a:solidFill>
                  <a:srgbClr val="000000"/>
                </a:solidFill>
                <a:latin typeface="Times New Roman"/>
                <a:ea typeface="Times New Roman"/>
                <a:cs typeface="Times New Roman"/>
                <a:sym typeface="Times New Roman"/>
              </a:rPr>
              <a:t>Ports</a:t>
            </a:r>
            <a:br>
              <a:rPr lang="en-US" sz="4400" b="0" i="0" u="none" strike="noStrike">
                <a:solidFill>
                  <a:srgbClr val="000000"/>
                </a:solidFill>
                <a:latin typeface="Times New Roman"/>
                <a:ea typeface="Times New Roman"/>
                <a:cs typeface="Times New Roman"/>
                <a:sym typeface="Times New Roman"/>
              </a:rPr>
            </a:br>
            <a:endParaRPr/>
          </a:p>
        </p:txBody>
      </p:sp>
      <p:pic>
        <p:nvPicPr>
          <p:cNvPr id="338" name="Google Shape;338;p74" descr="Logo&#10;&#10;Description automatically generated"/>
          <p:cNvPicPr preferRelativeResize="0"/>
          <p:nvPr/>
        </p:nvPicPr>
        <p:blipFill rotWithShape="1">
          <a:blip r:embed="rId3">
            <a:alphaModFix/>
          </a:blip>
          <a:srcRect/>
          <a:stretch/>
        </p:blipFill>
        <p:spPr>
          <a:xfrm>
            <a:off x="0" y="5582980"/>
            <a:ext cx="1339121" cy="1275020"/>
          </a:xfrm>
          <a:prstGeom prst="rect">
            <a:avLst/>
          </a:prstGeom>
          <a:noFill/>
          <a:ln>
            <a:noFill/>
          </a:ln>
        </p:spPr>
      </p:pic>
      <p:cxnSp>
        <p:nvCxnSpPr>
          <p:cNvPr id="339" name="Google Shape;339;p74"/>
          <p:cNvCxnSpPr/>
          <p:nvPr/>
        </p:nvCxnSpPr>
        <p:spPr>
          <a:xfrm>
            <a:off x="0" y="836951"/>
            <a:ext cx="12191999" cy="0"/>
          </a:xfrm>
          <a:prstGeom prst="straightConnector1">
            <a:avLst/>
          </a:prstGeom>
          <a:noFill/>
          <a:ln w="76200" cap="flat" cmpd="sng">
            <a:solidFill>
              <a:srgbClr val="801D4A"/>
            </a:solidFill>
            <a:prstDash val="solid"/>
            <a:miter lim="800000"/>
            <a:headEnd type="none" w="sm" len="sm"/>
            <a:tailEnd type="none" w="sm" len="sm"/>
          </a:ln>
        </p:spPr>
      </p:cxnSp>
      <p:sp>
        <p:nvSpPr>
          <p:cNvPr id="340" name="Google Shape;340;p74" descr="Heartbeat"/>
          <p:cNvSpPr/>
          <p:nvPr/>
        </p:nvSpPr>
        <p:spPr>
          <a:xfrm>
            <a:off x="2549495" y="1692675"/>
            <a:ext cx="767812" cy="76781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74" descr="Fax"/>
          <p:cNvSpPr/>
          <p:nvPr/>
        </p:nvSpPr>
        <p:spPr>
          <a:xfrm>
            <a:off x="3838323" y="4716113"/>
            <a:ext cx="767812" cy="76781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74"/>
          <p:cNvSpPr txBox="1"/>
          <p:nvPr/>
        </p:nvSpPr>
        <p:spPr>
          <a:xfrm>
            <a:off x="330298" y="922040"/>
            <a:ext cx="5066161" cy="369327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a:buNone/>
            </a:pPr>
            <a:endParaRPr sz="2200" b="0" i="0" u="none" strike="noStrike" cap="none" dirty="0">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A Computer Port is an interface or a point of connection between the computer and its peripheral devices.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200"/>
              <a:buFont typeface="Arial"/>
              <a:buNone/>
            </a:pPr>
            <a:endParaRPr sz="2200" b="0" i="0" u="none" strike="noStrike" cap="none" dirty="0">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The main function of a computer port is to act as a point of attachment, where the cable from the peripheral can be plugged in and allows data to flow from and to the device.</a:t>
            </a:r>
            <a:endParaRPr sz="1400" b="0" i="0" u="none" strike="noStrike" cap="none" dirty="0">
              <a:solidFill>
                <a:srgbClr val="000000"/>
              </a:solidFill>
              <a:latin typeface="Arial"/>
              <a:ea typeface="Arial"/>
              <a:cs typeface="Arial"/>
              <a:sym typeface="Arial"/>
            </a:endParaRPr>
          </a:p>
          <a:p>
            <a:pPr marL="342900" marR="0" lvl="0" indent="-203200" algn="just" rtl="0">
              <a:lnSpc>
                <a:spcPct val="100000"/>
              </a:lnSpc>
              <a:spcBef>
                <a:spcPts val="0"/>
              </a:spcBef>
              <a:spcAft>
                <a:spcPts val="0"/>
              </a:spcAft>
              <a:buClr>
                <a:schemeClr val="dk1"/>
              </a:buClr>
              <a:buSzPts val="2200"/>
              <a:buFont typeface="Arial"/>
              <a:buNone/>
            </a:pPr>
            <a:endParaRPr sz="1400" b="0" i="0" u="none" strike="noStrike" cap="none" dirty="0">
              <a:solidFill>
                <a:srgbClr val="000000"/>
              </a:solidFill>
              <a:latin typeface="Arial"/>
              <a:ea typeface="Arial"/>
              <a:cs typeface="Arial"/>
              <a:sym typeface="Arial"/>
            </a:endParaRPr>
          </a:p>
        </p:txBody>
      </p:sp>
      <p:pic>
        <p:nvPicPr>
          <p:cNvPr id="343" name="Google Shape;343;p74" descr="Graphical user interface&#10;&#10;Description automatically generated"/>
          <p:cNvPicPr preferRelativeResize="0"/>
          <p:nvPr/>
        </p:nvPicPr>
        <p:blipFill rotWithShape="1">
          <a:blip r:embed="rId6">
            <a:alphaModFix/>
          </a:blip>
          <a:srcRect b="8995"/>
          <a:stretch/>
        </p:blipFill>
        <p:spPr>
          <a:xfrm>
            <a:off x="5836187" y="1331288"/>
            <a:ext cx="5877377" cy="4884634"/>
          </a:xfrm>
          <a:prstGeom prst="rect">
            <a:avLst/>
          </a:prstGeom>
          <a:noFill/>
          <a:ln w="28575" cap="sq" cmpd="sng">
            <a:solidFill>
              <a:srgbClr val="000000"/>
            </a:solidFill>
            <a:prstDash val="solid"/>
            <a:miter lim="800000"/>
            <a:headEnd type="none" w="sm" len="sm"/>
            <a:tailEnd type="none" w="sm" len="sm"/>
          </a:ln>
          <a:effectLst>
            <a:outerShdw blurRad="57150" dist="50800" dir="2700000" algn="tl" rotWithShape="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75"/>
          <p:cNvSpPr txBox="1">
            <a:spLocks noGrp="1"/>
          </p:cNvSpPr>
          <p:nvPr>
            <p:ph type="title"/>
          </p:nvPr>
        </p:nvSpPr>
        <p:spPr>
          <a:xfrm>
            <a:off x="478436" y="57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Times New Roman"/>
              <a:buNone/>
            </a:pPr>
            <a:r>
              <a:rPr lang="en-US" sz="3600" b="1">
                <a:solidFill>
                  <a:srgbClr val="000000"/>
                </a:solidFill>
                <a:latin typeface="Times New Roman"/>
                <a:ea typeface="Times New Roman"/>
                <a:cs typeface="Times New Roman"/>
                <a:sym typeface="Times New Roman"/>
              </a:rPr>
              <a:t>Ports</a:t>
            </a:r>
            <a:br>
              <a:rPr lang="en-US" sz="4400" b="0" i="0" u="none" strike="noStrike">
                <a:solidFill>
                  <a:srgbClr val="000000"/>
                </a:solidFill>
                <a:latin typeface="Times New Roman"/>
                <a:ea typeface="Times New Roman"/>
                <a:cs typeface="Times New Roman"/>
                <a:sym typeface="Times New Roman"/>
              </a:rPr>
            </a:br>
            <a:endParaRPr/>
          </a:p>
        </p:txBody>
      </p:sp>
      <p:pic>
        <p:nvPicPr>
          <p:cNvPr id="349" name="Google Shape;349;p75" descr="Logo&#10;&#10;Description automatically generated"/>
          <p:cNvPicPr preferRelativeResize="0"/>
          <p:nvPr/>
        </p:nvPicPr>
        <p:blipFill rotWithShape="1">
          <a:blip r:embed="rId3">
            <a:alphaModFix/>
          </a:blip>
          <a:srcRect/>
          <a:stretch/>
        </p:blipFill>
        <p:spPr>
          <a:xfrm>
            <a:off x="0" y="5582980"/>
            <a:ext cx="1339121" cy="1275020"/>
          </a:xfrm>
          <a:prstGeom prst="rect">
            <a:avLst/>
          </a:prstGeom>
          <a:noFill/>
          <a:ln>
            <a:noFill/>
          </a:ln>
        </p:spPr>
      </p:pic>
      <p:cxnSp>
        <p:nvCxnSpPr>
          <p:cNvPr id="350" name="Google Shape;350;p75"/>
          <p:cNvCxnSpPr/>
          <p:nvPr/>
        </p:nvCxnSpPr>
        <p:spPr>
          <a:xfrm>
            <a:off x="0" y="836951"/>
            <a:ext cx="12191999" cy="0"/>
          </a:xfrm>
          <a:prstGeom prst="straightConnector1">
            <a:avLst/>
          </a:prstGeom>
          <a:noFill/>
          <a:ln w="76200" cap="flat" cmpd="sng">
            <a:solidFill>
              <a:srgbClr val="801D4A"/>
            </a:solidFill>
            <a:prstDash val="solid"/>
            <a:miter lim="800000"/>
            <a:headEnd type="none" w="sm" len="sm"/>
            <a:tailEnd type="none" w="sm" len="sm"/>
          </a:ln>
        </p:spPr>
      </p:cxnSp>
      <p:sp>
        <p:nvSpPr>
          <p:cNvPr id="351" name="Google Shape;351;p75" descr="Heartbeat"/>
          <p:cNvSpPr/>
          <p:nvPr/>
        </p:nvSpPr>
        <p:spPr>
          <a:xfrm>
            <a:off x="2549495" y="1692675"/>
            <a:ext cx="767812" cy="76781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75" descr="Fax"/>
          <p:cNvSpPr/>
          <p:nvPr/>
        </p:nvSpPr>
        <p:spPr>
          <a:xfrm>
            <a:off x="3838323" y="4716113"/>
            <a:ext cx="767812" cy="76781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75"/>
          <p:cNvSpPr txBox="1"/>
          <p:nvPr/>
        </p:nvSpPr>
        <p:spPr>
          <a:xfrm>
            <a:off x="330298" y="772140"/>
            <a:ext cx="6565200" cy="2678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2200"/>
              <a:buFont typeface="Arial"/>
              <a:buChar char="•"/>
            </a:pPr>
            <a:r>
              <a:rPr lang="en-US" sz="2200" b="1" i="0" u="none" strike="noStrike" cap="none">
                <a:solidFill>
                  <a:schemeClr val="dk1"/>
                </a:solidFill>
                <a:latin typeface="Calibri"/>
                <a:ea typeface="Calibri"/>
                <a:cs typeface="Calibri"/>
                <a:sym typeface="Calibri"/>
              </a:rPr>
              <a:t>HDMI Port </a:t>
            </a:r>
            <a:endParaRPr sz="1400" b="0" i="0" u="none" strike="noStrike" cap="none">
              <a:solidFill>
                <a:srgbClr val="000000"/>
              </a:solidFill>
              <a:latin typeface="Arial"/>
              <a:ea typeface="Arial"/>
              <a:cs typeface="Arial"/>
              <a:sym typeface="Arial"/>
            </a:endParaRPr>
          </a:p>
          <a:p>
            <a:pPr marL="342900" marR="0" lvl="0" indent="-203200" algn="just" rtl="0">
              <a:lnSpc>
                <a:spcPct val="100000"/>
              </a:lnSpc>
              <a:spcBef>
                <a:spcPts val="0"/>
              </a:spcBef>
              <a:spcAft>
                <a:spcPts val="0"/>
              </a:spcAft>
              <a:buClr>
                <a:schemeClr val="dk1"/>
              </a:buClr>
              <a:buSzPts val="2200"/>
              <a:buFont typeface="Arial"/>
              <a:buNone/>
            </a:pPr>
            <a:endParaRPr sz="22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200"/>
              <a:buFont typeface="Arial"/>
              <a:buNone/>
            </a:pPr>
            <a:r>
              <a:rPr lang="en-US" sz="2200" b="0" i="0" u="none" strike="noStrike" cap="none">
                <a:solidFill>
                  <a:srgbClr val="333333"/>
                </a:solidFill>
                <a:latin typeface="Calibri"/>
                <a:ea typeface="Calibri"/>
                <a:cs typeface="Calibri"/>
                <a:sym typeface="Calibri"/>
              </a:rPr>
              <a:t>The HDMI port is a type o</a:t>
            </a:r>
            <a:r>
              <a:rPr lang="en-US" sz="2200">
                <a:solidFill>
                  <a:srgbClr val="333333"/>
                </a:solidFill>
                <a:latin typeface="Calibri"/>
                <a:ea typeface="Calibri"/>
                <a:cs typeface="Calibri"/>
                <a:sym typeface="Calibri"/>
              </a:rPr>
              <a:t>f</a:t>
            </a:r>
            <a:r>
              <a:rPr lang="en-US" sz="2200" b="0" i="0" u="none" strike="noStrike" cap="none">
                <a:solidFill>
                  <a:srgbClr val="333333"/>
                </a:solidFill>
                <a:latin typeface="Calibri"/>
                <a:ea typeface="Calibri"/>
                <a:cs typeface="Calibri"/>
                <a:sym typeface="Calibri"/>
              </a:rPr>
              <a:t> computer port that support the external graphic card of a computer. HDMI stands for High-Definition Multimedia Interface. An HDMI port supports all types of multimedia hardware devices. </a:t>
            </a:r>
            <a:endParaRPr sz="2200" b="0" i="0" u="none" strike="noStrike" cap="none">
              <a:solidFill>
                <a:schemeClr val="dk1"/>
              </a:solidFill>
              <a:latin typeface="Calibri"/>
              <a:ea typeface="Calibri"/>
              <a:cs typeface="Calibri"/>
              <a:sym typeface="Calibri"/>
            </a:endParaRPr>
          </a:p>
          <a:p>
            <a:pPr marL="342900" marR="0" lvl="0" indent="-203200" algn="just" rtl="0">
              <a:lnSpc>
                <a:spcPct val="100000"/>
              </a:lnSpc>
              <a:spcBef>
                <a:spcPts val="0"/>
              </a:spcBef>
              <a:spcAft>
                <a:spcPts val="0"/>
              </a:spcAft>
              <a:buClr>
                <a:schemeClr val="dk1"/>
              </a:buClr>
              <a:buSzPts val="2200"/>
              <a:buFont typeface="Arial"/>
              <a:buNone/>
            </a:pPr>
            <a:endParaRPr sz="1400" b="0" i="0" u="none" strike="noStrike" cap="none">
              <a:solidFill>
                <a:srgbClr val="000000"/>
              </a:solidFill>
              <a:latin typeface="Arial"/>
              <a:ea typeface="Arial"/>
              <a:cs typeface="Arial"/>
              <a:sym typeface="Arial"/>
            </a:endParaRPr>
          </a:p>
        </p:txBody>
      </p:sp>
      <p:pic>
        <p:nvPicPr>
          <p:cNvPr id="354" name="Google Shape;354;p75" descr="A picture containing text, cable, connector, adapter&#10;&#10;Description automatically generated"/>
          <p:cNvPicPr preferRelativeResize="0"/>
          <p:nvPr/>
        </p:nvPicPr>
        <p:blipFill rotWithShape="1">
          <a:blip r:embed="rId6">
            <a:alphaModFix/>
          </a:blip>
          <a:srcRect/>
          <a:stretch/>
        </p:blipFill>
        <p:spPr>
          <a:xfrm>
            <a:off x="6790544" y="3021298"/>
            <a:ext cx="5247731" cy="1563513"/>
          </a:xfrm>
          <a:prstGeom prst="rect">
            <a:avLst/>
          </a:prstGeom>
          <a:noFill/>
          <a:ln>
            <a:noFill/>
          </a:ln>
        </p:spPr>
      </p:pic>
      <p:sp>
        <p:nvSpPr>
          <p:cNvPr id="355" name="Google Shape;355;p75"/>
          <p:cNvSpPr txBox="1"/>
          <p:nvPr/>
        </p:nvSpPr>
        <p:spPr>
          <a:xfrm>
            <a:off x="330298" y="3257695"/>
            <a:ext cx="6460246" cy="246217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2200"/>
              <a:buFont typeface="Arial"/>
              <a:buChar char="•"/>
            </a:pPr>
            <a:r>
              <a:rPr lang="en-US" sz="2200" b="1" i="0" u="none" strike="noStrike" cap="none">
                <a:solidFill>
                  <a:schemeClr val="dk1"/>
                </a:solidFill>
                <a:latin typeface="Calibri"/>
                <a:ea typeface="Calibri"/>
                <a:cs typeface="Calibri"/>
                <a:sym typeface="Calibri"/>
              </a:rPr>
              <a:t>VGA Port </a:t>
            </a:r>
            <a:endParaRPr sz="1400" b="0" i="0" u="none" strike="noStrike" cap="none">
              <a:solidFill>
                <a:srgbClr val="000000"/>
              </a:solidFill>
              <a:latin typeface="Arial"/>
              <a:ea typeface="Arial"/>
              <a:cs typeface="Arial"/>
              <a:sym typeface="Arial"/>
            </a:endParaRPr>
          </a:p>
          <a:p>
            <a:pPr marL="342900" marR="0" lvl="0" indent="-203200" algn="just" rtl="0">
              <a:lnSpc>
                <a:spcPct val="100000"/>
              </a:lnSpc>
              <a:spcBef>
                <a:spcPts val="0"/>
              </a:spcBef>
              <a:spcAft>
                <a:spcPts val="0"/>
              </a:spcAft>
              <a:buClr>
                <a:schemeClr val="dk1"/>
              </a:buClr>
              <a:buSzPts val="2200"/>
              <a:buFont typeface="Arial"/>
              <a:buNone/>
            </a:pPr>
            <a:endParaRPr sz="22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200"/>
              <a:buFont typeface="Arial"/>
              <a:buNone/>
            </a:pPr>
            <a:r>
              <a:rPr lang="en-US" sz="2200" b="0" i="0" u="none" strike="noStrike" cap="none">
                <a:solidFill>
                  <a:srgbClr val="333333"/>
                </a:solidFill>
                <a:latin typeface="Calibri"/>
                <a:ea typeface="Calibri"/>
                <a:cs typeface="Calibri"/>
                <a:sym typeface="Calibri"/>
              </a:rPr>
              <a:t>In a computer, VGA (Video Graphics Array) port belongs to the graphic card. The primary function of a VGA port is to transmit the graphic data from the computer to the monitor screen display or output.</a:t>
            </a:r>
            <a:endParaRPr sz="2200" b="0" i="0" u="none" strike="noStrike" cap="none">
              <a:solidFill>
                <a:srgbClr val="333333"/>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635000" y="640823"/>
            <a:ext cx="3418659" cy="558314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Times New Roman"/>
              <a:buNone/>
            </a:pPr>
            <a:r>
              <a:rPr lang="en-US" sz="5400" b="0" i="0" u="none" strike="noStrike">
                <a:latin typeface="Times New Roman"/>
                <a:ea typeface="Times New Roman"/>
                <a:cs typeface="Times New Roman"/>
                <a:sym typeface="Times New Roman"/>
              </a:rPr>
              <a:t>Outline</a:t>
            </a:r>
            <a:endParaRPr sz="5400"/>
          </a:p>
        </p:txBody>
      </p:sp>
      <p:pic>
        <p:nvPicPr>
          <p:cNvPr id="100" name="Google Shape;100;p2" descr="Logo&#10;&#10;Description automatically generated"/>
          <p:cNvPicPr preferRelativeResize="0"/>
          <p:nvPr/>
        </p:nvPicPr>
        <p:blipFill rotWithShape="1">
          <a:blip r:embed="rId3">
            <a:alphaModFix/>
          </a:blip>
          <a:srcRect/>
          <a:stretch/>
        </p:blipFill>
        <p:spPr>
          <a:xfrm>
            <a:off x="-7485" y="5582980"/>
            <a:ext cx="1226827" cy="1275020"/>
          </a:xfrm>
          <a:prstGeom prst="rect">
            <a:avLst/>
          </a:prstGeom>
          <a:noFill/>
          <a:ln>
            <a:noFill/>
          </a:ln>
        </p:spPr>
      </p:pic>
      <p:grpSp>
        <p:nvGrpSpPr>
          <p:cNvPr id="101" name="Google Shape;101;p2"/>
          <p:cNvGrpSpPr/>
          <p:nvPr/>
        </p:nvGrpSpPr>
        <p:grpSpPr>
          <a:xfrm>
            <a:off x="4648018" y="643525"/>
            <a:ext cx="6900512" cy="5530734"/>
            <a:chOff x="0" y="2703"/>
            <a:chExt cx="6900512" cy="5530734"/>
          </a:xfrm>
        </p:grpSpPr>
        <p:cxnSp>
          <p:nvCxnSpPr>
            <p:cNvPr id="102" name="Google Shape;102;p2"/>
            <p:cNvCxnSpPr/>
            <p:nvPr/>
          </p:nvCxnSpPr>
          <p:spPr>
            <a:xfrm>
              <a:off x="0" y="2703"/>
              <a:ext cx="6900512"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103" name="Google Shape;103;p2"/>
            <p:cNvSpPr/>
            <p:nvPr/>
          </p:nvSpPr>
          <p:spPr>
            <a:xfrm>
              <a:off x="0" y="2703"/>
              <a:ext cx="6900512" cy="92178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
            <p:cNvSpPr txBox="1"/>
            <p:nvPr/>
          </p:nvSpPr>
          <p:spPr>
            <a:xfrm>
              <a:off x="0" y="2703"/>
              <a:ext cx="6900512" cy="921789"/>
            </a:xfrm>
            <a:prstGeom prst="rect">
              <a:avLst/>
            </a:prstGeom>
            <a:noFill/>
            <a:ln>
              <a:noFill/>
            </a:ln>
          </p:spPr>
          <p:txBody>
            <a:bodyPr spcFirstLastPara="1" wrap="square" lIns="106675" tIns="106675" rIns="106675" bIns="106675" anchor="t" anchorCtr="0">
              <a:noAutofit/>
            </a:bodyPr>
            <a:lstStyle/>
            <a:p>
              <a:pPr marL="0" marR="0" lvl="0" indent="0" algn="l" rtl="0">
                <a:lnSpc>
                  <a:spcPct val="15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 </a:t>
              </a:r>
              <a:r>
                <a:rPr lang="en-US" sz="2400" b="0" i="0" u="none" strike="noStrike" cap="none">
                  <a:solidFill>
                    <a:schemeClr val="dk1"/>
                  </a:solidFill>
                  <a:latin typeface="Calibri"/>
                  <a:ea typeface="Calibri"/>
                  <a:cs typeface="Calibri"/>
                  <a:sym typeface="Calibri"/>
                </a:rPr>
                <a:t>Computer Memory</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980"/>
                </a:spcBef>
                <a:spcAft>
                  <a:spcPts val="0"/>
                </a:spcAft>
                <a:buClr>
                  <a:schemeClr val="dk1"/>
                </a:buClr>
                <a:buSzPts val="2800"/>
                <a:buFont typeface="Calibri"/>
                <a:buNone/>
              </a:pPr>
              <a:endParaRPr sz="2800" b="0" i="0" u="none" strike="noStrike" cap="none">
                <a:solidFill>
                  <a:srgbClr val="000000"/>
                </a:solidFill>
                <a:latin typeface="Calibri"/>
                <a:ea typeface="Calibri"/>
                <a:cs typeface="Calibri"/>
                <a:sym typeface="Calibri"/>
              </a:endParaRPr>
            </a:p>
          </p:txBody>
        </p:sp>
        <p:cxnSp>
          <p:nvCxnSpPr>
            <p:cNvPr id="105" name="Google Shape;105;p2"/>
            <p:cNvCxnSpPr/>
            <p:nvPr/>
          </p:nvCxnSpPr>
          <p:spPr>
            <a:xfrm>
              <a:off x="0" y="924492"/>
              <a:ext cx="6900512"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106" name="Google Shape;106;p2"/>
            <p:cNvSpPr/>
            <p:nvPr/>
          </p:nvSpPr>
          <p:spPr>
            <a:xfrm>
              <a:off x="0" y="924492"/>
              <a:ext cx="6900512" cy="92178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
            <p:cNvSpPr txBox="1"/>
            <p:nvPr/>
          </p:nvSpPr>
          <p:spPr>
            <a:xfrm>
              <a:off x="0" y="924492"/>
              <a:ext cx="6900512" cy="921789"/>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 Difference Between Ram and Rom</a:t>
              </a:r>
              <a:endParaRPr sz="1400" b="0" i="0" u="none" strike="noStrike" cap="none">
                <a:solidFill>
                  <a:srgbClr val="000000"/>
                </a:solidFill>
                <a:latin typeface="Arial"/>
                <a:ea typeface="Arial"/>
                <a:cs typeface="Arial"/>
                <a:sym typeface="Arial"/>
              </a:endParaRPr>
            </a:p>
          </p:txBody>
        </p:sp>
        <p:cxnSp>
          <p:nvCxnSpPr>
            <p:cNvPr id="108" name="Google Shape;108;p2"/>
            <p:cNvCxnSpPr/>
            <p:nvPr/>
          </p:nvCxnSpPr>
          <p:spPr>
            <a:xfrm>
              <a:off x="0" y="1846281"/>
              <a:ext cx="6900512"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109" name="Google Shape;109;p2"/>
            <p:cNvSpPr/>
            <p:nvPr/>
          </p:nvSpPr>
          <p:spPr>
            <a:xfrm>
              <a:off x="0" y="1846281"/>
              <a:ext cx="6900512" cy="92178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2"/>
            <p:cNvSpPr txBox="1"/>
            <p:nvPr/>
          </p:nvSpPr>
          <p:spPr>
            <a:xfrm>
              <a:off x="0" y="1846281"/>
              <a:ext cx="6900512" cy="921789"/>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 Memory Units </a:t>
              </a:r>
              <a:endParaRPr sz="1400" b="0" i="0" u="none" strike="noStrike" cap="none">
                <a:solidFill>
                  <a:srgbClr val="000000"/>
                </a:solidFill>
                <a:latin typeface="Arial"/>
                <a:ea typeface="Arial"/>
                <a:cs typeface="Arial"/>
                <a:sym typeface="Arial"/>
              </a:endParaRPr>
            </a:p>
          </p:txBody>
        </p:sp>
        <p:cxnSp>
          <p:nvCxnSpPr>
            <p:cNvPr id="111" name="Google Shape;111;p2"/>
            <p:cNvCxnSpPr/>
            <p:nvPr/>
          </p:nvCxnSpPr>
          <p:spPr>
            <a:xfrm>
              <a:off x="0" y="2768070"/>
              <a:ext cx="6900512"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112" name="Google Shape;112;p2"/>
            <p:cNvSpPr/>
            <p:nvPr/>
          </p:nvSpPr>
          <p:spPr>
            <a:xfrm>
              <a:off x="0" y="2768070"/>
              <a:ext cx="6900512" cy="92178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
            <p:cNvSpPr txBox="1"/>
            <p:nvPr/>
          </p:nvSpPr>
          <p:spPr>
            <a:xfrm>
              <a:off x="0" y="2768070"/>
              <a:ext cx="6900512" cy="921789"/>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 Motherboard</a:t>
              </a:r>
              <a:endParaRPr sz="1400" b="0" i="0" u="none" strike="noStrike" cap="none">
                <a:solidFill>
                  <a:srgbClr val="000000"/>
                </a:solidFill>
                <a:latin typeface="Arial"/>
                <a:ea typeface="Arial"/>
                <a:cs typeface="Arial"/>
                <a:sym typeface="Arial"/>
              </a:endParaRPr>
            </a:p>
          </p:txBody>
        </p:sp>
        <p:cxnSp>
          <p:nvCxnSpPr>
            <p:cNvPr id="114" name="Google Shape;114;p2"/>
            <p:cNvCxnSpPr/>
            <p:nvPr/>
          </p:nvCxnSpPr>
          <p:spPr>
            <a:xfrm>
              <a:off x="0" y="3689859"/>
              <a:ext cx="6900512"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115" name="Google Shape;115;p2"/>
            <p:cNvSpPr/>
            <p:nvPr/>
          </p:nvSpPr>
          <p:spPr>
            <a:xfrm>
              <a:off x="0" y="3689859"/>
              <a:ext cx="6900512" cy="92178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2"/>
            <p:cNvSpPr txBox="1"/>
            <p:nvPr/>
          </p:nvSpPr>
          <p:spPr>
            <a:xfrm>
              <a:off x="0" y="3689859"/>
              <a:ext cx="6900512" cy="921789"/>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 Ports</a:t>
              </a:r>
              <a:endParaRPr sz="1400" b="0" i="0" u="none" strike="noStrike" cap="none">
                <a:solidFill>
                  <a:srgbClr val="000000"/>
                </a:solidFill>
                <a:latin typeface="Arial"/>
                <a:ea typeface="Arial"/>
                <a:cs typeface="Arial"/>
                <a:sym typeface="Arial"/>
              </a:endParaRPr>
            </a:p>
          </p:txBody>
        </p:sp>
        <p:cxnSp>
          <p:nvCxnSpPr>
            <p:cNvPr id="117" name="Google Shape;117;p2"/>
            <p:cNvCxnSpPr/>
            <p:nvPr/>
          </p:nvCxnSpPr>
          <p:spPr>
            <a:xfrm>
              <a:off x="0" y="4611648"/>
              <a:ext cx="6900512"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118" name="Google Shape;118;p2"/>
            <p:cNvSpPr/>
            <p:nvPr/>
          </p:nvSpPr>
          <p:spPr>
            <a:xfrm>
              <a:off x="0" y="4611648"/>
              <a:ext cx="6900512" cy="92178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2"/>
            <p:cNvSpPr txBox="1"/>
            <p:nvPr/>
          </p:nvSpPr>
          <p:spPr>
            <a:xfrm>
              <a:off x="0" y="4611648"/>
              <a:ext cx="6900512" cy="921789"/>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 Data &amp; Information</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76"/>
          <p:cNvSpPr txBox="1">
            <a:spLocks noGrp="1"/>
          </p:cNvSpPr>
          <p:nvPr>
            <p:ph type="title"/>
          </p:nvPr>
        </p:nvSpPr>
        <p:spPr>
          <a:xfrm>
            <a:off x="478436" y="57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Times New Roman"/>
              <a:buNone/>
            </a:pPr>
            <a:r>
              <a:rPr lang="en-US" sz="3600" b="1">
                <a:solidFill>
                  <a:srgbClr val="000000"/>
                </a:solidFill>
                <a:latin typeface="Times New Roman"/>
                <a:ea typeface="Times New Roman"/>
                <a:cs typeface="Times New Roman"/>
                <a:sym typeface="Times New Roman"/>
              </a:rPr>
              <a:t>Ports</a:t>
            </a:r>
            <a:br>
              <a:rPr lang="en-US" sz="4400" b="0" i="0" u="none" strike="noStrike">
                <a:solidFill>
                  <a:srgbClr val="000000"/>
                </a:solidFill>
                <a:latin typeface="Times New Roman"/>
                <a:ea typeface="Times New Roman"/>
                <a:cs typeface="Times New Roman"/>
                <a:sym typeface="Times New Roman"/>
              </a:rPr>
            </a:br>
            <a:endParaRPr/>
          </a:p>
        </p:txBody>
      </p:sp>
      <p:pic>
        <p:nvPicPr>
          <p:cNvPr id="361" name="Google Shape;361;p76" descr="Logo&#10;&#10;Description automatically generated"/>
          <p:cNvPicPr preferRelativeResize="0"/>
          <p:nvPr/>
        </p:nvPicPr>
        <p:blipFill rotWithShape="1">
          <a:blip r:embed="rId3">
            <a:alphaModFix/>
          </a:blip>
          <a:srcRect/>
          <a:stretch/>
        </p:blipFill>
        <p:spPr>
          <a:xfrm>
            <a:off x="0" y="5582980"/>
            <a:ext cx="1339121" cy="1275020"/>
          </a:xfrm>
          <a:prstGeom prst="rect">
            <a:avLst/>
          </a:prstGeom>
          <a:noFill/>
          <a:ln>
            <a:noFill/>
          </a:ln>
        </p:spPr>
      </p:pic>
      <p:cxnSp>
        <p:nvCxnSpPr>
          <p:cNvPr id="362" name="Google Shape;362;p76"/>
          <p:cNvCxnSpPr/>
          <p:nvPr/>
        </p:nvCxnSpPr>
        <p:spPr>
          <a:xfrm>
            <a:off x="0" y="836951"/>
            <a:ext cx="12191999" cy="0"/>
          </a:xfrm>
          <a:prstGeom prst="straightConnector1">
            <a:avLst/>
          </a:prstGeom>
          <a:noFill/>
          <a:ln w="76200" cap="flat" cmpd="sng">
            <a:solidFill>
              <a:srgbClr val="801D4A"/>
            </a:solidFill>
            <a:prstDash val="solid"/>
            <a:miter lim="800000"/>
            <a:headEnd type="none" w="sm" len="sm"/>
            <a:tailEnd type="none" w="sm" len="sm"/>
          </a:ln>
        </p:spPr>
      </p:cxnSp>
      <p:sp>
        <p:nvSpPr>
          <p:cNvPr id="363" name="Google Shape;363;p76" descr="Heartbeat"/>
          <p:cNvSpPr/>
          <p:nvPr/>
        </p:nvSpPr>
        <p:spPr>
          <a:xfrm>
            <a:off x="2549495" y="1692675"/>
            <a:ext cx="767812" cy="76781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76" descr="Fax"/>
          <p:cNvSpPr/>
          <p:nvPr/>
        </p:nvSpPr>
        <p:spPr>
          <a:xfrm>
            <a:off x="3838323" y="4716113"/>
            <a:ext cx="767812" cy="76781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76"/>
          <p:cNvSpPr txBox="1"/>
          <p:nvPr/>
        </p:nvSpPr>
        <p:spPr>
          <a:xfrm>
            <a:off x="330298" y="691930"/>
            <a:ext cx="5765702" cy="403183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2200"/>
              <a:buFont typeface="Arial"/>
              <a:buChar char="•"/>
            </a:pPr>
            <a:r>
              <a:rPr lang="en-US" sz="2200" b="1" i="0" u="none" strike="noStrike" cap="none">
                <a:solidFill>
                  <a:schemeClr val="dk1"/>
                </a:solidFill>
                <a:latin typeface="Calibri"/>
                <a:ea typeface="Calibri"/>
                <a:cs typeface="Calibri"/>
                <a:sym typeface="Calibri"/>
              </a:rPr>
              <a:t>USB Port </a:t>
            </a:r>
            <a:endParaRPr sz="1400" b="0" i="0" u="none" strike="noStrike" cap="none">
              <a:solidFill>
                <a:srgbClr val="000000"/>
              </a:solidFill>
              <a:latin typeface="Arial"/>
              <a:ea typeface="Arial"/>
              <a:cs typeface="Arial"/>
              <a:sym typeface="Arial"/>
            </a:endParaRPr>
          </a:p>
          <a:p>
            <a:pPr marL="342900" marR="0" lvl="0" indent="-203200" algn="just" rtl="0">
              <a:lnSpc>
                <a:spcPct val="100000"/>
              </a:lnSpc>
              <a:spcBef>
                <a:spcPts val="0"/>
              </a:spcBef>
              <a:spcAft>
                <a:spcPts val="0"/>
              </a:spcAft>
              <a:buClr>
                <a:schemeClr val="dk1"/>
              </a:buClr>
              <a:buSzPts val="2200"/>
              <a:buFont typeface="Arial"/>
              <a:buNone/>
            </a:pPr>
            <a:endParaRPr sz="22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Universal Serial Bus</a:t>
            </a:r>
            <a:r>
              <a:rPr lang="en-US" sz="2200" b="0" i="0" u="none" strike="noStrike" cap="none">
                <a:solidFill>
                  <a:schemeClr val="dk1"/>
                </a:solidFill>
                <a:latin typeface="Calibri"/>
                <a:ea typeface="Calibri"/>
                <a:cs typeface="Calibri"/>
                <a:sym typeface="Calibri"/>
              </a:rPr>
              <a:t>, </a:t>
            </a:r>
            <a:r>
              <a:rPr lang="en-US" sz="2200" b="1" i="0" u="none" strike="noStrike" cap="none">
                <a:solidFill>
                  <a:schemeClr val="dk1"/>
                </a:solidFill>
                <a:latin typeface="Calibri"/>
                <a:ea typeface="Calibri"/>
                <a:cs typeface="Calibri"/>
                <a:sym typeface="Calibri"/>
              </a:rPr>
              <a:t>USB</a:t>
            </a:r>
            <a:r>
              <a:rPr lang="en-US" sz="2200" b="0" i="0" u="none" strike="noStrike" cap="none">
                <a:solidFill>
                  <a:schemeClr val="dk1"/>
                </a:solidFill>
                <a:latin typeface="Calibri"/>
                <a:ea typeface="Calibri"/>
                <a:cs typeface="Calibri"/>
                <a:sym typeface="Calibri"/>
              </a:rPr>
              <a:t> is a plug and play interface that allows a computer to communicate with peripheral and other devices. USB may also send power to certain devices, such as powering smartphones and tablets and charging their batteries. The first commercial release of the Universal Serial Bus (version 1.0) was in 1996. </a:t>
            </a:r>
            <a:endParaRPr sz="2200" b="0" i="0" u="none" strike="noStrike" cap="none">
              <a:solidFill>
                <a:schemeClr val="dk1"/>
              </a:solidFill>
              <a:latin typeface="Calibri"/>
              <a:ea typeface="Calibri"/>
              <a:cs typeface="Calibri"/>
              <a:sym typeface="Calibri"/>
            </a:endParaRPr>
          </a:p>
          <a:p>
            <a:pPr marL="342900" marR="0" lvl="0" indent="-203200" algn="just" rtl="0">
              <a:lnSpc>
                <a:spcPct val="100000"/>
              </a:lnSpc>
              <a:spcBef>
                <a:spcPts val="0"/>
              </a:spcBef>
              <a:spcAft>
                <a:spcPts val="0"/>
              </a:spcAft>
              <a:buClr>
                <a:schemeClr val="dk1"/>
              </a:buClr>
              <a:buSzPts val="2200"/>
              <a:buFont typeface="Arial"/>
              <a:buNone/>
            </a:pPr>
            <a:endParaRPr sz="1400" b="0" i="0" u="none" strike="noStrike" cap="none">
              <a:solidFill>
                <a:srgbClr val="000000"/>
              </a:solidFill>
              <a:latin typeface="Arial"/>
              <a:ea typeface="Arial"/>
              <a:cs typeface="Arial"/>
              <a:sym typeface="Arial"/>
            </a:endParaRPr>
          </a:p>
        </p:txBody>
      </p:sp>
      <p:pic>
        <p:nvPicPr>
          <p:cNvPr id="366" name="Google Shape;366;p76" descr="Diagram&#10;&#10;Description automatically generated with medium confidence"/>
          <p:cNvPicPr preferRelativeResize="0"/>
          <p:nvPr/>
        </p:nvPicPr>
        <p:blipFill rotWithShape="1">
          <a:blip r:embed="rId6">
            <a:alphaModFix/>
          </a:blip>
          <a:srcRect/>
          <a:stretch/>
        </p:blipFill>
        <p:spPr>
          <a:xfrm>
            <a:off x="6280713" y="1800099"/>
            <a:ext cx="5580989" cy="3257802"/>
          </a:xfrm>
          <a:prstGeom prst="rect">
            <a:avLst/>
          </a:prstGeom>
          <a:noFill/>
          <a:ln w="19050" cap="sq" cmpd="sng">
            <a:solidFill>
              <a:srgbClr val="262626"/>
            </a:solidFill>
            <a:prstDash val="solid"/>
            <a:miter lim="800000"/>
            <a:headEnd type="none" w="sm" len="sm"/>
            <a:tailEnd type="none" w="sm" len="sm"/>
          </a:ln>
          <a:effectLst>
            <a:outerShdw blurRad="57150" dist="50800" dir="2700000" algn="tl" rotWithShape="0">
              <a:srgbClr val="000000">
                <a:alpha val="4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7"/>
          <p:cNvSpPr txBox="1">
            <a:spLocks noGrp="1"/>
          </p:cNvSpPr>
          <p:nvPr>
            <p:ph type="title"/>
          </p:nvPr>
        </p:nvSpPr>
        <p:spPr>
          <a:xfrm>
            <a:off x="478436" y="57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Times New Roman"/>
              <a:buNone/>
            </a:pPr>
            <a:r>
              <a:rPr lang="en-US" sz="3600" b="1">
                <a:solidFill>
                  <a:srgbClr val="000000"/>
                </a:solidFill>
                <a:latin typeface="Times New Roman"/>
                <a:ea typeface="Times New Roman"/>
                <a:cs typeface="Times New Roman"/>
                <a:sym typeface="Times New Roman"/>
              </a:rPr>
              <a:t>Ports</a:t>
            </a:r>
            <a:br>
              <a:rPr lang="en-US" sz="4400" b="0" i="0" u="none" strike="noStrike">
                <a:solidFill>
                  <a:srgbClr val="000000"/>
                </a:solidFill>
                <a:latin typeface="Times New Roman"/>
                <a:ea typeface="Times New Roman"/>
                <a:cs typeface="Times New Roman"/>
                <a:sym typeface="Times New Roman"/>
              </a:rPr>
            </a:br>
            <a:endParaRPr/>
          </a:p>
        </p:txBody>
      </p:sp>
      <p:pic>
        <p:nvPicPr>
          <p:cNvPr id="372" name="Google Shape;372;p77" descr="Logo&#10;&#10;Description automatically generated"/>
          <p:cNvPicPr preferRelativeResize="0"/>
          <p:nvPr/>
        </p:nvPicPr>
        <p:blipFill rotWithShape="1">
          <a:blip r:embed="rId3">
            <a:alphaModFix/>
          </a:blip>
          <a:srcRect/>
          <a:stretch/>
        </p:blipFill>
        <p:spPr>
          <a:xfrm>
            <a:off x="0" y="5582980"/>
            <a:ext cx="1339121" cy="1275020"/>
          </a:xfrm>
          <a:prstGeom prst="rect">
            <a:avLst/>
          </a:prstGeom>
          <a:noFill/>
          <a:ln>
            <a:noFill/>
          </a:ln>
        </p:spPr>
      </p:pic>
      <p:cxnSp>
        <p:nvCxnSpPr>
          <p:cNvPr id="373" name="Google Shape;373;p77"/>
          <p:cNvCxnSpPr/>
          <p:nvPr/>
        </p:nvCxnSpPr>
        <p:spPr>
          <a:xfrm>
            <a:off x="0" y="836951"/>
            <a:ext cx="12191999" cy="0"/>
          </a:xfrm>
          <a:prstGeom prst="straightConnector1">
            <a:avLst/>
          </a:prstGeom>
          <a:noFill/>
          <a:ln w="76200" cap="flat" cmpd="sng">
            <a:solidFill>
              <a:srgbClr val="801D4A"/>
            </a:solidFill>
            <a:prstDash val="solid"/>
            <a:miter lim="800000"/>
            <a:headEnd type="none" w="sm" len="sm"/>
            <a:tailEnd type="none" w="sm" len="sm"/>
          </a:ln>
        </p:spPr>
      </p:cxnSp>
      <p:sp>
        <p:nvSpPr>
          <p:cNvPr id="374" name="Google Shape;374;p77" descr="Heartbeat"/>
          <p:cNvSpPr/>
          <p:nvPr/>
        </p:nvSpPr>
        <p:spPr>
          <a:xfrm>
            <a:off x="2549495" y="1692675"/>
            <a:ext cx="767812" cy="76781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77" descr="Fax"/>
          <p:cNvSpPr/>
          <p:nvPr/>
        </p:nvSpPr>
        <p:spPr>
          <a:xfrm>
            <a:off x="3838323" y="4716113"/>
            <a:ext cx="767812" cy="76781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77"/>
          <p:cNvSpPr txBox="1"/>
          <p:nvPr/>
        </p:nvSpPr>
        <p:spPr>
          <a:xfrm>
            <a:off x="330297" y="691930"/>
            <a:ext cx="6857499" cy="267761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2200"/>
              <a:buFont typeface="Arial"/>
              <a:buChar char="•"/>
            </a:pPr>
            <a:r>
              <a:rPr lang="en-US" sz="2200" b="1" i="0" u="none" strike="noStrike" cap="none">
                <a:solidFill>
                  <a:schemeClr val="dk1"/>
                </a:solidFill>
                <a:latin typeface="Calibri"/>
                <a:ea typeface="Calibri"/>
                <a:cs typeface="Calibri"/>
                <a:sym typeface="Calibri"/>
              </a:rPr>
              <a:t>Audio Port </a:t>
            </a:r>
            <a:endParaRPr sz="1400" b="0" i="0" u="none" strike="noStrike" cap="none">
              <a:solidFill>
                <a:srgbClr val="000000"/>
              </a:solidFill>
              <a:latin typeface="Arial"/>
              <a:ea typeface="Arial"/>
              <a:cs typeface="Arial"/>
              <a:sym typeface="Arial"/>
            </a:endParaRPr>
          </a:p>
          <a:p>
            <a:pPr marL="342900" marR="0" lvl="0" indent="-203200" algn="just" rtl="0">
              <a:lnSpc>
                <a:spcPct val="100000"/>
              </a:lnSpc>
              <a:spcBef>
                <a:spcPts val="0"/>
              </a:spcBef>
              <a:spcAft>
                <a:spcPts val="0"/>
              </a:spcAft>
              <a:buClr>
                <a:schemeClr val="dk1"/>
              </a:buClr>
              <a:buSzPts val="2200"/>
              <a:buFont typeface="Arial"/>
              <a:buNone/>
            </a:pPr>
            <a:endParaRPr sz="22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Calibri"/>
                <a:ea typeface="Calibri"/>
                <a:cs typeface="Calibri"/>
                <a:sym typeface="Calibri"/>
              </a:rPr>
              <a:t>The function of an Audio Port audio port is to transmit the sound produced by the computer to the external audio output, such as speakers or headphones. An audio port of a computer works with a sound card.</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7" name="Google Shape;377;p77" descr="A close up of a device&#10;&#10;Description automatically generated with low confidence"/>
          <p:cNvPicPr preferRelativeResize="0"/>
          <p:nvPr/>
        </p:nvPicPr>
        <p:blipFill rotWithShape="1">
          <a:blip r:embed="rId6">
            <a:alphaModFix/>
          </a:blip>
          <a:srcRect/>
          <a:stretch/>
        </p:blipFill>
        <p:spPr>
          <a:xfrm>
            <a:off x="7739385" y="1208849"/>
            <a:ext cx="3806239" cy="2127354"/>
          </a:xfrm>
          <a:prstGeom prst="rect">
            <a:avLst/>
          </a:prstGeom>
          <a:noFill/>
          <a:ln>
            <a:noFill/>
          </a:ln>
        </p:spPr>
      </p:pic>
      <p:sp>
        <p:nvSpPr>
          <p:cNvPr id="378" name="Google Shape;378;p77"/>
          <p:cNvSpPr txBox="1"/>
          <p:nvPr/>
        </p:nvSpPr>
        <p:spPr>
          <a:xfrm>
            <a:off x="330296" y="3297035"/>
            <a:ext cx="6857499" cy="267761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2200"/>
              <a:buFont typeface="Arial"/>
              <a:buChar char="•"/>
            </a:pPr>
            <a:r>
              <a:rPr lang="en-US" sz="2200" b="1" i="0" u="none" strike="noStrike" cap="none">
                <a:solidFill>
                  <a:schemeClr val="dk1"/>
                </a:solidFill>
                <a:latin typeface="Calibri"/>
                <a:ea typeface="Calibri"/>
                <a:cs typeface="Calibri"/>
                <a:sym typeface="Calibri"/>
              </a:rPr>
              <a:t>Power Source Port </a:t>
            </a:r>
            <a:endParaRPr sz="1400" b="0" i="0" u="none" strike="noStrike" cap="none">
              <a:solidFill>
                <a:srgbClr val="000000"/>
              </a:solidFill>
              <a:latin typeface="Arial"/>
              <a:ea typeface="Arial"/>
              <a:cs typeface="Arial"/>
              <a:sym typeface="Arial"/>
            </a:endParaRPr>
          </a:p>
          <a:p>
            <a:pPr marL="342900" marR="0" lvl="0" indent="-203200" algn="just" rtl="0">
              <a:lnSpc>
                <a:spcPct val="100000"/>
              </a:lnSpc>
              <a:spcBef>
                <a:spcPts val="0"/>
              </a:spcBef>
              <a:spcAft>
                <a:spcPts val="0"/>
              </a:spcAft>
              <a:buClr>
                <a:schemeClr val="dk1"/>
              </a:buClr>
              <a:buSzPts val="22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333333"/>
                </a:solidFill>
                <a:latin typeface="Calibri"/>
                <a:ea typeface="Calibri"/>
                <a:cs typeface="Calibri"/>
                <a:sym typeface="Calibri"/>
              </a:rPr>
              <a:t>Without a power source port, a computer will not work at all. The power source port is assigned to provide the power supply for the computer.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9" name="Google Shape;379;p77" descr="A close up of a camera lens&#10;&#10;Description automatically generated with low confidence"/>
          <p:cNvPicPr preferRelativeResize="0"/>
          <p:nvPr/>
        </p:nvPicPr>
        <p:blipFill rotWithShape="1">
          <a:blip r:embed="rId7">
            <a:alphaModFix/>
          </a:blip>
          <a:srcRect/>
          <a:stretch/>
        </p:blipFill>
        <p:spPr>
          <a:xfrm>
            <a:off x="7739385" y="3878135"/>
            <a:ext cx="3806239" cy="229239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78"/>
          <p:cNvSpPr txBox="1">
            <a:spLocks noGrp="1"/>
          </p:cNvSpPr>
          <p:nvPr>
            <p:ph type="title"/>
          </p:nvPr>
        </p:nvSpPr>
        <p:spPr>
          <a:xfrm>
            <a:off x="478436" y="57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Times New Roman"/>
              <a:buNone/>
            </a:pPr>
            <a:r>
              <a:rPr lang="en-US" sz="3600" b="1">
                <a:solidFill>
                  <a:srgbClr val="000000"/>
                </a:solidFill>
                <a:latin typeface="Times New Roman"/>
                <a:ea typeface="Times New Roman"/>
                <a:cs typeface="Times New Roman"/>
                <a:sym typeface="Times New Roman"/>
              </a:rPr>
              <a:t>Ports</a:t>
            </a:r>
            <a:br>
              <a:rPr lang="en-US" sz="4400" b="0" i="0" u="none" strike="noStrike">
                <a:solidFill>
                  <a:srgbClr val="000000"/>
                </a:solidFill>
                <a:latin typeface="Times New Roman"/>
                <a:ea typeface="Times New Roman"/>
                <a:cs typeface="Times New Roman"/>
                <a:sym typeface="Times New Roman"/>
              </a:rPr>
            </a:br>
            <a:endParaRPr/>
          </a:p>
        </p:txBody>
      </p:sp>
      <p:pic>
        <p:nvPicPr>
          <p:cNvPr id="385" name="Google Shape;385;p78" descr="Logo&#10;&#10;Description automatically generated"/>
          <p:cNvPicPr preferRelativeResize="0"/>
          <p:nvPr/>
        </p:nvPicPr>
        <p:blipFill rotWithShape="1">
          <a:blip r:embed="rId3">
            <a:alphaModFix/>
          </a:blip>
          <a:srcRect/>
          <a:stretch/>
        </p:blipFill>
        <p:spPr>
          <a:xfrm>
            <a:off x="0" y="5582980"/>
            <a:ext cx="1339121" cy="1275020"/>
          </a:xfrm>
          <a:prstGeom prst="rect">
            <a:avLst/>
          </a:prstGeom>
          <a:noFill/>
          <a:ln>
            <a:noFill/>
          </a:ln>
        </p:spPr>
      </p:pic>
      <p:cxnSp>
        <p:nvCxnSpPr>
          <p:cNvPr id="386" name="Google Shape;386;p78"/>
          <p:cNvCxnSpPr/>
          <p:nvPr/>
        </p:nvCxnSpPr>
        <p:spPr>
          <a:xfrm>
            <a:off x="0" y="836951"/>
            <a:ext cx="12191999" cy="0"/>
          </a:xfrm>
          <a:prstGeom prst="straightConnector1">
            <a:avLst/>
          </a:prstGeom>
          <a:noFill/>
          <a:ln w="76200" cap="flat" cmpd="sng">
            <a:solidFill>
              <a:srgbClr val="801D4A"/>
            </a:solidFill>
            <a:prstDash val="solid"/>
            <a:miter lim="800000"/>
            <a:headEnd type="none" w="sm" len="sm"/>
            <a:tailEnd type="none" w="sm" len="sm"/>
          </a:ln>
        </p:spPr>
      </p:cxnSp>
      <p:sp>
        <p:nvSpPr>
          <p:cNvPr id="387" name="Google Shape;387;p78" descr="Heartbeat"/>
          <p:cNvSpPr/>
          <p:nvPr/>
        </p:nvSpPr>
        <p:spPr>
          <a:xfrm>
            <a:off x="2549495" y="1692675"/>
            <a:ext cx="767812" cy="76781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78" descr="Fax"/>
          <p:cNvSpPr/>
          <p:nvPr/>
        </p:nvSpPr>
        <p:spPr>
          <a:xfrm>
            <a:off x="3838323" y="4716113"/>
            <a:ext cx="767812" cy="76781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78"/>
          <p:cNvSpPr txBox="1"/>
          <p:nvPr/>
        </p:nvSpPr>
        <p:spPr>
          <a:xfrm>
            <a:off x="330297" y="643804"/>
            <a:ext cx="6857499" cy="301617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2200"/>
              <a:buFont typeface="Arial"/>
              <a:buChar char="•"/>
            </a:pPr>
            <a:r>
              <a:rPr lang="en-US" sz="2200" b="1" i="0" u="none" strike="noStrike" cap="none">
                <a:solidFill>
                  <a:schemeClr val="dk1"/>
                </a:solidFill>
                <a:latin typeface="Calibri"/>
                <a:ea typeface="Calibri"/>
                <a:cs typeface="Calibri"/>
                <a:sym typeface="Calibri"/>
              </a:rPr>
              <a:t>RJ-45 Port </a:t>
            </a:r>
            <a:endParaRPr sz="1400" b="0" i="0" u="none" strike="noStrike" cap="none">
              <a:solidFill>
                <a:srgbClr val="000000"/>
              </a:solidFill>
              <a:latin typeface="Arial"/>
              <a:ea typeface="Arial"/>
              <a:cs typeface="Arial"/>
              <a:sym typeface="Arial"/>
            </a:endParaRPr>
          </a:p>
          <a:p>
            <a:pPr marL="342900" marR="0" lvl="0" indent="-203200" algn="just" rtl="0">
              <a:lnSpc>
                <a:spcPct val="100000"/>
              </a:lnSpc>
              <a:spcBef>
                <a:spcPts val="0"/>
              </a:spcBef>
              <a:spcAft>
                <a:spcPts val="0"/>
              </a:spcAft>
              <a:buClr>
                <a:schemeClr val="dk1"/>
              </a:buClr>
              <a:buSzPts val="2200"/>
              <a:buFont typeface="Arial"/>
              <a:buNone/>
            </a:pPr>
            <a:endParaRPr sz="22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Calibri"/>
                <a:ea typeface="Calibri"/>
                <a:cs typeface="Calibri"/>
                <a:sym typeface="Calibri"/>
              </a:rPr>
              <a:t>It is an Ethernet style network port found on the computer and other devices such as routers, switches, etc. This port allows your computer to interact or communicate with other computers and networking devices where Ethernet networking is required.</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78"/>
          <p:cNvSpPr txBox="1"/>
          <p:nvPr/>
        </p:nvSpPr>
        <p:spPr>
          <a:xfrm>
            <a:off x="330296" y="3271364"/>
            <a:ext cx="6857499" cy="301617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2200"/>
              <a:buFont typeface="Arial"/>
              <a:buChar char="•"/>
            </a:pPr>
            <a:r>
              <a:rPr lang="en-US" sz="2200" b="1" i="0" u="none" strike="noStrike" cap="none">
                <a:solidFill>
                  <a:schemeClr val="dk1"/>
                </a:solidFill>
                <a:latin typeface="Calibri"/>
                <a:ea typeface="Calibri"/>
                <a:cs typeface="Calibri"/>
                <a:sym typeface="Calibri"/>
              </a:rPr>
              <a:t>SD Card Reader Port </a:t>
            </a:r>
            <a:endParaRPr sz="1400" b="0" i="0" u="none" strike="noStrike" cap="none">
              <a:solidFill>
                <a:srgbClr val="000000"/>
              </a:solidFill>
              <a:latin typeface="Arial"/>
              <a:ea typeface="Arial"/>
              <a:cs typeface="Arial"/>
              <a:sym typeface="Arial"/>
            </a:endParaRPr>
          </a:p>
          <a:p>
            <a:pPr marL="342900" marR="0" lvl="0" indent="-203200" algn="just" rtl="0">
              <a:lnSpc>
                <a:spcPct val="100000"/>
              </a:lnSpc>
              <a:spcBef>
                <a:spcPts val="0"/>
              </a:spcBef>
              <a:spcAft>
                <a:spcPts val="0"/>
              </a:spcAft>
              <a:buClr>
                <a:schemeClr val="dk1"/>
              </a:buClr>
              <a:buSzPts val="22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333333"/>
                </a:solidFill>
                <a:latin typeface="Calibri"/>
                <a:ea typeface="Calibri"/>
                <a:cs typeface="Calibri"/>
                <a:sym typeface="Calibri"/>
              </a:rPr>
              <a:t>An SD card reader exists to receive and transmit data, often as pictures or videos. Cameras, laptops and desktops often have SD card readers. In order to allow the transmission of data, you insert the card into the SD slot.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200"/>
              <a:buFont typeface="Arial"/>
              <a:buNone/>
            </a:pPr>
            <a:endParaRPr sz="2200" b="0" i="0" u="none" strike="noStrike" cap="none">
              <a:solidFill>
                <a:srgbClr val="333333"/>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1" name="Google Shape;391;p78" descr="Graphical user interface&#10;&#10;Description automatically generated"/>
          <p:cNvPicPr preferRelativeResize="0"/>
          <p:nvPr/>
        </p:nvPicPr>
        <p:blipFill rotWithShape="1">
          <a:blip r:embed="rId6">
            <a:alphaModFix/>
          </a:blip>
          <a:srcRect/>
          <a:stretch/>
        </p:blipFill>
        <p:spPr>
          <a:xfrm>
            <a:off x="8261684" y="1030099"/>
            <a:ext cx="3122166" cy="2055425"/>
          </a:xfrm>
          <a:prstGeom prst="rect">
            <a:avLst/>
          </a:prstGeom>
          <a:noFill/>
          <a:ln>
            <a:noFill/>
          </a:ln>
        </p:spPr>
      </p:pic>
      <p:pic>
        <p:nvPicPr>
          <p:cNvPr id="392" name="Google Shape;392;p78" descr="A picture containing floor, indoor, electronics&#10;&#10;Description automatically generated"/>
          <p:cNvPicPr preferRelativeResize="0"/>
          <p:nvPr/>
        </p:nvPicPr>
        <p:blipFill rotWithShape="1">
          <a:blip r:embed="rId7">
            <a:alphaModFix/>
          </a:blip>
          <a:srcRect/>
          <a:stretch/>
        </p:blipFill>
        <p:spPr>
          <a:xfrm>
            <a:off x="8612178" y="3278998"/>
            <a:ext cx="2440740" cy="325432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1"/>
          <p:cNvSpPr txBox="1">
            <a:spLocks noGrp="1"/>
          </p:cNvSpPr>
          <p:nvPr>
            <p:ph type="title"/>
          </p:nvPr>
        </p:nvSpPr>
        <p:spPr>
          <a:xfrm>
            <a:off x="478436" y="819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Times New Roman"/>
              <a:buNone/>
            </a:pPr>
            <a:r>
              <a:rPr lang="en-US" sz="3600" b="1">
                <a:solidFill>
                  <a:srgbClr val="000000"/>
                </a:solidFill>
                <a:latin typeface="Times New Roman"/>
                <a:ea typeface="Times New Roman"/>
                <a:cs typeface="Times New Roman"/>
                <a:sym typeface="Times New Roman"/>
              </a:rPr>
              <a:t>Data &amp; Information</a:t>
            </a:r>
            <a:br>
              <a:rPr lang="en-US" sz="4400" b="0" i="0" u="none" strike="noStrike">
                <a:solidFill>
                  <a:srgbClr val="000000"/>
                </a:solidFill>
                <a:latin typeface="Times New Roman"/>
                <a:ea typeface="Times New Roman"/>
                <a:cs typeface="Times New Roman"/>
                <a:sym typeface="Times New Roman"/>
              </a:rPr>
            </a:br>
            <a:endParaRPr/>
          </a:p>
        </p:txBody>
      </p:sp>
      <p:cxnSp>
        <p:nvCxnSpPr>
          <p:cNvPr id="398" name="Google Shape;398;p31"/>
          <p:cNvCxnSpPr/>
          <p:nvPr/>
        </p:nvCxnSpPr>
        <p:spPr>
          <a:xfrm>
            <a:off x="0" y="989351"/>
            <a:ext cx="12191999" cy="0"/>
          </a:xfrm>
          <a:prstGeom prst="straightConnector1">
            <a:avLst/>
          </a:prstGeom>
          <a:noFill/>
          <a:ln w="76200" cap="flat" cmpd="sng">
            <a:solidFill>
              <a:srgbClr val="801D4A"/>
            </a:solidFill>
            <a:prstDash val="solid"/>
            <a:miter lim="800000"/>
            <a:headEnd type="none" w="sm" len="sm"/>
            <a:tailEnd type="none" w="sm" len="sm"/>
          </a:ln>
        </p:spPr>
      </p:cxnSp>
      <p:sp>
        <p:nvSpPr>
          <p:cNvPr id="399" name="Google Shape;399;p31"/>
          <p:cNvSpPr/>
          <p:nvPr/>
        </p:nvSpPr>
        <p:spPr>
          <a:xfrm>
            <a:off x="3125354" y="6185925"/>
            <a:ext cx="219375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31"/>
          <p:cNvSpPr txBox="1"/>
          <p:nvPr/>
        </p:nvSpPr>
        <p:spPr>
          <a:xfrm>
            <a:off x="350099" y="1109643"/>
            <a:ext cx="6756553" cy="5323239"/>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Data:</a:t>
            </a:r>
            <a:r>
              <a:rPr lang="en-US" sz="2200" b="0" i="0" u="none" strike="noStrike" cap="none">
                <a:solidFill>
                  <a:schemeClr val="dk1"/>
                </a:solidFill>
                <a:latin typeface="Calibri"/>
                <a:ea typeface="Calibri"/>
                <a:cs typeface="Calibri"/>
                <a:sym typeface="Calibri"/>
              </a:rPr>
              <a:t> can be defined as a representation of facts, concepts, or instructions in a formalized manner, which should be suitable for communication, interpretation, or processing by human or electronic machine.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a:p>
            <a:pPr marL="342900" marR="0" lvl="7" indent="-342900" algn="just" rtl="0">
              <a:lnSpc>
                <a:spcPct val="100000"/>
              </a:lnSpc>
              <a:spcBef>
                <a:spcPts val="0"/>
              </a:spcBef>
              <a:spcAft>
                <a:spcPts val="0"/>
              </a:spcAft>
              <a:buClr>
                <a:schemeClr val="dk1"/>
              </a:buClr>
              <a:buSzPts val="2400"/>
              <a:buFont typeface="Arial"/>
              <a:buChar char="•"/>
            </a:pPr>
            <a:r>
              <a:rPr lang="en-US" sz="2200" b="0" i="0" u="none" strike="noStrike" cap="none">
                <a:solidFill>
                  <a:schemeClr val="dk1"/>
                </a:solidFill>
                <a:latin typeface="Calibri"/>
                <a:ea typeface="Calibri"/>
                <a:cs typeface="Calibri"/>
                <a:sym typeface="Calibri"/>
              </a:rPr>
              <a:t>(A-Z, a-z)</a:t>
            </a:r>
            <a:endParaRPr sz="2200" b="0" i="0" u="none" strike="noStrike" cap="none">
              <a:solidFill>
                <a:schemeClr val="dk1"/>
              </a:solidFill>
              <a:latin typeface="Calibri"/>
              <a:ea typeface="Calibri"/>
              <a:cs typeface="Calibri"/>
              <a:sym typeface="Calibri"/>
            </a:endParaRPr>
          </a:p>
          <a:p>
            <a:pPr marL="342900" marR="0" lvl="5" indent="-342900" algn="just" rtl="0">
              <a:lnSpc>
                <a:spcPct val="100000"/>
              </a:lnSpc>
              <a:spcBef>
                <a:spcPts val="0"/>
              </a:spcBef>
              <a:spcAft>
                <a:spcPts val="0"/>
              </a:spcAft>
              <a:buClr>
                <a:schemeClr val="dk1"/>
              </a:buClr>
              <a:buSzPts val="2400"/>
              <a:buFont typeface="Arial"/>
              <a:buChar char="•"/>
            </a:pPr>
            <a:r>
              <a:rPr lang="en-US" sz="2200" b="0" i="0" u="none" strike="noStrike" cap="none">
                <a:solidFill>
                  <a:schemeClr val="dk1"/>
                </a:solidFill>
                <a:latin typeface="Calibri"/>
                <a:ea typeface="Calibri"/>
                <a:cs typeface="Calibri"/>
                <a:sym typeface="Calibri"/>
              </a:rPr>
              <a:t>digits (0-9) </a:t>
            </a:r>
            <a:endParaRPr sz="2200" b="0" i="0" u="none" strike="noStrike" cap="none">
              <a:solidFill>
                <a:schemeClr val="dk1"/>
              </a:solidFill>
              <a:latin typeface="Calibri"/>
              <a:ea typeface="Calibri"/>
              <a:cs typeface="Calibri"/>
              <a:sym typeface="Calibri"/>
            </a:endParaRPr>
          </a:p>
          <a:p>
            <a:pPr marL="342900" marR="0" lvl="5" indent="-342900" algn="just" rtl="0">
              <a:lnSpc>
                <a:spcPct val="100000"/>
              </a:lnSpc>
              <a:spcBef>
                <a:spcPts val="0"/>
              </a:spcBef>
              <a:spcAft>
                <a:spcPts val="0"/>
              </a:spcAft>
              <a:buClr>
                <a:schemeClr val="dk1"/>
              </a:buClr>
              <a:buSzPts val="2400"/>
              <a:buFont typeface="Arial"/>
              <a:buChar char="•"/>
            </a:pPr>
            <a:r>
              <a:rPr lang="en-US" sz="2200" b="0" i="0" u="none" strike="noStrike" cap="none">
                <a:solidFill>
                  <a:schemeClr val="dk1"/>
                </a:solidFill>
                <a:latin typeface="Calibri"/>
                <a:ea typeface="Calibri"/>
                <a:cs typeface="Calibri"/>
                <a:sym typeface="Calibri"/>
              </a:rPr>
              <a:t>special characters (+,-,/,*,&lt;,&gt;,= etc.)</a:t>
            </a:r>
            <a:endParaRPr sz="2000" b="0" i="0" u="none" strike="noStrike" cap="none">
              <a:solidFill>
                <a:schemeClr val="dk1"/>
              </a:solidFill>
              <a:latin typeface="Times New Roman"/>
              <a:ea typeface="Times New Roman"/>
              <a:cs typeface="Times New Roman"/>
              <a:sym typeface="Times New Roman"/>
            </a:endParaRPr>
          </a:p>
          <a:p>
            <a:pPr marL="0" marR="0" lvl="5"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Times New Roman"/>
              <a:ea typeface="Times New Roman"/>
              <a:cs typeface="Times New Roman"/>
              <a:sym typeface="Times New Roman"/>
            </a:endParaRPr>
          </a:p>
          <a:p>
            <a:pPr marL="0" marR="0" lvl="5"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Times New Roman"/>
              <a:ea typeface="Times New Roman"/>
              <a:cs typeface="Times New Roman"/>
              <a:sym typeface="Times New Roman"/>
            </a:endParaRPr>
          </a:p>
          <a:p>
            <a:pPr marL="0" marR="0" lvl="5" indent="0" algn="just"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Information: </a:t>
            </a:r>
            <a:r>
              <a:rPr lang="en-US" sz="2200" b="0" i="0" u="none" strike="noStrike" cap="none">
                <a:solidFill>
                  <a:schemeClr val="dk1"/>
                </a:solidFill>
                <a:latin typeface="Calibri"/>
                <a:ea typeface="Calibri"/>
                <a:cs typeface="Calibri"/>
                <a:sym typeface="Calibri"/>
              </a:rPr>
              <a:t>is organized or classified data, meaningful values for the receiver. Information is the processed data.</a:t>
            </a:r>
            <a:endParaRPr sz="1400" b="0" i="0" u="none" strike="noStrike" cap="none">
              <a:solidFill>
                <a:srgbClr val="000000"/>
              </a:solidFill>
              <a:latin typeface="Arial"/>
              <a:ea typeface="Arial"/>
              <a:cs typeface="Arial"/>
              <a:sym typeface="Arial"/>
            </a:endParaRPr>
          </a:p>
          <a:p>
            <a:pPr marL="342900" marR="0" lvl="5" indent="-190500" algn="just" rtl="0">
              <a:lnSpc>
                <a:spcPct val="100000"/>
              </a:lnSpc>
              <a:spcBef>
                <a:spcPts val="0"/>
              </a:spcBef>
              <a:spcAft>
                <a:spcPts val="0"/>
              </a:spcAft>
              <a:buClr>
                <a:schemeClr val="dk1"/>
              </a:buClr>
              <a:buSzPts val="2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Calibri"/>
              <a:ea typeface="Calibri"/>
              <a:cs typeface="Calibri"/>
              <a:sym typeface="Calibri"/>
            </a:endParaRPr>
          </a:p>
        </p:txBody>
      </p:sp>
      <p:pic>
        <p:nvPicPr>
          <p:cNvPr id="401" name="Google Shape;401;p31"/>
          <p:cNvPicPr preferRelativeResize="0"/>
          <p:nvPr/>
        </p:nvPicPr>
        <p:blipFill rotWithShape="1">
          <a:blip r:embed="rId3">
            <a:alphaModFix/>
          </a:blip>
          <a:srcRect/>
          <a:stretch/>
        </p:blipFill>
        <p:spPr>
          <a:xfrm>
            <a:off x="7828638" y="1345666"/>
            <a:ext cx="3165398" cy="2149568"/>
          </a:xfrm>
          <a:prstGeom prst="rect">
            <a:avLst/>
          </a:prstGeom>
          <a:noFill/>
          <a:ln>
            <a:noFill/>
          </a:ln>
        </p:spPr>
      </p:pic>
      <p:pic>
        <p:nvPicPr>
          <p:cNvPr id="402" name="Google Shape;402;p31" descr="Chart, scatter chart&#10;&#10;Description automatically generated"/>
          <p:cNvPicPr preferRelativeResize="0"/>
          <p:nvPr/>
        </p:nvPicPr>
        <p:blipFill rotWithShape="1">
          <a:blip r:embed="rId4">
            <a:alphaModFix/>
          </a:blip>
          <a:srcRect/>
          <a:stretch/>
        </p:blipFill>
        <p:spPr>
          <a:xfrm>
            <a:off x="7289395" y="4028966"/>
            <a:ext cx="4755000" cy="2403916"/>
          </a:xfrm>
          <a:prstGeom prst="rect">
            <a:avLst/>
          </a:prstGeom>
          <a:noFill/>
          <a:ln>
            <a:noFill/>
          </a:ln>
        </p:spPr>
      </p:pic>
      <p:pic>
        <p:nvPicPr>
          <p:cNvPr id="403" name="Google Shape;403;p31" descr="Logo&#10;&#10;Description automatically generated"/>
          <p:cNvPicPr preferRelativeResize="0"/>
          <p:nvPr/>
        </p:nvPicPr>
        <p:blipFill rotWithShape="1">
          <a:blip r:embed="rId5">
            <a:alphaModFix/>
          </a:blip>
          <a:srcRect/>
          <a:stretch/>
        </p:blipFill>
        <p:spPr>
          <a:xfrm>
            <a:off x="0" y="5599022"/>
            <a:ext cx="1339121" cy="127502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18"/>
          <p:cNvSpPr txBox="1">
            <a:spLocks noGrp="1"/>
          </p:cNvSpPr>
          <p:nvPr>
            <p:ph type="title"/>
          </p:nvPr>
        </p:nvSpPr>
        <p:spPr>
          <a:xfrm>
            <a:off x="1136428" y="627564"/>
            <a:ext cx="747417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References </a:t>
            </a:r>
            <a:br>
              <a:rPr lang="en-US" b="0" i="0" u="none" strike="noStrike"/>
            </a:br>
            <a:endParaRPr/>
          </a:p>
        </p:txBody>
      </p:sp>
      <p:sp>
        <p:nvSpPr>
          <p:cNvPr id="409" name="Google Shape;409;p18"/>
          <p:cNvSpPr txBox="1"/>
          <p:nvPr/>
        </p:nvSpPr>
        <p:spPr>
          <a:xfrm>
            <a:off x="888668" y="1771649"/>
            <a:ext cx="8063784" cy="1909489"/>
          </a:xfrm>
          <a:prstGeom prst="rect">
            <a:avLst/>
          </a:prstGeom>
          <a:noFill/>
          <a:ln>
            <a:noFill/>
          </a:ln>
        </p:spPr>
        <p:txBody>
          <a:bodyPr spcFirstLastPara="1" wrap="square" lIns="91425" tIns="45700" rIns="91425" bIns="45700" anchor="ctr" anchorCtr="0">
            <a:normAutofit/>
          </a:bodyPr>
          <a:lstStyle/>
          <a:p>
            <a:pPr marL="457200" marR="0" lvl="0" indent="-228600"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Computer Fundamentals. By Tutorials Point. (2017).</a:t>
            </a:r>
            <a:endParaRPr sz="1400" b="0" i="0" u="none" strike="noStrike" cap="none">
              <a:solidFill>
                <a:srgbClr val="000000"/>
              </a:solidFill>
              <a:latin typeface="Arial"/>
              <a:ea typeface="Arial"/>
              <a:cs typeface="Arial"/>
              <a:sym typeface="Arial"/>
            </a:endParaRPr>
          </a:p>
          <a:p>
            <a:pPr marL="457200" marR="0" lvl="0" indent="-228600" algn="l" rtl="0">
              <a:lnSpc>
                <a:spcPct val="90000"/>
              </a:lnSpc>
              <a:spcBef>
                <a:spcPts val="10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Computing Essentials. By Timothy J. O’Leary. (2017).</a:t>
            </a:r>
            <a:endParaRPr sz="1400" b="0" i="0" u="none" strike="noStrike" cap="none">
              <a:solidFill>
                <a:srgbClr val="000000"/>
              </a:solidFill>
              <a:latin typeface="Arial"/>
              <a:ea typeface="Arial"/>
              <a:cs typeface="Arial"/>
              <a:sym typeface="Arial"/>
            </a:endParaRPr>
          </a:p>
          <a:p>
            <a:pPr marL="457200" marR="0" lvl="0" indent="-76200" algn="l"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410" name="Google Shape;410;p18"/>
          <p:cNvSpPr/>
          <p:nvPr/>
        </p:nvSpPr>
        <p:spPr>
          <a:xfrm>
            <a:off x="10088880" y="0"/>
            <a:ext cx="2103120" cy="6858000"/>
          </a:xfrm>
          <a:prstGeom prst="rect">
            <a:avLst/>
          </a:prstGeom>
          <a:solidFill>
            <a:srgbClr val="6B24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1" name="Google Shape;411;p18"/>
          <p:cNvSpPr/>
          <p:nvPr/>
        </p:nvSpPr>
        <p:spPr>
          <a:xfrm>
            <a:off x="8915400" y="2358913"/>
            <a:ext cx="2140172" cy="2140172"/>
          </a:xfrm>
          <a:prstGeom prst="ellipse">
            <a:avLst/>
          </a:prstGeom>
          <a:solidFill>
            <a:srgbClr val="FFFFFF"/>
          </a:solidFill>
          <a:ln w="22225" cap="flat" cmpd="sng">
            <a:solidFill>
              <a:srgbClr val="FFF8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12" name="Google Shape;412;p18" descr="Logo&#10;&#10;Description automatically generated"/>
          <p:cNvPicPr preferRelativeResize="0"/>
          <p:nvPr/>
        </p:nvPicPr>
        <p:blipFill rotWithShape="1">
          <a:blip r:embed="rId3">
            <a:alphaModFix/>
          </a:blip>
          <a:srcRect l="507" r="4094" b="4"/>
          <a:stretch/>
        </p:blipFill>
        <p:spPr>
          <a:xfrm>
            <a:off x="9030743" y="2474254"/>
            <a:ext cx="1912560" cy="1909489"/>
          </a:xfrm>
          <a:custGeom>
            <a:avLst/>
            <a:gdLst/>
            <a:ahLst/>
            <a:cxnLst/>
            <a:rect l="l" t="t" r="r" b="b"/>
            <a:pathLst>
              <a:path w="6057610" h="6057610" extrusionOk="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ln>
            <a:noFill/>
          </a:ln>
        </p:spPr>
      </p:pic>
      <p:sp>
        <p:nvSpPr>
          <p:cNvPr id="413" name="Google Shape;413;p18"/>
          <p:cNvSpPr txBox="1">
            <a:spLocks noGrp="1"/>
          </p:cNvSpPr>
          <p:nvPr>
            <p:ph type="sldNum" idx="12"/>
          </p:nvPr>
        </p:nvSpPr>
        <p:spPr>
          <a:xfrm>
            <a:off x="10341428" y="6356350"/>
            <a:ext cx="1012371"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solidFill>
                  <a:srgbClr val="FFFFFF"/>
                </a:solidFill>
                <a:latin typeface="Calibri"/>
                <a:ea typeface="Calibri"/>
                <a:cs typeface="Calibri"/>
                <a:sym typeface="Calibri"/>
              </a:rPr>
              <a:t>24</a:t>
            </a:fld>
            <a:endParaRPr>
              <a:solidFill>
                <a:srgbClr val="FFFFFF"/>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1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9" name="Google Shape;419;p19"/>
          <p:cNvSpPr/>
          <p:nvPr/>
        </p:nvSpPr>
        <p:spPr>
          <a:xfrm>
            <a:off x="1114425" y="0"/>
            <a:ext cx="9963150" cy="6858000"/>
          </a:xfrm>
          <a:custGeom>
            <a:avLst/>
            <a:gdLst/>
            <a:ahLst/>
            <a:cxnLst/>
            <a:rect l="l" t="t" r="r" b="b"/>
            <a:pathLst>
              <a:path w="9963150" h="6858000" extrusionOk="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lt1"/>
          </a:solidFill>
          <a:ln w="9525" cap="flat" cmpd="sng">
            <a:solidFill>
              <a:srgbClr val="EFEFEF"/>
            </a:solidFill>
            <a:prstDash val="solid"/>
            <a:miter lim="800000"/>
            <a:headEnd type="none" w="sm" len="sm"/>
            <a:tailEnd type="none" w="sm" len="sm"/>
          </a:ln>
          <a:effectLst>
            <a:outerShdw blurRad="139700" sx="102000" sy="102000" algn="ctr" rotWithShape="0">
              <a:srgbClr val="D8D8D8">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20" name="Google Shape;420;p19"/>
          <p:cNvSpPr/>
          <p:nvPr/>
        </p:nvSpPr>
        <p:spPr>
          <a:xfrm>
            <a:off x="1121664" y="0"/>
            <a:ext cx="9948672" cy="6858000"/>
          </a:xfrm>
          <a:custGeom>
            <a:avLst/>
            <a:gdLst/>
            <a:ahLst/>
            <a:cxnLst/>
            <a:rect l="l" t="t" r="r" b="b"/>
            <a:pathLst>
              <a:path w="9963150" h="6858000" extrusionOk="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21" name="Google Shape;421;p19"/>
          <p:cNvSpPr txBox="1">
            <a:spLocks noGrp="1"/>
          </p:cNvSpPr>
          <p:nvPr>
            <p:ph type="title"/>
          </p:nvPr>
        </p:nvSpPr>
        <p:spPr>
          <a:xfrm>
            <a:off x="1524003" y="1999615"/>
            <a:ext cx="9144000" cy="276402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7200"/>
              <a:buFont typeface="Calibri"/>
              <a:buNone/>
            </a:pPr>
            <a:r>
              <a:rPr lang="en-US" sz="7200">
                <a:solidFill>
                  <a:schemeClr val="dk1"/>
                </a:solidFill>
                <a:latin typeface="Calibri"/>
                <a:ea typeface="Calibri"/>
                <a:cs typeface="Calibri"/>
                <a:sym typeface="Calibri"/>
              </a:rPr>
              <a:t>THANK YOU </a:t>
            </a:r>
            <a:endParaRPr/>
          </a:p>
        </p:txBody>
      </p:sp>
      <p:sp>
        <p:nvSpPr>
          <p:cNvPr id="422" name="Google Shape;422;p19"/>
          <p:cNvSpPr/>
          <p:nvPr/>
        </p:nvSpPr>
        <p:spPr>
          <a:xfrm>
            <a:off x="3718560" y="5524786"/>
            <a:ext cx="4754880" cy="274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23" name="Google Shape;423;p19"/>
          <p:cNvSpPr txBox="1">
            <a:spLocks noGrp="1"/>
          </p:cNvSpPr>
          <p:nvPr>
            <p:ph type="sldNum" idx="12"/>
          </p:nvPr>
        </p:nvSpPr>
        <p:spPr>
          <a:xfrm>
            <a:off x="10489019" y="6356350"/>
            <a:ext cx="1268818"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solidFill>
                  <a:srgbClr val="7F7F7F"/>
                </a:solidFill>
              </a:rPr>
              <a:t>25</a:t>
            </a:fld>
            <a:endParaRPr>
              <a:solidFill>
                <a:srgbClr val="7F7F7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3"/>
          <p:cNvPicPr preferRelativeResize="0"/>
          <p:nvPr/>
        </p:nvPicPr>
        <p:blipFill rotWithShape="1">
          <a:blip r:embed="rId3">
            <a:alphaModFix/>
          </a:blip>
          <a:srcRect/>
          <a:stretch/>
        </p:blipFill>
        <p:spPr>
          <a:xfrm>
            <a:off x="6979826" y="4239140"/>
            <a:ext cx="4334917" cy="2034369"/>
          </a:xfrm>
          <a:prstGeom prst="rect">
            <a:avLst/>
          </a:prstGeom>
          <a:noFill/>
          <a:ln>
            <a:noFill/>
          </a:ln>
        </p:spPr>
      </p:pic>
      <p:pic>
        <p:nvPicPr>
          <p:cNvPr id="125" name="Google Shape;125;p3" descr="A close-up of a circuit board&#10;&#10;Description automatically generated with medium confidence"/>
          <p:cNvPicPr preferRelativeResize="0"/>
          <p:nvPr/>
        </p:nvPicPr>
        <p:blipFill rotWithShape="1">
          <a:blip r:embed="rId4">
            <a:alphaModFix/>
          </a:blip>
          <a:srcRect/>
          <a:stretch/>
        </p:blipFill>
        <p:spPr>
          <a:xfrm>
            <a:off x="3570321" y="4754377"/>
            <a:ext cx="2496700" cy="1661200"/>
          </a:xfrm>
          <a:prstGeom prst="rect">
            <a:avLst/>
          </a:prstGeom>
          <a:noFill/>
          <a:ln>
            <a:noFill/>
          </a:ln>
        </p:spPr>
      </p:pic>
      <p:sp>
        <p:nvSpPr>
          <p:cNvPr id="126" name="Google Shape;126;p3"/>
          <p:cNvSpPr txBox="1">
            <a:spLocks noGrp="1"/>
          </p:cNvSpPr>
          <p:nvPr>
            <p:ph type="title"/>
          </p:nvPr>
        </p:nvSpPr>
        <p:spPr>
          <a:xfrm>
            <a:off x="478436" y="819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Times New Roman"/>
              <a:buNone/>
            </a:pPr>
            <a:r>
              <a:rPr lang="en-US" sz="3600" b="1">
                <a:solidFill>
                  <a:srgbClr val="000000"/>
                </a:solidFill>
                <a:latin typeface="Times New Roman"/>
                <a:ea typeface="Times New Roman"/>
                <a:cs typeface="Times New Roman"/>
                <a:sym typeface="Times New Roman"/>
              </a:rPr>
              <a:t>Computer Memory</a:t>
            </a:r>
            <a:br>
              <a:rPr lang="en-US" sz="4400" b="0" i="0" u="none" strike="noStrike">
                <a:solidFill>
                  <a:srgbClr val="000000"/>
                </a:solidFill>
                <a:latin typeface="Times New Roman"/>
                <a:ea typeface="Times New Roman"/>
                <a:cs typeface="Times New Roman"/>
                <a:sym typeface="Times New Roman"/>
              </a:rPr>
            </a:br>
            <a:endParaRPr/>
          </a:p>
        </p:txBody>
      </p:sp>
      <p:pic>
        <p:nvPicPr>
          <p:cNvPr id="127" name="Google Shape;127;p3" descr="Logo&#10;&#10;Description automatically generated"/>
          <p:cNvPicPr preferRelativeResize="0"/>
          <p:nvPr/>
        </p:nvPicPr>
        <p:blipFill rotWithShape="1">
          <a:blip r:embed="rId5">
            <a:alphaModFix/>
          </a:blip>
          <a:srcRect/>
          <a:stretch/>
        </p:blipFill>
        <p:spPr>
          <a:xfrm>
            <a:off x="0" y="5596219"/>
            <a:ext cx="1339121" cy="1275020"/>
          </a:xfrm>
          <a:prstGeom prst="rect">
            <a:avLst/>
          </a:prstGeom>
          <a:noFill/>
          <a:ln>
            <a:noFill/>
          </a:ln>
        </p:spPr>
      </p:pic>
      <p:cxnSp>
        <p:nvCxnSpPr>
          <p:cNvPr id="128" name="Google Shape;128;p3"/>
          <p:cNvCxnSpPr/>
          <p:nvPr/>
        </p:nvCxnSpPr>
        <p:spPr>
          <a:xfrm>
            <a:off x="0" y="989351"/>
            <a:ext cx="12191999" cy="0"/>
          </a:xfrm>
          <a:prstGeom prst="straightConnector1">
            <a:avLst/>
          </a:prstGeom>
          <a:noFill/>
          <a:ln w="76200" cap="flat" cmpd="sng">
            <a:solidFill>
              <a:srgbClr val="801D4A"/>
            </a:solidFill>
            <a:prstDash val="solid"/>
            <a:miter lim="800000"/>
            <a:headEnd type="none" w="sm" len="sm"/>
            <a:tailEnd type="none" w="sm" len="sm"/>
          </a:ln>
        </p:spPr>
      </p:cxnSp>
      <p:sp>
        <p:nvSpPr>
          <p:cNvPr id="129" name="Google Shape;129;p3" descr="Heartbeat"/>
          <p:cNvSpPr/>
          <p:nvPr/>
        </p:nvSpPr>
        <p:spPr>
          <a:xfrm>
            <a:off x="2549495" y="1692675"/>
            <a:ext cx="767812" cy="767812"/>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3"/>
          <p:cNvSpPr/>
          <p:nvPr/>
        </p:nvSpPr>
        <p:spPr>
          <a:xfrm>
            <a:off x="3125354" y="6185925"/>
            <a:ext cx="219375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3"/>
          <p:cNvSpPr txBox="1">
            <a:spLocks noGrp="1"/>
          </p:cNvSpPr>
          <p:nvPr>
            <p:ph type="body" idx="1"/>
          </p:nvPr>
        </p:nvSpPr>
        <p:spPr>
          <a:xfrm>
            <a:off x="478437" y="1081519"/>
            <a:ext cx="11472932" cy="3150418"/>
          </a:xfrm>
          <a:prstGeom prst="rect">
            <a:avLst/>
          </a:prstGeom>
          <a:noFill/>
          <a:ln>
            <a:noFill/>
          </a:ln>
        </p:spPr>
        <p:txBody>
          <a:bodyPr spcFirstLastPara="1" wrap="square" lIns="91425" tIns="45700" rIns="91425" bIns="45700" anchor="ctr" anchorCtr="0">
            <a:normAutofit/>
          </a:bodyPr>
          <a:lstStyle/>
          <a:p>
            <a:pPr marL="228600" lvl="0" indent="-228600" algn="just" rtl="0">
              <a:lnSpc>
                <a:spcPct val="100000"/>
              </a:lnSpc>
              <a:spcBef>
                <a:spcPts val="0"/>
              </a:spcBef>
              <a:spcAft>
                <a:spcPts val="0"/>
              </a:spcAft>
              <a:buClr>
                <a:srgbClr val="000000"/>
              </a:buClr>
              <a:buSzPts val="2200"/>
              <a:buChar char="•"/>
            </a:pPr>
            <a:r>
              <a:rPr lang="en-US" sz="2200" b="0" i="0" dirty="0">
                <a:solidFill>
                  <a:srgbClr val="000000"/>
                </a:solidFill>
              </a:rPr>
              <a:t>A memory is just like a human brain. It is used to store data and instructions. Computer memory is the storage space in the computer, where data is to be processed, and instructions required for processing. </a:t>
            </a:r>
            <a:endParaRPr dirty="0"/>
          </a:p>
          <a:p>
            <a:pPr marL="228600" lvl="0" indent="-88900" algn="just" rtl="0">
              <a:lnSpc>
                <a:spcPct val="100000"/>
              </a:lnSpc>
              <a:spcBef>
                <a:spcPts val="1000"/>
              </a:spcBef>
              <a:spcAft>
                <a:spcPts val="0"/>
              </a:spcAft>
              <a:buClr>
                <a:schemeClr val="dk1"/>
              </a:buClr>
              <a:buSzPts val="2200"/>
              <a:buNone/>
            </a:pPr>
            <a:endParaRPr sz="2200" dirty="0">
              <a:solidFill>
                <a:srgbClr val="000000"/>
              </a:solidFill>
            </a:endParaRPr>
          </a:p>
          <a:p>
            <a:pPr marL="228600" lvl="0" indent="-228600" algn="just" rtl="0">
              <a:lnSpc>
                <a:spcPct val="100000"/>
              </a:lnSpc>
              <a:spcBef>
                <a:spcPts val="1000"/>
              </a:spcBef>
              <a:spcAft>
                <a:spcPts val="0"/>
              </a:spcAft>
              <a:buClr>
                <a:srgbClr val="000000"/>
              </a:buClr>
              <a:buSzPts val="2200"/>
              <a:buChar char="•"/>
            </a:pPr>
            <a:r>
              <a:rPr lang="en-US" sz="2200" dirty="0">
                <a:solidFill>
                  <a:srgbClr val="000000"/>
                </a:solidFill>
              </a:rPr>
              <a:t>Since computers are electronics machines, it can only understand electricity that flows through it using two states one state is on which is represented by </a:t>
            </a:r>
            <a:r>
              <a:rPr lang="en-US" sz="2200" b="1" dirty="0">
                <a:solidFill>
                  <a:srgbClr val="000000"/>
                </a:solidFill>
              </a:rPr>
              <a:t>1</a:t>
            </a:r>
            <a:r>
              <a:rPr lang="en-US" sz="2200" dirty="0">
                <a:solidFill>
                  <a:srgbClr val="000000"/>
                </a:solidFill>
              </a:rPr>
              <a:t> and off which is represented by </a:t>
            </a:r>
            <a:r>
              <a:rPr lang="en-US" sz="2200" b="1" dirty="0">
                <a:solidFill>
                  <a:srgbClr val="000000"/>
                </a:solidFill>
              </a:rPr>
              <a:t>0</a:t>
            </a:r>
            <a:r>
              <a:rPr lang="en-US" sz="2200" dirty="0">
                <a:solidFill>
                  <a:srgbClr val="000000"/>
                </a:solidFill>
              </a:rPr>
              <a:t>. Similarly, the binary language consists of two digits only.</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4"/>
          <p:cNvSpPr txBox="1">
            <a:spLocks noGrp="1"/>
          </p:cNvSpPr>
          <p:nvPr>
            <p:ph type="title"/>
          </p:nvPr>
        </p:nvSpPr>
        <p:spPr>
          <a:xfrm>
            <a:off x="478436" y="819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Times New Roman"/>
              <a:buNone/>
            </a:pPr>
            <a:r>
              <a:rPr lang="en-US" sz="3600" b="1">
                <a:solidFill>
                  <a:srgbClr val="000000"/>
                </a:solidFill>
                <a:latin typeface="Times New Roman"/>
                <a:ea typeface="Times New Roman"/>
                <a:cs typeface="Times New Roman"/>
                <a:sym typeface="Times New Roman"/>
              </a:rPr>
              <a:t>Computer Memory</a:t>
            </a:r>
            <a:br>
              <a:rPr lang="en-US" sz="4400" b="0" i="0" u="none" strike="noStrike">
                <a:solidFill>
                  <a:srgbClr val="000000"/>
                </a:solidFill>
                <a:latin typeface="Times New Roman"/>
                <a:ea typeface="Times New Roman"/>
                <a:cs typeface="Times New Roman"/>
                <a:sym typeface="Times New Roman"/>
              </a:rPr>
            </a:br>
            <a:endParaRPr/>
          </a:p>
        </p:txBody>
      </p:sp>
      <p:pic>
        <p:nvPicPr>
          <p:cNvPr id="137" name="Google Shape;137;p4" descr="Logo&#10;&#10;Description automatically generated"/>
          <p:cNvPicPr preferRelativeResize="0"/>
          <p:nvPr/>
        </p:nvPicPr>
        <p:blipFill rotWithShape="1">
          <a:blip r:embed="rId3">
            <a:alphaModFix/>
          </a:blip>
          <a:srcRect/>
          <a:stretch/>
        </p:blipFill>
        <p:spPr>
          <a:xfrm>
            <a:off x="0" y="5582980"/>
            <a:ext cx="1339121" cy="1275020"/>
          </a:xfrm>
          <a:prstGeom prst="rect">
            <a:avLst/>
          </a:prstGeom>
          <a:noFill/>
          <a:ln>
            <a:noFill/>
          </a:ln>
        </p:spPr>
      </p:pic>
      <p:cxnSp>
        <p:nvCxnSpPr>
          <p:cNvPr id="138" name="Google Shape;138;p4"/>
          <p:cNvCxnSpPr/>
          <p:nvPr/>
        </p:nvCxnSpPr>
        <p:spPr>
          <a:xfrm>
            <a:off x="0" y="989351"/>
            <a:ext cx="12191999" cy="0"/>
          </a:xfrm>
          <a:prstGeom prst="straightConnector1">
            <a:avLst/>
          </a:prstGeom>
          <a:noFill/>
          <a:ln w="76200" cap="flat" cmpd="sng">
            <a:solidFill>
              <a:srgbClr val="801D4A"/>
            </a:solidFill>
            <a:prstDash val="solid"/>
            <a:miter lim="800000"/>
            <a:headEnd type="none" w="sm" len="sm"/>
            <a:tailEnd type="none" w="sm" len="sm"/>
          </a:ln>
        </p:spPr>
      </p:cxnSp>
      <p:sp>
        <p:nvSpPr>
          <p:cNvPr id="139" name="Google Shape;139;p4" descr="Heartbeat"/>
          <p:cNvSpPr/>
          <p:nvPr/>
        </p:nvSpPr>
        <p:spPr>
          <a:xfrm>
            <a:off x="2549495" y="1692675"/>
            <a:ext cx="767812" cy="76781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4" descr="Fax"/>
          <p:cNvSpPr/>
          <p:nvPr/>
        </p:nvSpPr>
        <p:spPr>
          <a:xfrm>
            <a:off x="3838323" y="4716113"/>
            <a:ext cx="767812" cy="76781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4"/>
          <p:cNvSpPr/>
          <p:nvPr/>
        </p:nvSpPr>
        <p:spPr>
          <a:xfrm>
            <a:off x="3125354" y="6185925"/>
            <a:ext cx="219375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2" name="Google Shape;142;p4"/>
          <p:cNvGrpSpPr/>
          <p:nvPr/>
        </p:nvGrpSpPr>
        <p:grpSpPr>
          <a:xfrm>
            <a:off x="216065" y="1498116"/>
            <a:ext cx="11759866" cy="3576099"/>
            <a:chOff x="4884" y="1036475"/>
            <a:chExt cx="11759866" cy="3576099"/>
          </a:xfrm>
        </p:grpSpPr>
        <p:sp>
          <p:nvSpPr>
            <p:cNvPr id="143" name="Google Shape;143;p4"/>
            <p:cNvSpPr/>
            <p:nvPr/>
          </p:nvSpPr>
          <p:spPr>
            <a:xfrm>
              <a:off x="4092083" y="1036475"/>
              <a:ext cx="3250210" cy="687711"/>
            </a:xfrm>
            <a:prstGeom prst="roundRect">
              <a:avLst>
                <a:gd name="adj" fmla="val 10000"/>
              </a:avLst>
            </a:prstGeom>
            <a:gradFill>
              <a:gsLst>
                <a:gs pos="0">
                  <a:srgbClr val="A6B6DE"/>
                </a:gs>
                <a:gs pos="50000">
                  <a:srgbClr val="97AAD8"/>
                </a:gs>
                <a:gs pos="100000">
                  <a:srgbClr val="859CD6"/>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4"/>
            <p:cNvSpPr txBox="1"/>
            <p:nvPr/>
          </p:nvSpPr>
          <p:spPr>
            <a:xfrm>
              <a:off x="4112225" y="1056617"/>
              <a:ext cx="3209926" cy="647427"/>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strike="noStrike" cap="none" dirty="0">
                  <a:solidFill>
                    <a:schemeClr val="dk1"/>
                  </a:solidFill>
                  <a:latin typeface="Calibri"/>
                  <a:ea typeface="Calibri"/>
                  <a:cs typeface="Calibri"/>
                  <a:sym typeface="Calibri"/>
                </a:rPr>
                <a:t>Memory Types</a:t>
              </a:r>
              <a:endParaRPr sz="1400" b="0" i="0" u="none" strike="noStrike" cap="none" dirty="0">
                <a:solidFill>
                  <a:srgbClr val="000000"/>
                </a:solidFill>
                <a:latin typeface="Arial"/>
                <a:ea typeface="Arial"/>
                <a:cs typeface="Arial"/>
                <a:sym typeface="Arial"/>
              </a:endParaRPr>
            </a:p>
          </p:txBody>
        </p:sp>
        <p:sp>
          <p:nvSpPr>
            <p:cNvPr id="145" name="Google Shape;145;p4"/>
            <p:cNvSpPr/>
            <p:nvPr/>
          </p:nvSpPr>
          <p:spPr>
            <a:xfrm>
              <a:off x="2867483" y="1724186"/>
              <a:ext cx="2849704" cy="275084"/>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chemeClr val="accent3"/>
              </a:solidFill>
              <a:prstDash val="solid"/>
              <a:miter lim="800000"/>
              <a:headEnd type="none" w="sm" len="sm"/>
              <a:tailEnd type="none" w="sm" len="sm"/>
            </a:ln>
          </p:spPr>
          <p:txBody>
            <a:bodyPr/>
            <a:lstStyle/>
            <a:p>
              <a:endParaRPr lang="en-US"/>
            </a:p>
          </p:txBody>
        </p:sp>
        <p:sp>
          <p:nvSpPr>
            <p:cNvPr id="146" name="Google Shape;146;p4"/>
            <p:cNvSpPr/>
            <p:nvPr/>
          </p:nvSpPr>
          <p:spPr>
            <a:xfrm>
              <a:off x="2351700" y="1999271"/>
              <a:ext cx="1031567" cy="687711"/>
            </a:xfrm>
            <a:prstGeom prst="roundRect">
              <a:avLst>
                <a:gd name="adj" fmla="val 10000"/>
              </a:avLst>
            </a:prstGeom>
            <a:gradFill>
              <a:gsLst>
                <a:gs pos="0">
                  <a:srgbClr val="D1D1D1"/>
                </a:gs>
                <a:gs pos="50000">
                  <a:srgbClr val="C7C7C7"/>
                </a:gs>
                <a:gs pos="100000">
                  <a:srgbClr val="C0C0C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4"/>
            <p:cNvSpPr txBox="1"/>
            <p:nvPr/>
          </p:nvSpPr>
          <p:spPr>
            <a:xfrm>
              <a:off x="2371842" y="2019413"/>
              <a:ext cx="991283" cy="647427"/>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en-US" sz="1600" b="1" i="0" u="none" strike="noStrike" cap="none" dirty="0">
                  <a:solidFill>
                    <a:schemeClr val="dk1"/>
                  </a:solidFill>
                  <a:latin typeface="Calibri"/>
                  <a:ea typeface="Calibri"/>
                  <a:cs typeface="Calibri"/>
                  <a:sym typeface="Calibri"/>
                </a:rPr>
                <a:t>Primary Memory</a:t>
              </a:r>
              <a:endParaRPr sz="1400" b="0" i="0" u="none" strike="noStrike" cap="none" dirty="0">
                <a:solidFill>
                  <a:srgbClr val="000000"/>
                </a:solidFill>
                <a:latin typeface="Arial"/>
                <a:ea typeface="Arial"/>
                <a:cs typeface="Arial"/>
                <a:sym typeface="Arial"/>
              </a:endParaRPr>
            </a:p>
          </p:txBody>
        </p:sp>
        <p:sp>
          <p:nvSpPr>
            <p:cNvPr id="148" name="Google Shape;148;p4"/>
            <p:cNvSpPr/>
            <p:nvPr/>
          </p:nvSpPr>
          <p:spPr>
            <a:xfrm>
              <a:off x="1191187" y="2686982"/>
              <a:ext cx="1676296" cy="275084"/>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chemeClr val="accent4"/>
              </a:solidFill>
              <a:prstDash val="solid"/>
              <a:miter lim="800000"/>
              <a:headEnd type="none" w="sm" len="sm"/>
              <a:tailEnd type="none" w="sm" len="sm"/>
            </a:ln>
          </p:spPr>
          <p:txBody>
            <a:bodyPr/>
            <a:lstStyle/>
            <a:p>
              <a:endParaRPr lang="en-US"/>
            </a:p>
          </p:txBody>
        </p:sp>
        <p:sp>
          <p:nvSpPr>
            <p:cNvPr id="149" name="Google Shape;149;p4"/>
            <p:cNvSpPr/>
            <p:nvPr/>
          </p:nvSpPr>
          <p:spPr>
            <a:xfrm>
              <a:off x="675403" y="2962067"/>
              <a:ext cx="1031567" cy="687711"/>
            </a:xfrm>
            <a:prstGeom prst="roundRect">
              <a:avLst>
                <a:gd name="adj" fmla="val 10000"/>
              </a:avLst>
            </a:prstGeom>
            <a:gradFill>
              <a:gsLst>
                <a:gs pos="0">
                  <a:srgbClr val="FFDC9B"/>
                </a:gs>
                <a:gs pos="50000">
                  <a:srgbClr val="FFD68D"/>
                </a:gs>
                <a:gs pos="100000">
                  <a:srgbClr val="FFD478"/>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4"/>
            <p:cNvSpPr txBox="1"/>
            <p:nvPr/>
          </p:nvSpPr>
          <p:spPr>
            <a:xfrm>
              <a:off x="695545" y="2982209"/>
              <a:ext cx="991283" cy="64742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US" sz="1400" b="1" i="0" u="none" strike="noStrike" cap="none">
                  <a:solidFill>
                    <a:schemeClr val="dk1"/>
                  </a:solidFill>
                  <a:latin typeface="Calibri"/>
                  <a:ea typeface="Calibri"/>
                  <a:cs typeface="Calibri"/>
                  <a:sym typeface="Calibri"/>
                </a:rPr>
                <a:t>RAM</a:t>
              </a:r>
              <a:endParaRPr sz="1200" b="1" i="0" u="none" strike="noStrike" cap="none">
                <a:solidFill>
                  <a:schemeClr val="dk1"/>
                </a:solidFill>
                <a:latin typeface="Calibri"/>
                <a:ea typeface="Calibri"/>
                <a:cs typeface="Calibri"/>
                <a:sym typeface="Calibri"/>
              </a:endParaRPr>
            </a:p>
          </p:txBody>
        </p:sp>
        <p:sp>
          <p:nvSpPr>
            <p:cNvPr id="151" name="Google Shape;151;p4"/>
            <p:cNvSpPr/>
            <p:nvPr/>
          </p:nvSpPr>
          <p:spPr>
            <a:xfrm>
              <a:off x="520668" y="3649778"/>
              <a:ext cx="670518" cy="275084"/>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rgbClr val="599BD5"/>
              </a:solidFill>
              <a:prstDash val="solid"/>
              <a:miter lim="800000"/>
              <a:headEnd type="none" w="sm" len="sm"/>
              <a:tailEnd type="none" w="sm" len="sm"/>
            </a:ln>
          </p:spPr>
          <p:txBody>
            <a:bodyPr/>
            <a:lstStyle/>
            <a:p>
              <a:endParaRPr lang="en-US"/>
            </a:p>
          </p:txBody>
        </p:sp>
        <p:sp>
          <p:nvSpPr>
            <p:cNvPr id="152" name="Google Shape;152;p4"/>
            <p:cNvSpPr/>
            <p:nvPr/>
          </p:nvSpPr>
          <p:spPr>
            <a:xfrm>
              <a:off x="4884" y="3924863"/>
              <a:ext cx="1031567" cy="687711"/>
            </a:xfrm>
            <a:prstGeom prst="roundRect">
              <a:avLst>
                <a:gd name="adj" fmla="val 10000"/>
              </a:avLst>
            </a:prstGeom>
            <a:gradFill>
              <a:gsLst>
                <a:gs pos="0">
                  <a:srgbClr val="AFCAE9"/>
                </a:gs>
                <a:gs pos="50000">
                  <a:srgbClr val="A0C1E4"/>
                </a:gs>
                <a:gs pos="100000">
                  <a:srgbClr val="8FB8E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4"/>
            <p:cNvSpPr txBox="1"/>
            <p:nvPr/>
          </p:nvSpPr>
          <p:spPr>
            <a:xfrm>
              <a:off x="25026" y="3945005"/>
              <a:ext cx="991283" cy="64742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SRAM</a:t>
              </a:r>
              <a:endParaRPr sz="1400" b="0" i="0" u="none" strike="noStrike" cap="none">
                <a:solidFill>
                  <a:srgbClr val="000000"/>
                </a:solidFill>
                <a:latin typeface="Arial"/>
                <a:ea typeface="Arial"/>
                <a:cs typeface="Arial"/>
                <a:sym typeface="Arial"/>
              </a:endParaRPr>
            </a:p>
          </p:txBody>
        </p:sp>
        <p:sp>
          <p:nvSpPr>
            <p:cNvPr id="154" name="Google Shape;154;p4"/>
            <p:cNvSpPr/>
            <p:nvPr/>
          </p:nvSpPr>
          <p:spPr>
            <a:xfrm>
              <a:off x="1191187" y="3649778"/>
              <a:ext cx="670518" cy="275084"/>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rgbClr val="599BD5"/>
              </a:solidFill>
              <a:prstDash val="solid"/>
              <a:miter lim="800000"/>
              <a:headEnd type="none" w="sm" len="sm"/>
              <a:tailEnd type="none" w="sm" len="sm"/>
            </a:ln>
          </p:spPr>
          <p:txBody>
            <a:bodyPr/>
            <a:lstStyle/>
            <a:p>
              <a:endParaRPr lang="en-US"/>
            </a:p>
          </p:txBody>
        </p:sp>
        <p:sp>
          <p:nvSpPr>
            <p:cNvPr id="155" name="Google Shape;155;p4"/>
            <p:cNvSpPr/>
            <p:nvPr/>
          </p:nvSpPr>
          <p:spPr>
            <a:xfrm>
              <a:off x="1345922" y="3924863"/>
              <a:ext cx="1031567" cy="687711"/>
            </a:xfrm>
            <a:prstGeom prst="roundRect">
              <a:avLst>
                <a:gd name="adj" fmla="val 10000"/>
              </a:avLst>
            </a:prstGeom>
            <a:gradFill>
              <a:gsLst>
                <a:gs pos="0">
                  <a:srgbClr val="AFCAE9"/>
                </a:gs>
                <a:gs pos="50000">
                  <a:srgbClr val="A0C1E4"/>
                </a:gs>
                <a:gs pos="100000">
                  <a:srgbClr val="8FB8E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4"/>
            <p:cNvSpPr txBox="1"/>
            <p:nvPr/>
          </p:nvSpPr>
          <p:spPr>
            <a:xfrm>
              <a:off x="1366064" y="3945005"/>
              <a:ext cx="991283" cy="64742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DRAM</a:t>
              </a:r>
              <a:endParaRPr sz="1400" b="0" i="0" u="none" strike="noStrike" cap="none">
                <a:solidFill>
                  <a:srgbClr val="000000"/>
                </a:solidFill>
                <a:latin typeface="Arial"/>
                <a:ea typeface="Arial"/>
                <a:cs typeface="Arial"/>
                <a:sym typeface="Arial"/>
              </a:endParaRPr>
            </a:p>
          </p:txBody>
        </p:sp>
        <p:sp>
          <p:nvSpPr>
            <p:cNvPr id="157" name="Google Shape;157;p4"/>
            <p:cNvSpPr/>
            <p:nvPr/>
          </p:nvSpPr>
          <p:spPr>
            <a:xfrm>
              <a:off x="2867483" y="2686982"/>
              <a:ext cx="1676296" cy="275084"/>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chemeClr val="accent4"/>
              </a:solidFill>
              <a:prstDash val="solid"/>
              <a:miter lim="800000"/>
              <a:headEnd type="none" w="sm" len="sm"/>
              <a:tailEnd type="none" w="sm" len="sm"/>
            </a:ln>
          </p:spPr>
          <p:txBody>
            <a:bodyPr/>
            <a:lstStyle/>
            <a:p>
              <a:endParaRPr lang="en-US"/>
            </a:p>
          </p:txBody>
        </p:sp>
        <p:sp>
          <p:nvSpPr>
            <p:cNvPr id="158" name="Google Shape;158;p4"/>
            <p:cNvSpPr/>
            <p:nvPr/>
          </p:nvSpPr>
          <p:spPr>
            <a:xfrm>
              <a:off x="4027997" y="2962067"/>
              <a:ext cx="1031567" cy="687711"/>
            </a:xfrm>
            <a:prstGeom prst="roundRect">
              <a:avLst>
                <a:gd name="adj" fmla="val 10000"/>
              </a:avLst>
            </a:prstGeom>
            <a:gradFill>
              <a:gsLst>
                <a:gs pos="0">
                  <a:srgbClr val="FFDC9B"/>
                </a:gs>
                <a:gs pos="50000">
                  <a:srgbClr val="FFD68D"/>
                </a:gs>
                <a:gs pos="100000">
                  <a:srgbClr val="FFD478"/>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4"/>
            <p:cNvSpPr txBox="1"/>
            <p:nvPr/>
          </p:nvSpPr>
          <p:spPr>
            <a:xfrm>
              <a:off x="4048139" y="2982209"/>
              <a:ext cx="991283" cy="64742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US" sz="1400" b="1" i="0" u="none" strike="noStrike" cap="none">
                  <a:solidFill>
                    <a:schemeClr val="dk1"/>
                  </a:solidFill>
                  <a:latin typeface="Calibri"/>
                  <a:ea typeface="Calibri"/>
                  <a:cs typeface="Calibri"/>
                  <a:sym typeface="Calibri"/>
                </a:rPr>
                <a:t>ROM</a:t>
              </a:r>
              <a:endParaRPr sz="1200" b="1" i="0" u="none" strike="noStrike" cap="none">
                <a:solidFill>
                  <a:schemeClr val="dk1"/>
                </a:solidFill>
                <a:latin typeface="Calibri"/>
                <a:ea typeface="Calibri"/>
                <a:cs typeface="Calibri"/>
                <a:sym typeface="Calibri"/>
              </a:endParaRPr>
            </a:p>
          </p:txBody>
        </p:sp>
        <p:sp>
          <p:nvSpPr>
            <p:cNvPr id="160" name="Google Shape;160;p4"/>
            <p:cNvSpPr/>
            <p:nvPr/>
          </p:nvSpPr>
          <p:spPr>
            <a:xfrm>
              <a:off x="3202743" y="3649778"/>
              <a:ext cx="1341037" cy="275084"/>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rgbClr val="599BD5"/>
              </a:solidFill>
              <a:prstDash val="solid"/>
              <a:miter lim="800000"/>
              <a:headEnd type="none" w="sm" len="sm"/>
              <a:tailEnd type="none" w="sm" len="sm"/>
            </a:ln>
          </p:spPr>
          <p:txBody>
            <a:bodyPr/>
            <a:lstStyle/>
            <a:p>
              <a:endParaRPr lang="en-US"/>
            </a:p>
          </p:txBody>
        </p:sp>
        <p:sp>
          <p:nvSpPr>
            <p:cNvPr id="161" name="Google Shape;161;p4"/>
            <p:cNvSpPr/>
            <p:nvPr/>
          </p:nvSpPr>
          <p:spPr>
            <a:xfrm>
              <a:off x="2686959" y="3924863"/>
              <a:ext cx="1031567" cy="687711"/>
            </a:xfrm>
            <a:prstGeom prst="roundRect">
              <a:avLst>
                <a:gd name="adj" fmla="val 10000"/>
              </a:avLst>
            </a:prstGeom>
            <a:gradFill>
              <a:gsLst>
                <a:gs pos="0">
                  <a:srgbClr val="AFCAE9"/>
                </a:gs>
                <a:gs pos="50000">
                  <a:srgbClr val="A0C1E4"/>
                </a:gs>
                <a:gs pos="100000">
                  <a:srgbClr val="8FB8E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4"/>
            <p:cNvSpPr txBox="1"/>
            <p:nvPr/>
          </p:nvSpPr>
          <p:spPr>
            <a:xfrm>
              <a:off x="2707101" y="3945005"/>
              <a:ext cx="991283" cy="64742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PROM</a:t>
              </a:r>
              <a:endParaRPr sz="1400" b="0" i="0" u="none" strike="noStrike" cap="none">
                <a:solidFill>
                  <a:srgbClr val="000000"/>
                </a:solidFill>
                <a:latin typeface="Arial"/>
                <a:ea typeface="Arial"/>
                <a:cs typeface="Arial"/>
                <a:sym typeface="Arial"/>
              </a:endParaRPr>
            </a:p>
          </p:txBody>
        </p:sp>
        <p:sp>
          <p:nvSpPr>
            <p:cNvPr id="163" name="Google Shape;163;p4"/>
            <p:cNvSpPr/>
            <p:nvPr/>
          </p:nvSpPr>
          <p:spPr>
            <a:xfrm>
              <a:off x="4498060" y="3649778"/>
              <a:ext cx="91440" cy="275084"/>
            </a:xfrm>
            <a:custGeom>
              <a:avLst/>
              <a:gdLst/>
              <a:ahLst/>
              <a:cxnLst/>
              <a:rect l="l" t="t" r="r" b="b"/>
              <a:pathLst>
                <a:path w="120000" h="120000" extrusionOk="0">
                  <a:moveTo>
                    <a:pt x="60000" y="0"/>
                  </a:moveTo>
                  <a:lnTo>
                    <a:pt x="60000" y="120000"/>
                  </a:lnTo>
                </a:path>
              </a:pathLst>
            </a:custGeom>
            <a:noFill/>
            <a:ln w="12700" cap="flat" cmpd="sng">
              <a:solidFill>
                <a:srgbClr val="599BD5"/>
              </a:solidFill>
              <a:prstDash val="solid"/>
              <a:miter lim="800000"/>
              <a:headEnd type="none" w="sm" len="sm"/>
              <a:tailEnd type="none" w="sm" len="sm"/>
            </a:ln>
          </p:spPr>
          <p:txBody>
            <a:bodyPr/>
            <a:lstStyle/>
            <a:p>
              <a:endParaRPr lang="en-US"/>
            </a:p>
          </p:txBody>
        </p:sp>
        <p:sp>
          <p:nvSpPr>
            <p:cNvPr id="164" name="Google Shape;164;p4"/>
            <p:cNvSpPr/>
            <p:nvPr/>
          </p:nvSpPr>
          <p:spPr>
            <a:xfrm>
              <a:off x="4027997" y="3924863"/>
              <a:ext cx="1031567" cy="687711"/>
            </a:xfrm>
            <a:prstGeom prst="roundRect">
              <a:avLst>
                <a:gd name="adj" fmla="val 10000"/>
              </a:avLst>
            </a:prstGeom>
            <a:gradFill>
              <a:gsLst>
                <a:gs pos="0">
                  <a:srgbClr val="AFCAE9"/>
                </a:gs>
                <a:gs pos="50000">
                  <a:srgbClr val="A0C1E4"/>
                </a:gs>
                <a:gs pos="100000">
                  <a:srgbClr val="8FB8E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4"/>
            <p:cNvSpPr txBox="1"/>
            <p:nvPr/>
          </p:nvSpPr>
          <p:spPr>
            <a:xfrm>
              <a:off x="4048139" y="3945005"/>
              <a:ext cx="991283" cy="64742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EPROM</a:t>
              </a:r>
              <a:endParaRPr sz="1400" b="0" i="0" u="none" strike="noStrike" cap="none">
                <a:solidFill>
                  <a:srgbClr val="000000"/>
                </a:solidFill>
                <a:latin typeface="Arial"/>
                <a:ea typeface="Arial"/>
                <a:cs typeface="Arial"/>
                <a:sym typeface="Arial"/>
              </a:endParaRPr>
            </a:p>
          </p:txBody>
        </p:sp>
        <p:sp>
          <p:nvSpPr>
            <p:cNvPr id="166" name="Google Shape;166;p4"/>
            <p:cNvSpPr/>
            <p:nvPr/>
          </p:nvSpPr>
          <p:spPr>
            <a:xfrm>
              <a:off x="4543780" y="3649778"/>
              <a:ext cx="1341037" cy="275084"/>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rgbClr val="599BD5"/>
              </a:solidFill>
              <a:prstDash val="solid"/>
              <a:miter lim="800000"/>
              <a:headEnd type="none" w="sm" len="sm"/>
              <a:tailEnd type="none" w="sm" len="sm"/>
            </a:ln>
          </p:spPr>
          <p:txBody>
            <a:bodyPr/>
            <a:lstStyle/>
            <a:p>
              <a:endParaRPr lang="en-US"/>
            </a:p>
          </p:txBody>
        </p:sp>
        <p:sp>
          <p:nvSpPr>
            <p:cNvPr id="167" name="Google Shape;167;p4"/>
            <p:cNvSpPr/>
            <p:nvPr/>
          </p:nvSpPr>
          <p:spPr>
            <a:xfrm>
              <a:off x="5369034" y="3924863"/>
              <a:ext cx="1031567" cy="687711"/>
            </a:xfrm>
            <a:prstGeom prst="roundRect">
              <a:avLst>
                <a:gd name="adj" fmla="val 10000"/>
              </a:avLst>
            </a:prstGeom>
            <a:gradFill>
              <a:gsLst>
                <a:gs pos="0">
                  <a:srgbClr val="AFCAE9"/>
                </a:gs>
                <a:gs pos="50000">
                  <a:srgbClr val="A0C1E4"/>
                </a:gs>
                <a:gs pos="100000">
                  <a:srgbClr val="8FB8E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4"/>
            <p:cNvSpPr txBox="1"/>
            <p:nvPr/>
          </p:nvSpPr>
          <p:spPr>
            <a:xfrm>
              <a:off x="5389176" y="3945005"/>
              <a:ext cx="991283" cy="64742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EEPROM</a:t>
              </a:r>
              <a:endParaRPr sz="1700" b="0" i="0" u="none" strike="noStrike" cap="none">
                <a:solidFill>
                  <a:schemeClr val="dk1"/>
                </a:solidFill>
                <a:latin typeface="Calibri"/>
                <a:ea typeface="Calibri"/>
                <a:cs typeface="Calibri"/>
                <a:sym typeface="Calibri"/>
              </a:endParaRPr>
            </a:p>
          </p:txBody>
        </p:sp>
        <p:sp>
          <p:nvSpPr>
            <p:cNvPr id="169" name="Google Shape;169;p4"/>
            <p:cNvSpPr/>
            <p:nvPr/>
          </p:nvSpPr>
          <p:spPr>
            <a:xfrm>
              <a:off x="5717188" y="1724186"/>
              <a:ext cx="2849704" cy="275084"/>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chemeClr val="accent3"/>
              </a:solidFill>
              <a:prstDash val="solid"/>
              <a:miter lim="800000"/>
              <a:headEnd type="none" w="sm" len="sm"/>
              <a:tailEnd type="none" w="sm" len="sm"/>
            </a:ln>
          </p:spPr>
          <p:txBody>
            <a:bodyPr/>
            <a:lstStyle/>
            <a:p>
              <a:endParaRPr lang="en-US"/>
            </a:p>
          </p:txBody>
        </p:sp>
        <p:sp>
          <p:nvSpPr>
            <p:cNvPr id="170" name="Google Shape;170;p4"/>
            <p:cNvSpPr/>
            <p:nvPr/>
          </p:nvSpPr>
          <p:spPr>
            <a:xfrm>
              <a:off x="8051109" y="1999271"/>
              <a:ext cx="1031567" cy="687711"/>
            </a:xfrm>
            <a:prstGeom prst="roundRect">
              <a:avLst>
                <a:gd name="adj" fmla="val 10000"/>
              </a:avLst>
            </a:prstGeom>
            <a:gradFill>
              <a:gsLst>
                <a:gs pos="0">
                  <a:srgbClr val="D1D1D1"/>
                </a:gs>
                <a:gs pos="50000">
                  <a:srgbClr val="C7C7C7"/>
                </a:gs>
                <a:gs pos="100000">
                  <a:srgbClr val="C0C0C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4"/>
            <p:cNvSpPr txBox="1"/>
            <p:nvPr/>
          </p:nvSpPr>
          <p:spPr>
            <a:xfrm>
              <a:off x="8071251" y="2019413"/>
              <a:ext cx="991283" cy="64742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US" sz="1400" b="1" i="0" u="none" strike="noStrike" cap="none" dirty="0">
                  <a:solidFill>
                    <a:schemeClr val="dk1"/>
                  </a:solidFill>
                  <a:latin typeface="Calibri"/>
                  <a:ea typeface="Calibri"/>
                  <a:cs typeface="Calibri"/>
                  <a:sym typeface="Calibri"/>
                </a:rPr>
                <a:t>Secondary Memory</a:t>
              </a:r>
              <a:endParaRPr sz="1400" b="0" i="0" u="none" strike="noStrike" cap="none" dirty="0">
                <a:solidFill>
                  <a:srgbClr val="000000"/>
                </a:solidFill>
                <a:latin typeface="Arial"/>
                <a:ea typeface="Arial"/>
                <a:cs typeface="Arial"/>
                <a:sym typeface="Arial"/>
              </a:endParaRPr>
            </a:p>
          </p:txBody>
        </p:sp>
        <p:sp>
          <p:nvSpPr>
            <p:cNvPr id="172" name="Google Shape;172;p4"/>
            <p:cNvSpPr/>
            <p:nvPr/>
          </p:nvSpPr>
          <p:spPr>
            <a:xfrm>
              <a:off x="5884818" y="2686982"/>
              <a:ext cx="2682074" cy="275084"/>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chemeClr val="accent4"/>
              </a:solidFill>
              <a:prstDash val="solid"/>
              <a:miter lim="800000"/>
              <a:headEnd type="none" w="sm" len="sm"/>
              <a:tailEnd type="none" w="sm" len="sm"/>
            </a:ln>
          </p:spPr>
          <p:txBody>
            <a:bodyPr/>
            <a:lstStyle/>
            <a:p>
              <a:endParaRPr lang="en-US"/>
            </a:p>
          </p:txBody>
        </p:sp>
        <p:sp>
          <p:nvSpPr>
            <p:cNvPr id="173" name="Google Shape;173;p4"/>
            <p:cNvSpPr/>
            <p:nvPr/>
          </p:nvSpPr>
          <p:spPr>
            <a:xfrm>
              <a:off x="5369034" y="2962067"/>
              <a:ext cx="1031567" cy="687711"/>
            </a:xfrm>
            <a:prstGeom prst="roundRect">
              <a:avLst>
                <a:gd name="adj" fmla="val 10000"/>
              </a:avLst>
            </a:prstGeom>
            <a:gradFill>
              <a:gsLst>
                <a:gs pos="0">
                  <a:srgbClr val="FFDC9B"/>
                </a:gs>
                <a:gs pos="50000">
                  <a:srgbClr val="FFD68D"/>
                </a:gs>
                <a:gs pos="100000">
                  <a:srgbClr val="FFD478"/>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4"/>
            <p:cNvSpPr txBox="1"/>
            <p:nvPr/>
          </p:nvSpPr>
          <p:spPr>
            <a:xfrm>
              <a:off x="5389176" y="2982209"/>
              <a:ext cx="991283" cy="64742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US" sz="1400" b="1" i="0" u="none" strike="noStrike" cap="none">
                  <a:solidFill>
                    <a:schemeClr val="dk1"/>
                  </a:solidFill>
                  <a:latin typeface="Calibri"/>
                  <a:ea typeface="Calibri"/>
                  <a:cs typeface="Calibri"/>
                  <a:sym typeface="Calibri"/>
                </a:rPr>
                <a:t>Hard Disc</a:t>
              </a:r>
              <a:endParaRPr sz="1400" b="0" i="0" u="none" strike="noStrike" cap="none">
                <a:solidFill>
                  <a:srgbClr val="000000"/>
                </a:solidFill>
                <a:latin typeface="Arial"/>
                <a:ea typeface="Arial"/>
                <a:cs typeface="Arial"/>
                <a:sym typeface="Arial"/>
              </a:endParaRPr>
            </a:p>
          </p:txBody>
        </p:sp>
        <p:sp>
          <p:nvSpPr>
            <p:cNvPr id="175" name="Google Shape;175;p4"/>
            <p:cNvSpPr/>
            <p:nvPr/>
          </p:nvSpPr>
          <p:spPr>
            <a:xfrm>
              <a:off x="7225855" y="2686982"/>
              <a:ext cx="1341037" cy="275084"/>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chemeClr val="accent4"/>
              </a:solidFill>
              <a:prstDash val="solid"/>
              <a:miter lim="800000"/>
              <a:headEnd type="none" w="sm" len="sm"/>
              <a:tailEnd type="none" w="sm" len="sm"/>
            </a:ln>
          </p:spPr>
          <p:txBody>
            <a:bodyPr/>
            <a:lstStyle/>
            <a:p>
              <a:endParaRPr lang="en-US"/>
            </a:p>
          </p:txBody>
        </p:sp>
        <p:sp>
          <p:nvSpPr>
            <p:cNvPr id="176" name="Google Shape;176;p4"/>
            <p:cNvSpPr/>
            <p:nvPr/>
          </p:nvSpPr>
          <p:spPr>
            <a:xfrm>
              <a:off x="6710071" y="2962067"/>
              <a:ext cx="1031567" cy="687711"/>
            </a:xfrm>
            <a:prstGeom prst="roundRect">
              <a:avLst>
                <a:gd name="adj" fmla="val 10000"/>
              </a:avLst>
            </a:prstGeom>
            <a:gradFill>
              <a:gsLst>
                <a:gs pos="0">
                  <a:srgbClr val="FFDC9B"/>
                </a:gs>
                <a:gs pos="50000">
                  <a:srgbClr val="FFD68D"/>
                </a:gs>
                <a:gs pos="100000">
                  <a:srgbClr val="FFD478"/>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4"/>
            <p:cNvSpPr txBox="1"/>
            <p:nvPr/>
          </p:nvSpPr>
          <p:spPr>
            <a:xfrm>
              <a:off x="6730213" y="2982209"/>
              <a:ext cx="991283" cy="64742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US" sz="1400" b="1" i="0" u="none" strike="noStrike" cap="none">
                  <a:solidFill>
                    <a:schemeClr val="dk1"/>
                  </a:solidFill>
                  <a:latin typeface="Calibri"/>
                  <a:ea typeface="Calibri"/>
                  <a:cs typeface="Calibri"/>
                  <a:sym typeface="Calibri"/>
                </a:rPr>
                <a:t>Compact Disk</a:t>
              </a:r>
              <a:endParaRPr sz="1400" b="0" i="0" u="none" strike="noStrike" cap="none">
                <a:solidFill>
                  <a:srgbClr val="000000"/>
                </a:solidFill>
                <a:latin typeface="Arial"/>
                <a:ea typeface="Arial"/>
                <a:cs typeface="Arial"/>
                <a:sym typeface="Arial"/>
              </a:endParaRPr>
            </a:p>
          </p:txBody>
        </p:sp>
        <p:sp>
          <p:nvSpPr>
            <p:cNvPr id="178" name="Google Shape;178;p4"/>
            <p:cNvSpPr/>
            <p:nvPr/>
          </p:nvSpPr>
          <p:spPr>
            <a:xfrm>
              <a:off x="8521172" y="2686982"/>
              <a:ext cx="91440" cy="275084"/>
            </a:xfrm>
            <a:custGeom>
              <a:avLst/>
              <a:gdLst/>
              <a:ahLst/>
              <a:cxnLst/>
              <a:rect l="l" t="t" r="r" b="b"/>
              <a:pathLst>
                <a:path w="120000" h="120000" extrusionOk="0">
                  <a:moveTo>
                    <a:pt x="60000" y="0"/>
                  </a:moveTo>
                  <a:lnTo>
                    <a:pt x="60000" y="120000"/>
                  </a:lnTo>
                </a:path>
              </a:pathLst>
            </a:custGeom>
            <a:noFill/>
            <a:ln w="12700" cap="flat" cmpd="sng">
              <a:solidFill>
                <a:schemeClr val="accent4"/>
              </a:solidFill>
              <a:prstDash val="solid"/>
              <a:miter lim="800000"/>
              <a:headEnd type="none" w="sm" len="sm"/>
              <a:tailEnd type="none" w="sm" len="sm"/>
            </a:ln>
          </p:spPr>
          <p:txBody>
            <a:bodyPr/>
            <a:lstStyle/>
            <a:p>
              <a:endParaRPr lang="en-US"/>
            </a:p>
          </p:txBody>
        </p:sp>
        <p:sp>
          <p:nvSpPr>
            <p:cNvPr id="179" name="Google Shape;179;p4"/>
            <p:cNvSpPr/>
            <p:nvPr/>
          </p:nvSpPr>
          <p:spPr>
            <a:xfrm>
              <a:off x="8051109" y="2962067"/>
              <a:ext cx="1031567" cy="687711"/>
            </a:xfrm>
            <a:prstGeom prst="roundRect">
              <a:avLst>
                <a:gd name="adj" fmla="val 10000"/>
              </a:avLst>
            </a:prstGeom>
            <a:gradFill>
              <a:gsLst>
                <a:gs pos="0">
                  <a:srgbClr val="FFDC9B"/>
                </a:gs>
                <a:gs pos="50000">
                  <a:srgbClr val="FFD68D"/>
                </a:gs>
                <a:gs pos="100000">
                  <a:srgbClr val="FFD478"/>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4"/>
            <p:cNvSpPr txBox="1"/>
            <p:nvPr/>
          </p:nvSpPr>
          <p:spPr>
            <a:xfrm>
              <a:off x="8071251" y="2982209"/>
              <a:ext cx="991283" cy="64742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US" sz="1400" b="1" i="0" u="none" strike="noStrike" cap="none">
                  <a:solidFill>
                    <a:schemeClr val="dk1"/>
                  </a:solidFill>
                  <a:latin typeface="Calibri"/>
                  <a:ea typeface="Calibri"/>
                  <a:cs typeface="Calibri"/>
                  <a:sym typeface="Calibri"/>
                </a:rPr>
                <a:t>Digital Versatile Disk</a:t>
              </a:r>
              <a:endParaRPr sz="1400" b="0" i="0" u="none" strike="noStrike" cap="none">
                <a:solidFill>
                  <a:srgbClr val="000000"/>
                </a:solidFill>
                <a:latin typeface="Arial"/>
                <a:ea typeface="Arial"/>
                <a:cs typeface="Arial"/>
                <a:sym typeface="Arial"/>
              </a:endParaRPr>
            </a:p>
          </p:txBody>
        </p:sp>
        <p:sp>
          <p:nvSpPr>
            <p:cNvPr id="181" name="Google Shape;181;p4"/>
            <p:cNvSpPr/>
            <p:nvPr/>
          </p:nvSpPr>
          <p:spPr>
            <a:xfrm>
              <a:off x="8566892" y="2686982"/>
              <a:ext cx="1341037" cy="275084"/>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chemeClr val="accent4"/>
              </a:solidFill>
              <a:prstDash val="solid"/>
              <a:miter lim="800000"/>
              <a:headEnd type="none" w="sm" len="sm"/>
              <a:tailEnd type="none" w="sm" len="sm"/>
            </a:ln>
          </p:spPr>
          <p:txBody>
            <a:bodyPr/>
            <a:lstStyle/>
            <a:p>
              <a:endParaRPr lang="en-US"/>
            </a:p>
          </p:txBody>
        </p:sp>
        <p:sp>
          <p:nvSpPr>
            <p:cNvPr id="182" name="Google Shape;182;p4"/>
            <p:cNvSpPr/>
            <p:nvPr/>
          </p:nvSpPr>
          <p:spPr>
            <a:xfrm>
              <a:off x="9392146" y="2962067"/>
              <a:ext cx="1031567" cy="687711"/>
            </a:xfrm>
            <a:prstGeom prst="roundRect">
              <a:avLst>
                <a:gd name="adj" fmla="val 10000"/>
              </a:avLst>
            </a:prstGeom>
            <a:gradFill>
              <a:gsLst>
                <a:gs pos="0">
                  <a:srgbClr val="FFDC9B"/>
                </a:gs>
                <a:gs pos="50000">
                  <a:srgbClr val="FFD68D"/>
                </a:gs>
                <a:gs pos="100000">
                  <a:srgbClr val="FFD478"/>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4"/>
            <p:cNvSpPr txBox="1"/>
            <p:nvPr/>
          </p:nvSpPr>
          <p:spPr>
            <a:xfrm>
              <a:off x="9412288" y="2982209"/>
              <a:ext cx="991283" cy="64742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US" sz="1400" b="1" i="0" u="none" strike="noStrike" cap="none">
                  <a:solidFill>
                    <a:schemeClr val="dk1"/>
                  </a:solidFill>
                  <a:latin typeface="Calibri"/>
                  <a:ea typeface="Calibri"/>
                  <a:cs typeface="Calibri"/>
                  <a:sym typeface="Calibri"/>
                </a:rPr>
                <a:t>Flash Disk</a:t>
              </a:r>
              <a:endParaRPr sz="1400" b="0" i="0" u="none" strike="noStrike" cap="none">
                <a:solidFill>
                  <a:srgbClr val="000000"/>
                </a:solidFill>
                <a:latin typeface="Arial"/>
                <a:ea typeface="Arial"/>
                <a:cs typeface="Arial"/>
                <a:sym typeface="Arial"/>
              </a:endParaRPr>
            </a:p>
          </p:txBody>
        </p:sp>
        <p:sp>
          <p:nvSpPr>
            <p:cNvPr id="184" name="Google Shape;184;p4"/>
            <p:cNvSpPr/>
            <p:nvPr/>
          </p:nvSpPr>
          <p:spPr>
            <a:xfrm>
              <a:off x="8566892" y="2686982"/>
              <a:ext cx="2682074" cy="275084"/>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chemeClr val="accent4"/>
              </a:solidFill>
              <a:prstDash val="solid"/>
              <a:miter lim="800000"/>
              <a:headEnd type="none" w="sm" len="sm"/>
              <a:tailEnd type="none" w="sm" len="sm"/>
            </a:ln>
          </p:spPr>
          <p:txBody>
            <a:bodyPr/>
            <a:lstStyle/>
            <a:p>
              <a:endParaRPr lang="en-US"/>
            </a:p>
          </p:txBody>
        </p:sp>
        <p:sp>
          <p:nvSpPr>
            <p:cNvPr id="185" name="Google Shape;185;p4"/>
            <p:cNvSpPr/>
            <p:nvPr/>
          </p:nvSpPr>
          <p:spPr>
            <a:xfrm>
              <a:off x="10733183" y="2962067"/>
              <a:ext cx="1031567" cy="687711"/>
            </a:xfrm>
            <a:prstGeom prst="roundRect">
              <a:avLst>
                <a:gd name="adj" fmla="val 10000"/>
              </a:avLst>
            </a:prstGeom>
            <a:gradFill>
              <a:gsLst>
                <a:gs pos="0">
                  <a:srgbClr val="FFDC9B"/>
                </a:gs>
                <a:gs pos="50000">
                  <a:srgbClr val="FFD68D"/>
                </a:gs>
                <a:gs pos="100000">
                  <a:srgbClr val="FFD478"/>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4"/>
            <p:cNvSpPr txBox="1"/>
            <p:nvPr/>
          </p:nvSpPr>
          <p:spPr>
            <a:xfrm>
              <a:off x="10753325" y="2982209"/>
              <a:ext cx="991283" cy="64742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US" sz="1400" b="1" i="0" u="none" strike="noStrike" cap="none">
                  <a:solidFill>
                    <a:schemeClr val="dk1"/>
                  </a:solidFill>
                  <a:latin typeface="Calibri"/>
                  <a:ea typeface="Calibri"/>
                  <a:cs typeface="Calibri"/>
                  <a:sym typeface="Calibri"/>
                </a:rPr>
                <a:t>Memory Card</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5"/>
          <p:cNvSpPr txBox="1">
            <a:spLocks noGrp="1"/>
          </p:cNvSpPr>
          <p:nvPr>
            <p:ph type="title"/>
          </p:nvPr>
        </p:nvSpPr>
        <p:spPr>
          <a:xfrm>
            <a:off x="478436" y="819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Times New Roman"/>
              <a:buNone/>
            </a:pPr>
            <a:r>
              <a:rPr lang="en-US" sz="3600" b="1">
                <a:solidFill>
                  <a:srgbClr val="000000"/>
                </a:solidFill>
                <a:latin typeface="Times New Roman"/>
                <a:ea typeface="Times New Roman"/>
                <a:cs typeface="Times New Roman"/>
                <a:sym typeface="Times New Roman"/>
              </a:rPr>
              <a:t>Computer Memory</a:t>
            </a:r>
            <a:br>
              <a:rPr lang="en-US" sz="4400" b="0" i="0" u="none" strike="noStrike">
                <a:solidFill>
                  <a:srgbClr val="000000"/>
                </a:solidFill>
                <a:latin typeface="Times New Roman"/>
                <a:ea typeface="Times New Roman"/>
                <a:cs typeface="Times New Roman"/>
                <a:sym typeface="Times New Roman"/>
              </a:rPr>
            </a:br>
            <a:endParaRPr/>
          </a:p>
        </p:txBody>
      </p:sp>
      <p:pic>
        <p:nvPicPr>
          <p:cNvPr id="192" name="Google Shape;192;p5" descr="Logo&#10;&#10;Description automatically generated"/>
          <p:cNvPicPr preferRelativeResize="0"/>
          <p:nvPr/>
        </p:nvPicPr>
        <p:blipFill rotWithShape="1">
          <a:blip r:embed="rId3">
            <a:alphaModFix/>
          </a:blip>
          <a:srcRect/>
          <a:stretch/>
        </p:blipFill>
        <p:spPr>
          <a:xfrm>
            <a:off x="0" y="5582980"/>
            <a:ext cx="1339121" cy="1275020"/>
          </a:xfrm>
          <a:prstGeom prst="rect">
            <a:avLst/>
          </a:prstGeom>
          <a:noFill/>
          <a:ln>
            <a:noFill/>
          </a:ln>
        </p:spPr>
      </p:pic>
      <p:cxnSp>
        <p:nvCxnSpPr>
          <p:cNvPr id="193" name="Google Shape;193;p5"/>
          <p:cNvCxnSpPr/>
          <p:nvPr/>
        </p:nvCxnSpPr>
        <p:spPr>
          <a:xfrm>
            <a:off x="0" y="989351"/>
            <a:ext cx="12191999" cy="0"/>
          </a:xfrm>
          <a:prstGeom prst="straightConnector1">
            <a:avLst/>
          </a:prstGeom>
          <a:noFill/>
          <a:ln w="76200" cap="flat" cmpd="sng">
            <a:solidFill>
              <a:srgbClr val="801D4A"/>
            </a:solidFill>
            <a:prstDash val="solid"/>
            <a:miter lim="800000"/>
            <a:headEnd type="none" w="sm" len="sm"/>
            <a:tailEnd type="none" w="sm" len="sm"/>
          </a:ln>
        </p:spPr>
      </p:cxnSp>
      <p:sp>
        <p:nvSpPr>
          <p:cNvPr id="194" name="Google Shape;194;p5" descr="Heartbeat"/>
          <p:cNvSpPr/>
          <p:nvPr/>
        </p:nvSpPr>
        <p:spPr>
          <a:xfrm>
            <a:off x="2549495" y="1692675"/>
            <a:ext cx="767812" cy="76781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5"/>
          <p:cNvSpPr txBox="1"/>
          <p:nvPr/>
        </p:nvSpPr>
        <p:spPr>
          <a:xfrm>
            <a:off x="478435" y="1199802"/>
            <a:ext cx="11489100" cy="350861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dirty="0">
                <a:solidFill>
                  <a:srgbClr val="222222"/>
                </a:solidFill>
                <a:latin typeface="Calibri"/>
                <a:ea typeface="Calibri"/>
                <a:cs typeface="Calibri"/>
                <a:sym typeface="Calibri"/>
              </a:rPr>
              <a:t>Primary Memory : RAM</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200"/>
              <a:buFont typeface="Arial"/>
              <a:buNone/>
            </a:pPr>
            <a:endParaRPr sz="2200" b="0" i="0" u="none" strike="noStrike" cap="none" dirty="0">
              <a:solidFill>
                <a:srgbClr val="222222"/>
              </a:solidFill>
              <a:latin typeface="Calibri"/>
              <a:ea typeface="Calibri"/>
              <a:cs typeface="Calibri"/>
              <a:sym typeface="Calibri"/>
            </a:endParaRPr>
          </a:p>
          <a:p>
            <a:pPr marL="342900" marR="0" lvl="0" indent="-342900" algn="just" rtl="0">
              <a:lnSpc>
                <a:spcPct val="100000"/>
              </a:lnSpc>
              <a:spcBef>
                <a:spcPts val="0"/>
              </a:spcBef>
              <a:spcAft>
                <a:spcPts val="0"/>
              </a:spcAft>
              <a:buClr>
                <a:srgbClr val="222222"/>
              </a:buClr>
              <a:buSzPts val="2200"/>
              <a:buFont typeface="Arial"/>
              <a:buChar char="•"/>
            </a:pPr>
            <a:r>
              <a:rPr lang="en-US" sz="2200" b="0" i="0" u="none" strike="noStrike" cap="none" dirty="0">
                <a:solidFill>
                  <a:srgbClr val="222222"/>
                </a:solidFill>
                <a:latin typeface="Calibri"/>
                <a:ea typeface="Calibri"/>
                <a:cs typeface="Calibri"/>
                <a:sym typeface="Calibri"/>
              </a:rPr>
              <a:t>RAM is a Random Access Memory; it means the CPU can directly access any address location of RAM memory.  RAM is a quickly accessible memory of the computer. It stores the data temporarily.</a:t>
            </a:r>
            <a:endParaRPr sz="1400" b="0" i="0" u="none" strike="noStrike" cap="none" dirty="0">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222222"/>
              </a:buClr>
              <a:buSzPts val="2200"/>
              <a:buFont typeface="Arial"/>
              <a:buChar char="•"/>
            </a:pPr>
            <a:r>
              <a:rPr lang="en-US" sz="2200" b="0" i="0" u="none" strike="noStrike" cap="none" dirty="0">
                <a:solidFill>
                  <a:srgbClr val="222222"/>
                </a:solidFill>
                <a:latin typeface="Calibri"/>
                <a:ea typeface="Calibri"/>
                <a:cs typeface="Calibri"/>
                <a:sym typeface="Calibri"/>
              </a:rPr>
              <a:t>RAM is a volatile memory. It stores data while the power is on, but once the power is turned off, all data in RAM is erased. The data that needs to be processed currently must be in RAM..</a:t>
            </a:r>
            <a:endParaRPr sz="1400" b="0" i="0" u="none" strike="noStrike" cap="none" dirty="0">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222222"/>
              </a:buClr>
              <a:buSzPts val="2200"/>
              <a:buFont typeface="Arial"/>
              <a:buChar char="•"/>
            </a:pPr>
            <a:r>
              <a:rPr lang="en-US" sz="2200" b="0" i="0" u="none" strike="noStrike" cap="none" dirty="0">
                <a:solidFill>
                  <a:srgbClr val="222222"/>
                </a:solidFill>
                <a:latin typeface="Calibri"/>
                <a:ea typeface="Calibri"/>
                <a:cs typeface="Calibri"/>
                <a:sym typeface="Calibri"/>
              </a:rPr>
              <a:t>RAM is the fastest and </a:t>
            </a:r>
            <a:r>
              <a:rPr lang="en-US" sz="2200" dirty="0">
                <a:solidFill>
                  <a:srgbClr val="222222"/>
                </a:solidFill>
                <a:latin typeface="Calibri"/>
                <a:ea typeface="Calibri"/>
                <a:cs typeface="Calibri"/>
                <a:sym typeface="Calibri"/>
              </a:rPr>
              <a:t>most costly</a:t>
            </a:r>
            <a:r>
              <a:rPr lang="en-US" sz="2200" b="0" i="0" u="none" strike="noStrike" cap="none" dirty="0">
                <a:solidFill>
                  <a:srgbClr val="222222"/>
                </a:solidFill>
                <a:latin typeface="Calibri"/>
                <a:ea typeface="Calibri"/>
                <a:cs typeface="Calibri"/>
                <a:sym typeface="Calibri"/>
              </a:rPr>
              <a:t> memory of the computer. It is a read-write memory of the computer. The processor can read the instructions from RAM and write the result to the RAM. The data in RAM can be modified.</a:t>
            </a:r>
            <a:endParaRPr sz="1400" b="0" i="0" u="none" strike="noStrike" cap="none" dirty="0">
              <a:solidFill>
                <a:srgbClr val="000000"/>
              </a:solidFill>
              <a:latin typeface="Arial"/>
              <a:ea typeface="Arial"/>
              <a:cs typeface="Arial"/>
              <a:sym typeface="Arial"/>
            </a:endParaRPr>
          </a:p>
        </p:txBody>
      </p:sp>
      <p:pic>
        <p:nvPicPr>
          <p:cNvPr id="196" name="Google Shape;196;p5" descr="A picture containing text, circuit&#10;&#10;Description automatically generated"/>
          <p:cNvPicPr preferRelativeResize="0"/>
          <p:nvPr/>
        </p:nvPicPr>
        <p:blipFill rotWithShape="1">
          <a:blip r:embed="rId5">
            <a:alphaModFix/>
          </a:blip>
          <a:srcRect/>
          <a:stretch/>
        </p:blipFill>
        <p:spPr>
          <a:xfrm>
            <a:off x="7947719" y="4693855"/>
            <a:ext cx="3411511" cy="1778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6"/>
          <p:cNvSpPr txBox="1">
            <a:spLocks noGrp="1"/>
          </p:cNvSpPr>
          <p:nvPr>
            <p:ph type="title"/>
          </p:nvPr>
        </p:nvSpPr>
        <p:spPr>
          <a:xfrm>
            <a:off x="478436" y="819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Times New Roman"/>
              <a:buNone/>
            </a:pPr>
            <a:r>
              <a:rPr lang="en-US" sz="3600" b="1">
                <a:solidFill>
                  <a:srgbClr val="000000"/>
                </a:solidFill>
                <a:latin typeface="Times New Roman"/>
                <a:ea typeface="Times New Roman"/>
                <a:cs typeface="Times New Roman"/>
                <a:sym typeface="Times New Roman"/>
              </a:rPr>
              <a:t>Computer Memory</a:t>
            </a:r>
            <a:br>
              <a:rPr lang="en-US" sz="4400" b="0" i="0" u="none" strike="noStrike">
                <a:solidFill>
                  <a:srgbClr val="000000"/>
                </a:solidFill>
                <a:latin typeface="Times New Roman"/>
                <a:ea typeface="Times New Roman"/>
                <a:cs typeface="Times New Roman"/>
                <a:sym typeface="Times New Roman"/>
              </a:rPr>
            </a:br>
            <a:endParaRPr/>
          </a:p>
        </p:txBody>
      </p:sp>
      <p:pic>
        <p:nvPicPr>
          <p:cNvPr id="202" name="Google Shape;202;p6" descr="Logo&#10;&#10;Description automatically generated"/>
          <p:cNvPicPr preferRelativeResize="0"/>
          <p:nvPr/>
        </p:nvPicPr>
        <p:blipFill rotWithShape="1">
          <a:blip r:embed="rId3">
            <a:alphaModFix/>
          </a:blip>
          <a:srcRect/>
          <a:stretch/>
        </p:blipFill>
        <p:spPr>
          <a:xfrm>
            <a:off x="0" y="5582980"/>
            <a:ext cx="1339121" cy="1275020"/>
          </a:xfrm>
          <a:prstGeom prst="rect">
            <a:avLst/>
          </a:prstGeom>
          <a:noFill/>
          <a:ln>
            <a:noFill/>
          </a:ln>
        </p:spPr>
      </p:pic>
      <p:cxnSp>
        <p:nvCxnSpPr>
          <p:cNvPr id="203" name="Google Shape;203;p6"/>
          <p:cNvCxnSpPr/>
          <p:nvPr/>
        </p:nvCxnSpPr>
        <p:spPr>
          <a:xfrm>
            <a:off x="0" y="989351"/>
            <a:ext cx="12191999" cy="0"/>
          </a:xfrm>
          <a:prstGeom prst="straightConnector1">
            <a:avLst/>
          </a:prstGeom>
          <a:noFill/>
          <a:ln w="76200" cap="flat" cmpd="sng">
            <a:solidFill>
              <a:srgbClr val="801D4A"/>
            </a:solidFill>
            <a:prstDash val="solid"/>
            <a:miter lim="800000"/>
            <a:headEnd type="none" w="sm" len="sm"/>
            <a:tailEnd type="none" w="sm" len="sm"/>
          </a:ln>
        </p:spPr>
      </p:cxnSp>
      <p:sp>
        <p:nvSpPr>
          <p:cNvPr id="204" name="Google Shape;204;p6" descr="Heartbeat"/>
          <p:cNvSpPr/>
          <p:nvPr/>
        </p:nvSpPr>
        <p:spPr>
          <a:xfrm>
            <a:off x="2549495" y="1692675"/>
            <a:ext cx="767812" cy="76781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6" descr="Fax"/>
          <p:cNvSpPr/>
          <p:nvPr/>
        </p:nvSpPr>
        <p:spPr>
          <a:xfrm>
            <a:off x="3838323" y="4716113"/>
            <a:ext cx="767812" cy="76781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6"/>
          <p:cNvSpPr txBox="1"/>
          <p:nvPr/>
        </p:nvSpPr>
        <p:spPr>
          <a:xfrm>
            <a:off x="463446" y="1139842"/>
            <a:ext cx="11498705" cy="320083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dirty="0">
                <a:solidFill>
                  <a:srgbClr val="222222"/>
                </a:solidFill>
                <a:latin typeface="Calibri"/>
                <a:ea typeface="Calibri"/>
                <a:cs typeface="Calibri"/>
                <a:sym typeface="Calibri"/>
              </a:rPr>
              <a:t>Primary Memory : RAM</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200"/>
              <a:buFont typeface="Arial"/>
              <a:buNone/>
            </a:pPr>
            <a:endParaRPr sz="2200" b="0" i="0" u="none" strike="noStrike" cap="none" dirty="0">
              <a:solidFill>
                <a:srgbClr val="22222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200"/>
              <a:buFont typeface="Arial"/>
              <a:buNone/>
            </a:pPr>
            <a:r>
              <a:rPr lang="en-US" sz="2000" b="0" i="0" u="none" strike="noStrike" cap="none" dirty="0">
                <a:solidFill>
                  <a:srgbClr val="222222"/>
                </a:solidFill>
                <a:latin typeface="Calibri"/>
                <a:ea typeface="Calibri"/>
                <a:cs typeface="Calibri"/>
                <a:sym typeface="Calibri"/>
              </a:rPr>
              <a:t>There are two kinds of RAM, </a:t>
            </a:r>
            <a:r>
              <a:rPr lang="en-US" sz="2000" b="1" i="0" u="none" strike="noStrike" cap="none" dirty="0">
                <a:solidFill>
                  <a:srgbClr val="222222"/>
                </a:solidFill>
                <a:latin typeface="Calibri"/>
                <a:ea typeface="Calibri"/>
                <a:cs typeface="Calibri"/>
                <a:sym typeface="Calibri"/>
              </a:rPr>
              <a:t>Static RAM </a:t>
            </a:r>
            <a:r>
              <a:rPr lang="en-US" sz="2000" b="0" i="0" u="none" strike="noStrike" cap="none" dirty="0">
                <a:solidFill>
                  <a:srgbClr val="222222"/>
                </a:solidFill>
                <a:latin typeface="Calibri"/>
                <a:ea typeface="Calibri"/>
                <a:cs typeface="Calibri"/>
                <a:sym typeface="Calibri"/>
              </a:rPr>
              <a:t>and</a:t>
            </a:r>
            <a:r>
              <a:rPr lang="en-US" sz="2000" b="1" i="0" u="none" strike="noStrike" cap="none" dirty="0">
                <a:solidFill>
                  <a:srgbClr val="222222"/>
                </a:solidFill>
                <a:latin typeface="Calibri"/>
                <a:ea typeface="Calibri"/>
                <a:cs typeface="Calibri"/>
                <a:sym typeface="Calibri"/>
              </a:rPr>
              <a:t> Dynamic RAM</a:t>
            </a:r>
            <a:r>
              <a:rPr lang="en-US" sz="2000" b="0" i="0" u="none" strike="noStrike" cap="none" dirty="0">
                <a:solidFill>
                  <a:srgbClr val="222222"/>
                </a:solidFill>
                <a:latin typeface="Calibri"/>
                <a:ea typeface="Calibri"/>
                <a:cs typeface="Calibri"/>
                <a:sym typeface="Calibri"/>
              </a:rPr>
              <a:t>.</a:t>
            </a:r>
            <a:endParaRPr sz="1200" b="0" i="0" u="none" strike="noStrike" cap="none" dirty="0">
              <a:solidFill>
                <a:srgbClr val="000000"/>
              </a:solidFill>
              <a:latin typeface="Arial"/>
              <a:ea typeface="Arial"/>
              <a:cs typeface="Arial"/>
              <a:sym typeface="Arial"/>
            </a:endParaRPr>
          </a:p>
          <a:p>
            <a:pPr lvl="0" indent="-139700" algn="just">
              <a:buClr>
                <a:srgbClr val="222222"/>
              </a:buClr>
              <a:buSzPts val="2200"/>
              <a:buFont typeface="Arial"/>
              <a:buChar char="•"/>
            </a:pPr>
            <a:r>
              <a:rPr lang="en-US" sz="2000" b="1" dirty="0">
                <a:solidFill>
                  <a:srgbClr val="222222"/>
                </a:solidFill>
                <a:latin typeface="Calibri"/>
                <a:ea typeface="Calibri"/>
                <a:cs typeface="Calibri"/>
                <a:sym typeface="Calibri"/>
              </a:rPr>
              <a:t>Static RAM </a:t>
            </a:r>
            <a:r>
              <a:rPr lang="en-US" sz="2000" dirty="0">
                <a:solidFill>
                  <a:srgbClr val="222222"/>
                </a:solidFill>
                <a:latin typeface="Calibri"/>
                <a:ea typeface="Calibri"/>
                <a:cs typeface="Calibri"/>
                <a:sym typeface="Calibri"/>
              </a:rPr>
              <a:t>is one which requires the constant flow of the power to retain the data inside it. It is faster and more expensive than DRAM. It is used as a cache memory for the computer.</a:t>
            </a:r>
            <a:endParaRPr lang="en-US" sz="1200" dirty="0"/>
          </a:p>
          <a:p>
            <a:pPr lvl="0" indent="-139700" algn="just">
              <a:buClr>
                <a:srgbClr val="222222"/>
              </a:buClr>
              <a:buSzPts val="2200"/>
              <a:buFont typeface="Arial"/>
              <a:buChar char="•"/>
            </a:pPr>
            <a:r>
              <a:rPr lang="en-US" sz="2000" b="1" dirty="0">
                <a:solidFill>
                  <a:srgbClr val="222222"/>
                </a:solidFill>
                <a:latin typeface="Calibri"/>
                <a:ea typeface="Calibri"/>
                <a:cs typeface="Calibri"/>
                <a:sym typeface="Calibri"/>
              </a:rPr>
              <a:t>Dynamic RAM </a:t>
            </a:r>
            <a:r>
              <a:rPr lang="en-US" sz="2000" dirty="0">
                <a:solidFill>
                  <a:srgbClr val="222222"/>
                </a:solidFill>
                <a:latin typeface="Calibri"/>
                <a:ea typeface="Calibri"/>
                <a:cs typeface="Calibri"/>
                <a:sym typeface="Calibri"/>
              </a:rPr>
              <a:t>needs to be refreshed to retain the data it holds. It is slower and cheaper than static RAM.</a:t>
            </a:r>
            <a:endParaRPr sz="2000" b="0" i="0" u="none" strike="noStrike" cap="none" dirty="0">
              <a:solidFill>
                <a:srgbClr val="222222"/>
              </a:solidFill>
              <a:latin typeface="Calibri"/>
              <a:ea typeface="Calibri"/>
              <a:cs typeface="Calibri"/>
              <a:sym typeface="Calibri"/>
            </a:endParaRPr>
          </a:p>
          <a:p>
            <a:pPr marL="0" marR="0" lvl="0" indent="-139700" algn="just" rtl="0">
              <a:lnSpc>
                <a:spcPct val="100000"/>
              </a:lnSpc>
              <a:spcBef>
                <a:spcPts val="0"/>
              </a:spcBef>
              <a:spcAft>
                <a:spcPts val="0"/>
              </a:spcAft>
              <a:buClr>
                <a:srgbClr val="222222"/>
              </a:buClr>
              <a:buSzPts val="2200"/>
              <a:buFont typeface="Arial"/>
              <a:buChar char="•"/>
            </a:pPr>
            <a:r>
              <a:rPr lang="en-US" sz="2000" b="0" i="0" u="none" strike="noStrike" cap="none" dirty="0">
                <a:solidFill>
                  <a:srgbClr val="222222"/>
                </a:solidFill>
                <a:latin typeface="Calibri"/>
                <a:ea typeface="Calibri"/>
                <a:cs typeface="Calibri"/>
                <a:sym typeface="Calibri"/>
              </a:rPr>
              <a:t> </a:t>
            </a:r>
            <a:endParaRPr dirty="0"/>
          </a:p>
          <a:p>
            <a:pPr marL="0" marR="0" lvl="0" indent="0" algn="just" rtl="0">
              <a:lnSpc>
                <a:spcPct val="100000"/>
              </a:lnSpc>
              <a:spcBef>
                <a:spcPts val="0"/>
              </a:spcBef>
              <a:spcAft>
                <a:spcPts val="0"/>
              </a:spcAft>
              <a:buClr>
                <a:srgbClr val="222222"/>
              </a:buClr>
              <a:buSzPts val="2200"/>
              <a:buFont typeface="Arial"/>
              <a:buNone/>
            </a:pPr>
            <a:endParaRPr sz="2000" b="0" i="0" u="none" strike="noStrike" cap="none" dirty="0">
              <a:solidFill>
                <a:srgbClr val="222222"/>
              </a:solidFill>
              <a:latin typeface="Calibri"/>
              <a:ea typeface="Calibri"/>
              <a:cs typeface="Calibri"/>
              <a:sym typeface="Calibri"/>
            </a:endParaRPr>
          </a:p>
          <a:p>
            <a:pPr marL="0" marR="0" lvl="0" indent="0" algn="just"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342900" marR="0" lvl="0" indent="-203200" algn="just" rtl="0">
              <a:lnSpc>
                <a:spcPct val="100000"/>
              </a:lnSpc>
              <a:spcBef>
                <a:spcPts val="0"/>
              </a:spcBef>
              <a:spcAft>
                <a:spcPts val="0"/>
              </a:spcAft>
              <a:buClr>
                <a:schemeClr val="dk1"/>
              </a:buClr>
              <a:buSzPts val="2200"/>
              <a:buFont typeface="Arial"/>
              <a:buNone/>
            </a:pPr>
            <a:endParaRPr sz="2200" b="0" i="0" u="none" strike="noStrike" cap="none" dirty="0">
              <a:solidFill>
                <a:srgbClr val="222222"/>
              </a:solidFill>
              <a:latin typeface="Calibri"/>
              <a:ea typeface="Calibri"/>
              <a:cs typeface="Calibri"/>
              <a:sym typeface="Calibri"/>
            </a:endParaRPr>
          </a:p>
        </p:txBody>
      </p:sp>
      <p:pic>
        <p:nvPicPr>
          <p:cNvPr id="207" name="Google Shape;207;p6" descr="A close-up of a circuit board&#10;&#10;Description automatically generated"/>
          <p:cNvPicPr preferRelativeResize="0"/>
          <p:nvPr/>
        </p:nvPicPr>
        <p:blipFill rotWithShape="1">
          <a:blip r:embed="rId6">
            <a:alphaModFix/>
          </a:blip>
          <a:srcRect/>
          <a:stretch/>
        </p:blipFill>
        <p:spPr>
          <a:xfrm>
            <a:off x="8544393" y="4140922"/>
            <a:ext cx="3647606" cy="2715985"/>
          </a:xfrm>
          <a:prstGeom prst="rect">
            <a:avLst/>
          </a:prstGeom>
          <a:noFill/>
          <a:ln>
            <a:noFill/>
          </a:ln>
        </p:spPr>
      </p:pic>
      <p:sp>
        <p:nvSpPr>
          <p:cNvPr id="208" name="Google Shape;208;p6"/>
          <p:cNvSpPr txBox="1"/>
          <p:nvPr/>
        </p:nvSpPr>
        <p:spPr>
          <a:xfrm>
            <a:off x="407966" y="3533278"/>
            <a:ext cx="8080800" cy="2185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222222"/>
              </a:buClr>
              <a:buSzPts val="2200"/>
              <a:buFont typeface="Arial"/>
              <a:buNone/>
            </a:pPr>
            <a:endParaRPr sz="2000" b="0" i="0" u="none" strike="noStrike" cap="none" dirty="0">
              <a:solidFill>
                <a:srgbClr val="222222"/>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2000" b="1" dirty="0">
                <a:solidFill>
                  <a:srgbClr val="222222"/>
                </a:solidFill>
                <a:latin typeface="Calibri"/>
                <a:ea typeface="Calibri"/>
                <a:cs typeface="Calibri"/>
                <a:sym typeface="Calibri"/>
              </a:rPr>
              <a:t>T</a:t>
            </a:r>
            <a:r>
              <a:rPr lang="en-US" sz="2000" b="1" i="0" u="none" strike="noStrike" cap="none" dirty="0">
                <a:solidFill>
                  <a:srgbClr val="222222"/>
                </a:solidFill>
                <a:latin typeface="Calibri"/>
                <a:ea typeface="Calibri"/>
                <a:cs typeface="Calibri"/>
                <a:sym typeface="Calibri"/>
              </a:rPr>
              <a:t>he difference between SRAM and DRAM?</a:t>
            </a:r>
            <a:endParaRPr dirty="0"/>
          </a:p>
          <a:p>
            <a:pPr marL="0" marR="0" lvl="0" indent="0" algn="just" rtl="0">
              <a:lnSpc>
                <a:spcPct val="100000"/>
              </a:lnSpc>
              <a:spcBef>
                <a:spcPts val="0"/>
              </a:spcBef>
              <a:spcAft>
                <a:spcPts val="0"/>
              </a:spcAft>
              <a:buNone/>
            </a:pPr>
            <a:r>
              <a:rPr lang="en-US" sz="2000" b="0" i="0" u="none" strike="noStrike" cap="none" dirty="0">
                <a:solidFill>
                  <a:srgbClr val="222222"/>
                </a:solidFill>
                <a:latin typeface="Calibri"/>
                <a:ea typeface="Calibri"/>
                <a:cs typeface="Calibri"/>
                <a:sym typeface="Calibri"/>
              </a:rPr>
              <a:t>Static RAM is fast and expensive, and dynamic RAM is less expensive and slower. Therefore, static RAM is used to create the CPU's speed-sensitive cache, while dynamic RAM forms the larger system RAM space.</a:t>
            </a:r>
            <a:endParaRPr dirty="0"/>
          </a:p>
          <a:p>
            <a:pPr marL="0" marR="0" lvl="0" indent="0" algn="just"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342900" marR="0" lvl="0" indent="-203200" algn="just" rtl="0">
              <a:lnSpc>
                <a:spcPct val="100000"/>
              </a:lnSpc>
              <a:spcBef>
                <a:spcPts val="0"/>
              </a:spcBef>
              <a:spcAft>
                <a:spcPts val="0"/>
              </a:spcAft>
              <a:buClr>
                <a:schemeClr val="dk1"/>
              </a:buClr>
              <a:buSzPts val="2200"/>
              <a:buFont typeface="Arial"/>
              <a:buNone/>
            </a:pPr>
            <a:endParaRPr sz="2200" b="0" i="0" u="none" strike="noStrike" cap="none" dirty="0">
              <a:solidFill>
                <a:srgbClr val="222222"/>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7"/>
          <p:cNvSpPr txBox="1">
            <a:spLocks noGrp="1"/>
          </p:cNvSpPr>
          <p:nvPr>
            <p:ph type="title"/>
          </p:nvPr>
        </p:nvSpPr>
        <p:spPr>
          <a:xfrm>
            <a:off x="478436" y="819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Times New Roman"/>
              <a:buNone/>
            </a:pPr>
            <a:r>
              <a:rPr lang="en-US" sz="3600" b="1">
                <a:solidFill>
                  <a:srgbClr val="000000"/>
                </a:solidFill>
                <a:latin typeface="Times New Roman"/>
                <a:ea typeface="Times New Roman"/>
                <a:cs typeface="Times New Roman"/>
                <a:sym typeface="Times New Roman"/>
              </a:rPr>
              <a:t>Computer Memory</a:t>
            </a:r>
            <a:br>
              <a:rPr lang="en-US" sz="4400" b="0" i="0" u="none" strike="noStrike">
                <a:solidFill>
                  <a:srgbClr val="000000"/>
                </a:solidFill>
                <a:latin typeface="Times New Roman"/>
                <a:ea typeface="Times New Roman"/>
                <a:cs typeface="Times New Roman"/>
                <a:sym typeface="Times New Roman"/>
              </a:rPr>
            </a:br>
            <a:endParaRPr/>
          </a:p>
        </p:txBody>
      </p:sp>
      <p:pic>
        <p:nvPicPr>
          <p:cNvPr id="214" name="Google Shape;214;p7" descr="Logo&#10;&#10;Description automatically generated"/>
          <p:cNvPicPr preferRelativeResize="0"/>
          <p:nvPr/>
        </p:nvPicPr>
        <p:blipFill rotWithShape="1">
          <a:blip r:embed="rId3">
            <a:alphaModFix/>
          </a:blip>
          <a:srcRect/>
          <a:stretch/>
        </p:blipFill>
        <p:spPr>
          <a:xfrm>
            <a:off x="0" y="5582980"/>
            <a:ext cx="1339121" cy="1275020"/>
          </a:xfrm>
          <a:prstGeom prst="rect">
            <a:avLst/>
          </a:prstGeom>
          <a:noFill/>
          <a:ln>
            <a:noFill/>
          </a:ln>
        </p:spPr>
      </p:pic>
      <p:cxnSp>
        <p:nvCxnSpPr>
          <p:cNvPr id="215" name="Google Shape;215;p7"/>
          <p:cNvCxnSpPr/>
          <p:nvPr/>
        </p:nvCxnSpPr>
        <p:spPr>
          <a:xfrm>
            <a:off x="0" y="989351"/>
            <a:ext cx="12191999" cy="0"/>
          </a:xfrm>
          <a:prstGeom prst="straightConnector1">
            <a:avLst/>
          </a:prstGeom>
          <a:noFill/>
          <a:ln w="76200" cap="flat" cmpd="sng">
            <a:solidFill>
              <a:srgbClr val="801D4A"/>
            </a:solidFill>
            <a:prstDash val="solid"/>
            <a:miter lim="800000"/>
            <a:headEnd type="none" w="sm" len="sm"/>
            <a:tailEnd type="none" w="sm" len="sm"/>
          </a:ln>
        </p:spPr>
      </p:cxnSp>
      <p:sp>
        <p:nvSpPr>
          <p:cNvPr id="216" name="Google Shape;216;p7" descr="Heartbeat"/>
          <p:cNvSpPr/>
          <p:nvPr/>
        </p:nvSpPr>
        <p:spPr>
          <a:xfrm>
            <a:off x="2549495" y="1692675"/>
            <a:ext cx="767812" cy="76781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7" descr="Fax"/>
          <p:cNvSpPr/>
          <p:nvPr/>
        </p:nvSpPr>
        <p:spPr>
          <a:xfrm>
            <a:off x="3838323" y="4716113"/>
            <a:ext cx="767812" cy="76781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7"/>
          <p:cNvSpPr txBox="1"/>
          <p:nvPr/>
        </p:nvSpPr>
        <p:spPr>
          <a:xfrm>
            <a:off x="478425" y="1047400"/>
            <a:ext cx="11502000" cy="4525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dirty="0">
                <a:solidFill>
                  <a:srgbClr val="222222"/>
                </a:solidFill>
                <a:latin typeface="Calibri"/>
                <a:ea typeface="Calibri"/>
                <a:cs typeface="Calibri"/>
                <a:sym typeface="Calibri"/>
              </a:rPr>
              <a:t>Primary Memory : ROM</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200"/>
              <a:buFont typeface="Arial"/>
              <a:buNone/>
            </a:pPr>
            <a:endParaRPr sz="2200" b="0" i="0" u="none" strike="noStrike" cap="none" dirty="0">
              <a:solidFill>
                <a:srgbClr val="222222"/>
              </a:solidFill>
              <a:latin typeface="Calibri"/>
              <a:ea typeface="Calibri"/>
              <a:cs typeface="Calibri"/>
              <a:sym typeface="Calibri"/>
            </a:endParaRPr>
          </a:p>
          <a:p>
            <a:pPr marL="342900" marR="0" lvl="0" indent="-342900" algn="just" rtl="0">
              <a:lnSpc>
                <a:spcPct val="100000"/>
              </a:lnSpc>
              <a:spcBef>
                <a:spcPts val="0"/>
              </a:spcBef>
              <a:spcAft>
                <a:spcPts val="0"/>
              </a:spcAft>
              <a:buClr>
                <a:srgbClr val="222222"/>
              </a:buClr>
              <a:buSzPts val="2200"/>
              <a:buFont typeface="Arial"/>
              <a:buChar char="●"/>
            </a:pPr>
            <a:r>
              <a:rPr lang="en-US" sz="2200" b="0" i="0" u="none" strike="noStrike" cap="none" dirty="0">
                <a:solidFill>
                  <a:srgbClr val="222222"/>
                </a:solidFill>
                <a:latin typeface="Calibri"/>
                <a:ea typeface="Calibri"/>
                <a:cs typeface="Calibri"/>
                <a:sym typeface="Calibri"/>
              </a:rPr>
              <a:t>ROM is a Read Only Memory.  The data in ROM can only be read by CPU but, it can not be modified. The CPU can not directly access the ROM memory, the data has to be first transferred to the RAM, and then the CPU can access that data from the RAM.</a:t>
            </a:r>
            <a:endParaRPr sz="1400" b="0" i="0" u="none" strike="noStrike" cap="none" dirty="0">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222222"/>
              </a:buClr>
              <a:buSzPts val="2200"/>
              <a:buFont typeface="Arial"/>
              <a:buChar char="●"/>
            </a:pPr>
            <a:r>
              <a:rPr lang="en-US" sz="2200" b="0" i="0" u="none" strike="noStrike" cap="none" dirty="0">
                <a:solidFill>
                  <a:srgbClr val="222222"/>
                </a:solidFill>
                <a:latin typeface="Calibri"/>
                <a:ea typeface="Calibri"/>
                <a:cs typeface="Calibri"/>
                <a:sym typeface="Calibri"/>
              </a:rPr>
              <a:t>ROM stores the instruction that computer requires during Bootstrapping (a process of booting up of the computer). The content in ROM can not be modified. ROM is a non-volatile memory, the data inside the ROM retains even if the power of the CPU is switched off.</a:t>
            </a:r>
            <a:endParaRPr sz="2200" b="0" i="0" u="none" strike="noStrike" cap="none" dirty="0">
              <a:solidFill>
                <a:srgbClr val="222222"/>
              </a:solidFill>
              <a:latin typeface="Calibri"/>
              <a:ea typeface="Calibri"/>
              <a:cs typeface="Calibri"/>
              <a:sym typeface="Calibri"/>
            </a:endParaRPr>
          </a:p>
          <a:p>
            <a:pPr marL="342900" marR="0" lvl="0" indent="-342900" algn="just" rtl="0">
              <a:lnSpc>
                <a:spcPct val="100000"/>
              </a:lnSpc>
              <a:spcBef>
                <a:spcPts val="0"/>
              </a:spcBef>
              <a:spcAft>
                <a:spcPts val="0"/>
              </a:spcAft>
              <a:buClr>
                <a:srgbClr val="222222"/>
              </a:buClr>
              <a:buSzPts val="2200"/>
              <a:buFont typeface="Calibri"/>
              <a:buChar char="●"/>
            </a:pPr>
            <a:r>
              <a:rPr lang="en-US" sz="2200" dirty="0">
                <a:solidFill>
                  <a:srgbClr val="222222"/>
                </a:solidFill>
                <a:latin typeface="Calibri"/>
                <a:ea typeface="Calibri"/>
                <a:cs typeface="Calibri"/>
                <a:sym typeface="Calibri"/>
              </a:rPr>
              <a:t>The Basic Input Output System, or </a:t>
            </a:r>
            <a:r>
              <a:rPr lang="en-US" sz="2200" b="1" dirty="0">
                <a:solidFill>
                  <a:srgbClr val="222222"/>
                </a:solidFill>
                <a:latin typeface="Calibri"/>
                <a:ea typeface="Calibri"/>
                <a:cs typeface="Calibri"/>
                <a:sym typeface="Calibri"/>
              </a:rPr>
              <a:t>BIOS</a:t>
            </a:r>
            <a:r>
              <a:rPr lang="en-US" sz="2200" dirty="0">
                <a:solidFill>
                  <a:srgbClr val="222222"/>
                </a:solidFill>
                <a:latin typeface="Calibri"/>
                <a:ea typeface="Calibri"/>
                <a:cs typeface="Calibri"/>
                <a:sym typeface="Calibri"/>
              </a:rPr>
              <a:t>, is a very small piece of code contained on a chip on your system board. When you start your computer, BIOS is the first software that runs. It identifies your computer’s hardware, configures it, tests it, and connects it to the operating system for further instruction. </a:t>
            </a:r>
            <a:endParaRPr sz="2200" dirty="0">
              <a:solidFill>
                <a:srgbClr val="222222"/>
              </a:solidFill>
              <a:latin typeface="Calibri"/>
              <a:ea typeface="Calibri"/>
              <a:cs typeface="Calibri"/>
              <a:sym typeface="Calibri"/>
            </a:endParaRPr>
          </a:p>
          <a:p>
            <a:pPr marL="342900" marR="0" lvl="0" indent="-203200" algn="just" rtl="0">
              <a:lnSpc>
                <a:spcPct val="100000"/>
              </a:lnSpc>
              <a:spcBef>
                <a:spcPts val="0"/>
              </a:spcBef>
              <a:spcAft>
                <a:spcPts val="0"/>
              </a:spcAft>
              <a:buClr>
                <a:schemeClr val="dk1"/>
              </a:buClr>
              <a:buSzPts val="2200"/>
              <a:buFont typeface="Arial"/>
              <a:buNone/>
            </a:pPr>
            <a:endParaRPr sz="2200" b="0" i="0" u="none" strike="noStrike" cap="none" dirty="0">
              <a:solidFill>
                <a:srgbClr val="222222"/>
              </a:solidFill>
              <a:latin typeface="Calibri"/>
              <a:ea typeface="Calibri"/>
              <a:cs typeface="Calibri"/>
              <a:sym typeface="Calibri"/>
            </a:endParaRPr>
          </a:p>
        </p:txBody>
      </p:sp>
      <p:pic>
        <p:nvPicPr>
          <p:cNvPr id="219" name="Google Shape;219;p7" descr="A picture containing electronics, circuit&#10;&#10;Description automatically generated"/>
          <p:cNvPicPr preferRelativeResize="0"/>
          <p:nvPr/>
        </p:nvPicPr>
        <p:blipFill rotWithShape="1">
          <a:blip r:embed="rId6">
            <a:alphaModFix/>
          </a:blip>
          <a:srcRect/>
          <a:stretch/>
        </p:blipFill>
        <p:spPr>
          <a:xfrm>
            <a:off x="6016400" y="5337349"/>
            <a:ext cx="1784950" cy="1400950"/>
          </a:xfrm>
          <a:prstGeom prst="rect">
            <a:avLst/>
          </a:prstGeom>
          <a:noFill/>
          <a:ln>
            <a:noFill/>
          </a:ln>
        </p:spPr>
      </p:pic>
      <p:pic>
        <p:nvPicPr>
          <p:cNvPr id="220" name="Google Shape;220;p7" descr="A close-up of a circuit board&#10;&#10;Description automatically generated with medium confidence"/>
          <p:cNvPicPr preferRelativeResize="0"/>
          <p:nvPr/>
        </p:nvPicPr>
        <p:blipFill rotWithShape="1">
          <a:blip r:embed="rId7">
            <a:alphaModFix/>
          </a:blip>
          <a:srcRect/>
          <a:stretch/>
        </p:blipFill>
        <p:spPr>
          <a:xfrm>
            <a:off x="8905001" y="4942475"/>
            <a:ext cx="1853175" cy="1853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8"/>
          <p:cNvSpPr txBox="1">
            <a:spLocks noGrp="1"/>
          </p:cNvSpPr>
          <p:nvPr>
            <p:ph type="title"/>
          </p:nvPr>
        </p:nvSpPr>
        <p:spPr>
          <a:xfrm>
            <a:off x="478436" y="819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Times New Roman"/>
              <a:buNone/>
            </a:pPr>
            <a:r>
              <a:rPr lang="en-US" sz="3600" b="1">
                <a:solidFill>
                  <a:srgbClr val="000000"/>
                </a:solidFill>
                <a:latin typeface="Times New Roman"/>
                <a:ea typeface="Times New Roman"/>
                <a:cs typeface="Times New Roman"/>
                <a:sym typeface="Times New Roman"/>
              </a:rPr>
              <a:t>Computer Memory</a:t>
            </a:r>
            <a:br>
              <a:rPr lang="en-US" sz="4400" b="0" i="0" u="none" strike="noStrike">
                <a:solidFill>
                  <a:srgbClr val="000000"/>
                </a:solidFill>
                <a:latin typeface="Times New Roman"/>
                <a:ea typeface="Times New Roman"/>
                <a:cs typeface="Times New Roman"/>
                <a:sym typeface="Times New Roman"/>
              </a:rPr>
            </a:br>
            <a:endParaRPr/>
          </a:p>
        </p:txBody>
      </p:sp>
      <p:pic>
        <p:nvPicPr>
          <p:cNvPr id="226" name="Google Shape;226;p8" descr="Logo&#10;&#10;Description automatically generated"/>
          <p:cNvPicPr preferRelativeResize="0"/>
          <p:nvPr/>
        </p:nvPicPr>
        <p:blipFill rotWithShape="1">
          <a:blip r:embed="rId3">
            <a:alphaModFix/>
          </a:blip>
          <a:srcRect/>
          <a:stretch/>
        </p:blipFill>
        <p:spPr>
          <a:xfrm>
            <a:off x="0" y="5582980"/>
            <a:ext cx="1339121" cy="1275020"/>
          </a:xfrm>
          <a:prstGeom prst="rect">
            <a:avLst/>
          </a:prstGeom>
          <a:noFill/>
          <a:ln>
            <a:noFill/>
          </a:ln>
        </p:spPr>
      </p:pic>
      <p:cxnSp>
        <p:nvCxnSpPr>
          <p:cNvPr id="227" name="Google Shape;227;p8"/>
          <p:cNvCxnSpPr/>
          <p:nvPr/>
        </p:nvCxnSpPr>
        <p:spPr>
          <a:xfrm>
            <a:off x="0" y="989351"/>
            <a:ext cx="12191999" cy="0"/>
          </a:xfrm>
          <a:prstGeom prst="straightConnector1">
            <a:avLst/>
          </a:prstGeom>
          <a:noFill/>
          <a:ln w="76200" cap="flat" cmpd="sng">
            <a:solidFill>
              <a:srgbClr val="801D4A"/>
            </a:solidFill>
            <a:prstDash val="solid"/>
            <a:miter lim="800000"/>
            <a:headEnd type="none" w="sm" len="sm"/>
            <a:tailEnd type="none" w="sm" len="sm"/>
          </a:ln>
        </p:spPr>
      </p:cxnSp>
      <p:sp>
        <p:nvSpPr>
          <p:cNvPr id="228" name="Google Shape;228;p8" descr="Heartbeat"/>
          <p:cNvSpPr/>
          <p:nvPr/>
        </p:nvSpPr>
        <p:spPr>
          <a:xfrm>
            <a:off x="2549495" y="1692675"/>
            <a:ext cx="767812" cy="76781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8" descr="Fax"/>
          <p:cNvSpPr/>
          <p:nvPr/>
        </p:nvSpPr>
        <p:spPr>
          <a:xfrm>
            <a:off x="3838323" y="4716113"/>
            <a:ext cx="767812" cy="76781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8"/>
          <p:cNvSpPr txBox="1"/>
          <p:nvPr/>
        </p:nvSpPr>
        <p:spPr>
          <a:xfrm>
            <a:off x="478435" y="1199802"/>
            <a:ext cx="10994100" cy="3848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dirty="0">
                <a:solidFill>
                  <a:srgbClr val="222222"/>
                </a:solidFill>
                <a:latin typeface="Calibri"/>
                <a:ea typeface="Calibri"/>
                <a:cs typeface="Calibri"/>
                <a:sym typeface="Calibri"/>
              </a:rPr>
              <a:t>Primary Memory : ROM</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200"/>
              <a:buFont typeface="Arial"/>
              <a:buNone/>
            </a:pPr>
            <a:endParaRPr sz="2200" b="0" i="0" u="none" strike="noStrike" cap="none" dirty="0">
              <a:solidFill>
                <a:srgbClr val="22222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200"/>
              <a:buFont typeface="Arial"/>
              <a:buNone/>
            </a:pPr>
            <a:r>
              <a:rPr lang="en-US" sz="2200" b="0" i="0" u="none" strike="noStrike" cap="none" dirty="0">
                <a:solidFill>
                  <a:srgbClr val="222222"/>
                </a:solidFill>
                <a:latin typeface="Calibri"/>
                <a:ea typeface="Calibri"/>
                <a:cs typeface="Calibri"/>
                <a:sym typeface="Calibri"/>
              </a:rPr>
              <a:t>Types of ROM are as follow:</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200"/>
              <a:buFont typeface="Arial"/>
              <a:buNone/>
            </a:pPr>
            <a:endParaRPr sz="2200" b="0" i="0" u="none" strike="noStrike" cap="none" dirty="0">
              <a:solidFill>
                <a:srgbClr val="222222"/>
              </a:solidFill>
              <a:latin typeface="Calibri"/>
              <a:ea typeface="Calibri"/>
              <a:cs typeface="Calibri"/>
              <a:sym typeface="Calibri"/>
            </a:endParaRPr>
          </a:p>
          <a:p>
            <a:pPr marL="0" marR="0" lvl="0" indent="-139700" algn="just" rtl="0">
              <a:lnSpc>
                <a:spcPct val="100000"/>
              </a:lnSpc>
              <a:spcBef>
                <a:spcPts val="0"/>
              </a:spcBef>
              <a:spcAft>
                <a:spcPts val="0"/>
              </a:spcAft>
              <a:buClr>
                <a:srgbClr val="222222"/>
              </a:buClr>
              <a:buSzPts val="2200"/>
              <a:buFont typeface="Arial"/>
              <a:buChar char="•"/>
            </a:pPr>
            <a:r>
              <a:rPr lang="en-US" sz="2200" b="1" i="0" u="none" strike="noStrike" cap="none" dirty="0">
                <a:solidFill>
                  <a:srgbClr val="222222"/>
                </a:solidFill>
                <a:latin typeface="Calibri"/>
                <a:ea typeface="Calibri"/>
                <a:cs typeface="Calibri"/>
                <a:sym typeface="Calibri"/>
              </a:rPr>
              <a:t>PROM</a:t>
            </a:r>
            <a:r>
              <a:rPr lang="en-US" sz="2200" b="0" i="0" u="none" strike="noStrike" cap="none" dirty="0">
                <a:solidFill>
                  <a:srgbClr val="222222"/>
                </a:solidFill>
                <a:latin typeface="Calibri"/>
                <a:ea typeface="Calibri"/>
                <a:cs typeface="Calibri"/>
                <a:sym typeface="Calibri"/>
              </a:rPr>
              <a:t>: Programmable ROM, it can be modified only once by the user.</a:t>
            </a:r>
            <a:endParaRPr sz="1400" b="0" i="0" u="none" strike="noStrike" cap="none" dirty="0">
              <a:solidFill>
                <a:srgbClr val="000000"/>
              </a:solidFill>
              <a:latin typeface="Arial"/>
              <a:ea typeface="Arial"/>
              <a:cs typeface="Arial"/>
              <a:sym typeface="Arial"/>
            </a:endParaRPr>
          </a:p>
          <a:p>
            <a:pPr marL="0" marR="0" lvl="0" indent="-139700" algn="just" rtl="0">
              <a:lnSpc>
                <a:spcPct val="100000"/>
              </a:lnSpc>
              <a:spcBef>
                <a:spcPts val="0"/>
              </a:spcBef>
              <a:spcAft>
                <a:spcPts val="0"/>
              </a:spcAft>
              <a:buClr>
                <a:srgbClr val="222222"/>
              </a:buClr>
              <a:buSzPts val="2200"/>
              <a:buFont typeface="Arial"/>
              <a:buChar char="•"/>
            </a:pPr>
            <a:r>
              <a:rPr lang="en-US" sz="2200" b="1" i="0" u="none" strike="noStrike" cap="none" dirty="0">
                <a:solidFill>
                  <a:srgbClr val="222222"/>
                </a:solidFill>
                <a:latin typeface="Calibri"/>
                <a:ea typeface="Calibri"/>
                <a:cs typeface="Calibri"/>
                <a:sym typeface="Calibri"/>
              </a:rPr>
              <a:t>EPROM</a:t>
            </a:r>
            <a:r>
              <a:rPr lang="en-US" sz="2200" b="0" i="0" u="none" strike="noStrike" cap="none" dirty="0">
                <a:solidFill>
                  <a:srgbClr val="222222"/>
                </a:solidFill>
                <a:latin typeface="Calibri"/>
                <a:ea typeface="Calibri"/>
                <a:cs typeface="Calibri"/>
                <a:sym typeface="Calibri"/>
              </a:rPr>
              <a:t>: Erasable and Programmable ROM, the content of this ROM can be erased using ultraviolet light and the ROM can be reprogrammed.</a:t>
            </a:r>
            <a:endParaRPr sz="1400" b="0" i="0" u="none" strike="noStrike" cap="none" dirty="0">
              <a:solidFill>
                <a:srgbClr val="000000"/>
              </a:solidFill>
              <a:latin typeface="Arial"/>
              <a:ea typeface="Arial"/>
              <a:cs typeface="Arial"/>
              <a:sym typeface="Arial"/>
            </a:endParaRPr>
          </a:p>
          <a:p>
            <a:pPr marL="0" marR="0" lvl="0" indent="-139700" algn="just" rtl="0">
              <a:lnSpc>
                <a:spcPct val="100000"/>
              </a:lnSpc>
              <a:spcBef>
                <a:spcPts val="0"/>
              </a:spcBef>
              <a:spcAft>
                <a:spcPts val="0"/>
              </a:spcAft>
              <a:buClr>
                <a:srgbClr val="222222"/>
              </a:buClr>
              <a:buSzPts val="2200"/>
              <a:buFont typeface="Arial"/>
              <a:buChar char="•"/>
            </a:pPr>
            <a:r>
              <a:rPr lang="en-US" sz="2200" b="1" i="0" u="none" strike="noStrike" cap="none" dirty="0">
                <a:solidFill>
                  <a:srgbClr val="222222"/>
                </a:solidFill>
                <a:latin typeface="Calibri"/>
                <a:ea typeface="Calibri"/>
                <a:cs typeface="Calibri"/>
                <a:sym typeface="Calibri"/>
              </a:rPr>
              <a:t>EEPROM</a:t>
            </a:r>
            <a:r>
              <a:rPr lang="en-US" sz="2200" b="0" i="0" u="none" strike="noStrike" cap="none" dirty="0">
                <a:solidFill>
                  <a:srgbClr val="222222"/>
                </a:solidFill>
                <a:latin typeface="Calibri"/>
                <a:ea typeface="Calibri"/>
                <a:cs typeface="Calibri"/>
                <a:sym typeface="Calibri"/>
              </a:rPr>
              <a:t>: Electrically Erasable and Programmable ROM, it can be erased electrically and reprogrammed by electrical charge.</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200"/>
              <a:buFont typeface="Arial"/>
              <a:buNone/>
            </a:pPr>
            <a:endParaRPr sz="2200" b="0" i="0" u="none" strike="noStrike" cap="none" dirty="0">
              <a:solidFill>
                <a:srgbClr val="222222"/>
              </a:solidFill>
              <a:latin typeface="Calibri"/>
              <a:ea typeface="Calibri"/>
              <a:cs typeface="Calibri"/>
              <a:sym typeface="Calibri"/>
            </a:endParaRPr>
          </a:p>
          <a:p>
            <a:pPr marL="342900" marR="0" lvl="0" indent="-203200" algn="just" rtl="0">
              <a:lnSpc>
                <a:spcPct val="100000"/>
              </a:lnSpc>
              <a:spcBef>
                <a:spcPts val="0"/>
              </a:spcBef>
              <a:spcAft>
                <a:spcPts val="0"/>
              </a:spcAft>
              <a:buClr>
                <a:schemeClr val="dk1"/>
              </a:buClr>
              <a:buSzPts val="2200"/>
              <a:buFont typeface="Arial"/>
              <a:buNone/>
            </a:pPr>
            <a:endParaRPr sz="2200" b="0" i="0" u="none" strike="noStrike" cap="none" dirty="0">
              <a:solidFill>
                <a:srgbClr val="222222"/>
              </a:solidFill>
              <a:latin typeface="Calibri"/>
              <a:ea typeface="Calibri"/>
              <a:cs typeface="Calibri"/>
              <a:sym typeface="Calibri"/>
            </a:endParaRPr>
          </a:p>
        </p:txBody>
      </p:sp>
      <p:pic>
        <p:nvPicPr>
          <p:cNvPr id="231" name="Google Shape;231;p8" descr="A close-up of a computer chip&#10;&#10;Description automatically generated with low confidence"/>
          <p:cNvPicPr preferRelativeResize="0"/>
          <p:nvPr/>
        </p:nvPicPr>
        <p:blipFill rotWithShape="1">
          <a:blip r:embed="rId6">
            <a:alphaModFix/>
          </a:blip>
          <a:srcRect/>
          <a:stretch/>
        </p:blipFill>
        <p:spPr>
          <a:xfrm>
            <a:off x="8385798" y="4246277"/>
            <a:ext cx="1742339" cy="2326113"/>
          </a:xfrm>
          <a:prstGeom prst="rect">
            <a:avLst/>
          </a:prstGeom>
          <a:noFill/>
          <a:ln>
            <a:noFill/>
          </a:ln>
        </p:spPr>
      </p:pic>
      <p:pic>
        <p:nvPicPr>
          <p:cNvPr id="232" name="Google Shape;232;p8" descr="A close-up of a microchip&#10;&#10;Description automatically generated with medium confidence"/>
          <p:cNvPicPr preferRelativeResize="0"/>
          <p:nvPr/>
        </p:nvPicPr>
        <p:blipFill rotWithShape="1">
          <a:blip r:embed="rId7">
            <a:alphaModFix/>
          </a:blip>
          <a:srcRect/>
          <a:stretch/>
        </p:blipFill>
        <p:spPr>
          <a:xfrm>
            <a:off x="5129268" y="4352719"/>
            <a:ext cx="2333625" cy="1962150"/>
          </a:xfrm>
          <a:prstGeom prst="rect">
            <a:avLst/>
          </a:prstGeom>
          <a:noFill/>
          <a:ln>
            <a:noFill/>
          </a:ln>
        </p:spPr>
      </p:pic>
      <p:pic>
        <p:nvPicPr>
          <p:cNvPr id="233" name="Google Shape;233;p8" descr="A picture containing electronics, circuit&#10;&#10;Description automatically generated"/>
          <p:cNvPicPr preferRelativeResize="0"/>
          <p:nvPr/>
        </p:nvPicPr>
        <p:blipFill rotWithShape="1">
          <a:blip r:embed="rId8">
            <a:alphaModFix/>
          </a:blip>
          <a:srcRect/>
          <a:stretch/>
        </p:blipFill>
        <p:spPr>
          <a:xfrm>
            <a:off x="2000707" y="4560000"/>
            <a:ext cx="2466975" cy="1847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7"/>
          <p:cNvSpPr txBox="1">
            <a:spLocks noGrp="1"/>
          </p:cNvSpPr>
          <p:nvPr>
            <p:ph type="title"/>
          </p:nvPr>
        </p:nvSpPr>
        <p:spPr>
          <a:xfrm>
            <a:off x="478436" y="819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Times New Roman"/>
              <a:buNone/>
            </a:pPr>
            <a:r>
              <a:rPr lang="en-US" sz="3600" b="1">
                <a:solidFill>
                  <a:srgbClr val="000000"/>
                </a:solidFill>
                <a:latin typeface="Times New Roman"/>
                <a:ea typeface="Times New Roman"/>
                <a:cs typeface="Times New Roman"/>
                <a:sym typeface="Times New Roman"/>
              </a:rPr>
              <a:t>Computer Memory</a:t>
            </a:r>
            <a:br>
              <a:rPr lang="en-US" sz="4400" b="0" i="0" u="none" strike="noStrike">
                <a:solidFill>
                  <a:srgbClr val="000000"/>
                </a:solidFill>
                <a:latin typeface="Times New Roman"/>
                <a:ea typeface="Times New Roman"/>
                <a:cs typeface="Times New Roman"/>
                <a:sym typeface="Times New Roman"/>
              </a:rPr>
            </a:br>
            <a:endParaRPr/>
          </a:p>
        </p:txBody>
      </p:sp>
      <p:pic>
        <p:nvPicPr>
          <p:cNvPr id="239" name="Google Shape;239;p17" descr="Logo&#10;&#10;Description automatically generated"/>
          <p:cNvPicPr preferRelativeResize="0"/>
          <p:nvPr/>
        </p:nvPicPr>
        <p:blipFill rotWithShape="1">
          <a:blip r:embed="rId3">
            <a:alphaModFix/>
          </a:blip>
          <a:srcRect/>
          <a:stretch/>
        </p:blipFill>
        <p:spPr>
          <a:xfrm>
            <a:off x="0" y="5582980"/>
            <a:ext cx="1339121" cy="1275020"/>
          </a:xfrm>
          <a:prstGeom prst="rect">
            <a:avLst/>
          </a:prstGeom>
          <a:noFill/>
          <a:ln>
            <a:noFill/>
          </a:ln>
        </p:spPr>
      </p:pic>
      <p:cxnSp>
        <p:nvCxnSpPr>
          <p:cNvPr id="240" name="Google Shape;240;p17"/>
          <p:cNvCxnSpPr/>
          <p:nvPr/>
        </p:nvCxnSpPr>
        <p:spPr>
          <a:xfrm>
            <a:off x="0" y="989351"/>
            <a:ext cx="12191999" cy="0"/>
          </a:xfrm>
          <a:prstGeom prst="straightConnector1">
            <a:avLst/>
          </a:prstGeom>
          <a:noFill/>
          <a:ln w="76200" cap="flat" cmpd="sng">
            <a:solidFill>
              <a:srgbClr val="801D4A"/>
            </a:solidFill>
            <a:prstDash val="solid"/>
            <a:miter lim="800000"/>
            <a:headEnd type="none" w="sm" len="sm"/>
            <a:tailEnd type="none" w="sm" len="sm"/>
          </a:ln>
        </p:spPr>
      </p:cxnSp>
      <p:sp>
        <p:nvSpPr>
          <p:cNvPr id="241" name="Google Shape;241;p17" descr="Heartbeat"/>
          <p:cNvSpPr/>
          <p:nvPr/>
        </p:nvSpPr>
        <p:spPr>
          <a:xfrm>
            <a:off x="2549495" y="1692675"/>
            <a:ext cx="767812" cy="76781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17" descr="Fax"/>
          <p:cNvSpPr/>
          <p:nvPr/>
        </p:nvSpPr>
        <p:spPr>
          <a:xfrm>
            <a:off x="3838323" y="4716113"/>
            <a:ext cx="767812" cy="76781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17"/>
          <p:cNvSpPr txBox="1"/>
          <p:nvPr/>
        </p:nvSpPr>
        <p:spPr>
          <a:xfrm>
            <a:off x="478435" y="1199802"/>
            <a:ext cx="10994100" cy="14772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a:solidFill>
                  <a:srgbClr val="222222"/>
                </a:solidFill>
                <a:latin typeface="Calibri"/>
                <a:ea typeface="Calibri"/>
                <a:cs typeface="Calibri"/>
                <a:sym typeface="Calibri"/>
              </a:rPr>
              <a:t>Primary Memory : ROM</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200"/>
              <a:buFont typeface="Arial"/>
              <a:buNone/>
            </a:pPr>
            <a:endParaRPr sz="2200" b="0" i="0" u="none" strike="noStrike" cap="none">
              <a:solidFill>
                <a:srgbClr val="22222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200"/>
              <a:buFont typeface="Arial"/>
              <a:buNone/>
            </a:pPr>
            <a:endParaRPr sz="2200" b="0" i="0" u="none" strike="noStrike" cap="none">
              <a:solidFill>
                <a:srgbClr val="222222"/>
              </a:solidFill>
              <a:latin typeface="Calibri"/>
              <a:ea typeface="Calibri"/>
              <a:cs typeface="Calibri"/>
              <a:sym typeface="Calibri"/>
            </a:endParaRPr>
          </a:p>
          <a:p>
            <a:pPr marL="342900" marR="0" lvl="0" indent="-203200" algn="just" rtl="0">
              <a:lnSpc>
                <a:spcPct val="100000"/>
              </a:lnSpc>
              <a:spcBef>
                <a:spcPts val="0"/>
              </a:spcBef>
              <a:spcAft>
                <a:spcPts val="0"/>
              </a:spcAft>
              <a:buClr>
                <a:schemeClr val="dk1"/>
              </a:buClr>
              <a:buSzPts val="2200"/>
              <a:buFont typeface="Arial"/>
              <a:buNone/>
            </a:pPr>
            <a:endParaRPr sz="2200" b="0" i="0" u="none" strike="noStrike" cap="none">
              <a:solidFill>
                <a:srgbClr val="222222"/>
              </a:solidFill>
              <a:latin typeface="Calibri"/>
              <a:ea typeface="Calibri"/>
              <a:cs typeface="Calibri"/>
              <a:sym typeface="Calibri"/>
            </a:endParaRPr>
          </a:p>
        </p:txBody>
      </p:sp>
      <p:graphicFrame>
        <p:nvGraphicFramePr>
          <p:cNvPr id="244" name="Google Shape;244;p17"/>
          <p:cNvGraphicFramePr/>
          <p:nvPr/>
        </p:nvGraphicFramePr>
        <p:xfrm>
          <a:off x="1404077" y="2133326"/>
          <a:ext cx="9383850" cy="3217675"/>
        </p:xfrm>
        <a:graphic>
          <a:graphicData uri="http://schemas.openxmlformats.org/drawingml/2006/table">
            <a:tbl>
              <a:tblPr firstRow="1" firstCol="1">
                <a:noFill/>
                <a:tableStyleId>{E8AA5FEA-95EA-4FEB-8292-1DCCE4B507B5}</a:tableStyleId>
              </a:tblPr>
              <a:tblGrid>
                <a:gridCol w="3127950">
                  <a:extLst>
                    <a:ext uri="{9D8B030D-6E8A-4147-A177-3AD203B41FA5}">
                      <a16:colId xmlns:a16="http://schemas.microsoft.com/office/drawing/2014/main" val="20000"/>
                    </a:ext>
                  </a:extLst>
                </a:gridCol>
                <a:gridCol w="3127950">
                  <a:extLst>
                    <a:ext uri="{9D8B030D-6E8A-4147-A177-3AD203B41FA5}">
                      <a16:colId xmlns:a16="http://schemas.microsoft.com/office/drawing/2014/main" val="20001"/>
                    </a:ext>
                  </a:extLst>
                </a:gridCol>
                <a:gridCol w="3127950">
                  <a:extLst>
                    <a:ext uri="{9D8B030D-6E8A-4147-A177-3AD203B41FA5}">
                      <a16:colId xmlns:a16="http://schemas.microsoft.com/office/drawing/2014/main" val="20002"/>
                    </a:ext>
                  </a:extLst>
                </a:gridCol>
              </a:tblGrid>
              <a:tr h="355850">
                <a:tc>
                  <a:txBody>
                    <a:bodyPr/>
                    <a:lstStyle/>
                    <a:p>
                      <a:pPr marL="0" marR="0" lvl="0" indent="0" algn="ctr" rtl="0">
                        <a:lnSpc>
                          <a:spcPct val="100000"/>
                        </a:lnSpc>
                        <a:spcBef>
                          <a:spcPts val="0"/>
                        </a:spcBef>
                        <a:spcAft>
                          <a:spcPts val="0"/>
                        </a:spcAft>
                        <a:buNone/>
                      </a:pPr>
                      <a:r>
                        <a:rPr lang="en-US" sz="2000" b="1" i="0" u="none" strike="noStrike" cap="none">
                          <a:solidFill>
                            <a:schemeClr val="dk1"/>
                          </a:solidFill>
                          <a:latin typeface="Calibri"/>
                          <a:ea typeface="Calibri"/>
                          <a:cs typeface="Calibri"/>
                          <a:sym typeface="Calibri"/>
                        </a:rPr>
                        <a:t>PROM </a:t>
                      </a:r>
                      <a:endParaRPr/>
                    </a:p>
                  </a:txBody>
                  <a:tcPr marL="91450" marR="91450" marT="45725" marB="457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None/>
                      </a:pPr>
                      <a:r>
                        <a:rPr lang="en-US" sz="2000" u="none" strike="noStrike" cap="none"/>
                        <a:t>EPROM </a:t>
                      </a:r>
                      <a:endParaRPr/>
                    </a:p>
                  </a:txBody>
                  <a:tcPr marL="91450" marR="91450" marT="45725" marB="457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None/>
                      </a:pPr>
                      <a:r>
                        <a:rPr lang="en-US" sz="2000" u="none" strike="noStrike" cap="none"/>
                        <a:t>EEPROM</a:t>
                      </a:r>
                      <a:endParaRPr/>
                    </a:p>
                  </a:txBody>
                  <a:tcPr marL="91450" marR="91450" marT="45725" marB="457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DEAF6"/>
                    </a:solidFill>
                  </a:tcPr>
                </a:tc>
                <a:extLst>
                  <a:ext uri="{0D108BD9-81ED-4DB2-BD59-A6C34878D82A}">
                    <a16:rowId xmlns:a16="http://schemas.microsoft.com/office/drawing/2014/main" val="10000"/>
                  </a:ext>
                </a:extLst>
              </a:tr>
              <a:tr h="874100">
                <a:tc>
                  <a:txBody>
                    <a:bodyPr/>
                    <a:lstStyle/>
                    <a:p>
                      <a:pPr marL="0" marR="0" lvl="0" indent="0" algn="ctr" rtl="0">
                        <a:lnSpc>
                          <a:spcPct val="100000"/>
                        </a:lnSpc>
                        <a:spcBef>
                          <a:spcPts val="0"/>
                        </a:spcBef>
                        <a:spcAft>
                          <a:spcPts val="0"/>
                        </a:spcAft>
                        <a:buNone/>
                      </a:pPr>
                      <a:r>
                        <a:rPr lang="en-US" sz="2000" b="0" dirty="0"/>
                        <a:t>Programmable</a:t>
                      </a:r>
                      <a:r>
                        <a:rPr lang="en-US" sz="2000" b="0" i="0" u="none" strike="noStrike" cap="none" dirty="0">
                          <a:solidFill>
                            <a:schemeClr val="dk1"/>
                          </a:solidFill>
                          <a:latin typeface="Calibri"/>
                          <a:ea typeface="Calibri"/>
                          <a:cs typeface="Calibri"/>
                          <a:sym typeface="Calibri"/>
                        </a:rPr>
                        <a:t> read only memory.</a:t>
                      </a:r>
                      <a:endParaRPr dirty="0"/>
                    </a:p>
                  </a:txBody>
                  <a:tcPr marL="91450" marR="91450" marT="45725" marB="457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None/>
                      </a:pPr>
                      <a:r>
                        <a:rPr lang="en-US" sz="2000" u="none" strike="noStrike" cap="none"/>
                        <a:t>Erasable </a:t>
                      </a:r>
                      <a:r>
                        <a:rPr lang="en-US" sz="2000"/>
                        <a:t>programmable</a:t>
                      </a:r>
                      <a:r>
                        <a:rPr lang="en-US" sz="2000" u="none" strike="noStrike" cap="none"/>
                        <a:t> read only memory.</a:t>
                      </a:r>
                      <a:endParaRPr/>
                    </a:p>
                  </a:txBody>
                  <a:tcPr marL="91450" marR="91450" marT="45725" marB="457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None/>
                      </a:pPr>
                      <a:r>
                        <a:rPr lang="en-US" sz="2000" u="none" strike="noStrike" cap="none"/>
                        <a:t>Electrically erasable </a:t>
                      </a:r>
                      <a:r>
                        <a:rPr lang="en-US" sz="2000"/>
                        <a:t>programmable</a:t>
                      </a:r>
                      <a:r>
                        <a:rPr lang="en-US" sz="2000" u="none" strike="noStrike" cap="none"/>
                        <a:t> read only memory.</a:t>
                      </a:r>
                      <a:endParaRPr/>
                    </a:p>
                  </a:txBody>
                  <a:tcPr marL="91450" marR="91450" marT="45725" marB="457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DEAF6"/>
                    </a:solidFill>
                  </a:tcPr>
                </a:tc>
                <a:extLst>
                  <a:ext uri="{0D108BD9-81ED-4DB2-BD59-A6C34878D82A}">
                    <a16:rowId xmlns:a16="http://schemas.microsoft.com/office/drawing/2014/main" val="10001"/>
                  </a:ext>
                </a:extLst>
              </a:tr>
              <a:tr h="1114525">
                <a:tc>
                  <a:txBody>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Can only be programmed only once. </a:t>
                      </a:r>
                      <a:endParaRPr/>
                    </a:p>
                  </a:txBody>
                  <a:tcPr marL="91450" marR="91450" marT="45725" marB="457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None/>
                      </a:pPr>
                      <a:r>
                        <a:rPr lang="en-US" sz="2000" u="none" strike="noStrike" cap="none"/>
                        <a:t>Can be erased and programmed. </a:t>
                      </a:r>
                      <a:endParaRPr/>
                    </a:p>
                  </a:txBody>
                  <a:tcPr marL="91450" marR="91450" marT="45725" marB="457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None/>
                      </a:pPr>
                      <a:r>
                        <a:rPr lang="en-US" sz="2000" u="none" strike="noStrike" cap="none"/>
                        <a:t>Designed to be erased and reprogrammed repeatedly with electrical signals. </a:t>
                      </a:r>
                      <a:endParaRPr/>
                    </a:p>
                  </a:txBody>
                  <a:tcPr marL="91450" marR="91450" marT="45725" marB="457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DEAF6"/>
                    </a:solidFill>
                  </a:tcPr>
                </a:tc>
                <a:extLst>
                  <a:ext uri="{0D108BD9-81ED-4DB2-BD59-A6C34878D82A}">
                    <a16:rowId xmlns:a16="http://schemas.microsoft.com/office/drawing/2014/main" val="10002"/>
                  </a:ext>
                </a:extLst>
              </a:tr>
              <a:tr h="609225">
                <a:tc>
                  <a:txBody>
                    <a:bodyPr/>
                    <a:lstStyle/>
                    <a:p>
                      <a:pPr marL="0" marR="0" lvl="0" indent="0" algn="ctr" rtl="0">
                        <a:lnSpc>
                          <a:spcPct val="100000"/>
                        </a:lnSpc>
                        <a:spcBef>
                          <a:spcPts val="0"/>
                        </a:spcBef>
                        <a:spcAft>
                          <a:spcPts val="0"/>
                        </a:spcAft>
                        <a:buNone/>
                      </a:pPr>
                      <a:r>
                        <a:rPr lang="en-US" sz="2000" b="0"/>
                        <a:t>Programmable</a:t>
                      </a:r>
                      <a:r>
                        <a:rPr lang="en-US" sz="2000" b="0" i="0" u="none" strike="noStrike" cap="none">
                          <a:solidFill>
                            <a:schemeClr val="dk1"/>
                          </a:solidFill>
                          <a:latin typeface="Calibri"/>
                          <a:ea typeface="Calibri"/>
                          <a:cs typeface="Calibri"/>
                          <a:sym typeface="Calibri"/>
                        </a:rPr>
                        <a:t> by burning.</a:t>
                      </a:r>
                      <a:endParaRPr/>
                    </a:p>
                  </a:txBody>
                  <a:tcPr marL="91450" marR="91450" marT="45725" marB="457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None/>
                      </a:pPr>
                      <a:r>
                        <a:rPr lang="en-US" sz="2000"/>
                        <a:t>Programmable</a:t>
                      </a:r>
                      <a:r>
                        <a:rPr lang="en-US" sz="2000" u="none" strike="noStrike" cap="none"/>
                        <a:t> by ultraviolet light. </a:t>
                      </a:r>
                      <a:endParaRPr/>
                    </a:p>
                  </a:txBody>
                  <a:tcPr marL="91450" marR="91450" marT="45725" marB="457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None/>
                      </a:pPr>
                      <a:r>
                        <a:rPr lang="en-US" sz="2000" dirty="0"/>
                        <a:t>Programmable</a:t>
                      </a:r>
                      <a:r>
                        <a:rPr lang="en-US" sz="2000" u="none" strike="noStrike" cap="none" dirty="0"/>
                        <a:t> by electrical charge. </a:t>
                      </a:r>
                      <a:endParaRPr dirty="0"/>
                    </a:p>
                  </a:txBody>
                  <a:tcPr marL="91450" marR="91450" marT="45725" marB="457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DEAF6"/>
                    </a:solidFill>
                  </a:tcPr>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2031</Words>
  <Application>Microsoft Office PowerPoint</Application>
  <PresentationFormat>Widescreen</PresentationFormat>
  <Paragraphs>202</Paragraphs>
  <Slides>25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Canva Sans Bold</vt:lpstr>
      <vt:lpstr>Oswald Bold</vt:lpstr>
      <vt:lpstr>Times New Roman</vt:lpstr>
      <vt:lpstr>Office Theme</vt:lpstr>
      <vt:lpstr>PowerPoint Presentation</vt:lpstr>
      <vt:lpstr>Outline</vt:lpstr>
      <vt:lpstr>Computer Memory </vt:lpstr>
      <vt:lpstr>Computer Memory </vt:lpstr>
      <vt:lpstr>Computer Memory </vt:lpstr>
      <vt:lpstr>Computer Memory </vt:lpstr>
      <vt:lpstr>Computer Memory </vt:lpstr>
      <vt:lpstr>Computer Memory </vt:lpstr>
      <vt:lpstr>Computer Memory </vt:lpstr>
      <vt:lpstr>Computer Memory | Difference Between RAM and ROM  </vt:lpstr>
      <vt:lpstr>Computer Memory </vt:lpstr>
      <vt:lpstr>Computer Memory </vt:lpstr>
      <vt:lpstr>Computer Memory </vt:lpstr>
      <vt:lpstr>Computer Memory </vt:lpstr>
      <vt:lpstr>Memory Units </vt:lpstr>
      <vt:lpstr>Motherboard </vt:lpstr>
      <vt:lpstr>Motherboard (Cont.) </vt:lpstr>
      <vt:lpstr>Ports </vt:lpstr>
      <vt:lpstr>Ports </vt:lpstr>
      <vt:lpstr>Ports </vt:lpstr>
      <vt:lpstr>Ports </vt:lpstr>
      <vt:lpstr>Ports </vt:lpstr>
      <vt:lpstr>Data &amp; Information </vt:lpstr>
      <vt:lpstr>References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Ahmad</dc:creator>
  <cp:lastModifiedBy>Imad Rafeeq</cp:lastModifiedBy>
  <cp:revision>4</cp:revision>
  <dcterms:created xsi:type="dcterms:W3CDTF">2021-12-13T18:14:44Z</dcterms:created>
  <dcterms:modified xsi:type="dcterms:W3CDTF">2024-11-05T07:05:00Z</dcterms:modified>
</cp:coreProperties>
</file>