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26725" y="9525"/>
            <a:ext cx="1539875" cy="555625"/>
          </a:xfrm>
          <a:custGeom>
            <a:avLst/>
            <a:gdLst/>
            <a:ahLst/>
            <a:cxnLst/>
            <a:rect l="l" t="t" r="r" b="b"/>
            <a:pathLst>
              <a:path w="1539875" h="555625">
                <a:moveTo>
                  <a:pt x="1539875" y="555625"/>
                </a:moveTo>
                <a:lnTo>
                  <a:pt x="1494667" y="532263"/>
                </a:lnTo>
                <a:lnTo>
                  <a:pt x="1449063" y="509368"/>
                </a:lnTo>
                <a:lnTo>
                  <a:pt x="1403082" y="486929"/>
                </a:lnTo>
                <a:lnTo>
                  <a:pt x="1356747" y="464940"/>
                </a:lnTo>
                <a:lnTo>
                  <a:pt x="1310077" y="443393"/>
                </a:lnTo>
                <a:lnTo>
                  <a:pt x="1263095" y="422280"/>
                </a:lnTo>
                <a:lnTo>
                  <a:pt x="1215819" y="401593"/>
                </a:lnTo>
                <a:lnTo>
                  <a:pt x="1168273" y="381324"/>
                </a:lnTo>
                <a:lnTo>
                  <a:pt x="1120475" y="361465"/>
                </a:lnTo>
                <a:lnTo>
                  <a:pt x="1072448" y="342010"/>
                </a:lnTo>
                <a:lnTo>
                  <a:pt x="1024212" y="322948"/>
                </a:lnTo>
                <a:lnTo>
                  <a:pt x="975788" y="304274"/>
                </a:lnTo>
                <a:lnTo>
                  <a:pt x="927197" y="285979"/>
                </a:lnTo>
                <a:lnTo>
                  <a:pt x="878460" y="268056"/>
                </a:lnTo>
                <a:lnTo>
                  <a:pt x="829597" y="250495"/>
                </a:lnTo>
                <a:lnTo>
                  <a:pt x="780631" y="233291"/>
                </a:lnTo>
                <a:lnTo>
                  <a:pt x="731580" y="216434"/>
                </a:lnTo>
                <a:lnTo>
                  <a:pt x="682467" y="199917"/>
                </a:lnTo>
                <a:lnTo>
                  <a:pt x="633312" y="183733"/>
                </a:lnTo>
                <a:lnTo>
                  <a:pt x="584136" y="167872"/>
                </a:lnTo>
                <a:lnTo>
                  <a:pt x="534960" y="152329"/>
                </a:lnTo>
                <a:lnTo>
                  <a:pt x="485805" y="137094"/>
                </a:lnTo>
                <a:lnTo>
                  <a:pt x="436692" y="122159"/>
                </a:lnTo>
                <a:lnTo>
                  <a:pt x="387642" y="107518"/>
                </a:lnTo>
                <a:lnTo>
                  <a:pt x="338675" y="93162"/>
                </a:lnTo>
                <a:lnTo>
                  <a:pt x="289812" y="79084"/>
                </a:lnTo>
                <a:lnTo>
                  <a:pt x="241075" y="65275"/>
                </a:lnTo>
                <a:lnTo>
                  <a:pt x="192484" y="51728"/>
                </a:lnTo>
                <a:lnTo>
                  <a:pt x="144060" y="38434"/>
                </a:lnTo>
                <a:lnTo>
                  <a:pt x="95824" y="25387"/>
                </a:lnTo>
                <a:lnTo>
                  <a:pt x="47797" y="1257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47312" y="5013325"/>
            <a:ext cx="1919605" cy="1830705"/>
          </a:xfrm>
          <a:custGeom>
            <a:avLst/>
            <a:gdLst/>
            <a:ahLst/>
            <a:cxnLst/>
            <a:rect l="l" t="t" r="r" b="b"/>
            <a:pathLst>
              <a:path w="1919604" h="1830704">
                <a:moveTo>
                  <a:pt x="0" y="1830388"/>
                </a:moveTo>
                <a:lnTo>
                  <a:pt x="39978" y="1799304"/>
                </a:lnTo>
                <a:lnTo>
                  <a:pt x="79880" y="1768042"/>
                </a:lnTo>
                <a:lnTo>
                  <a:pt x="119702" y="1736603"/>
                </a:lnTo>
                <a:lnTo>
                  <a:pt x="159444" y="1704987"/>
                </a:lnTo>
                <a:lnTo>
                  <a:pt x="199100" y="1673196"/>
                </a:lnTo>
                <a:lnTo>
                  <a:pt x="238670" y="1641231"/>
                </a:lnTo>
                <a:lnTo>
                  <a:pt x="278150" y="1609093"/>
                </a:lnTo>
                <a:lnTo>
                  <a:pt x="317538" y="1576782"/>
                </a:lnTo>
                <a:lnTo>
                  <a:pt x="356831" y="1544301"/>
                </a:lnTo>
                <a:lnTo>
                  <a:pt x="396027" y="1511649"/>
                </a:lnTo>
                <a:lnTo>
                  <a:pt x="435122" y="1478827"/>
                </a:lnTo>
                <a:lnTo>
                  <a:pt x="474115" y="1445838"/>
                </a:lnTo>
                <a:lnTo>
                  <a:pt x="513002" y="1412682"/>
                </a:lnTo>
                <a:lnTo>
                  <a:pt x="551781" y="1379359"/>
                </a:lnTo>
                <a:lnTo>
                  <a:pt x="590450" y="1345871"/>
                </a:lnTo>
                <a:lnTo>
                  <a:pt x="629005" y="1312219"/>
                </a:lnTo>
                <a:lnTo>
                  <a:pt x="667444" y="1278404"/>
                </a:lnTo>
                <a:lnTo>
                  <a:pt x="705765" y="1244427"/>
                </a:lnTo>
                <a:lnTo>
                  <a:pt x="743964" y="1210289"/>
                </a:lnTo>
                <a:lnTo>
                  <a:pt x="782040" y="1175990"/>
                </a:lnTo>
                <a:lnTo>
                  <a:pt x="819989" y="1141533"/>
                </a:lnTo>
                <a:lnTo>
                  <a:pt x="857809" y="1106918"/>
                </a:lnTo>
                <a:lnTo>
                  <a:pt x="895497" y="1072145"/>
                </a:lnTo>
                <a:lnTo>
                  <a:pt x="933051" y="1037217"/>
                </a:lnTo>
                <a:lnTo>
                  <a:pt x="970467" y="1002133"/>
                </a:lnTo>
                <a:lnTo>
                  <a:pt x="1007744" y="966896"/>
                </a:lnTo>
                <a:lnTo>
                  <a:pt x="1044879" y="931506"/>
                </a:lnTo>
                <a:lnTo>
                  <a:pt x="1081869" y="895963"/>
                </a:lnTo>
                <a:lnTo>
                  <a:pt x="1118711" y="860270"/>
                </a:lnTo>
                <a:lnTo>
                  <a:pt x="1155403" y="824427"/>
                </a:lnTo>
                <a:lnTo>
                  <a:pt x="1191942" y="788435"/>
                </a:lnTo>
                <a:lnTo>
                  <a:pt x="1228326" y="752295"/>
                </a:lnTo>
                <a:lnTo>
                  <a:pt x="1264551" y="716008"/>
                </a:lnTo>
                <a:lnTo>
                  <a:pt x="1300616" y="679575"/>
                </a:lnTo>
                <a:lnTo>
                  <a:pt x="1336517" y="642998"/>
                </a:lnTo>
                <a:lnTo>
                  <a:pt x="1372253" y="606276"/>
                </a:lnTo>
                <a:lnTo>
                  <a:pt x="1407819" y="569412"/>
                </a:lnTo>
                <a:lnTo>
                  <a:pt x="1443215" y="532406"/>
                </a:lnTo>
                <a:lnTo>
                  <a:pt x="1478436" y="495259"/>
                </a:lnTo>
                <a:lnTo>
                  <a:pt x="1513481" y="457972"/>
                </a:lnTo>
                <a:lnTo>
                  <a:pt x="1548347" y="420547"/>
                </a:lnTo>
                <a:lnTo>
                  <a:pt x="1583030" y="382984"/>
                </a:lnTo>
                <a:lnTo>
                  <a:pt x="1617530" y="345284"/>
                </a:lnTo>
                <a:lnTo>
                  <a:pt x="1651842" y="307448"/>
                </a:lnTo>
                <a:lnTo>
                  <a:pt x="1685964" y="269478"/>
                </a:lnTo>
                <a:lnTo>
                  <a:pt x="1719895" y="231374"/>
                </a:lnTo>
                <a:lnTo>
                  <a:pt x="1753630" y="193138"/>
                </a:lnTo>
                <a:lnTo>
                  <a:pt x="1787167" y="154769"/>
                </a:lnTo>
                <a:lnTo>
                  <a:pt x="1820504" y="116270"/>
                </a:lnTo>
                <a:lnTo>
                  <a:pt x="1853638" y="77642"/>
                </a:lnTo>
                <a:lnTo>
                  <a:pt x="1886567" y="38884"/>
                </a:lnTo>
                <a:lnTo>
                  <a:pt x="19192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202987" y="9525"/>
            <a:ext cx="963930" cy="367030"/>
          </a:xfrm>
          <a:custGeom>
            <a:avLst/>
            <a:gdLst/>
            <a:ahLst/>
            <a:cxnLst/>
            <a:rect l="l" t="t" r="r" b="b"/>
            <a:pathLst>
              <a:path w="963929" h="367030">
                <a:moveTo>
                  <a:pt x="963613" y="366713"/>
                </a:moveTo>
                <a:lnTo>
                  <a:pt x="917157" y="344780"/>
                </a:lnTo>
                <a:lnTo>
                  <a:pt x="870370" y="323269"/>
                </a:lnTo>
                <a:lnTo>
                  <a:pt x="823277" y="302172"/>
                </a:lnTo>
                <a:lnTo>
                  <a:pt x="775903" y="281483"/>
                </a:lnTo>
                <a:lnTo>
                  <a:pt x="728272" y="261193"/>
                </a:lnTo>
                <a:lnTo>
                  <a:pt x="680410" y="241297"/>
                </a:lnTo>
                <a:lnTo>
                  <a:pt x="632341" y="221786"/>
                </a:lnTo>
                <a:lnTo>
                  <a:pt x="584091" y="202654"/>
                </a:lnTo>
                <a:lnTo>
                  <a:pt x="535685" y="183893"/>
                </a:lnTo>
                <a:lnTo>
                  <a:pt x="487146" y="165497"/>
                </a:lnTo>
                <a:lnTo>
                  <a:pt x="438501" y="147457"/>
                </a:lnTo>
                <a:lnTo>
                  <a:pt x="389774" y="129768"/>
                </a:lnTo>
                <a:lnTo>
                  <a:pt x="340990" y="112422"/>
                </a:lnTo>
                <a:lnTo>
                  <a:pt x="292174" y="95412"/>
                </a:lnTo>
                <a:lnTo>
                  <a:pt x="243350" y="78730"/>
                </a:lnTo>
                <a:lnTo>
                  <a:pt x="194545" y="62369"/>
                </a:lnTo>
                <a:lnTo>
                  <a:pt x="145782" y="46323"/>
                </a:lnTo>
                <a:lnTo>
                  <a:pt x="97087" y="30584"/>
                </a:lnTo>
                <a:lnTo>
                  <a:pt x="48485" y="15145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94962" y="5275262"/>
            <a:ext cx="1666875" cy="1577975"/>
          </a:xfrm>
          <a:custGeom>
            <a:avLst/>
            <a:gdLst/>
            <a:ahLst/>
            <a:cxnLst/>
            <a:rect l="l" t="t" r="r" b="b"/>
            <a:pathLst>
              <a:path w="1666875" h="1577975">
                <a:moveTo>
                  <a:pt x="0" y="1577975"/>
                </a:moveTo>
                <a:lnTo>
                  <a:pt x="39538" y="1546211"/>
                </a:lnTo>
                <a:lnTo>
                  <a:pt x="79004" y="1514293"/>
                </a:lnTo>
                <a:lnTo>
                  <a:pt x="118394" y="1482220"/>
                </a:lnTo>
                <a:lnTo>
                  <a:pt x="157704" y="1449994"/>
                </a:lnTo>
                <a:lnTo>
                  <a:pt x="196934" y="1417613"/>
                </a:lnTo>
                <a:lnTo>
                  <a:pt x="236078" y="1385080"/>
                </a:lnTo>
                <a:lnTo>
                  <a:pt x="275136" y="1352393"/>
                </a:lnTo>
                <a:lnTo>
                  <a:pt x="314103" y="1319554"/>
                </a:lnTo>
                <a:lnTo>
                  <a:pt x="352978" y="1286562"/>
                </a:lnTo>
                <a:lnTo>
                  <a:pt x="391757" y="1253419"/>
                </a:lnTo>
                <a:lnTo>
                  <a:pt x="430437" y="1220123"/>
                </a:lnTo>
                <a:lnTo>
                  <a:pt x="469017" y="1186676"/>
                </a:lnTo>
                <a:lnTo>
                  <a:pt x="507492" y="1153078"/>
                </a:lnTo>
                <a:lnTo>
                  <a:pt x="545860" y="1119329"/>
                </a:lnTo>
                <a:lnTo>
                  <a:pt x="584118" y="1085429"/>
                </a:lnTo>
                <a:lnTo>
                  <a:pt x="622264" y="1051380"/>
                </a:lnTo>
                <a:lnTo>
                  <a:pt x="660294" y="1017180"/>
                </a:lnTo>
                <a:lnTo>
                  <a:pt x="698206" y="982831"/>
                </a:lnTo>
                <a:lnTo>
                  <a:pt x="735998" y="948332"/>
                </a:lnTo>
                <a:lnTo>
                  <a:pt x="773665" y="913685"/>
                </a:lnTo>
                <a:lnTo>
                  <a:pt x="811206" y="878889"/>
                </a:lnTo>
                <a:lnTo>
                  <a:pt x="848617" y="843944"/>
                </a:lnTo>
                <a:lnTo>
                  <a:pt x="885896" y="808852"/>
                </a:lnTo>
                <a:lnTo>
                  <a:pt x="923040" y="773611"/>
                </a:lnTo>
                <a:lnTo>
                  <a:pt x="960046" y="738224"/>
                </a:lnTo>
                <a:lnTo>
                  <a:pt x="996911" y="702689"/>
                </a:lnTo>
                <a:lnTo>
                  <a:pt x="1033633" y="667008"/>
                </a:lnTo>
                <a:lnTo>
                  <a:pt x="1070208" y="631180"/>
                </a:lnTo>
                <a:lnTo>
                  <a:pt x="1106635" y="595206"/>
                </a:lnTo>
                <a:lnTo>
                  <a:pt x="1142909" y="559086"/>
                </a:lnTo>
                <a:lnTo>
                  <a:pt x="1179028" y="522820"/>
                </a:lnTo>
                <a:lnTo>
                  <a:pt x="1214990" y="486410"/>
                </a:lnTo>
                <a:lnTo>
                  <a:pt x="1250792" y="449854"/>
                </a:lnTo>
                <a:lnTo>
                  <a:pt x="1286430" y="413154"/>
                </a:lnTo>
                <a:lnTo>
                  <a:pt x="1321903" y="376310"/>
                </a:lnTo>
                <a:lnTo>
                  <a:pt x="1357206" y="339321"/>
                </a:lnTo>
                <a:lnTo>
                  <a:pt x="1392338" y="302189"/>
                </a:lnTo>
                <a:lnTo>
                  <a:pt x="1427295" y="264914"/>
                </a:lnTo>
                <a:lnTo>
                  <a:pt x="1462075" y="227495"/>
                </a:lnTo>
                <a:lnTo>
                  <a:pt x="1496675" y="189934"/>
                </a:lnTo>
                <a:lnTo>
                  <a:pt x="1531092" y="152231"/>
                </a:lnTo>
                <a:lnTo>
                  <a:pt x="1565323" y="114385"/>
                </a:lnTo>
                <a:lnTo>
                  <a:pt x="1599366" y="76398"/>
                </a:lnTo>
                <a:lnTo>
                  <a:pt x="1633217" y="38269"/>
                </a:lnTo>
                <a:lnTo>
                  <a:pt x="16668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01437" y="9525"/>
            <a:ext cx="665480" cy="257175"/>
          </a:xfrm>
          <a:custGeom>
            <a:avLst/>
            <a:gdLst/>
            <a:ahLst/>
            <a:cxnLst/>
            <a:rect l="l" t="t" r="r" b="b"/>
            <a:pathLst>
              <a:path w="665479" h="257175">
                <a:moveTo>
                  <a:pt x="665163" y="257175"/>
                </a:moveTo>
                <a:lnTo>
                  <a:pt x="619204" y="236910"/>
                </a:lnTo>
                <a:lnTo>
                  <a:pt x="572965" y="216936"/>
                </a:lnTo>
                <a:lnTo>
                  <a:pt x="526456" y="197254"/>
                </a:lnTo>
                <a:lnTo>
                  <a:pt x="479687" y="177864"/>
                </a:lnTo>
                <a:lnTo>
                  <a:pt x="432669" y="158766"/>
                </a:lnTo>
                <a:lnTo>
                  <a:pt x="385412" y="139959"/>
                </a:lnTo>
                <a:lnTo>
                  <a:pt x="337926" y="121443"/>
                </a:lnTo>
                <a:lnTo>
                  <a:pt x="290222" y="103219"/>
                </a:lnTo>
                <a:lnTo>
                  <a:pt x="242311" y="85287"/>
                </a:lnTo>
                <a:lnTo>
                  <a:pt x="194202" y="67646"/>
                </a:lnTo>
                <a:lnTo>
                  <a:pt x="145906" y="50297"/>
                </a:lnTo>
                <a:lnTo>
                  <a:pt x="97433" y="33240"/>
                </a:lnTo>
                <a:lnTo>
                  <a:pt x="48794" y="1647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641012" y="5408612"/>
            <a:ext cx="1525905" cy="1435100"/>
          </a:xfrm>
          <a:custGeom>
            <a:avLst/>
            <a:gdLst/>
            <a:ahLst/>
            <a:cxnLst/>
            <a:rect l="l" t="t" r="r" b="b"/>
            <a:pathLst>
              <a:path w="1525904" h="1435100">
                <a:moveTo>
                  <a:pt x="0" y="1435100"/>
                </a:moveTo>
                <a:lnTo>
                  <a:pt x="39600" y="1403034"/>
                </a:lnTo>
                <a:lnTo>
                  <a:pt x="79114" y="1370817"/>
                </a:lnTo>
                <a:lnTo>
                  <a:pt x="118538" y="1338447"/>
                </a:lnTo>
                <a:lnTo>
                  <a:pt x="157869" y="1305927"/>
                </a:lnTo>
                <a:lnTo>
                  <a:pt x="197106" y="1273255"/>
                </a:lnTo>
                <a:lnTo>
                  <a:pt x="236246" y="1240433"/>
                </a:lnTo>
                <a:lnTo>
                  <a:pt x="275286" y="1207460"/>
                </a:lnTo>
                <a:lnTo>
                  <a:pt x="314223" y="1174338"/>
                </a:lnTo>
                <a:lnTo>
                  <a:pt x="353056" y="1141067"/>
                </a:lnTo>
                <a:lnTo>
                  <a:pt x="391782" y="1107646"/>
                </a:lnTo>
                <a:lnTo>
                  <a:pt x="430398" y="1074077"/>
                </a:lnTo>
                <a:lnTo>
                  <a:pt x="468902" y="1040360"/>
                </a:lnTo>
                <a:lnTo>
                  <a:pt x="507292" y="1006495"/>
                </a:lnTo>
                <a:lnTo>
                  <a:pt x="545564" y="972483"/>
                </a:lnTo>
                <a:lnTo>
                  <a:pt x="583717" y="938324"/>
                </a:lnTo>
                <a:lnTo>
                  <a:pt x="621748" y="904019"/>
                </a:lnTo>
                <a:lnTo>
                  <a:pt x="659654" y="869567"/>
                </a:lnTo>
                <a:lnTo>
                  <a:pt x="697433" y="834970"/>
                </a:lnTo>
                <a:lnTo>
                  <a:pt x="735083" y="800228"/>
                </a:lnTo>
                <a:lnTo>
                  <a:pt x="772601" y="765341"/>
                </a:lnTo>
                <a:lnTo>
                  <a:pt x="809984" y="730310"/>
                </a:lnTo>
                <a:lnTo>
                  <a:pt x="847230" y="695134"/>
                </a:lnTo>
                <a:lnTo>
                  <a:pt x="884337" y="659815"/>
                </a:lnTo>
                <a:lnTo>
                  <a:pt x="921302" y="624353"/>
                </a:lnTo>
                <a:lnTo>
                  <a:pt x="958122" y="588749"/>
                </a:lnTo>
                <a:lnTo>
                  <a:pt x="994796" y="553002"/>
                </a:lnTo>
                <a:lnTo>
                  <a:pt x="1031320" y="517113"/>
                </a:lnTo>
                <a:lnTo>
                  <a:pt x="1067693" y="481082"/>
                </a:lnTo>
                <a:lnTo>
                  <a:pt x="1103911" y="444911"/>
                </a:lnTo>
                <a:lnTo>
                  <a:pt x="1139972" y="408598"/>
                </a:lnTo>
                <a:lnTo>
                  <a:pt x="1175874" y="372146"/>
                </a:lnTo>
                <a:lnTo>
                  <a:pt x="1211615" y="335554"/>
                </a:lnTo>
                <a:lnTo>
                  <a:pt x="1247191" y="298822"/>
                </a:lnTo>
                <a:lnTo>
                  <a:pt x="1282600" y="261951"/>
                </a:lnTo>
                <a:lnTo>
                  <a:pt x="1317840" y="224942"/>
                </a:lnTo>
                <a:lnTo>
                  <a:pt x="1352908" y="187795"/>
                </a:lnTo>
                <a:lnTo>
                  <a:pt x="1387802" y="150510"/>
                </a:lnTo>
                <a:lnTo>
                  <a:pt x="1422520" y="113087"/>
                </a:lnTo>
                <a:lnTo>
                  <a:pt x="1457058" y="75528"/>
                </a:lnTo>
                <a:lnTo>
                  <a:pt x="1491415" y="37832"/>
                </a:lnTo>
                <a:lnTo>
                  <a:pt x="15255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02937" y="5518150"/>
            <a:ext cx="1363980" cy="1325880"/>
          </a:xfrm>
          <a:custGeom>
            <a:avLst/>
            <a:gdLst/>
            <a:ahLst/>
            <a:cxnLst/>
            <a:rect l="l" t="t" r="r" b="b"/>
            <a:pathLst>
              <a:path w="1363979" h="1325879">
                <a:moveTo>
                  <a:pt x="0" y="1325563"/>
                </a:moveTo>
                <a:lnTo>
                  <a:pt x="38868" y="1292360"/>
                </a:lnTo>
                <a:lnTo>
                  <a:pt x="77651" y="1259012"/>
                </a:lnTo>
                <a:lnTo>
                  <a:pt x="116346" y="1225518"/>
                </a:lnTo>
                <a:lnTo>
                  <a:pt x="154951" y="1191879"/>
                </a:lnTo>
                <a:lnTo>
                  <a:pt x="193464" y="1158093"/>
                </a:lnTo>
                <a:lnTo>
                  <a:pt x="231882" y="1124162"/>
                </a:lnTo>
                <a:lnTo>
                  <a:pt x="270203" y="1090085"/>
                </a:lnTo>
                <a:lnTo>
                  <a:pt x="308425" y="1055863"/>
                </a:lnTo>
                <a:lnTo>
                  <a:pt x="346546" y="1021494"/>
                </a:lnTo>
                <a:lnTo>
                  <a:pt x="384564" y="986980"/>
                </a:lnTo>
                <a:lnTo>
                  <a:pt x="422475" y="952320"/>
                </a:lnTo>
                <a:lnTo>
                  <a:pt x="460279" y="917514"/>
                </a:lnTo>
                <a:lnTo>
                  <a:pt x="497972" y="882563"/>
                </a:lnTo>
                <a:lnTo>
                  <a:pt x="535553" y="847466"/>
                </a:lnTo>
                <a:lnTo>
                  <a:pt x="573019" y="812223"/>
                </a:lnTo>
                <a:lnTo>
                  <a:pt x="610367" y="776834"/>
                </a:lnTo>
                <a:lnTo>
                  <a:pt x="647597" y="741299"/>
                </a:lnTo>
                <a:lnTo>
                  <a:pt x="684705" y="705619"/>
                </a:lnTo>
                <a:lnTo>
                  <a:pt x="721689" y="669793"/>
                </a:lnTo>
                <a:lnTo>
                  <a:pt x="758547" y="633821"/>
                </a:lnTo>
                <a:lnTo>
                  <a:pt x="795277" y="597704"/>
                </a:lnTo>
                <a:lnTo>
                  <a:pt x="831876" y="561441"/>
                </a:lnTo>
                <a:lnTo>
                  <a:pt x="868342" y="525031"/>
                </a:lnTo>
                <a:lnTo>
                  <a:pt x="904673" y="488477"/>
                </a:lnTo>
                <a:lnTo>
                  <a:pt x="940867" y="451776"/>
                </a:lnTo>
                <a:lnTo>
                  <a:pt x="976921" y="414930"/>
                </a:lnTo>
                <a:lnTo>
                  <a:pt x="1012834" y="377938"/>
                </a:lnTo>
                <a:lnTo>
                  <a:pt x="1048602" y="340800"/>
                </a:lnTo>
                <a:lnTo>
                  <a:pt x="1084224" y="303516"/>
                </a:lnTo>
                <a:lnTo>
                  <a:pt x="1119698" y="266087"/>
                </a:lnTo>
                <a:lnTo>
                  <a:pt x="1155020" y="228511"/>
                </a:lnTo>
                <a:lnTo>
                  <a:pt x="1190190" y="190791"/>
                </a:lnTo>
                <a:lnTo>
                  <a:pt x="1225204" y="152924"/>
                </a:lnTo>
                <a:lnTo>
                  <a:pt x="1260061" y="114911"/>
                </a:lnTo>
                <a:lnTo>
                  <a:pt x="1294758" y="76753"/>
                </a:lnTo>
                <a:lnTo>
                  <a:pt x="1329292" y="38449"/>
                </a:lnTo>
                <a:lnTo>
                  <a:pt x="136366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73662" cy="685641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979150" y="5694362"/>
            <a:ext cx="1187450" cy="1149350"/>
          </a:xfrm>
          <a:custGeom>
            <a:avLst/>
            <a:gdLst/>
            <a:ahLst/>
            <a:cxnLst/>
            <a:rect l="l" t="t" r="r" b="b"/>
            <a:pathLst>
              <a:path w="1187450" h="1149350">
                <a:moveTo>
                  <a:pt x="0" y="1149350"/>
                </a:moveTo>
                <a:lnTo>
                  <a:pt x="37945" y="1116470"/>
                </a:lnTo>
                <a:lnTo>
                  <a:pt x="75785" y="1083461"/>
                </a:lnTo>
                <a:lnTo>
                  <a:pt x="113517" y="1050323"/>
                </a:lnTo>
                <a:lnTo>
                  <a:pt x="151139" y="1017056"/>
                </a:lnTo>
                <a:lnTo>
                  <a:pt x="188650" y="983661"/>
                </a:lnTo>
                <a:lnTo>
                  <a:pt x="226049" y="950140"/>
                </a:lnTo>
                <a:lnTo>
                  <a:pt x="263333" y="916492"/>
                </a:lnTo>
                <a:lnTo>
                  <a:pt x="300502" y="882719"/>
                </a:lnTo>
                <a:lnTo>
                  <a:pt x="337553" y="848822"/>
                </a:lnTo>
                <a:lnTo>
                  <a:pt x="374485" y="814801"/>
                </a:lnTo>
                <a:lnTo>
                  <a:pt x="411297" y="780657"/>
                </a:lnTo>
                <a:lnTo>
                  <a:pt x="447987" y="746391"/>
                </a:lnTo>
                <a:lnTo>
                  <a:pt x="484553" y="712003"/>
                </a:lnTo>
                <a:lnTo>
                  <a:pt x="520993" y="677496"/>
                </a:lnTo>
                <a:lnTo>
                  <a:pt x="557307" y="642868"/>
                </a:lnTo>
                <a:lnTo>
                  <a:pt x="593492" y="608121"/>
                </a:lnTo>
                <a:lnTo>
                  <a:pt x="629548" y="573257"/>
                </a:lnTo>
                <a:lnTo>
                  <a:pt x="665471" y="538274"/>
                </a:lnTo>
                <a:lnTo>
                  <a:pt x="701261" y="503176"/>
                </a:lnTo>
                <a:lnTo>
                  <a:pt x="736917" y="467961"/>
                </a:lnTo>
                <a:lnTo>
                  <a:pt x="772436" y="432632"/>
                </a:lnTo>
                <a:lnTo>
                  <a:pt x="807817" y="397188"/>
                </a:lnTo>
                <a:lnTo>
                  <a:pt x="843059" y="361631"/>
                </a:lnTo>
                <a:lnTo>
                  <a:pt x="878159" y="325962"/>
                </a:lnTo>
                <a:lnTo>
                  <a:pt x="913117" y="290180"/>
                </a:lnTo>
                <a:lnTo>
                  <a:pt x="947930" y="254288"/>
                </a:lnTo>
                <a:lnTo>
                  <a:pt x="982598" y="218285"/>
                </a:lnTo>
                <a:lnTo>
                  <a:pt x="1017118" y="182173"/>
                </a:lnTo>
                <a:lnTo>
                  <a:pt x="1051489" y="145953"/>
                </a:lnTo>
                <a:lnTo>
                  <a:pt x="1085709" y="109624"/>
                </a:lnTo>
                <a:lnTo>
                  <a:pt x="1119777" y="73189"/>
                </a:lnTo>
                <a:lnTo>
                  <a:pt x="1153691" y="36647"/>
                </a:lnTo>
                <a:lnTo>
                  <a:pt x="11874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287125" y="6049962"/>
            <a:ext cx="879475" cy="793750"/>
          </a:xfrm>
          <a:custGeom>
            <a:avLst/>
            <a:gdLst/>
            <a:ahLst/>
            <a:cxnLst/>
            <a:rect l="l" t="t" r="r" b="b"/>
            <a:pathLst>
              <a:path w="879475" h="793750">
                <a:moveTo>
                  <a:pt x="0" y="793750"/>
                </a:moveTo>
                <a:lnTo>
                  <a:pt x="39037" y="760811"/>
                </a:lnTo>
                <a:lnTo>
                  <a:pt x="78018" y="727714"/>
                </a:lnTo>
                <a:lnTo>
                  <a:pt x="116941" y="694459"/>
                </a:lnTo>
                <a:lnTo>
                  <a:pt x="155802" y="661050"/>
                </a:lnTo>
                <a:lnTo>
                  <a:pt x="194601" y="627488"/>
                </a:lnTo>
                <a:lnTo>
                  <a:pt x="233333" y="593777"/>
                </a:lnTo>
                <a:lnTo>
                  <a:pt x="271998" y="559918"/>
                </a:lnTo>
                <a:lnTo>
                  <a:pt x="310593" y="525913"/>
                </a:lnTo>
                <a:lnTo>
                  <a:pt x="349114" y="491765"/>
                </a:lnTo>
                <a:lnTo>
                  <a:pt x="387561" y="457477"/>
                </a:lnTo>
                <a:lnTo>
                  <a:pt x="425930" y="423051"/>
                </a:lnTo>
                <a:lnTo>
                  <a:pt x="464220" y="388488"/>
                </a:lnTo>
                <a:lnTo>
                  <a:pt x="502427" y="353792"/>
                </a:lnTo>
                <a:lnTo>
                  <a:pt x="540551" y="318965"/>
                </a:lnTo>
                <a:lnTo>
                  <a:pt x="578587" y="284009"/>
                </a:lnTo>
                <a:lnTo>
                  <a:pt x="616534" y="248926"/>
                </a:lnTo>
                <a:lnTo>
                  <a:pt x="654390" y="213719"/>
                </a:lnTo>
                <a:lnTo>
                  <a:pt x="692152" y="178390"/>
                </a:lnTo>
                <a:lnTo>
                  <a:pt x="729818" y="142942"/>
                </a:lnTo>
                <a:lnTo>
                  <a:pt x="767386" y="107376"/>
                </a:lnTo>
                <a:lnTo>
                  <a:pt x="804853" y="71696"/>
                </a:lnTo>
                <a:lnTo>
                  <a:pt x="842216" y="35903"/>
                </a:lnTo>
                <a:lnTo>
                  <a:pt x="8794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00143" y="1699588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3674476" y="0"/>
                </a:moveTo>
                <a:lnTo>
                  <a:pt x="0" y="0"/>
                </a:lnTo>
                <a:lnTo>
                  <a:pt x="0" y="502920"/>
                </a:lnTo>
                <a:lnTo>
                  <a:pt x="3674476" y="502920"/>
                </a:lnTo>
                <a:lnTo>
                  <a:pt x="367447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482485" y="4897606"/>
            <a:ext cx="316230" cy="272415"/>
          </a:xfrm>
          <a:custGeom>
            <a:avLst/>
            <a:gdLst/>
            <a:ahLst/>
            <a:cxnLst/>
            <a:rect l="l" t="t" r="r" b="b"/>
            <a:pathLst>
              <a:path w="316230" h="272414">
                <a:moveTo>
                  <a:pt x="315987" y="0"/>
                </a:moveTo>
                <a:lnTo>
                  <a:pt x="0" y="0"/>
                </a:lnTo>
                <a:lnTo>
                  <a:pt x="157993" y="272403"/>
                </a:lnTo>
                <a:lnTo>
                  <a:pt x="31598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4628" y="1113028"/>
            <a:ext cx="16227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16532"/>
            <a:ext cx="9686290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7659121">
            <a:off x="10060687" y="3723809"/>
            <a:ext cx="5086196" cy="5219044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-4779556" y="3247231"/>
            <a:ext cx="6015089" cy="61722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" name="Group 5"/>
          <p:cNvGrpSpPr/>
          <p:nvPr/>
        </p:nvGrpSpPr>
        <p:grpSpPr>
          <a:xfrm>
            <a:off x="685800" y="1708427"/>
            <a:ext cx="10820400" cy="2730602"/>
            <a:chOff x="0" y="0"/>
            <a:chExt cx="313439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34393" cy="812800"/>
            </a:xfrm>
            <a:custGeom>
              <a:avLst/>
              <a:gdLst/>
              <a:ahLst/>
              <a:cxnLst/>
              <a:rect l="l" t="t" r="r" b="b"/>
              <a:pathLst>
                <a:path w="3134393" h="812800">
                  <a:moveTo>
                    <a:pt x="0" y="0"/>
                  </a:moveTo>
                  <a:lnTo>
                    <a:pt x="3134393" y="0"/>
                  </a:lnTo>
                  <a:lnTo>
                    <a:pt x="313439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134393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927237" y="0"/>
            <a:ext cx="1771655" cy="1736399"/>
          </a:xfrm>
          <a:custGeom>
            <a:avLst/>
            <a:gdLst/>
            <a:ahLst/>
            <a:cxnLst/>
            <a:rect l="l" t="t" r="r" b="b"/>
            <a:pathLst>
              <a:path w="2657483" h="2604598">
                <a:moveTo>
                  <a:pt x="0" y="0"/>
                </a:moveTo>
                <a:lnTo>
                  <a:pt x="2657483" y="0"/>
                </a:lnTo>
                <a:lnTo>
                  <a:pt x="2657483" y="2604598"/>
                </a:lnTo>
                <a:lnTo>
                  <a:pt x="0" y="2604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836144" y="4528431"/>
            <a:ext cx="1542792" cy="1546659"/>
          </a:xfrm>
          <a:custGeom>
            <a:avLst/>
            <a:gdLst/>
            <a:ahLst/>
            <a:cxnLst/>
            <a:rect l="l" t="t" r="r" b="b"/>
            <a:pathLst>
              <a:path w="2314188" h="2319988">
                <a:moveTo>
                  <a:pt x="0" y="0"/>
                </a:moveTo>
                <a:lnTo>
                  <a:pt x="2314188" y="0"/>
                </a:lnTo>
                <a:lnTo>
                  <a:pt x="2314188" y="2319989"/>
                </a:lnTo>
                <a:lnTo>
                  <a:pt x="0" y="23199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685800" y="2499078"/>
            <a:ext cx="10820400" cy="796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3"/>
              </a:lnSpc>
            </a:pPr>
            <a:r>
              <a:rPr lang="en-US" sz="4894" spc="479" dirty="0">
                <a:solidFill>
                  <a:srgbClr val="231F20"/>
                </a:solidFill>
                <a:latin typeface="Oswald Bold"/>
              </a:rPr>
              <a:t>Numerical Systems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73317" y="5010355"/>
            <a:ext cx="668447" cy="588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>
                <a:solidFill>
                  <a:srgbClr val="231F20"/>
                </a:solidFill>
                <a:latin typeface="Canva Sans Bold"/>
              </a:rPr>
              <a:t>5-6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D905F1-DB2A-CCFE-6CA9-62695BF3A2EE}"/>
              </a:ext>
            </a:extLst>
          </p:cNvPr>
          <p:cNvSpPr txBox="1"/>
          <p:nvPr/>
        </p:nvSpPr>
        <p:spPr>
          <a:xfrm>
            <a:off x="1331329" y="4439029"/>
            <a:ext cx="4764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Imad Nihad</a:t>
            </a:r>
          </a:p>
          <a:p>
            <a:r>
              <a:rPr lang="en-US" sz="3200" dirty="0"/>
              <a:t>Week 5-6</a:t>
            </a:r>
          </a:p>
          <a:p>
            <a:r>
              <a:rPr lang="en-US" sz="3200" dirty="0"/>
              <a:t>Fall 2024/25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23DE652-7876-B426-F30A-59038E12CB2B}"/>
              </a:ext>
            </a:extLst>
          </p:cNvPr>
          <p:cNvSpPr txBox="1"/>
          <p:nvPr/>
        </p:nvSpPr>
        <p:spPr>
          <a:xfrm>
            <a:off x="2698892" y="443737"/>
            <a:ext cx="880730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b="1" spc="719" dirty="0">
                <a:solidFill>
                  <a:srgbClr val="000000"/>
                </a:solidFill>
                <a:latin typeface="Oswald Bold" panose="020B0604020202020204" charset="0"/>
              </a:rPr>
              <a:t>Tishk international university</a:t>
            </a:r>
          </a:p>
          <a:p>
            <a:pPr>
              <a:spcBef>
                <a:spcPct val="0"/>
              </a:spcBef>
            </a:pPr>
            <a:r>
              <a:rPr lang="en-US" sz="2800" b="1" spc="719" dirty="0">
                <a:solidFill>
                  <a:srgbClr val="000000"/>
                </a:solidFill>
                <a:latin typeface="Oswald Bold" panose="020B0604020202020204" charset="0"/>
              </a:rPr>
              <a:t>Faculty of Education</a:t>
            </a:r>
          </a:p>
          <a:p>
            <a:pPr>
              <a:spcBef>
                <a:spcPct val="0"/>
              </a:spcBef>
            </a:pPr>
            <a:r>
              <a:rPr lang="en-US" sz="2800" b="1" spc="719" dirty="0">
                <a:solidFill>
                  <a:srgbClr val="000000"/>
                </a:solidFill>
                <a:latin typeface="Oswald Bold" panose="020B0604020202020204" charset="0"/>
              </a:rPr>
              <a:t>Computer Education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35" y="2275660"/>
            <a:ext cx="3668395" cy="262445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499745" rIns="0" bIns="0" rtlCol="0">
            <a:spAutoFit/>
          </a:bodyPr>
          <a:lstStyle/>
          <a:p>
            <a:pPr marL="678180" marR="691515" indent="1905" algn="ctr">
              <a:lnSpc>
                <a:spcPts val="4300"/>
              </a:lnSpc>
              <a:spcBef>
                <a:spcPts val="3935"/>
              </a:spcBef>
            </a:pP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Binary </a:t>
            </a:r>
            <a:r>
              <a:rPr sz="4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g  </a:t>
            </a:r>
            <a:r>
              <a:rPr sz="4000" spc="-40" dirty="0">
                <a:solidFill>
                  <a:srgbClr val="FFFFFF"/>
                </a:solidFill>
                <a:latin typeface="Calibri Light"/>
                <a:cs typeface="Calibri Light"/>
              </a:rPr>
              <a:t>system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9379" y="2214371"/>
            <a:ext cx="5932170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ts val="2305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lang="en-US" sz="2000" dirty="0"/>
              <a:t>The </a:t>
            </a:r>
            <a:r>
              <a:rPr lang="en-US" sz="2000" b="1" dirty="0"/>
              <a:t>binary system</a:t>
            </a:r>
            <a:r>
              <a:rPr lang="en-US" sz="2000" dirty="0"/>
              <a:t> in computing is a number system that uses only two digits: </a:t>
            </a:r>
            <a:r>
              <a:rPr lang="en-US" sz="2000" b="1" dirty="0"/>
              <a:t>0</a:t>
            </a:r>
            <a:r>
              <a:rPr lang="en-US" sz="2000" dirty="0"/>
              <a:t> and </a:t>
            </a:r>
            <a:r>
              <a:rPr lang="en-US" sz="2000" b="1" dirty="0"/>
              <a:t>1</a:t>
            </a:r>
            <a:r>
              <a:rPr lang="en-US" sz="2000" dirty="0"/>
              <a:t>. These digits are called </a:t>
            </a:r>
            <a:r>
              <a:rPr lang="en-US" sz="2000" b="1" dirty="0"/>
              <a:t>bits</a:t>
            </a:r>
            <a:r>
              <a:rPr lang="en-US" sz="2000" dirty="0"/>
              <a:t> (short for </a:t>
            </a:r>
            <a:r>
              <a:rPr lang="en-US" sz="2000" b="1" dirty="0"/>
              <a:t>binary digits</a:t>
            </a:r>
            <a:r>
              <a:rPr lang="en-US" sz="2000" dirty="0"/>
              <a:t>). Computers use the binary system because their electronic circuits can easily represent two states: </a:t>
            </a:r>
            <a:r>
              <a:rPr lang="en-US" sz="2000" b="1" dirty="0"/>
              <a:t>on</a:t>
            </a:r>
            <a:r>
              <a:rPr lang="en-US" sz="2000" dirty="0"/>
              <a:t> (1) and </a:t>
            </a:r>
            <a:r>
              <a:rPr lang="en-US" sz="2000" b="1" dirty="0"/>
              <a:t>off</a:t>
            </a:r>
            <a:r>
              <a:rPr lang="en-US" sz="2000" dirty="0"/>
              <a:t> (0), which correspond to the binary values.</a:t>
            </a:r>
          </a:p>
          <a:p>
            <a:pPr marL="12700" algn="just">
              <a:lnSpc>
                <a:spcPts val="2305"/>
              </a:lnSpc>
              <a:spcBef>
                <a:spcPts val="100"/>
              </a:spcBef>
              <a:tabLst>
                <a:tab pos="298450" algn="l"/>
              </a:tabLst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99379" y="2278379"/>
            <a:ext cx="5435600" cy="257378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5080" indent="-228600">
              <a:lnSpc>
                <a:spcPct val="90300"/>
              </a:lnSpc>
              <a:spcBef>
                <a:spcPts val="33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en-US" sz="2000" dirty="0"/>
              <a:t>The </a:t>
            </a:r>
            <a:r>
              <a:rPr lang="en-US" sz="2000" b="1" dirty="0"/>
              <a:t>octal numbering system</a:t>
            </a:r>
            <a:r>
              <a:rPr lang="en-US" sz="2000" dirty="0"/>
              <a:t> is a base-8 number system that uses eight digits: </a:t>
            </a:r>
            <a:r>
              <a:rPr lang="en-US" sz="2000" b="1" dirty="0"/>
              <a:t>0, 1, 2, 3, 4, 5, 6, and 7</a:t>
            </a:r>
            <a:r>
              <a:rPr lang="en-US" sz="2000" dirty="0"/>
              <a:t>. Each digit in an octal number represents a power of 8. It is commonly used in computing because it is more compact than binary (base-2) and is easier to understand and work with, especially in contexts like computer programming and digital electronics.</a:t>
            </a:r>
          </a:p>
          <a:p>
            <a:pPr marL="241300" marR="5080" indent="-228600">
              <a:lnSpc>
                <a:spcPct val="90300"/>
              </a:lnSpc>
              <a:spcBef>
                <a:spcPts val="33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en-US" sz="2000" spc="-10" dirty="0">
                <a:latin typeface="Calibri"/>
                <a:cs typeface="Calibri"/>
              </a:rPr>
              <a:t>Each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digit</a:t>
            </a:r>
            <a:r>
              <a:rPr lang="en-US" sz="2000" spc="-10" dirty="0">
                <a:latin typeface="Calibri"/>
                <a:cs typeface="Calibri"/>
              </a:rPr>
              <a:t> represented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by</a:t>
            </a:r>
            <a:r>
              <a:rPr lang="en-US" sz="2000" spc="-2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3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bits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17532" y="4900115"/>
            <a:ext cx="4399480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  <a:tabLst>
                <a:tab pos="926465" algn="l"/>
                <a:tab pos="1840864" algn="l"/>
                <a:tab pos="2755265" algn="l"/>
                <a:tab pos="3669665" algn="l"/>
              </a:tabLst>
            </a:pPr>
            <a:r>
              <a:rPr lang="en-US" sz="2000" dirty="0">
                <a:latin typeface="Calibri"/>
                <a:cs typeface="Calibri"/>
              </a:rPr>
              <a:t>0          1       2       3      4       5       6         7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4453D91-A9E9-4E48-D978-2EBFB3887740}"/>
              </a:ext>
            </a:extLst>
          </p:cNvPr>
          <p:cNvSpPr txBox="1"/>
          <p:nvPr/>
        </p:nvSpPr>
        <p:spPr>
          <a:xfrm>
            <a:off x="806335" y="2275660"/>
            <a:ext cx="3668395" cy="2158924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499745" rIns="0" bIns="0" rtlCol="0">
            <a:spAutoFit/>
          </a:bodyPr>
          <a:lstStyle/>
          <a:p>
            <a:pPr marL="678180" marR="691515" indent="1905" algn="ctr">
              <a:lnSpc>
                <a:spcPts val="4300"/>
              </a:lnSpc>
              <a:spcBef>
                <a:spcPts val="3935"/>
              </a:spcBef>
            </a:pPr>
            <a:r>
              <a:rPr lang="en-US" sz="4000" dirty="0">
                <a:solidFill>
                  <a:srgbClr val="FFFFFF"/>
                </a:solidFill>
                <a:latin typeface="Calibri Light"/>
                <a:cs typeface="Calibri Light"/>
              </a:rPr>
              <a:t>Octal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g  </a:t>
            </a:r>
            <a:r>
              <a:rPr sz="4000" spc="-40" dirty="0">
                <a:solidFill>
                  <a:srgbClr val="FFFFFF"/>
                </a:solidFill>
                <a:latin typeface="Calibri Light"/>
                <a:cs typeface="Calibri Light"/>
              </a:rPr>
              <a:t>system</a:t>
            </a:r>
            <a:endParaRPr sz="4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310" y="320040"/>
            <a:ext cx="11549380" cy="6217920"/>
          </a:xfrm>
          <a:custGeom>
            <a:avLst/>
            <a:gdLst/>
            <a:ahLst/>
            <a:cxnLst/>
            <a:rect l="l" t="t" r="r" b="b"/>
            <a:pathLst>
              <a:path w="11549380" h="6217920">
                <a:moveTo>
                  <a:pt x="11548871" y="0"/>
                </a:moveTo>
                <a:lnTo>
                  <a:pt x="0" y="0"/>
                </a:lnTo>
                <a:lnTo>
                  <a:pt x="0" y="6217919"/>
                </a:lnTo>
                <a:lnTo>
                  <a:pt x="11548871" y="6217919"/>
                </a:lnTo>
                <a:lnTo>
                  <a:pt x="11548871" y="0"/>
                </a:lnTo>
                <a:close/>
              </a:path>
            </a:pathLst>
          </a:custGeom>
          <a:solidFill>
            <a:srgbClr val="000000">
              <a:alpha val="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8382" y="1707455"/>
            <a:ext cx="2885440" cy="18992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ts val="4930"/>
              </a:lnSpc>
              <a:spcBef>
                <a:spcPts val="110"/>
              </a:spcBef>
            </a:pPr>
            <a:r>
              <a:rPr sz="4300" spc="30" dirty="0">
                <a:solidFill>
                  <a:srgbClr val="4472C4"/>
                </a:solidFill>
                <a:latin typeface="Calibri Light"/>
                <a:cs typeface="Calibri Light"/>
              </a:rPr>
              <a:t>Hexadecimal</a:t>
            </a:r>
            <a:endParaRPr sz="4300" dirty="0">
              <a:latin typeface="Calibri Light"/>
              <a:cs typeface="Calibri Light"/>
            </a:endParaRPr>
          </a:p>
          <a:p>
            <a:pPr marR="5715" algn="ctr">
              <a:lnSpc>
                <a:spcPts val="4930"/>
              </a:lnSpc>
            </a:pPr>
            <a:r>
              <a:rPr lang="en-US" sz="4300" spc="35" dirty="0">
                <a:solidFill>
                  <a:srgbClr val="4472C4"/>
                </a:solidFill>
                <a:latin typeface="Calibri Light"/>
                <a:cs typeface="Calibri Light"/>
              </a:rPr>
              <a:t>Numbering system </a:t>
            </a:r>
            <a:endParaRPr sz="43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4296" y="20574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1" y="2743200"/>
                </a:lnTo>
              </a:path>
            </a:pathLst>
          </a:custGeom>
          <a:ln w="190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4771" y="1630171"/>
            <a:ext cx="6116320" cy="2613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marR="5080" indent="-228600">
              <a:lnSpc>
                <a:spcPct val="89200"/>
              </a:lnSpc>
              <a:spcBef>
                <a:spcPts val="409"/>
              </a:spcBef>
              <a:buFont typeface="Arial MT"/>
              <a:buChar char="•"/>
              <a:tabLst>
                <a:tab pos="241300" algn="l"/>
                <a:tab pos="2458085" algn="l"/>
              </a:tabLst>
            </a:pP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number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expressed</a:t>
            </a:r>
            <a:r>
              <a:rPr sz="2400" spc="-5" dirty="0">
                <a:latin typeface="Calibri"/>
                <a:cs typeface="Calibri"/>
              </a:rPr>
              <a:t> 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base-16 </a:t>
            </a:r>
            <a:r>
              <a:rPr sz="2400" b="1" spc="-15" dirty="0">
                <a:latin typeface="Calibri"/>
                <a:cs typeface="Calibri"/>
              </a:rPr>
              <a:t>numeral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system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b="1" spc="-10" dirty="0">
                <a:latin typeface="Calibri"/>
                <a:cs typeface="Calibri"/>
              </a:rPr>
              <a:t>Hexadecimal numeral </a:t>
            </a:r>
            <a:r>
              <a:rPr sz="2400" b="1" spc="-20" dirty="0">
                <a:latin typeface="Calibri"/>
                <a:cs typeface="Calibri"/>
              </a:rPr>
              <a:t>system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which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uses</a:t>
            </a:r>
            <a:r>
              <a:rPr sz="2400" spc="-5" dirty="0">
                <a:latin typeface="Calibri"/>
                <a:cs typeface="Calibri"/>
              </a:rPr>
              <a:t> 16</a:t>
            </a:r>
            <a:r>
              <a:rPr sz="2400" spc="-10" dirty="0">
                <a:latin typeface="Calibri"/>
                <a:cs typeface="Calibri"/>
              </a:rPr>
              <a:t> symbols:	</a:t>
            </a:r>
            <a:r>
              <a:rPr sz="2400" spc="-15" dirty="0">
                <a:latin typeface="Calibri"/>
                <a:cs typeface="Calibri"/>
              </a:rPr>
              <a:t>form </a:t>
            </a:r>
            <a:r>
              <a:rPr sz="2400" dirty="0">
                <a:latin typeface="Calibri"/>
                <a:cs typeface="Calibri"/>
              </a:rPr>
              <a:t>0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0" dirty="0">
                <a:latin typeface="Calibri"/>
                <a:cs typeface="Calibri"/>
              </a:rPr>
              <a:t>Mostly </a:t>
            </a:r>
            <a:r>
              <a:rPr sz="2400" dirty="0">
                <a:latin typeface="Calibri"/>
                <a:cs typeface="Calibri"/>
              </a:rPr>
              <a:t>used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mathematics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digital electronics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Each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digit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represented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bits</a:t>
            </a:r>
            <a:endParaRPr sz="2400" dirty="0">
              <a:latin typeface="Calibri"/>
              <a:cs typeface="Calibri"/>
            </a:endParaRPr>
          </a:p>
          <a:p>
            <a:pPr marL="5499100">
              <a:lnSpc>
                <a:spcPts val="2735"/>
              </a:lnSpc>
              <a:spcBef>
                <a:spcPts val="720"/>
              </a:spcBef>
            </a:pPr>
            <a:r>
              <a:rPr sz="2400" dirty="0">
                <a:latin typeface="Calibri"/>
                <a:cs typeface="Calibri"/>
              </a:rPr>
              <a:t>6</a:t>
            </a:r>
          </a:p>
          <a:p>
            <a:pPr marL="27559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9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65435"/>
              </p:ext>
            </p:extLst>
          </p:nvPr>
        </p:nvGraphicFramePr>
        <p:xfrm>
          <a:off x="2667000" y="3606693"/>
          <a:ext cx="7322819" cy="1505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651">
                <a:tc>
                  <a:txBody>
                    <a:bodyPr/>
                    <a:lstStyle/>
                    <a:p>
                      <a:pPr marL="31750">
                        <a:lnSpc>
                          <a:spcPts val="4965"/>
                        </a:lnSpc>
                      </a:pPr>
                      <a:endParaRPr sz="43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41350" indent="-229235">
                        <a:lnSpc>
                          <a:spcPts val="1900"/>
                        </a:lnSpc>
                        <a:buFont typeface="Arial MT"/>
                        <a:buChar char="•"/>
                        <a:tabLst>
                          <a:tab pos="64198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7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</a:p>
                    <a:p>
                      <a:pPr marL="200660">
                        <a:lnSpc>
                          <a:spcPts val="273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7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</a:t>
                      </a:r>
                    </a:p>
                    <a:p>
                      <a:pPr marL="302895" lvl="0">
                        <a:lnSpc>
                          <a:spcPts val="273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   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9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br>
                        <a:rPr lang="en-US" sz="2400" dirty="0">
                          <a:latin typeface="Calibri"/>
                          <a:cs typeface="Calibri"/>
                        </a:rPr>
                      </a:br>
                      <a:r>
                        <a:rPr lang="en-US" sz="2400" dirty="0">
                          <a:latin typeface="Calibri"/>
                          <a:cs typeface="Calibri"/>
                        </a:rPr>
                        <a:t>9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9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9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17855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17855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15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864" y="0"/>
              <a:ext cx="641908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83223" y="4200144"/>
            <a:ext cx="3115310" cy="12204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605"/>
              </a:spcBef>
            </a:pPr>
            <a:r>
              <a:rPr sz="4100" spc="-15" dirty="0">
                <a:latin typeface="Calibri Light"/>
                <a:cs typeface="Calibri Light"/>
              </a:rPr>
              <a:t>Converting</a:t>
            </a:r>
            <a:r>
              <a:rPr sz="4100" spc="-75" dirty="0">
                <a:latin typeface="Calibri Light"/>
                <a:cs typeface="Calibri Light"/>
              </a:rPr>
              <a:t> </a:t>
            </a:r>
            <a:r>
              <a:rPr sz="4100" spc="-5" dirty="0">
                <a:latin typeface="Calibri Light"/>
                <a:cs typeface="Calibri Light"/>
              </a:rPr>
              <a:t>the </a:t>
            </a:r>
            <a:r>
              <a:rPr sz="4100" spc="-910" dirty="0">
                <a:latin typeface="Calibri Light"/>
                <a:cs typeface="Calibri Light"/>
              </a:rPr>
              <a:t> </a:t>
            </a:r>
            <a:r>
              <a:rPr sz="4100" spc="-35" dirty="0">
                <a:latin typeface="Calibri Light"/>
                <a:cs typeface="Calibri Light"/>
              </a:rPr>
              <a:t>systems</a:t>
            </a:r>
            <a:endParaRPr sz="41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20771" y="577850"/>
            <a:ext cx="5471795" cy="6280150"/>
            <a:chOff x="6720771" y="577850"/>
            <a:chExt cx="5471795" cy="62801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0771" y="577850"/>
              <a:ext cx="5471228" cy="62801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8392" y="1813559"/>
              <a:ext cx="4145279" cy="41452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35" y="2275660"/>
            <a:ext cx="3668395" cy="262445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499745" rIns="0" bIns="0" rtlCol="0">
            <a:spAutoFit/>
          </a:bodyPr>
          <a:lstStyle/>
          <a:p>
            <a:pPr marL="259079" marR="271780" algn="ctr">
              <a:lnSpc>
                <a:spcPts val="4300"/>
              </a:lnSpc>
              <a:spcBef>
                <a:spcPts val="3935"/>
              </a:spcBef>
            </a:pP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How</a:t>
            </a:r>
            <a:r>
              <a:rPr sz="400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40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 Light"/>
                <a:cs typeface="Calibri Light"/>
              </a:rPr>
              <a:t>convert </a:t>
            </a:r>
            <a:r>
              <a:rPr sz="4000" spc="-8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Decimal </a:t>
            </a:r>
            <a:r>
              <a:rPr sz="4000" spc="-2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4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Binary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9379" y="2689859"/>
            <a:ext cx="58705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9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convert</a:t>
            </a:r>
            <a:r>
              <a:rPr sz="2000" dirty="0">
                <a:latin typeface="Calibri"/>
                <a:cs typeface="Calibri"/>
              </a:rPr>
              <a:t> binary</a:t>
            </a:r>
            <a:r>
              <a:rPr sz="2000" spc="-10" dirty="0">
                <a:latin typeface="Calibri"/>
                <a:cs typeface="Calibri"/>
              </a:rPr>
              <a:t> to </a:t>
            </a:r>
            <a:r>
              <a:rPr sz="2000" spc="-5" dirty="0">
                <a:latin typeface="Calibri"/>
                <a:cs typeface="Calibri"/>
              </a:rPr>
              <a:t>decimal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major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ways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579" y="2991611"/>
            <a:ext cx="1659255" cy="7143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Division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601" y="0"/>
              <a:ext cx="11480494" cy="2753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</a:t>
            </a:r>
            <a:r>
              <a:rPr spc="5" dirty="0"/>
              <a:t>i</a:t>
            </a:r>
            <a:r>
              <a:rPr dirty="0"/>
              <a:t>v</a:t>
            </a:r>
            <a:r>
              <a:rPr spc="5" dirty="0"/>
              <a:t>i</a:t>
            </a:r>
            <a:r>
              <a:rPr dirty="0"/>
              <a:t>s</a:t>
            </a:r>
            <a:r>
              <a:rPr spc="5" dirty="0"/>
              <a:t>i</a:t>
            </a:r>
            <a:r>
              <a:rPr dirty="0"/>
              <a:t>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57965" y="2970276"/>
            <a:ext cx="8727440" cy="12477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Device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decimal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number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5" dirty="0">
                <a:latin typeface="Calibri"/>
                <a:cs typeface="Calibri"/>
              </a:rPr>
              <a:t> and </a:t>
            </a:r>
            <a:r>
              <a:rPr sz="2000" spc="-25" dirty="0">
                <a:latin typeface="Calibri"/>
                <a:cs typeface="Calibri"/>
              </a:rPr>
              <a:t>take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reminder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Why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dividing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2?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Because</a:t>
            </a:r>
            <a:r>
              <a:rPr sz="2000" dirty="0">
                <a:latin typeface="Calibri"/>
                <a:cs typeface="Calibri"/>
              </a:rPr>
              <a:t> it is </a:t>
            </a:r>
            <a:r>
              <a:rPr sz="2000" spc="-10" dirty="0">
                <a:latin typeface="Calibri"/>
                <a:cs typeface="Calibri"/>
              </a:rPr>
              <a:t>converting from</a:t>
            </a:r>
            <a:r>
              <a:rPr sz="2000" dirty="0">
                <a:latin typeface="Calibri"/>
                <a:cs typeface="Calibri"/>
              </a:rPr>
              <a:t> base </a:t>
            </a:r>
            <a:r>
              <a:rPr sz="2000" spc="-5" dirty="0">
                <a:latin typeface="Calibri"/>
                <a:cs typeface="Calibri"/>
              </a:rPr>
              <a:t>10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base </a:t>
            </a:r>
            <a:r>
              <a:rPr sz="2000" spc="-5" dirty="0">
                <a:latin typeface="Calibri"/>
                <a:cs typeface="Calibri"/>
              </a:rPr>
              <a:t>2, that</a:t>
            </a:r>
            <a:r>
              <a:rPr sz="2000" dirty="0">
                <a:latin typeface="Calibri"/>
                <a:cs typeface="Calibri"/>
              </a:rPr>
              <a:t> is </a:t>
            </a:r>
            <a:r>
              <a:rPr sz="2000" spc="-15" dirty="0">
                <a:latin typeface="Calibri"/>
                <a:cs typeface="Calibri"/>
              </a:rPr>
              <a:t>why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must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divided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668" y="1050036"/>
            <a:ext cx="3347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Division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Cont…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6008" y="640082"/>
            <a:ext cx="6916328" cy="55778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6130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solidFill>
                  <a:srgbClr val="000000"/>
                </a:solidFill>
              </a:rPr>
              <a:t>Subtraction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12289" y="2215241"/>
          <a:ext cx="6721474" cy="792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347">
                <a:tc>
                  <a:txBody>
                    <a:bodyPr/>
                    <a:lstStyle/>
                    <a:p>
                      <a:pPr marL="31750">
                        <a:lnSpc>
                          <a:spcPts val="2070"/>
                        </a:lnSpc>
                      </a:pPr>
                      <a:r>
                        <a:rPr sz="3600" spc="-7" baseline="-1620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ts val="2070"/>
                        </a:lnSpc>
                      </a:pPr>
                      <a:r>
                        <a:rPr sz="3600" spc="-7" baseline="-1620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2070"/>
                        </a:lnSpc>
                      </a:pPr>
                      <a:r>
                        <a:rPr sz="3600" spc="-7" baseline="-1620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2070"/>
                        </a:lnSpc>
                      </a:pPr>
                      <a:r>
                        <a:rPr sz="3600" spc="-7" baseline="-1620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070"/>
                        </a:lnSpc>
                      </a:pPr>
                      <a:r>
                        <a:rPr sz="3600" spc="-7" baseline="-1620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2070"/>
                        </a:lnSpc>
                      </a:pPr>
                      <a:r>
                        <a:rPr sz="3600" spc="-7" baseline="-1620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2070"/>
                        </a:lnSpc>
                      </a:pPr>
                      <a:r>
                        <a:rPr sz="3600" spc="-7" baseline="-1620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2070"/>
                        </a:lnSpc>
                      </a:pPr>
                      <a:r>
                        <a:rPr sz="3600" spc="-7" baseline="-1620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64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4239" y="1718563"/>
            <a:ext cx="9891395" cy="326262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54000" algn="l"/>
                <a:tab pos="3225165" algn="l"/>
              </a:tabLst>
            </a:pPr>
            <a:r>
              <a:rPr sz="2400" spc="-20" dirty="0">
                <a:latin typeface="Calibri"/>
                <a:cs typeface="Calibri"/>
              </a:rPr>
              <a:t>Write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down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bellow	</a:t>
            </a:r>
            <a:r>
              <a:rPr sz="2400" spc="-10" dirty="0">
                <a:latin typeface="Calibri"/>
                <a:cs typeface="Calibri"/>
              </a:rPr>
              <a:t>numbers</a:t>
            </a:r>
            <a:endParaRPr sz="24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254000" algn="l"/>
              </a:tabLst>
            </a:pP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7" baseline="24305" dirty="0">
                <a:latin typeface="Calibri"/>
                <a:cs typeface="Calibri"/>
              </a:rPr>
              <a:t>8</a:t>
            </a:r>
            <a:endParaRPr sz="2400" baseline="24305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54000" algn="l"/>
              </a:tabLst>
            </a:pPr>
            <a:r>
              <a:rPr sz="2400" spc="-5" dirty="0">
                <a:latin typeface="Calibri"/>
                <a:cs typeface="Calibri"/>
              </a:rPr>
              <a:t>256</a:t>
            </a:r>
            <a:endParaRPr sz="2400">
              <a:latin typeface="Calibri"/>
              <a:cs typeface="Calibri"/>
            </a:endParaRPr>
          </a:p>
          <a:p>
            <a:pPr marL="254000" marR="70485" indent="-228600">
              <a:lnSpc>
                <a:spcPts val="2300"/>
              </a:lnSpc>
              <a:spcBef>
                <a:spcPts val="969"/>
              </a:spcBef>
              <a:buFont typeface="Arial MT"/>
              <a:buChar char="•"/>
              <a:tabLst>
                <a:tab pos="254000" algn="l"/>
              </a:tabLst>
            </a:pPr>
            <a:r>
              <a:rPr sz="2400" spc="-10" dirty="0">
                <a:latin typeface="Calibri"/>
                <a:cs typeface="Calibri"/>
              </a:rPr>
              <a:t>Subtract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decimal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 </a:t>
            </a:r>
            <a:r>
              <a:rPr sz="2400" spc="-5" dirty="0">
                <a:latin typeface="Calibri"/>
                <a:cs typeface="Calibri"/>
              </a:rPr>
              <a:t>with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biggest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5" dirty="0">
                <a:latin typeface="Calibri"/>
                <a:cs typeface="Calibri"/>
              </a:rPr>
              <a:t> in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list that </a:t>
            </a:r>
            <a:r>
              <a:rPr sz="2400" spc="-5" dirty="0">
                <a:latin typeface="Calibri"/>
                <a:cs typeface="Calibri"/>
              </a:rPr>
              <a:t>will</a:t>
            </a:r>
            <a:r>
              <a:rPr sz="2400" spc="-10" dirty="0">
                <a:latin typeface="Calibri"/>
                <a:cs typeface="Calibri"/>
              </a:rPr>
              <a:t> give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</a:t>
            </a:r>
            <a:endParaRPr sz="24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54000" algn="l"/>
              </a:tabLst>
            </a:pP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example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5" dirty="0">
                <a:latin typeface="Calibri"/>
                <a:cs typeface="Calibri"/>
              </a:rPr>
              <a:t> 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156,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256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128.</a:t>
            </a:r>
            <a:endParaRPr sz="24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54000" algn="l"/>
              </a:tabLst>
            </a:pPr>
            <a:r>
              <a:rPr sz="2400" spc="-5" dirty="0">
                <a:latin typeface="Calibri"/>
                <a:cs typeface="Calibri"/>
              </a:rPr>
              <a:t>156-128= 28, 28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 between 32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16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28-16=12…..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</a:t>
            </a:r>
            <a:r>
              <a:rPr sz="2400" spc="-5" dirty="0">
                <a:latin typeface="Calibri"/>
                <a:cs typeface="Calibri"/>
              </a:rPr>
              <a:t> will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zero</a:t>
            </a:r>
            <a:endParaRPr sz="24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54000" algn="l"/>
                <a:tab pos="6626859" algn="l"/>
              </a:tabLst>
            </a:pP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those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 used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subtraction	</a:t>
            </a:r>
            <a:r>
              <a:rPr sz="2400" dirty="0">
                <a:latin typeface="Calibri"/>
                <a:cs typeface="Calibri"/>
              </a:rPr>
              <a:t>put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others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7889" y="5034641"/>
          <a:ext cx="7533636" cy="792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347">
                <a:tc>
                  <a:txBody>
                    <a:bodyPr/>
                    <a:lstStyle/>
                    <a:p>
                      <a:pPr marL="328295" indent="-297180">
                        <a:lnSpc>
                          <a:spcPts val="2765"/>
                        </a:lnSpc>
                        <a:buFont typeface="Arial MT"/>
                        <a:buChar char="•"/>
                        <a:tabLst>
                          <a:tab pos="328295" algn="l"/>
                          <a:tab pos="328930" algn="l"/>
                          <a:tab pos="94551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256	128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64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6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76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276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276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6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Arial MT"/>
                        <a:buChar char="•"/>
                        <a:tabLst>
                          <a:tab pos="260350" algn="l"/>
                          <a:tab pos="94551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	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180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solidFill>
                  <a:srgbClr val="000000"/>
                </a:solidFill>
              </a:rPr>
              <a:t>Subtraction</a:t>
            </a:r>
            <a:r>
              <a:rPr sz="4400" spc="-3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Cont…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363" y="1825625"/>
            <a:ext cx="7324435" cy="43513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548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</a:rPr>
              <a:t>How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convert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Binary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Decimal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7889" y="3361687"/>
          <a:ext cx="7554589" cy="943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8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1549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3225"/>
                        </a:lnSpc>
                        <a:buFont typeface="Arial MT"/>
                        <a:buChar char="•"/>
                        <a:tabLst>
                          <a:tab pos="260350" algn="l"/>
                          <a:tab pos="94551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256	</a:t>
                      </a:r>
                      <a:r>
                        <a:rPr sz="2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128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3225"/>
                        </a:lnSpc>
                      </a:pPr>
                      <a:r>
                        <a:rPr sz="2800" spc="5" dirty="0">
                          <a:latin typeface="Calibri"/>
                          <a:cs typeface="Calibri"/>
                        </a:rPr>
                        <a:t>64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3225"/>
                        </a:lnSpc>
                      </a:pPr>
                      <a:r>
                        <a:rPr sz="2800" spc="5" dirty="0">
                          <a:latin typeface="Calibri"/>
                          <a:cs typeface="Calibri"/>
                        </a:rPr>
                        <a:t>32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3225"/>
                        </a:lnSpc>
                      </a:pPr>
                      <a:r>
                        <a:rPr sz="2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3225"/>
                        </a:lnSpc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5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5"/>
                        </a:lnSpc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225"/>
                        </a:lnSpc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49">
                <a:tc>
                  <a:txBody>
                    <a:bodyPr/>
                    <a:lstStyle/>
                    <a:p>
                      <a:pPr marL="946150" indent="-91440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•"/>
                        <a:tabLst>
                          <a:tab pos="945515" algn="l"/>
                          <a:tab pos="946150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pc="-30" dirty="0"/>
              <a:t>Write</a:t>
            </a:r>
            <a:r>
              <a:rPr spc="-20" dirty="0"/>
              <a:t> </a:t>
            </a:r>
            <a:r>
              <a:rPr spc="-5" dirty="0"/>
              <a:t>down</a:t>
            </a:r>
            <a:r>
              <a:rPr dirty="0"/>
              <a:t> the</a:t>
            </a:r>
            <a:r>
              <a:rPr spc="-20" dirty="0"/>
              <a:t> </a:t>
            </a:r>
            <a:r>
              <a:rPr dirty="0"/>
              <a:t>binary</a:t>
            </a:r>
            <a:r>
              <a:rPr spc="-10" dirty="0"/>
              <a:t> </a:t>
            </a:r>
            <a:r>
              <a:rPr spc="-5" dirty="0"/>
              <a:t>number</a:t>
            </a: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pc="-5" dirty="0"/>
              <a:t>F</a:t>
            </a:r>
            <a:r>
              <a:rPr lang="en-US" spc="-5" dirty="0"/>
              <a:t>o</a:t>
            </a:r>
            <a:r>
              <a:rPr spc="-5" dirty="0"/>
              <a:t>r</a:t>
            </a:r>
            <a:r>
              <a:rPr spc="-15" dirty="0"/>
              <a:t> </a:t>
            </a:r>
            <a:r>
              <a:rPr spc="-20" dirty="0"/>
              <a:t>example</a:t>
            </a:r>
            <a:r>
              <a:rPr spc="-15" dirty="0"/>
              <a:t> </a:t>
            </a:r>
            <a:r>
              <a:rPr dirty="0"/>
              <a:t>10011011</a:t>
            </a: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pc="-5" dirty="0"/>
              <a:t>Then</a:t>
            </a:r>
            <a:r>
              <a:rPr dirty="0"/>
              <a:t> </a:t>
            </a:r>
            <a:r>
              <a:rPr spc="-10" dirty="0"/>
              <a:t>write</a:t>
            </a:r>
            <a:r>
              <a:rPr spc="-5" dirty="0"/>
              <a:t> the</a:t>
            </a:r>
            <a:r>
              <a:rPr spc="-10" dirty="0"/>
              <a:t> </a:t>
            </a:r>
            <a:r>
              <a:rPr spc="-15" dirty="0"/>
              <a:t>following</a:t>
            </a:r>
            <a:r>
              <a:rPr spc="-5" dirty="0"/>
              <a:t> </a:t>
            </a:r>
            <a:r>
              <a:rPr spc="-15" dirty="0"/>
              <a:t>umbers</a:t>
            </a:r>
            <a:r>
              <a:rPr spc="5" dirty="0"/>
              <a:t> </a:t>
            </a:r>
            <a:r>
              <a:rPr spc="-15" dirty="0"/>
              <a:t>above</a:t>
            </a:r>
            <a:r>
              <a:rPr spc="-10" dirty="0"/>
              <a:t> </a:t>
            </a:r>
            <a:r>
              <a:rPr spc="-5" dirty="0"/>
              <a:t>it</a:t>
            </a: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400" dirty="0"/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750" dirty="0"/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the </a:t>
            </a:r>
            <a:r>
              <a:rPr spc="-10" dirty="0"/>
              <a:t>numbers</a:t>
            </a:r>
            <a:r>
              <a:rPr spc="10" dirty="0"/>
              <a:t> </a:t>
            </a:r>
            <a:r>
              <a:rPr spc="-5" dirty="0"/>
              <a:t>which</a:t>
            </a:r>
            <a:r>
              <a:rPr spc="5" dirty="0"/>
              <a:t> </a:t>
            </a:r>
            <a:r>
              <a:rPr spc="-15" dirty="0"/>
              <a:t>are</a:t>
            </a:r>
            <a:r>
              <a:rPr spc="-5" dirty="0"/>
              <a:t> </a:t>
            </a:r>
            <a:r>
              <a:rPr spc="-10" dirty="0"/>
              <a:t>above</a:t>
            </a:r>
            <a:r>
              <a:rPr spc="-5" dirty="0"/>
              <a:t> </a:t>
            </a:r>
            <a:r>
              <a:rPr dirty="0"/>
              <a:t>1s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15" dirty="0"/>
              <a:t>ignore</a:t>
            </a:r>
            <a:r>
              <a:rPr spc="-5" dirty="0"/>
              <a:t> the ones</a:t>
            </a:r>
            <a:r>
              <a:rPr spc="10" dirty="0"/>
              <a:t> </a:t>
            </a:r>
            <a:r>
              <a:rPr spc="-15" dirty="0"/>
              <a:t>over</a:t>
            </a:r>
            <a:r>
              <a:rPr dirty="0"/>
              <a:t> 0s</a:t>
            </a: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pc="5" dirty="0"/>
              <a:t>128+16+8+2+1=155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864" y="0"/>
              <a:ext cx="641908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83223" y="4198620"/>
            <a:ext cx="4267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 Light"/>
                <a:cs typeface="Calibri Light"/>
              </a:rPr>
              <a:t>Numbering</a:t>
            </a:r>
            <a:r>
              <a:rPr sz="4400" spc="-40" dirty="0">
                <a:latin typeface="Calibri Light"/>
                <a:cs typeface="Calibri Light"/>
              </a:rPr>
              <a:t> System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527" y="3925316"/>
            <a:ext cx="238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Introduction 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20771" y="577850"/>
            <a:ext cx="5471795" cy="6280150"/>
            <a:chOff x="6720771" y="577850"/>
            <a:chExt cx="5471795" cy="62801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0771" y="577850"/>
              <a:ext cx="5471228" cy="62801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8392" y="1813559"/>
              <a:ext cx="4145279" cy="41452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6C7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7012" y="480059"/>
            <a:ext cx="11238230" cy="5897880"/>
            <a:chOff x="477012" y="480059"/>
            <a:chExt cx="11238230" cy="5897880"/>
          </a:xfrm>
        </p:grpSpPr>
        <p:sp>
          <p:nvSpPr>
            <p:cNvPr id="4" name="object 4"/>
            <p:cNvSpPr/>
            <p:nvPr/>
          </p:nvSpPr>
          <p:spPr>
            <a:xfrm>
              <a:off x="477012" y="480059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79"/>
                  </a:lnTo>
                  <a:lnTo>
                    <a:pt x="11237976" y="5897879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1957" y="643467"/>
              <a:ext cx="7428083" cy="55710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9094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</a:rPr>
              <a:t>How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convert</a:t>
            </a:r>
            <a:r>
              <a:rPr sz="4400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Octal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Binary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9364"/>
            <a:ext cx="10046970" cy="29489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  <a:tab pos="3744595" algn="l"/>
              </a:tabLst>
            </a:pP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dirty="0">
                <a:latin typeface="Calibri"/>
                <a:cs typeface="Calibri"/>
              </a:rPr>
              <a:t> it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mentioned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before	</a:t>
            </a:r>
            <a:r>
              <a:rPr sz="2600" spc="-10" dirty="0">
                <a:latin typeface="Calibri"/>
                <a:cs typeface="Calibri"/>
              </a:rPr>
              <a:t>octal </a:t>
            </a:r>
            <a:r>
              <a:rPr sz="2600" spc="-15" dirty="0">
                <a:latin typeface="Calibri"/>
                <a:cs typeface="Calibri"/>
              </a:rPr>
              <a:t>represented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3 </a:t>
            </a:r>
            <a:r>
              <a:rPr sz="2600" spc="-5" dirty="0">
                <a:latin typeface="Calibri"/>
                <a:cs typeface="Calibri"/>
              </a:rPr>
              <a:t>bits </a:t>
            </a:r>
            <a:r>
              <a:rPr sz="2600" spc="-10" dirty="0">
                <a:latin typeface="Calibri"/>
                <a:cs typeface="Calibri"/>
              </a:rPr>
              <a:t>because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biggest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number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octal</a:t>
            </a:r>
            <a:r>
              <a:rPr sz="2600" dirty="0">
                <a:latin typeface="Calibri"/>
                <a:cs typeface="Calibri"/>
              </a:rPr>
              <a:t> is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7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seven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written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111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binary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Write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down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Octal </a:t>
            </a:r>
            <a:r>
              <a:rPr sz="2600" spc="-5" dirty="0">
                <a:latin typeface="Calibri"/>
                <a:cs typeface="Calibri"/>
              </a:rPr>
              <a:t>number</a:t>
            </a:r>
            <a:endParaRPr sz="260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15595" algn="l"/>
                <a:tab pos="316230" algn="l"/>
              </a:tabLst>
            </a:pP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example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615</a:t>
            </a:r>
            <a:endParaRPr sz="260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15595" algn="l"/>
                <a:tab pos="316230" algn="l"/>
                <a:tab pos="5498465" algn="l"/>
                <a:tab pos="6412865" algn="l"/>
              </a:tabLst>
            </a:pPr>
            <a:r>
              <a:rPr sz="2600" spc="-15" dirty="0">
                <a:latin typeface="Calibri"/>
                <a:cs typeface="Calibri"/>
              </a:rPr>
              <a:t>separate</a:t>
            </a:r>
            <a:r>
              <a:rPr sz="2600" spc="-10" dirty="0">
                <a:latin typeface="Calibri"/>
                <a:cs typeface="Calibri"/>
              </a:rPr>
              <a:t> between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numbers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6	1	5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241300" algn="l"/>
                <a:tab pos="3893820" algn="l"/>
                <a:tab pos="4584065" algn="l"/>
              </a:tabLst>
            </a:pPr>
            <a:r>
              <a:rPr sz="2600" spc="-15" dirty="0">
                <a:latin typeface="Calibri"/>
                <a:cs typeface="Calibri"/>
              </a:rPr>
              <a:t>For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each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number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write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	2	1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Then</a:t>
            </a:r>
            <a:r>
              <a:rPr sz="2600" spc="-15" dirty="0">
                <a:latin typeface="Calibri"/>
                <a:cs typeface="Calibri"/>
              </a:rPr>
              <a:t> convert</a:t>
            </a:r>
            <a:r>
              <a:rPr sz="2600" spc="-5" dirty="0">
                <a:latin typeface="Calibri"/>
                <a:cs typeface="Calibri"/>
              </a:rPr>
              <a:t> 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numbers </a:t>
            </a:r>
            <a:r>
              <a:rPr sz="2600" spc="-15" dirty="0">
                <a:latin typeface="Calibri"/>
                <a:cs typeface="Calibri"/>
              </a:rPr>
              <a:t>separately into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binary</a:t>
            </a:r>
            <a:endParaRPr sz="2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7889" y="4769664"/>
          <a:ext cx="6111240" cy="1293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042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995"/>
                        </a:lnSpc>
                        <a:buFont typeface="Arial MT"/>
                        <a:buChar char="•"/>
                        <a:tabLst>
                          <a:tab pos="260350" algn="l"/>
                        </a:tabLst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6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ts val="2995"/>
                        </a:lnSpc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ts val="2995"/>
                        </a:lnSpc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5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07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60350" algn="l"/>
                        </a:tabLst>
                      </a:pP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6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6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6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60350" algn="l"/>
                        </a:tabLst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=110001101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908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</a:rPr>
              <a:t>How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convert</a:t>
            </a:r>
            <a:r>
              <a:rPr sz="4400" dirty="0">
                <a:solidFill>
                  <a:srgbClr val="000000"/>
                </a:solidFill>
              </a:rPr>
              <a:t> Binary</a:t>
            </a:r>
            <a:r>
              <a:rPr sz="4400" spc="-15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Octal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27708"/>
            <a:ext cx="7190740" cy="41770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latin typeface="Calibri"/>
                <a:cs typeface="Calibri"/>
              </a:rPr>
              <a:t>Write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down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binary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110001101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Separate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make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digits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110|001|101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i="1" spc="-5" dirty="0">
                <a:latin typeface="Calibri"/>
                <a:cs typeface="Calibri"/>
              </a:rPr>
              <a:t>If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last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group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in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left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was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less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than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digits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make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it</a:t>
            </a:r>
            <a:r>
              <a:rPr sz="1800" i="1" dirty="0">
                <a:latin typeface="Calibri"/>
                <a:cs typeface="Calibri"/>
              </a:rPr>
              <a:t> 3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by adding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zeroes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i="1" spc="-10" dirty="0">
                <a:latin typeface="Calibri"/>
                <a:cs typeface="Calibri"/>
              </a:rPr>
              <a:t>for </a:t>
            </a:r>
            <a:r>
              <a:rPr sz="1800" i="1" spc="-15" dirty="0">
                <a:latin typeface="Calibri"/>
                <a:cs typeface="Calibri"/>
              </a:rPr>
              <a:t>example</a:t>
            </a:r>
            <a:r>
              <a:rPr sz="1800" i="1" dirty="0">
                <a:latin typeface="Calibri"/>
                <a:cs typeface="Calibri"/>
              </a:rPr>
              <a:t> 1110101 =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00</a:t>
            </a:r>
            <a:r>
              <a:rPr sz="1800" i="1" spc="-5" dirty="0">
                <a:latin typeface="Calibri"/>
                <a:cs typeface="Calibri"/>
              </a:rPr>
              <a:t>1|110|101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latin typeface="Calibri"/>
                <a:cs typeface="Calibri"/>
              </a:rPr>
              <a:t>Write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down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4 2 1 </a:t>
            </a:r>
            <a:r>
              <a:rPr sz="1800" spc="-10" dirty="0">
                <a:latin typeface="Calibri"/>
                <a:cs typeface="Calibri"/>
              </a:rPr>
              <a:t>above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421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421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421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110|001|101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 </a:t>
            </a:r>
            <a:r>
              <a:rPr sz="1800" spc="-10" dirty="0">
                <a:latin typeface="Calibri"/>
                <a:cs typeface="Calibri"/>
              </a:rPr>
              <a:t>above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digit</a:t>
            </a:r>
            <a:r>
              <a:rPr sz="1800" dirty="0">
                <a:latin typeface="Calibri"/>
                <a:cs typeface="Calibri"/>
              </a:rPr>
              <a:t> 1s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each </a:t>
            </a:r>
            <a:r>
              <a:rPr sz="1800" spc="-10" dirty="0">
                <a:latin typeface="Calibri"/>
                <a:cs typeface="Calibri"/>
              </a:rPr>
              <a:t>group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separately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42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42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110|001|101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  <a:tab pos="1017269" algn="l"/>
              </a:tabLst>
            </a:pPr>
            <a:r>
              <a:rPr sz="1800" spc="-5" dirty="0">
                <a:latin typeface="Calibri"/>
                <a:cs typeface="Calibri"/>
              </a:rPr>
              <a:t>4+2|1	|4+1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  <a:tab pos="926465" algn="l"/>
                <a:tab pos="1356360" algn="l"/>
                <a:tab pos="1840864" algn="l"/>
              </a:tabLst>
            </a:pPr>
            <a:r>
              <a:rPr sz="1800" dirty="0">
                <a:latin typeface="Calibri"/>
                <a:cs typeface="Calibri"/>
              </a:rPr>
              <a:t>6	1	5=	615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00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</a:rPr>
              <a:t>How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convert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Hexadecimal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Binary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9364"/>
            <a:ext cx="10046970" cy="16287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  <a:tab pos="3744595" algn="l"/>
              </a:tabLst>
            </a:pP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dirty="0">
                <a:latin typeface="Calibri"/>
                <a:cs typeface="Calibri"/>
              </a:rPr>
              <a:t> it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mentioned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before	</a:t>
            </a:r>
            <a:r>
              <a:rPr sz="2600" spc="-10" dirty="0">
                <a:latin typeface="Calibri"/>
                <a:cs typeface="Calibri"/>
              </a:rPr>
              <a:t>octal </a:t>
            </a:r>
            <a:r>
              <a:rPr sz="2600" spc="-15" dirty="0">
                <a:latin typeface="Calibri"/>
                <a:cs typeface="Calibri"/>
              </a:rPr>
              <a:t>represented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4 </a:t>
            </a:r>
            <a:r>
              <a:rPr sz="2600" spc="-5" dirty="0">
                <a:latin typeface="Calibri"/>
                <a:cs typeface="Calibri"/>
              </a:rPr>
              <a:t>bits </a:t>
            </a:r>
            <a:r>
              <a:rPr sz="2600" spc="-10" dirty="0">
                <a:latin typeface="Calibri"/>
                <a:cs typeface="Calibri"/>
              </a:rPr>
              <a:t>because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biggest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number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octal</a:t>
            </a:r>
            <a:r>
              <a:rPr sz="2600" dirty="0">
                <a:latin typeface="Calibri"/>
                <a:cs typeface="Calibri"/>
              </a:rPr>
              <a:t> is</a:t>
            </a:r>
            <a:r>
              <a:rPr sz="2600" spc="-5" dirty="0">
                <a:latin typeface="Calibri"/>
                <a:cs typeface="Calibri"/>
              </a:rPr>
              <a:t> 16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seven</a:t>
            </a:r>
            <a:r>
              <a:rPr sz="2600" spc="-10" dirty="0">
                <a:latin typeface="Calibri"/>
                <a:cs typeface="Calibri"/>
              </a:rPr>
              <a:t> written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1111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binary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Write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down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Octal </a:t>
            </a:r>
            <a:r>
              <a:rPr sz="2600" spc="-5" dirty="0">
                <a:latin typeface="Calibri"/>
                <a:cs typeface="Calibri"/>
              </a:rPr>
              <a:t>number</a:t>
            </a:r>
            <a:endParaRPr sz="260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15595" algn="l"/>
                <a:tab pos="316230" algn="l"/>
              </a:tabLst>
            </a:pP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example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F35</a:t>
            </a:r>
            <a:endParaRPr sz="2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7889" y="3449880"/>
          <a:ext cx="6852285" cy="2612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042">
                <a:tc gridSpan="3">
                  <a:txBody>
                    <a:bodyPr/>
                    <a:lstStyle/>
                    <a:p>
                      <a:pPr marL="334645" indent="-303530">
                        <a:lnSpc>
                          <a:spcPts val="2995"/>
                        </a:lnSpc>
                        <a:buFont typeface="Arial MT"/>
                        <a:buChar char="•"/>
                        <a:tabLst>
                          <a:tab pos="334645" algn="l"/>
                          <a:tab pos="335280" algn="l"/>
                        </a:tabLst>
                      </a:pPr>
                      <a:r>
                        <a:rPr sz="2600" spc="-15" dirty="0"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between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numbers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F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ts val="2995"/>
                        </a:lnSpc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3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ts val="2995"/>
                        </a:lnSpc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5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42">
                <a:tc gridSpan="3"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60350" algn="l"/>
                          <a:tab pos="4062095" algn="l"/>
                        </a:tabLst>
                      </a:pPr>
                      <a:r>
                        <a:rPr sz="26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" dirty="0">
                          <a:latin typeface="Calibri"/>
                          <a:cs typeface="Calibri"/>
                        </a:rPr>
                        <a:t>each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2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" dirty="0">
                          <a:latin typeface="Calibri"/>
                          <a:cs typeface="Calibri"/>
                        </a:rPr>
                        <a:t>write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8	4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2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67">
                <a:tc gridSpan="5"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Arial MT"/>
                        <a:buChar char="•"/>
                        <a:tabLst>
                          <a:tab pos="260350" algn="l"/>
                        </a:tabLst>
                      </a:pPr>
                      <a:r>
                        <a:rPr sz="2600" spc="-5" dirty="0">
                          <a:latin typeface="Calibri"/>
                          <a:cs typeface="Calibri"/>
                        </a:rPr>
                        <a:t>Then</a:t>
                      </a:r>
                      <a:r>
                        <a:rPr sz="2600" spc="-15" dirty="0">
                          <a:latin typeface="Calibri"/>
                          <a:cs typeface="Calibri"/>
                        </a:rPr>
                        <a:t> convert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numbers</a:t>
                      </a:r>
                      <a:r>
                        <a:rPr sz="2600" spc="-15" dirty="0">
                          <a:latin typeface="Calibri"/>
                          <a:cs typeface="Calibri"/>
                        </a:rPr>
                        <a:t> separately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5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binary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73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 MT"/>
                        <a:buChar char="•"/>
                        <a:tabLst>
                          <a:tab pos="260350" algn="l"/>
                        </a:tabLst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F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3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 gridSpan="3"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5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07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60350" algn="l"/>
                        </a:tabLst>
                      </a:pP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6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6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6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6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 gridSpan="3"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6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60350" algn="l"/>
                        </a:tabLst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 gridSpan="3"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=111100110101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599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</a:rPr>
              <a:t>How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convert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Binary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to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Hexadecimal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27708"/>
            <a:ext cx="7190740" cy="41770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latin typeface="Calibri"/>
                <a:cs typeface="Calibri"/>
              </a:rPr>
              <a:t>Write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down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binary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number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111100110101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Separate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make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digits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1111|0011|0101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i="1" spc="-5" dirty="0">
                <a:latin typeface="Calibri"/>
                <a:cs typeface="Calibri"/>
              </a:rPr>
              <a:t>If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last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group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in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left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was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less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than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digits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make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it</a:t>
            </a:r>
            <a:r>
              <a:rPr sz="1800" i="1" dirty="0">
                <a:latin typeface="Calibri"/>
                <a:cs typeface="Calibri"/>
              </a:rPr>
              <a:t> 4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by adding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zeroes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i="1" spc="-10" dirty="0">
                <a:latin typeface="Calibri"/>
                <a:cs typeface="Calibri"/>
              </a:rPr>
              <a:t>for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example</a:t>
            </a:r>
            <a:r>
              <a:rPr sz="1800" i="1" dirty="0">
                <a:latin typeface="Calibri"/>
                <a:cs typeface="Calibri"/>
              </a:rPr>
              <a:t> 0111100101 =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00</a:t>
            </a:r>
            <a:r>
              <a:rPr sz="1800" i="1" spc="-5" dirty="0">
                <a:latin typeface="Calibri"/>
                <a:cs typeface="Calibri"/>
              </a:rPr>
              <a:t>10|1110|0101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latin typeface="Calibri"/>
                <a:cs typeface="Calibri"/>
              </a:rPr>
              <a:t>Write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down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8 4 2 1 </a:t>
            </a:r>
            <a:r>
              <a:rPr sz="1800" spc="-10" dirty="0">
                <a:latin typeface="Calibri"/>
                <a:cs typeface="Calibri"/>
              </a:rPr>
              <a:t>above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8421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8421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8421</a:t>
            </a: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1111|0011|0101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Add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 </a:t>
            </a:r>
            <a:r>
              <a:rPr sz="1800" spc="-10" dirty="0">
                <a:latin typeface="Calibri"/>
                <a:cs typeface="Calibri"/>
              </a:rPr>
              <a:t>above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digit</a:t>
            </a:r>
            <a:r>
              <a:rPr sz="1800" dirty="0">
                <a:latin typeface="Calibri"/>
                <a:cs typeface="Calibri"/>
              </a:rPr>
              <a:t> 1s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each </a:t>
            </a:r>
            <a:r>
              <a:rPr sz="1800" spc="-10" dirty="0">
                <a:latin typeface="Calibri"/>
                <a:cs typeface="Calibri"/>
              </a:rPr>
              <a:t>group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separately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8421</a:t>
            </a:r>
            <a:r>
              <a:rPr sz="1800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84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21</a:t>
            </a:r>
            <a:r>
              <a:rPr sz="1800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1111|0011|0101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8+4+2+1|2+1|4+1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  <a:tab pos="241300" algn="l"/>
                <a:tab pos="1240790" algn="l"/>
                <a:tab pos="1670685" algn="l"/>
              </a:tabLst>
            </a:pPr>
            <a:r>
              <a:rPr sz="1800" dirty="0">
                <a:latin typeface="Calibri"/>
                <a:cs typeface="Calibri"/>
              </a:rPr>
              <a:t>15(F)	3	5=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F35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039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</a:rPr>
              <a:t>Useful</a:t>
            </a:r>
            <a:r>
              <a:rPr sz="4400" spc="-3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Mind</a:t>
            </a:r>
            <a:r>
              <a:rPr sz="4400" spc="-3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Map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781725" y="3129093"/>
            <a:ext cx="2139315" cy="1250315"/>
          </a:xfrm>
          <a:custGeom>
            <a:avLst/>
            <a:gdLst/>
            <a:ahLst/>
            <a:cxnLst/>
            <a:rect l="l" t="t" r="r" b="b"/>
            <a:pathLst>
              <a:path w="2139315" h="1250314">
                <a:moveTo>
                  <a:pt x="0" y="624979"/>
                </a:moveTo>
                <a:lnTo>
                  <a:pt x="6712" y="554568"/>
                </a:lnTo>
                <a:lnTo>
                  <a:pt x="26368" y="486444"/>
                </a:lnTo>
                <a:lnTo>
                  <a:pt x="58245" y="421030"/>
                </a:lnTo>
                <a:lnTo>
                  <a:pt x="101621" y="358746"/>
                </a:lnTo>
                <a:lnTo>
                  <a:pt x="127396" y="328911"/>
                </a:lnTo>
                <a:lnTo>
                  <a:pt x="155774" y="300016"/>
                </a:lnTo>
                <a:lnTo>
                  <a:pt x="186666" y="272116"/>
                </a:lnTo>
                <a:lnTo>
                  <a:pt x="219980" y="245262"/>
                </a:lnTo>
                <a:lnTo>
                  <a:pt x="255628" y="219507"/>
                </a:lnTo>
                <a:lnTo>
                  <a:pt x="293519" y="194904"/>
                </a:lnTo>
                <a:lnTo>
                  <a:pt x="333562" y="171507"/>
                </a:lnTo>
                <a:lnTo>
                  <a:pt x="375667" y="149367"/>
                </a:lnTo>
                <a:lnTo>
                  <a:pt x="419743" y="128537"/>
                </a:lnTo>
                <a:lnTo>
                  <a:pt x="465702" y="109071"/>
                </a:lnTo>
                <a:lnTo>
                  <a:pt x="513451" y="91021"/>
                </a:lnTo>
                <a:lnTo>
                  <a:pt x="562901" y="74439"/>
                </a:lnTo>
                <a:lnTo>
                  <a:pt x="613962" y="59379"/>
                </a:lnTo>
                <a:lnTo>
                  <a:pt x="666543" y="45892"/>
                </a:lnTo>
                <a:lnTo>
                  <a:pt x="720555" y="34033"/>
                </a:lnTo>
                <a:lnTo>
                  <a:pt x="775905" y="23854"/>
                </a:lnTo>
                <a:lnTo>
                  <a:pt x="832506" y="15407"/>
                </a:lnTo>
                <a:lnTo>
                  <a:pt x="890265" y="8745"/>
                </a:lnTo>
                <a:lnTo>
                  <a:pt x="949094" y="3922"/>
                </a:lnTo>
                <a:lnTo>
                  <a:pt x="1008900" y="989"/>
                </a:lnTo>
                <a:lnTo>
                  <a:pt x="1069596" y="0"/>
                </a:lnTo>
                <a:lnTo>
                  <a:pt x="1130291" y="989"/>
                </a:lnTo>
                <a:lnTo>
                  <a:pt x="1190098" y="3922"/>
                </a:lnTo>
                <a:lnTo>
                  <a:pt x="1248926" y="8745"/>
                </a:lnTo>
                <a:lnTo>
                  <a:pt x="1306685" y="15407"/>
                </a:lnTo>
                <a:lnTo>
                  <a:pt x="1363286" y="23854"/>
                </a:lnTo>
                <a:lnTo>
                  <a:pt x="1418637" y="34033"/>
                </a:lnTo>
                <a:lnTo>
                  <a:pt x="1472648" y="45892"/>
                </a:lnTo>
                <a:lnTo>
                  <a:pt x="1525229" y="59379"/>
                </a:lnTo>
                <a:lnTo>
                  <a:pt x="1576290" y="74439"/>
                </a:lnTo>
                <a:lnTo>
                  <a:pt x="1625740" y="91021"/>
                </a:lnTo>
                <a:lnTo>
                  <a:pt x="1673490" y="109071"/>
                </a:lnTo>
                <a:lnTo>
                  <a:pt x="1719448" y="128537"/>
                </a:lnTo>
                <a:lnTo>
                  <a:pt x="1763524" y="149367"/>
                </a:lnTo>
                <a:lnTo>
                  <a:pt x="1805629" y="171507"/>
                </a:lnTo>
                <a:lnTo>
                  <a:pt x="1845672" y="194904"/>
                </a:lnTo>
                <a:lnTo>
                  <a:pt x="1883563" y="219507"/>
                </a:lnTo>
                <a:lnTo>
                  <a:pt x="1919211" y="245262"/>
                </a:lnTo>
                <a:lnTo>
                  <a:pt x="1952526" y="272116"/>
                </a:lnTo>
                <a:lnTo>
                  <a:pt x="1983417" y="300016"/>
                </a:lnTo>
                <a:lnTo>
                  <a:pt x="2011795" y="328911"/>
                </a:lnTo>
                <a:lnTo>
                  <a:pt x="2037570" y="358746"/>
                </a:lnTo>
                <a:lnTo>
                  <a:pt x="2060650" y="389470"/>
                </a:lnTo>
                <a:lnTo>
                  <a:pt x="2098367" y="453372"/>
                </a:lnTo>
                <a:lnTo>
                  <a:pt x="2124224" y="520194"/>
                </a:lnTo>
                <a:lnTo>
                  <a:pt x="2137498" y="589514"/>
                </a:lnTo>
                <a:lnTo>
                  <a:pt x="2139192" y="624979"/>
                </a:lnTo>
                <a:lnTo>
                  <a:pt x="2137498" y="660444"/>
                </a:lnTo>
                <a:lnTo>
                  <a:pt x="2124224" y="729764"/>
                </a:lnTo>
                <a:lnTo>
                  <a:pt x="2098367" y="796586"/>
                </a:lnTo>
                <a:lnTo>
                  <a:pt x="2060650" y="860488"/>
                </a:lnTo>
                <a:lnTo>
                  <a:pt x="2037570" y="891212"/>
                </a:lnTo>
                <a:lnTo>
                  <a:pt x="2011795" y="921047"/>
                </a:lnTo>
                <a:lnTo>
                  <a:pt x="1983417" y="949942"/>
                </a:lnTo>
                <a:lnTo>
                  <a:pt x="1952526" y="977842"/>
                </a:lnTo>
                <a:lnTo>
                  <a:pt x="1919211" y="1004696"/>
                </a:lnTo>
                <a:lnTo>
                  <a:pt x="1883563" y="1030451"/>
                </a:lnTo>
                <a:lnTo>
                  <a:pt x="1845672" y="1055054"/>
                </a:lnTo>
                <a:lnTo>
                  <a:pt x="1805629" y="1078451"/>
                </a:lnTo>
                <a:lnTo>
                  <a:pt x="1763524" y="1100591"/>
                </a:lnTo>
                <a:lnTo>
                  <a:pt x="1719448" y="1121421"/>
                </a:lnTo>
                <a:lnTo>
                  <a:pt x="1673490" y="1140887"/>
                </a:lnTo>
                <a:lnTo>
                  <a:pt x="1625740" y="1158937"/>
                </a:lnTo>
                <a:lnTo>
                  <a:pt x="1576290" y="1175519"/>
                </a:lnTo>
                <a:lnTo>
                  <a:pt x="1525229" y="1190579"/>
                </a:lnTo>
                <a:lnTo>
                  <a:pt x="1472648" y="1204066"/>
                </a:lnTo>
                <a:lnTo>
                  <a:pt x="1418637" y="1215925"/>
                </a:lnTo>
                <a:lnTo>
                  <a:pt x="1363286" y="1226104"/>
                </a:lnTo>
                <a:lnTo>
                  <a:pt x="1306685" y="1234551"/>
                </a:lnTo>
                <a:lnTo>
                  <a:pt x="1248926" y="1241213"/>
                </a:lnTo>
                <a:lnTo>
                  <a:pt x="1190098" y="1246036"/>
                </a:lnTo>
                <a:lnTo>
                  <a:pt x="1130291" y="1248969"/>
                </a:lnTo>
                <a:lnTo>
                  <a:pt x="1069596" y="1249959"/>
                </a:lnTo>
                <a:lnTo>
                  <a:pt x="1008900" y="1248969"/>
                </a:lnTo>
                <a:lnTo>
                  <a:pt x="949094" y="1246036"/>
                </a:lnTo>
                <a:lnTo>
                  <a:pt x="890265" y="1241213"/>
                </a:lnTo>
                <a:lnTo>
                  <a:pt x="832506" y="1234551"/>
                </a:lnTo>
                <a:lnTo>
                  <a:pt x="775905" y="1226104"/>
                </a:lnTo>
                <a:lnTo>
                  <a:pt x="720555" y="1215925"/>
                </a:lnTo>
                <a:lnTo>
                  <a:pt x="666543" y="1204066"/>
                </a:lnTo>
                <a:lnTo>
                  <a:pt x="613962" y="1190579"/>
                </a:lnTo>
                <a:lnTo>
                  <a:pt x="562901" y="1175519"/>
                </a:lnTo>
                <a:lnTo>
                  <a:pt x="513451" y="1158937"/>
                </a:lnTo>
                <a:lnTo>
                  <a:pt x="465702" y="1140887"/>
                </a:lnTo>
                <a:lnTo>
                  <a:pt x="419743" y="1121421"/>
                </a:lnTo>
                <a:lnTo>
                  <a:pt x="375667" y="1100591"/>
                </a:lnTo>
                <a:lnTo>
                  <a:pt x="333562" y="1078451"/>
                </a:lnTo>
                <a:lnTo>
                  <a:pt x="293519" y="1055054"/>
                </a:lnTo>
                <a:lnTo>
                  <a:pt x="255628" y="1030451"/>
                </a:lnTo>
                <a:lnTo>
                  <a:pt x="219980" y="1004696"/>
                </a:lnTo>
                <a:lnTo>
                  <a:pt x="186666" y="977842"/>
                </a:lnTo>
                <a:lnTo>
                  <a:pt x="155774" y="949942"/>
                </a:lnTo>
                <a:lnTo>
                  <a:pt x="127396" y="921047"/>
                </a:lnTo>
                <a:lnTo>
                  <a:pt x="101621" y="891212"/>
                </a:lnTo>
                <a:lnTo>
                  <a:pt x="78541" y="860488"/>
                </a:lnTo>
                <a:lnTo>
                  <a:pt x="40824" y="796586"/>
                </a:lnTo>
                <a:lnTo>
                  <a:pt x="14967" y="729764"/>
                </a:lnTo>
                <a:lnTo>
                  <a:pt x="1693" y="660444"/>
                </a:lnTo>
                <a:lnTo>
                  <a:pt x="0" y="62497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43567" y="3590035"/>
            <a:ext cx="61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ina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013357" y="2449662"/>
            <a:ext cx="6347460" cy="2417445"/>
            <a:chOff x="2013357" y="2449662"/>
            <a:chExt cx="6347460" cy="2417445"/>
          </a:xfrm>
        </p:grpSpPr>
        <p:sp>
          <p:nvSpPr>
            <p:cNvPr id="6" name="object 6"/>
            <p:cNvSpPr/>
            <p:nvPr/>
          </p:nvSpPr>
          <p:spPr>
            <a:xfrm>
              <a:off x="3447878" y="2801924"/>
              <a:ext cx="1647189" cy="510540"/>
            </a:xfrm>
            <a:custGeom>
              <a:avLst/>
              <a:gdLst/>
              <a:ahLst/>
              <a:cxnLst/>
              <a:rect l="l" t="t" r="r" b="b"/>
              <a:pathLst>
                <a:path w="1647189" h="510539">
                  <a:moveTo>
                    <a:pt x="1647124" y="51022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20917" y="3754071"/>
              <a:ext cx="1430655" cy="0"/>
            </a:xfrm>
            <a:custGeom>
              <a:avLst/>
              <a:gdLst/>
              <a:ahLst/>
              <a:cxnLst/>
              <a:rect l="l" t="t" r="r" b="b"/>
              <a:pathLst>
                <a:path w="1430654">
                  <a:moveTo>
                    <a:pt x="0" y="0"/>
                  </a:moveTo>
                  <a:lnTo>
                    <a:pt x="1430322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47878" y="4195999"/>
              <a:ext cx="1647189" cy="661670"/>
            </a:xfrm>
            <a:custGeom>
              <a:avLst/>
              <a:gdLst/>
              <a:ahLst/>
              <a:cxnLst/>
              <a:rect l="l" t="t" r="r" b="b"/>
              <a:pathLst>
                <a:path w="1647189" h="661670">
                  <a:moveTo>
                    <a:pt x="1647124" y="0"/>
                  </a:moveTo>
                  <a:lnTo>
                    <a:pt x="0" y="661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13357" y="2449662"/>
              <a:ext cx="1652905" cy="588645"/>
            </a:xfrm>
            <a:custGeom>
              <a:avLst/>
              <a:gdLst/>
              <a:ahLst/>
              <a:cxnLst/>
              <a:rect l="l" t="t" r="r" b="b"/>
              <a:pathLst>
                <a:path w="1652904" h="588644">
                  <a:moveTo>
                    <a:pt x="1652630" y="0"/>
                  </a:moveTo>
                  <a:lnTo>
                    <a:pt x="0" y="0"/>
                  </a:lnTo>
                  <a:lnTo>
                    <a:pt x="0" y="588067"/>
                  </a:lnTo>
                  <a:lnTo>
                    <a:pt x="1652630" y="588067"/>
                  </a:lnTo>
                  <a:lnTo>
                    <a:pt x="1652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13357" y="2449662"/>
            <a:ext cx="1652905" cy="58864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135"/>
              </a:spcBef>
            </a:pPr>
            <a:r>
              <a:rPr sz="1800" spc="-10" dirty="0">
                <a:latin typeface="Calibri"/>
                <a:cs typeface="Calibri"/>
              </a:rPr>
              <a:t>Hexadecimal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13356" y="4578558"/>
            <a:ext cx="1652905" cy="471805"/>
          </a:xfrm>
          <a:custGeom>
            <a:avLst/>
            <a:gdLst/>
            <a:ahLst/>
            <a:cxnLst/>
            <a:rect l="l" t="t" r="r" b="b"/>
            <a:pathLst>
              <a:path w="1652904" h="471804">
                <a:moveTo>
                  <a:pt x="1652631" y="0"/>
                </a:moveTo>
                <a:lnTo>
                  <a:pt x="0" y="0"/>
                </a:lnTo>
                <a:lnTo>
                  <a:pt x="0" y="471614"/>
                </a:lnTo>
                <a:lnTo>
                  <a:pt x="1652631" y="471614"/>
                </a:lnTo>
                <a:lnTo>
                  <a:pt x="1652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3356" y="4578558"/>
            <a:ext cx="1652905" cy="4718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1800" spc="-10" dirty="0">
                <a:latin typeface="Calibri"/>
                <a:cs typeface="Calibri"/>
              </a:rPr>
              <a:t>Octal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1238" y="3464651"/>
            <a:ext cx="1417955" cy="579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Calibri"/>
                <a:cs typeface="Calibri"/>
              </a:rPr>
              <a:t>Decimal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388416A-29BB-84B3-CE7D-0307AA08C92F}"/>
              </a:ext>
            </a:extLst>
          </p:cNvPr>
          <p:cNvSpPr/>
          <p:nvPr/>
        </p:nvSpPr>
        <p:spPr>
          <a:xfrm>
            <a:off x="149689" y="1164181"/>
            <a:ext cx="11673712" cy="30416"/>
          </a:xfrm>
          <a:custGeom>
            <a:avLst/>
            <a:gdLst/>
            <a:ahLst/>
            <a:cxnLst/>
            <a:rect l="l" t="t" r="r" b="b"/>
            <a:pathLst>
              <a:path w="17510568" h="45624">
                <a:moveTo>
                  <a:pt x="0" y="0"/>
                </a:moveTo>
                <a:lnTo>
                  <a:pt x="17510568" y="0"/>
                </a:lnTo>
                <a:lnTo>
                  <a:pt x="17510568" y="45624"/>
                </a:lnTo>
                <a:lnTo>
                  <a:pt x="0" y="4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D91058C-A62E-C7DD-DC53-67B566BF18B0}"/>
              </a:ext>
            </a:extLst>
          </p:cNvPr>
          <p:cNvSpPr/>
          <p:nvPr/>
        </p:nvSpPr>
        <p:spPr>
          <a:xfrm>
            <a:off x="10557874" y="9373"/>
            <a:ext cx="1094413" cy="1068813"/>
          </a:xfrm>
          <a:custGeom>
            <a:avLst/>
            <a:gdLst/>
            <a:ahLst/>
            <a:cxnLst/>
            <a:rect l="l" t="t" r="r" b="b"/>
            <a:pathLst>
              <a:path w="1641620" h="1603219">
                <a:moveTo>
                  <a:pt x="0" y="0"/>
                </a:moveTo>
                <a:lnTo>
                  <a:pt x="1641620" y="0"/>
                </a:lnTo>
                <a:lnTo>
                  <a:pt x="1641620" y="1603219"/>
                </a:lnTo>
                <a:lnTo>
                  <a:pt x="0" y="1603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2E27D-0A12-A65F-53E4-38FBE8023CC4}"/>
              </a:ext>
            </a:extLst>
          </p:cNvPr>
          <p:cNvSpPr txBox="1"/>
          <p:nvPr/>
        </p:nvSpPr>
        <p:spPr>
          <a:xfrm>
            <a:off x="12492" y="1937123"/>
            <a:ext cx="11673712" cy="181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4659474-D12C-F7D1-CF75-BE5A2E0DCE03}"/>
              </a:ext>
            </a:extLst>
          </p:cNvPr>
          <p:cNvSpPr txBox="1"/>
          <p:nvPr/>
        </p:nvSpPr>
        <p:spPr>
          <a:xfrm>
            <a:off x="1" y="88535"/>
            <a:ext cx="429392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3"/>
              </a:lnSpc>
              <a:spcBef>
                <a:spcPct val="0"/>
              </a:spcBef>
            </a:pPr>
            <a:r>
              <a:rPr lang="en-US" sz="4894" spc="479" dirty="0">
                <a:solidFill>
                  <a:srgbClr val="000000"/>
                </a:solidFill>
                <a:latin typeface="Oswald Bold"/>
              </a:rPr>
              <a:t> References</a:t>
            </a:r>
            <a:r>
              <a:rPr lang="en-US" sz="6400" dirty="0"/>
              <a:t> </a:t>
            </a:r>
            <a:endParaRPr lang="en-US" sz="4894" spc="47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8848A74-7A01-7B51-A18C-4C91A46B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89" y="1858550"/>
            <a:ext cx="1040818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McGraw, G., &amp; Lister, R. (2018).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Computer arithmetic and number systems: A guide for engineers and computer scientists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Wiley.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Friedman, M., &amp;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Rusu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S. (2016).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design and computer architecture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(2nd ed.). Elsevier.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2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35" y="2275660"/>
            <a:ext cx="3668395" cy="262445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499745" rIns="0" bIns="0" rtlCol="0">
            <a:spAutoFit/>
          </a:bodyPr>
          <a:lstStyle/>
          <a:p>
            <a:pPr marL="708025" marR="719455" indent="-635" algn="ctr">
              <a:lnSpc>
                <a:spcPts val="4300"/>
              </a:lnSpc>
              <a:spcBef>
                <a:spcPts val="3935"/>
              </a:spcBef>
            </a:pPr>
            <a:r>
              <a:rPr lang="en-US" sz="4000" spc="-15" dirty="0">
                <a:solidFill>
                  <a:srgbClr val="FFFFFF"/>
                </a:solidFill>
                <a:latin typeface="Calibri Light"/>
                <a:cs typeface="Calibri Light"/>
              </a:rPr>
              <a:t>What </a:t>
            </a:r>
            <a:r>
              <a:rPr lang="en-US" sz="4000" dirty="0">
                <a:solidFill>
                  <a:srgbClr val="FFFFFF"/>
                </a:solidFill>
                <a:latin typeface="Calibri Light"/>
                <a:cs typeface="Calibri Light"/>
              </a:rPr>
              <a:t>is </a:t>
            </a:r>
            <a:r>
              <a:rPr lang="en-US" sz="4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4000" spc="-5" dirty="0">
                <a:solidFill>
                  <a:srgbClr val="FFFFFF"/>
                </a:solidFill>
                <a:latin typeface="Calibri Light"/>
                <a:cs typeface="Calibri Light"/>
              </a:rPr>
              <a:t>nu</a:t>
            </a:r>
            <a:r>
              <a:rPr lang="en-US" sz="400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lang="en-US" sz="4000" spc="-5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lang="en-US" sz="400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lang="en-US" sz="4000" spc="-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lang="en-US" sz="40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lang="en-US" sz="4000" spc="-5" dirty="0">
                <a:solidFill>
                  <a:srgbClr val="FFFFFF"/>
                </a:solidFill>
                <a:latin typeface="Calibri Light"/>
                <a:cs typeface="Calibri Light"/>
              </a:rPr>
              <a:t>ng  </a:t>
            </a:r>
            <a:r>
              <a:rPr lang="en-US" sz="4000" spc="-40" dirty="0">
                <a:solidFill>
                  <a:srgbClr val="FFFFFF"/>
                </a:solidFill>
                <a:latin typeface="Calibri Light"/>
                <a:cs typeface="Calibri Light"/>
              </a:rPr>
              <a:t>system</a:t>
            </a:r>
            <a:endParaRPr lang="en-US"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0" y="2345370"/>
            <a:ext cx="593598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endParaRPr lang="en-US" sz="2000" dirty="0"/>
          </a:p>
          <a:p>
            <a:pPr algn="just"/>
            <a:r>
              <a:rPr lang="en-US" sz="2000" dirty="0"/>
              <a:t>A </a:t>
            </a:r>
            <a:r>
              <a:rPr lang="en-US" sz="2000" b="1" dirty="0"/>
              <a:t>numbering system</a:t>
            </a:r>
            <a:r>
              <a:rPr lang="en-US" sz="2000" dirty="0"/>
              <a:t> (or </a:t>
            </a:r>
            <a:r>
              <a:rPr lang="en-US" sz="2000" b="1" dirty="0"/>
              <a:t>numeration system</a:t>
            </a:r>
            <a:r>
              <a:rPr lang="en-US" sz="2000" dirty="0"/>
              <a:t>) is a system for expressing numbers in a consistent manner using symbols or digits. It is a way of counting and representing numerical values. Different numbering systems use different bases (also called radix), and each base uses a specific set of digits or symbols to represent numbers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095" y="470924"/>
            <a:ext cx="4381500" cy="5892165"/>
          </a:xfrm>
          <a:custGeom>
            <a:avLst/>
            <a:gdLst/>
            <a:ahLst/>
            <a:cxnLst/>
            <a:rect l="l" t="t" r="r" b="b"/>
            <a:pathLst>
              <a:path w="4381500" h="5892165">
                <a:moveTo>
                  <a:pt x="4157628" y="0"/>
                </a:moveTo>
                <a:lnTo>
                  <a:pt x="0" y="0"/>
                </a:lnTo>
                <a:lnTo>
                  <a:pt x="0" y="5892103"/>
                </a:lnTo>
                <a:lnTo>
                  <a:pt x="4159132" y="5892103"/>
                </a:lnTo>
                <a:lnTo>
                  <a:pt x="4166478" y="5844464"/>
                </a:lnTo>
                <a:lnTo>
                  <a:pt x="4177770" y="5768188"/>
                </a:lnTo>
                <a:lnTo>
                  <a:pt x="4203959" y="5569627"/>
                </a:lnTo>
                <a:lnTo>
                  <a:pt x="4219013" y="5450370"/>
                </a:lnTo>
                <a:lnTo>
                  <a:pt x="4234853" y="5315979"/>
                </a:lnTo>
                <a:lnTo>
                  <a:pt x="4251632" y="5169481"/>
                </a:lnTo>
                <a:lnTo>
                  <a:pt x="4268411" y="5010269"/>
                </a:lnTo>
                <a:lnTo>
                  <a:pt x="4285505" y="4840767"/>
                </a:lnTo>
                <a:lnTo>
                  <a:pt x="4301344" y="4657945"/>
                </a:lnTo>
                <a:lnTo>
                  <a:pt x="4316556" y="4466649"/>
                </a:lnTo>
                <a:lnTo>
                  <a:pt x="4330355" y="4264456"/>
                </a:lnTo>
                <a:lnTo>
                  <a:pt x="4343528" y="4053789"/>
                </a:lnTo>
                <a:lnTo>
                  <a:pt x="4355918" y="3834041"/>
                </a:lnTo>
                <a:lnTo>
                  <a:pt x="4360308" y="3721442"/>
                </a:lnTo>
                <a:lnTo>
                  <a:pt x="4365170" y="3606422"/>
                </a:lnTo>
                <a:lnTo>
                  <a:pt x="4369718" y="3489586"/>
                </a:lnTo>
                <a:lnTo>
                  <a:pt x="4372696" y="3372145"/>
                </a:lnTo>
                <a:lnTo>
                  <a:pt x="4378185" y="3131210"/>
                </a:lnTo>
                <a:lnTo>
                  <a:pt x="4380067" y="3007715"/>
                </a:lnTo>
                <a:lnTo>
                  <a:pt x="4380067" y="2883010"/>
                </a:lnTo>
                <a:lnTo>
                  <a:pt x="4381008" y="2757092"/>
                </a:lnTo>
                <a:lnTo>
                  <a:pt x="4380067" y="2629965"/>
                </a:lnTo>
                <a:lnTo>
                  <a:pt x="4376460" y="2372080"/>
                </a:lnTo>
                <a:lnTo>
                  <a:pt x="4368777" y="2109350"/>
                </a:lnTo>
                <a:lnTo>
                  <a:pt x="4364229" y="1977381"/>
                </a:lnTo>
                <a:lnTo>
                  <a:pt x="4357799" y="1844200"/>
                </a:lnTo>
                <a:lnTo>
                  <a:pt x="4350114" y="1709808"/>
                </a:lnTo>
                <a:lnTo>
                  <a:pt x="4342744" y="1574812"/>
                </a:lnTo>
                <a:lnTo>
                  <a:pt x="4333335" y="1439815"/>
                </a:lnTo>
                <a:lnTo>
                  <a:pt x="4310753" y="1168005"/>
                </a:lnTo>
                <a:lnTo>
                  <a:pt x="4297737" y="1030587"/>
                </a:lnTo>
                <a:lnTo>
                  <a:pt x="4283467" y="892563"/>
                </a:lnTo>
                <a:lnTo>
                  <a:pt x="4268411" y="756354"/>
                </a:lnTo>
                <a:lnTo>
                  <a:pt x="4250847" y="618332"/>
                </a:lnTo>
                <a:lnTo>
                  <a:pt x="4213367" y="342889"/>
                </a:lnTo>
                <a:lnTo>
                  <a:pt x="4191570" y="205472"/>
                </a:lnTo>
                <a:lnTo>
                  <a:pt x="4169302" y="68658"/>
                </a:lnTo>
                <a:lnTo>
                  <a:pt x="415762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1768" y="2391156"/>
            <a:ext cx="2719070" cy="19030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25"/>
              </a:spcBef>
            </a:pPr>
            <a:r>
              <a:rPr sz="4400" spc="-15" dirty="0">
                <a:solidFill>
                  <a:srgbClr val="FFFFFF"/>
                </a:solidFill>
                <a:latin typeface="Calibri Light"/>
                <a:cs typeface="Calibri Light"/>
              </a:rPr>
              <a:t>Examples</a:t>
            </a:r>
            <a:r>
              <a:rPr sz="440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440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 Light"/>
                <a:cs typeface="Calibri Light"/>
              </a:rPr>
              <a:t>numbering </a:t>
            </a: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spc="-40" dirty="0">
                <a:solidFill>
                  <a:srgbClr val="FFFFFF"/>
                </a:solidFill>
                <a:latin typeface="Calibri Light"/>
                <a:cs typeface="Calibri Light"/>
              </a:rPr>
              <a:t>System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08387" y="470923"/>
            <a:ext cx="5885815" cy="5885815"/>
            <a:chOff x="5508387" y="470923"/>
            <a:chExt cx="5885815" cy="5885815"/>
          </a:xfrm>
        </p:grpSpPr>
        <p:sp>
          <p:nvSpPr>
            <p:cNvPr id="5" name="object 5"/>
            <p:cNvSpPr/>
            <p:nvPr/>
          </p:nvSpPr>
          <p:spPr>
            <a:xfrm>
              <a:off x="5508387" y="470923"/>
              <a:ext cx="5885815" cy="5885815"/>
            </a:xfrm>
            <a:custGeom>
              <a:avLst/>
              <a:gdLst/>
              <a:ahLst/>
              <a:cxnLst/>
              <a:rect l="l" t="t" r="r" b="b"/>
              <a:pathLst>
                <a:path w="5885815" h="5885815">
                  <a:moveTo>
                    <a:pt x="2942713" y="0"/>
                  </a:moveTo>
                  <a:lnTo>
                    <a:pt x="0" y="2942713"/>
                  </a:lnTo>
                  <a:lnTo>
                    <a:pt x="2942713" y="5885425"/>
                  </a:lnTo>
                  <a:lnTo>
                    <a:pt x="5885426" y="2942713"/>
                  </a:lnTo>
                  <a:lnTo>
                    <a:pt x="2942713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7503" y="1030038"/>
              <a:ext cx="2295315" cy="22953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20674" y="1905507"/>
            <a:ext cx="11893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cimal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9382" y="1030038"/>
            <a:ext cx="2295316" cy="22953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214949" y="1905507"/>
            <a:ext cx="944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7503" y="3501918"/>
            <a:ext cx="2295315" cy="22953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26192" y="4377435"/>
            <a:ext cx="778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9382" y="3501918"/>
            <a:ext cx="2295316" cy="229531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753050" y="4377435"/>
            <a:ext cx="1868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Hexadecimal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668" y="605535"/>
            <a:ext cx="2148840" cy="16046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45"/>
              </a:spcBef>
            </a:pPr>
            <a:r>
              <a:rPr sz="3700" spc="-5" dirty="0">
                <a:solidFill>
                  <a:srgbClr val="000000"/>
                </a:solidFill>
              </a:rPr>
              <a:t>Decimal </a:t>
            </a:r>
            <a:r>
              <a:rPr sz="3700" dirty="0">
                <a:solidFill>
                  <a:srgbClr val="000000"/>
                </a:solidFill>
              </a:rPr>
              <a:t> Nu</a:t>
            </a:r>
            <a:r>
              <a:rPr sz="3700" spc="-5" dirty="0">
                <a:solidFill>
                  <a:srgbClr val="000000"/>
                </a:solidFill>
              </a:rPr>
              <a:t>m</a:t>
            </a:r>
            <a:r>
              <a:rPr sz="3700" dirty="0">
                <a:solidFill>
                  <a:srgbClr val="000000"/>
                </a:solidFill>
              </a:rPr>
              <a:t>b</a:t>
            </a:r>
            <a:r>
              <a:rPr sz="3700" spc="-5" dirty="0">
                <a:solidFill>
                  <a:srgbClr val="000000"/>
                </a:solidFill>
              </a:rPr>
              <a:t>eri</a:t>
            </a:r>
            <a:r>
              <a:rPr sz="3700" spc="5" dirty="0">
                <a:solidFill>
                  <a:srgbClr val="000000"/>
                </a:solidFill>
              </a:rPr>
              <a:t>ng  </a:t>
            </a:r>
            <a:r>
              <a:rPr sz="3700" spc="-40" dirty="0">
                <a:solidFill>
                  <a:srgbClr val="000000"/>
                </a:solidFill>
              </a:rPr>
              <a:t>system</a:t>
            </a:r>
            <a:endParaRPr sz="3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9055" y="114248"/>
            <a:ext cx="7043864" cy="62794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668" y="748284"/>
            <a:ext cx="4483735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5" dirty="0">
                <a:solidFill>
                  <a:srgbClr val="000000"/>
                </a:solidFill>
              </a:rPr>
              <a:t>Decimal Numbering </a:t>
            </a:r>
            <a:r>
              <a:rPr sz="4400" spc="-980" dirty="0">
                <a:solidFill>
                  <a:srgbClr val="000000"/>
                </a:solidFill>
              </a:rPr>
              <a:t> </a:t>
            </a:r>
            <a:r>
              <a:rPr sz="4400" spc="-45" dirty="0">
                <a:solidFill>
                  <a:srgbClr val="000000"/>
                </a:solidFill>
              </a:rPr>
              <a:t>system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465" y="640082"/>
            <a:ext cx="4452870" cy="5508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35" y="2275660"/>
            <a:ext cx="3668395" cy="262445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25425" rIns="0" bIns="0" rtlCol="0">
            <a:spAutoFit/>
          </a:bodyPr>
          <a:lstStyle/>
          <a:p>
            <a:pPr marL="678180" marR="691515" indent="1270" algn="ctr">
              <a:lnSpc>
                <a:spcPts val="4300"/>
              </a:lnSpc>
              <a:spcBef>
                <a:spcPts val="1775"/>
              </a:spcBef>
            </a:pPr>
            <a:r>
              <a:rPr sz="4000" spc="-15" dirty="0">
                <a:solidFill>
                  <a:srgbClr val="FFFFFF"/>
                </a:solidFill>
                <a:latin typeface="Calibri Light"/>
                <a:cs typeface="Calibri Light"/>
              </a:rPr>
              <a:t>What 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is </a:t>
            </a:r>
            <a:r>
              <a:rPr sz="4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Decimal 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000" spc="-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dirty="0">
                <a:solidFill>
                  <a:srgbClr val="FFFFFF"/>
                </a:solidFill>
                <a:latin typeface="Calibri Light"/>
                <a:cs typeface="Calibri Light"/>
              </a:rPr>
              <a:t>g  </a:t>
            </a:r>
            <a:r>
              <a:rPr sz="4000" spc="-40" dirty="0">
                <a:solidFill>
                  <a:srgbClr val="FFFFFF"/>
                </a:solidFill>
                <a:latin typeface="Calibri Light"/>
                <a:cs typeface="Calibri Light"/>
              </a:rPr>
              <a:t>system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9379" y="1876044"/>
            <a:ext cx="5941060" cy="195833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307340" indent="-228600">
              <a:lnSpc>
                <a:spcPts val="2210"/>
              </a:lnSpc>
              <a:spcBef>
                <a:spcPts val="3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latin typeface="Calibri"/>
                <a:cs typeface="Calibri"/>
              </a:rPr>
              <a:t>Decimal </a:t>
            </a:r>
            <a:r>
              <a:rPr sz="2000" b="1" dirty="0">
                <a:latin typeface="Calibri"/>
                <a:cs typeface="Calibri"/>
              </a:rPr>
              <a:t>number </a:t>
            </a:r>
            <a:r>
              <a:rPr sz="2000" b="1" spc="-15" dirty="0">
                <a:latin typeface="Calibri"/>
                <a:cs typeface="Calibri"/>
              </a:rPr>
              <a:t>system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also </a:t>
            </a:r>
            <a:r>
              <a:rPr sz="2000" spc="-5" dirty="0">
                <a:latin typeface="Calibri"/>
                <a:cs typeface="Calibri"/>
              </a:rPr>
              <a:t>called </a:t>
            </a:r>
            <a:r>
              <a:rPr sz="2000" b="1" spc="-5" dirty="0">
                <a:latin typeface="Calibri"/>
                <a:cs typeface="Calibri"/>
              </a:rPr>
              <a:t>Hindu-Arabic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b="1" spc="-10" dirty="0">
                <a:latin typeface="Calibri"/>
                <a:cs typeface="Calibri"/>
              </a:rPr>
              <a:t>Arabic, </a:t>
            </a:r>
            <a:r>
              <a:rPr sz="2000" b="1" dirty="0">
                <a:latin typeface="Calibri"/>
                <a:cs typeface="Calibri"/>
              </a:rPr>
              <a:t>number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system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mathematics,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positional </a:t>
            </a:r>
            <a:r>
              <a:rPr sz="2000" spc="-10" dirty="0">
                <a:latin typeface="Calibri"/>
                <a:cs typeface="Calibri"/>
              </a:rPr>
              <a:t>numeral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employing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10 </a:t>
            </a:r>
            <a:r>
              <a:rPr sz="2000" dirty="0">
                <a:latin typeface="Calibri"/>
                <a:cs typeface="Calibri"/>
              </a:rPr>
              <a:t>as the base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80"/>
              </a:lnSpc>
              <a:spcBef>
                <a:spcPts val="9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5" dirty="0">
                <a:latin typeface="Calibri"/>
                <a:cs typeface="Calibri"/>
              </a:rPr>
              <a:t>type of numerical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systems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which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dirty="0">
                <a:latin typeface="Calibri"/>
                <a:cs typeface="Calibri"/>
              </a:rPr>
              <a:t> it in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our</a:t>
            </a:r>
            <a:r>
              <a:rPr sz="2000" spc="-10" dirty="0">
                <a:latin typeface="Calibri"/>
                <a:cs typeface="Calibri"/>
              </a:rPr>
              <a:t> life.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easiest </a:t>
            </a:r>
            <a:r>
              <a:rPr sz="2000" spc="-25" dirty="0">
                <a:latin typeface="Calibri"/>
                <a:cs typeface="Calibri"/>
              </a:rPr>
              <a:t>way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humans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understand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requiring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10</a:t>
            </a:r>
            <a:r>
              <a:rPr sz="2000" spc="-15" dirty="0">
                <a:latin typeface="Calibri"/>
                <a:cs typeface="Calibri"/>
              </a:rPr>
              <a:t> different</a:t>
            </a:r>
            <a:r>
              <a:rPr sz="2000" spc="-5" dirty="0">
                <a:latin typeface="Calibri"/>
                <a:cs typeface="Calibri"/>
              </a:rPr>
              <a:t> numerals,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digits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80329" y="3933914"/>
          <a:ext cx="5678169" cy="590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237">
                <a:tc>
                  <a:txBody>
                    <a:bodyPr/>
                    <a:lstStyle/>
                    <a:p>
                      <a:pPr marL="31750">
                        <a:lnSpc>
                          <a:spcPts val="2225"/>
                        </a:lnSpc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•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22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222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2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219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668" y="605535"/>
            <a:ext cx="2148840" cy="16046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45"/>
              </a:spcBef>
            </a:pPr>
            <a:r>
              <a:rPr sz="3700" spc="-5" dirty="0">
                <a:solidFill>
                  <a:srgbClr val="000000"/>
                </a:solidFill>
              </a:rPr>
              <a:t>Decimal </a:t>
            </a:r>
            <a:r>
              <a:rPr sz="3700" dirty="0">
                <a:solidFill>
                  <a:srgbClr val="000000"/>
                </a:solidFill>
              </a:rPr>
              <a:t> Nu</a:t>
            </a:r>
            <a:r>
              <a:rPr sz="3700" spc="-5" dirty="0">
                <a:solidFill>
                  <a:srgbClr val="000000"/>
                </a:solidFill>
              </a:rPr>
              <a:t>m</a:t>
            </a:r>
            <a:r>
              <a:rPr sz="3700" dirty="0">
                <a:solidFill>
                  <a:srgbClr val="000000"/>
                </a:solidFill>
              </a:rPr>
              <a:t>b</a:t>
            </a:r>
            <a:r>
              <a:rPr sz="3700" spc="-5" dirty="0">
                <a:solidFill>
                  <a:srgbClr val="000000"/>
                </a:solidFill>
              </a:rPr>
              <a:t>eri</a:t>
            </a:r>
            <a:r>
              <a:rPr sz="3700" spc="5" dirty="0">
                <a:solidFill>
                  <a:srgbClr val="000000"/>
                </a:solidFill>
              </a:rPr>
              <a:t>ng  </a:t>
            </a:r>
            <a:r>
              <a:rPr sz="3700" spc="-40" dirty="0">
                <a:solidFill>
                  <a:srgbClr val="000000"/>
                </a:solidFill>
              </a:rPr>
              <a:t>system</a:t>
            </a:r>
            <a:endParaRPr sz="3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6008" y="640082"/>
            <a:ext cx="6761650" cy="5355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0505" y="3316223"/>
            <a:ext cx="1597660" cy="12204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605"/>
              </a:spcBef>
            </a:pPr>
            <a:r>
              <a:rPr sz="4100" spc="-15" dirty="0">
                <a:solidFill>
                  <a:srgbClr val="FFFFFF"/>
                </a:solidFill>
                <a:latin typeface="Calibri Light"/>
                <a:cs typeface="Calibri Light"/>
              </a:rPr>
              <a:t>What</a:t>
            </a:r>
            <a:r>
              <a:rPr sz="410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spc="-5" dirty="0">
                <a:solidFill>
                  <a:srgbClr val="FFFFFF"/>
                </a:solidFill>
                <a:latin typeface="Calibri Light"/>
                <a:cs typeface="Calibri Light"/>
              </a:rPr>
              <a:t>is </a:t>
            </a:r>
            <a:r>
              <a:rPr sz="4100" spc="-9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spc="-5" dirty="0">
                <a:solidFill>
                  <a:srgbClr val="FFFFFF"/>
                </a:solidFill>
                <a:latin typeface="Calibri Light"/>
                <a:cs typeface="Calibri Light"/>
              </a:rPr>
              <a:t>this?</a:t>
            </a:r>
            <a:endParaRPr sz="41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9340" y="922731"/>
            <a:ext cx="5017317" cy="5004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1034</Words>
  <Application>Microsoft Office PowerPoint</Application>
  <PresentationFormat>Widescreen</PresentationFormat>
  <Paragraphs>220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MT</vt:lpstr>
      <vt:lpstr>Calibri</vt:lpstr>
      <vt:lpstr>Calibri Light</vt:lpstr>
      <vt:lpstr>Canva Sans Bold</vt:lpstr>
      <vt:lpstr>Oswald Bold</vt:lpstr>
      <vt:lpstr>Times New Roman</vt:lpstr>
      <vt:lpstr>Office Theme</vt:lpstr>
      <vt:lpstr>PowerPoint Presentation</vt:lpstr>
      <vt:lpstr>PowerPoint Presentation</vt:lpstr>
      <vt:lpstr>PowerPoint Presentation</vt:lpstr>
      <vt:lpstr>Decimal</vt:lpstr>
      <vt:lpstr>Decimal  Numbering  system</vt:lpstr>
      <vt:lpstr>Decimal Numbering  system</vt:lpstr>
      <vt:lpstr>PowerPoint Presentation</vt:lpstr>
      <vt:lpstr>Decimal  Numbering 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</vt:lpstr>
      <vt:lpstr>Division Cont…</vt:lpstr>
      <vt:lpstr>Subtraction</vt:lpstr>
      <vt:lpstr>Subtraction Cont…</vt:lpstr>
      <vt:lpstr>How to convert Binary to Decimal</vt:lpstr>
      <vt:lpstr>PowerPoint Presentation</vt:lpstr>
      <vt:lpstr>How to convert Octal to Binary</vt:lpstr>
      <vt:lpstr>How to convert Binary to Octal</vt:lpstr>
      <vt:lpstr>How to convert Hexadecimal to Binary</vt:lpstr>
      <vt:lpstr>How to convert Binary to Hexadecimal</vt:lpstr>
      <vt:lpstr>Useful Mind 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Imad Nihad</cp:lastModifiedBy>
  <cp:revision>13</cp:revision>
  <dcterms:created xsi:type="dcterms:W3CDTF">2024-01-16T07:55:22Z</dcterms:created>
  <dcterms:modified xsi:type="dcterms:W3CDTF">2024-11-26T05:54:07Z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LastSaved">
    <vt:filetime>2024-01-16T00:00:00Z</vt:filetime>
  </property>
</Properties>
</file>