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8" r:id="rId3"/>
    <p:sldId id="279" r:id="rId4"/>
    <p:sldId id="259" r:id="rId5"/>
    <p:sldId id="261" r:id="rId6"/>
    <p:sldId id="280" r:id="rId7"/>
    <p:sldId id="281" r:id="rId8"/>
    <p:sldId id="283" r:id="rId9"/>
    <p:sldId id="292" r:id="rId10"/>
    <p:sldId id="293" r:id="rId11"/>
    <p:sldId id="295" r:id="rId12"/>
    <p:sldId id="303" r:id="rId13"/>
    <p:sldId id="304" r:id="rId14"/>
    <p:sldId id="294" r:id="rId15"/>
    <p:sldId id="296" r:id="rId16"/>
    <p:sldId id="299" r:id="rId17"/>
    <p:sldId id="297" r:id="rId18"/>
    <p:sldId id="298" r:id="rId19"/>
    <p:sldId id="301" r:id="rId20"/>
    <p:sldId id="302" r:id="rId21"/>
    <p:sldId id="307" r:id="rId22"/>
    <p:sldId id="311" r:id="rId23"/>
    <p:sldId id="312" r:id="rId24"/>
    <p:sldId id="287" r:id="rId25"/>
    <p:sldId id="289" r:id="rId26"/>
    <p:sldId id="321" r:id="rId27"/>
    <p:sldId id="322" r:id="rId28"/>
    <p:sldId id="272" r:id="rId29"/>
    <p:sldId id="329" r:id="rId30"/>
    <p:sldId id="323" r:id="rId31"/>
    <p:sldId id="324" r:id="rId32"/>
    <p:sldId id="325" r:id="rId33"/>
    <p:sldId id="326" r:id="rId34"/>
    <p:sldId id="327" r:id="rId35"/>
    <p:sldId id="328"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C04C6-F019-4784-B7B3-1A6A5F3D7251}" type="datetimeFigureOut">
              <a:rPr lang="en-US" smtClean="0"/>
              <a:t>12/14/2024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7D9B5-AD89-4712-B9DB-3E9C805299A4}" type="slidenum">
              <a:rPr lang="en-US" smtClean="0"/>
              <a:t>‹#›</a:t>
            </a:fld>
            <a:endParaRPr lang="en-US"/>
          </a:p>
        </p:txBody>
      </p:sp>
    </p:spTree>
    <p:extLst>
      <p:ext uri="{BB962C8B-B14F-4D97-AF65-F5344CB8AC3E}">
        <p14:creationId xmlns:p14="http://schemas.microsoft.com/office/powerpoint/2010/main" val="3190438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E7E4FF6-A3B2-40B5-8D29-4469BBAEE72D}" type="slidenum">
              <a:rPr lang="en-MY" smtClean="0"/>
              <a:t>24</a:t>
            </a:fld>
            <a:endParaRPr lang="en-MY"/>
          </a:p>
        </p:txBody>
      </p:sp>
    </p:spTree>
    <p:extLst>
      <p:ext uri="{BB962C8B-B14F-4D97-AF65-F5344CB8AC3E}">
        <p14:creationId xmlns:p14="http://schemas.microsoft.com/office/powerpoint/2010/main" val="233500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426345DA-63AA-4E31-9768-6118FA13A5B9}" type="slidenum">
              <a:rPr lang="en-GB" altLang="en-US" smtClean="0">
                <a:latin typeface="Arial" pitchFamily="34" charset="0"/>
              </a:rPr>
              <a:pPr/>
              <a:t>29</a:t>
            </a:fld>
            <a:endParaRPr lang="en-GB" altLang="en-US">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7674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BCD6D075-6164-4255-B2E1-8CB50ACDDD50}" type="slidenum">
              <a:rPr lang="en-GB" altLang="en-US" smtClean="0">
                <a:latin typeface="Arial" pitchFamily="34" charset="0"/>
              </a:rPr>
              <a:pPr/>
              <a:t>30</a:t>
            </a:fld>
            <a:endParaRPr lang="en-GB" altLang="en-US">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2521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6E8364E6-7826-4443-B474-8E60DCA58912}" type="slidenum">
              <a:rPr lang="en-GB" altLang="en-US" smtClean="0">
                <a:latin typeface="Arial" pitchFamily="34" charset="0"/>
              </a:rPr>
              <a:pPr/>
              <a:t>31</a:t>
            </a:fld>
            <a:endParaRPr lang="en-GB" altLang="en-US">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4173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A552DCC8-84FD-4E81-ACEC-F399A798090E}" type="slidenum">
              <a:rPr lang="en-GB" altLang="en-US" smtClean="0">
                <a:latin typeface="Arial" pitchFamily="34" charset="0"/>
              </a:rPr>
              <a:pPr/>
              <a:t>32</a:t>
            </a:fld>
            <a:endParaRPr lang="en-GB" altLang="en-US">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543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F0A8FE6A-9F66-4F56-8566-872F5BC4F69A}" type="slidenum">
              <a:rPr lang="en-GB" altLang="en-US" smtClean="0">
                <a:latin typeface="Arial" pitchFamily="34" charset="0"/>
              </a:rPr>
              <a:pPr/>
              <a:t>33</a:t>
            </a:fld>
            <a:endParaRPr lang="en-GB" alt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2949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59D55F3D-BAE0-4722-9B5F-A00792FAACB8}" type="slidenum">
              <a:rPr lang="en-GB" altLang="en-US" smtClean="0">
                <a:latin typeface="Arial" pitchFamily="34" charset="0"/>
              </a:rPr>
              <a:pPr/>
              <a:t>34</a:t>
            </a:fld>
            <a:endParaRPr lang="en-GB" altLang="en-US">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4902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F6BDF40C-4D0E-4792-92A4-7E67A98E32F6}" type="slidenum">
              <a:rPr lang="en-GB" altLang="en-US" smtClean="0">
                <a:latin typeface="Arial" pitchFamily="34" charset="0"/>
              </a:rPr>
              <a:pPr/>
              <a:t>35</a:t>
            </a:fld>
            <a:endParaRPr lang="en-GB" altLang="en-US">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617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B9855E8-241C-45CE-A6E4-78702C811CEF}" type="datetimeFigureOut">
              <a:rPr lang="en-US" smtClean="0"/>
              <a:t>12/14/2024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F944065-4911-440E-9876-2EF9B6AC27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9855E8-241C-45CE-A6E4-78702C811CE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9855E8-241C-45CE-A6E4-78702C811CE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9855E8-241C-45CE-A6E4-78702C811CE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9855E8-241C-45CE-A6E4-78702C811CEF}"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9855E8-241C-45CE-A6E4-78702C811CEF}"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B9855E8-241C-45CE-A6E4-78702C811CEF}" type="datetimeFigureOut">
              <a:rPr lang="en-US" smtClean="0"/>
              <a:t>12/14/2024</a:t>
            </a:fld>
            <a:endParaRPr lang="en-US"/>
          </a:p>
        </p:txBody>
      </p:sp>
      <p:sp>
        <p:nvSpPr>
          <p:cNvPr id="27" name="Slide Number Placeholder 26"/>
          <p:cNvSpPr>
            <a:spLocks noGrp="1"/>
          </p:cNvSpPr>
          <p:nvPr>
            <p:ph type="sldNum" sz="quarter" idx="11"/>
          </p:nvPr>
        </p:nvSpPr>
        <p:spPr/>
        <p:txBody>
          <a:bodyPr rtlCol="0"/>
          <a:lstStyle/>
          <a:p>
            <a:fld id="{8F944065-4911-440E-9876-2EF9B6AC277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3B9855E8-241C-45CE-A6E4-78702C811CEF}" type="datetimeFigureOut">
              <a:rPr lang="en-US" smtClean="0"/>
              <a:t>12/14/2024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F944065-4911-440E-9876-2EF9B6AC27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55E8-241C-45CE-A6E4-78702C811CEF}"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9855E8-241C-45CE-A6E4-78702C811CEF}"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B9855E8-241C-45CE-A6E4-78702C811CEF}"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44065-4911-440E-9876-2EF9B6AC27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B9855E8-241C-45CE-A6E4-78702C811CEF}" type="datetimeFigureOut">
              <a:rPr lang="en-US" smtClean="0"/>
              <a:t>12/14/2024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F944065-4911-440E-9876-2EF9B6AC27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4199"/>
            <a:ext cx="5943600" cy="3114001"/>
          </a:xfrm>
        </p:spPr>
        <p:txBody>
          <a:bodyPr>
            <a:normAutofit/>
          </a:bodyPr>
          <a:lstStyle/>
          <a:p>
            <a:pPr algn="ctr"/>
            <a:r>
              <a:rPr lang="en-US" sz="2800" dirty="0"/>
              <a:t>Tishk International University</a:t>
            </a:r>
            <a:br>
              <a:rPr lang="en-US" sz="2800" dirty="0"/>
            </a:br>
            <a:r>
              <a:rPr lang="en-US" sz="2800" dirty="0"/>
              <a:t>Faculty of Applied Science</a:t>
            </a:r>
            <a:br>
              <a:rPr lang="en-US" sz="2800" dirty="0"/>
            </a:br>
            <a:r>
              <a:rPr lang="en-US" sz="2800" dirty="0"/>
              <a:t>Nutrition and Dietetics Department</a:t>
            </a:r>
            <a:br>
              <a:rPr lang="en-US" sz="2800" dirty="0"/>
            </a:br>
            <a:r>
              <a:rPr lang="en-MY" sz="2800" dirty="0"/>
              <a:t> </a:t>
            </a:r>
            <a:br>
              <a:rPr lang="en-US" sz="2800" dirty="0"/>
            </a:br>
            <a:br>
              <a:rPr lang="en-US" sz="2800" dirty="0"/>
            </a:br>
            <a:endParaRPr lang="en-US" sz="2800" dirty="0"/>
          </a:p>
        </p:txBody>
      </p:sp>
      <p:sp>
        <p:nvSpPr>
          <p:cNvPr id="3" name="Subtitle 2"/>
          <p:cNvSpPr>
            <a:spLocks noGrp="1"/>
          </p:cNvSpPr>
          <p:nvPr>
            <p:ph type="subTitle" idx="1"/>
          </p:nvPr>
        </p:nvSpPr>
        <p:spPr>
          <a:xfrm>
            <a:off x="339436" y="5486400"/>
            <a:ext cx="8153400" cy="838200"/>
          </a:xfrm>
        </p:spPr>
        <p:txBody>
          <a:bodyPr>
            <a:normAutofit/>
          </a:bodyPr>
          <a:lstStyle/>
          <a:p>
            <a:r>
              <a:rPr lang="en-US" sz="1800" dirty="0"/>
              <a:t>A. Lecturer.: Amani Tahsin	</a:t>
            </a:r>
          </a:p>
          <a:p>
            <a:r>
              <a:rPr lang="en-US" sz="1800" dirty="0"/>
              <a:t>Contact Info: amani.tahsin@tiu.edu.iq</a:t>
            </a:r>
          </a:p>
          <a:p>
            <a:endParaRPr lang="en-US" sz="1800" dirty="0"/>
          </a:p>
        </p:txBody>
      </p:sp>
      <p:sp>
        <p:nvSpPr>
          <p:cNvPr id="6" name="TextBox 5"/>
          <p:cNvSpPr txBox="1"/>
          <p:nvPr/>
        </p:nvSpPr>
        <p:spPr>
          <a:xfrm>
            <a:off x="834736" y="2980580"/>
            <a:ext cx="7162800" cy="646331"/>
          </a:xfrm>
          <a:prstGeom prst="rect">
            <a:avLst/>
          </a:prstGeom>
          <a:noFill/>
        </p:spPr>
        <p:txBody>
          <a:bodyPr wrap="square" rtlCol="0">
            <a:spAutoFit/>
          </a:bodyPr>
          <a:lstStyle/>
          <a:p>
            <a:r>
              <a:rPr lang="en-US" sz="3600" dirty="0">
                <a:solidFill>
                  <a:schemeClr val="bg1"/>
                </a:solidFill>
                <a:latin typeface="+mj-lt"/>
              </a:rPr>
              <a:t>Safety and Lab. Operating System</a:t>
            </a:r>
          </a:p>
        </p:txBody>
      </p:sp>
      <p:sp>
        <p:nvSpPr>
          <p:cNvPr id="7" name="Rectangle 6"/>
          <p:cNvSpPr/>
          <p:nvPr/>
        </p:nvSpPr>
        <p:spPr>
          <a:xfrm>
            <a:off x="2880786" y="4247634"/>
            <a:ext cx="3687228" cy="369332"/>
          </a:xfrm>
          <a:prstGeom prst="rect">
            <a:avLst/>
          </a:prstGeom>
        </p:spPr>
        <p:txBody>
          <a:bodyPr wrap="none">
            <a:spAutoFit/>
          </a:bodyPr>
          <a:lstStyle/>
          <a:p>
            <a:r>
              <a:rPr lang="en-US" dirty="0">
                <a:solidFill>
                  <a:schemeClr val="bg1"/>
                </a:solidFill>
                <a:latin typeface="+mj-lt"/>
              </a:rPr>
              <a:t>Safety and Lab. Operating System</a:t>
            </a:r>
          </a:p>
        </p:txBody>
      </p:sp>
      <p:sp>
        <p:nvSpPr>
          <p:cNvPr id="8" name="TextBox 7"/>
          <p:cNvSpPr txBox="1"/>
          <p:nvPr/>
        </p:nvSpPr>
        <p:spPr>
          <a:xfrm>
            <a:off x="7351567" y="291908"/>
            <a:ext cx="1291936" cy="1371600"/>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129" y="215708"/>
            <a:ext cx="1522811" cy="1524000"/>
          </a:xfrm>
          <a:prstGeom prst="rect">
            <a:avLst/>
          </a:prstGeom>
        </p:spPr>
      </p:pic>
    </p:spTree>
    <p:extLst>
      <p:ext uri="{BB962C8B-B14F-4D97-AF65-F5344CB8AC3E}">
        <p14:creationId xmlns:p14="http://schemas.microsoft.com/office/powerpoint/2010/main" val="216705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83936"/>
          </a:xfrm>
        </p:spPr>
        <p:txBody>
          <a:bodyPr>
            <a:normAutofit lnSpcReduction="10000"/>
          </a:bodyPr>
          <a:lstStyle/>
          <a:p>
            <a:pPr>
              <a:buClr>
                <a:srgbClr val="C00000"/>
              </a:buClr>
            </a:pPr>
            <a:r>
              <a:rPr lang="en-US" dirty="0">
                <a:solidFill>
                  <a:schemeClr val="accent4"/>
                </a:solidFill>
              </a:rPr>
              <a:t>Occupational Safety and Health Administration (OSHA)</a:t>
            </a:r>
          </a:p>
          <a:p>
            <a:pPr marL="109728" indent="0">
              <a:buClr>
                <a:srgbClr val="C00000"/>
              </a:buClr>
              <a:buNone/>
            </a:pPr>
            <a:r>
              <a:rPr lang="en-US" sz="2400" dirty="0"/>
              <a:t>Primarily monitors hazardous materials, Blood borne pathogens and occupational exposure to hazardous chemicals in laboratories.</a:t>
            </a:r>
          </a:p>
          <a:p>
            <a:pPr marL="109728" indent="0">
              <a:buClr>
                <a:srgbClr val="C00000"/>
              </a:buClr>
              <a:buNone/>
            </a:pPr>
            <a:r>
              <a:rPr lang="en-US" sz="2400" dirty="0"/>
              <a:t>OSHA is in charge of monitoring work conditions and eliminating physical and health hazards at the work place.</a:t>
            </a:r>
          </a:p>
          <a:p>
            <a:pPr marL="109728" indent="0">
              <a:buClr>
                <a:srgbClr val="C00000"/>
              </a:buClr>
              <a:buNone/>
            </a:pPr>
            <a:endParaRPr lang="en-US" sz="2400" dirty="0"/>
          </a:p>
          <a:p>
            <a:pPr>
              <a:buClr>
                <a:srgbClr val="C00000"/>
              </a:buClr>
              <a:buFont typeface="Arial" panose="020B0604020202020204" pitchFamily="34" charset="0"/>
              <a:buChar char="•"/>
            </a:pPr>
            <a:r>
              <a:rPr lang="en-US" dirty="0">
                <a:solidFill>
                  <a:schemeClr val="accent4"/>
                </a:solidFill>
              </a:rPr>
              <a:t>Environmental Protection Agency (EPA)</a:t>
            </a:r>
          </a:p>
          <a:p>
            <a:pPr marL="109728" indent="0">
              <a:buClr>
                <a:srgbClr val="C00000"/>
              </a:buClr>
              <a:buNone/>
            </a:pPr>
            <a:r>
              <a:rPr lang="en-US" sz="2400" dirty="0"/>
              <a:t>Is in charge of the wastes. Many hazardous wastes are used in research laboratories and they pose a threat to humans, animals, plants, and the environment. </a:t>
            </a:r>
          </a:p>
          <a:p>
            <a:pPr marL="109728" indent="0">
              <a:buClr>
                <a:srgbClr val="C00000"/>
              </a:buClr>
              <a:buNone/>
            </a:pPr>
            <a:r>
              <a:rPr lang="en-US" sz="2400" dirty="0"/>
              <a:t>There are also biohazardous wastes that are regulated and must be decontaminated and disposed of properly.</a:t>
            </a:r>
          </a:p>
          <a:p>
            <a:pPr marL="109728" indent="0">
              <a:buClr>
                <a:srgbClr val="C00000"/>
              </a:buClr>
              <a:buNone/>
            </a:pPr>
            <a:endParaRPr lang="en-US" sz="2400" dirty="0"/>
          </a:p>
        </p:txBody>
      </p:sp>
    </p:spTree>
    <p:extLst>
      <p:ext uri="{BB962C8B-B14F-4D97-AF65-F5344CB8AC3E}">
        <p14:creationId xmlns:p14="http://schemas.microsoft.com/office/powerpoint/2010/main" val="63666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a:t>The importance of laboratory quality</a:t>
            </a:r>
          </a:p>
        </p:txBody>
      </p:sp>
      <p:sp>
        <p:nvSpPr>
          <p:cNvPr id="3" name="Content Placeholder 2"/>
          <p:cNvSpPr>
            <a:spLocks noGrp="1"/>
          </p:cNvSpPr>
          <p:nvPr>
            <p:ph idx="1"/>
          </p:nvPr>
        </p:nvSpPr>
        <p:spPr/>
        <p:txBody>
          <a:bodyPr>
            <a:normAutofit/>
          </a:bodyPr>
          <a:lstStyle/>
          <a:p>
            <a:pPr marL="109728" indent="0">
              <a:buNone/>
            </a:pPr>
            <a:r>
              <a:rPr lang="en-US" sz="2400" i="1" dirty="0"/>
              <a:t>Laboratory quality can be defined as </a:t>
            </a:r>
            <a:r>
              <a:rPr lang="en-US" sz="2400" i="1" dirty="0">
                <a:solidFill>
                  <a:schemeClr val="accent4"/>
                </a:solidFill>
              </a:rPr>
              <a:t>accuracy</a:t>
            </a:r>
            <a:r>
              <a:rPr lang="en-US" sz="2400" i="1" dirty="0"/>
              <a:t>, </a:t>
            </a:r>
            <a:r>
              <a:rPr lang="en-US" sz="2400" i="1" dirty="0">
                <a:solidFill>
                  <a:schemeClr val="accent4"/>
                </a:solidFill>
              </a:rPr>
              <a:t>reliability</a:t>
            </a:r>
            <a:r>
              <a:rPr lang="en-US" sz="2400" i="1" dirty="0"/>
              <a:t> and </a:t>
            </a:r>
            <a:r>
              <a:rPr lang="en-US" sz="2400" i="1" dirty="0">
                <a:solidFill>
                  <a:schemeClr val="accent4"/>
                </a:solidFill>
              </a:rPr>
              <a:t>timeliness</a:t>
            </a:r>
            <a:r>
              <a:rPr lang="en-US" sz="2400" i="1" dirty="0"/>
              <a:t> of reported test results. </a:t>
            </a:r>
          </a:p>
          <a:p>
            <a:pPr marL="109728" indent="0">
              <a:buNone/>
            </a:pPr>
            <a:endParaRPr lang="en-US" sz="2400" dirty="0"/>
          </a:p>
          <a:p>
            <a:pPr marL="109728" indent="0">
              <a:buNone/>
            </a:pPr>
            <a:r>
              <a:rPr lang="en-US" sz="2400" dirty="0"/>
              <a:t>The laboratory results must be as accurate as possible, all aspects of the laboratory operations must be reliable, and reporting must be timely in order to be useful in a clinical or public health setting.</a:t>
            </a:r>
          </a:p>
        </p:txBody>
      </p:sp>
    </p:spTree>
    <p:extLst>
      <p:ext uri="{BB962C8B-B14F-4D97-AF65-F5344CB8AC3E}">
        <p14:creationId xmlns:p14="http://schemas.microsoft.com/office/powerpoint/2010/main" val="80812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solidFill>
                  <a:schemeClr val="accent2">
                    <a:lumMod val="75000"/>
                  </a:schemeClr>
                </a:solidFill>
              </a:rPr>
              <a:t>Quality systems in the Laboratory</a:t>
            </a:r>
          </a:p>
        </p:txBody>
      </p:sp>
      <p:sp>
        <p:nvSpPr>
          <p:cNvPr id="3" name="Content Placeholder 2"/>
          <p:cNvSpPr>
            <a:spLocks noGrp="1"/>
          </p:cNvSpPr>
          <p:nvPr>
            <p:ph idx="1"/>
          </p:nvPr>
        </p:nvSpPr>
        <p:spPr>
          <a:xfrm>
            <a:off x="457200" y="1676400"/>
            <a:ext cx="8229600" cy="4898136"/>
          </a:xfrm>
        </p:spPr>
        <p:txBody>
          <a:bodyPr/>
          <a:lstStyle/>
          <a:p>
            <a:pPr marL="109728" indent="0">
              <a:buNone/>
            </a:pPr>
            <a:r>
              <a:rPr lang="en-US" b="1" i="1" dirty="0"/>
              <a:t>Quality Management System </a:t>
            </a:r>
            <a:r>
              <a:rPr lang="en-US" dirty="0"/>
              <a:t>addresses all processes.</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r>
              <a:rPr lang="en-US" dirty="0"/>
              <a:t>The complexity of the laboratory system requires many factors that must be addressed to assure quality in the laboratory.</a:t>
            </a:r>
          </a:p>
        </p:txBody>
      </p:sp>
      <p:pic>
        <p:nvPicPr>
          <p:cNvPr id="4" name="Picture 3"/>
          <p:cNvPicPr>
            <a:picLocks noChangeAspect="1"/>
          </p:cNvPicPr>
          <p:nvPr/>
        </p:nvPicPr>
        <p:blipFill>
          <a:blip r:embed="rId2"/>
          <a:stretch>
            <a:fillRect/>
          </a:stretch>
        </p:blipFill>
        <p:spPr>
          <a:xfrm>
            <a:off x="2590800" y="2362200"/>
            <a:ext cx="6334125" cy="2362200"/>
          </a:xfrm>
          <a:prstGeom prst="rect">
            <a:avLst/>
          </a:prstGeom>
        </p:spPr>
      </p:pic>
    </p:spTree>
    <p:extLst>
      <p:ext uri="{BB962C8B-B14F-4D97-AF65-F5344CB8AC3E}">
        <p14:creationId xmlns:p14="http://schemas.microsoft.com/office/powerpoint/2010/main" val="234582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533400"/>
            <a:ext cx="8229600" cy="1066800"/>
          </a:xfrm>
        </p:spPr>
        <p:txBody>
          <a:bodyPr>
            <a:normAutofit/>
          </a:bodyPr>
          <a:lstStyle/>
          <a:p>
            <a:r>
              <a:rPr lang="en-US" dirty="0"/>
              <a:t>Some of these factors include:</a:t>
            </a:r>
          </a:p>
        </p:txBody>
      </p:sp>
      <p:sp>
        <p:nvSpPr>
          <p:cNvPr id="3" name="Content Placeholder 2"/>
          <p:cNvSpPr>
            <a:spLocks noGrp="1"/>
          </p:cNvSpPr>
          <p:nvPr>
            <p:ph idx="1"/>
          </p:nvPr>
        </p:nvSpPr>
        <p:spPr/>
        <p:txBody>
          <a:bodyPr/>
          <a:lstStyle/>
          <a:p>
            <a:pPr>
              <a:buClr>
                <a:srgbClr val="C00000"/>
              </a:buClr>
              <a:buFont typeface="Arial" panose="020B0604020202020204" pitchFamily="34" charset="0"/>
              <a:buChar char="•"/>
            </a:pPr>
            <a:r>
              <a:rPr lang="en-US" dirty="0"/>
              <a:t>The laboratory environment</a:t>
            </a:r>
          </a:p>
          <a:p>
            <a:pPr>
              <a:buClr>
                <a:srgbClr val="C00000"/>
              </a:buClr>
              <a:buFont typeface="Arial" panose="020B0604020202020204" pitchFamily="34" charset="0"/>
              <a:buChar char="•"/>
            </a:pPr>
            <a:r>
              <a:rPr lang="en-US" dirty="0"/>
              <a:t>Quality control procedures</a:t>
            </a:r>
          </a:p>
          <a:p>
            <a:pPr>
              <a:buClr>
                <a:srgbClr val="C00000"/>
              </a:buClr>
              <a:buFont typeface="Arial" panose="020B0604020202020204" pitchFamily="34" charset="0"/>
              <a:buChar char="•"/>
            </a:pPr>
            <a:r>
              <a:rPr lang="en-US" dirty="0"/>
              <a:t>Communications</a:t>
            </a:r>
          </a:p>
          <a:p>
            <a:pPr>
              <a:buClr>
                <a:srgbClr val="C00000"/>
              </a:buClr>
              <a:buFont typeface="Arial" panose="020B0604020202020204" pitchFamily="34" charset="0"/>
              <a:buChar char="•"/>
            </a:pPr>
            <a:r>
              <a:rPr lang="en-US" dirty="0"/>
              <a:t>Record-keeping</a:t>
            </a:r>
          </a:p>
          <a:p>
            <a:pPr>
              <a:buClr>
                <a:srgbClr val="C00000"/>
              </a:buClr>
              <a:buFont typeface="Arial" panose="020B0604020202020204" pitchFamily="34" charset="0"/>
              <a:buChar char="•"/>
            </a:pPr>
            <a:r>
              <a:rPr lang="en-US" dirty="0"/>
              <a:t>Competent and knowledgeable staff</a:t>
            </a:r>
          </a:p>
          <a:p>
            <a:pPr>
              <a:buClr>
                <a:srgbClr val="C00000"/>
              </a:buClr>
              <a:buFont typeface="Arial" panose="020B0604020202020204" pitchFamily="34" charset="0"/>
              <a:buChar char="•"/>
            </a:pPr>
            <a:r>
              <a:rPr lang="en-US" dirty="0"/>
              <a:t>Good quality reagents and equipment.</a:t>
            </a:r>
          </a:p>
        </p:txBody>
      </p:sp>
    </p:spTree>
    <p:extLst>
      <p:ext uri="{BB962C8B-B14F-4D97-AF65-F5344CB8AC3E}">
        <p14:creationId xmlns:p14="http://schemas.microsoft.com/office/powerpoint/2010/main" val="96374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762000"/>
            <a:ext cx="8229600" cy="1066800"/>
          </a:xfrm>
        </p:spPr>
        <p:txBody>
          <a:bodyPr>
            <a:normAutofit fontScale="90000"/>
          </a:bodyPr>
          <a:lstStyle/>
          <a:p>
            <a:pPr algn="ctr"/>
            <a:r>
              <a:rPr lang="en-US" dirty="0"/>
              <a:t>Quality systems in the production facility</a:t>
            </a:r>
          </a:p>
        </p:txBody>
      </p:sp>
      <p:sp>
        <p:nvSpPr>
          <p:cNvPr id="4" name="Content Placeholder 3"/>
          <p:cNvSpPr>
            <a:spLocks noGrp="1"/>
          </p:cNvSpPr>
          <p:nvPr>
            <p:ph idx="1"/>
          </p:nvPr>
        </p:nvSpPr>
        <p:spPr>
          <a:xfrm>
            <a:off x="457200" y="1981200"/>
            <a:ext cx="8229600" cy="4593336"/>
          </a:xfrm>
        </p:spPr>
        <p:txBody>
          <a:bodyPr/>
          <a:lstStyle/>
          <a:p>
            <a:pPr marL="109728" indent="0">
              <a:buNone/>
            </a:pPr>
            <a:r>
              <a:rPr lang="en-US" dirty="0"/>
              <a:t>Another important aspect of ensuring that a process stays in control is maintenance of the facility, utilities and equipment.</a:t>
            </a:r>
          </a:p>
          <a:p>
            <a:pPr marL="109728" indent="0">
              <a:buNone/>
            </a:pPr>
            <a:endParaRPr lang="en-US" dirty="0"/>
          </a:p>
          <a:p>
            <a:pPr marL="109728" indent="0">
              <a:buNone/>
            </a:pPr>
            <a:r>
              <a:rPr lang="en-US" dirty="0"/>
              <a:t>Once established, qualification status must be maintained through;</a:t>
            </a:r>
          </a:p>
          <a:p>
            <a:pPr marL="624078" indent="-514350">
              <a:buClr>
                <a:srgbClr val="C00000"/>
              </a:buClr>
              <a:buAutoNum type="arabicPeriod"/>
            </a:pPr>
            <a:r>
              <a:rPr lang="en-US" dirty="0"/>
              <a:t>Routine monitoring</a:t>
            </a:r>
          </a:p>
          <a:p>
            <a:pPr marL="624078" indent="-514350">
              <a:buClr>
                <a:srgbClr val="C00000"/>
              </a:buClr>
              <a:buAutoNum type="arabicPeriod"/>
            </a:pPr>
            <a:r>
              <a:rPr lang="en-US" dirty="0"/>
              <a:t>Maintenance </a:t>
            </a:r>
          </a:p>
          <a:p>
            <a:pPr marL="624078" indent="-514350">
              <a:buClr>
                <a:srgbClr val="C00000"/>
              </a:buClr>
              <a:buAutoNum type="arabicPeriod"/>
            </a:pPr>
            <a:r>
              <a:rPr lang="en-US" dirty="0"/>
              <a:t>Calibration procedures</a:t>
            </a:r>
          </a:p>
        </p:txBody>
      </p:sp>
    </p:spTree>
    <p:extLst>
      <p:ext uri="{BB962C8B-B14F-4D97-AF65-F5344CB8AC3E}">
        <p14:creationId xmlns:p14="http://schemas.microsoft.com/office/powerpoint/2010/main" val="281542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b="1" dirty="0"/>
              <a:t>Facilities and Safety</a:t>
            </a:r>
            <a:endParaRPr lang="en-US" dirty="0"/>
          </a:p>
        </p:txBody>
      </p:sp>
      <p:sp>
        <p:nvSpPr>
          <p:cNvPr id="3" name="Content Placeholder 2"/>
          <p:cNvSpPr>
            <a:spLocks noGrp="1"/>
          </p:cNvSpPr>
          <p:nvPr>
            <p:ph idx="1"/>
          </p:nvPr>
        </p:nvSpPr>
        <p:spPr>
          <a:xfrm>
            <a:off x="457200" y="1447800"/>
            <a:ext cx="8534400" cy="5126736"/>
          </a:xfrm>
        </p:spPr>
        <p:txBody>
          <a:bodyPr>
            <a:normAutofit fontScale="85000" lnSpcReduction="20000"/>
          </a:bodyPr>
          <a:lstStyle/>
          <a:p>
            <a:pPr marL="109728" indent="0">
              <a:buNone/>
            </a:pPr>
            <a:r>
              <a:rPr lang="en-US" dirty="0"/>
              <a:t>Many factors must be a part of the quality management of facilities and safety. These include:</a:t>
            </a:r>
          </a:p>
          <a:p>
            <a:pPr marL="109728" indent="0">
              <a:buNone/>
            </a:pPr>
            <a:endParaRPr lang="en-US" dirty="0"/>
          </a:p>
          <a:p>
            <a:pPr marL="109728" indent="0">
              <a:buNone/>
            </a:pPr>
            <a:r>
              <a:rPr lang="en-US" dirty="0"/>
              <a:t>• </a:t>
            </a:r>
            <a:r>
              <a:rPr lang="en-US" b="1" dirty="0">
                <a:solidFill>
                  <a:srgbClr val="FF0000"/>
                </a:solidFill>
              </a:rPr>
              <a:t>Security</a:t>
            </a:r>
            <a:r>
              <a:rPr lang="en-US" dirty="0"/>
              <a:t>—which is the process of preventing unwanted risks and hazards from entering the laboratory space.</a:t>
            </a:r>
          </a:p>
          <a:p>
            <a:pPr marL="109728" indent="0">
              <a:buNone/>
            </a:pPr>
            <a:endParaRPr lang="en-US" dirty="0"/>
          </a:p>
          <a:p>
            <a:pPr marL="109728" indent="0">
              <a:buNone/>
            </a:pPr>
            <a:r>
              <a:rPr lang="en-US" dirty="0"/>
              <a:t>• </a:t>
            </a:r>
            <a:r>
              <a:rPr lang="en-US" b="1" dirty="0">
                <a:solidFill>
                  <a:srgbClr val="FF0000"/>
                </a:solidFill>
              </a:rPr>
              <a:t>Containment</a:t>
            </a:r>
            <a:r>
              <a:rPr lang="en-US" dirty="0"/>
              <a:t>—which seeks to minimize risks and prevent hazards from leaving the laboratory space and causing harm to the community.</a:t>
            </a:r>
          </a:p>
          <a:p>
            <a:pPr marL="109728" indent="0">
              <a:buNone/>
            </a:pPr>
            <a:endParaRPr lang="en-US" dirty="0"/>
          </a:p>
          <a:p>
            <a:pPr marL="109728" indent="0">
              <a:buNone/>
            </a:pPr>
            <a:r>
              <a:rPr lang="en-US" dirty="0"/>
              <a:t>• </a:t>
            </a:r>
            <a:r>
              <a:rPr lang="en-US" b="1" dirty="0">
                <a:solidFill>
                  <a:srgbClr val="FF0000"/>
                </a:solidFill>
              </a:rPr>
              <a:t>Safety</a:t>
            </a:r>
            <a:r>
              <a:rPr lang="en-US" dirty="0"/>
              <a:t>—which includes policies and procedures to prevent harm to workers, visitors, and the community.</a:t>
            </a:r>
          </a:p>
          <a:p>
            <a:pPr marL="109728" indent="0">
              <a:buNone/>
            </a:pPr>
            <a:endParaRPr lang="en-US" dirty="0"/>
          </a:p>
          <a:p>
            <a:pPr marL="109728" indent="0">
              <a:buNone/>
            </a:pPr>
            <a:r>
              <a:rPr lang="en-US" dirty="0"/>
              <a:t>• </a:t>
            </a:r>
            <a:r>
              <a:rPr lang="en-US" b="1" dirty="0">
                <a:solidFill>
                  <a:srgbClr val="FF0000"/>
                </a:solidFill>
              </a:rPr>
              <a:t>Ergonomics</a:t>
            </a:r>
            <a:r>
              <a:rPr lang="en-US" dirty="0"/>
              <a:t>—which addresses facility and equipment adaptation to allow safe and healthy working conditions at the laboratory site.</a:t>
            </a:r>
          </a:p>
        </p:txBody>
      </p:sp>
    </p:spTree>
    <p:extLst>
      <p:ext uri="{BB962C8B-B14F-4D97-AF65-F5344CB8AC3E}">
        <p14:creationId xmlns:p14="http://schemas.microsoft.com/office/powerpoint/2010/main" val="21948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Safety</a:t>
            </a:r>
          </a:p>
        </p:txBody>
      </p:sp>
      <p:sp>
        <p:nvSpPr>
          <p:cNvPr id="3" name="Content Placeholder 2"/>
          <p:cNvSpPr>
            <a:spLocks noGrp="1"/>
          </p:cNvSpPr>
          <p:nvPr>
            <p:ph idx="1"/>
          </p:nvPr>
        </p:nvSpPr>
        <p:spPr/>
        <p:txBody>
          <a:bodyPr/>
          <a:lstStyle/>
          <a:p>
            <a:pPr>
              <a:buClr>
                <a:schemeClr val="accent2"/>
              </a:buClr>
            </a:pPr>
            <a:r>
              <a:rPr lang="en-US" dirty="0"/>
              <a:t>Is the key to reducing injury and illness.</a:t>
            </a:r>
          </a:p>
          <a:p>
            <a:pPr>
              <a:buClr>
                <a:schemeClr val="accent2"/>
              </a:buClr>
            </a:pPr>
            <a:endParaRPr lang="en-US" dirty="0"/>
          </a:p>
          <a:p>
            <a:pPr>
              <a:buClr>
                <a:schemeClr val="accent2"/>
              </a:buClr>
            </a:pPr>
            <a:r>
              <a:rPr lang="en-US" dirty="0"/>
              <a:t>There are many exposures in the Lab that pose a hazard to your health and you may have never considered them as a hazard before.</a:t>
            </a:r>
          </a:p>
        </p:txBody>
      </p:sp>
    </p:spTree>
    <p:extLst>
      <p:ext uri="{BB962C8B-B14F-4D97-AF65-F5344CB8AC3E}">
        <p14:creationId xmlns:p14="http://schemas.microsoft.com/office/powerpoint/2010/main" val="42360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838200"/>
            <a:ext cx="8229600" cy="1066800"/>
          </a:xfrm>
        </p:spPr>
        <p:txBody>
          <a:bodyPr>
            <a:normAutofit/>
          </a:bodyPr>
          <a:lstStyle/>
          <a:p>
            <a:r>
              <a:rPr lang="en-US" sz="3200" dirty="0"/>
              <a:t>WHY IS LABORATORY SAFETY IMPORTANT?</a:t>
            </a:r>
          </a:p>
        </p:txBody>
      </p:sp>
      <p:sp>
        <p:nvSpPr>
          <p:cNvPr id="5" name="Content Placeholder 4"/>
          <p:cNvSpPr>
            <a:spLocks noGrp="1"/>
          </p:cNvSpPr>
          <p:nvPr>
            <p:ph idx="1"/>
          </p:nvPr>
        </p:nvSpPr>
        <p:spPr/>
        <p:txBody>
          <a:bodyPr/>
          <a:lstStyle/>
          <a:p>
            <a:pPr marL="109728" indent="0">
              <a:buNone/>
            </a:pPr>
            <a:r>
              <a:rPr lang="en-US" altLang="en-US" dirty="0">
                <a:solidFill>
                  <a:schemeClr val="accent4"/>
                </a:solidFill>
              </a:rPr>
              <a:t>TO PREVENT</a:t>
            </a:r>
            <a:r>
              <a:rPr lang="en-US" altLang="en-US" sz="2400" dirty="0">
                <a:solidFill>
                  <a:schemeClr val="accent4"/>
                </a:solidFill>
              </a:rPr>
              <a:t>:</a:t>
            </a:r>
          </a:p>
          <a:p>
            <a:pPr lvl="1">
              <a:buFont typeface="Arial" panose="020B0604020202020204" pitchFamily="34" charset="0"/>
              <a:buChar char="•"/>
            </a:pPr>
            <a:r>
              <a:rPr lang="en-US" altLang="en-US" dirty="0"/>
              <a:t>Adverse health effects from exposure to chemicals</a:t>
            </a:r>
          </a:p>
          <a:p>
            <a:pPr lvl="1">
              <a:buFont typeface="Arial" panose="020B0604020202020204" pitchFamily="34" charset="0"/>
              <a:buChar char="•"/>
            </a:pPr>
            <a:r>
              <a:rPr lang="en-US" altLang="en-US" dirty="0"/>
              <a:t>Exposure to organisms, diseases, etc. in laboratories</a:t>
            </a:r>
          </a:p>
          <a:p>
            <a:pPr lvl="1">
              <a:buFont typeface="Arial" panose="020B0604020202020204" pitchFamily="34" charset="0"/>
              <a:buChar char="•"/>
            </a:pPr>
            <a:r>
              <a:rPr lang="en-US" altLang="en-US" dirty="0"/>
              <a:t>Laboratory equipment  hazards - if not maintained properly</a:t>
            </a:r>
            <a:endParaRPr lang="en-US" altLang="en-US" sz="2400" dirty="0"/>
          </a:p>
          <a:p>
            <a:pPr marL="109728" indent="0">
              <a:buNone/>
            </a:pPr>
            <a:endParaRPr lang="en-US" dirty="0"/>
          </a:p>
        </p:txBody>
      </p:sp>
    </p:spTree>
    <p:extLst>
      <p:ext uri="{BB962C8B-B14F-4D97-AF65-F5344CB8AC3E}">
        <p14:creationId xmlns:p14="http://schemas.microsoft.com/office/powerpoint/2010/main" val="48307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altLang="en-US" sz="4000" dirty="0">
                <a:latin typeface="Times New Roman" panose="02020603050405020304" pitchFamily="18" charset="0"/>
              </a:rPr>
              <a:t>Laboratory Policies and Procedures</a:t>
            </a:r>
            <a:br>
              <a:rPr lang="en-US" altLang="en-US" sz="2000" dirty="0">
                <a:latin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109728" indent="0">
              <a:buNone/>
            </a:pPr>
            <a:r>
              <a:rPr lang="en-US" dirty="0"/>
              <a:t>Must be:</a:t>
            </a:r>
            <a:br>
              <a:rPr lang="en-US" dirty="0"/>
            </a:br>
            <a:r>
              <a:rPr lang="en-US" dirty="0"/>
              <a:t>	written and available</a:t>
            </a:r>
          </a:p>
          <a:p>
            <a:pPr marL="109728" indent="0">
              <a:buNone/>
            </a:pPr>
            <a:endParaRPr lang="en-US" dirty="0"/>
          </a:p>
        </p:txBody>
      </p:sp>
      <p:pic>
        <p:nvPicPr>
          <p:cNvPr id="4"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67818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824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Material Safety Data Sheets (MSDSs)</a:t>
            </a:r>
          </a:p>
        </p:txBody>
      </p:sp>
      <p:sp>
        <p:nvSpPr>
          <p:cNvPr id="3" name="Content Placeholder 2"/>
          <p:cNvSpPr>
            <a:spLocks noGrp="1"/>
          </p:cNvSpPr>
          <p:nvPr>
            <p:ph idx="1"/>
          </p:nvPr>
        </p:nvSpPr>
        <p:spPr>
          <a:xfrm>
            <a:off x="457200" y="1905000"/>
            <a:ext cx="8229600" cy="4669536"/>
          </a:xfrm>
        </p:spPr>
        <p:txBody>
          <a:bodyPr>
            <a:normAutofit lnSpcReduction="10000"/>
          </a:bodyPr>
          <a:lstStyle/>
          <a:p>
            <a:pPr>
              <a:buClr>
                <a:schemeClr val="accent4"/>
              </a:buClr>
              <a:buFont typeface="Wingdings" panose="05000000000000000000" pitchFamily="2" charset="2"/>
              <a:buChar char="Ø"/>
            </a:pPr>
            <a:r>
              <a:rPr lang="en-US" dirty="0"/>
              <a:t>MSDSs are written or printed materials concerning a hazardous chemical. </a:t>
            </a:r>
          </a:p>
          <a:p>
            <a:pPr>
              <a:buClr>
                <a:schemeClr val="accent4"/>
              </a:buClr>
              <a:buFont typeface="Wingdings" panose="05000000000000000000" pitchFamily="2" charset="2"/>
              <a:buChar char="Ø"/>
            </a:pPr>
            <a:endParaRPr lang="en-US" dirty="0"/>
          </a:p>
          <a:p>
            <a:pPr>
              <a:buClr>
                <a:schemeClr val="accent4"/>
              </a:buClr>
              <a:buFont typeface="Wingdings" panose="05000000000000000000" pitchFamily="2" charset="2"/>
              <a:buChar char="Ø"/>
            </a:pPr>
            <a:r>
              <a:rPr lang="en-US" dirty="0"/>
              <a:t>For chemicals received by the laboratory must be supplied by the manufacturer, distributor, or importer and must be maintained and readily accessible to laboratory workers. </a:t>
            </a:r>
          </a:p>
          <a:p>
            <a:pPr>
              <a:buClr>
                <a:schemeClr val="accent4"/>
              </a:buClr>
              <a:buFont typeface="Wingdings" panose="05000000000000000000" pitchFamily="2" charset="2"/>
              <a:buChar char="Ø"/>
            </a:pPr>
            <a:endParaRPr lang="en-US" dirty="0"/>
          </a:p>
          <a:p>
            <a:pPr marL="109728" indent="0">
              <a:buClr>
                <a:schemeClr val="accent4"/>
              </a:buClr>
              <a:buNone/>
            </a:pPr>
            <a:endParaRPr lang="en-US" dirty="0"/>
          </a:p>
          <a:p>
            <a:pPr>
              <a:buClr>
                <a:schemeClr val="accent4"/>
              </a:buClr>
              <a:buFont typeface="Wingdings" panose="05000000000000000000" pitchFamily="2" charset="2"/>
              <a:buChar char="Ø"/>
            </a:pPr>
            <a:r>
              <a:rPr lang="en-US" dirty="0"/>
              <a:t>Employers must have an MSDS in the workplace for each hazardous chemical in use.</a:t>
            </a:r>
          </a:p>
        </p:txBody>
      </p:sp>
    </p:spTree>
    <p:extLst>
      <p:ext uri="{BB962C8B-B14F-4D97-AF65-F5344CB8AC3E}">
        <p14:creationId xmlns:p14="http://schemas.microsoft.com/office/powerpoint/2010/main" val="73868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buClr>
                <a:schemeClr val="accent2"/>
              </a:buClr>
              <a:buFont typeface="Wingdings" panose="05000000000000000000" pitchFamily="2" charset="2"/>
              <a:buChar char="Ø"/>
            </a:pPr>
            <a:r>
              <a:rPr lang="en-US" dirty="0"/>
              <a:t>To give a background for students to face Lab. and protect themselves from unwanted situations.</a:t>
            </a:r>
          </a:p>
          <a:p>
            <a:pPr>
              <a:buClr>
                <a:schemeClr val="accent2"/>
              </a:buClr>
              <a:buFont typeface="Wingdings" panose="05000000000000000000" pitchFamily="2" charset="2"/>
              <a:buChar char="Ø"/>
            </a:pPr>
            <a:r>
              <a:rPr lang="en-US" dirty="0"/>
              <a:t>To handle their works properly.</a:t>
            </a:r>
          </a:p>
          <a:p>
            <a:pPr>
              <a:buClr>
                <a:schemeClr val="accent2"/>
              </a:buClr>
              <a:buFont typeface="Wingdings" panose="05000000000000000000" pitchFamily="2" charset="2"/>
              <a:buChar char="Ø"/>
            </a:pPr>
            <a:r>
              <a:rPr lang="en-US" dirty="0"/>
              <a:t>To provide basis for setting up health, safety and environmental policy(HSE).</a:t>
            </a:r>
          </a:p>
        </p:txBody>
      </p:sp>
    </p:spTree>
    <p:extLst>
      <p:ext uri="{BB962C8B-B14F-4D97-AF65-F5344CB8AC3E}">
        <p14:creationId xmlns:p14="http://schemas.microsoft.com/office/powerpoint/2010/main" val="218579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MSDS sheets must contain:</a:t>
            </a:r>
            <a:br>
              <a:rPr lang="en-US" dirty="0"/>
            </a:br>
            <a:endParaRPr lang="en-US" dirty="0"/>
          </a:p>
        </p:txBody>
      </p:sp>
      <p:sp>
        <p:nvSpPr>
          <p:cNvPr id="3" name="Content Placeholder 2"/>
          <p:cNvSpPr>
            <a:spLocks noGrp="1"/>
          </p:cNvSpPr>
          <p:nvPr>
            <p:ph idx="1"/>
          </p:nvPr>
        </p:nvSpPr>
        <p:spPr>
          <a:xfrm>
            <a:off x="457200" y="1981200"/>
            <a:ext cx="8229600" cy="4593336"/>
          </a:xfrm>
        </p:spPr>
        <p:txBody>
          <a:bodyPr>
            <a:normAutofit/>
          </a:bodyPr>
          <a:lstStyle/>
          <a:p>
            <a:pPr marL="109728" indent="0">
              <a:buNone/>
            </a:pPr>
            <a:r>
              <a:rPr lang="en-US" dirty="0"/>
              <a:t>1. Name of the chemical;</a:t>
            </a:r>
          </a:p>
          <a:p>
            <a:pPr marL="109728" indent="0">
              <a:buNone/>
            </a:pPr>
            <a:r>
              <a:rPr lang="en-US" dirty="0"/>
              <a:t>2. Manufacturer’s information;</a:t>
            </a:r>
          </a:p>
          <a:p>
            <a:pPr marL="109728" indent="0">
              <a:buNone/>
            </a:pPr>
            <a:r>
              <a:rPr lang="en-US" dirty="0"/>
              <a:t>3. Hazardous ingredients/identity information;</a:t>
            </a:r>
          </a:p>
          <a:p>
            <a:pPr marL="109728" indent="0">
              <a:buNone/>
            </a:pPr>
            <a:r>
              <a:rPr lang="en-US" dirty="0"/>
              <a:t>4. Physical/chemical characteristics;</a:t>
            </a:r>
          </a:p>
          <a:p>
            <a:pPr marL="109728" indent="0">
              <a:buNone/>
            </a:pPr>
            <a:r>
              <a:rPr lang="en-US" dirty="0"/>
              <a:t>5. Fire and explosion hazard data;</a:t>
            </a:r>
          </a:p>
          <a:p>
            <a:pPr marL="109728" indent="0">
              <a:buNone/>
            </a:pPr>
            <a:r>
              <a:rPr lang="en-US" dirty="0"/>
              <a:t>6. Reactivity data;</a:t>
            </a:r>
          </a:p>
          <a:p>
            <a:pPr marL="109728" indent="0">
              <a:buNone/>
            </a:pPr>
            <a:r>
              <a:rPr lang="en-US" dirty="0"/>
              <a:t>7. Health hazard data;</a:t>
            </a:r>
          </a:p>
          <a:p>
            <a:pPr marL="109728" indent="0">
              <a:buNone/>
            </a:pPr>
            <a:r>
              <a:rPr lang="en-US" dirty="0"/>
              <a:t>8. Precautions for safe handling and use; and</a:t>
            </a:r>
          </a:p>
          <a:p>
            <a:pPr marL="109728" indent="0">
              <a:buNone/>
            </a:pPr>
            <a:r>
              <a:rPr lang="en-US" dirty="0"/>
              <a:t>9. Control measures.</a:t>
            </a:r>
          </a:p>
        </p:txBody>
      </p:sp>
    </p:spTree>
    <p:extLst>
      <p:ext uri="{BB962C8B-B14F-4D97-AF65-F5344CB8AC3E}">
        <p14:creationId xmlns:p14="http://schemas.microsoft.com/office/powerpoint/2010/main" val="377705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What is a COSHH assessment?</a:t>
            </a:r>
            <a:br>
              <a:rPr lang="en-US" b="1" dirty="0"/>
            </a:br>
            <a:endParaRPr lang="en-US" dirty="0"/>
          </a:p>
        </p:txBody>
      </p:sp>
      <p:sp>
        <p:nvSpPr>
          <p:cNvPr id="6" name="Content Placeholder 5"/>
          <p:cNvSpPr>
            <a:spLocks noGrp="1"/>
          </p:cNvSpPr>
          <p:nvPr>
            <p:ph idx="1"/>
          </p:nvPr>
        </p:nvSpPr>
        <p:spPr/>
        <p:txBody>
          <a:bodyPr/>
          <a:lstStyle/>
          <a:p>
            <a:pPr marL="109728" indent="0">
              <a:buNone/>
            </a:pPr>
            <a:r>
              <a:rPr lang="en-US" dirty="0"/>
              <a:t>A COSHH assessment is a systematic examination of a task or process that involves using a potentially hazardous substance. </a:t>
            </a:r>
          </a:p>
          <a:p>
            <a:pPr marL="109728" indent="0">
              <a:buNone/>
            </a:pPr>
            <a:endParaRPr lang="en-US" dirty="0"/>
          </a:p>
          <a:p>
            <a:pPr marL="109728" indent="0">
              <a:buNone/>
            </a:pPr>
            <a:r>
              <a:rPr lang="en-US" dirty="0"/>
              <a:t>A COSHH Assessment is carried out for the purpose of identifying hazardous substances you may use, whether the precautions you have taken are acceptable and what control measures are in place.</a:t>
            </a:r>
          </a:p>
        </p:txBody>
      </p:sp>
    </p:spTree>
    <p:extLst>
      <p:ext uri="{BB962C8B-B14F-4D97-AF65-F5344CB8AC3E}">
        <p14:creationId xmlns:p14="http://schemas.microsoft.com/office/powerpoint/2010/main" val="53453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HAZARD?</a:t>
            </a:r>
            <a:endParaRPr lang="en-US" dirty="0"/>
          </a:p>
        </p:txBody>
      </p:sp>
      <p:sp>
        <p:nvSpPr>
          <p:cNvPr id="3" name="Content Placeholder 2"/>
          <p:cNvSpPr>
            <a:spLocks noGrp="1"/>
          </p:cNvSpPr>
          <p:nvPr>
            <p:ph idx="1"/>
          </p:nvPr>
        </p:nvSpPr>
        <p:spPr>
          <a:xfrm>
            <a:off x="304800" y="2172670"/>
            <a:ext cx="8305800" cy="4325112"/>
          </a:xfrm>
        </p:spPr>
        <p:txBody>
          <a:bodyPr/>
          <a:lstStyle/>
          <a:p>
            <a:r>
              <a:rPr lang="en-GB" dirty="0">
                <a:solidFill>
                  <a:schemeClr val="bg2">
                    <a:lumMod val="25000"/>
                  </a:schemeClr>
                </a:solidFill>
              </a:rPr>
              <a:t>Hazard: something that could cause harm</a:t>
            </a:r>
          </a:p>
          <a:p>
            <a:pPr marL="411480" lvl="1" indent="0">
              <a:buNone/>
            </a:pPr>
            <a:r>
              <a:rPr lang="en-GB" dirty="0"/>
              <a:t>For instance: Crossing the street, a sharp knife, slippery floor, electricity, carrying heavy loads, (more).</a:t>
            </a:r>
          </a:p>
          <a:p>
            <a:pPr marL="411480" lvl="1" indent="0">
              <a:buNone/>
            </a:pPr>
            <a:endParaRPr lang="en-GB" dirty="0"/>
          </a:p>
          <a:p>
            <a:r>
              <a:rPr lang="en-GB" dirty="0">
                <a:solidFill>
                  <a:schemeClr val="bg2">
                    <a:lumMod val="25000"/>
                  </a:schemeClr>
                </a:solidFill>
              </a:rPr>
              <a:t>Hazardous event (accident): something that causes harm.</a:t>
            </a:r>
          </a:p>
          <a:p>
            <a:endParaRPr lang="en-US" dirty="0"/>
          </a:p>
        </p:txBody>
      </p:sp>
    </p:spTree>
    <p:extLst>
      <p:ext uri="{BB962C8B-B14F-4D97-AF65-F5344CB8AC3E}">
        <p14:creationId xmlns:p14="http://schemas.microsoft.com/office/powerpoint/2010/main" val="2385835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Hazards</a:t>
            </a:r>
            <a:br>
              <a:rPr lang="en-US" dirty="0"/>
            </a:br>
            <a:r>
              <a:rPr lang="en-US" dirty="0"/>
              <a:t>* </a:t>
            </a:r>
            <a:r>
              <a:rPr lang="en-GB" dirty="0"/>
              <a:t>Chemicals</a:t>
            </a:r>
            <a:br>
              <a:rPr lang="en-US" dirty="0"/>
            </a:br>
            <a:endParaRPr lang="en-US" dirty="0"/>
          </a:p>
        </p:txBody>
      </p:sp>
      <p:sp>
        <p:nvSpPr>
          <p:cNvPr id="3" name="Content Placeholder 2"/>
          <p:cNvSpPr>
            <a:spLocks noGrp="1"/>
          </p:cNvSpPr>
          <p:nvPr>
            <p:ph idx="1"/>
          </p:nvPr>
        </p:nvSpPr>
        <p:spPr/>
        <p:txBody>
          <a:bodyPr/>
          <a:lstStyle/>
          <a:p>
            <a:r>
              <a:rPr lang="en-GB" sz="3600" dirty="0">
                <a:solidFill>
                  <a:schemeClr val="tx2"/>
                </a:solidFill>
                <a:latin typeface="+mj-lt"/>
                <a:ea typeface="+mj-ea"/>
                <a:cs typeface="+mj-cs"/>
              </a:rPr>
              <a:t>Classification</a:t>
            </a:r>
          </a:p>
          <a:p>
            <a:pPr lvl="1"/>
            <a:r>
              <a:rPr lang="en-GB" dirty="0">
                <a:solidFill>
                  <a:srgbClr val="C00000"/>
                </a:solidFill>
              </a:rPr>
              <a:t>Toxic</a:t>
            </a:r>
            <a:r>
              <a:rPr lang="en-GB" dirty="0"/>
              <a:t>: Small doses cause death or serious illness.</a:t>
            </a:r>
          </a:p>
          <a:p>
            <a:pPr lvl="1"/>
            <a:r>
              <a:rPr lang="en-GB" dirty="0">
                <a:solidFill>
                  <a:srgbClr val="C00000"/>
                </a:solidFill>
              </a:rPr>
              <a:t>Harmful</a:t>
            </a:r>
            <a:r>
              <a:rPr lang="en-GB" dirty="0"/>
              <a:t>: Large doses cause death or serious illness.</a:t>
            </a:r>
          </a:p>
          <a:p>
            <a:pPr lvl="1"/>
            <a:r>
              <a:rPr lang="en-GB" dirty="0">
                <a:solidFill>
                  <a:srgbClr val="C00000"/>
                </a:solidFill>
              </a:rPr>
              <a:t>Corrosive</a:t>
            </a:r>
            <a:r>
              <a:rPr lang="en-GB" dirty="0"/>
              <a:t>: destroys flesh on contact.</a:t>
            </a:r>
          </a:p>
          <a:p>
            <a:pPr lvl="1"/>
            <a:r>
              <a:rPr lang="en-GB" dirty="0">
                <a:solidFill>
                  <a:srgbClr val="C00000"/>
                </a:solidFill>
              </a:rPr>
              <a:t>Irritant</a:t>
            </a:r>
            <a:r>
              <a:rPr lang="en-GB" dirty="0"/>
              <a:t>: can cause inflammation of skin, eyes or lungs.</a:t>
            </a:r>
          </a:p>
          <a:p>
            <a:endParaRPr lang="en-US" dirty="0"/>
          </a:p>
        </p:txBody>
      </p:sp>
    </p:spTree>
    <p:extLst>
      <p:ext uri="{BB962C8B-B14F-4D97-AF65-F5344CB8AC3E}">
        <p14:creationId xmlns:p14="http://schemas.microsoft.com/office/powerpoint/2010/main" val="97911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732"/>
            <a:ext cx="8208912" cy="1087121"/>
          </a:xfrm>
        </p:spPr>
        <p:txBody>
          <a:bodyPr>
            <a:normAutofit fontScale="90000"/>
          </a:bodyPr>
          <a:lstStyle/>
          <a:p>
            <a:pPr algn="ctr"/>
            <a:r>
              <a:rPr lang="en-US" dirty="0">
                <a:latin typeface="Arial" panose="020B0604020202020204" pitchFamily="34" charset="0"/>
                <a:cs typeface="Arial" panose="020B0604020202020204" pitchFamily="34" charset="0"/>
              </a:rPr>
              <a:t>WHMIS 2015- Hazards Classes and Categories </a:t>
            </a:r>
            <a:endParaRPr lang="en-MY"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457200" y="2102122"/>
            <a:ext cx="8291264" cy="4525963"/>
          </a:xfrm>
          <a:prstGeom prst="rect">
            <a:avLst/>
          </a:prstGeom>
        </p:spPr>
        <p:txBody>
          <a:bodyPr/>
          <a:lstStyle/>
          <a:p>
            <a:pPr marL="0" indent="0" algn="ctr">
              <a:buNone/>
            </a:pPr>
            <a:r>
              <a:rPr lang="en-US" sz="2800" dirty="0">
                <a:latin typeface="Arial" panose="020B0604020202020204" pitchFamily="34" charset="0"/>
                <a:cs typeface="Arial" panose="020B0604020202020204" pitchFamily="34" charset="0"/>
              </a:rPr>
              <a:t>What is hazard?</a:t>
            </a:r>
          </a:p>
          <a:p>
            <a:pPr marL="0" indent="0" algn="ctr">
              <a:buNone/>
            </a:pPr>
            <a:r>
              <a:rPr lang="en-US" sz="2800" dirty="0">
                <a:latin typeface="Arial" panose="020B0604020202020204" pitchFamily="34" charset="0"/>
                <a:cs typeface="Arial" panose="020B0604020202020204" pitchFamily="34" charset="0"/>
              </a:rPr>
              <a:t>Hazardous = unsafe, risky</a:t>
            </a:r>
          </a:p>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Hazard Groups</a:t>
            </a:r>
          </a:p>
          <a:p>
            <a:pPr marL="0" indent="0" algn="ctr">
              <a:buNone/>
            </a:pPr>
            <a:endParaRPr lang="en-US" dirty="0"/>
          </a:p>
          <a:p>
            <a:pPr marL="0" indent="0" algn="ctr">
              <a:buNone/>
            </a:pPr>
            <a:endParaRPr lang="en-US" dirty="0"/>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26" name="Oval 25"/>
          <p:cNvSpPr/>
          <p:nvPr/>
        </p:nvSpPr>
        <p:spPr>
          <a:xfrm>
            <a:off x="792948" y="4437112"/>
            <a:ext cx="2880320" cy="12961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Oval 26"/>
          <p:cNvSpPr/>
          <p:nvPr/>
        </p:nvSpPr>
        <p:spPr>
          <a:xfrm>
            <a:off x="5580112" y="4523755"/>
            <a:ext cx="2880320" cy="12961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TextBox 27"/>
          <p:cNvSpPr txBox="1"/>
          <p:nvPr/>
        </p:nvSpPr>
        <p:spPr>
          <a:xfrm>
            <a:off x="827584" y="4674622"/>
            <a:ext cx="2448272"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Physical Hazards Group</a:t>
            </a:r>
            <a:endParaRPr lang="en-MY" sz="1600" dirty="0">
              <a:latin typeface="Arial" panose="020B0604020202020204" pitchFamily="34" charset="0"/>
              <a:cs typeface="Arial" panose="020B0604020202020204" pitchFamily="34" charset="0"/>
            </a:endParaRPr>
          </a:p>
        </p:txBody>
      </p:sp>
      <p:sp>
        <p:nvSpPr>
          <p:cNvPr id="29" name="TextBox 28"/>
          <p:cNvSpPr txBox="1"/>
          <p:nvPr/>
        </p:nvSpPr>
        <p:spPr>
          <a:xfrm>
            <a:off x="5796136" y="4746630"/>
            <a:ext cx="2448272"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Health Hazards Group</a:t>
            </a:r>
            <a:endParaRPr lang="en-MY" sz="1600" dirty="0">
              <a:latin typeface="Arial" panose="020B0604020202020204" pitchFamily="34" charset="0"/>
              <a:cs typeface="Arial" panose="020B0604020202020204" pitchFamily="34" charset="0"/>
            </a:endParaRPr>
          </a:p>
        </p:txBody>
      </p:sp>
      <p:cxnSp>
        <p:nvCxnSpPr>
          <p:cNvPr id="31" name="Straight Connector 30"/>
          <p:cNvCxnSpPr/>
          <p:nvPr/>
        </p:nvCxnSpPr>
        <p:spPr>
          <a:xfrm flipH="1">
            <a:off x="2555776" y="3807106"/>
            <a:ext cx="72008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33508" y="3862239"/>
            <a:ext cx="576064" cy="720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34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3998"/>
          </a:xfrm>
        </p:spPr>
        <p:txBody>
          <a:bodyPr>
            <a:normAutofit fontScale="90000"/>
          </a:bodyPr>
          <a:lstStyle/>
          <a:p>
            <a:pPr algn="ctr"/>
            <a:r>
              <a:rPr lang="en-US" dirty="0">
                <a:latin typeface="Arial" panose="020B0604020202020204" pitchFamily="34" charset="0"/>
                <a:cs typeface="Arial" panose="020B0604020202020204" pitchFamily="34" charset="0"/>
              </a:rPr>
              <a:t>Hazard Classes</a:t>
            </a:r>
            <a:endParaRPr lang="en-MY"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457200" y="1600200"/>
            <a:ext cx="4038600" cy="4752528"/>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a:normAutofit fontScale="40000" lnSpcReduction="20000"/>
          </a:bodyPr>
          <a:lstStyle/>
          <a:p>
            <a:pPr marL="0" lvl="0" indent="0" algn="ctr">
              <a:buNone/>
            </a:pPr>
            <a:r>
              <a:rPr lang="en-MY" sz="3800" b="1" u="sng" dirty="0">
                <a:latin typeface="Arial" panose="020B0604020202020204" pitchFamily="34" charset="0"/>
                <a:cs typeface="Arial" panose="020B0604020202020204" pitchFamily="34" charset="0"/>
              </a:rPr>
              <a:t>Physical Hazards</a:t>
            </a:r>
          </a:p>
          <a:p>
            <a:pPr marL="0" lvl="0" indent="0" algn="ctr">
              <a:buNone/>
            </a:pPr>
            <a:endParaRPr lang="en-MY" b="1"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Flammable gases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Flammable aerosols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Oxidizing gases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Gases under pressure</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Flammable liquids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Flammable solids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Self-reactive substances and mixtures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Pyrophoric liquids and solids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Self-heating substances and mixtures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Substances and mixtures which, in contact with water, emit flammable gases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Oxidizing liquids and solids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Organic peroxides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Corrosive to metals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Combustible dusts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Simple </a:t>
            </a:r>
            <a:r>
              <a:rPr lang="en-MY" sz="3400" dirty="0" err="1">
                <a:latin typeface="Arial" panose="020B0604020202020204" pitchFamily="34" charset="0"/>
                <a:cs typeface="Arial" panose="020B0604020202020204" pitchFamily="34" charset="0"/>
              </a:rPr>
              <a:t>asphyxiant</a:t>
            </a:r>
            <a:endParaRPr lang="en-MY" sz="34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Pyrophoric gases</a:t>
            </a:r>
          </a:p>
          <a:p>
            <a:pPr marL="457200" lvl="0" indent="-457200">
              <a:buFont typeface="Arial" panose="020B0604020202020204" pitchFamily="34" charset="0"/>
              <a:buChar char="•"/>
            </a:pPr>
            <a:r>
              <a:rPr lang="en-MY" sz="3400" dirty="0">
                <a:latin typeface="Arial" panose="020B0604020202020204" pitchFamily="34" charset="0"/>
                <a:cs typeface="Arial" panose="020B0604020202020204" pitchFamily="34" charset="0"/>
              </a:rPr>
              <a:t>Physical hazards not otherwise classified</a:t>
            </a:r>
          </a:p>
          <a:p>
            <a:pPr marL="0" indent="0">
              <a:buNone/>
            </a:pPr>
            <a:endParaRPr lang="en-MY" dirty="0"/>
          </a:p>
        </p:txBody>
      </p:sp>
      <p:sp>
        <p:nvSpPr>
          <p:cNvPr id="4" name="Content Placeholder 3"/>
          <p:cNvSpPr>
            <a:spLocks noGrp="1"/>
          </p:cNvSpPr>
          <p:nvPr>
            <p:ph sz="half" idx="2"/>
          </p:nvPr>
        </p:nvSpPr>
        <p:spPr>
          <a:xfrm>
            <a:off x="4648200" y="1600200"/>
            <a:ext cx="4038600" cy="4752528"/>
          </a:xfrm>
          <a:solidFill>
            <a:schemeClr val="bg1"/>
          </a:solidFill>
          <a:ln>
            <a:noFill/>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ctr">
              <a:buNone/>
            </a:pPr>
            <a:r>
              <a:rPr lang="en-MY" sz="1800" b="1" u="sng" dirty="0">
                <a:latin typeface="Arial" panose="020B0604020202020204" pitchFamily="34" charset="0"/>
                <a:cs typeface="Arial" panose="020B0604020202020204" pitchFamily="34" charset="0"/>
              </a:rPr>
              <a:t>Health Hazards</a:t>
            </a:r>
          </a:p>
          <a:p>
            <a:pPr marL="0" indent="0" algn="ctr">
              <a:buNone/>
            </a:pPr>
            <a:endParaRPr lang="en-MY" sz="3400" u="sng"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Acute toxicity</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Skin corrosion/irritation</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Serious eye damage/eye irritation</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Respiratory or skin sensitization</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Germ cell mutagenicity</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Carcinogenicity</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Reproductive toxicity</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Specific target organ toxicity – single exposure</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Specific target organ toxicity – repeated exposure</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Aspiration hazard</a:t>
            </a:r>
          </a:p>
          <a:p>
            <a:pPr marL="285750" lvl="0" indent="-285750">
              <a:buFont typeface="Arial" panose="020B0604020202020204" pitchFamily="34" charset="0"/>
              <a:buChar char="•"/>
            </a:pPr>
            <a:r>
              <a:rPr lang="en-MY" sz="1600" dirty="0" err="1">
                <a:latin typeface="Arial" panose="020B0604020202020204" pitchFamily="34" charset="0"/>
                <a:cs typeface="Arial" panose="020B0604020202020204" pitchFamily="34" charset="0"/>
              </a:rPr>
              <a:t>Biohazardous</a:t>
            </a:r>
            <a:r>
              <a:rPr lang="en-MY" sz="1600" dirty="0">
                <a:latin typeface="Arial" panose="020B0604020202020204" pitchFamily="34" charset="0"/>
                <a:cs typeface="Arial" panose="020B0604020202020204" pitchFamily="34" charset="0"/>
              </a:rPr>
              <a:t> infectious materials</a:t>
            </a:r>
          </a:p>
          <a:p>
            <a:pPr marL="285750" lvl="0" indent="-285750">
              <a:buFont typeface="Arial" panose="020B0604020202020204" pitchFamily="34" charset="0"/>
              <a:buChar char="•"/>
            </a:pPr>
            <a:r>
              <a:rPr lang="en-MY" sz="1600" dirty="0">
                <a:latin typeface="Arial" panose="020B0604020202020204" pitchFamily="34" charset="0"/>
                <a:cs typeface="Arial" panose="020B0604020202020204" pitchFamily="34" charset="0"/>
              </a:rPr>
              <a:t>Health hazards not otherwise classified</a:t>
            </a:r>
          </a:p>
          <a:p>
            <a:pPr marL="0" indent="0">
              <a:buNone/>
            </a:pPr>
            <a:endParaRPr lang="en-MY" dirty="0"/>
          </a:p>
        </p:txBody>
      </p:sp>
    </p:spTree>
    <p:extLst>
      <p:ext uri="{BB962C8B-B14F-4D97-AF65-F5344CB8AC3E}">
        <p14:creationId xmlns:p14="http://schemas.microsoft.com/office/powerpoint/2010/main" val="427491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873"/>
            <a:ext cx="5697220" cy="574040"/>
          </a:xfrm>
        </p:spPr>
        <p:txBody>
          <a:bodyPr>
            <a:normAutofit fontScale="90000"/>
          </a:bodyPr>
          <a:lstStyle/>
          <a:p>
            <a:pPr algn="ctr"/>
            <a:r>
              <a:rPr lang="en-US" dirty="0">
                <a:latin typeface="Arial" panose="020B0604020202020204" pitchFamily="34" charset="0"/>
                <a:cs typeface="Arial" panose="020B0604020202020204" pitchFamily="34" charset="0"/>
              </a:rPr>
              <a:t>Hazard Categories </a:t>
            </a:r>
            <a:endParaRPr lang="en-MY"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457200" y="2302957"/>
            <a:ext cx="4186808" cy="3120449"/>
          </a:xfrm>
          <a:prstGeom prst="rect">
            <a:avLst/>
          </a:prstGeo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340768"/>
            <a:ext cx="3888432" cy="4752528"/>
          </a:xfrm>
        </p:spPr>
      </p:pic>
    </p:spTree>
    <p:extLst>
      <p:ext uri="{BB962C8B-B14F-4D97-AF65-F5344CB8AC3E}">
        <p14:creationId xmlns:p14="http://schemas.microsoft.com/office/powerpoint/2010/main" val="1166308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6006" y="643414"/>
            <a:ext cx="7772400" cy="553998"/>
          </a:xfrm>
        </p:spPr>
        <p:txBody>
          <a:bodyPr>
            <a:normAutofit fontScale="90000"/>
          </a:bodyPr>
          <a:lstStyle/>
          <a:p>
            <a:pPr algn="ctr" eaLnBrk="1" hangingPunct="1"/>
            <a:r>
              <a:rPr lang="en-GB" altLang="en-US" b="1" dirty="0">
                <a:latin typeface="Times New Roman" pitchFamily="18" charset="0"/>
                <a:cs typeface="Times New Roman" pitchFamily="18" charset="0"/>
              </a:rPr>
              <a:t>Identification of hazards</a:t>
            </a:r>
            <a:endParaRPr lang="en-US" altLang="en-US" b="1" dirty="0"/>
          </a:p>
        </p:txBody>
      </p:sp>
      <p:sp>
        <p:nvSpPr>
          <p:cNvPr id="55299" name="Rectangle 3"/>
          <p:cNvSpPr>
            <a:spLocks noGrp="1" noChangeArrowheads="1"/>
          </p:cNvSpPr>
          <p:nvPr>
            <p:ph type="body" sz="half" idx="4294967295"/>
          </p:nvPr>
        </p:nvSpPr>
        <p:spPr>
          <a:xfrm>
            <a:off x="500063" y="1428750"/>
            <a:ext cx="4033837" cy="4525963"/>
          </a:xfrm>
          <a:prstGeom prst="rect">
            <a:avLst/>
          </a:prstGeom>
        </p:spPr>
        <p:txBody>
          <a:bodyPr/>
          <a:lstStyle/>
          <a:p>
            <a:pPr eaLnBrk="1" hangingPunct="1">
              <a:buClr>
                <a:srgbClr val="C00000"/>
              </a:buClr>
              <a:buFont typeface="Arial" panose="020B0604020202020204" pitchFamily="34" charset="0"/>
              <a:buChar char="•"/>
            </a:pPr>
            <a:endParaRPr lang="en-US" altLang="en-US" dirty="0"/>
          </a:p>
          <a:p>
            <a:pPr eaLnBrk="1" hangingPunct="1">
              <a:buClr>
                <a:srgbClr val="C00000"/>
              </a:buClr>
              <a:buFont typeface="Arial" panose="020B0604020202020204" pitchFamily="34" charset="0"/>
              <a:buChar char="•"/>
            </a:pPr>
            <a:r>
              <a:rPr lang="en-US" altLang="en-US" dirty="0"/>
              <a:t>Flammable</a:t>
            </a:r>
          </a:p>
          <a:p>
            <a:pPr eaLnBrk="1" hangingPunct="1">
              <a:buClr>
                <a:srgbClr val="C00000"/>
              </a:buClr>
              <a:buFont typeface="Arial" panose="020B0604020202020204" pitchFamily="34" charset="0"/>
              <a:buChar char="•"/>
            </a:pPr>
            <a:endParaRPr lang="en-US" altLang="en-US" dirty="0"/>
          </a:p>
          <a:p>
            <a:pPr eaLnBrk="1" hangingPunct="1">
              <a:buClr>
                <a:srgbClr val="C00000"/>
              </a:buClr>
              <a:buFont typeface="Arial" panose="020B0604020202020204" pitchFamily="34" charset="0"/>
              <a:buChar char="•"/>
            </a:pPr>
            <a:endParaRPr lang="en-US" altLang="en-US" dirty="0"/>
          </a:p>
          <a:p>
            <a:pPr eaLnBrk="1" hangingPunct="1">
              <a:buClr>
                <a:srgbClr val="C00000"/>
              </a:buClr>
              <a:buFont typeface="Arial" panose="020B0604020202020204" pitchFamily="34" charset="0"/>
              <a:buChar char="•"/>
            </a:pPr>
            <a:r>
              <a:rPr lang="en-US" altLang="en-US" dirty="0"/>
              <a:t>Explosive</a:t>
            </a:r>
          </a:p>
          <a:p>
            <a:pPr eaLnBrk="1" hangingPunct="1">
              <a:buClr>
                <a:srgbClr val="C00000"/>
              </a:buClr>
              <a:buFont typeface="Arial" panose="020B0604020202020204" pitchFamily="34" charset="0"/>
              <a:buChar char="•"/>
            </a:pPr>
            <a:endParaRPr lang="en-US" altLang="en-US" dirty="0"/>
          </a:p>
          <a:p>
            <a:pPr eaLnBrk="1" hangingPunct="1">
              <a:buClr>
                <a:srgbClr val="C00000"/>
              </a:buClr>
              <a:buFont typeface="Arial" panose="020B0604020202020204" pitchFamily="34" charset="0"/>
              <a:buChar char="•"/>
            </a:pPr>
            <a:endParaRPr lang="en-US" altLang="en-US" dirty="0"/>
          </a:p>
          <a:p>
            <a:pPr eaLnBrk="1" hangingPunct="1">
              <a:buClr>
                <a:srgbClr val="C00000"/>
              </a:buClr>
              <a:buFont typeface="Arial" panose="020B0604020202020204" pitchFamily="34" charset="0"/>
              <a:buChar char="•"/>
            </a:pPr>
            <a:r>
              <a:rPr lang="en-US" altLang="en-US" dirty="0"/>
              <a:t>Toxic/Poison</a:t>
            </a:r>
          </a:p>
          <a:p>
            <a:pPr eaLnBrk="1" hangingPunct="1">
              <a:buClr>
                <a:srgbClr val="C00000"/>
              </a:buClr>
              <a:buFont typeface="Arial" panose="020B0604020202020204" pitchFamily="34" charset="0"/>
              <a:buChar char="•"/>
            </a:pPr>
            <a:endParaRPr lang="en-US" altLang="en-US" dirty="0"/>
          </a:p>
        </p:txBody>
      </p:sp>
      <p:sp>
        <p:nvSpPr>
          <p:cNvPr id="55300" name="Rectangle 4"/>
          <p:cNvSpPr>
            <a:spLocks noGrp="1" noChangeArrowheads="1"/>
          </p:cNvSpPr>
          <p:nvPr>
            <p:ph type="body" sz="half" idx="2"/>
          </p:nvPr>
        </p:nvSpPr>
        <p:spPr>
          <a:xfrm>
            <a:off x="5072063" y="1428750"/>
            <a:ext cx="3065462" cy="4275138"/>
          </a:xfrm>
        </p:spPr>
        <p:txBody>
          <a:bodyPr/>
          <a:lstStyle/>
          <a:p>
            <a:pPr eaLnBrk="1" hangingPunct="1">
              <a:buClr>
                <a:srgbClr val="C00000"/>
              </a:buClr>
              <a:buFont typeface="Arial" panose="020B0604020202020204" pitchFamily="34" charset="0"/>
              <a:buChar char="•"/>
            </a:pPr>
            <a:endParaRPr lang="en-US" altLang="en-US" dirty="0"/>
          </a:p>
          <a:p>
            <a:pPr eaLnBrk="1" hangingPunct="1">
              <a:buClr>
                <a:srgbClr val="C00000"/>
              </a:buClr>
              <a:buFont typeface="Arial" panose="020B0604020202020204" pitchFamily="34" charset="0"/>
              <a:buChar char="•"/>
            </a:pPr>
            <a:r>
              <a:rPr lang="en-US" altLang="en-US" sz="2800" dirty="0"/>
              <a:t>Irritant</a:t>
            </a:r>
          </a:p>
          <a:p>
            <a:pPr eaLnBrk="1" hangingPunct="1">
              <a:buClr>
                <a:srgbClr val="C00000"/>
              </a:buClr>
              <a:buFont typeface="Arial" panose="020B0604020202020204" pitchFamily="34" charset="0"/>
              <a:buChar char="•"/>
            </a:pPr>
            <a:endParaRPr lang="en-US" altLang="en-US" sz="2800" dirty="0"/>
          </a:p>
          <a:p>
            <a:pPr eaLnBrk="1" hangingPunct="1">
              <a:buClr>
                <a:srgbClr val="C00000"/>
              </a:buClr>
              <a:buFont typeface="Arial" panose="020B0604020202020204" pitchFamily="34" charset="0"/>
              <a:buChar char="•"/>
            </a:pPr>
            <a:endParaRPr lang="en-US" altLang="en-US" sz="2800" dirty="0"/>
          </a:p>
          <a:p>
            <a:pPr eaLnBrk="1" hangingPunct="1">
              <a:buClr>
                <a:srgbClr val="C00000"/>
              </a:buClr>
              <a:buFont typeface="Arial" panose="020B0604020202020204" pitchFamily="34" charset="0"/>
              <a:buChar char="•"/>
            </a:pPr>
            <a:r>
              <a:rPr lang="en-US" altLang="en-US" sz="2800" dirty="0"/>
              <a:t>Corrosive</a:t>
            </a:r>
          </a:p>
          <a:p>
            <a:pPr algn="ctr" eaLnBrk="1" hangingPunct="1">
              <a:buClr>
                <a:srgbClr val="C00000"/>
              </a:buClr>
              <a:buFont typeface="Arial" panose="020B0604020202020204" pitchFamily="34" charset="0"/>
              <a:buChar char="•"/>
            </a:pPr>
            <a:endParaRPr lang="en-US" altLang="en-US" sz="2800" dirty="0"/>
          </a:p>
          <a:p>
            <a:pPr algn="ctr" eaLnBrk="1" hangingPunct="1">
              <a:buClr>
                <a:srgbClr val="C00000"/>
              </a:buClr>
              <a:buFont typeface="Arial" panose="020B0604020202020204" pitchFamily="34" charset="0"/>
              <a:buChar char="•"/>
            </a:pPr>
            <a:endParaRPr lang="en-US" altLang="en-US" sz="2800" dirty="0"/>
          </a:p>
          <a:p>
            <a:pPr eaLnBrk="1" hangingPunct="1">
              <a:buClr>
                <a:srgbClr val="C00000"/>
              </a:buClr>
              <a:buFont typeface="Arial" panose="020B0604020202020204" pitchFamily="34" charset="0"/>
              <a:buChar char="•"/>
            </a:pPr>
            <a:r>
              <a:rPr lang="en-US" altLang="en-US" sz="2800" dirty="0"/>
              <a:t>Environmental</a:t>
            </a:r>
          </a:p>
        </p:txBody>
      </p:sp>
      <p:pic>
        <p:nvPicPr>
          <p:cNvPr id="10245" name="Picture 5" descr="flamm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7" y="1642281"/>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corros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4" y="2741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explos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093" y="304421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environmental_haz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3867" y="431865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irrit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2867" y="158086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flammable sol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0043" y="1617402"/>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explosiv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2887" y="2954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corrosive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4339" y="2765644"/>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poisonou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0206" y="4498249"/>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285750" y="5857875"/>
            <a:ext cx="8858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2100">
                <a:latin typeface="Times New Roman" pitchFamily="18" charset="0"/>
                <a:cs typeface="Times New Roman" pitchFamily="18" charset="0"/>
              </a:rPr>
              <a:t>In addition to symbols, detailed information about Risk </a:t>
            </a:r>
            <a:r>
              <a:rPr lang="en-GB" altLang="en-US" sz="2100" b="1">
                <a:latin typeface="Times New Roman" pitchFamily="18" charset="0"/>
                <a:cs typeface="Times New Roman" pitchFamily="18" charset="0"/>
              </a:rPr>
              <a:t>(R) </a:t>
            </a:r>
            <a:r>
              <a:rPr lang="en-GB" altLang="en-US" sz="2100">
                <a:latin typeface="Times New Roman" pitchFamily="18" charset="0"/>
                <a:cs typeface="Times New Roman" pitchFamily="18" charset="0"/>
              </a:rPr>
              <a:t>and safety </a:t>
            </a:r>
            <a:r>
              <a:rPr lang="en-GB" altLang="en-US" sz="2100" b="1">
                <a:latin typeface="Times New Roman" pitchFamily="18" charset="0"/>
                <a:cs typeface="Times New Roman" pitchFamily="18" charset="0"/>
              </a:rPr>
              <a:t>(S) </a:t>
            </a:r>
            <a:r>
              <a:rPr lang="en-GB" altLang="en-US" sz="2100">
                <a:latin typeface="Times New Roman" pitchFamily="18" charset="0"/>
                <a:cs typeface="Times New Roman" pitchFamily="18" charset="0"/>
              </a:rPr>
              <a:t>phrases, can be found  in catalogues and Material Safety Data sheets (</a:t>
            </a:r>
            <a:r>
              <a:rPr lang="en-GB" altLang="en-US" sz="2100" b="1">
                <a:latin typeface="Times New Roman" pitchFamily="18" charset="0"/>
                <a:cs typeface="Times New Roman" pitchFamily="18" charset="0"/>
              </a:rPr>
              <a:t>MSDS</a:t>
            </a:r>
            <a:r>
              <a:rPr lang="en-GB" altLang="en-US" sz="2100">
                <a:latin typeface="Times New Roman" pitchFamily="18" charset="0"/>
                <a:cs typeface="Times New Roman" pitchFamily="18" charset="0"/>
              </a:rPr>
              <a:t>)</a:t>
            </a:r>
          </a:p>
        </p:txBody>
      </p:sp>
    </p:spTree>
    <p:extLst>
      <p:ext uri="{BB962C8B-B14F-4D97-AF65-F5344CB8AC3E}">
        <p14:creationId xmlns:p14="http://schemas.microsoft.com/office/powerpoint/2010/main" val="46932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additive="base">
                                        <p:cTn id="7"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anim calcmode="lin" valueType="num">
                                      <p:cBhvr additive="base">
                                        <p:cTn id="13"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5299">
                                            <p:txEl>
                                              <p:pRg st="7" end="7"/>
                                            </p:txEl>
                                          </p:spTgt>
                                        </p:tgtEl>
                                        <p:attrNameLst>
                                          <p:attrName>style.visibility</p:attrName>
                                        </p:attrNameLst>
                                      </p:cBhvr>
                                      <p:to>
                                        <p:strVal val="visible"/>
                                      </p:to>
                                    </p:set>
                                    <p:anim calcmode="lin" valueType="num">
                                      <p:cBhvr additive="base">
                                        <p:cTn id="1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5300">
                                            <p:txEl>
                                              <p:pRg st="1" end="1"/>
                                            </p:txEl>
                                          </p:spTgt>
                                        </p:tgtEl>
                                        <p:attrNameLst>
                                          <p:attrName>style.visibility</p:attrName>
                                        </p:attrNameLst>
                                      </p:cBhvr>
                                      <p:to>
                                        <p:strVal val="visible"/>
                                      </p:to>
                                    </p:set>
                                    <p:anim calcmode="lin" valueType="num">
                                      <p:cBhvr additive="base">
                                        <p:cTn id="25" dur="5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30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5300">
                                            <p:txEl>
                                              <p:pRg st="4" end="4"/>
                                            </p:txEl>
                                          </p:spTgt>
                                        </p:tgtEl>
                                        <p:attrNameLst>
                                          <p:attrName>style.visibility</p:attrName>
                                        </p:attrNameLst>
                                      </p:cBhvr>
                                      <p:to>
                                        <p:strVal val="visible"/>
                                      </p:to>
                                    </p:set>
                                    <p:anim calcmode="lin" valueType="num">
                                      <p:cBhvr additive="base">
                                        <p:cTn id="31" dur="500" fill="hold"/>
                                        <p:tgtEl>
                                          <p:spTgt spid="553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30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5300">
                                            <p:txEl>
                                              <p:pRg st="7" end="7"/>
                                            </p:txEl>
                                          </p:spTgt>
                                        </p:tgtEl>
                                        <p:attrNameLst>
                                          <p:attrName>style.visibility</p:attrName>
                                        </p:attrNameLst>
                                      </p:cBhvr>
                                      <p:to>
                                        <p:strVal val="visible"/>
                                      </p:to>
                                    </p:set>
                                    <p:anim calcmode="lin" valueType="num">
                                      <p:cBhvr additive="base">
                                        <p:cTn id="37" dur="500" fill="hold"/>
                                        <p:tgtEl>
                                          <p:spTgt spid="5530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300">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P spid="55300" grpId="0" build="p" autoUpdateAnimBg="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85800"/>
            <a:ext cx="7162800" cy="6051708"/>
          </a:xfrm>
        </p:spPr>
      </p:pic>
    </p:spTree>
    <p:extLst>
      <p:ext uri="{BB962C8B-B14F-4D97-AF65-F5344CB8AC3E}">
        <p14:creationId xmlns:p14="http://schemas.microsoft.com/office/powerpoint/2010/main" val="2854584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457199"/>
            <a:ext cx="8229600" cy="1143000"/>
          </a:xfrm>
        </p:spPr>
        <p:txBody>
          <a:bodyPr/>
          <a:lstStyle/>
          <a:p>
            <a:r>
              <a:rPr lang="en-US" altLang="en-US" sz="4000" dirty="0">
                <a:solidFill>
                  <a:srgbClr val="FF3300"/>
                </a:solidFill>
                <a:latin typeface="Comic Sans MS" pitchFamily="66" charset="0"/>
              </a:rPr>
              <a:t>Hazards Classification</a:t>
            </a:r>
          </a:p>
        </p:txBody>
      </p:sp>
      <p:sp>
        <p:nvSpPr>
          <p:cNvPr id="11267" name="Rectangle 3"/>
          <p:cNvSpPr>
            <a:spLocks noGrp="1" noChangeArrowheads="1"/>
          </p:cNvSpPr>
          <p:nvPr>
            <p:ph idx="1"/>
          </p:nvPr>
        </p:nvSpPr>
        <p:spPr>
          <a:xfrm>
            <a:off x="468313" y="1600199"/>
            <a:ext cx="8229600" cy="4800601"/>
          </a:xfrm>
        </p:spPr>
        <p:txBody>
          <a:bodyPr>
            <a:normAutofit fontScale="92500" lnSpcReduction="10000"/>
          </a:bodyPr>
          <a:lstStyle/>
          <a:p>
            <a:pPr marL="0" indent="0">
              <a:lnSpc>
                <a:spcPct val="80000"/>
              </a:lnSpc>
              <a:buNone/>
            </a:pPr>
            <a:r>
              <a:rPr lang="en-US" altLang="en-US" sz="1800" dirty="0">
                <a:latin typeface="Comic Sans MS" pitchFamily="66" charset="0"/>
              </a:rPr>
              <a:t>Risk to health resulting from acute, repeated or prolonged exposure: </a:t>
            </a:r>
            <a:r>
              <a:rPr lang="en-US" altLang="en-US" sz="1600" dirty="0">
                <a:latin typeface="Comic Sans MS" pitchFamily="66" charset="0"/>
              </a:rPr>
              <a:t> </a:t>
            </a:r>
          </a:p>
          <a:p>
            <a:pPr marL="411480" lvl="1" indent="0">
              <a:lnSpc>
                <a:spcPct val="80000"/>
              </a:lnSpc>
              <a:buNone/>
            </a:pPr>
            <a:r>
              <a:rPr lang="en-US" altLang="en-US" sz="1800" dirty="0">
                <a:latin typeface="Comic Sans MS" pitchFamily="66" charset="0"/>
              </a:rPr>
              <a:t>- very toxic or toxic  </a:t>
            </a:r>
          </a:p>
          <a:p>
            <a:pPr marL="411480" lvl="1" indent="0">
              <a:lnSpc>
                <a:spcPct val="80000"/>
              </a:lnSpc>
              <a:buNone/>
            </a:pPr>
            <a:r>
              <a:rPr lang="en-US" altLang="en-US" sz="1800" dirty="0">
                <a:latin typeface="Comic Sans MS" pitchFamily="66" charset="0"/>
              </a:rPr>
              <a:t>- harmful  </a:t>
            </a:r>
          </a:p>
          <a:p>
            <a:pPr marL="411480" lvl="1" indent="0">
              <a:lnSpc>
                <a:spcPct val="80000"/>
              </a:lnSpc>
              <a:buNone/>
            </a:pPr>
            <a:r>
              <a:rPr lang="en-US" altLang="en-US" sz="1800" dirty="0">
                <a:latin typeface="Comic Sans MS" pitchFamily="66" charset="0"/>
              </a:rPr>
              <a:t>- corrosive  </a:t>
            </a:r>
          </a:p>
          <a:p>
            <a:pPr marL="411480" lvl="1" indent="0">
              <a:lnSpc>
                <a:spcPct val="80000"/>
              </a:lnSpc>
              <a:buNone/>
            </a:pPr>
            <a:r>
              <a:rPr lang="en-US" altLang="en-US" sz="1800" dirty="0">
                <a:latin typeface="Comic Sans MS" pitchFamily="66" charset="0"/>
              </a:rPr>
              <a:t>- irritant  </a:t>
            </a:r>
          </a:p>
          <a:p>
            <a:pPr marL="411480" lvl="1" indent="0">
              <a:lnSpc>
                <a:spcPct val="80000"/>
              </a:lnSpc>
              <a:buNone/>
            </a:pPr>
            <a:r>
              <a:rPr lang="en-US" altLang="en-US" sz="1800" dirty="0">
                <a:latin typeface="Comic Sans MS" pitchFamily="66" charset="0"/>
              </a:rPr>
              <a:t>- cancer causing  </a:t>
            </a:r>
          </a:p>
          <a:p>
            <a:pPr marL="411480" lvl="1" indent="0">
              <a:lnSpc>
                <a:spcPct val="80000"/>
              </a:lnSpc>
              <a:buNone/>
            </a:pPr>
            <a:r>
              <a:rPr lang="en-US" altLang="en-US" sz="1800" dirty="0">
                <a:latin typeface="Comic Sans MS" pitchFamily="66" charset="0"/>
              </a:rPr>
              <a:t>- hazards to reproduction  </a:t>
            </a:r>
          </a:p>
          <a:p>
            <a:pPr marL="411480" lvl="1" indent="0">
              <a:lnSpc>
                <a:spcPct val="80000"/>
              </a:lnSpc>
              <a:buNone/>
            </a:pPr>
            <a:r>
              <a:rPr lang="en-US" altLang="en-US" sz="1800" dirty="0">
                <a:latin typeface="Comic Sans MS" pitchFamily="66" charset="0"/>
              </a:rPr>
              <a:t>- can cause non-heritable birth defects  </a:t>
            </a:r>
          </a:p>
          <a:p>
            <a:pPr marL="411480" lvl="1" indent="0">
              <a:lnSpc>
                <a:spcPct val="80000"/>
              </a:lnSpc>
              <a:buNone/>
            </a:pPr>
            <a:r>
              <a:rPr lang="en-US" altLang="en-US" sz="1800" dirty="0">
                <a:latin typeface="Comic Sans MS" pitchFamily="66" charset="0"/>
              </a:rPr>
              <a:t>- sensitizing</a:t>
            </a:r>
            <a:r>
              <a:rPr lang="en-US" altLang="en-US" sz="1600" dirty="0">
                <a:latin typeface="Comic Sans MS" pitchFamily="66" charset="0"/>
              </a:rPr>
              <a:t> </a:t>
            </a:r>
          </a:p>
          <a:p>
            <a:pPr marL="411480" lvl="1" indent="0">
              <a:lnSpc>
                <a:spcPct val="80000"/>
              </a:lnSpc>
              <a:buNone/>
            </a:pPr>
            <a:r>
              <a:rPr lang="en-US" altLang="en-US" sz="1400" dirty="0">
                <a:latin typeface="Comic Sans MS" pitchFamily="66" charset="0"/>
              </a:rPr>
              <a:t> </a:t>
            </a:r>
          </a:p>
          <a:p>
            <a:pPr marL="0" indent="0">
              <a:lnSpc>
                <a:spcPct val="80000"/>
              </a:lnSpc>
              <a:buNone/>
            </a:pPr>
            <a:r>
              <a:rPr lang="en-US" altLang="en-US" sz="1800" dirty="0">
                <a:latin typeface="Comic Sans MS" pitchFamily="66" charset="0"/>
              </a:rPr>
              <a:t>Fire and explosion hazards may be classified as follows</a:t>
            </a:r>
            <a:r>
              <a:rPr lang="en-US" altLang="en-US" sz="1600" dirty="0">
                <a:latin typeface="Comic Sans MS" pitchFamily="66" charset="0"/>
              </a:rPr>
              <a:t>  </a:t>
            </a:r>
          </a:p>
          <a:p>
            <a:pPr marL="411480" lvl="1" indent="0">
              <a:lnSpc>
                <a:spcPct val="80000"/>
              </a:lnSpc>
              <a:buNone/>
            </a:pPr>
            <a:r>
              <a:rPr lang="en-US" altLang="en-US" sz="1800" dirty="0">
                <a:latin typeface="Comic Sans MS" pitchFamily="66" charset="0"/>
              </a:rPr>
              <a:t>- explosive  </a:t>
            </a:r>
          </a:p>
          <a:p>
            <a:pPr marL="411480" lvl="1" indent="0">
              <a:lnSpc>
                <a:spcPct val="80000"/>
              </a:lnSpc>
              <a:buNone/>
            </a:pPr>
            <a:r>
              <a:rPr lang="en-US" altLang="en-US" sz="1800" dirty="0">
                <a:latin typeface="Comic Sans MS" pitchFamily="66" charset="0"/>
              </a:rPr>
              <a:t>- oxidizing  </a:t>
            </a:r>
          </a:p>
          <a:p>
            <a:pPr marL="411480" lvl="1" indent="0">
              <a:lnSpc>
                <a:spcPct val="80000"/>
              </a:lnSpc>
              <a:buNone/>
            </a:pPr>
            <a:r>
              <a:rPr lang="en-US" altLang="en-US" sz="1800" dirty="0">
                <a:latin typeface="Comic Sans MS" pitchFamily="66" charset="0"/>
              </a:rPr>
              <a:t>- extremely flammable  </a:t>
            </a:r>
          </a:p>
          <a:p>
            <a:pPr marL="411480" lvl="1" indent="0">
              <a:lnSpc>
                <a:spcPct val="80000"/>
              </a:lnSpc>
              <a:buNone/>
            </a:pPr>
            <a:r>
              <a:rPr lang="en-US" altLang="en-US" sz="1800" dirty="0">
                <a:latin typeface="Comic Sans MS" pitchFamily="66" charset="0"/>
              </a:rPr>
              <a:t>- highly flammable  </a:t>
            </a:r>
          </a:p>
          <a:p>
            <a:pPr marL="411480" lvl="1" indent="0">
              <a:lnSpc>
                <a:spcPct val="80000"/>
              </a:lnSpc>
              <a:buNone/>
            </a:pPr>
            <a:r>
              <a:rPr lang="en-US" altLang="en-US" sz="1800" dirty="0">
                <a:latin typeface="Comic Sans MS" pitchFamily="66" charset="0"/>
              </a:rPr>
              <a:t>- flammable </a:t>
            </a:r>
            <a:r>
              <a:rPr lang="en-US" altLang="en-US" sz="1600" dirty="0">
                <a:latin typeface="Comic Sans MS" pitchFamily="66" charset="0"/>
              </a:rPr>
              <a:t> </a:t>
            </a:r>
          </a:p>
          <a:p>
            <a:pPr marL="411480" lvl="1" indent="0">
              <a:lnSpc>
                <a:spcPct val="80000"/>
              </a:lnSpc>
              <a:buNone/>
            </a:pPr>
            <a:endParaRPr lang="en-US" altLang="en-US" sz="1600" dirty="0">
              <a:latin typeface="Comic Sans MS" pitchFamily="66" charset="0"/>
            </a:endParaRPr>
          </a:p>
          <a:p>
            <a:pPr marL="0" indent="0">
              <a:lnSpc>
                <a:spcPct val="80000"/>
              </a:lnSpc>
              <a:buNone/>
            </a:pPr>
            <a:r>
              <a:rPr lang="en-US" altLang="en-US" sz="1800" dirty="0">
                <a:latin typeface="Comic Sans MS" pitchFamily="66" charset="0"/>
              </a:rPr>
              <a:t>The following properties present a hazard to the environment are</a:t>
            </a:r>
            <a:r>
              <a:rPr lang="en-US" altLang="en-US" sz="1600" dirty="0">
                <a:latin typeface="Comic Sans MS" pitchFamily="66" charset="0"/>
              </a:rPr>
              <a:t>:  </a:t>
            </a:r>
          </a:p>
          <a:p>
            <a:pPr marL="411480" lvl="1" indent="0">
              <a:lnSpc>
                <a:spcPct val="80000"/>
              </a:lnSpc>
              <a:buNone/>
            </a:pPr>
            <a:r>
              <a:rPr lang="en-US" altLang="en-US" sz="1800" dirty="0">
                <a:latin typeface="Comic Sans MS" pitchFamily="66" charset="0"/>
              </a:rPr>
              <a:t>- toxic to living organisms  </a:t>
            </a:r>
          </a:p>
          <a:p>
            <a:pPr marL="411480" lvl="1" indent="0">
              <a:lnSpc>
                <a:spcPct val="80000"/>
              </a:lnSpc>
              <a:buNone/>
            </a:pPr>
            <a:r>
              <a:rPr lang="en-US" altLang="en-US" sz="1800" dirty="0">
                <a:latin typeface="Comic Sans MS" pitchFamily="66" charset="0"/>
              </a:rPr>
              <a:t>- persistent in the environment  </a:t>
            </a:r>
          </a:p>
          <a:p>
            <a:pPr marL="411480" lvl="1" indent="0">
              <a:lnSpc>
                <a:spcPct val="80000"/>
              </a:lnSpc>
              <a:buNone/>
            </a:pPr>
            <a:r>
              <a:rPr lang="en-US" altLang="en-US" sz="1800" dirty="0">
                <a:latin typeface="Comic Sans MS" pitchFamily="66" charset="0"/>
              </a:rPr>
              <a:t>- </a:t>
            </a:r>
            <a:r>
              <a:rPr lang="en-US" altLang="en-US" sz="1800" dirty="0" err="1">
                <a:latin typeface="Comic Sans MS" pitchFamily="66" charset="0"/>
              </a:rPr>
              <a:t>bioaccumulative</a:t>
            </a:r>
            <a:r>
              <a:rPr lang="en-US" altLang="en-US" sz="1800" dirty="0">
                <a:latin typeface="Comic Sans MS" pitchFamily="66" charset="0"/>
              </a:rPr>
              <a:t>  </a:t>
            </a:r>
          </a:p>
          <a:p>
            <a:pPr marL="109728" indent="0">
              <a:lnSpc>
                <a:spcPct val="80000"/>
              </a:lnSpc>
              <a:buNone/>
            </a:pPr>
            <a:endParaRPr lang="en-US" altLang="en-US" sz="1800" dirty="0">
              <a:latin typeface="Comic Sans MS" pitchFamily="66" charset="0"/>
            </a:endParaRPr>
          </a:p>
        </p:txBody>
      </p:sp>
    </p:spTree>
    <p:extLst>
      <p:ext uri="{BB962C8B-B14F-4D97-AF65-F5344CB8AC3E}">
        <p14:creationId xmlns:p14="http://schemas.microsoft.com/office/powerpoint/2010/main" val="2038315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Clr>
                <a:schemeClr val="accent4"/>
              </a:buClr>
              <a:buFont typeface="Wingdings" panose="05000000000000000000" pitchFamily="2" charset="2"/>
              <a:buChar char="Ø"/>
            </a:pPr>
            <a:r>
              <a:rPr lang="en-US" dirty="0"/>
              <a:t>What is Safety?</a:t>
            </a:r>
          </a:p>
          <a:p>
            <a:pPr marL="109728" indent="0">
              <a:buClr>
                <a:schemeClr val="accent4"/>
              </a:buClr>
              <a:buNone/>
            </a:pPr>
            <a:endParaRPr lang="en-US" dirty="0"/>
          </a:p>
          <a:p>
            <a:pPr>
              <a:buClr>
                <a:schemeClr val="accent4"/>
              </a:buClr>
              <a:buFont typeface="Wingdings" panose="05000000000000000000" pitchFamily="2" charset="2"/>
              <a:buChar char="Ø"/>
            </a:pPr>
            <a:r>
              <a:rPr lang="en-MY" dirty="0"/>
              <a:t>Hazardous and toxic substances.</a:t>
            </a:r>
          </a:p>
          <a:p>
            <a:pPr marL="109728" indent="0">
              <a:buClr>
                <a:schemeClr val="accent4"/>
              </a:buClr>
              <a:buNone/>
            </a:pPr>
            <a:endParaRPr lang="en-MY" dirty="0"/>
          </a:p>
          <a:p>
            <a:pPr>
              <a:buClr>
                <a:schemeClr val="accent4"/>
              </a:buClr>
              <a:buFont typeface="Wingdings" panose="05000000000000000000" pitchFamily="2" charset="2"/>
              <a:buChar char="Ø"/>
            </a:pPr>
            <a:r>
              <a:rPr lang="en-US" dirty="0"/>
              <a:t>OSHA, GHS, WHMIS</a:t>
            </a:r>
          </a:p>
          <a:p>
            <a:pPr>
              <a:buClr>
                <a:schemeClr val="accent4"/>
              </a:buClr>
              <a:buFont typeface="Wingdings" panose="05000000000000000000" pitchFamily="2" charset="2"/>
              <a:buChar char="Ø"/>
            </a:pPr>
            <a:endParaRPr lang="en-US" dirty="0"/>
          </a:p>
        </p:txBody>
      </p:sp>
    </p:spTree>
    <p:extLst>
      <p:ext uri="{BB962C8B-B14F-4D97-AF65-F5344CB8AC3E}">
        <p14:creationId xmlns:p14="http://schemas.microsoft.com/office/powerpoint/2010/main" val="1206034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68313" y="549275"/>
            <a:ext cx="792003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r>
              <a:rPr lang="en-GB" altLang="en-US" sz="8000"/>
              <a:t>Working safely</a:t>
            </a:r>
          </a:p>
          <a:p>
            <a:pPr algn="ctr" eaLnBrk="1" hangingPunct="1"/>
            <a:r>
              <a:rPr lang="en-GB" altLang="en-US" sz="8000"/>
              <a:t>with solvents</a:t>
            </a:r>
          </a:p>
        </p:txBody>
      </p:sp>
      <p:pic>
        <p:nvPicPr>
          <p:cNvPr id="5123" name="Picture 7" descr="MCPE0709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3068638"/>
            <a:ext cx="199072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778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869696"/>
            <a:ext cx="4630420" cy="574040"/>
          </a:xfrm>
        </p:spPr>
        <p:txBody>
          <a:bodyPr rtlCol="0">
            <a:normAutofit fontScale="90000"/>
          </a:bodyPr>
          <a:lstStyle/>
          <a:p>
            <a:pPr fontAlgn="auto">
              <a:spcAft>
                <a:spcPts val="0"/>
              </a:spcAft>
              <a:defRPr/>
            </a:pPr>
            <a:br>
              <a:rPr lang="en-GB" altLang="en-US" sz="4000" dirty="0">
                <a:latin typeface="Comic Sans MS" pitchFamily="66" charset="0"/>
              </a:rPr>
            </a:br>
            <a:r>
              <a:rPr lang="en-GB" altLang="en-US" sz="4000" dirty="0">
                <a:solidFill>
                  <a:srgbClr val="FF3300"/>
                </a:solidFill>
                <a:latin typeface="Comic Sans MS" pitchFamily="66" charset="0"/>
              </a:rPr>
              <a:t>What is a solvent?</a:t>
            </a:r>
            <a:br>
              <a:rPr lang="en-GB" altLang="en-US" sz="4000" dirty="0">
                <a:solidFill>
                  <a:srgbClr val="FF3300"/>
                </a:solidFill>
                <a:latin typeface="Comic Sans MS" pitchFamily="66" charset="0"/>
              </a:rPr>
            </a:br>
            <a:endParaRPr lang="en-GB" altLang="en-US" sz="4000" dirty="0">
              <a:solidFill>
                <a:srgbClr val="FF3300"/>
              </a:solidFill>
              <a:latin typeface="Comic Sans MS" pitchFamily="66" charset="0"/>
            </a:endParaRPr>
          </a:p>
        </p:txBody>
      </p:sp>
      <p:sp>
        <p:nvSpPr>
          <p:cNvPr id="6147" name="Rectangle 3"/>
          <p:cNvSpPr>
            <a:spLocks noGrp="1" noChangeArrowheads="1"/>
          </p:cNvSpPr>
          <p:nvPr>
            <p:ph idx="1"/>
          </p:nvPr>
        </p:nvSpPr>
        <p:spPr>
          <a:xfrm>
            <a:off x="457200" y="1698244"/>
            <a:ext cx="8229600" cy="4325112"/>
          </a:xfrm>
        </p:spPr>
        <p:txBody>
          <a:bodyPr/>
          <a:lstStyle/>
          <a:p>
            <a:pPr marL="109728" indent="0">
              <a:buNone/>
            </a:pPr>
            <a:r>
              <a:rPr lang="en-GB" altLang="en-US" dirty="0">
                <a:latin typeface="Comic Sans MS" pitchFamily="66" charset="0"/>
              </a:rPr>
              <a:t> Chemical substance which is used to dissolve or dilute other substances and materials</a:t>
            </a:r>
            <a:r>
              <a:rPr lang="en-US" altLang="en-US" dirty="0">
                <a:latin typeface="Comic Sans MS" pitchFamily="66" charset="0"/>
              </a:rPr>
              <a:t> (solutes) without chemical changes. </a:t>
            </a:r>
            <a:br>
              <a:rPr lang="en-US" altLang="en-US" dirty="0">
                <a:latin typeface="Comic Sans MS" pitchFamily="66" charset="0"/>
              </a:rPr>
            </a:br>
            <a:endParaRPr lang="en-GB" altLang="en-US" dirty="0">
              <a:latin typeface="Comic Sans MS" pitchFamily="66" charset="0"/>
            </a:endParaRPr>
          </a:p>
        </p:txBody>
      </p:sp>
      <p:pic>
        <p:nvPicPr>
          <p:cNvPr id="6148" name="Picture 4" descr="MCj04136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938" y="3417836"/>
            <a:ext cx="2478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MCj029800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4294" y="3403981"/>
            <a:ext cx="33845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37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5170" y="665479"/>
            <a:ext cx="6666230" cy="1468121"/>
          </a:xfrm>
        </p:spPr>
        <p:txBody>
          <a:bodyPr/>
          <a:lstStyle/>
          <a:p>
            <a:r>
              <a:rPr lang="en-IE" altLang="en-US" dirty="0">
                <a:solidFill>
                  <a:srgbClr val="FF3300"/>
                </a:solidFill>
                <a:latin typeface="Comic Sans MS" pitchFamily="66" charset="0"/>
              </a:rPr>
              <a:t>Main Dangers of solvents</a:t>
            </a:r>
            <a:endParaRPr lang="en-US" altLang="en-US" dirty="0">
              <a:solidFill>
                <a:srgbClr val="FF3300"/>
              </a:solidFill>
              <a:latin typeface="Comic Sans MS" pitchFamily="66" charset="0"/>
            </a:endParaRPr>
          </a:p>
        </p:txBody>
      </p:sp>
      <p:sp>
        <p:nvSpPr>
          <p:cNvPr id="7171" name="Rectangle 3"/>
          <p:cNvSpPr>
            <a:spLocks noGrp="1" noChangeArrowheads="1"/>
          </p:cNvSpPr>
          <p:nvPr>
            <p:ph idx="1"/>
          </p:nvPr>
        </p:nvSpPr>
        <p:spPr>
          <a:xfrm>
            <a:off x="725170" y="2154382"/>
            <a:ext cx="7693659" cy="1477328"/>
          </a:xfrm>
        </p:spPr>
        <p:txBody>
          <a:bodyPr>
            <a:normAutofit fontScale="92500" lnSpcReduction="20000"/>
          </a:bodyPr>
          <a:lstStyle/>
          <a:p>
            <a:pPr marL="342900" indent="-342900">
              <a:buClr>
                <a:srgbClr val="C00000"/>
              </a:buClr>
              <a:buFont typeface="Arial" panose="020B0604020202020204" pitchFamily="34" charset="0"/>
              <a:buChar char="•"/>
            </a:pPr>
            <a:r>
              <a:rPr lang="en-IE" altLang="en-US" dirty="0">
                <a:latin typeface="Comic Sans MS" pitchFamily="66" charset="0"/>
              </a:rPr>
              <a:t>Toxic effects</a:t>
            </a:r>
          </a:p>
          <a:p>
            <a:pPr marL="342900" indent="-342900">
              <a:buClr>
                <a:srgbClr val="C00000"/>
              </a:buClr>
              <a:buFont typeface="Arial" panose="020B0604020202020204" pitchFamily="34" charset="0"/>
              <a:buChar char="•"/>
            </a:pPr>
            <a:r>
              <a:rPr lang="en-IE" altLang="en-US" dirty="0">
                <a:latin typeface="Comic Sans MS" pitchFamily="66" charset="0"/>
              </a:rPr>
              <a:t>Corrosive effects</a:t>
            </a:r>
          </a:p>
          <a:p>
            <a:pPr marL="342900" indent="-342900">
              <a:buClr>
                <a:srgbClr val="C00000"/>
              </a:buClr>
              <a:buFont typeface="Arial" panose="020B0604020202020204" pitchFamily="34" charset="0"/>
              <a:buChar char="•"/>
            </a:pPr>
            <a:r>
              <a:rPr lang="en-IE" altLang="en-US" dirty="0">
                <a:latin typeface="Comic Sans MS" pitchFamily="66" charset="0"/>
              </a:rPr>
              <a:t>Flammable nature</a:t>
            </a:r>
          </a:p>
          <a:p>
            <a:pPr marL="342900" indent="-342900">
              <a:buClr>
                <a:srgbClr val="C00000"/>
              </a:buClr>
              <a:buFont typeface="Arial" panose="020B0604020202020204" pitchFamily="34" charset="0"/>
              <a:buChar char="•"/>
            </a:pPr>
            <a:r>
              <a:rPr lang="en-IE" altLang="en-US" dirty="0">
                <a:latin typeface="Comic Sans MS" pitchFamily="66" charset="0"/>
              </a:rPr>
              <a:t>Reactive nature – incompatible chemicals</a:t>
            </a:r>
            <a:endParaRPr lang="en-US" altLang="en-US" dirty="0">
              <a:latin typeface="Comic Sans MS" pitchFamily="66" charset="0"/>
            </a:endParaRPr>
          </a:p>
        </p:txBody>
      </p:sp>
      <p:pic>
        <p:nvPicPr>
          <p:cNvPr id="7172" name="Picture 24" descr="MCPE07236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073525"/>
            <a:ext cx="25463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6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433" y="680548"/>
            <a:ext cx="7543800" cy="574040"/>
          </a:xfrm>
        </p:spPr>
        <p:txBody>
          <a:bodyPr rtlCol="0">
            <a:normAutofit fontScale="90000"/>
          </a:bodyPr>
          <a:lstStyle/>
          <a:p>
            <a:pPr fontAlgn="auto">
              <a:spcAft>
                <a:spcPts val="0"/>
              </a:spcAft>
              <a:defRPr/>
            </a:pPr>
            <a:br>
              <a:rPr lang="en-GB" altLang="en-US" sz="4000" dirty="0">
                <a:latin typeface="Comic Sans MS" pitchFamily="66" charset="0"/>
              </a:rPr>
            </a:br>
            <a:r>
              <a:rPr lang="en-GB" altLang="en-US" sz="4000" dirty="0">
                <a:solidFill>
                  <a:srgbClr val="FF3300"/>
                </a:solidFill>
                <a:latin typeface="Comic Sans MS" pitchFamily="66" charset="0"/>
              </a:rPr>
              <a:t>How can solvents affect health?</a:t>
            </a:r>
            <a:br>
              <a:rPr lang="en-GB" altLang="en-US" sz="4000" dirty="0"/>
            </a:br>
            <a:endParaRPr lang="en-GB" altLang="en-US" sz="4000" dirty="0"/>
          </a:p>
        </p:txBody>
      </p:sp>
      <p:sp>
        <p:nvSpPr>
          <p:cNvPr id="8195" name="Rectangle 3"/>
          <p:cNvSpPr>
            <a:spLocks noGrp="1" noChangeArrowheads="1"/>
          </p:cNvSpPr>
          <p:nvPr>
            <p:ph idx="1"/>
          </p:nvPr>
        </p:nvSpPr>
        <p:spPr>
          <a:xfrm>
            <a:off x="395288" y="1341438"/>
            <a:ext cx="8229600" cy="5287962"/>
          </a:xfrm>
        </p:spPr>
        <p:txBody>
          <a:bodyPr/>
          <a:lstStyle/>
          <a:p>
            <a:pPr marL="109728" indent="0">
              <a:spcBef>
                <a:spcPct val="40000"/>
              </a:spcBef>
              <a:buClr>
                <a:srgbClr val="C00000"/>
              </a:buClr>
              <a:buNone/>
            </a:pPr>
            <a:r>
              <a:rPr lang="en-GB" altLang="en-US" sz="2400" dirty="0">
                <a:latin typeface="Comic Sans MS" pitchFamily="66" charset="0"/>
              </a:rPr>
              <a:t>Some of the short-term effects are:</a:t>
            </a:r>
          </a:p>
          <a:p>
            <a:pPr marL="109728" indent="0">
              <a:spcBef>
                <a:spcPct val="40000"/>
              </a:spcBef>
              <a:buClr>
                <a:srgbClr val="C00000"/>
              </a:buClr>
              <a:buNone/>
            </a:pPr>
            <a:r>
              <a:rPr lang="en-GB" altLang="en-US" sz="2400" dirty="0">
                <a:latin typeface="Comic Sans MS" pitchFamily="66" charset="0"/>
              </a:rPr>
              <a:t>		</a:t>
            </a:r>
            <a:r>
              <a:rPr lang="en-GB" altLang="en-US" sz="2000" dirty="0">
                <a:latin typeface="Comic Sans MS" pitchFamily="66" charset="0"/>
              </a:rPr>
              <a:t>irritation of eyes, lungs and skin;</a:t>
            </a:r>
          </a:p>
          <a:p>
            <a:pPr marL="109728" indent="0">
              <a:spcBef>
                <a:spcPct val="40000"/>
              </a:spcBef>
              <a:buClr>
                <a:srgbClr val="C00000"/>
              </a:buClr>
              <a:buNone/>
            </a:pPr>
            <a:r>
              <a:rPr lang="en-GB" altLang="en-US" sz="2000" dirty="0">
                <a:latin typeface="Comic Sans MS" pitchFamily="66" charset="0"/>
              </a:rPr>
              <a:t>		headache;</a:t>
            </a:r>
          </a:p>
          <a:p>
            <a:pPr marL="109728" indent="0">
              <a:spcBef>
                <a:spcPct val="40000"/>
              </a:spcBef>
              <a:buClr>
                <a:srgbClr val="C00000"/>
              </a:buClr>
              <a:buNone/>
            </a:pPr>
            <a:r>
              <a:rPr lang="en-GB" altLang="en-US" sz="2000" dirty="0">
                <a:latin typeface="Comic Sans MS" pitchFamily="66" charset="0"/>
              </a:rPr>
              <a:t>		nausea;</a:t>
            </a:r>
          </a:p>
          <a:p>
            <a:pPr marL="109728" indent="0">
              <a:spcBef>
                <a:spcPct val="40000"/>
              </a:spcBef>
              <a:buClr>
                <a:srgbClr val="C00000"/>
              </a:buClr>
              <a:buNone/>
            </a:pPr>
            <a:r>
              <a:rPr lang="en-GB" altLang="en-US" sz="2000" dirty="0">
                <a:latin typeface="Comic Sans MS" pitchFamily="66" charset="0"/>
              </a:rPr>
              <a:t>		dizziness;</a:t>
            </a:r>
          </a:p>
          <a:p>
            <a:pPr marL="109728" indent="0">
              <a:spcBef>
                <a:spcPct val="40000"/>
              </a:spcBef>
              <a:buClr>
                <a:srgbClr val="C00000"/>
              </a:buClr>
              <a:buNone/>
            </a:pPr>
            <a:r>
              <a:rPr lang="en-GB" altLang="en-US" sz="2000" dirty="0">
                <a:latin typeface="Comic Sans MS" pitchFamily="66" charset="0"/>
              </a:rPr>
              <a:t>		light-headedness.</a:t>
            </a:r>
          </a:p>
          <a:p>
            <a:pPr marL="109728" indent="0">
              <a:spcBef>
                <a:spcPct val="40000"/>
              </a:spcBef>
              <a:buClr>
                <a:srgbClr val="C00000"/>
              </a:buClr>
              <a:buNone/>
            </a:pPr>
            <a:r>
              <a:rPr lang="en-GB" altLang="en-US" sz="2400" dirty="0">
                <a:latin typeface="Comic Sans MS" pitchFamily="66" charset="0"/>
              </a:rPr>
              <a:t>Increased chance of having an accident.</a:t>
            </a:r>
          </a:p>
          <a:p>
            <a:pPr marL="109728" indent="0">
              <a:spcBef>
                <a:spcPct val="40000"/>
              </a:spcBef>
              <a:buClr>
                <a:srgbClr val="C00000"/>
              </a:buClr>
              <a:buNone/>
            </a:pPr>
            <a:r>
              <a:rPr lang="en-GB" altLang="en-US" sz="2400" dirty="0">
                <a:latin typeface="Comic Sans MS" pitchFamily="66" charset="0"/>
              </a:rPr>
              <a:t>Long-term effects e.g. dermatitis.</a:t>
            </a:r>
            <a:endParaRPr lang="en-IE" altLang="en-US" sz="2400" dirty="0">
              <a:latin typeface="Comic Sans MS" pitchFamily="66" charset="0"/>
            </a:endParaRPr>
          </a:p>
          <a:p>
            <a:pPr marL="109728" indent="0">
              <a:spcBef>
                <a:spcPct val="40000"/>
              </a:spcBef>
              <a:buClr>
                <a:srgbClr val="C00000"/>
              </a:buClr>
              <a:buNone/>
            </a:pPr>
            <a:r>
              <a:rPr lang="en-GB" altLang="en-US" sz="2400" dirty="0">
                <a:latin typeface="Comic Sans MS" pitchFamily="66" charset="0"/>
              </a:rPr>
              <a:t>	</a:t>
            </a:r>
          </a:p>
        </p:txBody>
      </p:sp>
      <p:sp>
        <p:nvSpPr>
          <p:cNvPr id="8196" name="Rectangle 4"/>
          <p:cNvSpPr>
            <a:spLocks noChangeArrowheads="1"/>
          </p:cNvSpPr>
          <p:nvPr/>
        </p:nvSpPr>
        <p:spPr bwMode="auto">
          <a:xfrm>
            <a:off x="755650" y="5300663"/>
            <a:ext cx="7416800" cy="12239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40000"/>
              </a:spcBef>
            </a:pPr>
            <a:r>
              <a:rPr lang="en-GB" altLang="en-US"/>
              <a:t>   </a:t>
            </a:r>
            <a:endParaRPr lang="en-US" altLang="en-US"/>
          </a:p>
        </p:txBody>
      </p:sp>
      <p:sp>
        <p:nvSpPr>
          <p:cNvPr id="8197" name="Text Box 6"/>
          <p:cNvSpPr txBox="1">
            <a:spLocks noChangeArrowheads="1"/>
          </p:cNvSpPr>
          <p:nvPr/>
        </p:nvSpPr>
        <p:spPr bwMode="auto">
          <a:xfrm>
            <a:off x="1042988" y="5300663"/>
            <a:ext cx="693261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GB" altLang="en-US" sz="2400"/>
              <a:t>Unconsciousness and even death can result from exposure to very high concentrations of solvent vapours.</a:t>
            </a:r>
          </a:p>
          <a:p>
            <a:pPr eaLnBrk="1" hangingPunct="1"/>
            <a:endParaRPr lang="en-US" altLang="en-US" sz="2400"/>
          </a:p>
          <a:p>
            <a:pPr eaLnBrk="1" hangingPunct="1"/>
            <a:endParaRPr lang="en-US" altLang="en-US"/>
          </a:p>
        </p:txBody>
      </p:sp>
      <p:pic>
        <p:nvPicPr>
          <p:cNvPr id="8198" name="Picture 7" descr="MMj0284083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1700213"/>
            <a:ext cx="1951038"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885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388" y="719764"/>
            <a:ext cx="8964612" cy="1143000"/>
          </a:xfrm>
        </p:spPr>
        <p:txBody>
          <a:bodyPr rtlCol="0">
            <a:normAutofit fontScale="90000"/>
          </a:bodyPr>
          <a:lstStyle/>
          <a:p>
            <a:pPr fontAlgn="auto">
              <a:spcAft>
                <a:spcPts val="0"/>
              </a:spcAft>
              <a:defRPr/>
            </a:pPr>
            <a:r>
              <a:rPr lang="en-GB" altLang="en-US" sz="4000" dirty="0">
                <a:solidFill>
                  <a:srgbClr val="FF3300"/>
                </a:solidFill>
                <a:latin typeface="Comic Sans MS" pitchFamily="66" charset="0"/>
              </a:rPr>
              <a:t>How can solvents get into the body?</a:t>
            </a:r>
            <a:br>
              <a:rPr lang="en-GB" altLang="en-US" sz="4000" dirty="0">
                <a:solidFill>
                  <a:srgbClr val="FF3300"/>
                </a:solidFill>
                <a:latin typeface="Comic Sans MS" pitchFamily="66" charset="0"/>
              </a:rPr>
            </a:br>
            <a:endParaRPr lang="en-GB" altLang="en-US" sz="4000" dirty="0">
              <a:solidFill>
                <a:srgbClr val="FF3300"/>
              </a:solidFill>
              <a:latin typeface="Comic Sans MS" pitchFamily="66" charset="0"/>
            </a:endParaRPr>
          </a:p>
        </p:txBody>
      </p:sp>
      <p:sp>
        <p:nvSpPr>
          <p:cNvPr id="9219" name="Rectangle 3"/>
          <p:cNvSpPr>
            <a:spLocks noGrp="1" noChangeArrowheads="1"/>
          </p:cNvSpPr>
          <p:nvPr>
            <p:ph idx="1"/>
          </p:nvPr>
        </p:nvSpPr>
        <p:spPr>
          <a:xfrm>
            <a:off x="468313" y="1869691"/>
            <a:ext cx="8229600" cy="4325112"/>
          </a:xfrm>
        </p:spPr>
        <p:txBody>
          <a:bodyPr/>
          <a:lstStyle/>
          <a:p>
            <a:pPr>
              <a:buFontTx/>
              <a:buNone/>
            </a:pPr>
            <a:r>
              <a:rPr lang="en-GB" altLang="en-US" dirty="0">
                <a:latin typeface="Comic Sans MS" pitchFamily="66" charset="0"/>
              </a:rPr>
              <a:t>● Breathing in vapours and fumes.</a:t>
            </a:r>
          </a:p>
          <a:p>
            <a:pPr>
              <a:buFontTx/>
              <a:buNone/>
            </a:pPr>
            <a:r>
              <a:rPr lang="en-GB" altLang="en-US" dirty="0">
                <a:latin typeface="Comic Sans MS" pitchFamily="66" charset="0"/>
              </a:rPr>
              <a:t>● Contact with skin</a:t>
            </a:r>
          </a:p>
          <a:p>
            <a:pPr>
              <a:buFontTx/>
              <a:buNone/>
            </a:pPr>
            <a:r>
              <a:rPr lang="en-GB" altLang="en-US" dirty="0">
                <a:latin typeface="Comic Sans MS" pitchFamily="66" charset="0"/>
              </a:rPr>
              <a:t>● Ingestion (e.g. hand to mouth contact, eating with contaminated hands)</a:t>
            </a:r>
          </a:p>
          <a:p>
            <a:endParaRPr lang="en-GB" altLang="en-US" dirty="0">
              <a:latin typeface="Comic Sans MS" pitchFamily="66" charset="0"/>
            </a:endParaRPr>
          </a:p>
        </p:txBody>
      </p:sp>
      <p:pic>
        <p:nvPicPr>
          <p:cNvPr id="9220" name="Picture 4" descr="MCj015735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213656"/>
            <a:ext cx="1746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MCj015701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15" y="4121582"/>
            <a:ext cx="16144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MPj041005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4032247"/>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234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457200"/>
            <a:ext cx="8229600" cy="685800"/>
          </a:xfrm>
        </p:spPr>
        <p:txBody>
          <a:bodyPr>
            <a:normAutofit fontScale="90000"/>
          </a:bodyPr>
          <a:lstStyle/>
          <a:p>
            <a:r>
              <a:rPr lang="en-IE" altLang="en-US" dirty="0">
                <a:solidFill>
                  <a:srgbClr val="FF3300"/>
                </a:solidFill>
                <a:latin typeface="Comic Sans MS" pitchFamily="66" charset="0"/>
              </a:rPr>
              <a:t>Classification of Solvents</a:t>
            </a:r>
            <a:endParaRPr lang="en-US" altLang="en-US" dirty="0">
              <a:solidFill>
                <a:srgbClr val="FF3300"/>
              </a:solidFill>
              <a:latin typeface="Comic Sans MS" pitchFamily="66" charset="0"/>
            </a:endParaRPr>
          </a:p>
        </p:txBody>
      </p:sp>
      <p:sp>
        <p:nvSpPr>
          <p:cNvPr id="10243" name="Rectangle 3"/>
          <p:cNvSpPr>
            <a:spLocks noGrp="1" noChangeArrowheads="1"/>
          </p:cNvSpPr>
          <p:nvPr>
            <p:ph idx="1"/>
          </p:nvPr>
        </p:nvSpPr>
        <p:spPr>
          <a:xfrm>
            <a:off x="381000" y="1143000"/>
            <a:ext cx="8610600" cy="5562600"/>
          </a:xfrm>
        </p:spPr>
        <p:txBody>
          <a:bodyPr>
            <a:normAutofit lnSpcReduction="10000"/>
          </a:bodyPr>
          <a:lstStyle/>
          <a:p>
            <a:pPr marL="109728" indent="0">
              <a:spcBef>
                <a:spcPct val="40000"/>
              </a:spcBef>
              <a:buNone/>
            </a:pPr>
            <a:r>
              <a:rPr lang="en-US" altLang="en-US" sz="2000" b="1" dirty="0">
                <a:latin typeface="Comic Sans MS" pitchFamily="66" charset="0"/>
              </a:rPr>
              <a:t>Inorganic solvents</a:t>
            </a:r>
          </a:p>
          <a:p>
            <a:pPr marL="411480" lvl="1" indent="0">
              <a:spcBef>
                <a:spcPct val="40000"/>
              </a:spcBef>
              <a:buNone/>
            </a:pPr>
            <a:r>
              <a:rPr lang="en-US" altLang="en-US" sz="1800" dirty="0">
                <a:latin typeface="Comic Sans MS" pitchFamily="66" charset="0"/>
              </a:rPr>
              <a:t>water and aqueous solutions containing special additives (surfactants, detergents, PH buffers, inhibitors). </a:t>
            </a:r>
          </a:p>
          <a:p>
            <a:pPr marL="411480" lvl="1" indent="0">
              <a:spcBef>
                <a:spcPct val="40000"/>
              </a:spcBef>
              <a:buNone/>
            </a:pPr>
            <a:r>
              <a:rPr lang="en-US" altLang="en-US" sz="1800" dirty="0">
                <a:latin typeface="Comic Sans MS" pitchFamily="66" charset="0"/>
              </a:rPr>
              <a:t> acids and bases e.g. liquid anhydrous ammonia (NH</a:t>
            </a:r>
            <a:r>
              <a:rPr lang="en-US" altLang="en-US" sz="1800" baseline="-25000" dirty="0">
                <a:latin typeface="Comic Sans MS" pitchFamily="66" charset="0"/>
              </a:rPr>
              <a:t>3</a:t>
            </a:r>
            <a:r>
              <a:rPr lang="en-US" altLang="en-US" sz="1800" dirty="0">
                <a:latin typeface="Comic Sans MS" pitchFamily="66" charset="0"/>
              </a:rPr>
              <a:t>),concentrated sulfuric acid (H</a:t>
            </a:r>
            <a:r>
              <a:rPr lang="en-US" altLang="en-US" sz="1800" baseline="-25000" dirty="0">
                <a:latin typeface="Comic Sans MS" pitchFamily="66" charset="0"/>
              </a:rPr>
              <a:t>2</a:t>
            </a:r>
            <a:r>
              <a:rPr lang="en-US" altLang="en-US" sz="1800" dirty="0">
                <a:latin typeface="Comic Sans MS" pitchFamily="66" charset="0"/>
              </a:rPr>
              <a:t>SO</a:t>
            </a:r>
            <a:r>
              <a:rPr lang="en-US" altLang="en-US" sz="1800" baseline="-25000" dirty="0">
                <a:latin typeface="Comic Sans MS" pitchFamily="66" charset="0"/>
              </a:rPr>
              <a:t>4</a:t>
            </a:r>
            <a:r>
              <a:rPr lang="en-US" altLang="en-US" sz="1800" dirty="0">
                <a:latin typeface="Comic Sans MS" pitchFamily="66" charset="0"/>
              </a:rPr>
              <a:t>)</a:t>
            </a:r>
            <a:endParaRPr lang="en-US" altLang="en-US" sz="1800" baseline="-25000" dirty="0">
              <a:latin typeface="Comic Sans MS" pitchFamily="66" charset="0"/>
            </a:endParaRPr>
          </a:p>
          <a:p>
            <a:pPr marL="109728" indent="0">
              <a:spcBef>
                <a:spcPct val="40000"/>
              </a:spcBef>
              <a:buNone/>
            </a:pPr>
            <a:r>
              <a:rPr lang="en-US" altLang="en-US" sz="2000" b="1" dirty="0">
                <a:latin typeface="Comic Sans MS" pitchFamily="66" charset="0"/>
              </a:rPr>
              <a:t>Organic solvents</a:t>
            </a:r>
          </a:p>
          <a:p>
            <a:pPr marL="411480" lvl="1" indent="0">
              <a:spcBef>
                <a:spcPct val="40000"/>
              </a:spcBef>
              <a:buNone/>
            </a:pPr>
            <a:r>
              <a:rPr lang="en-US" altLang="en-US" sz="1800" b="1" i="1" dirty="0">
                <a:latin typeface="Comic Sans MS" pitchFamily="66" charset="0"/>
              </a:rPr>
              <a:t>Oxygenated solvents</a:t>
            </a:r>
            <a:endParaRPr lang="en-US" altLang="en-US" sz="1800" dirty="0">
              <a:latin typeface="Comic Sans MS" pitchFamily="66" charset="0"/>
            </a:endParaRPr>
          </a:p>
          <a:p>
            <a:pPr marL="704088" lvl="2" indent="0">
              <a:spcBef>
                <a:spcPct val="40000"/>
              </a:spcBef>
              <a:buNone/>
            </a:pPr>
            <a:r>
              <a:rPr lang="en-US" altLang="en-US" sz="1800" dirty="0">
                <a:latin typeface="Comic Sans MS" pitchFamily="66" charset="0"/>
              </a:rPr>
              <a:t>contain oxygen. </a:t>
            </a:r>
            <a:r>
              <a:rPr lang="en-US" altLang="en-US" sz="1800" i="1" dirty="0">
                <a:latin typeface="Comic Sans MS" pitchFamily="66" charset="0"/>
              </a:rPr>
              <a:t>e.g.</a:t>
            </a:r>
            <a:r>
              <a:rPr lang="en-US" altLang="en-US" sz="1800" dirty="0">
                <a:latin typeface="Comic Sans MS" pitchFamily="66" charset="0"/>
              </a:rPr>
              <a:t> alcohols, glycol ethers, methyl acetate, ethyl acetate, ketones, esters, and glycol ether/esters. </a:t>
            </a:r>
          </a:p>
          <a:p>
            <a:pPr marL="411480" lvl="1" indent="0">
              <a:spcBef>
                <a:spcPct val="40000"/>
              </a:spcBef>
              <a:buNone/>
            </a:pPr>
            <a:r>
              <a:rPr lang="en-US" altLang="en-US" sz="1800" b="1" i="1" dirty="0">
                <a:latin typeface="Comic Sans MS" pitchFamily="66" charset="0"/>
              </a:rPr>
              <a:t>Hydrocarbon solvents</a:t>
            </a:r>
            <a:endParaRPr lang="en-US" altLang="en-US" sz="1800" dirty="0">
              <a:latin typeface="Comic Sans MS" pitchFamily="66" charset="0"/>
            </a:endParaRPr>
          </a:p>
          <a:p>
            <a:pPr marL="704088" lvl="2" indent="0">
              <a:spcBef>
                <a:spcPct val="40000"/>
              </a:spcBef>
              <a:buNone/>
            </a:pPr>
            <a:r>
              <a:rPr lang="en-US" altLang="en-US" sz="1800" dirty="0">
                <a:latin typeface="Comic Sans MS" pitchFamily="66" charset="0"/>
              </a:rPr>
              <a:t>consist only of hydrogen and carbon atoms.</a:t>
            </a:r>
          </a:p>
          <a:p>
            <a:pPr marL="704088" lvl="2" indent="0">
              <a:spcBef>
                <a:spcPct val="40000"/>
              </a:spcBef>
              <a:buNone/>
            </a:pPr>
            <a:r>
              <a:rPr lang="en-US" altLang="en-US" sz="1800" i="1" dirty="0">
                <a:latin typeface="Comic Sans MS" pitchFamily="66" charset="0"/>
              </a:rPr>
              <a:t>-Aliphatic solvents: </a:t>
            </a:r>
            <a:r>
              <a:rPr lang="en-US" altLang="en-US" sz="1800" dirty="0">
                <a:latin typeface="Comic Sans MS" pitchFamily="66" charset="0"/>
              </a:rPr>
              <a:t>have straight-chain structure; </a:t>
            </a:r>
            <a:r>
              <a:rPr lang="en-US" altLang="en-US" sz="1800" dirty="0" err="1">
                <a:latin typeface="Comic Sans MS" pitchFamily="66" charset="0"/>
              </a:rPr>
              <a:t>e.g.hexane</a:t>
            </a:r>
            <a:r>
              <a:rPr lang="en-US" altLang="en-US" sz="1800" dirty="0">
                <a:latin typeface="Comic Sans MS" pitchFamily="66" charset="0"/>
              </a:rPr>
              <a:t>, gasoline, kerosene.</a:t>
            </a:r>
          </a:p>
          <a:p>
            <a:pPr marL="704088" lvl="2" indent="0">
              <a:spcBef>
                <a:spcPct val="40000"/>
              </a:spcBef>
              <a:buNone/>
            </a:pPr>
            <a:r>
              <a:rPr lang="en-US" altLang="en-US" sz="1800" dirty="0">
                <a:latin typeface="Comic Sans MS" pitchFamily="66" charset="0"/>
              </a:rPr>
              <a:t> </a:t>
            </a:r>
            <a:r>
              <a:rPr lang="en-US" altLang="en-US" sz="1800" i="1" dirty="0">
                <a:latin typeface="Comic Sans MS" pitchFamily="66" charset="0"/>
              </a:rPr>
              <a:t>-Aromatic solvents: </a:t>
            </a:r>
            <a:r>
              <a:rPr lang="en-US" altLang="en-US" sz="1800" dirty="0">
                <a:latin typeface="Comic Sans MS" pitchFamily="66" charset="0"/>
              </a:rPr>
              <a:t>have benzene ring structure; e.g. benzene, toluene and xylene.</a:t>
            </a:r>
            <a:endParaRPr lang="en-US" altLang="en-US" sz="2000" dirty="0">
              <a:latin typeface="Comic Sans MS" pitchFamily="66" charset="0"/>
            </a:endParaRPr>
          </a:p>
          <a:p>
            <a:pPr marL="411480" lvl="1" indent="0">
              <a:spcBef>
                <a:spcPct val="40000"/>
              </a:spcBef>
              <a:buNone/>
            </a:pPr>
            <a:r>
              <a:rPr lang="en-US" altLang="en-US" sz="1800" b="1" i="1" dirty="0">
                <a:latin typeface="Comic Sans MS" pitchFamily="66" charset="0"/>
              </a:rPr>
              <a:t>Halogenated solvents</a:t>
            </a:r>
            <a:endParaRPr lang="en-US" altLang="en-US" sz="1800" dirty="0">
              <a:latin typeface="Comic Sans MS" pitchFamily="66" charset="0"/>
            </a:endParaRPr>
          </a:p>
          <a:p>
            <a:pPr marL="704088" lvl="2" indent="0">
              <a:spcBef>
                <a:spcPct val="40000"/>
              </a:spcBef>
              <a:buNone/>
            </a:pPr>
            <a:r>
              <a:rPr lang="en-US" altLang="en-US" sz="1800" dirty="0">
                <a:latin typeface="Comic Sans MS" pitchFamily="66" charset="0"/>
              </a:rPr>
              <a:t>contain </a:t>
            </a:r>
            <a:r>
              <a:rPr lang="en-US" altLang="en-US" sz="1800" dirty="0" err="1">
                <a:latin typeface="Comic Sans MS" pitchFamily="66" charset="0"/>
              </a:rPr>
              <a:t>halogenic</a:t>
            </a:r>
            <a:r>
              <a:rPr lang="en-US" altLang="en-US" sz="1800" dirty="0">
                <a:latin typeface="Comic Sans MS" pitchFamily="66" charset="0"/>
              </a:rPr>
              <a:t> atoms :(Cl, F , Br or I).</a:t>
            </a:r>
          </a:p>
        </p:txBody>
      </p:sp>
    </p:spTree>
    <p:extLst>
      <p:ext uri="{BB962C8B-B14F-4D97-AF65-F5344CB8AC3E}">
        <p14:creationId xmlns:p14="http://schemas.microsoft.com/office/powerpoint/2010/main" val="21024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Engravers MT" pitchFamily="18" charset="0"/>
              </a:rPr>
              <a:t>Questions </a:t>
            </a:r>
            <a:br>
              <a:rPr lang="en-US" dirty="0">
                <a:latin typeface="Engravers MT" pitchFamily="18" charset="0"/>
              </a:rPr>
            </a:br>
            <a:r>
              <a:rPr lang="en-US" dirty="0">
                <a:latin typeface="Engravers MT" pitchFamily="18" charset="0"/>
              </a:rPr>
              <a:t>                        &amp;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2438400"/>
            <a:ext cx="5334000" cy="3952875"/>
          </a:xfrm>
        </p:spPr>
      </p:pic>
    </p:spTree>
    <p:extLst>
      <p:ext uri="{BB962C8B-B14F-4D97-AF65-F5344CB8AC3E}">
        <p14:creationId xmlns:p14="http://schemas.microsoft.com/office/powerpoint/2010/main" val="200691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GB" dirty="0"/>
              <a:t>A Historical Example: US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498946"/>
            <a:ext cx="8153400" cy="5257097"/>
          </a:xfrm>
          <a:prstGeom prst="rect">
            <a:avLst/>
          </a:prstGeom>
        </p:spPr>
      </p:pic>
    </p:spTree>
    <p:extLst>
      <p:ext uri="{BB962C8B-B14F-4D97-AF65-F5344CB8AC3E}">
        <p14:creationId xmlns:p14="http://schemas.microsoft.com/office/powerpoint/2010/main" val="210357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762000"/>
            <a:ext cx="8153400" cy="5678812"/>
          </a:xfrm>
          <a:prstGeom prst="rect">
            <a:avLst/>
          </a:prstGeom>
        </p:spPr>
      </p:pic>
    </p:spTree>
    <p:extLst>
      <p:ext uri="{BB962C8B-B14F-4D97-AF65-F5344CB8AC3E}">
        <p14:creationId xmlns:p14="http://schemas.microsoft.com/office/powerpoint/2010/main" val="148555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876800"/>
          </a:xfrm>
        </p:spPr>
        <p:txBody>
          <a:bodyPr>
            <a:normAutofit fontScale="32500" lnSpcReduction="20000"/>
          </a:bodyPr>
          <a:lstStyle/>
          <a:p>
            <a:pPr marL="0" indent="0">
              <a:lnSpc>
                <a:spcPct val="100000"/>
              </a:lnSpc>
              <a:spcBef>
                <a:spcPts val="1820"/>
              </a:spcBef>
              <a:buNone/>
            </a:pPr>
            <a:r>
              <a:rPr lang="en-US" sz="11100" dirty="0">
                <a:solidFill>
                  <a:schemeClr val="tx2"/>
                </a:solidFill>
                <a:latin typeface="+mj-lt"/>
                <a:ea typeface="+mj-ea"/>
                <a:cs typeface="+mj-cs"/>
              </a:rPr>
              <a:t>What is definition of safety?</a:t>
            </a:r>
          </a:p>
          <a:p>
            <a:pPr marL="0" marR="85725" indent="0">
              <a:lnSpc>
                <a:spcPct val="150000"/>
              </a:lnSpc>
              <a:spcBef>
                <a:spcPts val="350"/>
              </a:spcBef>
              <a:buNone/>
            </a:pPr>
            <a:r>
              <a:rPr lang="en-US" sz="5700" dirty="0">
                <a:solidFill>
                  <a:schemeClr val="tx2"/>
                </a:solidFill>
                <a:latin typeface="+mj-lt"/>
                <a:ea typeface="+mj-ea"/>
                <a:cs typeface="+mj-cs"/>
              </a:rPr>
              <a:t>Safety is no accident. Safety can also be defined to be the control  of recognized hazards to achieve an acceptable level of risk.</a:t>
            </a:r>
          </a:p>
          <a:p>
            <a:pPr marL="0" marR="85725" indent="0">
              <a:lnSpc>
                <a:spcPct val="150000"/>
              </a:lnSpc>
              <a:spcBef>
                <a:spcPts val="350"/>
              </a:spcBef>
              <a:buNone/>
            </a:pPr>
            <a:endParaRPr lang="en-US" sz="5700" dirty="0">
              <a:solidFill>
                <a:schemeClr val="tx2"/>
              </a:solidFill>
              <a:latin typeface="+mj-lt"/>
              <a:ea typeface="+mj-ea"/>
              <a:cs typeface="+mj-cs"/>
            </a:endParaRPr>
          </a:p>
          <a:p>
            <a:pPr marL="0" marR="5080" indent="0" algn="just">
              <a:lnSpc>
                <a:spcPct val="150000"/>
              </a:lnSpc>
              <a:spcBef>
                <a:spcPts val="100"/>
              </a:spcBef>
              <a:buNone/>
            </a:pPr>
            <a:r>
              <a:rPr lang="en-US" sz="8600" dirty="0">
                <a:solidFill>
                  <a:schemeClr val="accent4"/>
                </a:solidFill>
                <a:latin typeface="+mj-lt"/>
                <a:ea typeface="+mj-ea"/>
                <a:cs typeface="+mj-cs"/>
              </a:rPr>
              <a:t>What is definition of the hazardous and toxic  substances?</a:t>
            </a:r>
          </a:p>
          <a:p>
            <a:pPr marL="0" marR="5080" indent="0" algn="just">
              <a:lnSpc>
                <a:spcPct val="150000"/>
              </a:lnSpc>
              <a:spcBef>
                <a:spcPts val="100"/>
              </a:spcBef>
              <a:buNone/>
            </a:pPr>
            <a:r>
              <a:rPr lang="en-US" sz="5700" dirty="0">
                <a:solidFill>
                  <a:schemeClr val="tx2"/>
                </a:solidFill>
                <a:latin typeface="+mj-lt"/>
                <a:ea typeface="+mj-ea"/>
                <a:cs typeface="+mj-cs"/>
              </a:rPr>
              <a:t>Hazardous and toxic substances are defined as those chemicals  present in the workplace which are capable of causing harm. In this  definition, the term chemicals includes dusts, mixtures, and common  materials such as paints, fuels, and solvents.</a:t>
            </a:r>
          </a:p>
          <a:p>
            <a:pPr marL="109728" indent="0">
              <a:lnSpc>
                <a:spcPct val="100000"/>
              </a:lnSpc>
              <a:buNone/>
            </a:pPr>
            <a:endParaRPr lang="en-US" sz="3200" dirty="0">
              <a:solidFill>
                <a:srgbClr val="002060"/>
              </a:solidFill>
              <a:latin typeface="Times New Roman"/>
              <a:cs typeface="Times New Roman"/>
            </a:endParaRPr>
          </a:p>
          <a:p>
            <a:pPr marL="109728" indent="0">
              <a:buNone/>
            </a:pPr>
            <a:endParaRPr lang="en-US" dirty="0">
              <a:solidFill>
                <a:srgbClr val="002060"/>
              </a:solidFill>
            </a:endParaRPr>
          </a:p>
        </p:txBody>
      </p:sp>
    </p:spTree>
    <p:extLst>
      <p:ext uri="{BB962C8B-B14F-4D97-AF65-F5344CB8AC3E}">
        <p14:creationId xmlns:p14="http://schemas.microsoft.com/office/powerpoint/2010/main" val="493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atin typeface="Times New Roman" pitchFamily="18" charset="0"/>
                <a:cs typeface="Times New Roman" pitchFamily="18" charset="0"/>
              </a:rPr>
              <a:t>Who is responsible for safety?</a:t>
            </a:r>
            <a:br>
              <a:rPr lang="en-US" altLang="en-US" b="1" dirty="0">
                <a:latin typeface="Times New Roman" pitchFamily="18" charset="0"/>
                <a:cs typeface="Times New Roman" pitchFamily="18" charset="0"/>
              </a:rPr>
            </a:br>
            <a:endParaRPr lang="en-US" dirty="0"/>
          </a:p>
        </p:txBody>
      </p:sp>
      <p:pic>
        <p:nvPicPr>
          <p:cNvPr id="4" name="Content Placeholder 3" descr="http://www.auspicesafety.com/wp-content/uploads/2012/01/Responsibility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4114800" cy="303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47800" y="5410200"/>
            <a:ext cx="7315199" cy="1569660"/>
          </a:xfrm>
          <a:prstGeom prst="rect">
            <a:avLst/>
          </a:prstGeom>
        </p:spPr>
        <p:txBody>
          <a:bodyPr wrap="square">
            <a:spAutoFit/>
          </a:bodyPr>
          <a:lstStyle/>
          <a:p>
            <a:pPr>
              <a:spcBef>
                <a:spcPct val="0"/>
              </a:spcBef>
              <a:buFontTx/>
              <a:buNone/>
            </a:pPr>
            <a:r>
              <a:rPr lang="en-US" altLang="en-US" sz="2400" dirty="0">
                <a:solidFill>
                  <a:schemeClr val="accent4"/>
                </a:solidFill>
                <a:latin typeface="Times New Roman" pitchFamily="18" charset="0"/>
                <a:cs typeface="Times New Roman" pitchFamily="18" charset="0"/>
              </a:rPr>
              <a:t>Every one is Responsible, BUT</a:t>
            </a:r>
          </a:p>
          <a:p>
            <a:pPr algn="ctr">
              <a:spcBef>
                <a:spcPct val="0"/>
              </a:spcBef>
              <a:buFontTx/>
              <a:buNone/>
            </a:pPr>
            <a:r>
              <a:rPr lang="en-US" altLang="en-US" sz="2400" dirty="0">
                <a:solidFill>
                  <a:schemeClr val="accent4"/>
                </a:solidFill>
                <a:latin typeface="Times New Roman" pitchFamily="18" charset="0"/>
                <a:cs typeface="Times New Roman" pitchFamily="18" charset="0"/>
              </a:rPr>
              <a:t>first is You!</a:t>
            </a:r>
          </a:p>
          <a:p>
            <a:pPr>
              <a:spcBef>
                <a:spcPct val="0"/>
              </a:spcBef>
              <a:buFontTx/>
              <a:buNone/>
            </a:pPr>
            <a:endParaRPr lang="en-US" altLang="en-US" sz="2400" dirty="0">
              <a:solidFill>
                <a:schemeClr val="accent4"/>
              </a:solidFill>
              <a:latin typeface="Times New Roman" pitchFamily="18" charset="0"/>
              <a:cs typeface="Times New Roman" pitchFamily="18" charset="0"/>
            </a:endParaRPr>
          </a:p>
          <a:p>
            <a:pPr>
              <a:spcBef>
                <a:spcPct val="0"/>
              </a:spcBef>
              <a:buFontTx/>
              <a:buNone/>
            </a:pPr>
            <a:endParaRPr lang="en-GB" altLang="en-US" sz="2400" dirty="0">
              <a:solidFill>
                <a:schemeClr val="accent4"/>
              </a:solidFill>
              <a:latin typeface="Arial" charset="0"/>
            </a:endParaRPr>
          </a:p>
        </p:txBody>
      </p:sp>
    </p:spTree>
    <p:extLst>
      <p:ext uri="{BB962C8B-B14F-4D97-AF65-F5344CB8AC3E}">
        <p14:creationId xmlns:p14="http://schemas.microsoft.com/office/powerpoint/2010/main" val="256900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57200" y="332656"/>
            <a:ext cx="8147248" cy="5793507"/>
          </a:xfrm>
          <a:prstGeom prst="rect">
            <a:avLst/>
          </a:prstGeom>
        </p:spPr>
        <p:txBody>
          <a:bodyPr>
            <a:normAutofit/>
          </a:bodyPr>
          <a:lstStyle/>
          <a:p>
            <a:pPr marL="109728" indent="0">
              <a:buNone/>
            </a:pPr>
            <a:endParaRPr lang="en-US" sz="3200" dirty="0"/>
          </a:p>
          <a:p>
            <a:pPr marL="109728" indent="0">
              <a:buNone/>
            </a:pPr>
            <a:r>
              <a:rPr lang="en-US" sz="3200" dirty="0">
                <a:latin typeface="Arial" panose="020B0604020202020204" pitchFamily="34" charset="0"/>
                <a:cs typeface="Arial" panose="020B0604020202020204" pitchFamily="34" charset="0"/>
              </a:rPr>
              <a:t>OSHA, 1971 US</a:t>
            </a:r>
          </a:p>
          <a:p>
            <a:pPr marL="0" indent="0">
              <a:buNone/>
            </a:pPr>
            <a:endParaRPr lang="en-US" sz="32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a:p>
            <a:pPr marL="109728" indent="0">
              <a:buNone/>
            </a:pPr>
            <a:r>
              <a:rPr lang="en-US" sz="3200" dirty="0">
                <a:latin typeface="Arial" panose="020B0604020202020204" pitchFamily="34" charset="0"/>
                <a:cs typeface="Arial" panose="020B0604020202020204" pitchFamily="34" charset="0"/>
              </a:rPr>
              <a:t>GHS, 2003 UN  </a:t>
            </a:r>
          </a:p>
          <a:p>
            <a:pPr marL="109728" indent="0">
              <a:buNone/>
            </a:pPr>
            <a:endParaRPr lang="en-US" sz="3200" dirty="0">
              <a:latin typeface="Arial" panose="020B0604020202020204" pitchFamily="34" charset="0"/>
              <a:cs typeface="Arial" panose="020B0604020202020204" pitchFamily="34" charset="0"/>
            </a:endParaRPr>
          </a:p>
          <a:p>
            <a:pPr marL="109728" indent="0">
              <a:buNone/>
            </a:pPr>
            <a:endParaRPr lang="en-US" sz="3200" dirty="0">
              <a:latin typeface="Arial" panose="020B0604020202020204" pitchFamily="34" charset="0"/>
              <a:cs typeface="Arial" panose="020B0604020202020204" pitchFamily="34" charset="0"/>
            </a:endParaRPr>
          </a:p>
          <a:p>
            <a:pPr marL="109728" indent="0">
              <a:buNone/>
            </a:pPr>
            <a:endParaRPr lang="en-US" sz="3200" dirty="0">
              <a:latin typeface="Arial" panose="020B0604020202020204" pitchFamily="34" charset="0"/>
              <a:cs typeface="Arial" panose="020B0604020202020204" pitchFamily="34" charset="0"/>
            </a:endParaRPr>
          </a:p>
          <a:p>
            <a:pPr marL="109728" indent="0">
              <a:buNone/>
            </a:pPr>
            <a:r>
              <a:rPr lang="en-US" sz="3200" dirty="0">
                <a:latin typeface="Arial" panose="020B0604020202020204" pitchFamily="34" charset="0"/>
                <a:cs typeface="Arial" panose="020B0604020202020204" pitchFamily="34" charset="0"/>
              </a:rPr>
              <a:t>WHMIS, 1988 CA</a:t>
            </a:r>
          </a:p>
          <a:p>
            <a:pPr marL="109728" indent="0">
              <a:buNone/>
            </a:pPr>
            <a:endParaRPr lang="en-MY"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764704"/>
            <a:ext cx="2880320" cy="122413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583180"/>
            <a:ext cx="2522220" cy="1691640"/>
          </a:xfrm>
          <a:prstGeom prst="rect">
            <a:avLst/>
          </a:prstGeom>
        </p:spPr>
      </p:pic>
      <p:pic>
        <p:nvPicPr>
          <p:cNvPr id="1027" name="Picture 3" descr="C:\Users\Tara\Desktop\WHMIS imag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649688"/>
            <a:ext cx="332422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6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Agency Information</a:t>
            </a:r>
          </a:p>
        </p:txBody>
      </p:sp>
      <p:sp>
        <p:nvSpPr>
          <p:cNvPr id="3" name="Content Placeholder 2"/>
          <p:cNvSpPr>
            <a:spLocks noGrp="1"/>
          </p:cNvSpPr>
          <p:nvPr>
            <p:ph idx="1"/>
          </p:nvPr>
        </p:nvSpPr>
        <p:spPr>
          <a:xfrm>
            <a:off x="457200" y="1447800"/>
            <a:ext cx="8458200" cy="5126736"/>
          </a:xfrm>
        </p:spPr>
        <p:txBody>
          <a:bodyPr/>
          <a:lstStyle/>
          <a:p>
            <a:pPr marL="109728" indent="0">
              <a:buClr>
                <a:srgbClr val="C00000"/>
              </a:buClr>
              <a:buNone/>
            </a:pPr>
            <a:r>
              <a:rPr lang="en-US" sz="2000" dirty="0"/>
              <a:t>There are several agencies that are involved in safety compliance:</a:t>
            </a:r>
          </a:p>
          <a:p>
            <a:pPr marL="109728" indent="0">
              <a:buClr>
                <a:srgbClr val="C00000"/>
              </a:buClr>
              <a:buNone/>
            </a:pPr>
            <a:endParaRPr lang="en-US" dirty="0"/>
          </a:p>
          <a:p>
            <a:pPr>
              <a:buClr>
                <a:srgbClr val="C00000"/>
              </a:buClr>
              <a:buFont typeface="Arial" panose="020B0604020202020204" pitchFamily="34" charset="0"/>
              <a:buChar char="•"/>
            </a:pPr>
            <a:r>
              <a:rPr lang="en-US" dirty="0">
                <a:solidFill>
                  <a:schemeClr val="accent4"/>
                </a:solidFill>
              </a:rPr>
              <a:t>National Institute of Health (NIH)</a:t>
            </a:r>
          </a:p>
          <a:p>
            <a:pPr marL="109728" indent="0">
              <a:buClr>
                <a:srgbClr val="C00000"/>
              </a:buClr>
              <a:buNone/>
            </a:pPr>
            <a:r>
              <a:rPr lang="en-US" sz="2400" dirty="0"/>
              <a:t>In charge of laboratories that use or contain recombinant DNA (rDNA). As they specify the practices for constructing and handling the rDNA.</a:t>
            </a:r>
          </a:p>
          <a:p>
            <a:pPr marL="109728" indent="0">
              <a:buClr>
                <a:srgbClr val="C00000"/>
              </a:buClr>
              <a:buNone/>
            </a:pPr>
            <a:endParaRPr lang="en-US" sz="2400" dirty="0"/>
          </a:p>
          <a:p>
            <a:pPr>
              <a:buClr>
                <a:srgbClr val="C00000"/>
              </a:buClr>
              <a:buFont typeface="Arial" panose="020B0604020202020204" pitchFamily="34" charset="0"/>
              <a:buChar char="•"/>
            </a:pPr>
            <a:r>
              <a:rPr lang="en-US" dirty="0">
                <a:solidFill>
                  <a:schemeClr val="accent4"/>
                </a:solidFill>
              </a:rPr>
              <a:t>Centers for Disease Control and Prevention (CDC)</a:t>
            </a:r>
          </a:p>
          <a:p>
            <a:pPr marL="109728" indent="0">
              <a:buClr>
                <a:srgbClr val="C00000"/>
              </a:buClr>
              <a:buNone/>
            </a:pPr>
            <a:r>
              <a:rPr lang="en-US" sz="2400" dirty="0"/>
              <a:t>In charge of laboratories that use or contain infectious agents.</a:t>
            </a:r>
          </a:p>
          <a:p>
            <a:pPr marL="109728" indent="0">
              <a:buClr>
                <a:srgbClr val="C00000"/>
              </a:buClr>
              <a:buNone/>
            </a:pPr>
            <a:endParaRPr lang="en-US" sz="2400" dirty="0"/>
          </a:p>
          <a:p>
            <a:pPr>
              <a:buClr>
                <a:srgbClr val="C00000"/>
              </a:buClr>
              <a:buFont typeface="Wingdings" panose="05000000000000000000" pitchFamily="2" charset="2"/>
              <a:buChar char="v"/>
            </a:pPr>
            <a:endParaRPr lang="en-US" dirty="0"/>
          </a:p>
          <a:p>
            <a:pPr>
              <a:buClr>
                <a:srgbClr val="C00000"/>
              </a:buClr>
              <a:buFont typeface="Wingdings" panose="05000000000000000000" pitchFamily="2" charset="2"/>
              <a:buChar char="v"/>
            </a:pPr>
            <a:endParaRPr lang="en-US" dirty="0"/>
          </a:p>
        </p:txBody>
      </p:sp>
    </p:spTree>
    <p:extLst>
      <p:ext uri="{BB962C8B-B14F-4D97-AF65-F5344CB8AC3E}">
        <p14:creationId xmlns:p14="http://schemas.microsoft.com/office/powerpoint/2010/main" val="1718267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1255</TotalTime>
  <Words>1578</Words>
  <Application>Microsoft Office PowerPoint</Application>
  <PresentationFormat>On-screen Show (4:3)</PresentationFormat>
  <Paragraphs>259</Paragraphs>
  <Slides>36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Comic Sans MS</vt:lpstr>
      <vt:lpstr>Engravers MT</vt:lpstr>
      <vt:lpstr>Georgia</vt:lpstr>
      <vt:lpstr>Times New Roman</vt:lpstr>
      <vt:lpstr>Trebuchet MS</vt:lpstr>
      <vt:lpstr>Wingdings</vt:lpstr>
      <vt:lpstr>Wingdings 2</vt:lpstr>
      <vt:lpstr>Urban</vt:lpstr>
      <vt:lpstr>Tishk International University Faculty of Applied Science Nutrition and Dietetics Department    </vt:lpstr>
      <vt:lpstr>Objectives</vt:lpstr>
      <vt:lpstr>Introduction</vt:lpstr>
      <vt:lpstr>A Historical Example: US</vt:lpstr>
      <vt:lpstr>PowerPoint Presentation</vt:lpstr>
      <vt:lpstr>PowerPoint Presentation</vt:lpstr>
      <vt:lpstr>Who is responsible for safety? </vt:lpstr>
      <vt:lpstr>PowerPoint Presentation</vt:lpstr>
      <vt:lpstr>Agency Information</vt:lpstr>
      <vt:lpstr>PowerPoint Presentation</vt:lpstr>
      <vt:lpstr>The importance of laboratory quality</vt:lpstr>
      <vt:lpstr>Quality systems in the Laboratory</vt:lpstr>
      <vt:lpstr>Some of these factors include:</vt:lpstr>
      <vt:lpstr>Quality systems in the production facility</vt:lpstr>
      <vt:lpstr>Facilities and Safety</vt:lpstr>
      <vt:lpstr>Laboratory Safety</vt:lpstr>
      <vt:lpstr>WHY IS LABORATORY SAFETY IMPORTANT?</vt:lpstr>
      <vt:lpstr>Laboratory Policies and Procedures </vt:lpstr>
      <vt:lpstr>Material Safety Data Sheets (MSDSs)</vt:lpstr>
      <vt:lpstr>MSDS sheets must contain: </vt:lpstr>
      <vt:lpstr>What is a COSHH assessment? </vt:lpstr>
      <vt:lpstr>What is a HAZARD?</vt:lpstr>
      <vt:lpstr>Identifying Hazards * Chemicals </vt:lpstr>
      <vt:lpstr>WHMIS 2015- Hazards Classes and Categories </vt:lpstr>
      <vt:lpstr>Hazard Classes</vt:lpstr>
      <vt:lpstr>Hazard Categories </vt:lpstr>
      <vt:lpstr>Identification of hazards</vt:lpstr>
      <vt:lpstr>PowerPoint Presentation</vt:lpstr>
      <vt:lpstr>Hazards Classification</vt:lpstr>
      <vt:lpstr>PowerPoint Presentation</vt:lpstr>
      <vt:lpstr> What is a solvent? </vt:lpstr>
      <vt:lpstr>Main Dangers of solvents</vt:lpstr>
      <vt:lpstr> How can solvents affect health? </vt:lpstr>
      <vt:lpstr>How can solvents get into the body? </vt:lpstr>
      <vt:lpstr>Classification of Solvents</vt:lpstr>
      <vt:lpstr>Questions                          &amp;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Instructions</dc:title>
  <dc:creator>MIQDAD</dc:creator>
  <cp:lastModifiedBy>Amani Tahsin</cp:lastModifiedBy>
  <cp:revision>32</cp:revision>
  <dcterms:created xsi:type="dcterms:W3CDTF">2017-10-10T22:16:11Z</dcterms:created>
  <dcterms:modified xsi:type="dcterms:W3CDTF">2024-12-14T23:04:38Z</dcterms:modified>
</cp:coreProperties>
</file>