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6" r:id="rId4"/>
    <p:sldId id="257" r:id="rId5"/>
    <p:sldId id="258" r:id="rId6"/>
    <p:sldId id="259" r:id="rId7"/>
    <p:sldId id="260" r:id="rId8"/>
    <p:sldId id="277" r:id="rId9"/>
    <p:sldId id="261" r:id="rId10"/>
    <p:sldId id="262" r:id="rId11"/>
    <p:sldId id="263" r:id="rId12"/>
    <p:sldId id="264" r:id="rId13"/>
    <p:sldId id="265" r:id="rId14"/>
    <p:sldId id="266"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ABDC-E423-474A-8312-49A31FC72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E30B4-F12D-6A80-C6A2-FADB2D91A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CE8C1-62A8-522F-5884-0E8684C31351}"/>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5" name="Footer Placeholder 4">
            <a:extLst>
              <a:ext uri="{FF2B5EF4-FFF2-40B4-BE49-F238E27FC236}">
                <a16:creationId xmlns:a16="http://schemas.microsoft.com/office/drawing/2014/main" id="{3FEC620B-5A20-7ED1-D3F9-282E64FB2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57295-09F2-9928-826D-888349197BFE}"/>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8237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E283-DE8B-26AC-2650-A80C152D1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A898AF-568B-C824-44C4-1F049A1AAC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206E5-38A9-9A32-79BE-16FFBAFC0AC8}"/>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5" name="Footer Placeholder 4">
            <a:extLst>
              <a:ext uri="{FF2B5EF4-FFF2-40B4-BE49-F238E27FC236}">
                <a16:creationId xmlns:a16="http://schemas.microsoft.com/office/drawing/2014/main" id="{8CA9F579-8403-0845-1019-E4561C39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BB899-639B-DD2C-B870-4A7912FB6C47}"/>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421120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99D1A-D8BB-2412-FB3A-40744830B6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CC493D-8205-DA3D-F18F-9CC1412EB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64A86-205D-D266-0201-3E193B538370}"/>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5" name="Footer Placeholder 4">
            <a:extLst>
              <a:ext uri="{FF2B5EF4-FFF2-40B4-BE49-F238E27FC236}">
                <a16:creationId xmlns:a16="http://schemas.microsoft.com/office/drawing/2014/main" id="{48C810B9-DC90-131C-5AE8-4DB400F91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83A99-5163-A4FC-21BA-E2CEB9035B6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05857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8C9C-5F46-8D09-9956-74AA24C4B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6FA4D-F789-765A-AEC1-374B12A4C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8FF4-A43A-DEBA-3CF0-60A82E31704A}"/>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5" name="Footer Placeholder 4">
            <a:extLst>
              <a:ext uri="{FF2B5EF4-FFF2-40B4-BE49-F238E27FC236}">
                <a16:creationId xmlns:a16="http://schemas.microsoft.com/office/drawing/2014/main" id="{B048D2E7-2CB0-76BB-B409-9498607FF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95013-1F81-5D20-CAB4-64C0A32002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49258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076A-E66D-7F04-D611-A486C5B51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D95F97-A726-3477-C479-AA0AB50F3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EB3C5-10E4-8FAC-3D8A-BD826CA0E9D4}"/>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5" name="Footer Placeholder 4">
            <a:extLst>
              <a:ext uri="{FF2B5EF4-FFF2-40B4-BE49-F238E27FC236}">
                <a16:creationId xmlns:a16="http://schemas.microsoft.com/office/drawing/2014/main" id="{03E30A77-B3E7-38BA-804D-669D603F0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24BEE-9ADF-B57C-99DF-119A99C25860}"/>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9000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EA7A-884F-9BF9-D112-C4463CD86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9D8AB-BE5C-48B5-8170-35305B432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E6276-CB1D-6327-796C-05BC347BD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641DF-DCB6-7FEF-09E7-7A51155D8276}"/>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6" name="Footer Placeholder 5">
            <a:extLst>
              <a:ext uri="{FF2B5EF4-FFF2-40B4-BE49-F238E27FC236}">
                <a16:creationId xmlns:a16="http://schemas.microsoft.com/office/drawing/2014/main" id="{4C52C849-049F-7E69-DA66-1A1B329BE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9C1FF-39C9-2C8E-E7EC-2A592D89A63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3432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0C93-7908-CAEC-02E4-DAF86FE58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742372-B28B-8529-8B71-66C2055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F0357-60F3-6CEB-E6DE-9B740710C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6F79FA-4B41-83A8-0E9F-416826BED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E1BB4-3A2D-0542-107A-FDA091EE8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63A40-C4A5-6222-B0C3-77232CC6C5B2}"/>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8" name="Footer Placeholder 7">
            <a:extLst>
              <a:ext uri="{FF2B5EF4-FFF2-40B4-BE49-F238E27FC236}">
                <a16:creationId xmlns:a16="http://schemas.microsoft.com/office/drawing/2014/main" id="{3001CAEA-9E36-8ECE-9ED8-F36B0315B3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07BDC-88C1-02E0-D2DF-4431AB4A4FCD}"/>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65138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D1C8-41E7-778C-CF65-68AF058DB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FA19C4-A470-302A-3EA2-B710E00B2D47}"/>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4" name="Footer Placeholder 3">
            <a:extLst>
              <a:ext uri="{FF2B5EF4-FFF2-40B4-BE49-F238E27FC236}">
                <a16:creationId xmlns:a16="http://schemas.microsoft.com/office/drawing/2014/main" id="{50A47B7C-2FB4-FB68-350B-7E929D007A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BB5BD3-89E8-353B-2FB0-8E87A954C658}"/>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8012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5B9A8-38D1-CE7C-58DF-55192A0DC6DD}"/>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3" name="Footer Placeholder 2">
            <a:extLst>
              <a:ext uri="{FF2B5EF4-FFF2-40B4-BE49-F238E27FC236}">
                <a16:creationId xmlns:a16="http://schemas.microsoft.com/office/drawing/2014/main" id="{CF0031EB-ABF7-63CF-51E2-2600E7285F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691B68-2620-C6D7-B08B-4B6FA2153C4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85246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273-37AB-6123-471B-62E97502B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DA09AC-07A2-BF71-0978-E648BDDCA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C3F40-056A-69C4-A9EB-7BD0A88DA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BB76A-929A-9A87-7CC4-055E2C5E0831}"/>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6" name="Footer Placeholder 5">
            <a:extLst>
              <a:ext uri="{FF2B5EF4-FFF2-40B4-BE49-F238E27FC236}">
                <a16:creationId xmlns:a16="http://schemas.microsoft.com/office/drawing/2014/main" id="{351D7318-0F7C-3EB3-1C95-6B6C321EE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A0C4B-245B-4646-ED1C-9348AC02CCC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79779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CC1E-13EF-A29A-81BD-7768158F7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BDE22-9A5A-75F9-5073-7B60AC1B0F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CA99E-D31D-831F-1E29-5C23A1368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55B87-BE37-C674-4B7A-7CA3CD07FA12}"/>
              </a:ext>
            </a:extLst>
          </p:cNvPr>
          <p:cNvSpPr>
            <a:spLocks noGrp="1"/>
          </p:cNvSpPr>
          <p:nvPr>
            <p:ph type="dt" sz="half" idx="10"/>
          </p:nvPr>
        </p:nvSpPr>
        <p:spPr/>
        <p:txBody>
          <a:bodyPr/>
          <a:lstStyle/>
          <a:p>
            <a:fld id="{80A6CBF6-4DDB-4AE2-9E76-A3A6BA6BB845}" type="datetimeFigureOut">
              <a:rPr lang="en-US" smtClean="0"/>
              <a:t>2/9/2025</a:t>
            </a:fld>
            <a:endParaRPr lang="en-US"/>
          </a:p>
        </p:txBody>
      </p:sp>
      <p:sp>
        <p:nvSpPr>
          <p:cNvPr id="6" name="Footer Placeholder 5">
            <a:extLst>
              <a:ext uri="{FF2B5EF4-FFF2-40B4-BE49-F238E27FC236}">
                <a16:creationId xmlns:a16="http://schemas.microsoft.com/office/drawing/2014/main" id="{B93DB846-1A97-5C1B-BA7B-BF9FF2549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EC060-B2DF-1E66-4E50-8920019BE7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12853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C962D-A7C1-C29F-31CD-41AE77F0F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1F815-2931-BCE3-925E-67F6E42F2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F5A40-57C1-F4E4-FCD0-645A7DBBA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6CBF6-4DDB-4AE2-9E76-A3A6BA6BB845}" type="datetimeFigureOut">
              <a:rPr lang="en-US" smtClean="0"/>
              <a:t>2/9/2025</a:t>
            </a:fld>
            <a:endParaRPr lang="en-US"/>
          </a:p>
        </p:txBody>
      </p:sp>
      <p:sp>
        <p:nvSpPr>
          <p:cNvPr id="5" name="Footer Placeholder 4">
            <a:extLst>
              <a:ext uri="{FF2B5EF4-FFF2-40B4-BE49-F238E27FC236}">
                <a16:creationId xmlns:a16="http://schemas.microsoft.com/office/drawing/2014/main" id="{0F4BE032-F545-16C6-7753-7467A2CE1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0EFA6-5BB5-1B54-20CC-651E90BC9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9D53F-79F0-4733-87DD-BD29C71FA793}" type="slidenum">
              <a:rPr lang="en-US" smtClean="0"/>
              <a:t>‹#›</a:t>
            </a:fld>
            <a:endParaRPr lang="en-US"/>
          </a:p>
        </p:txBody>
      </p:sp>
    </p:spTree>
    <p:extLst>
      <p:ext uri="{BB962C8B-B14F-4D97-AF65-F5344CB8AC3E}">
        <p14:creationId xmlns:p14="http://schemas.microsoft.com/office/powerpoint/2010/main" val="260141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5004-271A-D598-BE59-452D5EE7DCD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General Reminders!!</a:t>
            </a:r>
          </a:p>
        </p:txBody>
      </p:sp>
      <p:sp>
        <p:nvSpPr>
          <p:cNvPr id="3" name="Content Placeholder 2">
            <a:extLst>
              <a:ext uri="{FF2B5EF4-FFF2-40B4-BE49-F238E27FC236}">
                <a16:creationId xmlns:a16="http://schemas.microsoft.com/office/drawing/2014/main" id="{5530781C-99D9-136D-8F6A-19FC5DAAAA5E}"/>
              </a:ext>
            </a:extLst>
          </p:cNvPr>
          <p:cNvSpPr>
            <a:spLocks noGrp="1"/>
          </p:cNvSpPr>
          <p:nvPr>
            <p:ph idx="1"/>
          </p:nvPr>
        </p:nvSpPr>
        <p:spPr/>
        <p:txBody>
          <a:bodyPr>
            <a:normAutofit fontScale="925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All deadlines must be met!</a:t>
            </a:r>
          </a:p>
          <a:p>
            <a:pPr algn="just">
              <a:lnSpc>
                <a:spcPct val="150000"/>
              </a:lnSpc>
            </a:pPr>
            <a:r>
              <a:rPr lang="en-US" dirty="0">
                <a:latin typeface="Times New Roman" panose="02020603050405020304" pitchFamily="18" charset="0"/>
                <a:cs typeface="Times New Roman" panose="02020603050405020304" pitchFamily="18" charset="0"/>
              </a:rPr>
              <a:t>Phones, any electronic = count as absent, and deduct from your total average.</a:t>
            </a:r>
          </a:p>
          <a:p>
            <a:pPr algn="just">
              <a:lnSpc>
                <a:spcPct val="150000"/>
              </a:lnSpc>
            </a:pPr>
            <a:r>
              <a:rPr lang="en-US" dirty="0">
                <a:latin typeface="Times New Roman" panose="02020603050405020304" pitchFamily="18" charset="0"/>
                <a:cs typeface="Times New Roman" panose="02020603050405020304" pitchFamily="18" charset="0"/>
              </a:rPr>
              <a:t>Sleeping in class = Count as absent</a:t>
            </a:r>
          </a:p>
          <a:p>
            <a:pPr algn="just">
              <a:lnSpc>
                <a:spcPct val="150000"/>
              </a:lnSpc>
            </a:pPr>
            <a:r>
              <a:rPr lang="en-US" dirty="0">
                <a:latin typeface="Times New Roman" panose="02020603050405020304" pitchFamily="18" charset="0"/>
                <a:cs typeface="Times New Roman" panose="02020603050405020304" pitchFamily="18" charset="0"/>
              </a:rPr>
              <a:t>Participation is highly recommended as it will greatly contribute to your final Mark</a:t>
            </a:r>
          </a:p>
          <a:p>
            <a:pPr algn="just">
              <a:lnSpc>
                <a:spcPct val="150000"/>
              </a:lnSpc>
            </a:pPr>
            <a:r>
              <a:rPr lang="en-US" dirty="0">
                <a:latin typeface="Times New Roman" panose="02020603050405020304" pitchFamily="18" charset="0"/>
                <a:cs typeface="Times New Roman" panose="02020603050405020304" pitchFamily="18" charset="0"/>
              </a:rPr>
              <a:t>Don’t ask for absence permission- this is dealt with by the </a:t>
            </a:r>
            <a:r>
              <a:rPr lang="en-US" dirty="0" err="1">
                <a:latin typeface="Times New Roman" panose="02020603050405020304" pitchFamily="18" charset="0"/>
                <a:cs typeface="Times New Roman" panose="02020603050405020304" pitchFamily="18" charset="0"/>
              </a:rPr>
              <a:t>HoD</a:t>
            </a:r>
            <a:r>
              <a:rPr lang="en-US" dirty="0">
                <a:latin typeface="Times New Roman" panose="02020603050405020304" pitchFamily="18" charset="0"/>
                <a:cs typeface="Times New Roman" panose="02020603050405020304" pitchFamily="18" charset="0"/>
              </a:rPr>
              <a:t> !!</a:t>
            </a:r>
          </a:p>
          <a:p>
            <a:pPr algn="just">
              <a:lnSpc>
                <a:spcPct val="150000"/>
              </a:lnSpc>
            </a:pPr>
            <a:endParaRPr lang="en-US" dirty="0"/>
          </a:p>
        </p:txBody>
      </p:sp>
    </p:spTree>
    <p:extLst>
      <p:ext uri="{BB962C8B-B14F-4D97-AF65-F5344CB8AC3E}">
        <p14:creationId xmlns:p14="http://schemas.microsoft.com/office/powerpoint/2010/main" val="176407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98897-E61B-6F96-A26C-688EF250140F}"/>
              </a:ext>
            </a:extLst>
          </p:cNvPr>
          <p:cNvSpPr>
            <a:spLocks noGrp="1"/>
          </p:cNvSpPr>
          <p:nvPr>
            <p:ph type="title"/>
          </p:nvPr>
        </p:nvSpPr>
        <p:spPr>
          <a:xfrm>
            <a:off x="793662" y="386930"/>
            <a:ext cx="10066122" cy="1298448"/>
          </a:xfrm>
        </p:spPr>
        <p:txBody>
          <a:bodyPr anchor="b">
            <a:normAutofit/>
          </a:bodyPr>
          <a:lstStyle/>
          <a:p>
            <a:r>
              <a:rPr lang="en-US" sz="4800" b="1" dirty="0">
                <a:latin typeface="Times New Roman" panose="02020603050405020304" pitchFamily="18" charset="0"/>
                <a:cs typeface="Times New Roman" panose="02020603050405020304" pitchFamily="18" charset="0"/>
              </a:rPr>
              <a:t>Capsule</a:t>
            </a:r>
          </a:p>
        </p:txBody>
      </p:sp>
      <p:sp>
        <p:nvSpPr>
          <p:cNvPr id="27"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3522C5-D58F-C727-C8E9-D91065B6888C}"/>
              </a:ext>
            </a:extLst>
          </p:cNvPr>
          <p:cNvSpPr>
            <a:spLocks noGrp="1"/>
          </p:cNvSpPr>
          <p:nvPr>
            <p:ph idx="1"/>
          </p:nvPr>
        </p:nvSpPr>
        <p:spPr>
          <a:xfrm>
            <a:off x="194552" y="1429966"/>
            <a:ext cx="6878889" cy="4808993"/>
          </a:xfrm>
        </p:spPr>
        <p:txBody>
          <a:bodyPr anchor="ctr">
            <a:normAutofit/>
          </a:bodyPr>
          <a:lstStyle/>
          <a:p>
            <a:pPr algn="just"/>
            <a:r>
              <a:rPr lang="en-US" sz="1600" b="0" i="0" u="none" strike="noStrike" baseline="0" dirty="0">
                <a:latin typeface="Times New Roman" panose="02020603050405020304" pitchFamily="18" charset="0"/>
                <a:cs typeface="Times New Roman" panose="02020603050405020304" pitchFamily="18" charset="0"/>
              </a:rPr>
              <a:t>Many bacterial cells surround themselves with </a:t>
            </a:r>
            <a:r>
              <a:rPr lang="en-US" sz="1600" dirty="0">
                <a:latin typeface="Times New Roman" panose="02020603050405020304" pitchFamily="18" charset="0"/>
                <a:cs typeface="Times New Roman" panose="02020603050405020304" pitchFamily="18" charset="0"/>
              </a:rPr>
              <a:t>a </a:t>
            </a:r>
            <a:r>
              <a:rPr lang="en-US" sz="1600" b="0" i="0" u="none" strike="noStrike" baseline="0" dirty="0">
                <a:latin typeface="Times New Roman" panose="02020603050405020304" pitchFamily="18" charset="0"/>
                <a:cs typeface="Times New Roman" panose="02020603050405020304" pitchFamily="18" charset="0"/>
              </a:rPr>
              <a:t>hydrophilic gel.</a:t>
            </a:r>
          </a:p>
          <a:p>
            <a:pPr algn="just"/>
            <a:r>
              <a:rPr lang="en-US" sz="1600" b="0" i="0" u="none" strike="noStrike" baseline="0" dirty="0">
                <a:latin typeface="Times New Roman" panose="02020603050405020304" pitchFamily="18" charset="0"/>
                <a:cs typeface="Times New Roman" panose="02020603050405020304" pitchFamily="18" charset="0"/>
              </a:rPr>
              <a:t>If the material forms a reasonably discrete layer, it is called a </a:t>
            </a:r>
            <a:r>
              <a:rPr lang="en-US" sz="1600" b="1" i="0" u="none" strike="noStrike" baseline="0" dirty="0">
                <a:latin typeface="Times New Roman" panose="02020603050405020304" pitchFamily="18" charset="0"/>
                <a:cs typeface="Times New Roman" panose="02020603050405020304" pitchFamily="18" charset="0"/>
              </a:rPr>
              <a:t>capsule; </a:t>
            </a:r>
          </a:p>
          <a:p>
            <a:pPr algn="just"/>
            <a:r>
              <a:rPr lang="en-US" sz="1600" b="0" i="0" u="none" strike="noStrike" baseline="0" dirty="0">
                <a:latin typeface="Times New Roman" panose="02020603050405020304" pitchFamily="18" charset="0"/>
                <a:cs typeface="Times New Roman" panose="02020603050405020304" pitchFamily="18" charset="0"/>
              </a:rPr>
              <a:t>if it is amorphous </a:t>
            </a:r>
            <a:r>
              <a:rPr lang="en-US" sz="1600" b="1" dirty="0">
                <a:latin typeface="Times New Roman" panose="02020603050405020304" pitchFamily="18" charset="0"/>
                <a:cs typeface="Times New Roman" panose="02020603050405020304" pitchFamily="18" charset="0"/>
              </a:rPr>
              <a:t>(loosely organized and less structured)</a:t>
            </a:r>
            <a:r>
              <a:rPr lang="en-US" sz="1600" b="0" i="0" u="none" strike="noStrike" baseline="0" dirty="0">
                <a:latin typeface="Times New Roman" panose="02020603050405020304" pitchFamily="18" charset="0"/>
                <a:cs typeface="Times New Roman" panose="02020603050405020304" pitchFamily="18" charset="0"/>
              </a:rPr>
              <a:t>, it is called a </a:t>
            </a:r>
            <a:r>
              <a:rPr lang="en-US" sz="1600" b="1" i="0" u="none" strike="noStrike" baseline="0" dirty="0">
                <a:latin typeface="Times New Roman" panose="02020603050405020304" pitchFamily="18" charset="0"/>
                <a:cs typeface="Times New Roman" panose="02020603050405020304" pitchFamily="18" charset="0"/>
              </a:rPr>
              <a:t>slime layer. </a:t>
            </a:r>
          </a:p>
          <a:p>
            <a:pPr algn="just"/>
            <a:r>
              <a:rPr lang="en-US" sz="1600" b="0" i="0" u="none" strike="noStrike" baseline="0" dirty="0">
                <a:latin typeface="Times New Roman" panose="02020603050405020304" pitchFamily="18" charset="0"/>
                <a:cs typeface="Times New Roman" panose="02020603050405020304" pitchFamily="18" charset="0"/>
              </a:rPr>
              <a:t>Most capsules are </a:t>
            </a:r>
            <a:r>
              <a:rPr lang="en-US" sz="1600" b="1" i="0" u="none" strike="noStrike" baseline="0" dirty="0">
                <a:latin typeface="Times New Roman" panose="02020603050405020304" pitchFamily="18" charset="0"/>
                <a:cs typeface="Times New Roman" panose="02020603050405020304" pitchFamily="18" charset="0"/>
              </a:rPr>
              <a:t>polysaccharides </a:t>
            </a:r>
            <a:r>
              <a:rPr lang="en-US" sz="1600" b="0" i="0" u="none" strike="noStrike" baseline="0" dirty="0">
                <a:latin typeface="Times New Roman" panose="02020603050405020304" pitchFamily="18" charset="0"/>
                <a:cs typeface="Times New Roman" panose="02020603050405020304" pitchFamily="18" charset="0"/>
              </a:rPr>
              <a:t>made of single or multiple types of sugar residues. </a:t>
            </a:r>
          </a:p>
          <a:p>
            <a:pPr algn="just"/>
            <a:r>
              <a:rPr lang="en-US" sz="1600" dirty="0">
                <a:latin typeface="Times New Roman" panose="02020603050405020304" pitchFamily="18" charset="0"/>
                <a:cs typeface="Times New Roman" panose="02020603050405020304" pitchFamily="18" charset="0"/>
              </a:rPr>
              <a:t>but some bacteria like </a:t>
            </a:r>
            <a:r>
              <a:rPr lang="en-US" sz="1600" i="1" dirty="0">
                <a:latin typeface="Times New Roman" panose="02020603050405020304" pitchFamily="18" charset="0"/>
                <a:cs typeface="Times New Roman" panose="02020603050405020304" pitchFamily="18" charset="0"/>
              </a:rPr>
              <a:t>Bacillus anthracis </a:t>
            </a:r>
            <a:r>
              <a:rPr lang="en-US" sz="1600" dirty="0">
                <a:latin typeface="Times New Roman" panose="02020603050405020304" pitchFamily="18" charset="0"/>
                <a:cs typeface="Times New Roman" panose="02020603050405020304" pitchFamily="18" charset="0"/>
              </a:rPr>
              <a:t>have </a:t>
            </a:r>
            <a:r>
              <a:rPr lang="en-US" sz="1600" b="1" dirty="0">
                <a:latin typeface="Times New Roman" panose="02020603050405020304" pitchFamily="18" charset="0"/>
                <a:cs typeface="Times New Roman" panose="02020603050405020304" pitchFamily="18" charset="0"/>
              </a:rPr>
              <a:t>protein-based capsules </a:t>
            </a:r>
            <a:r>
              <a:rPr lang="en-US" sz="1600" dirty="0">
                <a:latin typeface="Times New Roman" panose="02020603050405020304" pitchFamily="18" charset="0"/>
                <a:cs typeface="Times New Roman" panose="02020603050405020304" pitchFamily="18" charset="0"/>
              </a:rPr>
              <a:t>(poly-D-glutamate).</a:t>
            </a:r>
          </a:p>
          <a:p>
            <a:pPr algn="just"/>
            <a:r>
              <a:rPr lang="en-US" sz="1600" b="0" i="0" u="none" strike="noStrike" baseline="0" dirty="0">
                <a:latin typeface="Times New Roman" panose="02020603050405020304" pitchFamily="18" charset="0"/>
                <a:cs typeface="Times New Roman" panose="02020603050405020304" pitchFamily="18" charset="0"/>
              </a:rPr>
              <a:t>Capsules provide some general protection for bacteria, but their major function in pathogenic bacteria is </a:t>
            </a:r>
            <a:r>
              <a:rPr lang="en-US" sz="1600" b="0" i="0" u="none" strike="noStrike" baseline="0" dirty="0">
                <a:highlight>
                  <a:srgbClr val="FFFF00"/>
                </a:highlight>
                <a:latin typeface="Times New Roman" panose="02020603050405020304" pitchFamily="18" charset="0"/>
                <a:cs typeface="Times New Roman" panose="02020603050405020304" pitchFamily="18" charset="0"/>
              </a:rPr>
              <a:t>protection from the immune system.</a:t>
            </a:r>
            <a:endParaRPr lang="en-US" sz="1600" dirty="0">
              <a:highlight>
                <a:srgbClr val="FFFF00"/>
              </a:highlight>
              <a:latin typeface="Times New Roman" panose="02020603050405020304" pitchFamily="18" charset="0"/>
              <a:cs typeface="Times New Roman" panose="02020603050405020304" pitchFamily="18" charset="0"/>
            </a:endParaRPr>
          </a:p>
        </p:txBody>
      </p:sp>
      <p:pic>
        <p:nvPicPr>
          <p:cNvPr id="5" name="Picture 4" descr="A diagram of different types of biofilm&#10;&#10;Description automatically generated">
            <a:extLst>
              <a:ext uri="{FF2B5EF4-FFF2-40B4-BE49-F238E27FC236}">
                <a16:creationId xmlns:a16="http://schemas.microsoft.com/office/drawing/2014/main" id="{34533B33-7A65-6007-7E40-881995FCF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359" y="2479952"/>
            <a:ext cx="3813003"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51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9D826-38E6-DA30-53CB-48248742B7B9}"/>
              </a:ext>
            </a:extLst>
          </p:cNvPr>
          <p:cNvSpPr>
            <a:spLocks noGrp="1"/>
          </p:cNvSpPr>
          <p:nvPr>
            <p:ph type="title"/>
          </p:nvPr>
        </p:nvSpPr>
        <p:spPr>
          <a:xfrm>
            <a:off x="572493" y="238539"/>
            <a:ext cx="11018520" cy="1434415"/>
          </a:xfrm>
        </p:spPr>
        <p:txBody>
          <a:bodyPr anchor="b">
            <a:normAutofit/>
          </a:bodyPr>
          <a:lstStyle/>
          <a:p>
            <a:r>
              <a:rPr lang="en-US" sz="5400" b="1">
                <a:latin typeface="Times New Roman" panose="02020603050405020304" pitchFamily="18" charset="0"/>
                <a:cs typeface="Times New Roman" panose="02020603050405020304" pitchFamily="18" charset="0"/>
              </a:rPr>
              <a:t>Cell Wall</a:t>
            </a:r>
            <a:endParaRPr lang="en-US" sz="5400"/>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2582BD-973A-EE83-EC83-AD7A05F25488}"/>
              </a:ext>
            </a:extLst>
          </p:cNvPr>
          <p:cNvSpPr>
            <a:spLocks noGrp="1"/>
          </p:cNvSpPr>
          <p:nvPr>
            <p:ph idx="1"/>
          </p:nvPr>
        </p:nvSpPr>
        <p:spPr>
          <a:xfrm>
            <a:off x="572492" y="2071316"/>
            <a:ext cx="7545347" cy="4119172"/>
          </a:xfrm>
        </p:spPr>
        <p:txBody>
          <a:bodyPr anchor="t">
            <a:normAutofit/>
          </a:bodyPr>
          <a:lstStyle/>
          <a:p>
            <a:r>
              <a:rPr lang="en-US" sz="1800" dirty="0">
                <a:latin typeface="Times New Roman" panose="02020603050405020304" pitchFamily="18" charset="0"/>
                <a:cs typeface="Times New Roman" panose="02020603050405020304" pitchFamily="18" charset="0"/>
              </a:rPr>
              <a:t>Internal to the capsule (if one exists) but still outside the cell.</a:t>
            </a:r>
          </a:p>
          <a:p>
            <a:r>
              <a:rPr lang="en-US" sz="1800" dirty="0">
                <a:latin typeface="Times New Roman" panose="02020603050405020304" pitchFamily="18" charset="0"/>
                <a:cs typeface="Times New Roman" panose="02020603050405020304" pitchFamily="18" charset="0"/>
              </a:rPr>
              <a:t>a rigid cell wall surrounds all bacterial cells except wall-less bacteria such as </a:t>
            </a:r>
            <a:r>
              <a:rPr lang="en-US" sz="1800" b="1" dirty="0">
                <a:latin typeface="Times New Roman" panose="02020603050405020304" pitchFamily="18" charset="0"/>
                <a:cs typeface="Times New Roman" panose="02020603050405020304" pitchFamily="18" charset="0"/>
              </a:rPr>
              <a:t>mycoplasmas and Chlamydia.</a:t>
            </a:r>
          </a:p>
          <a:p>
            <a:r>
              <a:rPr lang="en-US" sz="1800" b="0" i="0" u="none" strike="noStrike" baseline="0" dirty="0">
                <a:latin typeface="Times New Roman" panose="02020603050405020304" pitchFamily="18" charset="0"/>
                <a:cs typeface="Times New Roman" panose="02020603050405020304" pitchFamily="18" charset="0"/>
              </a:rPr>
              <a:t>This wall protects the cell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from mechanical disruption </a:t>
            </a:r>
            <a:r>
              <a:rPr lang="en-US" sz="1800" b="0" i="0" u="none" strike="noStrike" baseline="0" dirty="0">
                <a:latin typeface="Times New Roman" panose="02020603050405020304" pitchFamily="18" charset="0"/>
                <a:cs typeface="Times New Roman" panose="02020603050405020304" pitchFamily="18" charset="0"/>
              </a:rPr>
              <a:t>and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bursting </a:t>
            </a:r>
            <a:r>
              <a:rPr lang="en-US" sz="1800" b="0" i="0" u="none" strike="noStrike" baseline="0" dirty="0">
                <a:latin typeface="Times New Roman" panose="02020603050405020304" pitchFamily="18" charset="0"/>
                <a:cs typeface="Times New Roman" panose="02020603050405020304" pitchFamily="18" charset="0"/>
              </a:rPr>
              <a:t>caused by the pressure resulting from the hypertonicity of the cell interior relative to the environment. </a:t>
            </a:r>
          </a:p>
          <a:p>
            <a:r>
              <a:rPr lang="en-US" sz="1800" b="0" i="0" u="none" strike="noStrike" baseline="0" dirty="0">
                <a:latin typeface="Times New Roman" panose="02020603050405020304" pitchFamily="18" charset="0"/>
                <a:cs typeface="Times New Roman" panose="02020603050405020304" pitchFamily="18" charset="0"/>
              </a:rPr>
              <a:t>It also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provides a barrier against certain toxic chemical and biologic agents</a:t>
            </a:r>
            <a:r>
              <a:rPr lang="en-US" sz="1800" b="0" i="0" u="none" strike="noStrike" baseline="0" dirty="0">
                <a:latin typeface="Times New Roman" panose="02020603050405020304" pitchFamily="18" charset="0"/>
                <a:cs typeface="Times New Roman" panose="02020603050405020304" pitchFamily="18" charset="0"/>
              </a:rPr>
              <a:t>. Its form is responsible for the</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 shape of the cell.</a:t>
            </a:r>
          </a:p>
          <a:p>
            <a:endParaRPr lang="en-US" sz="1800" b="0" i="0" u="none" strike="noStrike" baseline="0" dirty="0">
              <a:latin typeface="Times New Roman" panose="02020603050405020304" pitchFamily="18" charset="0"/>
              <a:cs typeface="Times New Roman" panose="02020603050405020304" pitchFamily="18" charset="0"/>
            </a:endParaRPr>
          </a:p>
          <a:p>
            <a:pPr marL="0" indent="0">
              <a:buNone/>
            </a:pPr>
            <a:r>
              <a:rPr lang="en-US" sz="1800" b="0" i="0" u="sng" strike="noStrike" baseline="0" dirty="0">
                <a:latin typeface="Times New Roman" panose="02020603050405020304" pitchFamily="18" charset="0"/>
                <a:cs typeface="Times New Roman" panose="02020603050405020304" pitchFamily="18" charset="0"/>
              </a:rPr>
              <a:t>while still permitting the rapid exchange of nutrients and metabolic byproducts required for rapid growth.</a:t>
            </a:r>
            <a:endParaRPr lang="en-US" sz="1800" u="sng" dirty="0">
              <a:latin typeface="Times New Roman" panose="02020603050405020304" pitchFamily="18" charset="0"/>
              <a:cs typeface="Times New Roman" panose="02020603050405020304" pitchFamily="18" charset="0"/>
            </a:endParaRPr>
          </a:p>
        </p:txBody>
      </p:sp>
      <p:pic>
        <p:nvPicPr>
          <p:cNvPr id="5" name="Picture 4" descr="A diagram of a cell wall&#10;&#10;Description automatically generated">
            <a:extLst>
              <a:ext uri="{FF2B5EF4-FFF2-40B4-BE49-F238E27FC236}">
                <a16:creationId xmlns:a16="http://schemas.microsoft.com/office/drawing/2014/main" id="{CBB09580-5ACC-7EE6-FF84-DB5D25DAAB16}"/>
              </a:ext>
            </a:extLst>
          </p:cNvPr>
          <p:cNvPicPr>
            <a:picLocks noChangeAspect="1"/>
          </p:cNvPicPr>
          <p:nvPr/>
        </p:nvPicPr>
        <p:blipFill rotWithShape="1">
          <a:blip r:embed="rId2">
            <a:extLst>
              <a:ext uri="{28A0092B-C50C-407E-A947-70E740481C1C}">
                <a14:useLocalDpi xmlns:a14="http://schemas.microsoft.com/office/drawing/2010/main" val="0"/>
              </a:ext>
            </a:extLst>
          </a:blip>
          <a:srcRect l="5817" t="6944" r="49915" b="2182"/>
          <a:stretch/>
        </p:blipFill>
        <p:spPr>
          <a:xfrm>
            <a:off x="8244025" y="1789573"/>
            <a:ext cx="3507562" cy="2306939"/>
          </a:xfrm>
          <a:prstGeom prst="rect">
            <a:avLst/>
          </a:prstGeom>
        </p:spPr>
      </p:pic>
      <p:pic>
        <p:nvPicPr>
          <p:cNvPr id="4" name="Picture 3" descr="A diagram of a cell wall&#10;&#10;Description automatically generated">
            <a:extLst>
              <a:ext uri="{FF2B5EF4-FFF2-40B4-BE49-F238E27FC236}">
                <a16:creationId xmlns:a16="http://schemas.microsoft.com/office/drawing/2014/main" id="{1593D603-E942-E5D7-D46D-78D5F79C56E5}"/>
              </a:ext>
            </a:extLst>
          </p:cNvPr>
          <p:cNvPicPr>
            <a:picLocks noChangeAspect="1"/>
          </p:cNvPicPr>
          <p:nvPr/>
        </p:nvPicPr>
        <p:blipFill rotWithShape="1">
          <a:blip r:embed="rId2">
            <a:extLst>
              <a:ext uri="{28A0092B-C50C-407E-A947-70E740481C1C}">
                <a14:useLocalDpi xmlns:a14="http://schemas.microsoft.com/office/drawing/2010/main" val="0"/>
              </a:ext>
            </a:extLst>
          </a:blip>
          <a:srcRect l="53608" t="6944" r="2125" b="2182"/>
          <a:stretch/>
        </p:blipFill>
        <p:spPr>
          <a:xfrm>
            <a:off x="8244025" y="3979885"/>
            <a:ext cx="3507562" cy="2393142"/>
          </a:xfrm>
          <a:prstGeom prst="rect">
            <a:avLst/>
          </a:prstGeom>
        </p:spPr>
      </p:pic>
    </p:spTree>
    <p:extLst>
      <p:ext uri="{BB962C8B-B14F-4D97-AF65-F5344CB8AC3E}">
        <p14:creationId xmlns:p14="http://schemas.microsoft.com/office/powerpoint/2010/main" val="342029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60CED-5E6D-6E40-D0F1-4F17D7DA2710}"/>
              </a:ext>
            </a:extLst>
          </p:cNvPr>
          <p:cNvSpPr>
            <a:spLocks noGrp="1"/>
          </p:cNvSpPr>
          <p:nvPr>
            <p:ph type="title"/>
          </p:nvPr>
        </p:nvSpPr>
        <p:spPr>
          <a:xfrm>
            <a:off x="793662" y="386930"/>
            <a:ext cx="10066122" cy="1298448"/>
          </a:xfrm>
        </p:spPr>
        <p:txBody>
          <a:bodyPr anchor="b">
            <a:normAutofit/>
          </a:bodyPr>
          <a:lstStyle/>
          <a:p>
            <a:r>
              <a:rPr lang="en-US" sz="4800" b="1" i="1" dirty="0">
                <a:latin typeface="Myriad Pro"/>
              </a:rPr>
              <a:t>Gram-positive Cell Wall </a:t>
            </a:r>
            <a:endParaRPr lang="en-US" sz="4800"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EA534F-2067-7AD0-796F-8D9A06196344}"/>
              </a:ext>
            </a:extLst>
          </p:cNvPr>
          <p:cNvSpPr>
            <a:spLocks noGrp="1"/>
          </p:cNvSpPr>
          <p:nvPr>
            <p:ph idx="1"/>
          </p:nvPr>
        </p:nvSpPr>
        <p:spPr>
          <a:xfrm>
            <a:off x="160256" y="2072308"/>
            <a:ext cx="8144757" cy="4398762"/>
          </a:xfrm>
        </p:spPr>
        <p:txBody>
          <a:bodyPr anchor="ctr">
            <a:noAutofit/>
          </a:bodyPr>
          <a:lstStyle/>
          <a:p>
            <a:pPr algn="just">
              <a:lnSpc>
                <a:spcPct val="100000"/>
              </a:lnSpc>
            </a:pPr>
            <a:r>
              <a:rPr lang="en-US" sz="1600" b="0" i="0" u="none" strike="noStrike" baseline="0" dirty="0">
                <a:latin typeface="Times New Roman" panose="02020603050405020304" pitchFamily="18" charset="0"/>
                <a:cs typeface="Times New Roman" panose="02020603050405020304" pitchFamily="18" charset="0"/>
              </a:rPr>
              <a:t>The gram-positive cell wall contains two major components, </a:t>
            </a:r>
            <a:r>
              <a:rPr lang="en-US" sz="1600" b="1" i="0" u="none" strike="noStrike" baseline="0" dirty="0">
                <a:latin typeface="Times New Roman" panose="02020603050405020304" pitchFamily="18" charset="0"/>
                <a:cs typeface="Times New Roman" panose="02020603050405020304" pitchFamily="18" charset="0"/>
              </a:rPr>
              <a:t>peptidoglycan </a:t>
            </a:r>
            <a:r>
              <a:rPr lang="en-US" sz="1600" b="0" i="0" u="none" strike="noStrike" baseline="0" dirty="0">
                <a:latin typeface="Times New Roman" panose="02020603050405020304" pitchFamily="18" charset="0"/>
                <a:cs typeface="Times New Roman" panose="02020603050405020304" pitchFamily="18" charset="0"/>
              </a:rPr>
              <a:t>and </a:t>
            </a:r>
            <a:r>
              <a:rPr lang="en-US" sz="1600" b="1" i="0" u="none" strike="noStrike" baseline="0" dirty="0">
                <a:latin typeface="Times New Roman" panose="02020603050405020304" pitchFamily="18" charset="0"/>
                <a:cs typeface="Times New Roman" panose="02020603050405020304" pitchFamily="18" charset="0"/>
              </a:rPr>
              <a:t>teichoic acids</a:t>
            </a:r>
            <a:r>
              <a:rPr lang="en-US" sz="1600" b="0" i="0" u="none" strike="noStrike" baseline="0" dirty="0">
                <a:latin typeface="Times New Roman" panose="02020603050405020304" pitchFamily="18" charset="0"/>
                <a:cs typeface="Times New Roman" panose="02020603050405020304" pitchFamily="18" charset="0"/>
              </a:rPr>
              <a:t>, </a:t>
            </a:r>
            <a:r>
              <a:rPr lang="en-US" sz="1600" b="0" i="0" u="sng" strike="noStrike" baseline="0" dirty="0">
                <a:latin typeface="Times New Roman" panose="02020603050405020304" pitchFamily="18" charset="0"/>
                <a:cs typeface="Times New Roman" panose="02020603050405020304" pitchFamily="18" charset="0"/>
              </a:rPr>
              <a:t>plus additional carbohydrates and proteins</a:t>
            </a:r>
            <a:r>
              <a:rPr lang="en-US" sz="1600" b="0" i="0" u="none" strike="noStrike" baseline="0" dirty="0">
                <a:latin typeface="Times New Roman" panose="02020603050405020304" pitchFamily="18" charset="0"/>
                <a:cs typeface="Times New Roman" panose="02020603050405020304" pitchFamily="18" charset="0"/>
              </a:rPr>
              <a:t>, depending on the species.</a:t>
            </a:r>
          </a:p>
          <a:p>
            <a:pPr algn="just">
              <a:lnSpc>
                <a:spcPct val="100000"/>
              </a:lnSpc>
            </a:pPr>
            <a:r>
              <a:rPr lang="en-US" sz="1600" b="1" i="0" u="none" strike="noStrike" baseline="0" dirty="0">
                <a:latin typeface="Times New Roman" panose="02020603050405020304" pitchFamily="18" charset="0"/>
                <a:cs typeface="Times New Roman" panose="02020603050405020304" pitchFamily="18" charset="0"/>
              </a:rPr>
              <a:t>Peptidoglycan </a:t>
            </a:r>
            <a:r>
              <a:rPr lang="en-US" sz="1600" b="0" i="0" u="none" strike="noStrike" baseline="0" dirty="0">
                <a:latin typeface="Times New Roman" panose="02020603050405020304" pitchFamily="18" charset="0"/>
                <a:cs typeface="Times New Roman" panose="02020603050405020304" pitchFamily="18" charset="0"/>
              </a:rPr>
              <a:t>consists of a linear glycan chain of two alternating sugars, </a:t>
            </a:r>
            <a:r>
              <a:rPr lang="en-US" sz="1600" b="0" i="1" u="none" strike="noStrike" baseline="0" dirty="0">
                <a:highlight>
                  <a:srgbClr val="FFFF00"/>
                </a:highlight>
                <a:latin typeface="Times New Roman" panose="02020603050405020304" pitchFamily="18" charset="0"/>
                <a:cs typeface="Times New Roman" panose="02020603050405020304" pitchFamily="18" charset="0"/>
              </a:rPr>
              <a:t>N</a:t>
            </a:r>
            <a:r>
              <a:rPr lang="en-US" sz="1600" b="0" i="0" u="none" strike="noStrike" baseline="0" dirty="0">
                <a:highlight>
                  <a:srgbClr val="FFFF00"/>
                </a:highlight>
                <a:latin typeface="Times New Roman" panose="02020603050405020304" pitchFamily="18" charset="0"/>
                <a:cs typeface="Times New Roman" panose="02020603050405020304" pitchFamily="18" charset="0"/>
              </a:rPr>
              <a:t>-acetylglucosamine (NAG) and </a:t>
            </a:r>
            <a:r>
              <a:rPr lang="en-US" sz="1600" b="0" i="1" u="none" strike="noStrike" baseline="0" dirty="0">
                <a:highlight>
                  <a:srgbClr val="FFFF00"/>
                </a:highlight>
                <a:latin typeface="Times New Roman" panose="02020603050405020304" pitchFamily="18" charset="0"/>
                <a:cs typeface="Times New Roman" panose="02020603050405020304" pitchFamily="18" charset="0"/>
              </a:rPr>
              <a:t>N</a:t>
            </a:r>
            <a:r>
              <a:rPr lang="en-US" sz="1600" b="0" i="0" u="none" strike="noStrike" baseline="0" dirty="0">
                <a:highlight>
                  <a:srgbClr val="FFFF00"/>
                </a:highlight>
                <a:latin typeface="Times New Roman" panose="02020603050405020304" pitchFamily="18" charset="0"/>
                <a:cs typeface="Times New Roman" panose="02020603050405020304" pitchFamily="18" charset="0"/>
              </a:rPr>
              <a:t>-acetylmuramic acid (NAM)</a:t>
            </a:r>
          </a:p>
          <a:p>
            <a:pPr algn="just">
              <a:lnSpc>
                <a:spcPct val="100000"/>
              </a:lnSpc>
            </a:pPr>
            <a:r>
              <a:rPr lang="en-US" sz="1600" b="0" i="0" u="none" strike="noStrike" baseline="0" dirty="0">
                <a:latin typeface="Times New Roman" panose="02020603050405020304" pitchFamily="18" charset="0"/>
                <a:cs typeface="Times New Roman" panose="02020603050405020304" pitchFamily="18" charset="0"/>
              </a:rPr>
              <a:t>Adjacent glycan chains are cross-linked by peptide bonds between peptide amino acids side chains. </a:t>
            </a:r>
          </a:p>
          <a:p>
            <a:pPr algn="just">
              <a:lnSpc>
                <a:spcPct val="100000"/>
              </a:lnSpc>
            </a:pPr>
            <a:r>
              <a:rPr lang="en-US" sz="1600" b="0" i="0" u="none" strike="noStrike" baseline="0" dirty="0">
                <a:latin typeface="Times New Roman" panose="02020603050405020304" pitchFamily="18" charset="0"/>
                <a:cs typeface="Times New Roman" panose="02020603050405020304" pitchFamily="18" charset="0"/>
              </a:rPr>
              <a:t>The peptidoglycan sac derives its great mechanical strength from the fact that it is a covalently bonded structure. </a:t>
            </a:r>
          </a:p>
          <a:p>
            <a:pPr algn="just">
              <a:lnSpc>
                <a:spcPct val="100000"/>
              </a:lnSpc>
            </a:pPr>
            <a:r>
              <a:rPr lang="en-US" sz="1600" b="0" i="0" u="none" strike="noStrike" baseline="0" dirty="0">
                <a:latin typeface="Times New Roman" panose="02020603050405020304" pitchFamily="18" charset="0"/>
                <a:cs typeface="Times New Roman" panose="02020603050405020304" pitchFamily="18" charset="0"/>
              </a:rPr>
              <a:t>Most enzymes found in mammalian hosts and other biologic systems do not degrade peptidoglycan; </a:t>
            </a:r>
            <a:r>
              <a:rPr lang="en-US" sz="1600" b="0" i="0" u="sng" strike="noStrike" baseline="0" dirty="0">
                <a:latin typeface="Times New Roman" panose="02020603050405020304" pitchFamily="18" charset="0"/>
                <a:cs typeface="Times New Roman" panose="02020603050405020304" pitchFamily="18" charset="0"/>
              </a:rPr>
              <a:t>one important exception </a:t>
            </a:r>
            <a:r>
              <a:rPr lang="en-US" sz="1600" b="0" i="0" u="none" strike="noStrike" baseline="0" dirty="0">
                <a:latin typeface="Times New Roman" panose="02020603050405020304" pitchFamily="18" charset="0"/>
                <a:cs typeface="Times New Roman" panose="02020603050405020304" pitchFamily="18" charset="0"/>
              </a:rPr>
              <a:t>is </a:t>
            </a:r>
            <a:r>
              <a:rPr lang="en-US" sz="1600" b="1" i="0" u="none" strike="noStrike" baseline="0" dirty="0">
                <a:latin typeface="Times New Roman" panose="02020603050405020304" pitchFamily="18" charset="0"/>
                <a:cs typeface="Times New Roman" panose="02020603050405020304" pitchFamily="18" charset="0"/>
              </a:rPr>
              <a:t>lysozyme, </a:t>
            </a:r>
            <a:r>
              <a:rPr lang="en-US" sz="1600" b="0" i="0" u="none" strike="noStrike" baseline="0" dirty="0">
                <a:latin typeface="Times New Roman" panose="02020603050405020304" pitchFamily="18" charset="0"/>
                <a:cs typeface="Times New Roman" panose="02020603050405020304" pitchFamily="18" charset="0"/>
              </a:rPr>
              <a:t>the </a:t>
            </a:r>
            <a:r>
              <a:rPr lang="en-US" sz="1600" b="1" i="0" u="none" strike="noStrike" baseline="0" dirty="0">
                <a:latin typeface="Times New Roman" panose="02020603050405020304" pitchFamily="18" charset="0"/>
                <a:cs typeface="Times New Roman" panose="02020603050405020304" pitchFamily="18" charset="0"/>
              </a:rPr>
              <a:t>hydrolase in tears </a:t>
            </a:r>
            <a:r>
              <a:rPr lang="en-US" sz="1600" b="0" i="0" u="none" strike="noStrike" baseline="0" dirty="0">
                <a:latin typeface="Times New Roman" panose="02020603050405020304" pitchFamily="18" charset="0"/>
                <a:cs typeface="Times New Roman" panose="02020603050405020304" pitchFamily="18" charset="0"/>
              </a:rPr>
              <a:t>and other secretions, which cleaves the bonds between muramic acid and glucosamine residues.</a:t>
            </a:r>
            <a:endParaRPr lang="en-US" sz="1600" dirty="0">
              <a:latin typeface="Times New Roman" panose="02020603050405020304" pitchFamily="18" charset="0"/>
              <a:cs typeface="Times New Roman" panose="02020603050405020304" pitchFamily="18" charset="0"/>
            </a:endParaRPr>
          </a:p>
        </p:txBody>
      </p:sp>
      <p:pic>
        <p:nvPicPr>
          <p:cNvPr id="5" name="Picture 4" descr="A diagram of a cell membrane&#10;&#10;Description automatically generated">
            <a:extLst>
              <a:ext uri="{FF2B5EF4-FFF2-40B4-BE49-F238E27FC236}">
                <a16:creationId xmlns:a16="http://schemas.microsoft.com/office/drawing/2014/main" id="{914B6A72-1D75-9E0D-9BD8-19D0E0D11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708" y="2780068"/>
            <a:ext cx="3183654" cy="2602637"/>
          </a:xfrm>
          <a:prstGeom prst="rect">
            <a:avLst/>
          </a:prstGeom>
        </p:spPr>
      </p:pic>
      <p:sp>
        <p:nvSpPr>
          <p:cNvPr id="23"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3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D82CA-B58D-0CC3-8A21-29516B43A861}"/>
              </a:ext>
            </a:extLst>
          </p:cNvPr>
          <p:cNvSpPr>
            <a:spLocks noGrp="1"/>
          </p:cNvSpPr>
          <p:nvPr>
            <p:ph type="title"/>
          </p:nvPr>
        </p:nvSpPr>
        <p:spPr>
          <a:xfrm>
            <a:off x="589560" y="856180"/>
            <a:ext cx="4560584" cy="1128068"/>
          </a:xfrm>
        </p:spPr>
        <p:txBody>
          <a:bodyPr anchor="ctr">
            <a:normAutofit/>
          </a:bodyPr>
          <a:lstStyle/>
          <a:p>
            <a:r>
              <a:rPr lang="en-US" sz="2800" b="1" i="1" dirty="0">
                <a:latin typeface="Myriad Pro"/>
              </a:rPr>
              <a:t>Gram-positive Cell Wall </a:t>
            </a:r>
            <a:endParaRPr lang="en-US" sz="2800" dirty="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7ACFBB-2295-B6AF-14C9-41670FBFFE70}"/>
              </a:ext>
            </a:extLst>
          </p:cNvPr>
          <p:cNvSpPr>
            <a:spLocks noGrp="1"/>
          </p:cNvSpPr>
          <p:nvPr>
            <p:ph idx="1"/>
          </p:nvPr>
        </p:nvSpPr>
        <p:spPr>
          <a:xfrm>
            <a:off x="590719" y="2330505"/>
            <a:ext cx="4559425" cy="3979585"/>
          </a:xfrm>
        </p:spPr>
        <p:txBody>
          <a:bodyPr anchor="ctr">
            <a:normAutofit/>
          </a:bodyPr>
          <a:lstStyle/>
          <a:p>
            <a:pPr algn="just"/>
            <a:endParaRPr lang="en-US" sz="1900" b="0" i="0" u="none" strike="noStrike" baseline="0" dirty="0">
              <a:latin typeface="Times New Roman" panose="02020603050405020304" pitchFamily="18" charset="0"/>
              <a:cs typeface="Times New Roman" panose="02020603050405020304" pitchFamily="18" charset="0"/>
            </a:endParaRPr>
          </a:p>
          <a:p>
            <a:pPr algn="just"/>
            <a:r>
              <a:rPr lang="en-US" sz="1900" b="0" i="0" u="none" strike="noStrike" baseline="0" dirty="0">
                <a:latin typeface="Times New Roman" panose="02020603050405020304" pitchFamily="18" charset="0"/>
                <a:cs typeface="Times New Roman" panose="02020603050405020304" pitchFamily="18" charset="0"/>
              </a:rPr>
              <a:t>A second component of the gram-positive cell wall is </a:t>
            </a:r>
            <a:r>
              <a:rPr lang="en-US" sz="1900" b="1" i="0" u="none" strike="noStrike" baseline="0" dirty="0">
                <a:latin typeface="Times New Roman" panose="02020603050405020304" pitchFamily="18" charset="0"/>
                <a:cs typeface="Times New Roman" panose="02020603050405020304" pitchFamily="18" charset="0"/>
              </a:rPr>
              <a:t>teichoic acid. </a:t>
            </a:r>
            <a:r>
              <a:rPr lang="en-US" sz="1900" b="0" i="0" u="none" strike="noStrike" baseline="0" dirty="0">
                <a:latin typeface="Times New Roman" panose="02020603050405020304" pitchFamily="18" charset="0"/>
                <a:cs typeface="Times New Roman" panose="02020603050405020304" pitchFamily="18" charset="0"/>
              </a:rPr>
              <a:t>These compounds are polymers of either glycerol phosphate or </a:t>
            </a:r>
            <a:r>
              <a:rPr lang="en-US" sz="1900" b="0" i="0" u="none" strike="noStrike" baseline="0" dirty="0" err="1">
                <a:latin typeface="Times New Roman" panose="02020603050405020304" pitchFamily="18" charset="0"/>
                <a:cs typeface="Times New Roman" panose="02020603050405020304" pitchFamily="18" charset="0"/>
              </a:rPr>
              <a:t>ribitol</a:t>
            </a:r>
            <a:r>
              <a:rPr lang="en-US" sz="1900" b="0" i="0" u="none" strike="noStrike" baseline="0" dirty="0">
                <a:latin typeface="Times New Roman" panose="02020603050405020304" pitchFamily="18" charset="0"/>
                <a:cs typeface="Times New Roman" panose="02020603050405020304" pitchFamily="18" charset="0"/>
              </a:rPr>
              <a:t> phosphate, with various sugars.</a:t>
            </a:r>
          </a:p>
          <a:p>
            <a:pPr algn="just"/>
            <a:endParaRPr lang="en-US" sz="1900" b="0" i="0" u="none" strike="noStrike" baseline="0" dirty="0">
              <a:latin typeface="Times New Roman" panose="02020603050405020304" pitchFamily="18" charset="0"/>
              <a:cs typeface="Times New Roman" panose="02020603050405020304" pitchFamily="18" charset="0"/>
            </a:endParaRPr>
          </a:p>
          <a:p>
            <a:pPr algn="just"/>
            <a:r>
              <a:rPr lang="en-US" sz="1900" b="0" i="0" u="none" strike="noStrike" baseline="0" dirty="0">
                <a:latin typeface="Times New Roman" panose="02020603050405020304" pitchFamily="18" charset="0"/>
                <a:cs typeface="Times New Roman" panose="02020603050405020304" pitchFamily="18" charset="0"/>
              </a:rPr>
              <a:t>A type of teichoic acid called </a:t>
            </a:r>
            <a:r>
              <a:rPr lang="en-US" sz="1900" b="1" i="0" u="none" strike="noStrike" baseline="0" dirty="0">
                <a:latin typeface="Times New Roman" panose="02020603050405020304" pitchFamily="18" charset="0"/>
                <a:cs typeface="Times New Roman" panose="02020603050405020304" pitchFamily="18" charset="0"/>
              </a:rPr>
              <a:t>lipoteichoic acid </a:t>
            </a:r>
            <a:r>
              <a:rPr lang="en-US" sz="1900" b="0" i="0" u="none" strike="noStrike" baseline="0" dirty="0">
                <a:latin typeface="Times New Roman" panose="02020603050405020304" pitchFamily="18" charset="0"/>
                <a:cs typeface="Times New Roman" panose="02020603050405020304" pitchFamily="18" charset="0"/>
              </a:rPr>
              <a:t>and appears to play a role in </a:t>
            </a:r>
            <a:r>
              <a:rPr lang="en-US" sz="1900" b="0" i="0" u="none" strike="noStrike" baseline="0" dirty="0">
                <a:highlight>
                  <a:srgbClr val="FFFF00"/>
                </a:highlight>
                <a:latin typeface="Times New Roman" panose="02020603050405020304" pitchFamily="18" charset="0"/>
                <a:cs typeface="Times New Roman" panose="02020603050405020304" pitchFamily="18" charset="0"/>
              </a:rPr>
              <a:t>anchoring the wall to the cell membrane </a:t>
            </a:r>
            <a:r>
              <a:rPr lang="en-US" sz="1900" b="0" i="0" u="none" strike="noStrike" baseline="0" dirty="0">
                <a:latin typeface="Times New Roman" panose="02020603050405020304" pitchFamily="18" charset="0"/>
                <a:cs typeface="Times New Roman" panose="02020603050405020304" pitchFamily="18" charset="0"/>
              </a:rPr>
              <a:t>and as an </a:t>
            </a:r>
            <a:r>
              <a:rPr lang="en-US" sz="1900" b="0" i="0" u="none" strike="noStrike" baseline="0" dirty="0">
                <a:highlight>
                  <a:srgbClr val="FFFF00"/>
                </a:highlight>
                <a:latin typeface="Times New Roman" panose="02020603050405020304" pitchFamily="18" charset="0"/>
                <a:cs typeface="Times New Roman" panose="02020603050405020304" pitchFamily="18" charset="0"/>
              </a:rPr>
              <a:t>epithelial cell adhesin.</a:t>
            </a:r>
            <a:endParaRPr lang="en-US" sz="1900" dirty="0">
              <a:highlight>
                <a:srgbClr val="FFFF00"/>
              </a:highlight>
              <a:latin typeface="Times New Roman" panose="02020603050405020304" pitchFamily="18" charset="0"/>
              <a:cs typeface="Times New Roman" panose="02020603050405020304" pitchFamily="18" charset="0"/>
            </a:endParaRPr>
          </a:p>
          <a:p>
            <a:pPr algn="just"/>
            <a:endParaRPr lang="en-US" sz="19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molecule&#10;&#10;Description automatically generated">
            <a:extLst>
              <a:ext uri="{FF2B5EF4-FFF2-40B4-BE49-F238E27FC236}">
                <a16:creationId xmlns:a16="http://schemas.microsoft.com/office/drawing/2014/main" id="{E39A95B0-7451-5C05-8626-EA353AF144BA}"/>
              </a:ext>
            </a:extLst>
          </p:cNvPr>
          <p:cNvPicPr>
            <a:picLocks noChangeAspect="1"/>
          </p:cNvPicPr>
          <p:nvPr/>
        </p:nvPicPr>
        <p:blipFill rotWithShape="1">
          <a:blip r:embed="rId2">
            <a:extLst>
              <a:ext uri="{28A0092B-C50C-407E-A947-70E740481C1C}">
                <a14:useLocalDpi xmlns:a14="http://schemas.microsoft.com/office/drawing/2010/main" val="0"/>
              </a:ext>
            </a:extLst>
          </a:blip>
          <a:srcRect l="14109" r="14" b="2"/>
          <a:stretch/>
        </p:blipFill>
        <p:spPr>
          <a:xfrm>
            <a:off x="5977788" y="799352"/>
            <a:ext cx="5425410" cy="5259296"/>
          </a:xfrm>
          <a:prstGeom prst="rect">
            <a:avLst/>
          </a:prstGeom>
        </p:spPr>
      </p:pic>
    </p:spTree>
    <p:extLst>
      <p:ext uri="{BB962C8B-B14F-4D97-AF65-F5344CB8AC3E}">
        <p14:creationId xmlns:p14="http://schemas.microsoft.com/office/powerpoint/2010/main" val="33453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2F0C5-6EC2-02DF-0878-EFB60E95E3F2}"/>
              </a:ext>
            </a:extLst>
          </p:cNvPr>
          <p:cNvSpPr>
            <a:spLocks noGrp="1"/>
          </p:cNvSpPr>
          <p:nvPr>
            <p:ph type="title"/>
          </p:nvPr>
        </p:nvSpPr>
        <p:spPr>
          <a:xfrm>
            <a:off x="589560" y="856180"/>
            <a:ext cx="4560584" cy="1128068"/>
          </a:xfrm>
        </p:spPr>
        <p:txBody>
          <a:bodyPr anchor="ctr">
            <a:normAutofit/>
          </a:bodyPr>
          <a:lstStyle/>
          <a:p>
            <a:br>
              <a:rPr lang="en-US" sz="2800" b="0" i="0" u="none" strike="noStrike" baseline="0" dirty="0">
                <a:latin typeface="Myriad Pro"/>
              </a:rPr>
            </a:br>
            <a:r>
              <a:rPr lang="en-US" sz="2800" b="1" i="1" u="none" strike="noStrike" baseline="0" dirty="0">
                <a:latin typeface="Myriad Pro"/>
              </a:rPr>
              <a:t>Gram-negative Cell Wall</a:t>
            </a:r>
            <a:endParaRPr lang="en-US" sz="2800" dirty="0"/>
          </a:p>
        </p:txBody>
      </p:sp>
      <p:grpSp>
        <p:nvGrpSpPr>
          <p:cNvPr id="21"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DEFC39-62EB-437A-E9F3-FD6964AE20EF}"/>
              </a:ext>
            </a:extLst>
          </p:cNvPr>
          <p:cNvSpPr>
            <a:spLocks noGrp="1"/>
          </p:cNvSpPr>
          <p:nvPr>
            <p:ph idx="1"/>
          </p:nvPr>
        </p:nvSpPr>
        <p:spPr>
          <a:xfrm>
            <a:off x="159341" y="2330505"/>
            <a:ext cx="5526468" cy="3979585"/>
          </a:xfrm>
        </p:spPr>
        <p:txBody>
          <a:bodyPr anchor="ctr">
            <a:normAutofit/>
          </a:bodyPr>
          <a:lstStyle/>
          <a:p>
            <a:pPr algn="just"/>
            <a:r>
              <a:rPr lang="en-US" sz="1800" b="0" i="0" u="none" strike="noStrike" baseline="0" dirty="0">
                <a:latin typeface="Times New Roman" panose="02020603050405020304" pitchFamily="18" charset="0"/>
                <a:cs typeface="Times New Roman" panose="02020603050405020304" pitchFamily="18" charset="0"/>
              </a:rPr>
              <a:t>In gram-negative cells, the amount of peptidoglycan has been greatly reduced, in a periplasmic space.</a:t>
            </a:r>
          </a:p>
          <a:p>
            <a:pPr algn="just"/>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Outside this </a:t>
            </a:r>
            <a:r>
              <a:rPr lang="en-US" sz="1800" b="1" i="0" u="none" strike="noStrike" baseline="0" dirty="0">
                <a:latin typeface="Times New Roman" panose="02020603050405020304" pitchFamily="18" charset="0"/>
                <a:cs typeface="Times New Roman" panose="02020603050405020304" pitchFamily="18" charset="0"/>
              </a:rPr>
              <a:t>periplasm </a:t>
            </a:r>
            <a:r>
              <a:rPr lang="en-US" sz="1800" b="0" i="0" u="none" strike="noStrike" baseline="0" dirty="0">
                <a:latin typeface="Times New Roman" panose="02020603050405020304" pitchFamily="18" charset="0"/>
                <a:cs typeface="Times New Roman" panose="02020603050405020304" pitchFamily="18" charset="0"/>
              </a:rPr>
              <a:t>is an </a:t>
            </a:r>
            <a:r>
              <a:rPr lang="en-US" sz="1800" b="1" i="0" u="none" strike="noStrike" baseline="0" dirty="0">
                <a:latin typeface="Times New Roman" panose="02020603050405020304" pitchFamily="18" charset="0"/>
                <a:cs typeface="Times New Roman" panose="02020603050405020304" pitchFamily="18" charset="0"/>
              </a:rPr>
              <a:t>outer membrane</a:t>
            </a:r>
            <a:r>
              <a:rPr lang="en-US" sz="1800" b="0" i="0" u="none" strike="noStrike" baseline="0" dirty="0">
                <a:latin typeface="Times New Roman" panose="02020603050405020304" pitchFamily="18" charset="0"/>
                <a:cs typeface="Times New Roman" panose="02020603050405020304" pitchFamily="18" charset="0"/>
              </a:rPr>
              <a:t>. </a:t>
            </a:r>
          </a:p>
          <a:p>
            <a:pPr algn="just"/>
            <a:r>
              <a:rPr lang="en-US" sz="1800" b="0" i="0" u="none" strike="noStrike" baseline="0" dirty="0">
                <a:latin typeface="Times New Roman" panose="02020603050405020304" pitchFamily="18" charset="0"/>
                <a:cs typeface="Times New Roman" panose="02020603050405020304" pitchFamily="18" charset="0"/>
              </a:rPr>
              <a:t>The </a:t>
            </a:r>
            <a:r>
              <a:rPr lang="en-US" sz="1800" b="0" i="0" u="sng" strike="noStrike" baseline="0" dirty="0">
                <a:latin typeface="Times New Roman" panose="02020603050405020304" pitchFamily="18" charset="0"/>
                <a:cs typeface="Times New Roman" panose="02020603050405020304" pitchFamily="18" charset="0"/>
              </a:rPr>
              <a:t>proteins in solution in the periplasm </a:t>
            </a:r>
            <a:r>
              <a:rPr lang="en-US" sz="1800" b="0" i="0" u="none" strike="noStrike" baseline="0" dirty="0">
                <a:latin typeface="Times New Roman" panose="02020603050405020304" pitchFamily="18" charset="0"/>
                <a:cs typeface="Times New Roman" panose="02020603050405020304" pitchFamily="18" charset="0"/>
              </a:rPr>
              <a:t>consist of enzymes with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hydrolytic functions</a:t>
            </a:r>
            <a:r>
              <a:rPr lang="en-US" sz="1800" b="0" i="0" u="none" strike="noStrike" baseline="0" dirty="0">
                <a:latin typeface="Times New Roman" panose="02020603050405020304" pitchFamily="18" charset="0"/>
                <a:cs typeface="Times New Roman" panose="02020603050405020304" pitchFamily="18" charset="0"/>
              </a:rPr>
              <a:t>, sometimes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antibiotic-inactivating enzymes</a:t>
            </a:r>
            <a:r>
              <a:rPr lang="en-US" sz="1800" b="0" i="0" u="none" strike="noStrike" baseline="0" dirty="0">
                <a:latin typeface="Times New Roman" panose="02020603050405020304" pitchFamily="18" charset="0"/>
                <a:cs typeface="Times New Roman" panose="02020603050405020304" pitchFamily="18" charset="0"/>
              </a:rPr>
              <a:t>, and various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binding proteins with roles in chemotaxis </a:t>
            </a:r>
            <a:r>
              <a:rPr lang="en-US" sz="1800" b="0" i="0" u="none" strike="noStrike" baseline="0" dirty="0">
                <a:latin typeface="Times New Roman" panose="02020603050405020304" pitchFamily="18" charset="0"/>
                <a:cs typeface="Times New Roman" panose="02020603050405020304" pitchFamily="18" charset="0"/>
              </a:rPr>
              <a:t>and in the active transport of solutes into the cell.</a:t>
            </a:r>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cell membrane&#10;&#10;Description automatically generated">
            <a:extLst>
              <a:ext uri="{FF2B5EF4-FFF2-40B4-BE49-F238E27FC236}">
                <a16:creationId xmlns:a16="http://schemas.microsoft.com/office/drawing/2014/main" id="{528FBCAE-7735-E267-798D-BCCC513519EB}"/>
              </a:ext>
            </a:extLst>
          </p:cNvPr>
          <p:cNvPicPr>
            <a:picLocks noChangeAspect="1"/>
          </p:cNvPicPr>
          <p:nvPr/>
        </p:nvPicPr>
        <p:blipFill rotWithShape="1">
          <a:blip r:embed="rId2">
            <a:extLst>
              <a:ext uri="{28A0092B-C50C-407E-A947-70E740481C1C}">
                <a14:useLocalDpi xmlns:a14="http://schemas.microsoft.com/office/drawing/2010/main" val="0"/>
              </a:ext>
            </a:extLst>
          </a:blip>
          <a:srcRect l="6509" r="21279" b="-1"/>
          <a:stretch/>
        </p:blipFill>
        <p:spPr>
          <a:xfrm>
            <a:off x="5977788" y="799352"/>
            <a:ext cx="5425410" cy="5259296"/>
          </a:xfrm>
          <a:prstGeom prst="rect">
            <a:avLst/>
          </a:prstGeom>
        </p:spPr>
      </p:pic>
    </p:spTree>
    <p:extLst>
      <p:ext uri="{BB962C8B-B14F-4D97-AF65-F5344CB8AC3E}">
        <p14:creationId xmlns:p14="http://schemas.microsoft.com/office/powerpoint/2010/main" val="248523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031A4-D98E-CDDC-A48C-28090A31CC92}"/>
              </a:ext>
            </a:extLst>
          </p:cNvPr>
          <p:cNvSpPr>
            <a:spLocks noGrp="1"/>
          </p:cNvSpPr>
          <p:nvPr>
            <p:ph type="title"/>
          </p:nvPr>
        </p:nvSpPr>
        <p:spPr>
          <a:xfrm>
            <a:off x="1043631" y="873940"/>
            <a:ext cx="5052369" cy="1035781"/>
          </a:xfrm>
        </p:spPr>
        <p:txBody>
          <a:bodyPr anchor="ctr">
            <a:normAutofit/>
          </a:bodyPr>
          <a:lstStyle/>
          <a:p>
            <a:r>
              <a:rPr lang="en-US" sz="3300" b="1" i="1" u="none" strike="noStrike" baseline="0">
                <a:latin typeface="Myriad Pro"/>
              </a:rPr>
              <a:t>Gram-negative Cell Wall - </a:t>
            </a:r>
            <a:r>
              <a:rPr lang="en-US" sz="3300" b="1" i="1">
                <a:latin typeface="Myriad Pro"/>
              </a:rPr>
              <a:t>Outer membrane:</a:t>
            </a:r>
          </a:p>
        </p:txBody>
      </p:sp>
      <p:sp>
        <p:nvSpPr>
          <p:cNvPr id="3" name="Content Placeholder 2">
            <a:extLst>
              <a:ext uri="{FF2B5EF4-FFF2-40B4-BE49-F238E27FC236}">
                <a16:creationId xmlns:a16="http://schemas.microsoft.com/office/drawing/2014/main" id="{C58DFD22-9AC6-3D42-D70C-89662EAA791C}"/>
              </a:ext>
            </a:extLst>
          </p:cNvPr>
          <p:cNvSpPr>
            <a:spLocks noGrp="1"/>
          </p:cNvSpPr>
          <p:nvPr>
            <p:ph idx="1"/>
          </p:nvPr>
        </p:nvSpPr>
        <p:spPr>
          <a:xfrm>
            <a:off x="195859" y="2003905"/>
            <a:ext cx="6320384" cy="4136903"/>
          </a:xfrm>
        </p:spPr>
        <p:txBody>
          <a:bodyPr anchor="ctr">
            <a:normAutofit fontScale="92500" lnSpcReduction="20000"/>
          </a:bodyPr>
          <a:lstStyle/>
          <a:p>
            <a:pPr algn="just">
              <a:lnSpc>
                <a:spcPct val="100000"/>
              </a:lnSpc>
            </a:pPr>
            <a:r>
              <a:rPr lang="en-US" sz="1800" b="0" i="0" u="none" strike="noStrike" baseline="0" dirty="0">
                <a:latin typeface="Times New Roman" panose="02020603050405020304" pitchFamily="18" charset="0"/>
                <a:cs typeface="Times New Roman" panose="02020603050405020304" pitchFamily="18" charset="0"/>
              </a:rPr>
              <a:t>The bacterial outer membrane like eukaryotic membranes with two layers of phospholipids and proteins. Yet, its chemical composition is biologically unique.</a:t>
            </a:r>
          </a:p>
          <a:p>
            <a:pPr algn="just">
              <a:lnSpc>
                <a:spcPct val="100000"/>
              </a:lnSpc>
            </a:pPr>
            <a:r>
              <a:rPr lang="en-US" sz="1800" b="0" i="0" u="none" strike="noStrike" baseline="0" dirty="0">
                <a:highlight>
                  <a:srgbClr val="FFFF00"/>
                </a:highlight>
                <a:latin typeface="Times New Roman" panose="02020603050405020304" pitchFamily="18" charset="0"/>
                <a:cs typeface="Times New Roman" panose="02020603050405020304" pitchFamily="18" charset="0"/>
              </a:rPr>
              <a:t>The inner layer contains regular </a:t>
            </a:r>
            <a:r>
              <a:rPr lang="en-US" sz="1800" b="0" i="0" u="none" strike="noStrike" baseline="0" dirty="0">
                <a:latin typeface="Times New Roman" panose="02020603050405020304" pitchFamily="18" charset="0"/>
                <a:cs typeface="Times New Roman" panose="02020603050405020304" pitchFamily="18" charset="0"/>
              </a:rPr>
              <a:t>phospholipids, while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the outer layer has lipopolysaccharide (LPS)</a:t>
            </a:r>
            <a:r>
              <a:rPr lang="en-US" sz="1800" b="0" i="0" u="none" strike="noStrike" baseline="0" dirty="0">
                <a:latin typeface="Times New Roman" panose="02020603050405020304" pitchFamily="18" charset="0"/>
                <a:cs typeface="Times New Roman" panose="02020603050405020304" pitchFamily="18" charset="0"/>
              </a:rPr>
              <a:t>, known as endotoxin, which is highly toxic to humans and animals.</a:t>
            </a:r>
          </a:p>
          <a:p>
            <a:pPr algn="just">
              <a:lnSpc>
                <a:spcPct val="100000"/>
              </a:lnSpc>
            </a:pPr>
            <a:endParaRPr lang="en-US" sz="1800" b="0" i="0" u="none" strike="noStrike" baseline="0" dirty="0">
              <a:latin typeface="Times New Roman" panose="02020603050405020304" pitchFamily="18" charset="0"/>
              <a:cs typeface="Times New Roman" panose="02020603050405020304" pitchFamily="18" charset="0"/>
            </a:endParaRPr>
          </a:p>
          <a:p>
            <a:pPr algn="just">
              <a:lnSpc>
                <a:spcPct val="100000"/>
              </a:lnSpc>
            </a:pPr>
            <a:r>
              <a:rPr lang="en-US" sz="1800" b="0" i="0" u="none" strike="noStrike" baseline="0" dirty="0">
                <a:latin typeface="Times New Roman" panose="02020603050405020304" pitchFamily="18" charset="0"/>
                <a:cs typeface="Times New Roman" panose="02020603050405020304" pitchFamily="18" charset="0"/>
              </a:rPr>
              <a:t>Even in small amounts, such as the amounts released to circulation during the course of a gram-negative infection, this substance can produce a fever and shock syndrome called gram-negative or </a:t>
            </a:r>
            <a:r>
              <a:rPr lang="en-US" sz="1800" b="1" i="0" u="none" strike="noStrike" baseline="0" dirty="0">
                <a:latin typeface="Times New Roman" panose="02020603050405020304" pitchFamily="18" charset="0"/>
                <a:cs typeface="Times New Roman" panose="02020603050405020304" pitchFamily="18" charset="0"/>
              </a:rPr>
              <a:t>endotoxic shock.</a:t>
            </a:r>
          </a:p>
          <a:p>
            <a:pPr algn="just">
              <a:lnSpc>
                <a:spcPct val="100000"/>
              </a:lnSpc>
            </a:pPr>
            <a:endParaRPr lang="en-US" sz="1800" b="0" i="0" u="none" strike="noStrike" baseline="0" dirty="0">
              <a:latin typeface="Times New Roman" panose="02020603050405020304" pitchFamily="18" charset="0"/>
              <a:cs typeface="Times New Roman" panose="02020603050405020304" pitchFamily="18" charset="0"/>
            </a:endParaRPr>
          </a:p>
          <a:p>
            <a:pPr algn="just">
              <a:lnSpc>
                <a:spcPct val="100000"/>
              </a:lnSpc>
            </a:pPr>
            <a:r>
              <a:rPr lang="en-US" sz="1800" b="0" i="0" u="none" strike="noStrike" baseline="0" dirty="0">
                <a:latin typeface="Times New Roman" panose="02020603050405020304" pitchFamily="18" charset="0"/>
                <a:cs typeface="Times New Roman" panose="02020603050405020304" pitchFamily="18" charset="0"/>
              </a:rPr>
              <a:t>Special structural proteins, called </a:t>
            </a:r>
            <a:r>
              <a:rPr lang="en-US" sz="1800" b="1" i="0" u="none" strike="noStrike" baseline="0" dirty="0">
                <a:latin typeface="Times New Roman" panose="02020603050405020304" pitchFamily="18" charset="0"/>
                <a:cs typeface="Times New Roman" panose="02020603050405020304" pitchFamily="18" charset="0"/>
              </a:rPr>
              <a:t>porins, </a:t>
            </a:r>
            <a:r>
              <a:rPr lang="en-US" sz="1800" b="0" i="0" u="none" strike="noStrike" baseline="0" dirty="0">
                <a:latin typeface="Times New Roman" panose="02020603050405020304" pitchFamily="18" charset="0"/>
                <a:cs typeface="Times New Roman" panose="02020603050405020304" pitchFamily="18" charset="0"/>
              </a:rPr>
              <a:t>form pores through the outer membrane that make it possible for hydrophilic solute molecules to diffuse through it and into the periplasm.</a:t>
            </a:r>
            <a:endParaRPr lang="en-US" sz="18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of cell wall of gram bacteria&#10;&#10;Description automatically generated">
            <a:extLst>
              <a:ext uri="{FF2B5EF4-FFF2-40B4-BE49-F238E27FC236}">
                <a16:creationId xmlns:a16="http://schemas.microsoft.com/office/drawing/2014/main" id="{FB0E2495-71E0-9B22-C951-61801C1E6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2186887"/>
            <a:ext cx="4223252" cy="2544509"/>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11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2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8CCD8-32B3-29E0-4BA1-DE61EE4C3E45}"/>
              </a:ext>
            </a:extLst>
          </p:cNvPr>
          <p:cNvSpPr>
            <a:spLocks noGrp="1"/>
          </p:cNvSpPr>
          <p:nvPr>
            <p:ph type="title"/>
          </p:nvPr>
        </p:nvSpPr>
        <p:spPr>
          <a:xfrm>
            <a:off x="793662" y="386930"/>
            <a:ext cx="10066122" cy="1298448"/>
          </a:xfrm>
        </p:spPr>
        <p:txBody>
          <a:bodyPr anchor="b">
            <a:normAutofit/>
          </a:bodyPr>
          <a:lstStyle/>
          <a:p>
            <a:r>
              <a:rPr lang="en-US" sz="4800">
                <a:latin typeface="Times New Roman" panose="02020603050405020304" pitchFamily="18" charset="0"/>
                <a:cs typeface="Times New Roman" panose="02020603050405020304" pitchFamily="18" charset="0"/>
              </a:rPr>
              <a:t>Cell Membrane</a:t>
            </a:r>
          </a:p>
        </p:txBody>
      </p:sp>
      <p:sp>
        <p:nvSpPr>
          <p:cNvPr id="49"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B785FC-C010-6EFB-46D8-35CEEF8A6BF9}"/>
              </a:ext>
            </a:extLst>
          </p:cNvPr>
          <p:cNvSpPr>
            <a:spLocks noGrp="1"/>
          </p:cNvSpPr>
          <p:nvPr>
            <p:ph idx="1"/>
          </p:nvPr>
        </p:nvSpPr>
        <p:spPr>
          <a:xfrm>
            <a:off x="174282" y="2354094"/>
            <a:ext cx="6034716" cy="3884865"/>
          </a:xfrm>
        </p:spPr>
        <p:txBody>
          <a:bodyPr anchor="ctr">
            <a:normAutofit/>
          </a:bodyPr>
          <a:lstStyle/>
          <a:p>
            <a:pPr algn="just">
              <a:lnSpc>
                <a:spcPct val="100000"/>
              </a:lnSpc>
            </a:pPr>
            <a:r>
              <a:rPr lang="en-US" sz="1800" b="0" i="0" u="none" strike="noStrike" baseline="0" dirty="0">
                <a:latin typeface="Times New Roman" panose="02020603050405020304" pitchFamily="18" charset="0"/>
                <a:cs typeface="Times New Roman" panose="02020603050405020304" pitchFamily="18" charset="0"/>
              </a:rPr>
              <a:t>Generally, the cell (plasma) membrane of bacteria is similar to the familiar bilayer membrane of most cells.</a:t>
            </a:r>
          </a:p>
          <a:p>
            <a:pPr algn="just">
              <a:lnSpc>
                <a:spcPct val="100000"/>
              </a:lnSpc>
            </a:pPr>
            <a:endParaRPr lang="en-US" sz="1800" b="0" i="0" u="none" strike="noStrike" baseline="0" dirty="0">
              <a:latin typeface="Times New Roman" panose="02020603050405020304" pitchFamily="18" charset="0"/>
              <a:cs typeface="Times New Roman" panose="02020603050405020304" pitchFamily="18" charset="0"/>
            </a:endParaRPr>
          </a:p>
          <a:p>
            <a:pPr algn="just">
              <a:lnSpc>
                <a:spcPct val="100000"/>
              </a:lnSpc>
            </a:pPr>
            <a:r>
              <a:rPr lang="en-US" sz="1800" b="0" i="0" u="none" strike="noStrike" baseline="0" dirty="0">
                <a:latin typeface="Times New Roman" panose="02020603050405020304" pitchFamily="18" charset="0"/>
                <a:cs typeface="Times New Roman" panose="02020603050405020304" pitchFamily="18" charset="0"/>
              </a:rPr>
              <a:t>However, there are important differences. The bacterial cell membrane is exceptionally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rich in proteins</a:t>
            </a:r>
            <a:r>
              <a:rPr lang="en-US" sz="1800" b="0" i="0" u="none" strike="noStrike" baseline="0" dirty="0">
                <a:latin typeface="Times New Roman" panose="02020603050405020304" pitchFamily="18" charset="0"/>
                <a:cs typeface="Times New Roman" panose="02020603050405020304" pitchFamily="18" charset="0"/>
              </a:rPr>
              <a:t> and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does not contain sterols (except mycoplasmas).</a:t>
            </a:r>
            <a:endParaRPr lang="en-US" sz="1800" dirty="0">
              <a:highlight>
                <a:srgbClr val="FFFF00"/>
              </a:highlight>
              <a:latin typeface="Times New Roman" panose="02020603050405020304" pitchFamily="18" charset="0"/>
              <a:cs typeface="Times New Roman" panose="02020603050405020304" pitchFamily="18" charset="0"/>
            </a:endParaRPr>
          </a:p>
          <a:p>
            <a:pPr algn="just">
              <a:lnSpc>
                <a:spcPct val="100000"/>
              </a:lnSpc>
            </a:pPr>
            <a:r>
              <a:rPr lang="en-US" sz="1800" b="0" i="0" u="none" strike="noStrike" baseline="0" dirty="0">
                <a:latin typeface="Times New Roman" panose="02020603050405020304" pitchFamily="18" charset="0"/>
                <a:cs typeface="Times New Roman" panose="02020603050405020304" pitchFamily="18" charset="0"/>
              </a:rPr>
              <a:t>It contains the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entire electron transport system of the cell</a:t>
            </a:r>
            <a:r>
              <a:rPr lang="en-US" sz="1800" b="0" i="0" u="none" strike="noStrike" baseline="0" dirty="0">
                <a:latin typeface="Times New Roman" panose="02020603050405020304" pitchFamily="18" charset="0"/>
                <a:cs typeface="Times New Roman" panose="02020603050405020304" pitchFamily="18" charset="0"/>
              </a:rPr>
              <a:t>.</a:t>
            </a:r>
          </a:p>
          <a:p>
            <a:pPr algn="just">
              <a:lnSpc>
                <a:spcPct val="100000"/>
              </a:lnSpc>
            </a:pPr>
            <a:r>
              <a:rPr lang="en-US" sz="1800" dirty="0">
                <a:latin typeface="Times New Roman" panose="02020603050405020304" pitchFamily="18" charset="0"/>
                <a:cs typeface="Times New Roman" panose="02020603050405020304" pitchFamily="18" charset="0"/>
              </a:rPr>
              <a:t>It contains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receptor proteins that function in chemotaxis</a:t>
            </a:r>
            <a:r>
              <a:rPr lang="en-US" sz="1800" b="0" i="0" u="none" strike="noStrike" baseline="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5" name="Picture 4" descr="A diagram of a cell membrane&#10;&#10;Description automatically generated">
            <a:extLst>
              <a:ext uri="{FF2B5EF4-FFF2-40B4-BE49-F238E27FC236}">
                <a16:creationId xmlns:a16="http://schemas.microsoft.com/office/drawing/2014/main" id="{CDD013E3-FC40-2A45-8738-9DFC89B84D79}"/>
              </a:ext>
            </a:extLst>
          </p:cNvPr>
          <p:cNvPicPr>
            <a:picLocks noChangeAspect="1"/>
          </p:cNvPicPr>
          <p:nvPr/>
        </p:nvPicPr>
        <p:blipFill rotWithShape="1">
          <a:blip r:embed="rId2">
            <a:extLst>
              <a:ext uri="{28A0092B-C50C-407E-A947-70E740481C1C}">
                <a14:useLocalDpi xmlns:a14="http://schemas.microsoft.com/office/drawing/2010/main" val="0"/>
              </a:ext>
            </a:extLst>
          </a:blip>
          <a:srcRect l="4402" r="5050" b="1"/>
          <a:stretch/>
        </p:blipFill>
        <p:spPr>
          <a:xfrm>
            <a:off x="6297104" y="2484255"/>
            <a:ext cx="4764705" cy="3714244"/>
          </a:xfrm>
          <a:prstGeom prst="rect">
            <a:avLst/>
          </a:prstGeom>
        </p:spPr>
      </p:pic>
      <p:sp>
        <p:nvSpPr>
          <p:cNvPr id="28" name="Rectangle 2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41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31C15-CD2E-76E8-5275-280ED1B4863C}"/>
              </a:ext>
            </a:extLst>
          </p:cNvPr>
          <p:cNvSpPr>
            <a:spLocks noGrp="1"/>
          </p:cNvSpPr>
          <p:nvPr>
            <p:ph type="title"/>
          </p:nvPr>
        </p:nvSpPr>
        <p:spPr>
          <a:xfrm>
            <a:off x="793662" y="386930"/>
            <a:ext cx="10066122" cy="1298448"/>
          </a:xfrm>
        </p:spPr>
        <p:txBody>
          <a:bodyPr anchor="b">
            <a:normAutofit/>
          </a:bodyPr>
          <a:lstStyle/>
          <a:p>
            <a:r>
              <a:rPr lang="en-US" b="1" dirty="0">
                <a:latin typeface="Times New Roman" panose="02020603050405020304" pitchFamily="18" charset="0"/>
                <a:cs typeface="Times New Roman" panose="02020603050405020304" pitchFamily="18" charset="0"/>
              </a:rPr>
              <a:t>Flagella</a:t>
            </a:r>
            <a:r>
              <a:rPr lang="en-US" b="1" dirty="0">
                <a:latin typeface="Myriad Pro Light"/>
              </a:rPr>
              <a:t> </a:t>
            </a:r>
            <a:endParaRPr lang="en-US"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991DB9-B688-66FC-1A5F-7ED73F886CE7}"/>
              </a:ext>
            </a:extLst>
          </p:cNvPr>
          <p:cNvSpPr>
            <a:spLocks noGrp="1"/>
          </p:cNvSpPr>
          <p:nvPr>
            <p:ph idx="1"/>
          </p:nvPr>
        </p:nvSpPr>
        <p:spPr>
          <a:xfrm>
            <a:off x="252918" y="2363821"/>
            <a:ext cx="5908936" cy="3875138"/>
          </a:xfrm>
        </p:spPr>
        <p:txBody>
          <a:bodyPr anchor="ctr">
            <a:normAutofit/>
          </a:bodyPr>
          <a:lstStyle/>
          <a:p>
            <a:pPr algn="just"/>
            <a:r>
              <a:rPr lang="en-US" sz="1800" b="0" i="0" u="none" strike="noStrike" baseline="0" dirty="0">
                <a:latin typeface="Times New Roman" panose="02020603050405020304" pitchFamily="18" charset="0"/>
                <a:cs typeface="Times New Roman" panose="02020603050405020304" pitchFamily="18" charset="0"/>
              </a:rPr>
              <a:t>Flagella are molecular organelles of </a:t>
            </a:r>
            <a:r>
              <a:rPr lang="en-US" sz="1800" b="0" i="0" u="none" strike="noStrike" baseline="0" dirty="0">
                <a:highlight>
                  <a:srgbClr val="FFFF00"/>
                </a:highlight>
                <a:latin typeface="Times New Roman" panose="02020603050405020304" pitchFamily="18" charset="0"/>
                <a:cs typeface="Times New Roman" panose="02020603050405020304" pitchFamily="18" charset="0"/>
              </a:rPr>
              <a:t>motility</a:t>
            </a:r>
            <a:r>
              <a:rPr lang="en-US" sz="1800" b="0" i="0" u="none" strike="noStrike" baseline="0" dirty="0">
                <a:latin typeface="Times New Roman" panose="02020603050405020304" pitchFamily="18" charset="0"/>
                <a:cs typeface="Times New Roman" panose="02020603050405020304" pitchFamily="18" charset="0"/>
              </a:rPr>
              <a:t> found in many species of bacteria, both gram-positive and gram-negative. </a:t>
            </a:r>
          </a:p>
          <a:p>
            <a:pPr algn="just"/>
            <a:r>
              <a:rPr lang="en-US" sz="1800" b="0" i="0" u="none" strike="noStrike" baseline="0" dirty="0">
                <a:latin typeface="Times New Roman" panose="02020603050405020304" pitchFamily="18" charset="0"/>
                <a:cs typeface="Times New Roman" panose="02020603050405020304" pitchFamily="18" charset="0"/>
              </a:rPr>
              <a:t>They may be distributed around the cell, at </a:t>
            </a:r>
            <a:r>
              <a:rPr lang="en-US" sz="1800" b="0" i="0" u="sng" strike="noStrike" baseline="0" dirty="0">
                <a:latin typeface="Times New Roman" panose="02020603050405020304" pitchFamily="18" charset="0"/>
                <a:cs typeface="Times New Roman" panose="02020603050405020304" pitchFamily="18" charset="0"/>
              </a:rPr>
              <a:t>one pole or at both ends of the cell</a:t>
            </a:r>
          </a:p>
          <a:p>
            <a:pPr algn="just"/>
            <a:r>
              <a:rPr lang="en-US" sz="1800" b="0" i="0" u="none" strike="noStrike" baseline="0" dirty="0">
                <a:latin typeface="Times New Roman" panose="02020603050405020304" pitchFamily="18" charset="0"/>
                <a:cs typeface="Times New Roman" panose="02020603050405020304" pitchFamily="18" charset="0"/>
              </a:rPr>
              <a:t>The presence or absence of flagella and their position are </a:t>
            </a:r>
            <a:r>
              <a:rPr lang="en-US" sz="1800" b="0" i="0" u="sng" strike="noStrike" baseline="0" dirty="0">
                <a:latin typeface="Times New Roman" panose="02020603050405020304" pitchFamily="18" charset="0"/>
                <a:cs typeface="Times New Roman" panose="02020603050405020304" pitchFamily="18" charset="0"/>
              </a:rPr>
              <a:t>important taxonomic characteristics.</a:t>
            </a:r>
          </a:p>
          <a:p>
            <a:pPr algn="just"/>
            <a:r>
              <a:rPr lang="en-US" sz="1800" b="0" i="0" u="none" strike="noStrike" baseline="0" dirty="0">
                <a:latin typeface="Times New Roman" panose="02020603050405020304" pitchFamily="18" charset="0"/>
                <a:cs typeface="Times New Roman" panose="02020603050405020304" pitchFamily="18" charset="0"/>
              </a:rPr>
              <a:t>The flagellar apparatus is complex but consists entirely of proteins attached to the cell by a basal body consisting of several proteins organized as rings on a central rod.</a:t>
            </a:r>
            <a:endParaRPr lang="en-US" sz="18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 of a structure of a human body&#10;&#10;Description automatically generated">
            <a:extLst>
              <a:ext uri="{FF2B5EF4-FFF2-40B4-BE49-F238E27FC236}">
                <a16:creationId xmlns:a16="http://schemas.microsoft.com/office/drawing/2014/main" id="{6087FB6C-5EA9-3DD1-E052-B242F022D26E}"/>
              </a:ext>
            </a:extLst>
          </p:cNvPr>
          <p:cNvPicPr>
            <a:picLocks noChangeAspect="1"/>
          </p:cNvPicPr>
          <p:nvPr/>
        </p:nvPicPr>
        <p:blipFill rotWithShape="1">
          <a:blip r:embed="rId2">
            <a:extLst>
              <a:ext uri="{28A0092B-C50C-407E-A947-70E740481C1C}">
                <a14:useLocalDpi xmlns:a14="http://schemas.microsoft.com/office/drawing/2010/main" val="0"/>
              </a:ext>
            </a:extLst>
          </a:blip>
          <a:srcRect l="7980" t="4405" r="7773"/>
          <a:stretch/>
        </p:blipFill>
        <p:spPr>
          <a:xfrm>
            <a:off x="6293952" y="2545237"/>
            <a:ext cx="4848867" cy="3280528"/>
          </a:xfrm>
          <a:prstGeom prst="rect">
            <a:avLst/>
          </a:prstGeom>
        </p:spPr>
      </p:pic>
    </p:spTree>
    <p:extLst>
      <p:ext uri="{BB962C8B-B14F-4D97-AF65-F5344CB8AC3E}">
        <p14:creationId xmlns:p14="http://schemas.microsoft.com/office/powerpoint/2010/main" val="167282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591B7-C217-7231-3219-342D2CE0B580}"/>
              </a:ext>
            </a:extLst>
          </p:cNvPr>
          <p:cNvSpPr>
            <a:spLocks noGrp="1"/>
          </p:cNvSpPr>
          <p:nvPr>
            <p:ph type="title"/>
          </p:nvPr>
        </p:nvSpPr>
        <p:spPr>
          <a:xfrm>
            <a:off x="793662" y="386930"/>
            <a:ext cx="10066122" cy="1298448"/>
          </a:xfrm>
        </p:spPr>
        <p:txBody>
          <a:bodyPr anchor="b">
            <a:normAutofit/>
          </a:bodyPr>
          <a:lstStyle/>
          <a:p>
            <a:r>
              <a:rPr lang="en-US" b="1" dirty="0">
                <a:latin typeface="Times New Roman" panose="02020603050405020304" pitchFamily="18" charset="0"/>
                <a:cs typeface="Times New Roman" panose="02020603050405020304" pitchFamily="18" charset="0"/>
              </a:rPr>
              <a:t>Pili </a:t>
            </a:r>
          </a:p>
        </p:txBody>
      </p:sp>
      <p:sp>
        <p:nvSpPr>
          <p:cNvPr id="23"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96331D-F435-DD7F-AA9F-761BA87BF5A9}"/>
              </a:ext>
            </a:extLst>
          </p:cNvPr>
          <p:cNvSpPr>
            <a:spLocks noGrp="1"/>
          </p:cNvSpPr>
          <p:nvPr>
            <p:ph idx="1"/>
          </p:nvPr>
        </p:nvSpPr>
        <p:spPr>
          <a:xfrm>
            <a:off x="174282" y="2203079"/>
            <a:ext cx="5577913" cy="4035880"/>
          </a:xfrm>
        </p:spPr>
        <p:txBody>
          <a:bodyPr anchor="ctr">
            <a:normAutofit/>
          </a:bodyPr>
          <a:lstStyle/>
          <a:p>
            <a:pPr algn="just"/>
            <a:r>
              <a:rPr lang="en-US" sz="1600" b="0" i="0" u="none" strike="noStrike" baseline="0" dirty="0">
                <a:latin typeface="Times New Roman" panose="02020603050405020304" pitchFamily="18" charset="0"/>
                <a:cs typeface="Times New Roman" panose="02020603050405020304" pitchFamily="18" charset="0"/>
              </a:rPr>
              <a:t>Pili (also called fimbriae) are hair-like projections found on the surface of cells of many gram-positive and gram-negative species. </a:t>
            </a:r>
          </a:p>
          <a:p>
            <a:pPr algn="just"/>
            <a:r>
              <a:rPr lang="en-US" sz="1600" b="0" i="0" u="none" strike="noStrike" baseline="0" dirty="0">
                <a:latin typeface="Times New Roman" panose="02020603050405020304" pitchFamily="18" charset="0"/>
                <a:cs typeface="Times New Roman" panose="02020603050405020304" pitchFamily="18" charset="0"/>
              </a:rPr>
              <a:t>They are composed of molecules of a protein called </a:t>
            </a:r>
            <a:r>
              <a:rPr lang="en-US" sz="1600" b="1" i="0" u="none" strike="noStrike" baseline="0" dirty="0">
                <a:latin typeface="Times New Roman" panose="02020603050405020304" pitchFamily="18" charset="0"/>
                <a:cs typeface="Times New Roman" panose="02020603050405020304" pitchFamily="18" charset="0"/>
              </a:rPr>
              <a:t>pilin </a:t>
            </a:r>
            <a:r>
              <a:rPr lang="en-US" sz="1600" b="0" i="0" u="none" strike="noStrike" baseline="0" dirty="0">
                <a:latin typeface="Times New Roman" panose="02020603050405020304" pitchFamily="18" charset="0"/>
                <a:cs typeface="Times New Roman" panose="02020603050405020304" pitchFamily="18" charset="0"/>
              </a:rPr>
              <a:t>arranged to form a tube with a small, hollow core. </a:t>
            </a:r>
          </a:p>
          <a:p>
            <a:pPr algn="just"/>
            <a:r>
              <a:rPr lang="en-US" sz="1600" b="0" i="0" u="none" strike="noStrike" baseline="0" dirty="0">
                <a:latin typeface="Times New Roman" panose="02020603050405020304" pitchFamily="18" charset="0"/>
                <a:cs typeface="Times New Roman" panose="02020603050405020304" pitchFamily="18" charset="0"/>
              </a:rPr>
              <a:t>There are two general classes, common pili and sex pili. </a:t>
            </a:r>
          </a:p>
          <a:p>
            <a:pPr algn="just"/>
            <a:r>
              <a:rPr lang="en-US" sz="1600" b="0" i="0" u="none" strike="noStrike" baseline="0" dirty="0">
                <a:latin typeface="Times New Roman" panose="02020603050405020304" pitchFamily="18" charset="0"/>
                <a:cs typeface="Times New Roman" panose="02020603050405020304" pitchFamily="18" charset="0"/>
              </a:rPr>
              <a:t>Up to a thousand </a:t>
            </a:r>
            <a:r>
              <a:rPr lang="en-US" sz="1600" b="1" i="0" u="none" strike="noStrike" baseline="0" dirty="0">
                <a:latin typeface="Times New Roman" panose="02020603050405020304" pitchFamily="18" charset="0"/>
                <a:cs typeface="Times New Roman" panose="02020603050405020304" pitchFamily="18" charset="0"/>
              </a:rPr>
              <a:t>common pili </a:t>
            </a:r>
            <a:r>
              <a:rPr lang="en-US" sz="1600" b="0" i="0" u="none" strike="noStrike" baseline="0" dirty="0">
                <a:latin typeface="Times New Roman" panose="02020603050405020304" pitchFamily="18" charset="0"/>
                <a:cs typeface="Times New Roman" panose="02020603050405020304" pitchFamily="18" charset="0"/>
              </a:rPr>
              <a:t>cover the surface of the cell, They are, in many cases, </a:t>
            </a:r>
            <a:r>
              <a:rPr lang="en-US" sz="1600" b="0" i="0" u="none" strike="noStrike" baseline="0" dirty="0">
                <a:highlight>
                  <a:srgbClr val="FFFF00"/>
                </a:highlight>
                <a:latin typeface="Times New Roman" panose="02020603050405020304" pitchFamily="18" charset="0"/>
                <a:cs typeface="Times New Roman" panose="02020603050405020304" pitchFamily="18" charset="0"/>
              </a:rPr>
              <a:t>adhesins,</a:t>
            </a:r>
            <a:r>
              <a:rPr lang="en-US" sz="1600" b="0" i="0" u="none" strike="noStrike" baseline="0" dirty="0">
                <a:latin typeface="Times New Roman" panose="02020603050405020304" pitchFamily="18" charset="0"/>
                <a:cs typeface="Times New Roman" panose="02020603050405020304" pitchFamily="18" charset="0"/>
              </a:rPr>
              <a:t> which are responsible for the ability of bacteria to colonize surfaces and cells. </a:t>
            </a:r>
          </a:p>
          <a:p>
            <a:pPr algn="just"/>
            <a:r>
              <a:rPr lang="en-US" sz="1600" b="0" i="0" u="none" strike="noStrike" baseline="0" dirty="0">
                <a:latin typeface="Times New Roman" panose="02020603050405020304" pitchFamily="18" charset="0"/>
                <a:cs typeface="Times New Roman" panose="02020603050405020304" pitchFamily="18" charset="0"/>
              </a:rPr>
              <a:t>Some pili are specialized for adherence to certain cell types such as enterocytes or uroepithelial cells.  That why some strains are tissue specific.</a:t>
            </a:r>
          </a:p>
          <a:p>
            <a:pPr algn="just"/>
            <a:r>
              <a:rPr lang="en-US" sz="1600" b="0" i="0" u="none" strike="noStrike" baseline="0" dirty="0">
                <a:latin typeface="Times New Roman" panose="02020603050405020304" pitchFamily="18" charset="0"/>
                <a:cs typeface="Times New Roman" panose="02020603050405020304" pitchFamily="18" charset="0"/>
              </a:rPr>
              <a:t>The </a:t>
            </a:r>
            <a:r>
              <a:rPr lang="en-US" sz="1600" b="1" i="0" u="none" strike="noStrike" baseline="0" dirty="0">
                <a:latin typeface="Times New Roman" panose="02020603050405020304" pitchFamily="18" charset="0"/>
                <a:cs typeface="Times New Roman" panose="02020603050405020304" pitchFamily="18" charset="0"/>
              </a:rPr>
              <a:t>sex pilus </a:t>
            </a:r>
            <a:r>
              <a:rPr lang="en-US" sz="1600" b="0" i="0" u="none" strike="noStrike" baseline="0" dirty="0">
                <a:latin typeface="Times New Roman" panose="02020603050405020304" pitchFamily="18" charset="0"/>
                <a:cs typeface="Times New Roman" panose="02020603050405020304" pitchFamily="18" charset="0"/>
              </a:rPr>
              <a:t>is involved in the exchange of genetic material between some gram-negative bacteria.</a:t>
            </a:r>
            <a:endParaRPr lang="en-US" sz="1600" dirty="0">
              <a:latin typeface="Times New Roman" panose="02020603050405020304" pitchFamily="18" charset="0"/>
              <a:cs typeface="Times New Roman" panose="02020603050405020304" pitchFamily="18" charset="0"/>
            </a:endParaRPr>
          </a:p>
        </p:txBody>
      </p:sp>
      <p:pic>
        <p:nvPicPr>
          <p:cNvPr id="5" name="Picture 4" descr="A close-up of a microscopic view of a bacteria&#10;&#10;Description automatically generated">
            <a:extLst>
              <a:ext uri="{FF2B5EF4-FFF2-40B4-BE49-F238E27FC236}">
                <a16:creationId xmlns:a16="http://schemas.microsoft.com/office/drawing/2014/main" id="{8D5D6C23-ACE4-6C55-3502-2B0078BD88A4}"/>
              </a:ext>
            </a:extLst>
          </p:cNvPr>
          <p:cNvPicPr>
            <a:picLocks noChangeAspect="1"/>
          </p:cNvPicPr>
          <p:nvPr/>
        </p:nvPicPr>
        <p:blipFill rotWithShape="1">
          <a:blip r:embed="rId2">
            <a:extLst>
              <a:ext uri="{28A0092B-C50C-407E-A947-70E740481C1C}">
                <a14:useLocalDpi xmlns:a14="http://schemas.microsoft.com/office/drawing/2010/main" val="0"/>
              </a:ext>
            </a:extLst>
          </a:blip>
          <a:srcRect t="6036" r="2" b="4657"/>
          <a:stretch/>
        </p:blipFill>
        <p:spPr>
          <a:xfrm>
            <a:off x="5911532" y="2484255"/>
            <a:ext cx="5150277" cy="3714244"/>
          </a:xfrm>
          <a:prstGeom prst="rect">
            <a:avLst/>
          </a:prstGeom>
        </p:spPr>
      </p:pic>
      <p:sp>
        <p:nvSpPr>
          <p:cNvPr id="25"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58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95068-8FC4-2EC5-9479-C685A5C8948E}"/>
              </a:ext>
            </a:extLst>
          </p:cNvPr>
          <p:cNvSpPr>
            <a:spLocks noGrp="1"/>
          </p:cNvSpPr>
          <p:nvPr>
            <p:ph type="title"/>
          </p:nvPr>
        </p:nvSpPr>
        <p:spPr>
          <a:xfrm>
            <a:off x="1043631" y="809898"/>
            <a:ext cx="9942716" cy="1554480"/>
          </a:xfrm>
        </p:spPr>
        <p:txBody>
          <a:bodyPr anchor="ctr">
            <a:normAutofit/>
          </a:bodyPr>
          <a:lstStyle/>
          <a:p>
            <a:br>
              <a:rPr lang="en-US" sz="3400" b="0" i="0" u="none" strike="noStrike" baseline="0" dirty="0">
                <a:latin typeface="Myriad Pro Light"/>
              </a:rPr>
            </a:br>
            <a:br>
              <a:rPr lang="en-US" sz="3400" b="0" i="0" u="none" strike="noStrike" baseline="0" dirty="0">
                <a:latin typeface="Myriad Pro Light"/>
              </a:rPr>
            </a:br>
            <a:r>
              <a:rPr lang="en-US" sz="3400" b="1" dirty="0">
                <a:latin typeface="Times New Roman" panose="02020603050405020304" pitchFamily="18" charset="0"/>
                <a:cs typeface="Times New Roman" panose="02020603050405020304" pitchFamily="18" charset="0"/>
              </a:rPr>
              <a:t>Cytoplasm </a:t>
            </a:r>
          </a:p>
        </p:txBody>
      </p:sp>
      <p:sp>
        <p:nvSpPr>
          <p:cNvPr id="3" name="Content Placeholder 2">
            <a:extLst>
              <a:ext uri="{FF2B5EF4-FFF2-40B4-BE49-F238E27FC236}">
                <a16:creationId xmlns:a16="http://schemas.microsoft.com/office/drawing/2014/main" id="{2A5A94AB-EC7D-4390-B360-A8351FB4E5C5}"/>
              </a:ext>
            </a:extLst>
          </p:cNvPr>
          <p:cNvSpPr>
            <a:spLocks noGrp="1"/>
          </p:cNvSpPr>
          <p:nvPr>
            <p:ph idx="1"/>
          </p:nvPr>
        </p:nvSpPr>
        <p:spPr>
          <a:xfrm>
            <a:off x="1043631" y="2508070"/>
            <a:ext cx="9941319" cy="3124658"/>
          </a:xfrm>
        </p:spPr>
        <p:txBody>
          <a:bodyPr anchor="ctr">
            <a:normAutofit/>
          </a:bodyPr>
          <a:lstStyle/>
          <a:p>
            <a:endParaRPr lang="en-US" sz="1900" b="0" i="0" u="none" strike="noStrike" baseline="0" dirty="0">
              <a:latin typeface="Times New Roman" panose="02020603050405020304" pitchFamily="18" charset="0"/>
              <a:cs typeface="Times New Roman" panose="02020603050405020304" pitchFamily="18" charset="0"/>
            </a:endParaRPr>
          </a:p>
          <a:p>
            <a:r>
              <a:rPr lang="en-US" sz="1900" b="0" i="0" u="none" strike="noStrike" baseline="0" dirty="0">
                <a:latin typeface="Times New Roman" panose="02020603050405020304" pitchFamily="18" charset="0"/>
                <a:cs typeface="Times New Roman" panose="02020603050405020304" pitchFamily="18" charset="0"/>
              </a:rPr>
              <a:t>It is densely packed with ribosomes, which are much more abundant than in the cytoplasm of eukaryotic cells. This is a reflection of the higher growth rate of bacteria</a:t>
            </a:r>
          </a:p>
          <a:p>
            <a:endParaRPr lang="en-US" sz="1900" b="0" i="0" u="none" strike="noStrike" baseline="0" dirty="0">
              <a:latin typeface="Times New Roman" panose="02020603050405020304" pitchFamily="18" charset="0"/>
              <a:cs typeface="Times New Roman" panose="02020603050405020304" pitchFamily="18" charset="0"/>
            </a:endParaRPr>
          </a:p>
          <a:p>
            <a:r>
              <a:rPr lang="en-US" sz="1900" b="0" i="0" u="none" strike="noStrike" baseline="0" dirty="0">
                <a:latin typeface="Times New Roman" panose="02020603050405020304" pitchFamily="18" charset="0"/>
                <a:cs typeface="Times New Roman" panose="02020603050405020304" pitchFamily="18" charset="0"/>
              </a:rPr>
              <a:t>The bacterial cytoplasm has a </a:t>
            </a:r>
            <a:r>
              <a:rPr lang="en-US" sz="1900" b="1" i="0" u="none" strike="noStrike" baseline="0" dirty="0">
                <a:latin typeface="Times New Roman" panose="02020603050405020304" pitchFamily="18" charset="0"/>
                <a:cs typeface="Times New Roman" panose="02020603050405020304" pitchFamily="18" charset="0"/>
              </a:rPr>
              <a:t>cytoskeleton </a:t>
            </a:r>
            <a:r>
              <a:rPr lang="en-US" sz="1900" b="0" i="0" u="none" strike="noStrike" baseline="0" dirty="0">
                <a:latin typeface="Times New Roman" panose="02020603050405020304" pitchFamily="18" charset="0"/>
                <a:cs typeface="Times New Roman" panose="02020603050405020304" pitchFamily="18" charset="0"/>
              </a:rPr>
              <a:t>which localizes proteins, participates in cell division, and along with the cell wall peptidoglycan, gives shape to the cell.</a:t>
            </a:r>
          </a:p>
          <a:p>
            <a:endParaRPr lang="en-US" sz="1900" b="0" i="0" u="none" strike="noStrike" baseline="0" dirty="0">
              <a:latin typeface="Times New Roman" panose="02020603050405020304" pitchFamily="18" charset="0"/>
              <a:cs typeface="Times New Roman" panose="02020603050405020304" pitchFamily="18" charset="0"/>
            </a:endParaRPr>
          </a:p>
          <a:p>
            <a:r>
              <a:rPr lang="en-US" sz="1900" b="0" i="0" u="none" strike="noStrike" baseline="0" dirty="0">
                <a:latin typeface="Times New Roman" panose="02020603050405020304" pitchFamily="18" charset="0"/>
                <a:cs typeface="Times New Roman" panose="02020603050405020304" pitchFamily="18" charset="0"/>
              </a:rPr>
              <a:t>In the bacterial cell the microfilaments are made from </a:t>
            </a:r>
            <a:r>
              <a:rPr lang="en-US" sz="1900" b="1" i="0" u="none" strike="noStrike" baseline="0" dirty="0">
                <a:latin typeface="Times New Roman" panose="02020603050405020304" pitchFamily="18" charset="0"/>
                <a:cs typeface="Times New Roman" panose="02020603050405020304" pitchFamily="18" charset="0"/>
              </a:rPr>
              <a:t>actin </a:t>
            </a:r>
            <a:r>
              <a:rPr lang="en-US" sz="1900" b="0" i="0" u="none" strike="noStrike" baseline="0" dirty="0">
                <a:latin typeface="Times New Roman" panose="02020603050405020304" pitchFamily="18" charset="0"/>
                <a:cs typeface="Times New Roman" panose="02020603050405020304" pitchFamily="18" charset="0"/>
              </a:rPr>
              <a:t>and the microtubules from </a:t>
            </a:r>
            <a:r>
              <a:rPr lang="en-US" sz="1900" b="1" i="0" u="none" strike="noStrike" baseline="0" dirty="0">
                <a:latin typeface="Times New Roman" panose="02020603050405020304" pitchFamily="18" charset="0"/>
                <a:cs typeface="Times New Roman" panose="02020603050405020304" pitchFamily="18" charset="0"/>
              </a:rPr>
              <a:t>tubulin</a:t>
            </a:r>
            <a:r>
              <a:rPr lang="en-US" sz="1900" dirty="0">
                <a:latin typeface="Times New Roman" panose="02020603050405020304" pitchFamily="18" charset="0"/>
                <a:cs typeface="Times New Roman" panose="02020603050405020304" pitchFamily="18"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29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3CC6-9580-B584-90D1-1FE4FE71BBB3}"/>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Course Evaluation Criteria</a:t>
            </a:r>
          </a:p>
        </p:txBody>
      </p:sp>
      <p:sp>
        <p:nvSpPr>
          <p:cNvPr id="3" name="Content Placeholder 2">
            <a:extLst>
              <a:ext uri="{FF2B5EF4-FFF2-40B4-BE49-F238E27FC236}">
                <a16:creationId xmlns:a16="http://schemas.microsoft.com/office/drawing/2014/main" id="{DA7D74CD-25B8-D57D-D1A2-0ECEE01DEAB2}"/>
              </a:ext>
            </a:extLst>
          </p:cNvPr>
          <p:cNvSpPr>
            <a:spLocks noGrp="1"/>
          </p:cNvSpPr>
          <p:nvPr>
            <p:ph idx="1"/>
          </p:nvPr>
        </p:nvSpPr>
        <p:spPr/>
        <p:txBody>
          <a:bodyPr>
            <a:normAutofit fontScale="92500" lnSpcReduction="20000"/>
          </a:bodyPr>
          <a:lstStyle/>
          <a:p>
            <a:pPr algn="just">
              <a:lnSpc>
                <a:spcPct val="150000"/>
              </a:lnSpc>
            </a:pPr>
            <a:r>
              <a:rPr lang="en-US" sz="2400" dirty="0">
                <a:latin typeface="Times New Roman" panose="02020603050405020304" pitchFamily="18" charset="0"/>
                <a:cs typeface="Times New Roman" panose="02020603050405020304" pitchFamily="18" charset="0"/>
              </a:rPr>
              <a:t>Throughout the spring semester 10% is graded on your quizzes.</a:t>
            </a:r>
          </a:p>
          <a:p>
            <a:pPr algn="just">
              <a:lnSpc>
                <a:spcPct val="150000"/>
              </a:lnSpc>
            </a:pPr>
            <a:r>
              <a:rPr lang="en-US" sz="2400" dirty="0">
                <a:latin typeface="Times New Roman" panose="02020603050405020304" pitchFamily="18" charset="0"/>
                <a:cs typeface="Times New Roman" panose="02020603050405020304" pitchFamily="18" charset="0"/>
              </a:rPr>
              <a:t>Homework which will be explained later is 5% of your total grades.</a:t>
            </a:r>
          </a:p>
          <a:p>
            <a:pPr algn="just">
              <a:lnSpc>
                <a:spcPct val="150000"/>
              </a:lnSpc>
            </a:pPr>
            <a:r>
              <a:rPr lang="en-US" sz="2400" dirty="0">
                <a:latin typeface="Times New Roman" panose="02020603050405020304" pitchFamily="18" charset="0"/>
                <a:cs typeface="Times New Roman" panose="02020603050405020304" pitchFamily="18" charset="0"/>
              </a:rPr>
              <a:t>A mind map/diagram-summary of each bacteria will be (individual based) activity with 5% of your total grades- you will each receive your subjects later.</a:t>
            </a:r>
          </a:p>
          <a:p>
            <a:pPr algn="just">
              <a:lnSpc>
                <a:spcPct val="150000"/>
              </a:lnSpc>
            </a:pPr>
            <a:r>
              <a:rPr lang="en-US" sz="2400" dirty="0">
                <a:latin typeface="Times New Roman" panose="02020603050405020304" pitchFamily="18" charset="0"/>
                <a:cs typeface="Times New Roman" panose="02020603050405020304" pitchFamily="18" charset="0"/>
              </a:rPr>
              <a:t>Midterm Exam is based on 30% including variety of question types: (True-False, MCQ, Blanks, Reasoning, Short answers, assay questions, Diagrams…etc.)</a:t>
            </a:r>
          </a:p>
          <a:p>
            <a:pPr algn="just">
              <a:lnSpc>
                <a:spcPct val="150000"/>
              </a:lnSpc>
            </a:pPr>
            <a:r>
              <a:rPr lang="en-US" sz="2400" dirty="0">
                <a:latin typeface="Times New Roman" panose="02020603050405020304" pitchFamily="18" charset="0"/>
                <a:cs typeface="Times New Roman" panose="02020603050405020304" pitchFamily="18" charset="0"/>
              </a:rPr>
              <a:t>Presentation 10%.</a:t>
            </a:r>
          </a:p>
          <a:p>
            <a:pPr algn="just">
              <a:lnSpc>
                <a:spcPct val="150000"/>
              </a:lnSpc>
            </a:pPr>
            <a:r>
              <a:rPr lang="en-US" sz="2400" dirty="0">
                <a:latin typeface="Times New Roman" panose="02020603050405020304" pitchFamily="18" charset="0"/>
                <a:cs typeface="Times New Roman" panose="02020603050405020304" pitchFamily="18" charset="0"/>
              </a:rPr>
              <a:t>Final Exam 40%.</a:t>
            </a:r>
          </a:p>
        </p:txBody>
      </p:sp>
    </p:spTree>
    <p:extLst>
      <p:ext uri="{BB962C8B-B14F-4D97-AF65-F5344CB8AC3E}">
        <p14:creationId xmlns:p14="http://schemas.microsoft.com/office/powerpoint/2010/main" val="3288361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B0C52-A709-5E45-E5F2-AA24E5582A6A}"/>
              </a:ext>
            </a:extLst>
          </p:cNvPr>
          <p:cNvSpPr>
            <a:spLocks noGrp="1"/>
          </p:cNvSpPr>
          <p:nvPr>
            <p:ph type="title"/>
          </p:nvPr>
        </p:nvSpPr>
        <p:spPr>
          <a:xfrm>
            <a:off x="907912" y="1188997"/>
            <a:ext cx="9942716" cy="1011812"/>
          </a:xfrm>
        </p:spPr>
        <p:txBody>
          <a:bodyPr anchor="ctr">
            <a:normAutofit/>
          </a:bodyPr>
          <a:lstStyle/>
          <a:p>
            <a:r>
              <a:rPr lang="en-US" b="1" dirty="0">
                <a:latin typeface="Times New Roman" panose="02020603050405020304" pitchFamily="18" charset="0"/>
                <a:cs typeface="Times New Roman" panose="02020603050405020304" pitchFamily="18" charset="0"/>
              </a:rPr>
              <a:t>Nucleoid </a:t>
            </a:r>
          </a:p>
        </p:txBody>
      </p:sp>
      <p:sp>
        <p:nvSpPr>
          <p:cNvPr id="3" name="Content Placeholder 2">
            <a:extLst>
              <a:ext uri="{FF2B5EF4-FFF2-40B4-BE49-F238E27FC236}">
                <a16:creationId xmlns:a16="http://schemas.microsoft.com/office/drawing/2014/main" id="{495C3311-1145-DFC4-FD6F-44395CEE118B}"/>
              </a:ext>
            </a:extLst>
          </p:cNvPr>
          <p:cNvSpPr>
            <a:spLocks noGrp="1"/>
          </p:cNvSpPr>
          <p:nvPr>
            <p:ph idx="1"/>
          </p:nvPr>
        </p:nvSpPr>
        <p:spPr>
          <a:xfrm>
            <a:off x="1043631" y="2508070"/>
            <a:ext cx="9941319" cy="3124658"/>
          </a:xfrm>
        </p:spPr>
        <p:txBody>
          <a:bodyPr anchor="ctr">
            <a:normAutofit/>
          </a:bodyPr>
          <a:lstStyle/>
          <a:p>
            <a:pPr>
              <a:lnSpc>
                <a:spcPct val="100000"/>
              </a:lnSpc>
            </a:pPr>
            <a:endParaRPr lang="en-US" sz="2400" b="0" i="0" u="none" strike="noStrike" baseline="0" dirty="0">
              <a:latin typeface="Times New Roman" panose="02020603050405020304" pitchFamily="18" charset="0"/>
              <a:cs typeface="Times New Roman" panose="02020603050405020304" pitchFamily="18" charset="0"/>
            </a:endParaRPr>
          </a:p>
          <a:p>
            <a:pPr>
              <a:lnSpc>
                <a:spcPct val="100000"/>
              </a:lnSpc>
            </a:pPr>
            <a:endParaRPr lang="en-US" sz="2400" b="0" i="0" u="none" strike="noStrike" baseline="0" dirty="0">
              <a:latin typeface="Times New Roman" panose="02020603050405020304" pitchFamily="18" charset="0"/>
              <a:cs typeface="Times New Roman" panose="02020603050405020304" pitchFamily="18" charset="0"/>
            </a:endParaRPr>
          </a:p>
          <a:p>
            <a:pPr>
              <a:lnSpc>
                <a:spcPct val="100000"/>
              </a:lnSpc>
            </a:pPr>
            <a:r>
              <a:rPr lang="en-US" sz="2400" b="0" i="0" u="none" strike="noStrike" baseline="0" dirty="0">
                <a:latin typeface="Times New Roman" panose="02020603050405020304" pitchFamily="18" charset="0"/>
                <a:cs typeface="Times New Roman" panose="02020603050405020304" pitchFamily="18" charset="0"/>
              </a:rPr>
              <a:t>The nucleoid is a region of the cytoplasm which contains the genome and a collection of related proteins. </a:t>
            </a:r>
          </a:p>
          <a:p>
            <a:pPr>
              <a:lnSpc>
                <a:spcPct val="100000"/>
              </a:lnSpc>
            </a:pPr>
            <a:r>
              <a:rPr lang="en-US" sz="2400" b="0" i="0" u="none" strike="noStrike" baseline="0" dirty="0">
                <a:latin typeface="Times New Roman" panose="02020603050405020304" pitchFamily="18" charset="0"/>
                <a:cs typeface="Times New Roman" panose="02020603050405020304" pitchFamily="18" charset="0"/>
              </a:rPr>
              <a:t>The bacterial genome resides on a single chromosome and bacterial pathogens contains between 600 and 6000 genes encoded in one large, circular molecule of double-stranded DNA.</a:t>
            </a:r>
          </a:p>
          <a:p>
            <a:pPr>
              <a:lnSpc>
                <a:spcPct val="100000"/>
              </a:lnSpc>
            </a:pPr>
            <a:endParaRPr lang="en-US" sz="24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79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E6209-A78B-2AD2-94EC-1C6BF48A2C78}"/>
              </a:ext>
            </a:extLst>
          </p:cNvPr>
          <p:cNvSpPr>
            <a:spLocks noGrp="1"/>
          </p:cNvSpPr>
          <p:nvPr>
            <p:ph type="title"/>
          </p:nvPr>
        </p:nvSpPr>
        <p:spPr>
          <a:xfrm>
            <a:off x="907912" y="1477882"/>
            <a:ext cx="9942716" cy="824349"/>
          </a:xfrm>
        </p:spPr>
        <p:txBody>
          <a:bodyPr anchor="ctr">
            <a:normAutofit/>
          </a:bodyPr>
          <a:lstStyle/>
          <a:p>
            <a:r>
              <a:rPr lang="en-US" sz="4800" b="1" dirty="0">
                <a:latin typeface="Times New Roman" panose="02020603050405020304" pitchFamily="18" charset="0"/>
                <a:cs typeface="Times New Roman" panose="02020603050405020304" pitchFamily="18" charset="0"/>
              </a:rPr>
              <a:t>Plasmids </a:t>
            </a:r>
          </a:p>
        </p:txBody>
      </p:sp>
      <p:sp>
        <p:nvSpPr>
          <p:cNvPr id="3" name="Content Placeholder 2">
            <a:extLst>
              <a:ext uri="{FF2B5EF4-FFF2-40B4-BE49-F238E27FC236}">
                <a16:creationId xmlns:a16="http://schemas.microsoft.com/office/drawing/2014/main" id="{1517D5C1-EC61-21F2-C9CD-30D3E8CA5223}"/>
              </a:ext>
            </a:extLst>
          </p:cNvPr>
          <p:cNvSpPr>
            <a:spLocks noGrp="1"/>
          </p:cNvSpPr>
          <p:nvPr>
            <p:ph idx="1"/>
          </p:nvPr>
        </p:nvSpPr>
        <p:spPr>
          <a:xfrm>
            <a:off x="1045028" y="2704014"/>
            <a:ext cx="9941319" cy="3124658"/>
          </a:xfrm>
        </p:spPr>
        <p:txBody>
          <a:bodyPr anchor="ctr">
            <a:normAutofit/>
          </a:bodyPr>
          <a:lstStyle/>
          <a:p>
            <a:pPr algn="just">
              <a:lnSpc>
                <a:spcPct val="150000"/>
              </a:lnSpc>
            </a:pPr>
            <a:r>
              <a:rPr lang="en-US" sz="1700" b="0" i="0" u="none" strike="noStrike" baseline="0" dirty="0">
                <a:latin typeface="Times New Roman" panose="02020603050405020304" pitchFamily="18" charset="0"/>
                <a:cs typeface="Times New Roman" panose="02020603050405020304" pitchFamily="18" charset="0"/>
              </a:rPr>
              <a:t>Many bacteria contain </a:t>
            </a:r>
            <a:r>
              <a:rPr lang="en-US" sz="1700" b="0" i="0" u="sng" strike="noStrike" baseline="0" dirty="0">
                <a:latin typeface="Times New Roman" panose="02020603050405020304" pitchFamily="18" charset="0"/>
                <a:cs typeface="Times New Roman" panose="02020603050405020304" pitchFamily="18" charset="0"/>
              </a:rPr>
              <a:t>small, usually circular, double-stranded DNA </a:t>
            </a:r>
            <a:r>
              <a:rPr lang="en-US" sz="1700" b="0" i="0" u="none" strike="noStrike" baseline="0" dirty="0">
                <a:latin typeface="Times New Roman" panose="02020603050405020304" pitchFamily="18" charset="0"/>
                <a:cs typeface="Times New Roman" panose="02020603050405020304" pitchFamily="18" charset="0"/>
              </a:rPr>
              <a:t>molecules separate from the chromosome. </a:t>
            </a:r>
          </a:p>
          <a:p>
            <a:pPr algn="just">
              <a:lnSpc>
                <a:spcPct val="150000"/>
              </a:lnSpc>
            </a:pPr>
            <a:r>
              <a:rPr lang="en-US" sz="1700" b="0" i="0" u="none" strike="noStrike" baseline="0" dirty="0">
                <a:latin typeface="Times New Roman" panose="02020603050405020304" pitchFamily="18" charset="0"/>
                <a:cs typeface="Times New Roman" panose="02020603050405020304" pitchFamily="18" charset="0"/>
              </a:rPr>
              <a:t>Plasmids typically contain up </a:t>
            </a:r>
            <a:r>
              <a:rPr lang="en-US" sz="1700" b="0" i="0" u="none" strike="noStrike" baseline="0" dirty="0">
                <a:highlight>
                  <a:srgbClr val="FFFF00"/>
                </a:highlight>
                <a:latin typeface="Times New Roman" panose="02020603050405020304" pitchFamily="18" charset="0"/>
                <a:cs typeface="Times New Roman" panose="02020603050405020304" pitchFamily="18" charset="0"/>
              </a:rPr>
              <a:t>to 30 genes and replicate independent of the chromosome</a:t>
            </a:r>
            <a:r>
              <a:rPr lang="en-US" sz="1700" b="0" i="0" u="none" strike="noStrike" baseline="0" dirty="0">
                <a:latin typeface="Times New Roman" panose="02020603050405020304" pitchFamily="18" charset="0"/>
                <a:cs typeface="Times New Roman" panose="02020603050405020304" pitchFamily="18" charset="0"/>
              </a:rPr>
              <a:t>. </a:t>
            </a:r>
          </a:p>
          <a:p>
            <a:pPr algn="just">
              <a:lnSpc>
                <a:spcPct val="150000"/>
              </a:lnSpc>
            </a:pPr>
            <a:r>
              <a:rPr lang="en-US" sz="1700" b="0" i="0" u="none" strike="noStrike" baseline="0" dirty="0">
                <a:latin typeface="Times New Roman" panose="02020603050405020304" pitchFamily="18" charset="0"/>
                <a:cs typeface="Times New Roman" panose="02020603050405020304" pitchFamily="18" charset="0"/>
              </a:rPr>
              <a:t>They are unlikely to contain genes essential for survival of the cell but may have specialized genes such as those mediating </a:t>
            </a:r>
            <a:r>
              <a:rPr lang="en-US" sz="1700" b="1" i="0" u="none" strike="noStrike" baseline="0" dirty="0">
                <a:latin typeface="Times New Roman" panose="02020603050405020304" pitchFamily="18" charset="0"/>
                <a:cs typeface="Times New Roman" panose="02020603050405020304" pitchFamily="18" charset="0"/>
              </a:rPr>
              <a:t>virulence or resistance to antimicrobial agents</a:t>
            </a:r>
            <a:r>
              <a:rPr lang="en-US" sz="1700" b="0" i="0" u="none" strike="noStrike" baseline="0" dirty="0">
                <a:latin typeface="Times New Roman" panose="02020603050405020304" pitchFamily="18" charset="0"/>
                <a:cs typeface="Times New Roman" panose="02020603050405020304" pitchFamily="18" charset="0"/>
              </a:rPr>
              <a:t>. In fact, many attributes of </a:t>
            </a:r>
            <a:r>
              <a:rPr lang="en-US" sz="1700" b="1" i="0" u="none" strike="noStrike" baseline="0" dirty="0">
                <a:latin typeface="Times New Roman" panose="02020603050405020304" pitchFamily="18" charset="0"/>
                <a:cs typeface="Times New Roman" panose="02020603050405020304" pitchFamily="18" charset="0"/>
              </a:rPr>
              <a:t>virulence including, production of pili and exotoxins.</a:t>
            </a:r>
            <a:endParaRPr lang="en-US" sz="1700" b="1"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048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different colored bacteria&#10;&#10;Description automatically generated">
            <a:extLst>
              <a:ext uri="{FF2B5EF4-FFF2-40B4-BE49-F238E27FC236}">
                <a16:creationId xmlns:a16="http://schemas.microsoft.com/office/drawing/2014/main" id="{459763FC-0D54-F3B6-6982-2342EB29BAF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4036" b="1695"/>
          <a:stretch/>
        </p:blipFill>
        <p:spPr>
          <a:xfrm>
            <a:off x="20" y="10"/>
            <a:ext cx="12191981" cy="6857989"/>
          </a:xfrm>
          <a:prstGeom prst="rect">
            <a:avLst/>
          </a:prstGeom>
        </p:spPr>
      </p:pic>
      <p:sp>
        <p:nvSpPr>
          <p:cNvPr id="2" name="Title 1">
            <a:extLst>
              <a:ext uri="{FF2B5EF4-FFF2-40B4-BE49-F238E27FC236}">
                <a16:creationId xmlns:a16="http://schemas.microsoft.com/office/drawing/2014/main" id="{17E95B59-49F3-FECA-E41C-2AC19249F980}"/>
              </a:ext>
            </a:extLst>
          </p:cNvPr>
          <p:cNvSpPr>
            <a:spLocks noGrp="1"/>
          </p:cNvSpPr>
          <p:nvPr>
            <p:ph type="title"/>
          </p:nvPr>
        </p:nvSpPr>
        <p:spPr>
          <a:xfrm>
            <a:off x="838200" y="365125"/>
            <a:ext cx="10515600" cy="1325563"/>
          </a:xfrm>
        </p:spPr>
        <p:txBody>
          <a:bodyPr>
            <a:normAutofit/>
          </a:bodyPr>
          <a:lstStyle/>
          <a:p>
            <a:r>
              <a:rPr lang="en-US" sz="5400" b="1">
                <a:solidFill>
                  <a:schemeClr val="bg1"/>
                </a:solidFill>
                <a:latin typeface="Times New Roman" panose="02020603050405020304" pitchFamily="18" charset="0"/>
                <a:cs typeface="Times New Roman" panose="02020603050405020304" pitchFamily="18" charset="0"/>
              </a:rPr>
              <a:t>References</a:t>
            </a:r>
          </a:p>
        </p:txBody>
      </p:sp>
      <p:sp>
        <p:nvSpPr>
          <p:cNvPr id="2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C29753-F781-1703-59DF-F29072F6A1AE}"/>
              </a:ext>
            </a:extLst>
          </p:cNvPr>
          <p:cNvSpPr>
            <a:spLocks noGrp="1"/>
          </p:cNvSpPr>
          <p:nvPr>
            <p:ph idx="1"/>
          </p:nvPr>
        </p:nvSpPr>
        <p:spPr>
          <a:xfrm>
            <a:off x="838200" y="2004446"/>
            <a:ext cx="10515600" cy="4176897"/>
          </a:xfrm>
        </p:spPr>
        <p:txBody>
          <a:bodyPr>
            <a:normAutofit/>
          </a:bodyPr>
          <a:lstStyle/>
          <a:p>
            <a:pPr>
              <a:lnSpc>
                <a:spcPct val="150000"/>
              </a:lnSpc>
            </a:pPr>
            <a:r>
              <a:rPr lang="en-US" sz="2200" b="0" i="0" dirty="0">
                <a:solidFill>
                  <a:schemeClr val="bg1"/>
                </a:solidFill>
                <a:effectLst/>
                <a:latin typeface="Times New Roman" panose="02020603050405020304" pitchFamily="18" charset="0"/>
                <a:cs typeface="Times New Roman" panose="02020603050405020304" pitchFamily="18" charset="0"/>
              </a:rPr>
              <a:t>Sherris Medical Microbiology: An Introduction to Infectious Diseases.</a:t>
            </a:r>
          </a:p>
          <a:p>
            <a:pPr>
              <a:lnSpc>
                <a:spcPct val="150000"/>
              </a:lnSpc>
            </a:pPr>
            <a:r>
              <a:rPr lang="en-US" sz="2200" b="0" i="0" dirty="0" err="1">
                <a:solidFill>
                  <a:schemeClr val="bg1"/>
                </a:solidFill>
                <a:effectLst/>
                <a:latin typeface="Times New Roman" panose="02020603050405020304" pitchFamily="18" charset="0"/>
                <a:cs typeface="Times New Roman" panose="02020603050405020304" pitchFamily="18" charset="0"/>
              </a:rPr>
              <a:t>Jawetz</a:t>
            </a:r>
            <a:r>
              <a:rPr lang="en-US" sz="2200" b="0" i="0" dirty="0">
                <a:solidFill>
                  <a:schemeClr val="bg1"/>
                </a:solidFill>
                <a:effectLst/>
                <a:latin typeface="Times New Roman" panose="02020603050405020304" pitchFamily="18" charset="0"/>
                <a:cs typeface="Times New Roman" panose="02020603050405020304" pitchFamily="18" charset="0"/>
              </a:rPr>
              <a:t>, Melnick &amp; </a:t>
            </a:r>
            <a:r>
              <a:rPr lang="en-US" sz="2200" b="0" i="0" dirty="0" err="1">
                <a:solidFill>
                  <a:schemeClr val="bg1"/>
                </a:solidFill>
                <a:effectLst/>
                <a:latin typeface="Times New Roman" panose="02020603050405020304" pitchFamily="18" charset="0"/>
                <a:cs typeface="Times New Roman" panose="02020603050405020304" pitchFamily="18" charset="0"/>
              </a:rPr>
              <a:t>Adelberg's</a:t>
            </a:r>
            <a:r>
              <a:rPr lang="en-US" sz="2200" b="0" i="0" dirty="0">
                <a:solidFill>
                  <a:schemeClr val="bg1"/>
                </a:solidFill>
                <a:effectLst/>
                <a:latin typeface="Times New Roman" panose="02020603050405020304" pitchFamily="18" charset="0"/>
                <a:cs typeface="Times New Roman" panose="02020603050405020304" pitchFamily="18" charset="0"/>
              </a:rPr>
              <a:t> Medical Microbiology by Geo. F. Brooks, Karen C. Carroll, and Janet S. </a:t>
            </a:r>
            <a:r>
              <a:rPr lang="en-US" sz="2200" b="0" i="0" dirty="0" err="1">
                <a:solidFill>
                  <a:schemeClr val="bg1"/>
                </a:solidFill>
                <a:effectLst/>
                <a:latin typeface="Times New Roman" panose="02020603050405020304" pitchFamily="18" charset="0"/>
                <a:cs typeface="Times New Roman" panose="02020603050405020304" pitchFamily="18" charset="0"/>
              </a:rPr>
              <a:t>Butel</a:t>
            </a:r>
            <a:endParaRPr lang="en-US" sz="2200" b="0" i="0" dirty="0">
              <a:solidFill>
                <a:schemeClr val="bg1"/>
              </a:solidFill>
              <a:effectLst/>
              <a:latin typeface="Times New Roman" panose="02020603050405020304" pitchFamily="18" charset="0"/>
              <a:cs typeface="Times New Roman" panose="02020603050405020304" pitchFamily="18" charset="0"/>
            </a:endParaRP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Prescott's Microbiology by Joanne Willey, Linda Sherwood, and Christopher J. Woolverton</a:t>
            </a:r>
          </a:p>
        </p:txBody>
      </p:sp>
    </p:spTree>
    <p:extLst>
      <p:ext uri="{BB962C8B-B14F-4D97-AF65-F5344CB8AC3E}">
        <p14:creationId xmlns:p14="http://schemas.microsoft.com/office/powerpoint/2010/main" val="64991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different colored bacteria&#10;&#10;Description automatically generated">
            <a:extLst>
              <a:ext uri="{FF2B5EF4-FFF2-40B4-BE49-F238E27FC236}">
                <a16:creationId xmlns:a16="http://schemas.microsoft.com/office/drawing/2014/main" id="{61BC9987-3157-18D2-26A9-6E1095901F0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025" r="-1" b="1683"/>
          <a:stretch/>
        </p:blipFill>
        <p:spPr>
          <a:xfrm>
            <a:off x="20" y="10"/>
            <a:ext cx="12188931" cy="6857990"/>
          </a:xfrm>
          <a:prstGeom prst="rect">
            <a:avLst/>
          </a:prstGeom>
        </p:spPr>
      </p:pic>
      <p:sp>
        <p:nvSpPr>
          <p:cNvPr id="2" name="Title 1">
            <a:extLst>
              <a:ext uri="{FF2B5EF4-FFF2-40B4-BE49-F238E27FC236}">
                <a16:creationId xmlns:a16="http://schemas.microsoft.com/office/drawing/2014/main" id="{B2E048D9-A585-4FDA-81FE-2CE27A7A48CF}"/>
              </a:ext>
            </a:extLst>
          </p:cNvPr>
          <p:cNvSpPr>
            <a:spLocks noGrp="1"/>
          </p:cNvSpPr>
          <p:nvPr>
            <p:ph type="ctrTitle"/>
          </p:nvPr>
        </p:nvSpPr>
        <p:spPr>
          <a:xfrm>
            <a:off x="1527048" y="1124712"/>
            <a:ext cx="9144000" cy="3063240"/>
          </a:xfrm>
        </p:spPr>
        <p:txBody>
          <a:bodyPr>
            <a:normAutofit/>
          </a:bodyPr>
          <a:lstStyle/>
          <a:p>
            <a:r>
              <a:rPr lang="en-US" sz="6600">
                <a:solidFill>
                  <a:schemeClr val="bg1"/>
                </a:solidFill>
                <a:latin typeface="Times New Roman" panose="02020603050405020304" pitchFamily="18" charset="0"/>
                <a:cs typeface="Times New Roman" panose="02020603050405020304" pitchFamily="18" charset="0"/>
              </a:rPr>
              <a:t>Bacteria-Basic concepts</a:t>
            </a:r>
          </a:p>
        </p:txBody>
      </p:sp>
      <p:sp>
        <p:nvSpPr>
          <p:cNvPr id="3" name="Subtitle 2">
            <a:extLst>
              <a:ext uri="{FF2B5EF4-FFF2-40B4-BE49-F238E27FC236}">
                <a16:creationId xmlns:a16="http://schemas.microsoft.com/office/drawing/2014/main" id="{BB351641-1E44-B3AC-9226-29253D8C743E}"/>
              </a:ext>
            </a:extLst>
          </p:cNvPr>
          <p:cNvSpPr>
            <a:spLocks noGrp="1"/>
          </p:cNvSpPr>
          <p:nvPr>
            <p:ph type="subTitle" idx="1"/>
          </p:nvPr>
        </p:nvSpPr>
        <p:spPr>
          <a:xfrm>
            <a:off x="1527048" y="4599432"/>
            <a:ext cx="9144000" cy="1227520"/>
          </a:xfrm>
        </p:spPr>
        <p:txBody>
          <a:bodyPr>
            <a:normAutofit/>
          </a:bodyPr>
          <a:lstStyle/>
          <a:p>
            <a:r>
              <a:rPr lang="en-US" sz="1300">
                <a:solidFill>
                  <a:schemeClr val="bg1"/>
                </a:solidFill>
                <a:latin typeface="Franklin Gothic Book" panose="020B0503020102020204" pitchFamily="34" charset="0"/>
              </a:rPr>
              <a:t>Ms. Heshu J. Ahmed</a:t>
            </a:r>
          </a:p>
          <a:p>
            <a:r>
              <a:rPr lang="en-US" sz="1300">
                <a:solidFill>
                  <a:schemeClr val="bg1"/>
                </a:solidFill>
                <a:latin typeface="Franklin Gothic Book" panose="020B0503020102020204" pitchFamily="34" charset="0"/>
              </a:rPr>
              <a:t>Medical Bacteriology 423</a:t>
            </a:r>
          </a:p>
          <a:p>
            <a:r>
              <a:rPr lang="en-US" sz="1300">
                <a:solidFill>
                  <a:schemeClr val="bg1"/>
                </a:solidFill>
                <a:latin typeface="Franklin Gothic Book" panose="020B0503020102020204" pitchFamily="34" charset="0"/>
              </a:rPr>
              <a:t>Spring Semester</a:t>
            </a:r>
          </a:p>
          <a:p>
            <a:r>
              <a:rPr lang="en-US" sz="1300">
                <a:solidFill>
                  <a:schemeClr val="bg1"/>
                </a:solidFill>
                <a:latin typeface="Franklin Gothic Book" panose="020B0503020102020204" pitchFamily="34" charset="0"/>
              </a:rPr>
              <a:t>Week one</a:t>
            </a:r>
          </a:p>
        </p:txBody>
      </p:sp>
      <p:sp>
        <p:nvSpPr>
          <p:cNvPr id="17"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text and a book&#10;&#10;Description automatically generated with medium confidence">
            <a:extLst>
              <a:ext uri="{FF2B5EF4-FFF2-40B4-BE49-F238E27FC236}">
                <a16:creationId xmlns:a16="http://schemas.microsoft.com/office/drawing/2014/main" id="{F504C8CC-76AF-A94D-C75F-C8939D29B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974" y="403759"/>
            <a:ext cx="2349570" cy="2114846"/>
          </a:xfrm>
          <a:prstGeom prst="rect">
            <a:avLst/>
          </a:prstGeom>
        </p:spPr>
      </p:pic>
    </p:spTree>
    <p:extLst>
      <p:ext uri="{BB962C8B-B14F-4D97-AF65-F5344CB8AC3E}">
        <p14:creationId xmlns:p14="http://schemas.microsoft.com/office/powerpoint/2010/main" val="302801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AF56F-B37C-1527-1128-5779800C7BE9}"/>
              </a:ext>
            </a:extLst>
          </p:cNvPr>
          <p:cNvSpPr>
            <a:spLocks noGrp="1"/>
          </p:cNvSpPr>
          <p:nvPr>
            <p:ph type="title"/>
          </p:nvPr>
        </p:nvSpPr>
        <p:spPr>
          <a:xfrm>
            <a:off x="838200" y="365125"/>
            <a:ext cx="10515600" cy="1325563"/>
          </a:xfrm>
        </p:spPr>
        <p:txBody>
          <a:bodyPr>
            <a:normAutofit/>
          </a:bodyPr>
          <a:lstStyle/>
          <a:p>
            <a:r>
              <a:rPr lang="en-US" sz="5400">
                <a:latin typeface="Times New Roman" panose="02020603050405020304" pitchFamily="18" charset="0"/>
                <a:cs typeface="Times New Roman" panose="02020603050405020304" pitchFamily="18" charset="0"/>
              </a:rPr>
              <a:t>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441062-17ED-B123-1CAB-14006845BFF6}"/>
              </a:ext>
            </a:extLst>
          </p:cNvPr>
          <p:cNvSpPr>
            <a:spLocks noGrp="1"/>
          </p:cNvSpPr>
          <p:nvPr>
            <p:ph idx="1"/>
          </p:nvPr>
        </p:nvSpPr>
        <p:spPr>
          <a:xfrm>
            <a:off x="838200" y="1929384"/>
            <a:ext cx="10515600" cy="4251960"/>
          </a:xfrm>
        </p:spPr>
        <p:txBody>
          <a:bodyPr>
            <a:normAutofit/>
          </a:bodyPr>
          <a:lstStyle/>
          <a:p>
            <a:pPr marR="2400">
              <a:lnSpc>
                <a:spcPct val="150000"/>
              </a:lnSpc>
            </a:pPr>
            <a:r>
              <a:rPr lang="en-US" sz="2200" b="0" i="0" u="none" strike="noStrike" baseline="0" dirty="0">
                <a:latin typeface="Garamond" panose="02020404030301010803" pitchFamily="18" charset="0"/>
              </a:rPr>
              <a:t>Bacteria are the smallest and most versatile independently living cells. </a:t>
            </a:r>
          </a:p>
          <a:p>
            <a:pPr marR="2400">
              <a:lnSpc>
                <a:spcPct val="150000"/>
              </a:lnSpc>
            </a:pPr>
            <a:r>
              <a:rPr lang="en-US" sz="2200" b="0" i="0" u="none" strike="noStrike" baseline="0" dirty="0">
                <a:latin typeface="Garamond" panose="02020404030301010803" pitchFamily="18" charset="0"/>
              </a:rPr>
              <a:t>This Lecture examines the structural, metabolic, and genetic features that contribute to the ubiquity and diversity of this large group of microorganisms. </a:t>
            </a:r>
          </a:p>
          <a:p>
            <a:pPr marR="2400">
              <a:lnSpc>
                <a:spcPct val="150000"/>
              </a:lnSpc>
            </a:pPr>
            <a:r>
              <a:rPr lang="en-US" sz="2200" b="0" i="0" u="none" strike="noStrike" baseline="0" dirty="0">
                <a:latin typeface="Garamond" panose="02020404030301010803" pitchFamily="18" charset="0"/>
              </a:rPr>
              <a:t>The discussion which follows focuses on the characteristics of the tiny sliver of the bacterial world which causes disease in humans. </a:t>
            </a:r>
          </a:p>
        </p:txBody>
      </p:sp>
    </p:spTree>
    <p:extLst>
      <p:ext uri="{BB962C8B-B14F-4D97-AF65-F5344CB8AC3E}">
        <p14:creationId xmlns:p14="http://schemas.microsoft.com/office/powerpoint/2010/main" val="95948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C1FC-3AA7-589A-8038-BB81AA63FDF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DF435780-FBC7-E49A-170D-F1438EA9CA29}"/>
              </a:ext>
            </a:extLst>
          </p:cNvPr>
          <p:cNvSpPr>
            <a:spLocks noGrp="1"/>
          </p:cNvSpPr>
          <p:nvPr>
            <p:ph idx="1"/>
          </p:nvPr>
        </p:nvSpPr>
        <p:spPr/>
        <p:txBody>
          <a:bodyPr/>
          <a:lstStyle/>
          <a:p>
            <a:pPr algn="just">
              <a:lnSpc>
                <a:spcPct val="150000"/>
              </a:lnSpc>
            </a:pPr>
            <a:r>
              <a:rPr lang="en-US" sz="2800" b="0" i="0" u="none" strike="noStrike" baseline="0" dirty="0">
                <a:latin typeface="Garamond" panose="02020404030301010803" pitchFamily="18" charset="0"/>
              </a:rPr>
              <a:t>The goal is to provide the background and vocabulary fundamental to understanding how bacterial pathogens deploy their structural and metabolic products to confound the immune system and produce injury to the human hosts they invade</a:t>
            </a:r>
            <a:endParaRPr lang="en-US" dirty="0">
              <a:latin typeface="Garamond" panose="02020404030301010803" pitchFamily="18" charset="0"/>
            </a:endParaRPr>
          </a:p>
        </p:txBody>
      </p:sp>
    </p:spTree>
    <p:extLst>
      <p:ext uri="{BB962C8B-B14F-4D97-AF65-F5344CB8AC3E}">
        <p14:creationId xmlns:p14="http://schemas.microsoft.com/office/powerpoint/2010/main" val="72798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E54AD-C67B-F186-9B96-D81288129807}"/>
              </a:ext>
            </a:extLst>
          </p:cNvPr>
          <p:cNvSpPr>
            <a:spLocks noGrp="1"/>
          </p:cNvSpPr>
          <p:nvPr>
            <p:ph type="title"/>
          </p:nvPr>
        </p:nvSpPr>
        <p:spPr>
          <a:xfrm>
            <a:off x="572493" y="238539"/>
            <a:ext cx="11018520" cy="1434415"/>
          </a:xfrm>
        </p:spPr>
        <p:txBody>
          <a:bodyPr anchor="b">
            <a:normAutofit/>
          </a:bodyPr>
          <a:lstStyle/>
          <a:p>
            <a:r>
              <a:rPr lang="en-US" sz="5400">
                <a:latin typeface="Times New Roman" panose="02020603050405020304" pitchFamily="18" charset="0"/>
                <a:cs typeface="Times New Roman" panose="02020603050405020304" pitchFamily="18" charset="0"/>
              </a:rPr>
              <a:t>Introduction</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7E149F-C4BA-2A64-C606-08DC4E61A77B}"/>
              </a:ext>
            </a:extLst>
          </p:cNvPr>
          <p:cNvSpPr>
            <a:spLocks noGrp="1"/>
          </p:cNvSpPr>
          <p:nvPr>
            <p:ph idx="1"/>
          </p:nvPr>
        </p:nvSpPr>
        <p:spPr>
          <a:xfrm>
            <a:off x="572493" y="2071316"/>
            <a:ext cx="6713552" cy="4119172"/>
          </a:xfrm>
        </p:spPr>
        <p:txBody>
          <a:bodyPr anchor="t">
            <a:normAutofit/>
          </a:bodyPr>
          <a:lstStyle/>
          <a:p>
            <a:endParaRPr lang="en-US" sz="1900" b="0" i="0" u="none" strike="noStrike" baseline="0" dirty="0">
              <a:latin typeface="Times New Roman" panose="02020603050405020304" pitchFamily="18" charset="0"/>
              <a:cs typeface="Times New Roman" panose="02020603050405020304" pitchFamily="18" charset="0"/>
            </a:endParaRPr>
          </a:p>
          <a:p>
            <a:pPr marR="2400"/>
            <a:r>
              <a:rPr lang="en-US" sz="1900" b="0" i="0" u="none" strike="noStrike" baseline="0" dirty="0">
                <a:latin typeface="Times New Roman" panose="02020603050405020304" pitchFamily="18" charset="0"/>
                <a:cs typeface="Times New Roman" panose="02020603050405020304" pitchFamily="18" charset="0"/>
              </a:rPr>
              <a:t>Bacteria are the smallest and most versatile independently living cells.</a:t>
            </a:r>
          </a:p>
          <a:p>
            <a:r>
              <a:rPr lang="en-US" sz="1900" b="0" i="0" u="none" strike="noStrike" baseline="0" dirty="0">
                <a:latin typeface="Times New Roman" panose="02020603050405020304" pitchFamily="18" charset="0"/>
                <a:cs typeface="Times New Roman" panose="02020603050405020304" pitchFamily="18" charset="0"/>
              </a:rPr>
              <a:t>The major morphologic forms are </a:t>
            </a:r>
            <a:r>
              <a:rPr lang="en-US" sz="1900" b="0" i="0" u="sng" strike="noStrike" baseline="0" dirty="0">
                <a:latin typeface="Times New Roman" panose="02020603050405020304" pitchFamily="18" charset="0"/>
                <a:cs typeface="Times New Roman" panose="02020603050405020304" pitchFamily="18" charset="0"/>
              </a:rPr>
              <a:t>spheres, rods, bent or curved rods, and spirals</a:t>
            </a:r>
          </a:p>
          <a:p>
            <a:r>
              <a:rPr lang="en-US" sz="1900" b="0" i="0" u="none" strike="noStrike" baseline="0" dirty="0">
                <a:latin typeface="Times New Roman" panose="02020603050405020304" pitchFamily="18" charset="0"/>
                <a:cs typeface="Times New Roman" panose="02020603050405020304" pitchFamily="18" charset="0"/>
              </a:rPr>
              <a:t>Spherical or oval bacteria are called </a:t>
            </a:r>
            <a:r>
              <a:rPr lang="en-US" sz="1900" b="1" i="0" u="none" strike="noStrike" baseline="0" dirty="0">
                <a:latin typeface="Times New Roman" panose="02020603050405020304" pitchFamily="18" charset="0"/>
                <a:cs typeface="Times New Roman" panose="02020603050405020304" pitchFamily="18" charset="0"/>
              </a:rPr>
              <a:t>cocci </a:t>
            </a:r>
            <a:r>
              <a:rPr lang="en-US" sz="1900" b="0" i="0" u="none" strike="noStrike" baseline="0" dirty="0">
                <a:latin typeface="Times New Roman" panose="02020603050405020304" pitchFamily="18" charset="0"/>
                <a:cs typeface="Times New Roman" panose="02020603050405020304" pitchFamily="18" charset="0"/>
              </a:rPr>
              <a:t>(singular: coccus) and are typically arranged in clusters or chains.</a:t>
            </a:r>
          </a:p>
          <a:p>
            <a:r>
              <a:rPr lang="en-US" sz="1900" b="0" i="0" u="none" strike="noStrike" baseline="0" dirty="0">
                <a:latin typeface="Times New Roman" panose="02020603050405020304" pitchFamily="18" charset="0"/>
                <a:cs typeface="Times New Roman" panose="02020603050405020304" pitchFamily="18" charset="0"/>
              </a:rPr>
              <a:t> Rods are called </a:t>
            </a:r>
            <a:r>
              <a:rPr lang="en-US" sz="1900" b="1" i="0" u="none" strike="noStrike" baseline="0" dirty="0">
                <a:latin typeface="Times New Roman" panose="02020603050405020304" pitchFamily="18" charset="0"/>
                <a:cs typeface="Times New Roman" panose="02020603050405020304" pitchFamily="18" charset="0"/>
              </a:rPr>
              <a:t>bacilli </a:t>
            </a:r>
            <a:r>
              <a:rPr lang="en-US" sz="1900" b="0" i="0" u="none" strike="noStrike" baseline="0" dirty="0">
                <a:latin typeface="Times New Roman" panose="02020603050405020304" pitchFamily="18" charset="0"/>
                <a:cs typeface="Times New Roman" panose="02020603050405020304" pitchFamily="18" charset="0"/>
              </a:rPr>
              <a:t>(singular: bacillus) and may be straight or curved. </a:t>
            </a:r>
          </a:p>
          <a:p>
            <a:r>
              <a:rPr lang="en-US" sz="1900" b="0" i="0" u="none" strike="noStrike" baseline="0" dirty="0">
                <a:latin typeface="Times New Roman" panose="02020603050405020304" pitchFamily="18" charset="0"/>
                <a:cs typeface="Times New Roman" panose="02020603050405020304" pitchFamily="18" charset="0"/>
              </a:rPr>
              <a:t>Bacilli that are small and pleomorphic to the point of resembling cocci are often called coccobacilli. </a:t>
            </a:r>
          </a:p>
          <a:p>
            <a:r>
              <a:rPr lang="en-US" sz="1900" b="0" i="0" u="none" strike="noStrike" baseline="0" dirty="0">
                <a:latin typeface="Times New Roman" panose="02020603050405020304" pitchFamily="18" charset="0"/>
                <a:cs typeface="Times New Roman" panose="02020603050405020304" pitchFamily="18" charset="0"/>
              </a:rPr>
              <a:t>Spiral-shaped bacteria may be rigid or flexible and undulating.</a:t>
            </a:r>
          </a:p>
          <a:p>
            <a:endParaRPr lang="en-US" sz="1900" dirty="0">
              <a:latin typeface="Times New Roman" panose="02020603050405020304" pitchFamily="18" charset="0"/>
              <a:cs typeface="Times New Roman" panose="02020603050405020304" pitchFamily="18" charset="0"/>
            </a:endParaRPr>
          </a:p>
        </p:txBody>
      </p:sp>
      <p:pic>
        <p:nvPicPr>
          <p:cNvPr id="5" name="Picture 4" descr="A close-up of different types of bacteria&#10;&#10;Description automatically generated">
            <a:extLst>
              <a:ext uri="{FF2B5EF4-FFF2-40B4-BE49-F238E27FC236}">
                <a16:creationId xmlns:a16="http://schemas.microsoft.com/office/drawing/2014/main" id="{EECCDC02-3580-9EC8-B484-E1D158883531}"/>
              </a:ext>
            </a:extLst>
          </p:cNvPr>
          <p:cNvPicPr>
            <a:picLocks noChangeAspect="1"/>
          </p:cNvPicPr>
          <p:nvPr/>
        </p:nvPicPr>
        <p:blipFill rotWithShape="1">
          <a:blip r:embed="rId2">
            <a:extLst>
              <a:ext uri="{28A0092B-C50C-407E-A947-70E740481C1C}">
                <a14:useLocalDpi xmlns:a14="http://schemas.microsoft.com/office/drawing/2010/main" val="0"/>
              </a:ext>
            </a:extLst>
          </a:blip>
          <a:srcRect r="17503" b="-2"/>
          <a:stretch/>
        </p:blipFill>
        <p:spPr>
          <a:xfrm>
            <a:off x="7675658" y="2093976"/>
            <a:ext cx="3941064" cy="4096512"/>
          </a:xfrm>
          <a:prstGeom prst="rect">
            <a:avLst/>
          </a:prstGeom>
        </p:spPr>
      </p:pic>
    </p:spTree>
    <p:extLst>
      <p:ext uri="{BB962C8B-B14F-4D97-AF65-F5344CB8AC3E}">
        <p14:creationId xmlns:p14="http://schemas.microsoft.com/office/powerpoint/2010/main" val="294748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A2F5B-4DF4-EC17-796C-739F7EB3DB31}"/>
              </a:ext>
            </a:extLst>
          </p:cNvPr>
          <p:cNvSpPr>
            <a:spLocks noGrp="1"/>
          </p:cNvSpPr>
          <p:nvPr>
            <p:ph type="title"/>
          </p:nvPr>
        </p:nvSpPr>
        <p:spPr>
          <a:xfrm>
            <a:off x="589560" y="856180"/>
            <a:ext cx="4560584" cy="1128068"/>
          </a:xfrm>
        </p:spPr>
        <p:txBody>
          <a:bodyPr anchor="ctr">
            <a:normAutofit/>
          </a:bodyPr>
          <a:lstStyle/>
          <a:p>
            <a:r>
              <a:rPr lang="en-US" sz="3600" b="1" dirty="0">
                <a:latin typeface="Times New Roman" panose="02020603050405020304" pitchFamily="18" charset="0"/>
                <a:cs typeface="Times New Roman" panose="02020603050405020304" pitchFamily="18" charset="0"/>
              </a:rPr>
              <a:t>Bacterial Structure</a:t>
            </a:r>
          </a:p>
        </p:txBody>
      </p:sp>
      <p:grpSp>
        <p:nvGrpSpPr>
          <p:cNvPr id="17"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59E4BD-89F7-DBC8-F813-E1C2400DE2A2}"/>
              </a:ext>
            </a:extLst>
          </p:cNvPr>
          <p:cNvSpPr>
            <a:spLocks noGrp="1"/>
          </p:cNvSpPr>
          <p:nvPr>
            <p:ph idx="1"/>
          </p:nvPr>
        </p:nvSpPr>
        <p:spPr>
          <a:xfrm>
            <a:off x="226243" y="1984249"/>
            <a:ext cx="5459566" cy="4774770"/>
          </a:xfrm>
        </p:spPr>
        <p:txBody>
          <a:bodyPr anchor="ctr">
            <a:normAutofit/>
          </a:bodyPr>
          <a:lstStyle/>
          <a:p>
            <a:pPr algn="just"/>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Bacterial cells consist of two main parts: the outer layer and the inside core.</a:t>
            </a:r>
          </a:p>
          <a:p>
            <a:pPr algn="just"/>
            <a:r>
              <a:rPr lang="en-US" sz="1800" dirty="0">
                <a:latin typeface="Times New Roman" panose="02020603050405020304" pitchFamily="18" charset="0"/>
                <a:cs typeface="Times New Roman" panose="02020603050405020304" pitchFamily="18" charset="0"/>
              </a:rPr>
              <a:t>The outer layer like; Envelope and other appendages.</a:t>
            </a:r>
          </a:p>
          <a:p>
            <a:pPr algn="just"/>
            <a:r>
              <a:rPr lang="en-US" sz="1800" b="0" i="0" u="none" strike="noStrike" baseline="0" dirty="0">
                <a:latin typeface="Times New Roman" panose="02020603050405020304" pitchFamily="18" charset="0"/>
                <a:cs typeface="Times New Roman" panose="02020603050405020304" pitchFamily="18" charset="0"/>
              </a:rPr>
              <a:t>The inside core contains the genetic material (nucleoid) and the working substance called cytoplasm.</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cell&#10;&#10;Description automatically generated">
            <a:extLst>
              <a:ext uri="{FF2B5EF4-FFF2-40B4-BE49-F238E27FC236}">
                <a16:creationId xmlns:a16="http://schemas.microsoft.com/office/drawing/2014/main" id="{4833E514-2956-0CAF-86F4-FF67BB99FF11}"/>
              </a:ext>
            </a:extLst>
          </p:cNvPr>
          <p:cNvPicPr>
            <a:picLocks noChangeAspect="1"/>
          </p:cNvPicPr>
          <p:nvPr/>
        </p:nvPicPr>
        <p:blipFill rotWithShape="1">
          <a:blip r:embed="rId2">
            <a:extLst>
              <a:ext uri="{28A0092B-C50C-407E-A947-70E740481C1C}">
                <a14:useLocalDpi xmlns:a14="http://schemas.microsoft.com/office/drawing/2010/main" val="0"/>
              </a:ext>
            </a:extLst>
          </a:blip>
          <a:srcRect l="4609" r="11831" b="-2"/>
          <a:stretch/>
        </p:blipFill>
        <p:spPr>
          <a:xfrm>
            <a:off x="5977788" y="799352"/>
            <a:ext cx="5425410" cy="5259296"/>
          </a:xfrm>
          <a:prstGeom prst="rect">
            <a:avLst/>
          </a:prstGeom>
        </p:spPr>
      </p:pic>
    </p:spTree>
    <p:extLst>
      <p:ext uri="{BB962C8B-B14F-4D97-AF65-F5344CB8AC3E}">
        <p14:creationId xmlns:p14="http://schemas.microsoft.com/office/powerpoint/2010/main" val="47008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42440-A69C-BBC3-7B6C-99BB056E18DB}"/>
              </a:ext>
            </a:extLst>
          </p:cNvPr>
          <p:cNvSpPr>
            <a:spLocks noGrp="1"/>
          </p:cNvSpPr>
          <p:nvPr>
            <p:ph type="title"/>
          </p:nvPr>
        </p:nvSpPr>
        <p:spPr>
          <a:xfrm>
            <a:off x="572493" y="238539"/>
            <a:ext cx="11018520" cy="1434415"/>
          </a:xfrm>
        </p:spPr>
        <p:txBody>
          <a:bodyPr anchor="b">
            <a:normAutofit/>
          </a:bodyPr>
          <a:lstStyle/>
          <a:p>
            <a:r>
              <a:rPr lang="en-US" sz="5400" b="1">
                <a:latin typeface="Times New Roman" panose="02020603050405020304" pitchFamily="18" charset="0"/>
                <a:cs typeface="Times New Roman" panose="02020603050405020304" pitchFamily="18" charset="0"/>
              </a:rPr>
              <a:t>Bacterial Structure cont.</a:t>
            </a:r>
            <a:endParaRPr lang="en-US"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15F478-1338-1519-B998-4081BF75D8B7}"/>
              </a:ext>
            </a:extLst>
          </p:cNvPr>
          <p:cNvSpPr>
            <a:spLocks noGrp="1"/>
          </p:cNvSpPr>
          <p:nvPr>
            <p:ph idx="1"/>
          </p:nvPr>
        </p:nvSpPr>
        <p:spPr>
          <a:xfrm>
            <a:off x="572492" y="2071316"/>
            <a:ext cx="10789413" cy="4119172"/>
          </a:xfrm>
        </p:spPr>
        <p:txBody>
          <a:bodyPr anchor="t">
            <a:normAutofit/>
          </a:bodyPr>
          <a:lstStyle/>
          <a:p>
            <a:pPr algn="just"/>
            <a:r>
              <a:rPr lang="en-US" sz="2200" b="0" i="0" u="none" strike="noStrike" baseline="0" dirty="0">
                <a:latin typeface="Times New Roman" panose="02020603050405020304" pitchFamily="18" charset="0"/>
                <a:cs typeface="Times New Roman" panose="02020603050405020304" pitchFamily="18" charset="0"/>
              </a:rPr>
              <a:t>The cytoplasm is similar to that of eukaryotic cells, but because there </a:t>
            </a:r>
            <a:r>
              <a:rPr lang="en-US" sz="2200" b="0" i="0" u="none" strike="noStrike" baseline="0" dirty="0">
                <a:highlight>
                  <a:srgbClr val="FFFF00"/>
                </a:highlight>
                <a:latin typeface="Times New Roman" panose="02020603050405020304" pitchFamily="18" charset="0"/>
                <a:cs typeface="Times New Roman" panose="02020603050405020304" pitchFamily="18" charset="0"/>
              </a:rPr>
              <a:t>is no nucleus it is not clearly separated from the genetic material. </a:t>
            </a:r>
          </a:p>
          <a:p>
            <a:pPr marL="0" indent="0" algn="just">
              <a:buNone/>
            </a:pPr>
            <a:endParaRPr lang="en-US" sz="2200" b="0" i="0" u="none" strike="noStrike" baseline="0" dirty="0">
              <a:highlight>
                <a:srgbClr val="FFFF00"/>
              </a:highlight>
              <a:latin typeface="Times New Roman" panose="02020603050405020304" pitchFamily="18" charset="0"/>
              <a:cs typeface="Times New Roman" panose="02020603050405020304" pitchFamily="18" charset="0"/>
            </a:endParaRPr>
          </a:p>
          <a:p>
            <a:pPr algn="just"/>
            <a:r>
              <a:rPr lang="en-US" sz="2200" b="0" i="0" u="none" strike="noStrike" baseline="0" dirty="0">
                <a:latin typeface="Times New Roman" panose="02020603050405020304" pitchFamily="18" charset="0"/>
                <a:cs typeface="Times New Roman" panose="02020603050405020304" pitchFamily="18" charset="0"/>
              </a:rPr>
              <a:t>Bacterial cells have the essential macromolecules of life: DNA, RNA, proteins, carbs, and phospholipids.</a:t>
            </a:r>
          </a:p>
          <a:p>
            <a:pPr marL="0" indent="0" algn="just">
              <a:buNone/>
            </a:pPr>
            <a:endParaRPr lang="en-US" sz="2200" b="0" i="0" u="none" strike="noStrike" baseline="0" dirty="0">
              <a:latin typeface="Times New Roman" panose="02020603050405020304" pitchFamily="18" charset="0"/>
              <a:cs typeface="Times New Roman" panose="02020603050405020304" pitchFamily="18" charset="0"/>
            </a:endParaRPr>
          </a:p>
          <a:p>
            <a:pPr algn="just"/>
            <a:r>
              <a:rPr lang="en-US" sz="2200" b="0" i="0" u="none" strike="noStrike" baseline="0" dirty="0">
                <a:latin typeface="Times New Roman" panose="02020603050405020304" pitchFamily="18" charset="0"/>
                <a:cs typeface="Times New Roman" panose="02020603050405020304" pitchFamily="18" charset="0"/>
              </a:rPr>
              <a:t> in addition to some macromolecules unique to bacteria such as the </a:t>
            </a:r>
            <a:r>
              <a:rPr lang="en-US" sz="2200" b="1" i="0" u="none" strike="noStrike" baseline="0" dirty="0">
                <a:latin typeface="Times New Roman" panose="02020603050405020304" pitchFamily="18" charset="0"/>
                <a:cs typeface="Times New Roman" panose="02020603050405020304" pitchFamily="18" charset="0"/>
              </a:rPr>
              <a:t>peptidoglycan and lipopolysaccharide </a:t>
            </a:r>
            <a:r>
              <a:rPr lang="en-US" sz="2200" b="0" i="0" u="none" strike="noStrike" baseline="0" dirty="0">
                <a:latin typeface="Times New Roman" panose="02020603050405020304" pitchFamily="18" charset="0"/>
                <a:cs typeface="Times New Roman" panose="02020603050405020304" pitchFamily="18" charset="0"/>
              </a:rPr>
              <a:t>found in bacterial cell walls. </a:t>
            </a:r>
          </a:p>
          <a:p>
            <a:pPr algn="just"/>
            <a:endParaRPr lang="en-US" sz="2200" dirty="0"/>
          </a:p>
        </p:txBody>
      </p:sp>
    </p:spTree>
    <p:extLst>
      <p:ext uri="{BB962C8B-B14F-4D97-AF65-F5344CB8AC3E}">
        <p14:creationId xmlns:p14="http://schemas.microsoft.com/office/powerpoint/2010/main" val="31870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59A02-1B62-B09C-C46E-F99B7E824C3D}"/>
              </a:ext>
            </a:extLst>
          </p:cNvPr>
          <p:cNvSpPr>
            <a:spLocks noGrp="1"/>
          </p:cNvSpPr>
          <p:nvPr>
            <p:ph type="title"/>
          </p:nvPr>
        </p:nvSpPr>
        <p:spPr>
          <a:xfrm>
            <a:off x="793662" y="386930"/>
            <a:ext cx="10066122" cy="1298448"/>
          </a:xfrm>
        </p:spPr>
        <p:txBody>
          <a:bodyPr anchor="b">
            <a:normAutofit/>
          </a:bodyPr>
          <a:lstStyle/>
          <a:p>
            <a:br>
              <a:rPr lang="en-US" b="0" i="0" u="none" strike="noStrike" baseline="0">
                <a:latin typeface="Times New Roman" panose="02020603050405020304" pitchFamily="18" charset="0"/>
                <a:cs typeface="Times New Roman" panose="02020603050405020304" pitchFamily="18" charset="0"/>
              </a:rPr>
            </a:br>
            <a:r>
              <a:rPr lang="en-US" b="1" i="0" u="none" strike="noStrike" baseline="0">
                <a:latin typeface="Times New Roman" panose="02020603050405020304" pitchFamily="18" charset="0"/>
                <a:cs typeface="Times New Roman" panose="02020603050405020304" pitchFamily="18" charset="0"/>
              </a:rPr>
              <a:t>ENVELOPE AND APPENDAGES</a:t>
            </a:r>
            <a:endParaRPr lang="en-US">
              <a:latin typeface="Times New Roman" panose="02020603050405020304" pitchFamily="18" charset="0"/>
              <a:cs typeface="Times New Roman" panose="02020603050405020304" pitchFamily="18" charset="0"/>
            </a:endParaRPr>
          </a:p>
        </p:txBody>
      </p:sp>
      <p:sp>
        <p:nvSpPr>
          <p:cNvPr id="23"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FD45B4-53F5-21CC-35DD-0219ABBA7452}"/>
              </a:ext>
            </a:extLst>
          </p:cNvPr>
          <p:cNvSpPr>
            <a:spLocks noGrp="1"/>
          </p:cNvSpPr>
          <p:nvPr>
            <p:ph idx="1"/>
          </p:nvPr>
        </p:nvSpPr>
        <p:spPr>
          <a:xfrm>
            <a:off x="174282" y="2599509"/>
            <a:ext cx="5666019" cy="3639450"/>
          </a:xfrm>
        </p:spPr>
        <p:txBody>
          <a:bodyPr anchor="ctr">
            <a:normAutofit/>
          </a:bodyPr>
          <a:lstStyle/>
          <a:p>
            <a:pPr algn="just"/>
            <a:r>
              <a:rPr lang="en-US" sz="2000" dirty="0">
                <a:latin typeface="Times New Roman" panose="02020603050405020304" pitchFamily="18" charset="0"/>
                <a:cs typeface="Times New Roman" panose="02020603050405020304" pitchFamily="18" charset="0"/>
              </a:rPr>
              <a:t>the envelope not only protects the cell against chemical and biological threats in its environment but is </a:t>
            </a:r>
            <a:r>
              <a:rPr lang="en-US" sz="2000" b="1" dirty="0">
                <a:latin typeface="Times New Roman" panose="02020603050405020304" pitchFamily="18" charset="0"/>
                <a:cs typeface="Times New Roman" panose="02020603050405020304" pitchFamily="18" charset="0"/>
              </a:rPr>
              <a:t>also the location for many metabolic processes</a:t>
            </a:r>
          </a:p>
          <a:p>
            <a:pPr algn="just"/>
            <a:r>
              <a:rPr lang="en-US" sz="2000" b="0" i="0" u="none" strike="noStrike" baseline="0" dirty="0">
                <a:latin typeface="Times New Roman" panose="02020603050405020304" pitchFamily="18" charset="0"/>
                <a:cs typeface="Times New Roman" panose="02020603050405020304" pitchFamily="18" charset="0"/>
              </a:rPr>
              <a:t>Structures in the envelope and certain appendages </a:t>
            </a:r>
            <a:r>
              <a:rPr lang="en-US" sz="2000" b="1" i="0" u="none" strike="noStrike" baseline="0" dirty="0">
                <a:latin typeface="Times New Roman" panose="02020603050405020304" pitchFamily="18" charset="0"/>
                <a:cs typeface="Times New Roman" panose="02020603050405020304" pitchFamily="18" charset="0"/>
              </a:rPr>
              <a:t>also mediate attachment to human cell surfaces</a:t>
            </a:r>
            <a:r>
              <a:rPr lang="en-US" sz="2000" b="0" i="0" u="none" strike="noStrike" baseline="0" dirty="0">
                <a:latin typeface="Times New Roman" panose="02020603050405020304" pitchFamily="18" charset="0"/>
                <a:cs typeface="Times New Roman" panose="02020603050405020304" pitchFamily="18" charset="0"/>
              </a:rPr>
              <a:t>, the first step in disease.</a:t>
            </a:r>
            <a:endParaRPr lang="en-US" sz="2000" dirty="0">
              <a:latin typeface="Times New Roman" panose="02020603050405020304" pitchFamily="18" charset="0"/>
              <a:cs typeface="Times New Roman" panose="02020603050405020304" pitchFamily="18" charset="0"/>
            </a:endParaRPr>
          </a:p>
        </p:txBody>
      </p:sp>
      <p:pic>
        <p:nvPicPr>
          <p:cNvPr id="5" name="Picture 4" descr="A diagram of a cell&#10;&#10;Description automatically generated">
            <a:extLst>
              <a:ext uri="{FF2B5EF4-FFF2-40B4-BE49-F238E27FC236}">
                <a16:creationId xmlns:a16="http://schemas.microsoft.com/office/drawing/2014/main" id="{C98B68CE-F152-2EB0-A5AA-BCF9BD7D3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867030"/>
            <a:ext cx="5150277" cy="2948694"/>
          </a:xfrm>
          <a:prstGeom prst="rect">
            <a:avLst/>
          </a:prstGeom>
        </p:spPr>
      </p:pic>
      <p:sp>
        <p:nvSpPr>
          <p:cNvPr id="25"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24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1626</Words>
  <Application>Microsoft Office PowerPoint</Application>
  <PresentationFormat>Widescreen</PresentationFormat>
  <Paragraphs>121</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Franklin Gothic Book</vt:lpstr>
      <vt:lpstr>Garamond</vt:lpstr>
      <vt:lpstr>Myriad Pro</vt:lpstr>
      <vt:lpstr>Myriad Pro Light</vt:lpstr>
      <vt:lpstr>Times New Roman</vt:lpstr>
      <vt:lpstr>Office Theme</vt:lpstr>
      <vt:lpstr>General Reminders!!</vt:lpstr>
      <vt:lpstr>Course Evaluation Criteria</vt:lpstr>
      <vt:lpstr>Bacteria-Basic concepts</vt:lpstr>
      <vt:lpstr>Overview</vt:lpstr>
      <vt:lpstr>Objectives</vt:lpstr>
      <vt:lpstr>Introduction</vt:lpstr>
      <vt:lpstr>Bacterial Structure</vt:lpstr>
      <vt:lpstr>Bacterial Structure cont.</vt:lpstr>
      <vt:lpstr> ENVELOPE AND APPENDAGES</vt:lpstr>
      <vt:lpstr>Capsule</vt:lpstr>
      <vt:lpstr>Cell Wall</vt:lpstr>
      <vt:lpstr>Gram-positive Cell Wall </vt:lpstr>
      <vt:lpstr>Gram-positive Cell Wall </vt:lpstr>
      <vt:lpstr> Gram-negative Cell Wall</vt:lpstr>
      <vt:lpstr>Gram-negative Cell Wall - Outer membrane:</vt:lpstr>
      <vt:lpstr>Cell Membrane</vt:lpstr>
      <vt:lpstr>Flagella </vt:lpstr>
      <vt:lpstr>Pili </vt:lpstr>
      <vt:lpstr>  Cytoplasm </vt:lpstr>
      <vt:lpstr>Nucleoid </vt:lpstr>
      <vt:lpstr>Plasmids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Reminders!!</dc:title>
  <dc:creator>Heshu Jalal</dc:creator>
  <cp:lastModifiedBy>Heshu Jalal</cp:lastModifiedBy>
  <cp:revision>7</cp:revision>
  <dcterms:created xsi:type="dcterms:W3CDTF">2024-01-28T18:34:39Z</dcterms:created>
  <dcterms:modified xsi:type="dcterms:W3CDTF">2025-02-09T10:21:50Z</dcterms:modified>
</cp:coreProperties>
</file>