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93"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82" r:id="rId21"/>
    <p:sldId id="283" r:id="rId22"/>
    <p:sldId id="284" r:id="rId23"/>
    <p:sldId id="285" r:id="rId24"/>
    <p:sldId id="286" r:id="rId25"/>
    <p:sldId id="287"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81624" autoAdjust="0"/>
  </p:normalViewPr>
  <p:slideViewPr>
    <p:cSldViewPr snapToGrid="0" snapToObjects="1">
      <p:cViewPr varScale="1">
        <p:scale>
          <a:sx n="27" d="100"/>
          <a:sy n="27" d="100"/>
        </p:scale>
        <p:origin x="1012"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D6A7B-8935-415F-BFAC-3705E667A3CD}" type="datetimeFigureOut">
              <a:rPr lang="en-US" smtClean="0"/>
              <a:t>1/7/2025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2238E-CA76-4EF8-8C2C-535E89A16FE0}" type="slidenum">
              <a:rPr lang="en-US" smtClean="0"/>
              <a:t>‹#›</a:t>
            </a:fld>
            <a:endParaRPr lang="en-US"/>
          </a:p>
        </p:txBody>
      </p:sp>
    </p:spTree>
    <p:extLst>
      <p:ext uri="{BB962C8B-B14F-4D97-AF65-F5344CB8AC3E}">
        <p14:creationId xmlns:p14="http://schemas.microsoft.com/office/powerpoint/2010/main" val="357691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E88065EC-5762-4176-90D0-84A04F277471}"/>
              </a:ext>
            </a:extLst>
          </p:cNvPr>
          <p:cNvSpPr>
            <a:spLocks noGrp="1" noRot="1" noChangeAspect="1" noChangeArrowheads="1" noTextEdit="1"/>
          </p:cNvSpPr>
          <p:nvPr>
            <p:ph type="sldImg"/>
          </p:nvPr>
        </p:nvSpPr>
        <p:spPr>
          <a:xfrm>
            <a:off x="-171450" y="1524000"/>
            <a:ext cx="5486400" cy="4114800"/>
          </a:xfrm>
          <a:ln/>
        </p:spPr>
      </p:sp>
      <p:sp>
        <p:nvSpPr>
          <p:cNvPr id="11267" name="Notes Placeholder 2">
            <a:extLst>
              <a:ext uri="{FF2B5EF4-FFF2-40B4-BE49-F238E27FC236}">
                <a16:creationId xmlns:a16="http://schemas.microsoft.com/office/drawing/2014/main" id="{166BA0EB-8788-4FC0-8035-919020BAD5C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altLang="ar-IQ"/>
          </a:p>
        </p:txBody>
      </p:sp>
      <p:sp>
        <p:nvSpPr>
          <p:cNvPr id="11268" name="Slide Number Placeholder 3">
            <a:extLst>
              <a:ext uri="{FF2B5EF4-FFF2-40B4-BE49-F238E27FC236}">
                <a16:creationId xmlns:a16="http://schemas.microsoft.com/office/drawing/2014/main" id="{EF3C3778-A07C-4E73-919E-54413740C6D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6BBF6B-BB63-4931-B4BC-6E2DDEE67945}" type="slidenum">
              <a:rPr lang="en-US" altLang="ar-IQ" smtClean="0">
                <a:solidFill>
                  <a:srgbClr val="000000"/>
                </a:solidFill>
              </a:rPr>
              <a:pPr/>
              <a:t>1</a:t>
            </a:fld>
            <a:endParaRPr lang="en-US" altLang="ar-IQ">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Physics in Radiological Imaging</a:t>
            </a:r>
          </a:p>
          <a:p>
            <a:r>
              <a:rPr lang="en-US" dirty="0"/>
              <a:t>Physics forms the backbone of the technologies used in radiology to produce medical images. Key areas include:</a:t>
            </a:r>
          </a:p>
          <a:p>
            <a:endParaRPr lang="en-US" dirty="0"/>
          </a:p>
        </p:txBody>
      </p:sp>
      <p:sp>
        <p:nvSpPr>
          <p:cNvPr id="4" name="Slide Number Placeholder 3"/>
          <p:cNvSpPr>
            <a:spLocks noGrp="1"/>
          </p:cNvSpPr>
          <p:nvPr>
            <p:ph type="sldNum" sz="quarter" idx="5"/>
          </p:nvPr>
        </p:nvSpPr>
        <p:spPr/>
        <p:txBody>
          <a:bodyPr/>
          <a:lstStyle/>
          <a:p>
            <a:fld id="{E062238E-CA76-4EF8-8C2C-535E89A16FE0}" type="slidenum">
              <a:rPr lang="en-US" smtClean="0"/>
              <a:t>2</a:t>
            </a:fld>
            <a:endParaRPr lang="en-US"/>
          </a:p>
        </p:txBody>
      </p:sp>
    </p:spTree>
    <p:extLst>
      <p:ext uri="{BB962C8B-B14F-4D97-AF65-F5344CB8AC3E}">
        <p14:creationId xmlns:p14="http://schemas.microsoft.com/office/powerpoint/2010/main" val="1518075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ts val="2400"/>
              </a:lnSpc>
            </a:pPr>
            <a:r>
              <a:rPr lang="en-US" b="0" i="0" dirty="0">
                <a:solidFill>
                  <a:srgbClr val="464646"/>
                </a:solidFill>
                <a:effectLst/>
                <a:latin typeface="Roboto-Medium"/>
              </a:rPr>
              <a:t>Electricity is a type of energy that consists of the movement of electrons between two points when there is a potential difference between them, making it possible to generate what is known as an electric current.   </a:t>
            </a:r>
          </a:p>
          <a:p>
            <a:pPr algn="l">
              <a:lnSpc>
                <a:spcPts val="1800"/>
              </a:lnSpc>
            </a:pPr>
            <a:r>
              <a:rPr lang="en-US" b="0" i="0" dirty="0">
                <a:solidFill>
                  <a:srgbClr val="757575"/>
                </a:solidFill>
                <a:effectLst/>
                <a:latin typeface="Roboto-Regular"/>
              </a:rPr>
              <a:t>Let’s see a practical example to understand it better.</a:t>
            </a:r>
            <a:r>
              <a:rPr lang="en-US" b="0" i="0" dirty="0">
                <a:solidFill>
                  <a:srgbClr val="757575"/>
                </a:solidFill>
                <a:effectLst/>
                <a:latin typeface="Roboto-Bold"/>
              </a:rPr>
              <a:t> What happens when we turn on the light switch?</a:t>
            </a:r>
            <a:r>
              <a:rPr lang="en-US" b="0" i="0" dirty="0">
                <a:solidFill>
                  <a:srgbClr val="757575"/>
                </a:solidFill>
                <a:effectLst/>
                <a:latin typeface="Roboto-Regular"/>
              </a:rPr>
              <a:t> The electrical circuit is closed, connecting the first point to the second. The electrons start to move through the metallic copper wire (the conductive element), and we immediately have light. The circulation of electrons through the conductor wire is transformed into electric </a:t>
            </a:r>
            <a:r>
              <a:rPr lang="en-US" b="0" i="0" dirty="0" err="1">
                <a:solidFill>
                  <a:srgbClr val="757575"/>
                </a:solidFill>
                <a:effectLst/>
                <a:latin typeface="Roboto-Regular"/>
              </a:rPr>
              <a:t>ligh</a:t>
            </a:r>
            <a:endParaRPr lang="en-US" b="0" i="0" dirty="0">
              <a:solidFill>
                <a:srgbClr val="757575"/>
              </a:solidFill>
              <a:effectLst/>
              <a:latin typeface="Roboto-Regular"/>
            </a:endParaRPr>
          </a:p>
          <a:p>
            <a:endParaRPr lang="en-US" dirty="0"/>
          </a:p>
        </p:txBody>
      </p:sp>
      <p:sp>
        <p:nvSpPr>
          <p:cNvPr id="4" name="Slide Number Placeholder 3"/>
          <p:cNvSpPr>
            <a:spLocks noGrp="1"/>
          </p:cNvSpPr>
          <p:nvPr>
            <p:ph type="sldNum" sz="quarter" idx="5"/>
          </p:nvPr>
        </p:nvSpPr>
        <p:spPr/>
        <p:txBody>
          <a:bodyPr/>
          <a:lstStyle/>
          <a:p>
            <a:fld id="{E062238E-CA76-4EF8-8C2C-535E89A16FE0}" type="slidenum">
              <a:rPr lang="en-US" smtClean="0"/>
              <a:t>4</a:t>
            </a:fld>
            <a:endParaRPr lang="en-US"/>
          </a:p>
        </p:txBody>
      </p:sp>
    </p:spTree>
    <p:extLst>
      <p:ext uri="{BB962C8B-B14F-4D97-AF65-F5344CB8AC3E}">
        <p14:creationId xmlns:p14="http://schemas.microsoft.com/office/powerpoint/2010/main" val="561412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Resistance is the opposition to current flow in a circuit. The unit of resistance is the ohm and the symbol is the omega (W). There are four </a:t>
            </a:r>
          </a:p>
          <a:p>
            <a:r>
              <a:rPr lang="en-US" dirty="0"/>
              <a:t>factors which affect the amount of resistance in a circuit:</a:t>
            </a:r>
          </a:p>
          <a:p>
            <a:endParaRPr lang="en-US" dirty="0"/>
          </a:p>
          <a:p>
            <a:r>
              <a:rPr lang="en-US" dirty="0"/>
              <a:t>1. Conductive material</a:t>
            </a:r>
          </a:p>
          <a:p>
            <a:r>
              <a:rPr lang="en-US" dirty="0"/>
              <a:t>2. Length of conductor</a:t>
            </a:r>
          </a:p>
          <a:p>
            <a:r>
              <a:rPr lang="en-US" dirty="0"/>
              <a:t>3. Cross-sectional diameter</a:t>
            </a:r>
          </a:p>
          <a:p>
            <a:r>
              <a:rPr lang="en-US" dirty="0"/>
              <a:t>4. Temperature</a:t>
            </a:r>
          </a:p>
          <a:p>
            <a:r>
              <a:rPr lang="en-US" dirty="0"/>
              <a:t> </a:t>
            </a:r>
          </a:p>
        </p:txBody>
      </p:sp>
      <p:sp>
        <p:nvSpPr>
          <p:cNvPr id="4" name="Slide Number Placeholder 3"/>
          <p:cNvSpPr>
            <a:spLocks noGrp="1"/>
          </p:cNvSpPr>
          <p:nvPr>
            <p:ph type="sldNum" sz="quarter" idx="5"/>
          </p:nvPr>
        </p:nvSpPr>
        <p:spPr/>
        <p:txBody>
          <a:bodyPr/>
          <a:lstStyle/>
          <a:p>
            <a:fld id="{E062238E-CA76-4EF8-8C2C-535E89A16FE0}" type="slidenum">
              <a:rPr lang="en-US" smtClean="0"/>
              <a:t>23</a:t>
            </a:fld>
            <a:endParaRPr lang="en-US"/>
          </a:p>
        </p:txBody>
      </p:sp>
    </p:spTree>
    <p:extLst>
      <p:ext uri="{BB962C8B-B14F-4D97-AF65-F5344CB8AC3E}">
        <p14:creationId xmlns:p14="http://schemas.microsoft.com/office/powerpoint/2010/main" val="1695011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62238E-CA76-4EF8-8C2C-535E89A16FE0}" type="slidenum">
              <a:rPr lang="en-US" smtClean="0"/>
              <a:t>25</a:t>
            </a:fld>
            <a:endParaRPr lang="en-US"/>
          </a:p>
        </p:txBody>
      </p:sp>
    </p:spTree>
    <p:extLst>
      <p:ext uri="{BB962C8B-B14F-4D97-AF65-F5344CB8AC3E}">
        <p14:creationId xmlns:p14="http://schemas.microsoft.com/office/powerpoint/2010/main" val="2582679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a:extLst>
              <a:ext uri="{FF2B5EF4-FFF2-40B4-BE49-F238E27FC236}">
                <a16:creationId xmlns:a16="http://schemas.microsoft.com/office/drawing/2014/main" id="{C64E70FD-FC05-4B16-B7DF-333FAEFC67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8270" y="202857"/>
            <a:ext cx="1371600" cy="1154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6911EA6D-2F5F-4B57-B10F-33C705313411}"/>
              </a:ext>
            </a:extLst>
          </p:cNvPr>
          <p:cNvSpPr/>
          <p:nvPr/>
        </p:nvSpPr>
        <p:spPr>
          <a:xfrm>
            <a:off x="1531888" y="1980319"/>
            <a:ext cx="1681871" cy="369332"/>
          </a:xfrm>
          <a:prstGeom prst="rect">
            <a:avLst/>
          </a:prstGeom>
          <a:solidFill>
            <a:schemeClr val="tx2">
              <a:lumMod val="20000"/>
              <a:lumOff val="80000"/>
            </a:schemeClr>
          </a:solidFill>
        </p:spPr>
        <p:txBody>
          <a:bodyPr wrap="none">
            <a:spAutoFit/>
          </a:bodyPr>
          <a:lstStyle/>
          <a:p>
            <a:pPr>
              <a:defRPr/>
            </a:pPr>
            <a:r>
              <a:rPr lang="en-US" b="1" kern="0" dirty="0">
                <a:solidFill>
                  <a:prstClr val="black"/>
                </a:solidFill>
              </a:rPr>
              <a:t>General Physics</a:t>
            </a:r>
          </a:p>
        </p:txBody>
      </p:sp>
      <p:sp>
        <p:nvSpPr>
          <p:cNvPr id="5" name="Rectangle 4">
            <a:extLst>
              <a:ext uri="{FF2B5EF4-FFF2-40B4-BE49-F238E27FC236}">
                <a16:creationId xmlns:a16="http://schemas.microsoft.com/office/drawing/2014/main" id="{17F38F89-48A4-450A-B7DA-E7850B5FA43E}"/>
              </a:ext>
            </a:extLst>
          </p:cNvPr>
          <p:cNvSpPr/>
          <p:nvPr/>
        </p:nvSpPr>
        <p:spPr>
          <a:xfrm>
            <a:off x="3258165" y="4260847"/>
            <a:ext cx="3089307" cy="461665"/>
          </a:xfrm>
          <a:prstGeom prst="rect">
            <a:avLst/>
          </a:prstGeom>
        </p:spPr>
        <p:txBody>
          <a:bodyPr wrap="none">
            <a:spAutoFit/>
          </a:bodyPr>
          <a:lstStyle/>
          <a:p>
            <a:pPr>
              <a:defRPr/>
            </a:pPr>
            <a:r>
              <a:rPr lang="en-US" sz="2400" b="1" kern="0" dirty="0">
                <a:solidFill>
                  <a:srgbClr val="0070C0"/>
                </a:solidFill>
              </a:rPr>
              <a:t>First Grade- 2024-2025</a:t>
            </a:r>
          </a:p>
        </p:txBody>
      </p:sp>
      <p:sp>
        <p:nvSpPr>
          <p:cNvPr id="6" name="Rectangle 5">
            <a:extLst>
              <a:ext uri="{FF2B5EF4-FFF2-40B4-BE49-F238E27FC236}">
                <a16:creationId xmlns:a16="http://schemas.microsoft.com/office/drawing/2014/main" id="{34B44719-0D04-4F04-9916-50B7A810F93D}"/>
              </a:ext>
            </a:extLst>
          </p:cNvPr>
          <p:cNvSpPr/>
          <p:nvPr/>
        </p:nvSpPr>
        <p:spPr>
          <a:xfrm>
            <a:off x="1676400" y="3200400"/>
            <a:ext cx="6253163" cy="461665"/>
          </a:xfrm>
          <a:prstGeom prst="rect">
            <a:avLst/>
          </a:prstGeom>
          <a:solidFill>
            <a:srgbClr val="FFFF00"/>
          </a:solidFill>
        </p:spPr>
        <p:txBody>
          <a:bodyPr>
            <a:spAutoFit/>
          </a:bodyPr>
          <a:lstStyle/>
          <a:p>
            <a:pPr marL="9525" marR="3810" algn="ctr">
              <a:spcBef>
                <a:spcPts val="79"/>
              </a:spcBef>
            </a:pPr>
            <a:r>
              <a:rPr lang="en-US" sz="2400" b="1" i="1" dirty="0">
                <a:latin typeface="Times New Roman"/>
                <a:cs typeface="Times New Roman"/>
              </a:rPr>
              <a:t>1-Electricity</a:t>
            </a:r>
          </a:p>
        </p:txBody>
      </p:sp>
      <p:sp>
        <p:nvSpPr>
          <p:cNvPr id="7" name="Rectangle 6">
            <a:extLst>
              <a:ext uri="{FF2B5EF4-FFF2-40B4-BE49-F238E27FC236}">
                <a16:creationId xmlns:a16="http://schemas.microsoft.com/office/drawing/2014/main" id="{4049EC04-2330-409C-9875-0B75AC3C037E}"/>
              </a:ext>
            </a:extLst>
          </p:cNvPr>
          <p:cNvSpPr/>
          <p:nvPr/>
        </p:nvSpPr>
        <p:spPr>
          <a:xfrm>
            <a:off x="2716317" y="5113734"/>
            <a:ext cx="4173002"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txBody>
          <a:bodyPr wrap="none">
            <a:spAutoFit/>
          </a:bodyPr>
          <a:lstStyle/>
          <a:p>
            <a:pPr>
              <a:defRPr/>
            </a:pPr>
            <a:r>
              <a:rPr lang="en-US" sz="2400" b="1" kern="0" dirty="0">
                <a:solidFill>
                  <a:prstClr val="black"/>
                </a:solidFill>
              </a:rPr>
              <a:t>Instructor: </a:t>
            </a:r>
            <a:r>
              <a:rPr lang="en-US" altLang="en-US" sz="2400" b="1" i="1" dirty="0">
                <a:cs typeface="Tahoma" panose="020B0604030504040204" pitchFamily="34" charset="0"/>
              </a:rPr>
              <a:t>Prof. Dr. Ronak T. Ali</a:t>
            </a:r>
          </a:p>
          <a:p>
            <a:pPr>
              <a:defRPr/>
            </a:pPr>
            <a:r>
              <a:rPr lang="en-US" sz="2400" b="1" kern="0" dirty="0">
                <a:solidFill>
                  <a:prstClr val="black"/>
                </a:solidFill>
              </a:rPr>
              <a:t> </a:t>
            </a:r>
          </a:p>
        </p:txBody>
      </p:sp>
      <p:sp>
        <p:nvSpPr>
          <p:cNvPr id="8" name="Rectangle 7">
            <a:extLst>
              <a:ext uri="{FF2B5EF4-FFF2-40B4-BE49-F238E27FC236}">
                <a16:creationId xmlns:a16="http://schemas.microsoft.com/office/drawing/2014/main" id="{42AB2ABD-54C4-43DB-B221-FA75CBB49709}"/>
              </a:ext>
            </a:extLst>
          </p:cNvPr>
          <p:cNvSpPr/>
          <p:nvPr/>
        </p:nvSpPr>
        <p:spPr>
          <a:xfrm>
            <a:off x="1099206" y="342100"/>
            <a:ext cx="3379451" cy="1015663"/>
          </a:xfrm>
          <a:prstGeom prst="rect">
            <a:avLst/>
          </a:prstGeom>
        </p:spPr>
        <p:txBody>
          <a:bodyPr wrap="none">
            <a:spAutoFit/>
          </a:bodyPr>
          <a:ls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2000" b="1" kern="0" dirty="0" err="1">
                <a:solidFill>
                  <a:prstClr val="black"/>
                </a:solidFill>
                <a:cs typeface="+mj-cs"/>
              </a:rPr>
              <a:t>Tishk</a:t>
            </a:r>
            <a:r>
              <a:rPr lang="en-US" sz="2000" b="1" kern="0" dirty="0">
                <a:solidFill>
                  <a:prstClr val="black"/>
                </a:solidFill>
                <a:cs typeface="+mj-cs"/>
              </a:rPr>
              <a:t> International University</a:t>
            </a:r>
          </a:p>
          <a:p>
            <a:pPr>
              <a:defRPr/>
            </a:pPr>
            <a:r>
              <a:rPr lang="en-US" sz="2000" b="1" kern="0" dirty="0">
                <a:solidFill>
                  <a:prstClr val="black"/>
                </a:solidFill>
                <a:cs typeface="+mj-cs"/>
              </a:rPr>
              <a:t>Faculty of Applied Science</a:t>
            </a:r>
          </a:p>
          <a:p>
            <a:pPr>
              <a:defRPr/>
            </a:pPr>
            <a:r>
              <a:rPr lang="en-US" sz="2000" b="1" kern="0" dirty="0">
                <a:solidFill>
                  <a:prstClr val="black"/>
                </a:solidFill>
                <a:cs typeface="+mj-cs"/>
              </a:rPr>
              <a:t>Medical Technical Radiology</a:t>
            </a:r>
          </a:p>
        </p:txBody>
      </p:sp>
    </p:spTree>
    <p:extLst>
      <p:ext uri="{BB962C8B-B14F-4D97-AF65-F5344CB8AC3E}">
        <p14:creationId xmlns:p14="http://schemas.microsoft.com/office/powerpoint/2010/main" val="2501273973"/>
      </p:ext>
    </p:extLst>
  </p:cSld>
  <p:clrMapOvr>
    <a:masterClrMapping/>
  </p:clrMapOvr>
  <p:transition spd="slow" advTm="1720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Electricity-12-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3-Electricity-13-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4-Electricity-14-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5-Electricity-15-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6-Electricity-16-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7-Electricity-17-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8-Electricity-18-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9-Electricity-19-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0-Electricity-20-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1-Electricity-21-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2-Electricity-2-638.jpg"/>
          <p:cNvPicPr>
            <a:picLocks noChangeAspect="1"/>
          </p:cNvPicPr>
          <p:nvPr/>
        </p:nvPicPr>
        <p:blipFill>
          <a:blip r:embed="rId3"/>
          <a:stretch>
            <a:fillRect/>
          </a:stretch>
        </p:blipFill>
        <p:spPr>
          <a:xfrm>
            <a:off x="0" y="4571"/>
            <a:ext cx="9144000" cy="6858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7-Electricity-27-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8-Electricity-28-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9-Electricity-29-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0-Electricity-30-638.jpg"/>
          <p:cNvPicPr>
            <a:picLocks noChangeAspect="1"/>
          </p:cNvPicPr>
          <p:nvPr/>
        </p:nvPicPr>
        <p:blipFill>
          <a:blip r:embed="rId3"/>
          <a:stretch>
            <a:fillRect/>
          </a:stretch>
        </p:blipFill>
        <p:spPr>
          <a:xfrm>
            <a:off x="0" y="4571"/>
            <a:ext cx="9144000" cy="6858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1-Electricity-31-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2-Electricity-32-638.jpg"/>
          <p:cNvPicPr>
            <a:picLocks noChangeAspect="1"/>
          </p:cNvPicPr>
          <p:nvPr/>
        </p:nvPicPr>
        <p:blipFill>
          <a:blip r:embed="rId3"/>
          <a:stretch>
            <a:fillRect/>
          </a:stretch>
        </p:blipFill>
        <p:spPr>
          <a:xfrm>
            <a:off x="0" y="4571"/>
            <a:ext cx="91440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3-Electricity-3-638.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4-Electricity-4-638.jpg"/>
          <p:cNvPicPr>
            <a:picLocks noChangeAspect="1"/>
          </p:cNvPicPr>
          <p:nvPr/>
        </p:nvPicPr>
        <p:blipFill>
          <a:blip r:embed="rId3"/>
          <a:stretch>
            <a:fillRect/>
          </a:stretch>
        </p:blipFill>
        <p:spPr>
          <a:xfrm>
            <a:off x="0" y="4571"/>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5-Electricity-5-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6-Electricity-6-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7-Electricity-7-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0-Electricity-10-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1-Electricity-11-638.jpg"/>
          <p:cNvPicPr>
            <a:picLocks noChangeAspect="1"/>
          </p:cNvPicPr>
          <p:nvPr/>
        </p:nvPicPr>
        <p:blipFill>
          <a:blip r:embed="rId2"/>
          <a:stretch>
            <a:fillRect/>
          </a:stretch>
        </p:blipFill>
        <p:spPr>
          <a:xfrm>
            <a:off x="0" y="4571"/>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2951</TotalTime>
  <Words>219</Words>
  <Application>Microsoft Office PowerPoint</Application>
  <PresentationFormat>On-screen Show (4:3)</PresentationFormat>
  <Paragraphs>25</Paragraphs>
  <Slides>25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Roboto-Bold</vt:lpstr>
      <vt:lpstr>Roboto-Medium</vt:lpstr>
      <vt:lpstr>Roboto-Regular</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High Tech</dc:creator>
  <dc:description>generated using python-pptx</dc:description>
  <cp:lastModifiedBy>Rawa Kamaran</cp:lastModifiedBy>
  <cp:revision>8</cp:revision>
  <dcterms:created xsi:type="dcterms:W3CDTF">2013-01-27T09:14:16Z</dcterms:created>
  <dcterms:modified xsi:type="dcterms:W3CDTF">2025-01-07T06:37:10Z</dcterms:modified>
</cp:coreProperties>
</file>