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15"/>
  </p:notesMasterIdLst>
  <p:sldIdLst>
    <p:sldId id="256" r:id="rId2"/>
    <p:sldId id="257" r:id="rId3"/>
    <p:sldId id="258" r:id="rId4"/>
    <p:sldId id="296" r:id="rId5"/>
    <p:sldId id="314" r:id="rId6"/>
    <p:sldId id="322" r:id="rId7"/>
    <p:sldId id="324" r:id="rId8"/>
    <p:sldId id="317" r:id="rId9"/>
    <p:sldId id="318" r:id="rId10"/>
    <p:sldId id="319" r:id="rId11"/>
    <p:sldId id="320" r:id="rId12"/>
    <p:sldId id="321" r:id="rId13"/>
    <p:sldId id="31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422"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40D635-2920-4AB0-8F6D-976760662D0C}" type="datetimeFigureOut">
              <a:rPr lang="en-US" smtClean="0"/>
              <a:t>2/19/2025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EF9CAD-0AE4-4D27-A8BE-46A828B50C79}" type="slidenum">
              <a:rPr lang="en-US" smtClean="0"/>
              <a:t>‹#›</a:t>
            </a:fld>
            <a:endParaRPr lang="en-US"/>
          </a:p>
        </p:txBody>
      </p:sp>
    </p:spTree>
    <p:extLst>
      <p:ext uri="{BB962C8B-B14F-4D97-AF65-F5344CB8AC3E}">
        <p14:creationId xmlns:p14="http://schemas.microsoft.com/office/powerpoint/2010/main" val="3617086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EF9CAD-0AE4-4D27-A8BE-46A828B50C79}" type="slidenum">
              <a:rPr lang="en-US" smtClean="0"/>
              <a:t>1</a:t>
            </a:fld>
            <a:endParaRPr lang="en-US"/>
          </a:p>
        </p:txBody>
      </p:sp>
    </p:spTree>
    <p:extLst>
      <p:ext uri="{BB962C8B-B14F-4D97-AF65-F5344CB8AC3E}">
        <p14:creationId xmlns:p14="http://schemas.microsoft.com/office/powerpoint/2010/main" val="1098306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2/19/2025</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559376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09317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325160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179372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2/19/2025</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350452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82481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2/19/2025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47979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2/19/2025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41863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2/19/2025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55488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2/19/2025</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115525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2/19/2025</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46689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2/19/2025</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56702055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14" r:id="rId5"/>
    <p:sldLayoutId id="2147483720" r:id="rId6"/>
    <p:sldLayoutId id="2147483715" r:id="rId7"/>
    <p:sldLayoutId id="2147483716" r:id="rId8"/>
    <p:sldLayoutId id="2147483717" r:id="rId9"/>
    <p:sldLayoutId id="2147483718" r:id="rId10"/>
    <p:sldLayoutId id="2147483719" r:id="rId11"/>
  </p:sldLayoutIdLst>
  <p:hf sldNum="0" hdr="0" ftr="0" dt="0"/>
  <p:txStyles>
    <p:title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7" y="0"/>
            <a:ext cx="12192001"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9E3C1396-524A-62A2-8257-1B0D433BBE14}"/>
              </a:ext>
            </a:extLst>
          </p:cNvPr>
          <p:cNvSpPr>
            <a:spLocks noGrp="1"/>
          </p:cNvSpPr>
          <p:nvPr>
            <p:ph type="ctrTitle"/>
          </p:nvPr>
        </p:nvSpPr>
        <p:spPr>
          <a:xfrm>
            <a:off x="4712678" y="1297576"/>
            <a:ext cx="6728470" cy="3042706"/>
          </a:xfrm>
        </p:spPr>
        <p:txBody>
          <a:bodyPr>
            <a:normAutofit/>
          </a:bodyPr>
          <a:lstStyle/>
          <a:p>
            <a:pPr>
              <a:lnSpc>
                <a:spcPct val="100000"/>
              </a:lnSpc>
            </a:pPr>
            <a:r>
              <a:rPr lang="en-US" sz="2800" dirty="0">
                <a:latin typeface="Arial" panose="020B0604020202020204" pitchFamily="34" charset="0"/>
                <a:cs typeface="Arial" panose="020B0604020202020204" pitchFamily="34" charset="0"/>
              </a:rPr>
              <a:t>Case studies on SERUM URIC ACID level</a:t>
            </a:r>
            <a:endParaRPr lang="en-NG" sz="28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4C497D5C-E785-D72F-C8CC-FA44B04E576B}"/>
              </a:ext>
            </a:extLst>
          </p:cNvPr>
          <p:cNvSpPr>
            <a:spLocks noGrp="1"/>
          </p:cNvSpPr>
          <p:nvPr>
            <p:ph type="subTitle" idx="1"/>
          </p:nvPr>
        </p:nvSpPr>
        <p:spPr>
          <a:xfrm>
            <a:off x="4846246" y="3919928"/>
            <a:ext cx="6431354" cy="1169893"/>
          </a:xfrm>
        </p:spPr>
        <p:txBody>
          <a:bodyPr>
            <a:noAutofit/>
          </a:bodyPr>
          <a:lstStyle/>
          <a:p>
            <a:pPr>
              <a:lnSpc>
                <a:spcPct val="100000"/>
              </a:lnSpc>
              <a:spcAft>
                <a:spcPts val="600"/>
              </a:spcAft>
            </a:pPr>
            <a:r>
              <a:rPr lang="en-US" sz="2000" b="1" dirty="0"/>
              <a:t>Dr. Jaafaru Sani/</a:t>
            </a:r>
            <a:r>
              <a:rPr lang="en-US" sz="2000" b="1" dirty="0" err="1"/>
              <a:t>Tolaz</a:t>
            </a:r>
            <a:r>
              <a:rPr lang="en-US" sz="2000" b="1" dirty="0"/>
              <a:t> Kadhim</a:t>
            </a:r>
          </a:p>
          <a:p>
            <a:pPr>
              <a:lnSpc>
                <a:spcPct val="100000"/>
              </a:lnSpc>
              <a:spcAft>
                <a:spcPts val="600"/>
              </a:spcAft>
            </a:pPr>
            <a:r>
              <a:rPr lang="en-US" sz="2000" dirty="0"/>
              <a:t>Advance Clinical Biochemistry II (MA 416)</a:t>
            </a:r>
          </a:p>
          <a:p>
            <a:pPr>
              <a:lnSpc>
                <a:spcPct val="100000"/>
              </a:lnSpc>
              <a:spcAft>
                <a:spcPts val="600"/>
              </a:spcAft>
            </a:pPr>
            <a:r>
              <a:rPr lang="en-US" sz="2000" dirty="0"/>
              <a:t>Spring Semester</a:t>
            </a:r>
          </a:p>
          <a:p>
            <a:pPr>
              <a:lnSpc>
                <a:spcPct val="100000"/>
              </a:lnSpc>
              <a:spcAft>
                <a:spcPts val="600"/>
              </a:spcAft>
            </a:pPr>
            <a:r>
              <a:rPr lang="en-US" sz="2000" dirty="0"/>
              <a:t>Week three</a:t>
            </a:r>
          </a:p>
          <a:p>
            <a:pPr>
              <a:lnSpc>
                <a:spcPct val="100000"/>
              </a:lnSpc>
              <a:spcAft>
                <a:spcPts val="600"/>
              </a:spcAft>
            </a:pPr>
            <a:r>
              <a:rPr lang="en-US" sz="2000" dirty="0"/>
              <a:t>19/02/2024 </a:t>
            </a: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C1ABB78-EF74-C7B7-918D-F0A3A94F1B18}"/>
              </a:ext>
            </a:extLst>
          </p:cNvPr>
          <p:cNvPicPr>
            <a:picLocks noChangeAspect="1"/>
          </p:cNvPicPr>
          <p:nvPr/>
        </p:nvPicPr>
        <p:blipFill>
          <a:blip r:embed="rId3"/>
          <a:stretch>
            <a:fillRect/>
          </a:stretch>
        </p:blipFill>
        <p:spPr>
          <a:xfrm>
            <a:off x="1370984" y="1297576"/>
            <a:ext cx="3475263" cy="3412076"/>
          </a:xfrm>
          <a:prstGeom prst="rect">
            <a:avLst/>
          </a:prstGeom>
        </p:spPr>
      </p:pic>
    </p:spTree>
    <p:extLst>
      <p:ext uri="{BB962C8B-B14F-4D97-AF65-F5344CB8AC3E}">
        <p14:creationId xmlns:p14="http://schemas.microsoft.com/office/powerpoint/2010/main" val="243534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D749DB1-8354-5DEF-8EF5-FBE8E7885FB3}"/>
            </a:ext>
          </a:extLst>
        </p:cNvPr>
        <p:cNvGrpSpPr/>
        <p:nvPr/>
      </p:nvGrpSpPr>
      <p:grpSpPr>
        <a:xfrm>
          <a:off x="0" y="0"/>
          <a:ext cx="0" cy="0"/>
          <a:chOff x="0" y="0"/>
          <a:chExt cx="0" cy="0"/>
        </a:xfrm>
      </p:grpSpPr>
      <p:sp>
        <p:nvSpPr>
          <p:cNvPr id="4103" name="Rectangle 4102">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Rectangle 4104">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Rectangle 4106">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453B224A-E692-7B63-F123-F80C8988F6CF}"/>
              </a:ext>
            </a:extLst>
          </p:cNvPr>
          <p:cNvSpPr/>
          <p:nvPr/>
        </p:nvSpPr>
        <p:spPr>
          <a:xfrm>
            <a:off x="7064082" y="642594"/>
            <a:ext cx="4472921" cy="798580"/>
          </a:xfrm>
          <a:prstGeom prst="ellipse">
            <a:avLst/>
          </a:prstGeom>
          <a:scene3d>
            <a:camera prst="orthographic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10000"/>
          </a:bodyPr>
          <a:lstStyle/>
          <a:p>
            <a:pPr algn="ctr">
              <a:lnSpc>
                <a:spcPct val="90000"/>
              </a:lnSpc>
              <a:spcBef>
                <a:spcPct val="0"/>
              </a:spcBef>
              <a:spcAft>
                <a:spcPts val="600"/>
              </a:spcAft>
            </a:pPr>
            <a:r>
              <a:rPr lang="en-US" sz="4000" b="1" dirty="0">
                <a:solidFill>
                  <a:schemeClr val="tx1">
                    <a:lumMod val="85000"/>
                    <a:lumOff val="15000"/>
                  </a:schemeClr>
                </a:solidFill>
                <a:latin typeface="+mj-lt"/>
              </a:rPr>
              <a:t>Case 2</a:t>
            </a:r>
          </a:p>
        </p:txBody>
      </p:sp>
      <p:sp>
        <p:nvSpPr>
          <p:cNvPr id="3" name="Content Placeholder 2">
            <a:extLst>
              <a:ext uri="{FF2B5EF4-FFF2-40B4-BE49-F238E27FC236}">
                <a16:creationId xmlns:a16="http://schemas.microsoft.com/office/drawing/2014/main" id="{CF5C6949-66D9-BB9A-D5F8-7240D19DE4CE}"/>
              </a:ext>
            </a:extLst>
          </p:cNvPr>
          <p:cNvSpPr txBox="1">
            <a:spLocks/>
          </p:cNvSpPr>
          <p:nvPr/>
        </p:nvSpPr>
        <p:spPr>
          <a:xfrm>
            <a:off x="6621267" y="1916723"/>
            <a:ext cx="5018211" cy="4396154"/>
          </a:xfrm>
          <a:prstGeom prst="rect">
            <a:avLst/>
          </a:prstGeom>
        </p:spPr>
        <p:txBody>
          <a:bodyPr vert="horz" lIns="91440" tIns="45720" rIns="91440" bIns="45720" rtlCol="0">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182880" algn="just">
              <a:lnSpc>
                <a:spcPct val="90000"/>
              </a:lnSpc>
              <a:spcAft>
                <a:spcPts val="600"/>
              </a:spcAft>
              <a:buClr>
                <a:schemeClr val="tx1">
                  <a:lumMod val="85000"/>
                  <a:lumOff val="15000"/>
                </a:schemeClr>
              </a:buClr>
              <a:buFont typeface="Garamond" pitchFamily="18" charset="0"/>
              <a:buChar char="◦"/>
            </a:pPr>
            <a:r>
              <a:rPr lang="en-US" dirty="0">
                <a:latin typeface="Arial" panose="020B0604020202020204" pitchFamily="34" charset="0"/>
                <a:cs typeface="Arial" panose="020B0604020202020204" pitchFamily="34" charset="0"/>
              </a:rPr>
              <a:t>During authorizing clinical results before release to the wards. The clinical biochemist on duty was surprised to find a serum uric acid level that was extremely low (undetectable on the lab analyzer). Initially, she felt that it was an analytical error and asked for the result to be repeated, again, the result was the same after the repeat. She rang up the hematology ward to discuss this result with the Specialist Registrar. Where she was told that the patient had acute lymphoblastic leukemia which was being actively treated.</a:t>
            </a:r>
          </a:p>
          <a:p>
            <a:pPr marL="342900" indent="-182880" algn="just">
              <a:lnSpc>
                <a:spcPct val="90000"/>
              </a:lnSpc>
              <a:spcAft>
                <a:spcPts val="600"/>
              </a:spcAft>
              <a:buClr>
                <a:schemeClr val="tx1">
                  <a:lumMod val="85000"/>
                  <a:lumOff val="15000"/>
                </a:schemeClr>
              </a:buClr>
              <a:buFont typeface="Garamond" pitchFamily="18" charset="0"/>
              <a:buChar char="◦"/>
            </a:pPr>
            <a:endParaRPr lang="en-US" b="1" dirty="0">
              <a:latin typeface="Arial" panose="020B0604020202020204" pitchFamily="34" charset="0"/>
              <a:cs typeface="Arial" panose="020B0604020202020204" pitchFamily="34" charset="0"/>
            </a:endParaRPr>
          </a:p>
          <a:p>
            <a:pPr marL="342900" indent="-182880" algn="just">
              <a:lnSpc>
                <a:spcPct val="90000"/>
              </a:lnSpc>
              <a:spcAft>
                <a:spcPts val="600"/>
              </a:spcAft>
              <a:buClr>
                <a:schemeClr val="tx1">
                  <a:lumMod val="85000"/>
                  <a:lumOff val="15000"/>
                </a:schemeClr>
              </a:buClr>
              <a:buFont typeface="Garamond" pitchFamily="18" charset="0"/>
              <a:buChar char="◦"/>
            </a:pPr>
            <a:r>
              <a:rPr lang="en-US" b="1" dirty="0">
                <a:solidFill>
                  <a:srgbClr val="FF0000"/>
                </a:solidFill>
                <a:latin typeface="Arial" panose="020B0604020202020204" pitchFamily="34" charset="0"/>
                <a:cs typeface="Arial" panose="020B0604020202020204" pitchFamily="34" charset="0"/>
              </a:rPr>
              <a:t>Can you suggest a likely explanation for this finding? </a:t>
            </a:r>
          </a:p>
          <a:p>
            <a:pPr marL="685800" indent="-182880" algn="just">
              <a:lnSpc>
                <a:spcPct val="90000"/>
              </a:lnSpc>
              <a:spcAft>
                <a:spcPts val="600"/>
              </a:spcAft>
              <a:buClr>
                <a:schemeClr val="tx1">
                  <a:lumMod val="85000"/>
                  <a:lumOff val="15000"/>
                </a:schemeClr>
              </a:buClr>
              <a:buFont typeface="Garamond" pitchFamily="18" charset="0"/>
              <a:buChar char="◦"/>
            </a:pPr>
            <a:endParaRPr lang="en-US"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D43E877B-5AD2-D828-8B8D-FA13F7744EDC}"/>
              </a:ext>
            </a:extLst>
          </p:cNvPr>
          <p:cNvPicPr>
            <a:picLocks noChangeAspect="1"/>
          </p:cNvPicPr>
          <p:nvPr/>
        </p:nvPicPr>
        <p:blipFill>
          <a:blip r:embed="rId2"/>
          <a:stretch>
            <a:fillRect/>
          </a:stretch>
        </p:blipFill>
        <p:spPr>
          <a:xfrm>
            <a:off x="308114" y="583801"/>
            <a:ext cx="6084664" cy="5845111"/>
          </a:xfrm>
          <a:prstGeom prst="rect">
            <a:avLst/>
          </a:prstGeom>
        </p:spPr>
      </p:pic>
    </p:spTree>
    <p:extLst>
      <p:ext uri="{BB962C8B-B14F-4D97-AF65-F5344CB8AC3E}">
        <p14:creationId xmlns:p14="http://schemas.microsoft.com/office/powerpoint/2010/main" val="767894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78082A5-944F-09FE-F235-11E227E81C10}"/>
            </a:ext>
          </a:extLst>
        </p:cNvPr>
        <p:cNvGrpSpPr/>
        <p:nvPr/>
      </p:nvGrpSpPr>
      <p:grpSpPr>
        <a:xfrm>
          <a:off x="0" y="0"/>
          <a:ext cx="0" cy="0"/>
          <a:chOff x="0" y="0"/>
          <a:chExt cx="0" cy="0"/>
        </a:xfrm>
      </p:grpSpPr>
      <p:sp>
        <p:nvSpPr>
          <p:cNvPr id="5127" name="Rectangle 5126">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9" name="Rectangle 5128">
            <a:extLst>
              <a:ext uri="{FF2B5EF4-FFF2-40B4-BE49-F238E27FC236}">
                <a16:creationId xmlns:a16="http://schemas.microsoft.com/office/drawing/2014/main" id="{EE0D13DB-D099-4541-888D-DE0186F1C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519" y="253548"/>
            <a:ext cx="5851795" cy="6384816"/>
          </a:xfrm>
          <a:prstGeom prst="rect">
            <a:avLst/>
          </a:prstGeom>
          <a:solidFill>
            <a:srgbClr val="FFFFFF"/>
          </a:solidFill>
          <a:ln w="6350" cap="sq" cmpd="sng" algn="ctr">
            <a:solidFill>
              <a:srgbClr val="404040"/>
            </a:solidFill>
            <a:prstDash val="solid"/>
            <a:miter lim="800000"/>
          </a:ln>
          <a:effectLst/>
        </p:spPr>
        <p:txBody>
          <a:bodyPr/>
          <a:lstStyle/>
          <a:p>
            <a:endParaRPr lang="en-NG"/>
          </a:p>
        </p:txBody>
      </p:sp>
      <p:pic>
        <p:nvPicPr>
          <p:cNvPr id="5122" name="Picture 2" descr="Lab discussion, tablet and science teamwork for research at desk with data  analytics for plants, goal or growth. Mature scientist woman, mobile  touchscreen ux or black man with agriculture innovation Stock Photo |">
            <a:extLst>
              <a:ext uri="{FF2B5EF4-FFF2-40B4-BE49-F238E27FC236}">
                <a16:creationId xmlns:a16="http://schemas.microsoft.com/office/drawing/2014/main" id="{356B98DD-8C3C-DE41-1E90-152CEFA9C1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173" r="20926" b="2"/>
          <a:stretch/>
        </p:blipFill>
        <p:spPr bwMode="auto">
          <a:xfrm>
            <a:off x="424928" y="419292"/>
            <a:ext cx="5522976" cy="6053328"/>
          </a:xfrm>
          <a:prstGeom prst="rect">
            <a:avLst/>
          </a:prstGeom>
          <a:noFill/>
          <a:extLst>
            <a:ext uri="{909E8E84-426E-40DD-AFC4-6F175D3DCCD1}">
              <a14:hiddenFill xmlns:a14="http://schemas.microsoft.com/office/drawing/2010/main">
                <a:solidFill>
                  <a:srgbClr val="FFFFFF"/>
                </a:solidFill>
              </a14:hiddenFill>
            </a:ext>
          </a:extLst>
        </p:spPr>
      </p:pic>
      <p:sp>
        <p:nvSpPr>
          <p:cNvPr id="5131" name="Rectangle 5130">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3" name="Rectangle 5132">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0F93B21-CF1B-CCAE-15FE-2099F9E834CD}"/>
              </a:ext>
            </a:extLst>
          </p:cNvPr>
          <p:cNvSpPr/>
          <p:nvPr/>
        </p:nvSpPr>
        <p:spPr>
          <a:xfrm>
            <a:off x="6846136" y="727627"/>
            <a:ext cx="4920935" cy="1031600"/>
          </a:xfrm>
          <a:prstGeom prst="ellipse">
            <a:avLst/>
          </a:prstGeom>
          <a:scene3d>
            <a:camera prst="orthographic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nSpc>
                <a:spcPct val="90000"/>
              </a:lnSpc>
              <a:spcBef>
                <a:spcPct val="0"/>
              </a:spcBef>
              <a:spcAft>
                <a:spcPts val="600"/>
              </a:spcAft>
            </a:pPr>
            <a:r>
              <a:rPr lang="en-US" sz="2400" b="1" dirty="0">
                <a:solidFill>
                  <a:schemeClr val="tx1">
                    <a:lumMod val="85000"/>
                    <a:lumOff val="15000"/>
                  </a:schemeClr>
                </a:solidFill>
                <a:latin typeface="Arial" panose="020B0604020202020204" pitchFamily="34" charset="0"/>
                <a:cs typeface="Arial" panose="020B0604020202020204" pitchFamily="34" charset="0"/>
              </a:rPr>
              <a:t>Response to the case</a:t>
            </a:r>
          </a:p>
        </p:txBody>
      </p:sp>
      <p:sp>
        <p:nvSpPr>
          <p:cNvPr id="3" name="Content Placeholder 2">
            <a:extLst>
              <a:ext uri="{FF2B5EF4-FFF2-40B4-BE49-F238E27FC236}">
                <a16:creationId xmlns:a16="http://schemas.microsoft.com/office/drawing/2014/main" id="{354E6D12-A077-98C2-DE6A-0D206B44B400}"/>
              </a:ext>
            </a:extLst>
          </p:cNvPr>
          <p:cNvSpPr txBox="1">
            <a:spLocks/>
          </p:cNvSpPr>
          <p:nvPr/>
        </p:nvSpPr>
        <p:spPr>
          <a:xfrm>
            <a:off x="6527354" y="2079266"/>
            <a:ext cx="5239717" cy="4271837"/>
          </a:xfrm>
          <a:prstGeom prst="rect">
            <a:avLst/>
          </a:prstGeom>
        </p:spPr>
        <p:txBody>
          <a:bodyPr vert="horz" lIns="91440" tIns="45720" rIns="91440" bIns="45720" rtlCol="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182880" algn="just">
              <a:spcAft>
                <a:spcPts val="600"/>
              </a:spcAft>
              <a:buClr>
                <a:schemeClr val="tx1">
                  <a:lumMod val="85000"/>
                  <a:lumOff val="15000"/>
                </a:schemeClr>
              </a:buClr>
              <a:buFont typeface="Garamond" pitchFamily="18" charset="0"/>
              <a:buChar char="◦"/>
            </a:pPr>
            <a:r>
              <a:rPr lang="en-US" sz="2000" dirty="0">
                <a:latin typeface="Arial" panose="020B0604020202020204" pitchFamily="34" charset="0"/>
                <a:cs typeface="Arial" panose="020B0604020202020204" pitchFamily="34" charset="0"/>
              </a:rPr>
              <a:t>It turned out that the patient had acute lymphoblastic leukemia which was being actively treated. </a:t>
            </a:r>
          </a:p>
          <a:p>
            <a:pPr marL="342900" indent="-182880" algn="just">
              <a:spcAft>
                <a:spcPts val="600"/>
              </a:spcAft>
              <a:buClr>
                <a:schemeClr val="tx1">
                  <a:lumMod val="85000"/>
                  <a:lumOff val="15000"/>
                </a:schemeClr>
              </a:buClr>
              <a:buFont typeface="Garamond" pitchFamily="18" charset="0"/>
              <a:buChar char="◦"/>
            </a:pPr>
            <a:endParaRPr lang="en-US" sz="2000" dirty="0">
              <a:latin typeface="Arial" panose="020B0604020202020204" pitchFamily="34" charset="0"/>
              <a:cs typeface="Arial" panose="020B0604020202020204" pitchFamily="34" charset="0"/>
            </a:endParaRPr>
          </a:p>
          <a:p>
            <a:pPr marL="342900" indent="-182880" algn="just">
              <a:spcAft>
                <a:spcPts val="600"/>
              </a:spcAft>
              <a:buClr>
                <a:schemeClr val="tx1">
                  <a:lumMod val="85000"/>
                  <a:lumOff val="15000"/>
                </a:schemeClr>
              </a:buClr>
              <a:buFont typeface="Garamond" pitchFamily="18" charset="0"/>
              <a:buChar char="◦"/>
            </a:pPr>
            <a:r>
              <a:rPr lang="en-US" sz="2000" dirty="0">
                <a:latin typeface="Arial" panose="020B0604020202020204" pitchFamily="34" charset="0"/>
                <a:cs typeface="Arial" panose="020B0604020202020204" pitchFamily="34" charset="0"/>
              </a:rPr>
              <a:t>In anticipation of possible problems arising from the excessive formation of urate (as a consequence of massive cell lysis), the patient was on treatment with rasburicase. </a:t>
            </a:r>
          </a:p>
          <a:p>
            <a:pPr marL="342900" indent="-182880" algn="just">
              <a:spcAft>
                <a:spcPts val="600"/>
              </a:spcAft>
              <a:buClr>
                <a:schemeClr val="tx1">
                  <a:lumMod val="85000"/>
                  <a:lumOff val="15000"/>
                </a:schemeClr>
              </a:buClr>
              <a:buFont typeface="Garamond" pitchFamily="18" charset="0"/>
              <a:buChar char="◦"/>
            </a:pPr>
            <a:endParaRPr lang="en-US" sz="2000" dirty="0">
              <a:latin typeface="Arial" panose="020B0604020202020204" pitchFamily="34" charset="0"/>
              <a:cs typeface="Arial" panose="020B0604020202020204" pitchFamily="34" charset="0"/>
            </a:endParaRPr>
          </a:p>
          <a:p>
            <a:pPr marL="342900" indent="-182880" algn="just">
              <a:spcAft>
                <a:spcPts val="600"/>
              </a:spcAft>
              <a:buClr>
                <a:schemeClr val="tx1">
                  <a:lumMod val="85000"/>
                  <a:lumOff val="15000"/>
                </a:schemeClr>
              </a:buClr>
              <a:buFont typeface="Garamond" pitchFamily="18" charset="0"/>
              <a:buChar char="◦"/>
            </a:pPr>
            <a:r>
              <a:rPr lang="en-US" sz="2000" dirty="0">
                <a:latin typeface="Arial" panose="020B0604020202020204" pitchFamily="34" charset="0"/>
                <a:cs typeface="Arial" panose="020B0604020202020204" pitchFamily="34" charset="0"/>
              </a:rPr>
              <a:t>Rasburicase is a genetically engineered urate oxidase (uricase) that converts uric acid to water‐soluble allantoin. </a:t>
            </a:r>
          </a:p>
        </p:txBody>
      </p:sp>
    </p:spTree>
    <p:extLst>
      <p:ext uri="{BB962C8B-B14F-4D97-AF65-F5344CB8AC3E}">
        <p14:creationId xmlns:p14="http://schemas.microsoft.com/office/powerpoint/2010/main" val="1370138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656C9D0-5597-87E0-D5F5-280CB530438C}"/>
            </a:ext>
          </a:extLst>
        </p:cNvPr>
        <p:cNvGrpSpPr/>
        <p:nvPr/>
      </p:nvGrpSpPr>
      <p:grpSpPr>
        <a:xfrm>
          <a:off x="0" y="0"/>
          <a:ext cx="0" cy="0"/>
          <a:chOff x="0" y="0"/>
          <a:chExt cx="0" cy="0"/>
        </a:xfrm>
      </p:grpSpPr>
      <p:sp>
        <p:nvSpPr>
          <p:cNvPr id="6151" name="Rectangle 6150">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3" name="Rectangle 6152">
            <a:extLst>
              <a:ext uri="{FF2B5EF4-FFF2-40B4-BE49-F238E27FC236}">
                <a16:creationId xmlns:a16="http://schemas.microsoft.com/office/drawing/2014/main" id="{EE0D13DB-D099-4541-888D-DE0186F1C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519" y="253548"/>
            <a:ext cx="5851795" cy="6384816"/>
          </a:xfrm>
          <a:prstGeom prst="rect">
            <a:avLst/>
          </a:prstGeom>
          <a:solidFill>
            <a:srgbClr val="FFFFFF"/>
          </a:solidFill>
          <a:ln w="6350" cap="sq" cmpd="sng" algn="ctr">
            <a:solidFill>
              <a:srgbClr val="404040"/>
            </a:solidFill>
            <a:prstDash val="solid"/>
            <a:miter lim="800000"/>
          </a:ln>
          <a:effectLst/>
        </p:spPr>
        <p:txBody>
          <a:bodyPr/>
          <a:lstStyle/>
          <a:p>
            <a:endParaRPr lang="en-NG"/>
          </a:p>
        </p:txBody>
      </p:sp>
      <p:pic>
        <p:nvPicPr>
          <p:cNvPr id="6146" name="Picture 2" descr="Science team, research and people with tablet in laboratory for experiment,  study and medical results. Healthcare, pharmacy and scientists in discussion  with digital tech for vaccine data analysis Photos | Adobe Stock">
            <a:extLst>
              <a:ext uri="{FF2B5EF4-FFF2-40B4-BE49-F238E27FC236}">
                <a16:creationId xmlns:a16="http://schemas.microsoft.com/office/drawing/2014/main" id="{5ADFE47E-0B10-8677-1ACF-404B03792E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548" r="4551" b="2"/>
          <a:stretch/>
        </p:blipFill>
        <p:spPr bwMode="auto">
          <a:xfrm>
            <a:off x="424928" y="419292"/>
            <a:ext cx="5522976" cy="6053328"/>
          </a:xfrm>
          <a:prstGeom prst="rect">
            <a:avLst/>
          </a:prstGeom>
          <a:noFill/>
          <a:extLst>
            <a:ext uri="{909E8E84-426E-40DD-AFC4-6F175D3DCCD1}">
              <a14:hiddenFill xmlns:a14="http://schemas.microsoft.com/office/drawing/2010/main">
                <a:solidFill>
                  <a:srgbClr val="FFFFFF"/>
                </a:solidFill>
              </a14:hiddenFill>
            </a:ext>
          </a:extLst>
        </p:spPr>
      </p:pic>
      <p:sp>
        <p:nvSpPr>
          <p:cNvPr id="6155" name="Rectangle 6154">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7" name="Rectangle 6156">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AA1F4D4F-6DF1-3E1F-335F-ABD12A5EE5AC}"/>
              </a:ext>
            </a:extLst>
          </p:cNvPr>
          <p:cNvSpPr/>
          <p:nvPr/>
        </p:nvSpPr>
        <p:spPr>
          <a:xfrm>
            <a:off x="6846137" y="568601"/>
            <a:ext cx="4602152" cy="713548"/>
          </a:xfrm>
          <a:prstGeom prst="ellipse">
            <a:avLst/>
          </a:prstGeom>
          <a:scene3d>
            <a:camera prst="orthographic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p>
            <a:pPr>
              <a:lnSpc>
                <a:spcPct val="90000"/>
              </a:lnSpc>
              <a:spcBef>
                <a:spcPct val="0"/>
              </a:spcBef>
              <a:spcAft>
                <a:spcPts val="600"/>
              </a:spcAft>
            </a:pPr>
            <a:r>
              <a:rPr lang="en-US" sz="3600" b="1" dirty="0">
                <a:solidFill>
                  <a:schemeClr val="tx1">
                    <a:lumMod val="85000"/>
                    <a:lumOff val="15000"/>
                  </a:schemeClr>
                </a:solidFill>
                <a:latin typeface="Arial" panose="020B0604020202020204" pitchFamily="34" charset="0"/>
                <a:cs typeface="Arial" panose="020B0604020202020204" pitchFamily="34" charset="0"/>
              </a:rPr>
              <a:t>Cont.</a:t>
            </a:r>
          </a:p>
        </p:txBody>
      </p:sp>
      <p:sp>
        <p:nvSpPr>
          <p:cNvPr id="3" name="Content Placeholder 2">
            <a:extLst>
              <a:ext uri="{FF2B5EF4-FFF2-40B4-BE49-F238E27FC236}">
                <a16:creationId xmlns:a16="http://schemas.microsoft.com/office/drawing/2014/main" id="{4BFD0B50-FE32-031B-9FDB-989C9DED3B91}"/>
              </a:ext>
            </a:extLst>
          </p:cNvPr>
          <p:cNvSpPr txBox="1">
            <a:spLocks/>
          </p:cNvSpPr>
          <p:nvPr/>
        </p:nvSpPr>
        <p:spPr>
          <a:xfrm>
            <a:off x="6487542" y="1669775"/>
            <a:ext cx="5049078" cy="4619624"/>
          </a:xfrm>
          <a:prstGeom prst="rect">
            <a:avLst/>
          </a:prstGeom>
        </p:spPr>
        <p:txBody>
          <a:bodyPr vert="horz" lIns="91440" tIns="45720" rIns="91440" bIns="45720" rtlCol="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182880" algn="just">
              <a:lnSpc>
                <a:spcPct val="90000"/>
              </a:lnSpc>
              <a:spcAft>
                <a:spcPts val="600"/>
              </a:spcAft>
              <a:buClr>
                <a:schemeClr val="tx1">
                  <a:lumMod val="85000"/>
                  <a:lumOff val="15000"/>
                </a:schemeClr>
              </a:buClr>
              <a:buFont typeface="Garamond" pitchFamily="18" charset="0"/>
              <a:buChar char="◦"/>
            </a:pPr>
            <a:r>
              <a:rPr lang="en-US" sz="2000" dirty="0">
                <a:latin typeface="Arial" panose="020B0604020202020204" pitchFamily="34" charset="0"/>
                <a:cs typeface="Arial" panose="020B0604020202020204" pitchFamily="34" charset="0"/>
              </a:rPr>
              <a:t>The drug is used to treat hyperuricemia in adults and children with leukemia, lymphoma, or other cancer types who are receiving therapy.</a:t>
            </a:r>
          </a:p>
          <a:p>
            <a:pPr marL="342900" indent="-182880" algn="just">
              <a:lnSpc>
                <a:spcPct val="90000"/>
              </a:lnSpc>
              <a:spcAft>
                <a:spcPts val="600"/>
              </a:spcAft>
              <a:buClr>
                <a:schemeClr val="tx1">
                  <a:lumMod val="85000"/>
                  <a:lumOff val="15000"/>
                </a:schemeClr>
              </a:buClr>
              <a:buFont typeface="Garamond" pitchFamily="18" charset="0"/>
              <a:buChar char="◦"/>
            </a:pPr>
            <a:endParaRPr lang="en-US" sz="2000" dirty="0">
              <a:latin typeface="Arial" panose="020B0604020202020204" pitchFamily="34" charset="0"/>
              <a:cs typeface="Arial" panose="020B0604020202020204" pitchFamily="34" charset="0"/>
            </a:endParaRPr>
          </a:p>
          <a:p>
            <a:pPr marL="342900" indent="-182880" algn="just">
              <a:lnSpc>
                <a:spcPct val="90000"/>
              </a:lnSpc>
              <a:spcAft>
                <a:spcPts val="600"/>
              </a:spcAft>
              <a:buClr>
                <a:schemeClr val="tx1">
                  <a:lumMod val="85000"/>
                  <a:lumOff val="15000"/>
                </a:schemeClr>
              </a:buClr>
              <a:buFont typeface="Garamond" pitchFamily="18" charset="0"/>
              <a:buChar char="◦"/>
            </a:pPr>
            <a:r>
              <a:rPr lang="en-US" sz="2000" dirty="0">
                <a:latin typeface="Arial" panose="020B0604020202020204" pitchFamily="34" charset="0"/>
                <a:cs typeface="Arial" panose="020B0604020202020204" pitchFamily="34" charset="0"/>
              </a:rPr>
              <a:t>Recall that uric acid is a natural substance that can build up in the blood as tumors break down.</a:t>
            </a:r>
          </a:p>
          <a:p>
            <a:pPr marL="342900" indent="-182880" algn="just">
              <a:lnSpc>
                <a:spcPct val="90000"/>
              </a:lnSpc>
              <a:spcAft>
                <a:spcPts val="600"/>
              </a:spcAft>
              <a:buClr>
                <a:schemeClr val="tx1">
                  <a:lumMod val="85000"/>
                  <a:lumOff val="15000"/>
                </a:schemeClr>
              </a:buClr>
              <a:buFont typeface="Garamond" pitchFamily="18" charset="0"/>
              <a:buChar char="◦"/>
            </a:pPr>
            <a:endParaRPr lang="en-US" sz="2000" dirty="0">
              <a:latin typeface="Arial" panose="020B0604020202020204" pitchFamily="34" charset="0"/>
              <a:cs typeface="Arial" panose="020B0604020202020204" pitchFamily="34" charset="0"/>
            </a:endParaRPr>
          </a:p>
          <a:p>
            <a:pPr marL="342900" indent="-182880" algn="just">
              <a:lnSpc>
                <a:spcPct val="90000"/>
              </a:lnSpc>
              <a:spcAft>
                <a:spcPts val="600"/>
              </a:spcAft>
              <a:buClr>
                <a:schemeClr val="tx1">
                  <a:lumMod val="85000"/>
                  <a:lumOff val="15000"/>
                </a:schemeClr>
              </a:buClr>
              <a:buFont typeface="Garamond" pitchFamily="18" charset="0"/>
              <a:buChar char="◦"/>
            </a:pPr>
            <a:r>
              <a:rPr lang="en-US" sz="2000" dirty="0">
                <a:latin typeface="Arial" panose="020B0604020202020204" pitchFamily="34" charset="0"/>
                <a:cs typeface="Arial" panose="020B0604020202020204" pitchFamily="34" charset="0"/>
              </a:rPr>
              <a:t>The drug is so effective that could reduce the serum urate to virtually undetectable levels.</a:t>
            </a:r>
          </a:p>
          <a:p>
            <a:pPr marL="342900" indent="-182880" algn="just">
              <a:lnSpc>
                <a:spcPct val="90000"/>
              </a:lnSpc>
              <a:spcAft>
                <a:spcPts val="600"/>
              </a:spcAft>
              <a:buClr>
                <a:schemeClr val="tx1">
                  <a:lumMod val="85000"/>
                  <a:lumOff val="15000"/>
                </a:schemeClr>
              </a:buClr>
              <a:buFont typeface="Garamond" pitchFamily="18" charset="0"/>
              <a:buChar char="◦"/>
            </a:pPr>
            <a:endParaRPr lang="en-US" sz="2000" dirty="0">
              <a:latin typeface="Arial" panose="020B0604020202020204" pitchFamily="34" charset="0"/>
              <a:cs typeface="Arial" panose="020B0604020202020204" pitchFamily="34" charset="0"/>
            </a:endParaRPr>
          </a:p>
          <a:p>
            <a:pPr marL="342900" indent="-182880" algn="just">
              <a:lnSpc>
                <a:spcPct val="90000"/>
              </a:lnSpc>
              <a:spcAft>
                <a:spcPts val="600"/>
              </a:spcAft>
              <a:buClr>
                <a:schemeClr val="tx1">
                  <a:lumMod val="85000"/>
                  <a:lumOff val="15000"/>
                </a:schemeClr>
              </a:buClr>
              <a:buFont typeface="Garamond" pitchFamily="18" charset="0"/>
              <a:buChar char="◦"/>
            </a:pPr>
            <a:r>
              <a:rPr lang="en-US" sz="2000" dirty="0">
                <a:latin typeface="Arial" panose="020B0604020202020204" pitchFamily="34" charset="0"/>
                <a:cs typeface="Arial" panose="020B0604020202020204" pitchFamily="34" charset="0"/>
              </a:rPr>
              <a:t>Thus, the laboratory finding was a correct analytical result. </a:t>
            </a:r>
          </a:p>
        </p:txBody>
      </p:sp>
    </p:spTree>
    <p:extLst>
      <p:ext uri="{BB962C8B-B14F-4D97-AF65-F5344CB8AC3E}">
        <p14:creationId xmlns:p14="http://schemas.microsoft.com/office/powerpoint/2010/main" val="1746011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7957EF1-BD45-28AE-4E8C-B0C69FCD03B8}"/>
            </a:ext>
          </a:extLst>
        </p:cNvPr>
        <p:cNvGrpSpPr/>
        <p:nvPr/>
      </p:nvGrpSpPr>
      <p:grpSpPr>
        <a:xfrm>
          <a:off x="0" y="0"/>
          <a:ext cx="0" cy="0"/>
          <a:chOff x="0" y="0"/>
          <a:chExt cx="0" cy="0"/>
        </a:xfrm>
      </p:grpSpPr>
      <p:sp useBgFill="1">
        <p:nvSpPr>
          <p:cNvPr id="2070" name="Rectangle 2069">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2" name="Rectangle 2071">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NG"/>
          </a:p>
        </p:txBody>
      </p:sp>
      <p:sp>
        <p:nvSpPr>
          <p:cNvPr id="2074" name="Rectangle 2073">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NG"/>
          </a:p>
        </p:txBody>
      </p:sp>
      <p:sp useBgFill="1">
        <p:nvSpPr>
          <p:cNvPr id="2076" name="Rectangle 2075">
            <a:extLst>
              <a:ext uri="{FF2B5EF4-FFF2-40B4-BE49-F238E27FC236}">
                <a16:creationId xmlns:a16="http://schemas.microsoft.com/office/drawing/2014/main" id="{A069235B-22DB-4231-8291-D64DA2CDE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pic>
        <p:nvPicPr>
          <p:cNvPr id="2" name="object 3">
            <a:extLst>
              <a:ext uri="{FF2B5EF4-FFF2-40B4-BE49-F238E27FC236}">
                <a16:creationId xmlns:a16="http://schemas.microsoft.com/office/drawing/2014/main" id="{2E234653-939E-6B79-E88B-A69A550598F4}"/>
              </a:ext>
            </a:extLst>
          </p:cNvPr>
          <p:cNvPicPr/>
          <p:nvPr/>
        </p:nvPicPr>
        <p:blipFill>
          <a:blip r:embed="rId2" cstate="print"/>
          <a:stretch>
            <a:fillRect/>
          </a:stretch>
        </p:blipFill>
        <p:spPr>
          <a:xfrm>
            <a:off x="2206487" y="556591"/>
            <a:ext cx="7603435" cy="5625548"/>
          </a:xfrm>
          <a:prstGeom prst="rect">
            <a:avLst/>
          </a:prstGeom>
        </p:spPr>
      </p:pic>
    </p:spTree>
    <p:extLst>
      <p:ext uri="{BB962C8B-B14F-4D97-AF65-F5344CB8AC3E}">
        <p14:creationId xmlns:p14="http://schemas.microsoft.com/office/powerpoint/2010/main" val="4240221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ow to Write an Outline in 5 Steps, with Examples | Grammarly">
            <a:extLst>
              <a:ext uri="{FF2B5EF4-FFF2-40B4-BE49-F238E27FC236}">
                <a16:creationId xmlns:a16="http://schemas.microsoft.com/office/drawing/2014/main" id="{E7848EB8-4BBA-50B9-4F93-79AD5A5DF5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313" r="26599" b="3"/>
          <a:stretch/>
        </p:blipFill>
        <p:spPr bwMode="auto">
          <a:xfrm>
            <a:off x="20" y="10"/>
            <a:ext cx="6392647"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6907596" y="1465782"/>
            <a:ext cx="4472921" cy="440661"/>
          </a:xfrm>
        </p:spPr>
        <p:txBody>
          <a:bodyPr>
            <a:normAutofit/>
          </a:bodyPr>
          <a:lstStyle/>
          <a:p>
            <a:r>
              <a:rPr lang="en-US" sz="2000" b="1" dirty="0">
                <a:solidFill>
                  <a:srgbClr val="FF0000"/>
                </a:solidFill>
                <a:latin typeface="Corbel" panose="020B0503020204020204" pitchFamily="34" charset="0"/>
              </a:rPr>
              <a:t>Outlines</a:t>
            </a: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7760" y="-822"/>
            <a:ext cx="904240" cy="887799"/>
          </a:xfrm>
          <a:prstGeom prst="rect">
            <a:avLst/>
          </a:prstGeom>
        </p:spPr>
      </p:pic>
      <p:sp>
        <p:nvSpPr>
          <p:cNvPr id="7" name="Content Placeholder 2">
            <a:extLst>
              <a:ext uri="{FF2B5EF4-FFF2-40B4-BE49-F238E27FC236}">
                <a16:creationId xmlns:a16="http://schemas.microsoft.com/office/drawing/2014/main" id="{8447F239-535F-0CED-AC7D-C0A958425F31}"/>
              </a:ext>
            </a:extLst>
          </p:cNvPr>
          <p:cNvSpPr txBox="1">
            <a:spLocks/>
          </p:cNvSpPr>
          <p:nvPr/>
        </p:nvSpPr>
        <p:spPr>
          <a:xfrm>
            <a:off x="6741180" y="2180492"/>
            <a:ext cx="4998700" cy="3211726"/>
          </a:xfrm>
          <a:prstGeom prst="rect">
            <a:avLst/>
          </a:prstGeom>
        </p:spPr>
        <p:txBody>
          <a:bodyPr vert="horz" lIns="91440" tIns="45720" rIns="91440" bIns="45720" rtlCol="0">
            <a:no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nSpc>
                <a:spcPct val="200000"/>
              </a:lnSpc>
              <a:buFont typeface="Garamond" pitchFamily="18" charset="0"/>
              <a:buNone/>
            </a:pPr>
            <a:r>
              <a:rPr lang="en-US" sz="2000" dirty="0">
                <a:latin typeface="Arial" panose="020B0604020202020204" pitchFamily="34" charset="0"/>
                <a:cs typeface="Arial" panose="020B0604020202020204" pitchFamily="34" charset="0"/>
              </a:rPr>
              <a:t>• Definition of case study</a:t>
            </a:r>
          </a:p>
          <a:p>
            <a:pPr>
              <a:lnSpc>
                <a:spcPct val="200000"/>
              </a:lnSpc>
              <a:buFont typeface="Arial" panose="020B0604020202020204" pitchFamily="34" charset="0"/>
              <a:buChar char="•"/>
            </a:pPr>
            <a:r>
              <a:rPr lang="en-US" sz="2000" dirty="0">
                <a:latin typeface="Arial" panose="020B0604020202020204" pitchFamily="34" charset="0"/>
                <a:cs typeface="Arial" panose="020B0604020202020204" pitchFamily="34" charset="0"/>
              </a:rPr>
              <a:t>Advantages of case study</a:t>
            </a:r>
          </a:p>
          <a:p>
            <a:pPr>
              <a:lnSpc>
                <a:spcPct val="200000"/>
              </a:lnSpc>
              <a:buFont typeface="Arial" panose="020B0604020202020204" pitchFamily="34" charset="0"/>
              <a:buChar char="•"/>
            </a:pPr>
            <a:r>
              <a:rPr lang="en-US" sz="2000" dirty="0">
                <a:latin typeface="Arial" panose="020B0604020202020204" pitchFamily="34" charset="0"/>
                <a:cs typeface="Arial" panose="020B0604020202020204" pitchFamily="34" charset="0"/>
              </a:rPr>
              <a:t>Case one and its response</a:t>
            </a:r>
          </a:p>
          <a:p>
            <a:pPr>
              <a:lnSpc>
                <a:spcPct val="200000"/>
              </a:lnSpc>
              <a:buFont typeface="Arial" panose="020B0604020202020204" pitchFamily="34" charset="0"/>
              <a:buChar char="•"/>
            </a:pPr>
            <a:r>
              <a:rPr lang="en-US" sz="2000" dirty="0">
                <a:latin typeface="Arial" panose="020B0604020202020204" pitchFamily="34" charset="0"/>
                <a:cs typeface="Arial" panose="020B0604020202020204" pitchFamily="34" charset="0"/>
              </a:rPr>
              <a:t>Case two and its response</a:t>
            </a:r>
          </a:p>
          <a:p>
            <a:pPr marL="0" indent="0">
              <a:lnSpc>
                <a:spcPct val="200000"/>
              </a:lnSpc>
              <a:buFont typeface="Garamond" pitchFamily="18" charset="0"/>
              <a:buNone/>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4308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management objectives - | INVEST GAIN LTÉE | INVEST GAIN LTÉE">
            <a:extLst>
              <a:ext uri="{FF2B5EF4-FFF2-40B4-BE49-F238E27FC236}">
                <a16:creationId xmlns:a16="http://schemas.microsoft.com/office/drawing/2014/main" id="{BCB3A4E0-DD42-7603-C3DB-8B19D488A4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786"/>
          <a:stretch/>
        </p:blipFill>
        <p:spPr bwMode="auto">
          <a:xfrm>
            <a:off x="20" y="10"/>
            <a:ext cx="6392647"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7064082" y="642594"/>
            <a:ext cx="4472921" cy="639554"/>
          </a:xfrm>
        </p:spPr>
        <p:txBody>
          <a:bodyPr>
            <a:normAutofit/>
          </a:bodyPr>
          <a:lstStyle/>
          <a:p>
            <a:r>
              <a:rPr lang="en-US" sz="3200" b="1" dirty="0">
                <a:solidFill>
                  <a:srgbClr val="FF0000"/>
                </a:solidFill>
                <a:latin typeface="Arial" panose="020B0604020202020204" pitchFamily="34" charset="0"/>
                <a:cs typeface="Arial" panose="020B0604020202020204" pitchFamily="34" charset="0"/>
              </a:rPr>
              <a:t>Objectives </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6793693" y="1627238"/>
            <a:ext cx="5013698" cy="4098744"/>
          </a:xfrm>
        </p:spPr>
        <p:txBody>
          <a:bodyPr>
            <a:noAutofit/>
          </a:bodyPr>
          <a:lstStyle/>
          <a:p>
            <a:r>
              <a:rPr lang="en-US" sz="1800" b="1" i="0" u="none" strike="noStrike" dirty="0">
                <a:effectLst/>
                <a:latin typeface="Arial" panose="020B0604020202020204" pitchFamily="34" charset="0"/>
                <a:cs typeface="Arial" panose="020B0604020202020204" pitchFamily="34" charset="0"/>
              </a:rPr>
              <a:t>At the end of this lesson, the students should be able to:</a:t>
            </a:r>
          </a:p>
          <a:p>
            <a:endParaRPr lang="en-US" sz="1800" b="1" i="0" u="none" strike="noStrike" dirty="0">
              <a:effectLst/>
              <a:latin typeface="Arial" panose="020B0604020202020204" pitchFamily="34" charset="0"/>
              <a:cs typeface="Arial" panose="020B0604020202020204" pitchFamily="34" charset="0"/>
            </a:endParaRPr>
          </a:p>
          <a:p>
            <a:pPr>
              <a:buFont typeface="Arial" panose="020B0604020202020204" pitchFamily="34" charset="0"/>
              <a:buChar char="•"/>
            </a:pPr>
            <a:r>
              <a:rPr lang="en-US" sz="1800" kern="0" dirty="0">
                <a:latin typeface="Arial" panose="020B0604020202020204" pitchFamily="34" charset="0"/>
                <a:cs typeface="Arial" panose="020B0604020202020204" pitchFamily="34" charset="0"/>
              </a:rPr>
              <a:t>Understand the concept and aim of case studies.</a:t>
            </a:r>
          </a:p>
          <a:p>
            <a:pPr>
              <a:buFont typeface="Arial" panose="020B0604020202020204" pitchFamily="34" charset="0"/>
              <a:buChar char="•"/>
            </a:pPr>
            <a:endParaRPr lang="en-US" sz="1800" kern="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1800" kern="0" dirty="0">
                <a:latin typeface="Arial" panose="020B0604020202020204" pitchFamily="34" charset="0"/>
                <a:cs typeface="Arial" panose="020B0604020202020204" pitchFamily="34" charset="0"/>
              </a:rPr>
              <a:t>Study carefully and interpret clinical and laboratory-based potential cases.</a:t>
            </a:r>
          </a:p>
          <a:p>
            <a:pPr marL="0" indent="0">
              <a:buNone/>
            </a:pPr>
            <a:endParaRPr lang="en-US" sz="1800" kern="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1800" kern="0" dirty="0">
                <a:latin typeface="Arial" panose="020B0604020202020204" pitchFamily="34" charset="0"/>
                <a:cs typeface="Arial" panose="020B0604020202020204" pitchFamily="34" charset="0"/>
              </a:rPr>
              <a:t>Make sense of the case(s) and provide potential, meaningful and relevant solution(s) </a:t>
            </a:r>
          </a:p>
          <a:p>
            <a:endParaRPr lang="en-US" sz="1800" dirty="0">
              <a:latin typeface="Arial" panose="020B0604020202020204" pitchFamily="34" charset="0"/>
              <a:cs typeface="Arial" panose="020B0604020202020204" pitchFamily="34" charset="0"/>
            </a:endParaRPr>
          </a:p>
        </p:txBody>
      </p:sp>
      <p:pic>
        <p:nvPicPr>
          <p:cNvPr id="6" name="Picture 5" descr="A logo of a university&#10;&#10;Description automatically generated">
            <a:extLst>
              <a:ext uri="{FF2B5EF4-FFF2-40B4-BE49-F238E27FC236}">
                <a16:creationId xmlns:a16="http://schemas.microsoft.com/office/drawing/2014/main" id="{90EE052C-F83D-E760-73FE-46F6F84BFB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0281" y="393365"/>
            <a:ext cx="540776" cy="530944"/>
          </a:xfrm>
          <a:prstGeom prst="rect">
            <a:avLst/>
          </a:prstGeom>
        </p:spPr>
      </p:pic>
    </p:spTree>
    <p:extLst>
      <p:ext uri="{BB962C8B-B14F-4D97-AF65-F5344CB8AC3E}">
        <p14:creationId xmlns:p14="http://schemas.microsoft.com/office/powerpoint/2010/main" val="1429364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linical Case Reports Journal (ISSN 2767-0007) - Clinical Case Reports  Journal">
            <a:extLst>
              <a:ext uri="{FF2B5EF4-FFF2-40B4-BE49-F238E27FC236}">
                <a16:creationId xmlns:a16="http://schemas.microsoft.com/office/drawing/2014/main" id="{0C6719FB-ABC7-8A11-C6F1-10A3B97BB6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48"/>
          <a:stretch/>
        </p:blipFill>
        <p:spPr bwMode="auto">
          <a:xfrm>
            <a:off x="20" y="10"/>
            <a:ext cx="6392647"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9594FCD-D06E-EB73-7957-4078ACEC10F6}"/>
              </a:ext>
            </a:extLst>
          </p:cNvPr>
          <p:cNvSpPr/>
          <p:nvPr/>
        </p:nvSpPr>
        <p:spPr>
          <a:xfrm>
            <a:off x="7064082" y="642594"/>
            <a:ext cx="4472921" cy="689249"/>
          </a:xfrm>
          <a:prstGeom prst="ellipse">
            <a:avLst/>
          </a:prstGeom>
          <a:scene3d>
            <a:camera prst="orthographic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10000"/>
          </a:bodyPr>
          <a:lstStyle/>
          <a:p>
            <a:pPr>
              <a:lnSpc>
                <a:spcPct val="90000"/>
              </a:lnSpc>
              <a:spcBef>
                <a:spcPct val="0"/>
              </a:spcBef>
              <a:spcAft>
                <a:spcPts val="600"/>
              </a:spcAft>
            </a:pPr>
            <a:r>
              <a:rPr lang="en-US" sz="3400" b="1" dirty="0">
                <a:solidFill>
                  <a:schemeClr val="tx1">
                    <a:lumMod val="85000"/>
                    <a:lumOff val="15000"/>
                  </a:schemeClr>
                </a:solidFill>
                <a:latin typeface="+mj-lt"/>
              </a:rPr>
              <a:t>Introduction</a:t>
            </a:r>
          </a:p>
        </p:txBody>
      </p:sp>
      <p:sp>
        <p:nvSpPr>
          <p:cNvPr id="8" name="TextBox 7">
            <a:extLst>
              <a:ext uri="{FF2B5EF4-FFF2-40B4-BE49-F238E27FC236}">
                <a16:creationId xmlns:a16="http://schemas.microsoft.com/office/drawing/2014/main" id="{04D5B8D1-1A9A-8C49-B9DA-DD96FD472533}"/>
              </a:ext>
            </a:extLst>
          </p:cNvPr>
          <p:cNvSpPr txBox="1"/>
          <p:nvPr/>
        </p:nvSpPr>
        <p:spPr>
          <a:xfrm>
            <a:off x="6769100" y="1782591"/>
            <a:ext cx="4929257" cy="4740215"/>
          </a:xfrm>
          <a:prstGeom prst="rect">
            <a:avLst/>
          </a:prstGeom>
        </p:spPr>
        <p:txBody>
          <a:bodyPr vert="horz" lIns="91440" tIns="45720" rIns="91440" bIns="45720" rtlCol="0">
            <a:normAutofit/>
          </a:bodyPr>
          <a:lstStyle/>
          <a:p>
            <a:pPr marL="285750" indent="-182880" algn="just">
              <a:spcAft>
                <a:spcPts val="600"/>
              </a:spcAft>
              <a:buClr>
                <a:schemeClr val="tx1">
                  <a:lumMod val="85000"/>
                  <a:lumOff val="15000"/>
                </a:schemeClr>
              </a:buClr>
              <a:buFont typeface="Garamond" pitchFamily="18" charset="0"/>
              <a:buChar char="◦"/>
            </a:pPr>
            <a:r>
              <a:rPr lang="en-US" sz="2000" dirty="0">
                <a:latin typeface="Arial" panose="020B0604020202020204" pitchFamily="34" charset="0"/>
                <a:cs typeface="Arial" panose="020B0604020202020204" pitchFamily="34" charset="0"/>
              </a:rPr>
              <a:t>Case study has been described as an intensive, systematic health-wise investigation of a single individual, group, or community.</a:t>
            </a:r>
          </a:p>
          <a:p>
            <a:pPr marL="685800" indent="-182880" algn="just">
              <a:spcAft>
                <a:spcPts val="600"/>
              </a:spcAft>
              <a:buClr>
                <a:schemeClr val="tx1">
                  <a:lumMod val="85000"/>
                  <a:lumOff val="15000"/>
                </a:schemeClr>
              </a:buClr>
              <a:buFont typeface="Garamond" pitchFamily="18" charset="0"/>
              <a:buChar char="◦"/>
            </a:pPr>
            <a:endParaRPr lang="en-US" sz="2000" dirty="0">
              <a:latin typeface="Arial" panose="020B0604020202020204" pitchFamily="34" charset="0"/>
              <a:cs typeface="Arial" panose="020B0604020202020204" pitchFamily="34" charset="0"/>
            </a:endParaRPr>
          </a:p>
          <a:p>
            <a:pPr marL="285750" indent="-182880" algn="just">
              <a:spcAft>
                <a:spcPts val="600"/>
              </a:spcAft>
              <a:buClr>
                <a:schemeClr val="tx1">
                  <a:lumMod val="85000"/>
                  <a:lumOff val="15000"/>
                </a:schemeClr>
              </a:buClr>
              <a:buFont typeface="Garamond" pitchFamily="18" charset="0"/>
              <a:buChar char="◦"/>
            </a:pPr>
            <a:r>
              <a:rPr lang="en-US" sz="2000" dirty="0">
                <a:latin typeface="Arial" panose="020B0604020202020204" pitchFamily="34" charset="0"/>
                <a:cs typeface="Arial" panose="020B0604020202020204" pitchFamily="34" charset="0"/>
              </a:rPr>
              <a:t>It could even be an investigation of other units that the scientist (expert) examines.</a:t>
            </a:r>
          </a:p>
          <a:p>
            <a:pPr marL="685800" indent="-182880" algn="just">
              <a:spcAft>
                <a:spcPts val="600"/>
              </a:spcAft>
              <a:buClr>
                <a:schemeClr val="tx1">
                  <a:lumMod val="85000"/>
                  <a:lumOff val="15000"/>
                </a:schemeClr>
              </a:buClr>
              <a:buFont typeface="Garamond" pitchFamily="18" charset="0"/>
              <a:buChar char="◦"/>
            </a:pPr>
            <a:endParaRPr lang="en-US" sz="2000" dirty="0">
              <a:latin typeface="Arial" panose="020B0604020202020204" pitchFamily="34" charset="0"/>
              <a:cs typeface="Arial" panose="020B0604020202020204" pitchFamily="34" charset="0"/>
            </a:endParaRPr>
          </a:p>
          <a:p>
            <a:pPr marL="285750" indent="-182880" algn="just">
              <a:spcAft>
                <a:spcPts val="600"/>
              </a:spcAft>
              <a:buClr>
                <a:schemeClr val="tx1">
                  <a:lumMod val="85000"/>
                  <a:lumOff val="15000"/>
                </a:schemeClr>
              </a:buClr>
              <a:buFont typeface="Garamond" pitchFamily="18" charset="0"/>
              <a:buChar char="◦"/>
            </a:pPr>
            <a:r>
              <a:rPr lang="en-US" sz="2000" dirty="0">
                <a:latin typeface="Arial" panose="020B0604020202020204" pitchFamily="34" charset="0"/>
                <a:cs typeface="Arial" panose="020B0604020202020204" pitchFamily="34" charset="0"/>
              </a:rPr>
              <a:t>Case studies are also a record of clinical interactions which help us to frame questions for more rigorously designed clinical studies.</a:t>
            </a:r>
          </a:p>
          <a:p>
            <a:pPr marL="685800" indent="-182880" algn="just">
              <a:spcAft>
                <a:spcPts val="600"/>
              </a:spcAft>
              <a:buClr>
                <a:schemeClr val="tx1">
                  <a:lumMod val="85000"/>
                  <a:lumOff val="15000"/>
                </a:schemeClr>
              </a:buClr>
              <a:buFont typeface="Garamond" pitchFamily="18" charset="0"/>
              <a:buChar cha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245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wipe(down)">
                                      <p:cBhvr>
                                        <p:cTn id="19"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0C52D0-7439-E81F-BD48-A1A7A0E7A1E9}"/>
            </a:ext>
          </a:extLst>
        </p:cNvPr>
        <p:cNvGrpSpPr/>
        <p:nvPr/>
      </p:nvGrpSpPr>
      <p:grpSpPr>
        <a:xfrm>
          <a:off x="0" y="0"/>
          <a:ext cx="0" cy="0"/>
          <a:chOff x="0" y="0"/>
          <a:chExt cx="0" cy="0"/>
        </a:xfrm>
      </p:grpSpPr>
      <p:sp>
        <p:nvSpPr>
          <p:cNvPr id="2064" name="Rectangle 2063">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6" name="Rectangle 2065">
            <a:extLst>
              <a:ext uri="{FF2B5EF4-FFF2-40B4-BE49-F238E27FC236}">
                <a16:creationId xmlns:a16="http://schemas.microsoft.com/office/drawing/2014/main" id="{EE0D13DB-D099-4541-888D-DE0186F1C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519" y="253548"/>
            <a:ext cx="5851795" cy="6384816"/>
          </a:xfrm>
          <a:prstGeom prst="rect">
            <a:avLst/>
          </a:prstGeom>
          <a:solidFill>
            <a:srgbClr val="FFFFFF"/>
          </a:solidFill>
          <a:ln w="6350" cap="sq" cmpd="sng" algn="ctr">
            <a:solidFill>
              <a:srgbClr val="404040"/>
            </a:solidFill>
            <a:prstDash val="solid"/>
            <a:miter lim="800000"/>
          </a:ln>
          <a:effectLst/>
        </p:spPr>
        <p:txBody>
          <a:bodyPr/>
          <a:lstStyle/>
          <a:p>
            <a:endParaRPr lang="en-NG"/>
          </a:p>
        </p:txBody>
      </p:sp>
      <p:pic>
        <p:nvPicPr>
          <p:cNvPr id="11" name="Picture 10">
            <a:extLst>
              <a:ext uri="{FF2B5EF4-FFF2-40B4-BE49-F238E27FC236}">
                <a16:creationId xmlns:a16="http://schemas.microsoft.com/office/drawing/2014/main" id="{7908CCF2-5F62-C488-3526-C7FB1E88BC07}"/>
              </a:ext>
            </a:extLst>
          </p:cNvPr>
          <p:cNvPicPr>
            <a:picLocks noChangeAspect="1"/>
          </p:cNvPicPr>
          <p:nvPr/>
        </p:nvPicPr>
        <p:blipFill rotWithShape="1">
          <a:blip r:embed="rId2"/>
          <a:srcRect l="8417" r="21101"/>
          <a:stretch/>
        </p:blipFill>
        <p:spPr>
          <a:xfrm>
            <a:off x="424928" y="419292"/>
            <a:ext cx="5522976" cy="6053328"/>
          </a:xfrm>
          <a:prstGeom prst="rect">
            <a:avLst/>
          </a:prstGeom>
        </p:spPr>
      </p:pic>
      <p:sp>
        <p:nvSpPr>
          <p:cNvPr id="2068" name="Rectangle 2067">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0" name="Rectangle 2069">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CD9BA7C1-27C1-4404-B6A9-D65EC89A75C0}"/>
              </a:ext>
            </a:extLst>
          </p:cNvPr>
          <p:cNvSpPr/>
          <p:nvPr/>
        </p:nvSpPr>
        <p:spPr>
          <a:xfrm>
            <a:off x="6836350" y="580802"/>
            <a:ext cx="4602152" cy="892452"/>
          </a:xfrm>
          <a:prstGeom prst="ellipse">
            <a:avLst/>
          </a:prstGeom>
          <a:scene3d>
            <a:camera prst="orthographic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nSpc>
                <a:spcPct val="90000"/>
              </a:lnSpc>
              <a:spcBef>
                <a:spcPct val="0"/>
              </a:spcBef>
              <a:spcAft>
                <a:spcPts val="600"/>
              </a:spcAft>
            </a:pPr>
            <a:r>
              <a:rPr lang="en-US" sz="3700" b="1">
                <a:solidFill>
                  <a:schemeClr val="tx1">
                    <a:lumMod val="85000"/>
                    <a:lumOff val="15000"/>
                  </a:schemeClr>
                </a:solidFill>
                <a:latin typeface="+mj-lt"/>
              </a:rPr>
              <a:t>Advantages</a:t>
            </a:r>
          </a:p>
        </p:txBody>
      </p:sp>
      <p:sp>
        <p:nvSpPr>
          <p:cNvPr id="3" name="Content Placeholder 2">
            <a:extLst>
              <a:ext uri="{FF2B5EF4-FFF2-40B4-BE49-F238E27FC236}">
                <a16:creationId xmlns:a16="http://schemas.microsoft.com/office/drawing/2014/main" id="{441FE7A4-92D0-210A-48A3-EB3568AC1847}"/>
              </a:ext>
            </a:extLst>
          </p:cNvPr>
          <p:cNvSpPr txBox="1">
            <a:spLocks/>
          </p:cNvSpPr>
          <p:nvPr/>
        </p:nvSpPr>
        <p:spPr>
          <a:xfrm>
            <a:off x="6374699" y="1941370"/>
            <a:ext cx="5200875" cy="4703663"/>
          </a:xfrm>
          <a:prstGeom prst="rect">
            <a:avLst/>
          </a:prstGeom>
        </p:spPr>
        <p:txBody>
          <a:bodyPr vert="horz" lIns="91440" tIns="45720" rIns="91440" bIns="45720" rtlCol="0">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182880" algn="just">
              <a:lnSpc>
                <a:spcPct val="90000"/>
              </a:lnSpc>
              <a:spcAft>
                <a:spcPts val="600"/>
              </a:spcAft>
              <a:buClr>
                <a:schemeClr val="tx1">
                  <a:lumMod val="85000"/>
                  <a:lumOff val="15000"/>
                </a:schemeClr>
              </a:buClr>
              <a:buFont typeface="Garamond" pitchFamily="18" charset="0"/>
              <a:buChar char="◦"/>
            </a:pPr>
            <a:r>
              <a:rPr lang="en-US" sz="2000" dirty="0">
                <a:latin typeface="Arial" panose="020B0604020202020204" pitchFamily="34" charset="0"/>
                <a:cs typeface="Arial" panose="020B0604020202020204" pitchFamily="34" charset="0"/>
              </a:rPr>
              <a:t>Ability to see a relationship between phenomena, context, and people in health care delivery. </a:t>
            </a:r>
          </a:p>
          <a:p>
            <a:pPr marL="342900" indent="-182880" algn="just">
              <a:lnSpc>
                <a:spcPct val="90000"/>
              </a:lnSpc>
              <a:spcAft>
                <a:spcPts val="600"/>
              </a:spcAft>
              <a:buClr>
                <a:schemeClr val="tx1">
                  <a:lumMod val="85000"/>
                  <a:lumOff val="15000"/>
                </a:schemeClr>
              </a:buClr>
              <a:buFont typeface="Garamond" pitchFamily="18" charset="0"/>
              <a:buChar char="◦"/>
            </a:pPr>
            <a:endParaRPr lang="en-US" sz="2000" dirty="0">
              <a:latin typeface="Arial" panose="020B0604020202020204" pitchFamily="34" charset="0"/>
              <a:cs typeface="Arial" panose="020B0604020202020204" pitchFamily="34" charset="0"/>
            </a:endParaRPr>
          </a:p>
          <a:p>
            <a:pPr marL="342900" indent="-182880" algn="just">
              <a:lnSpc>
                <a:spcPct val="90000"/>
              </a:lnSpc>
              <a:spcAft>
                <a:spcPts val="600"/>
              </a:spcAft>
              <a:buClr>
                <a:schemeClr val="tx1">
                  <a:lumMod val="85000"/>
                  <a:lumOff val="15000"/>
                </a:schemeClr>
              </a:buClr>
              <a:buFont typeface="Garamond" pitchFamily="18" charset="0"/>
              <a:buChar char="◦"/>
            </a:pPr>
            <a:r>
              <a:rPr lang="en-US" sz="2000" dirty="0">
                <a:latin typeface="Arial" panose="020B0604020202020204" pitchFamily="34" charset="0"/>
                <a:cs typeface="Arial" panose="020B0604020202020204" pitchFamily="34" charset="0"/>
              </a:rPr>
              <a:t>Flexibility to collect data through various means and make sense of it. </a:t>
            </a:r>
          </a:p>
          <a:p>
            <a:pPr marL="342900" indent="-182880" algn="just">
              <a:lnSpc>
                <a:spcPct val="90000"/>
              </a:lnSpc>
              <a:spcAft>
                <a:spcPts val="600"/>
              </a:spcAft>
              <a:buClr>
                <a:schemeClr val="tx1">
                  <a:lumMod val="85000"/>
                  <a:lumOff val="15000"/>
                </a:schemeClr>
              </a:buClr>
              <a:buFont typeface="Garamond" pitchFamily="18" charset="0"/>
              <a:buChar char="◦"/>
            </a:pPr>
            <a:endParaRPr lang="en-US" sz="2000" dirty="0">
              <a:latin typeface="Arial" panose="020B0604020202020204" pitchFamily="34" charset="0"/>
              <a:cs typeface="Arial" panose="020B0604020202020204" pitchFamily="34" charset="0"/>
            </a:endParaRPr>
          </a:p>
          <a:p>
            <a:pPr marL="342900" indent="-182880" algn="just">
              <a:lnSpc>
                <a:spcPct val="90000"/>
              </a:lnSpc>
              <a:spcAft>
                <a:spcPts val="600"/>
              </a:spcAft>
              <a:buClr>
                <a:schemeClr val="tx1">
                  <a:lumMod val="85000"/>
                  <a:lumOff val="15000"/>
                </a:schemeClr>
              </a:buClr>
              <a:buFont typeface="Garamond" pitchFamily="18" charset="0"/>
              <a:buChar char="◦"/>
            </a:pPr>
            <a:r>
              <a:rPr lang="en-US" sz="2000" dirty="0">
                <a:latin typeface="Arial" panose="020B0604020202020204" pitchFamily="34" charset="0"/>
                <a:cs typeface="Arial" panose="020B0604020202020204" pitchFamily="34" charset="0"/>
              </a:rPr>
              <a:t>Ability to capture the context of participants and present it in real-life situations. </a:t>
            </a:r>
          </a:p>
          <a:p>
            <a:pPr marL="342900" indent="-182880" algn="just">
              <a:lnSpc>
                <a:spcPct val="90000"/>
              </a:lnSpc>
              <a:spcAft>
                <a:spcPts val="600"/>
              </a:spcAft>
              <a:buClr>
                <a:schemeClr val="tx1">
                  <a:lumMod val="85000"/>
                  <a:lumOff val="15000"/>
                </a:schemeClr>
              </a:buClr>
              <a:buFont typeface="Garamond" pitchFamily="18" charset="0"/>
              <a:buChar char="◦"/>
            </a:pPr>
            <a:endParaRPr lang="en-US" sz="2000" dirty="0">
              <a:latin typeface="Arial" panose="020B0604020202020204" pitchFamily="34" charset="0"/>
              <a:cs typeface="Arial" panose="020B0604020202020204" pitchFamily="34" charset="0"/>
            </a:endParaRPr>
          </a:p>
          <a:p>
            <a:pPr marL="342900" indent="-182880" algn="just">
              <a:lnSpc>
                <a:spcPct val="90000"/>
              </a:lnSpc>
              <a:spcAft>
                <a:spcPts val="600"/>
              </a:spcAft>
              <a:buClr>
                <a:schemeClr val="tx1">
                  <a:lumMod val="85000"/>
                  <a:lumOff val="15000"/>
                </a:schemeClr>
              </a:buClr>
              <a:buFont typeface="Garamond" pitchFamily="18" charset="0"/>
              <a:buChar char="◦"/>
            </a:pPr>
            <a:r>
              <a:rPr lang="en-US" sz="2000" dirty="0">
                <a:latin typeface="Arial" panose="020B0604020202020204" pitchFamily="34" charset="0"/>
                <a:cs typeface="Arial" panose="020B0604020202020204" pitchFamily="34" charset="0"/>
              </a:rPr>
              <a:t>Flexibility to be used at various points in a health care service delivery, including clinical pilot research.</a:t>
            </a:r>
          </a:p>
        </p:txBody>
      </p:sp>
    </p:spTree>
    <p:extLst>
      <p:ext uri="{BB962C8B-B14F-4D97-AF65-F5344CB8AC3E}">
        <p14:creationId xmlns:p14="http://schemas.microsoft.com/office/powerpoint/2010/main" val="88340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2455E9D-B417-C2B2-A68B-59FEC1A84FA1}"/>
            </a:ext>
          </a:extLst>
        </p:cNvPr>
        <p:cNvGrpSpPr/>
        <p:nvPr/>
      </p:nvGrpSpPr>
      <p:grpSpPr>
        <a:xfrm>
          <a:off x="0" y="0"/>
          <a:ext cx="0" cy="0"/>
          <a:chOff x="0" y="0"/>
          <a:chExt cx="0" cy="0"/>
        </a:xfrm>
      </p:grpSpPr>
      <p:sp>
        <p:nvSpPr>
          <p:cNvPr id="1031" name="Rectangle 1030">
            <a:extLst>
              <a:ext uri="{FF2B5EF4-FFF2-40B4-BE49-F238E27FC236}">
                <a16:creationId xmlns:a16="http://schemas.microsoft.com/office/drawing/2014/main" id="{AA021CC4-1F7B-B24A-0B13-463E65399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C9A3D79A-BF43-1B2B-6E0A-C487805EB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084E22C1-3F15-118D-B7C3-BC2B4B8812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124D26F-9205-CC20-D9D7-0CA0D7B0FC18}"/>
              </a:ext>
            </a:extLst>
          </p:cNvPr>
          <p:cNvSpPr/>
          <p:nvPr/>
        </p:nvSpPr>
        <p:spPr>
          <a:xfrm>
            <a:off x="7064082" y="642594"/>
            <a:ext cx="4472921" cy="689249"/>
          </a:xfrm>
          <a:prstGeom prst="ellipse">
            <a:avLst/>
          </a:prstGeom>
          <a:solidFill>
            <a:srgbClr val="00B0F0"/>
          </a:solidFill>
          <a:ln>
            <a:solidFill>
              <a:srgbClr val="00B0F0"/>
            </a:solidFill>
          </a:ln>
          <a:scene3d>
            <a:camera prst="orthographic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10000"/>
          </a:bodyPr>
          <a:lstStyle/>
          <a:p>
            <a:pPr algn="ctr">
              <a:lnSpc>
                <a:spcPct val="90000"/>
              </a:lnSpc>
              <a:spcBef>
                <a:spcPct val="0"/>
              </a:spcBef>
              <a:spcAft>
                <a:spcPts val="600"/>
              </a:spcAft>
            </a:pPr>
            <a:r>
              <a:rPr lang="en-US" sz="3400" b="1" dirty="0">
                <a:solidFill>
                  <a:schemeClr val="tx1">
                    <a:lumMod val="85000"/>
                    <a:lumOff val="15000"/>
                  </a:schemeClr>
                </a:solidFill>
                <a:latin typeface="+mj-lt"/>
              </a:rPr>
              <a:t>Case 1</a:t>
            </a:r>
          </a:p>
        </p:txBody>
      </p:sp>
      <p:sp>
        <p:nvSpPr>
          <p:cNvPr id="8" name="TextBox 7">
            <a:extLst>
              <a:ext uri="{FF2B5EF4-FFF2-40B4-BE49-F238E27FC236}">
                <a16:creationId xmlns:a16="http://schemas.microsoft.com/office/drawing/2014/main" id="{D11F7829-EBE4-A366-A76E-E1249E149298}"/>
              </a:ext>
            </a:extLst>
          </p:cNvPr>
          <p:cNvSpPr txBox="1"/>
          <p:nvPr/>
        </p:nvSpPr>
        <p:spPr>
          <a:xfrm>
            <a:off x="6813576" y="2054912"/>
            <a:ext cx="4929257" cy="4740215"/>
          </a:xfrm>
          <a:prstGeom prst="rect">
            <a:avLst/>
          </a:prstGeom>
        </p:spPr>
        <p:txBody>
          <a:bodyPr vert="horz" lIns="91440" tIns="45720" rIns="91440" bIns="45720" rtlCol="0">
            <a:normAutofit/>
          </a:bodyPr>
          <a:lstStyle/>
          <a:p>
            <a:pPr algn="just"/>
            <a:r>
              <a:rPr lang="en-US" sz="2000" dirty="0">
                <a:latin typeface="Arial" panose="020B0604020202020204" pitchFamily="34" charset="0"/>
                <a:cs typeface="Arial" panose="020B0604020202020204" pitchFamily="34" charset="0"/>
              </a:rPr>
              <a:t>A 48‐year‐old manager was admitted with </a:t>
            </a:r>
            <a:r>
              <a:rPr lang="en-US" sz="2000" dirty="0">
                <a:solidFill>
                  <a:srgbClr val="FF0000"/>
                </a:solidFill>
                <a:latin typeface="Arial" panose="020B0604020202020204" pitchFamily="34" charset="0"/>
                <a:cs typeface="Arial" panose="020B0604020202020204" pitchFamily="34" charset="0"/>
              </a:rPr>
              <a:t>severe gassy pain in his lower left lumbar region </a:t>
            </a:r>
            <a:r>
              <a:rPr lang="en-US" sz="2000" dirty="0">
                <a:latin typeface="Arial" panose="020B0604020202020204" pitchFamily="34" charset="0"/>
                <a:cs typeface="Arial" panose="020B0604020202020204" pitchFamily="34" charset="0"/>
              </a:rPr>
              <a:t>and associated history of </a:t>
            </a:r>
            <a:r>
              <a:rPr lang="en-US" sz="2000" dirty="0" err="1">
                <a:solidFill>
                  <a:srgbClr val="FF0000"/>
                </a:solidFill>
                <a:latin typeface="Arial" panose="020B0604020202020204" pitchFamily="34" charset="0"/>
                <a:cs typeface="Arial" panose="020B0604020202020204" pitchFamily="34" charset="0"/>
              </a:rPr>
              <a:t>haematuria</a:t>
            </a:r>
            <a:r>
              <a:rPr lang="en-US" sz="2000" dirty="0">
                <a:solidFill>
                  <a:srgbClr val="FF0000"/>
                </a:solidFill>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He was </a:t>
            </a:r>
            <a:r>
              <a:rPr lang="en-US" sz="2000" dirty="0">
                <a:solidFill>
                  <a:srgbClr val="FF0000"/>
                </a:solidFill>
                <a:latin typeface="Arial" panose="020B0604020202020204" pitchFamily="34" charset="0"/>
                <a:cs typeface="Arial" panose="020B0604020202020204" pitchFamily="34" charset="0"/>
              </a:rPr>
              <a:t>overweight</a:t>
            </a:r>
            <a:r>
              <a:rPr lang="en-US" sz="2000" dirty="0">
                <a:latin typeface="Arial" panose="020B0604020202020204" pitchFamily="34" charset="0"/>
                <a:cs typeface="Arial" panose="020B0604020202020204" pitchFamily="34" charset="0"/>
              </a:rPr>
              <a:t> with a </a:t>
            </a:r>
            <a:r>
              <a:rPr lang="en-US" sz="2000" dirty="0">
                <a:solidFill>
                  <a:srgbClr val="FF0000"/>
                </a:solidFill>
                <a:latin typeface="Arial" panose="020B0604020202020204" pitchFamily="34" charset="0"/>
                <a:cs typeface="Arial" panose="020B0604020202020204" pitchFamily="34" charset="0"/>
              </a:rPr>
              <a:t>blood pressure of 165/105</a:t>
            </a:r>
            <a:r>
              <a:rPr lang="en-US" sz="2000" dirty="0">
                <a:latin typeface="Arial" panose="020B0604020202020204" pitchFamily="34" charset="0"/>
                <a:cs typeface="Arial" panose="020B0604020202020204" pitchFamily="34" charset="0"/>
              </a:rPr>
              <a:t>. Serum lipids on the admission showed </a:t>
            </a:r>
            <a:r>
              <a:rPr lang="en-US" sz="2000" dirty="0">
                <a:solidFill>
                  <a:srgbClr val="FF0000"/>
                </a:solidFill>
                <a:latin typeface="Arial" panose="020B0604020202020204" pitchFamily="34" charset="0"/>
                <a:cs typeface="Arial" panose="020B0604020202020204" pitchFamily="34" charset="0"/>
              </a:rPr>
              <a:t>triglyceride of 5.2 mmol/L </a:t>
            </a:r>
            <a:r>
              <a:rPr lang="en-US" sz="2000" dirty="0">
                <a:latin typeface="Arial" panose="020B0604020202020204" pitchFamily="34" charset="0"/>
                <a:cs typeface="Arial" panose="020B0604020202020204" pitchFamily="34" charset="0"/>
              </a:rPr>
              <a:t>(high). Total cholesterol of </a:t>
            </a:r>
            <a:r>
              <a:rPr lang="en-US" sz="2000" dirty="0">
                <a:solidFill>
                  <a:srgbClr val="FF0000"/>
                </a:solidFill>
                <a:latin typeface="Arial" panose="020B0604020202020204" pitchFamily="34" charset="0"/>
                <a:cs typeface="Arial" panose="020B0604020202020204" pitchFamily="34" charset="0"/>
              </a:rPr>
              <a:t>7.2 mmol/L </a:t>
            </a:r>
            <a:r>
              <a:rPr lang="en-US" sz="2000" dirty="0">
                <a:latin typeface="Arial" panose="020B0604020202020204" pitchFamily="34" charset="0"/>
                <a:cs typeface="Arial" panose="020B0604020202020204" pitchFamily="34" charset="0"/>
              </a:rPr>
              <a:t>(high) and an HDL cholesterol of </a:t>
            </a:r>
            <a:r>
              <a:rPr lang="en-US" sz="2000" dirty="0">
                <a:solidFill>
                  <a:srgbClr val="FF0000"/>
                </a:solidFill>
                <a:latin typeface="Arial" panose="020B0604020202020204" pitchFamily="34" charset="0"/>
                <a:cs typeface="Arial" panose="020B0604020202020204" pitchFamily="34" charset="0"/>
              </a:rPr>
              <a:t>0.8 mmol/L. </a:t>
            </a:r>
            <a:r>
              <a:rPr lang="en-US" sz="2000" dirty="0">
                <a:latin typeface="Arial" panose="020B0604020202020204" pitchFamily="34" charset="0"/>
                <a:cs typeface="Arial" panose="020B0604020202020204" pitchFamily="34" charset="0"/>
              </a:rPr>
              <a:t>(low). Serum calcium was normal, but the uric acid was </a:t>
            </a:r>
            <a:r>
              <a:rPr lang="en-US" sz="2000" dirty="0">
                <a:solidFill>
                  <a:srgbClr val="FF0000"/>
                </a:solidFill>
                <a:latin typeface="Arial" panose="020B0604020202020204" pitchFamily="34" charset="0"/>
                <a:cs typeface="Arial" panose="020B0604020202020204" pitchFamily="34" charset="0"/>
              </a:rPr>
              <a:t>0.75 mmol/L. </a:t>
            </a:r>
            <a:endParaRPr lang="en-US" sz="2000" dirty="0">
              <a:latin typeface="Arial" panose="020B0604020202020204" pitchFamily="34" charset="0"/>
              <a:cs typeface="Arial" panose="020B0604020202020204" pitchFamily="34" charset="0"/>
            </a:endParaRPr>
          </a:p>
          <a:p>
            <a:pPr algn="just"/>
            <a:endParaRPr lang="en-US" sz="2000" dirty="0"/>
          </a:p>
        </p:txBody>
      </p:sp>
      <p:pic>
        <p:nvPicPr>
          <p:cNvPr id="4" name="Picture 3">
            <a:extLst>
              <a:ext uri="{FF2B5EF4-FFF2-40B4-BE49-F238E27FC236}">
                <a16:creationId xmlns:a16="http://schemas.microsoft.com/office/drawing/2014/main" id="{96944828-BB4F-1744-820A-DFDD49FF4775}"/>
              </a:ext>
            </a:extLst>
          </p:cNvPr>
          <p:cNvPicPr>
            <a:picLocks noChangeAspect="1"/>
          </p:cNvPicPr>
          <p:nvPr/>
        </p:nvPicPr>
        <p:blipFill>
          <a:blip r:embed="rId2"/>
          <a:stretch>
            <a:fillRect/>
          </a:stretch>
        </p:blipFill>
        <p:spPr>
          <a:xfrm>
            <a:off x="5280030" y="987218"/>
            <a:ext cx="1238761" cy="365213"/>
          </a:xfrm>
          <a:prstGeom prst="rect">
            <a:avLst/>
          </a:prstGeom>
        </p:spPr>
      </p:pic>
      <p:pic>
        <p:nvPicPr>
          <p:cNvPr id="5" name="Picture 4">
            <a:extLst>
              <a:ext uri="{FF2B5EF4-FFF2-40B4-BE49-F238E27FC236}">
                <a16:creationId xmlns:a16="http://schemas.microsoft.com/office/drawing/2014/main" id="{68A9FDAC-E536-1E27-4542-6447D4612B11}"/>
              </a:ext>
            </a:extLst>
          </p:cNvPr>
          <p:cNvPicPr>
            <a:picLocks noChangeAspect="1"/>
          </p:cNvPicPr>
          <p:nvPr/>
        </p:nvPicPr>
        <p:blipFill>
          <a:blip r:embed="rId2"/>
          <a:stretch>
            <a:fillRect/>
          </a:stretch>
        </p:blipFill>
        <p:spPr>
          <a:xfrm>
            <a:off x="228600" y="5919255"/>
            <a:ext cx="1776046" cy="365213"/>
          </a:xfrm>
          <a:prstGeom prst="rect">
            <a:avLst/>
          </a:prstGeom>
        </p:spPr>
      </p:pic>
      <p:pic>
        <p:nvPicPr>
          <p:cNvPr id="1028" name="Picture 4" descr="Hospital Doctor Examines Obese Man Lying On A Bed Photograph by Mauro  Fermariello/science Photo Library - Pixels">
            <a:extLst>
              <a:ext uri="{FF2B5EF4-FFF2-40B4-BE49-F238E27FC236}">
                <a16:creationId xmlns:a16="http://schemas.microsoft.com/office/drawing/2014/main" id="{21CC2AEF-BA9D-B7F7-9C79-52F66D89B1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867" y="459856"/>
            <a:ext cx="5342133" cy="5969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48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D7D74E3-3999-31B8-3F09-CDD944B1DCBF}"/>
            </a:ext>
          </a:extLst>
        </p:cNvPr>
        <p:cNvGrpSpPr/>
        <p:nvPr/>
      </p:nvGrpSpPr>
      <p:grpSpPr>
        <a:xfrm>
          <a:off x="0" y="0"/>
          <a:ext cx="0" cy="0"/>
          <a:chOff x="0" y="0"/>
          <a:chExt cx="0" cy="0"/>
        </a:xfrm>
      </p:grpSpPr>
      <p:sp>
        <p:nvSpPr>
          <p:cNvPr id="1031" name="Rectangle 1030">
            <a:extLst>
              <a:ext uri="{FF2B5EF4-FFF2-40B4-BE49-F238E27FC236}">
                <a16:creationId xmlns:a16="http://schemas.microsoft.com/office/drawing/2014/main" id="{C0143914-131B-AD89-3AA4-AAF33F145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9551F5A4-1338-50F3-9433-7ABB533F0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C4563B5C-346D-21CC-6649-5D49739A76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EC43311-FE33-C6E4-8FAA-F99D665320E4}"/>
              </a:ext>
            </a:extLst>
          </p:cNvPr>
          <p:cNvSpPr/>
          <p:nvPr/>
        </p:nvSpPr>
        <p:spPr>
          <a:xfrm>
            <a:off x="7064082" y="642594"/>
            <a:ext cx="4472921" cy="689249"/>
          </a:xfrm>
          <a:prstGeom prst="ellipse">
            <a:avLst/>
          </a:prstGeom>
          <a:solidFill>
            <a:srgbClr val="00B0F0"/>
          </a:solidFill>
          <a:ln>
            <a:solidFill>
              <a:srgbClr val="00B0F0"/>
            </a:solidFill>
          </a:ln>
          <a:scene3d>
            <a:camera prst="orthographic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10000"/>
          </a:bodyPr>
          <a:lstStyle/>
          <a:p>
            <a:pPr algn="ctr">
              <a:lnSpc>
                <a:spcPct val="90000"/>
              </a:lnSpc>
              <a:spcBef>
                <a:spcPct val="0"/>
              </a:spcBef>
              <a:spcAft>
                <a:spcPts val="600"/>
              </a:spcAft>
            </a:pPr>
            <a:r>
              <a:rPr lang="en-US" sz="3400" b="1" dirty="0">
                <a:solidFill>
                  <a:schemeClr val="tx1">
                    <a:lumMod val="85000"/>
                    <a:lumOff val="15000"/>
                  </a:schemeClr>
                </a:solidFill>
                <a:latin typeface="+mj-lt"/>
              </a:rPr>
              <a:t>Cont.</a:t>
            </a:r>
          </a:p>
        </p:txBody>
      </p:sp>
      <p:sp>
        <p:nvSpPr>
          <p:cNvPr id="8" name="TextBox 7">
            <a:extLst>
              <a:ext uri="{FF2B5EF4-FFF2-40B4-BE49-F238E27FC236}">
                <a16:creationId xmlns:a16="http://schemas.microsoft.com/office/drawing/2014/main" id="{5125BF96-7422-E1C5-2A46-41915AF1C3B1}"/>
              </a:ext>
            </a:extLst>
          </p:cNvPr>
          <p:cNvSpPr txBox="1"/>
          <p:nvPr/>
        </p:nvSpPr>
        <p:spPr>
          <a:xfrm>
            <a:off x="6740546" y="1836820"/>
            <a:ext cx="4929257" cy="4087114"/>
          </a:xfrm>
          <a:prstGeom prst="rect">
            <a:avLst/>
          </a:prstGeom>
        </p:spPr>
        <p:txBody>
          <a:bodyPr vert="horz" lIns="91440" tIns="45720" rIns="91440" bIns="45720" rtlCol="0">
            <a:normAutofit lnSpcReduction="10000"/>
          </a:bodyPr>
          <a:lstStyle/>
          <a:p>
            <a:pPr marL="342900" indent="-342900" algn="just">
              <a:buFont typeface="Courier New" panose="02070309020205020404" pitchFamily="49" charset="0"/>
              <a:buChar char="o"/>
            </a:pPr>
            <a:r>
              <a:rPr lang="en-US" sz="2000" dirty="0">
                <a:latin typeface="Arial" panose="020B0604020202020204" pitchFamily="34" charset="0"/>
                <a:cs typeface="Arial" panose="020B0604020202020204" pitchFamily="34" charset="0"/>
              </a:rPr>
              <a:t>Further questioning revealed an episode of severe pain in the joint of his left foot while holidaying in Spain. </a:t>
            </a:r>
          </a:p>
          <a:p>
            <a:pPr marL="342900" indent="-342900" algn="just">
              <a:buFont typeface="Courier New" panose="02070309020205020404" pitchFamily="49" charset="0"/>
              <a:buChar char="o"/>
            </a:pPr>
            <a:endParaRPr lang="en-US" sz="2000" dirty="0">
              <a:latin typeface="Arial" panose="020B0604020202020204" pitchFamily="34" charset="0"/>
              <a:cs typeface="Arial" panose="020B0604020202020204" pitchFamily="34" charset="0"/>
            </a:endParaRPr>
          </a:p>
          <a:p>
            <a:pPr marL="342900" indent="-342900" algn="just">
              <a:buFont typeface="Courier New" panose="02070309020205020404" pitchFamily="49" charset="0"/>
              <a:buChar char="o"/>
            </a:pPr>
            <a:r>
              <a:rPr lang="en-US" sz="2000" dirty="0">
                <a:latin typeface="Arial" panose="020B0604020202020204" pitchFamily="34" charset="0"/>
                <a:cs typeface="Arial" panose="020B0604020202020204" pitchFamily="34" charset="0"/>
              </a:rPr>
              <a:t>This was treated while abroad and resolved after a few days, but he could not remember what treatment had been given. </a:t>
            </a:r>
          </a:p>
          <a:p>
            <a:pPr marL="342900" indent="-342900" algn="just">
              <a:buFont typeface="Courier New" panose="02070309020205020404" pitchFamily="49" charset="0"/>
              <a:buChar char="o"/>
            </a:pPr>
            <a:endParaRPr lang="en-US" sz="2000" dirty="0">
              <a:latin typeface="Arial" panose="020B0604020202020204" pitchFamily="34" charset="0"/>
              <a:cs typeface="Arial" panose="020B0604020202020204" pitchFamily="34" charset="0"/>
            </a:endParaRPr>
          </a:p>
          <a:p>
            <a:pPr marL="342900" indent="-342900" algn="just">
              <a:buFont typeface="Courier New" panose="02070309020205020404" pitchFamily="49" charset="0"/>
              <a:buChar char="o"/>
            </a:pPr>
            <a:r>
              <a:rPr lang="en-US" b="1" dirty="0">
                <a:solidFill>
                  <a:srgbClr val="FF0000"/>
                </a:solidFill>
                <a:latin typeface="Arial" panose="020B0604020202020204" pitchFamily="34" charset="0"/>
                <a:cs typeface="Arial" panose="020B0604020202020204" pitchFamily="34" charset="0"/>
              </a:rPr>
              <a:t>What are the possible complications the man is suffering from? </a:t>
            </a:r>
          </a:p>
          <a:p>
            <a:pPr algn="just"/>
            <a:endParaRPr lang="en-US" b="1" dirty="0">
              <a:solidFill>
                <a:srgbClr val="FF0000"/>
              </a:solidFill>
              <a:latin typeface="Arial" panose="020B0604020202020204" pitchFamily="34" charset="0"/>
              <a:cs typeface="Arial" panose="020B0604020202020204" pitchFamily="34" charset="0"/>
            </a:endParaRPr>
          </a:p>
          <a:p>
            <a:pPr marL="342900" indent="-342900" algn="just">
              <a:buFont typeface="Courier New" panose="02070309020205020404" pitchFamily="49" charset="0"/>
              <a:buChar char="o"/>
            </a:pPr>
            <a:r>
              <a:rPr lang="en-US" b="1" dirty="0">
                <a:solidFill>
                  <a:srgbClr val="FF0000"/>
                </a:solidFill>
                <a:latin typeface="Arial" panose="020B0604020202020204" pitchFamily="34" charset="0"/>
                <a:cs typeface="Arial" panose="020B0604020202020204" pitchFamily="34" charset="0"/>
              </a:rPr>
              <a:t>What is the likely cause of this man’s condition?</a:t>
            </a:r>
            <a:endParaRPr lang="en-US" sz="2000" dirty="0">
              <a:latin typeface="Arial" panose="020B0604020202020204" pitchFamily="34" charset="0"/>
              <a:cs typeface="Arial" panose="020B0604020202020204" pitchFamily="34" charset="0"/>
            </a:endParaRPr>
          </a:p>
        </p:txBody>
      </p:sp>
      <p:pic>
        <p:nvPicPr>
          <p:cNvPr id="1026" name="Picture 2" descr="Sharp Stabbing Pain in the Lower Left Side of the Back ...">
            <a:extLst>
              <a:ext uri="{FF2B5EF4-FFF2-40B4-BE49-F238E27FC236}">
                <a16:creationId xmlns:a16="http://schemas.microsoft.com/office/drawing/2014/main" id="{F3553D06-A61A-AB0C-9E5D-3E108774AB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90" y="642594"/>
            <a:ext cx="6511946" cy="54592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1EB9D91-C34B-6BE5-1E0A-D5B2668CFA2C}"/>
              </a:ext>
            </a:extLst>
          </p:cNvPr>
          <p:cNvPicPr>
            <a:picLocks noChangeAspect="1"/>
          </p:cNvPicPr>
          <p:nvPr/>
        </p:nvPicPr>
        <p:blipFill>
          <a:blip r:embed="rId3"/>
          <a:stretch>
            <a:fillRect/>
          </a:stretch>
        </p:blipFill>
        <p:spPr>
          <a:xfrm>
            <a:off x="5280030" y="987218"/>
            <a:ext cx="1238761" cy="365213"/>
          </a:xfrm>
          <a:prstGeom prst="rect">
            <a:avLst/>
          </a:prstGeom>
        </p:spPr>
      </p:pic>
      <p:pic>
        <p:nvPicPr>
          <p:cNvPr id="5" name="Picture 4">
            <a:extLst>
              <a:ext uri="{FF2B5EF4-FFF2-40B4-BE49-F238E27FC236}">
                <a16:creationId xmlns:a16="http://schemas.microsoft.com/office/drawing/2014/main" id="{CB4FF8F3-1B34-CE7E-8122-3D1D341CF732}"/>
              </a:ext>
            </a:extLst>
          </p:cNvPr>
          <p:cNvPicPr>
            <a:picLocks noChangeAspect="1"/>
          </p:cNvPicPr>
          <p:nvPr/>
        </p:nvPicPr>
        <p:blipFill>
          <a:blip r:embed="rId3"/>
          <a:stretch>
            <a:fillRect/>
          </a:stretch>
        </p:blipFill>
        <p:spPr>
          <a:xfrm>
            <a:off x="228600" y="5919255"/>
            <a:ext cx="1776046" cy="365213"/>
          </a:xfrm>
          <a:prstGeom prst="rect">
            <a:avLst/>
          </a:prstGeom>
        </p:spPr>
      </p:pic>
    </p:spTree>
    <p:extLst>
      <p:ext uri="{BB962C8B-B14F-4D97-AF65-F5344CB8AC3E}">
        <p14:creationId xmlns:p14="http://schemas.microsoft.com/office/powerpoint/2010/main" val="330207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9287B-CA0D-057B-933F-B87A3695F15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508952-D8C3-FED0-484F-B0C5EFACFA61}"/>
              </a:ext>
            </a:extLst>
          </p:cNvPr>
          <p:cNvSpPr txBox="1">
            <a:spLocks/>
          </p:cNvSpPr>
          <p:nvPr/>
        </p:nvSpPr>
        <p:spPr>
          <a:xfrm>
            <a:off x="1002696" y="1540023"/>
            <a:ext cx="10186608" cy="407323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buFont typeface="Courier New" panose="02070309020205020404" pitchFamily="49" charset="0"/>
              <a:buChar char="o"/>
            </a:pPr>
            <a:endParaRPr lang="en-US" sz="2400" dirty="0">
              <a:latin typeface="Arial" panose="020B0604020202020204" pitchFamily="34" charset="0"/>
              <a:cs typeface="Arial" panose="020B0604020202020204" pitchFamily="34" charset="0"/>
            </a:endParaRPr>
          </a:p>
          <a:p>
            <a:pPr marL="342900" indent="-342900" algn="just">
              <a:buFont typeface="Courier New" panose="02070309020205020404" pitchFamily="49" charset="0"/>
              <a:buChar char="o"/>
            </a:pPr>
            <a:r>
              <a:rPr lang="en-US" sz="2400" dirty="0">
                <a:latin typeface="Arial" panose="020B0604020202020204" pitchFamily="34" charset="0"/>
                <a:cs typeface="Arial" panose="020B0604020202020204" pitchFamily="34" charset="0"/>
              </a:rPr>
              <a:t>The clinical </a:t>
            </a:r>
            <a:r>
              <a:rPr lang="en-US" sz="2400" dirty="0">
                <a:solidFill>
                  <a:srgbClr val="FF0000"/>
                </a:solidFill>
                <a:latin typeface="Arial" panose="020B0604020202020204" pitchFamily="34" charset="0"/>
                <a:cs typeface="Arial" panose="020B0604020202020204" pitchFamily="34" charset="0"/>
              </a:rPr>
              <a:t>history here</a:t>
            </a:r>
            <a:r>
              <a:rPr lang="en-US" sz="2400" dirty="0">
                <a:latin typeface="Arial" panose="020B0604020202020204" pitchFamily="34" charset="0"/>
                <a:cs typeface="Arial" panose="020B0604020202020204" pitchFamily="34" charset="0"/>
              </a:rPr>
              <a:t>, together with the </a:t>
            </a:r>
            <a:r>
              <a:rPr lang="en-US" sz="2400" dirty="0">
                <a:solidFill>
                  <a:srgbClr val="FF0000"/>
                </a:solidFill>
                <a:latin typeface="Arial" panose="020B0604020202020204" pitchFamily="34" charset="0"/>
                <a:cs typeface="Arial" panose="020B0604020202020204" pitchFamily="34" charset="0"/>
              </a:rPr>
              <a:t>high serum urate level</a:t>
            </a:r>
            <a:r>
              <a:rPr lang="en-US" sz="2400" dirty="0">
                <a:latin typeface="Arial" panose="020B0604020202020204" pitchFamily="34" charset="0"/>
                <a:cs typeface="Arial" panose="020B0604020202020204" pitchFamily="34" charset="0"/>
              </a:rPr>
              <a:t>, all point towards the </a:t>
            </a:r>
            <a:r>
              <a:rPr lang="en-US" sz="2400" dirty="0">
                <a:solidFill>
                  <a:srgbClr val="FF0000"/>
                </a:solidFill>
                <a:latin typeface="Arial" panose="020B0604020202020204" pitchFamily="34" charset="0"/>
                <a:cs typeface="Arial" panose="020B0604020202020204" pitchFamily="34" charset="0"/>
              </a:rPr>
              <a:t>diagnosis of primary gout</a:t>
            </a:r>
            <a:r>
              <a:rPr lang="en-US" sz="2400" dirty="0">
                <a:latin typeface="Arial" panose="020B0604020202020204" pitchFamily="34" charset="0"/>
                <a:cs typeface="Arial" panose="020B0604020202020204" pitchFamily="34" charset="0"/>
              </a:rPr>
              <a:t>. </a:t>
            </a:r>
          </a:p>
          <a:p>
            <a:pPr marL="342900" indent="-342900" algn="just">
              <a:buFont typeface="Courier New" panose="02070309020205020404" pitchFamily="49" charset="0"/>
              <a:buChar char="o"/>
            </a:pPr>
            <a:endParaRPr lang="en-US" sz="2400" dirty="0">
              <a:latin typeface="Arial" panose="020B0604020202020204" pitchFamily="34" charset="0"/>
              <a:cs typeface="Arial" panose="020B0604020202020204" pitchFamily="34" charset="0"/>
            </a:endParaRPr>
          </a:p>
          <a:p>
            <a:pPr marL="342900" indent="-342900" algn="just">
              <a:buFont typeface="Courier New" panose="02070309020205020404" pitchFamily="49" charset="0"/>
              <a:buChar char="o"/>
            </a:pPr>
            <a:r>
              <a:rPr lang="en-US" sz="2400" dirty="0">
                <a:latin typeface="Arial" panose="020B0604020202020204" pitchFamily="34" charset="0"/>
                <a:cs typeface="Arial" panose="020B0604020202020204" pitchFamily="34" charset="0"/>
              </a:rPr>
              <a:t>The </a:t>
            </a:r>
            <a:r>
              <a:rPr lang="en-US" sz="2400" dirty="0">
                <a:solidFill>
                  <a:srgbClr val="FF0000"/>
                </a:solidFill>
                <a:latin typeface="Arial" panose="020B0604020202020204" pitchFamily="34" charset="0"/>
                <a:cs typeface="Arial" panose="020B0604020202020204" pitchFamily="34" charset="0"/>
              </a:rPr>
              <a:t>joints</a:t>
            </a:r>
            <a:r>
              <a:rPr lang="en-US" sz="2400" dirty="0">
                <a:latin typeface="Arial" panose="020B0604020202020204" pitchFamily="34" charset="0"/>
                <a:cs typeface="Arial" panose="020B0604020202020204" pitchFamily="34" charset="0"/>
              </a:rPr>
              <a:t> are the common body parts involved in </a:t>
            </a:r>
            <a:r>
              <a:rPr lang="en-US" sz="2400" dirty="0">
                <a:solidFill>
                  <a:srgbClr val="FF0000"/>
                </a:solidFill>
                <a:latin typeface="Arial" panose="020B0604020202020204" pitchFamily="34" charset="0"/>
                <a:cs typeface="Arial" panose="020B0604020202020204" pitchFamily="34" charset="0"/>
              </a:rPr>
              <a:t>chronic gout attacks</a:t>
            </a:r>
            <a:r>
              <a:rPr lang="en-US" sz="2400" dirty="0">
                <a:latin typeface="Arial" panose="020B0604020202020204" pitchFamily="34" charset="0"/>
                <a:cs typeface="Arial" panose="020B0604020202020204" pitchFamily="34" charset="0"/>
              </a:rPr>
              <a:t>.</a:t>
            </a:r>
          </a:p>
          <a:p>
            <a:pPr marL="342900" indent="-342900" algn="just">
              <a:buFont typeface="Courier New" panose="02070309020205020404" pitchFamily="49" charset="0"/>
              <a:buChar char="o"/>
            </a:pPr>
            <a:endParaRPr lang="en-US" sz="2400" dirty="0">
              <a:latin typeface="Arial" panose="020B0604020202020204" pitchFamily="34" charset="0"/>
              <a:cs typeface="Arial" panose="020B0604020202020204" pitchFamily="34" charset="0"/>
            </a:endParaRPr>
          </a:p>
          <a:p>
            <a:pPr marL="342900" indent="-342900" algn="just">
              <a:buFont typeface="Courier New" panose="02070309020205020404" pitchFamily="49" charset="0"/>
              <a:buChar char="o"/>
            </a:pPr>
            <a:r>
              <a:rPr lang="en-US" sz="2400" dirty="0">
                <a:latin typeface="Arial" panose="020B0604020202020204" pitchFamily="34" charset="0"/>
                <a:cs typeface="Arial" panose="020B0604020202020204" pitchFamily="34" charset="0"/>
              </a:rPr>
              <a:t>The </a:t>
            </a:r>
            <a:r>
              <a:rPr lang="en-US" sz="2400" dirty="0">
                <a:solidFill>
                  <a:srgbClr val="FF0000"/>
                </a:solidFill>
                <a:latin typeface="Arial" panose="020B0604020202020204" pitchFamily="34" charset="0"/>
                <a:cs typeface="Arial" panose="020B0604020202020204" pitchFamily="34" charset="0"/>
              </a:rPr>
              <a:t>acute joint pain </a:t>
            </a:r>
            <a:r>
              <a:rPr lang="en-US" sz="2400" dirty="0">
                <a:latin typeface="Arial" panose="020B0604020202020204" pitchFamily="34" charset="0"/>
                <a:cs typeface="Arial" panose="020B0604020202020204" pitchFamily="34" charset="0"/>
              </a:rPr>
              <a:t>coincides with his </a:t>
            </a:r>
            <a:r>
              <a:rPr lang="en-US" sz="2400" dirty="0">
                <a:solidFill>
                  <a:srgbClr val="FF0000"/>
                </a:solidFill>
                <a:latin typeface="Arial" panose="020B0604020202020204" pitchFamily="34" charset="0"/>
                <a:cs typeface="Arial" panose="020B0604020202020204" pitchFamily="34" charset="0"/>
              </a:rPr>
              <a:t>holiday period</a:t>
            </a:r>
            <a:r>
              <a:rPr lang="en-US" sz="2400" dirty="0">
                <a:latin typeface="Arial" panose="020B0604020202020204" pitchFamily="34" charset="0"/>
                <a:cs typeface="Arial" panose="020B0604020202020204" pitchFamily="34" charset="0"/>
              </a:rPr>
              <a:t>.</a:t>
            </a:r>
          </a:p>
          <a:p>
            <a:pPr marL="342900" indent="-342900" algn="just">
              <a:buFont typeface="Courier New" panose="02070309020205020404" pitchFamily="49" charset="0"/>
              <a:buChar char="o"/>
            </a:pPr>
            <a:endParaRPr lang="en-US" sz="2400" dirty="0">
              <a:latin typeface="Arial" panose="020B0604020202020204" pitchFamily="34" charset="0"/>
              <a:cs typeface="Arial" panose="020B0604020202020204" pitchFamily="34" charset="0"/>
            </a:endParaRPr>
          </a:p>
          <a:p>
            <a:pPr marL="342900" indent="-342900" algn="just">
              <a:buFont typeface="Courier New" panose="02070309020205020404" pitchFamily="49" charset="0"/>
              <a:buChar char="o"/>
            </a:pPr>
            <a:r>
              <a:rPr lang="en-US" sz="2400" dirty="0">
                <a:latin typeface="Arial" panose="020B0604020202020204" pitchFamily="34" charset="0"/>
                <a:cs typeface="Arial" panose="020B0604020202020204" pitchFamily="34" charset="0"/>
              </a:rPr>
              <a:t>Possibly he </a:t>
            </a:r>
            <a:r>
              <a:rPr lang="en-US" sz="2400" dirty="0">
                <a:solidFill>
                  <a:srgbClr val="FF0000"/>
                </a:solidFill>
                <a:latin typeface="Arial" panose="020B0604020202020204" pitchFamily="34" charset="0"/>
                <a:cs typeface="Arial" panose="020B0604020202020204" pitchFamily="34" charset="0"/>
              </a:rPr>
              <a:t>overindulges</a:t>
            </a:r>
            <a:r>
              <a:rPr lang="en-US" sz="2400" dirty="0">
                <a:latin typeface="Arial" panose="020B0604020202020204" pitchFamily="34" charset="0"/>
                <a:cs typeface="Arial" panose="020B0604020202020204" pitchFamily="34" charset="0"/>
              </a:rPr>
              <a:t> in </a:t>
            </a:r>
            <a:r>
              <a:rPr lang="en-US" sz="2400" dirty="0">
                <a:solidFill>
                  <a:srgbClr val="FF0000"/>
                </a:solidFill>
                <a:latin typeface="Arial" panose="020B0604020202020204" pitchFamily="34" charset="0"/>
                <a:cs typeface="Arial" panose="020B0604020202020204" pitchFamily="34" charset="0"/>
              </a:rPr>
              <a:t>alcohol</a:t>
            </a:r>
            <a:r>
              <a:rPr lang="en-US" sz="2400" dirty="0">
                <a:latin typeface="Arial" panose="020B0604020202020204" pitchFamily="34" charset="0"/>
                <a:cs typeface="Arial" panose="020B0604020202020204" pitchFamily="34" charset="0"/>
              </a:rPr>
              <a:t> and protein-rich foods that may well have precipitated the initial episode </a:t>
            </a:r>
            <a:r>
              <a:rPr lang="en-US" sz="2400" dirty="0">
                <a:solidFill>
                  <a:srgbClr val="FF0000"/>
                </a:solidFill>
                <a:latin typeface="Arial" panose="020B0604020202020204" pitchFamily="34" charset="0"/>
                <a:cs typeface="Arial" panose="020B0604020202020204" pitchFamily="34" charset="0"/>
              </a:rPr>
              <a:t>(hematuria). </a:t>
            </a:r>
          </a:p>
        </p:txBody>
      </p:sp>
      <p:sp>
        <p:nvSpPr>
          <p:cNvPr id="4" name="Oval 3">
            <a:extLst>
              <a:ext uri="{FF2B5EF4-FFF2-40B4-BE49-F238E27FC236}">
                <a16:creationId xmlns:a16="http://schemas.microsoft.com/office/drawing/2014/main" id="{DE63B81F-AEDD-4416-1FF9-B7B9D377B4C8}"/>
              </a:ext>
            </a:extLst>
          </p:cNvPr>
          <p:cNvSpPr/>
          <p:nvPr/>
        </p:nvSpPr>
        <p:spPr>
          <a:xfrm>
            <a:off x="3235569" y="748715"/>
            <a:ext cx="5758961" cy="791308"/>
          </a:xfrm>
          <a:prstGeom prst="ellipse">
            <a:avLst/>
          </a:prstGeom>
          <a:solidFill>
            <a:srgbClr val="00B0F0"/>
          </a:solidFill>
          <a:ln>
            <a:solidFill>
              <a:srgbClr val="00B0F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Response to the case</a:t>
            </a:r>
            <a:endParaRPr lang="en-NG" sz="3200" b="1" dirty="0">
              <a:solidFill>
                <a:schemeClr val="bg1"/>
              </a:solidFill>
            </a:endParaRPr>
          </a:p>
        </p:txBody>
      </p:sp>
    </p:spTree>
    <p:extLst>
      <p:ext uri="{BB962C8B-B14F-4D97-AF65-F5344CB8AC3E}">
        <p14:creationId xmlns:p14="http://schemas.microsoft.com/office/powerpoint/2010/main" val="1294857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B13EA-6E0F-5D37-8300-F603596E12F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AC2E22-CCFF-854A-B933-853C2F6B0D0A}"/>
              </a:ext>
            </a:extLst>
          </p:cNvPr>
          <p:cNvSpPr txBox="1">
            <a:spLocks/>
          </p:cNvSpPr>
          <p:nvPr/>
        </p:nvSpPr>
        <p:spPr>
          <a:xfrm>
            <a:off x="831245" y="1592777"/>
            <a:ext cx="10537209" cy="407323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buFont typeface="Courier New" panose="02070309020205020404" pitchFamily="49" charset="0"/>
              <a:buChar char="o"/>
            </a:pPr>
            <a:r>
              <a:rPr lang="en-US" sz="2400" dirty="0">
                <a:latin typeface="Arial" panose="020B0604020202020204" pitchFamily="34" charset="0"/>
                <a:cs typeface="Arial" panose="020B0604020202020204" pitchFamily="34" charset="0"/>
              </a:rPr>
              <a:t>The </a:t>
            </a:r>
            <a:r>
              <a:rPr lang="en-US" sz="2400" dirty="0">
                <a:solidFill>
                  <a:srgbClr val="FF0000"/>
                </a:solidFill>
                <a:latin typeface="Arial" panose="020B0604020202020204" pitchFamily="34" charset="0"/>
                <a:cs typeface="Arial" panose="020B0604020202020204" pitchFamily="34" charset="0"/>
              </a:rPr>
              <a:t>high serum urate </a:t>
            </a:r>
            <a:r>
              <a:rPr lang="en-US" sz="2400" dirty="0">
                <a:latin typeface="Arial" panose="020B0604020202020204" pitchFamily="34" charset="0"/>
                <a:cs typeface="Arial" panose="020B0604020202020204" pitchFamily="34" charset="0"/>
              </a:rPr>
              <a:t>is likely to be </a:t>
            </a:r>
            <a:r>
              <a:rPr lang="en-US" sz="2400" dirty="0">
                <a:solidFill>
                  <a:srgbClr val="FF0000"/>
                </a:solidFill>
                <a:latin typeface="Arial" panose="020B0604020202020204" pitchFamily="34" charset="0"/>
                <a:cs typeface="Arial" panose="020B0604020202020204" pitchFamily="34" charset="0"/>
              </a:rPr>
              <a:t>longstanding</a:t>
            </a:r>
            <a:r>
              <a:rPr lang="en-US" sz="2400" dirty="0">
                <a:latin typeface="Arial" panose="020B0604020202020204" pitchFamily="34" charset="0"/>
                <a:cs typeface="Arial" panose="020B0604020202020204" pitchFamily="34" charset="0"/>
              </a:rPr>
              <a:t> and has </a:t>
            </a:r>
            <a:r>
              <a:rPr lang="en-US" sz="2400" dirty="0">
                <a:solidFill>
                  <a:srgbClr val="FF0000"/>
                </a:solidFill>
                <a:latin typeface="Arial" panose="020B0604020202020204" pitchFamily="34" charset="0"/>
                <a:cs typeface="Arial" panose="020B0604020202020204" pitchFamily="34" charset="0"/>
              </a:rPr>
              <a:t>led to the formation of renal stones. </a:t>
            </a:r>
          </a:p>
          <a:p>
            <a:pPr marL="342900" indent="-342900" algn="just">
              <a:buFont typeface="Courier New" panose="02070309020205020404" pitchFamily="49" charset="0"/>
              <a:buChar char="o"/>
            </a:pPr>
            <a:endParaRPr lang="en-US" sz="2400" dirty="0">
              <a:latin typeface="Arial" panose="020B0604020202020204" pitchFamily="34" charset="0"/>
              <a:cs typeface="Arial" panose="020B0604020202020204" pitchFamily="34" charset="0"/>
            </a:endParaRPr>
          </a:p>
          <a:p>
            <a:pPr marL="342900" indent="-342900" algn="just">
              <a:buFont typeface="Courier New" panose="02070309020205020404" pitchFamily="49" charset="0"/>
              <a:buChar char="o"/>
            </a:pPr>
            <a:r>
              <a:rPr lang="en-US" sz="2400" dirty="0">
                <a:latin typeface="Arial" panose="020B0604020202020204" pitchFamily="34" charset="0"/>
                <a:cs typeface="Arial" panose="020B0604020202020204" pitchFamily="34" charset="0"/>
              </a:rPr>
              <a:t>A history of </a:t>
            </a:r>
            <a:r>
              <a:rPr lang="en-US" sz="2400" dirty="0">
                <a:solidFill>
                  <a:srgbClr val="FF0000"/>
                </a:solidFill>
                <a:latin typeface="Arial" panose="020B0604020202020204" pitchFamily="34" charset="0"/>
                <a:cs typeface="Arial" panose="020B0604020202020204" pitchFamily="34" charset="0"/>
              </a:rPr>
              <a:t>severe lumbar pain</a:t>
            </a:r>
            <a:r>
              <a:rPr lang="en-US" sz="2400" dirty="0">
                <a:latin typeface="Arial" panose="020B0604020202020204" pitchFamily="34" charset="0"/>
                <a:cs typeface="Arial" panose="020B0604020202020204" pitchFamily="34" charset="0"/>
              </a:rPr>
              <a:t>, colicky in nature and </a:t>
            </a:r>
            <a:r>
              <a:rPr lang="en-US" sz="2400" dirty="0">
                <a:solidFill>
                  <a:srgbClr val="FF0000"/>
                </a:solidFill>
                <a:latin typeface="Arial" panose="020B0604020202020204" pitchFamily="34" charset="0"/>
                <a:cs typeface="Arial" panose="020B0604020202020204" pitchFamily="34" charset="0"/>
              </a:rPr>
              <a:t>associated with hematuria</a:t>
            </a:r>
            <a:r>
              <a:rPr lang="en-US" sz="2400" dirty="0">
                <a:latin typeface="Arial" panose="020B0604020202020204" pitchFamily="34" charset="0"/>
                <a:cs typeface="Arial" panose="020B0604020202020204" pitchFamily="34" charset="0"/>
              </a:rPr>
              <a:t>, is </a:t>
            </a:r>
            <a:r>
              <a:rPr lang="en-US" sz="2400" dirty="0">
                <a:solidFill>
                  <a:srgbClr val="FF0000"/>
                </a:solidFill>
                <a:latin typeface="Arial" panose="020B0604020202020204" pitchFamily="34" charset="0"/>
                <a:cs typeface="Arial" panose="020B0604020202020204" pitchFamily="34" charset="0"/>
              </a:rPr>
              <a:t>classical for renal colic</a:t>
            </a:r>
            <a:r>
              <a:rPr lang="en-US" sz="2400" dirty="0">
                <a:latin typeface="Arial" panose="020B0604020202020204" pitchFamily="34" charset="0"/>
                <a:cs typeface="Arial" panose="020B0604020202020204" pitchFamily="34" charset="0"/>
              </a:rPr>
              <a:t>. </a:t>
            </a:r>
          </a:p>
          <a:p>
            <a:pPr marL="342900" indent="-342900" algn="just">
              <a:buFont typeface="Courier New" panose="02070309020205020404" pitchFamily="49" charset="0"/>
              <a:buChar char="o"/>
            </a:pPr>
            <a:endParaRPr lang="en-US" sz="2400" dirty="0">
              <a:latin typeface="Arial" panose="020B0604020202020204" pitchFamily="34" charset="0"/>
              <a:cs typeface="Arial" panose="020B0604020202020204" pitchFamily="34" charset="0"/>
            </a:endParaRPr>
          </a:p>
          <a:p>
            <a:pPr marL="342900" indent="-342900" algn="just">
              <a:buFont typeface="Courier New" panose="02070309020205020404" pitchFamily="49" charset="0"/>
              <a:buChar char="o"/>
            </a:pPr>
            <a:r>
              <a:rPr lang="en-US" sz="2400" dirty="0">
                <a:latin typeface="Arial" panose="020B0604020202020204" pitchFamily="34" charset="0"/>
                <a:cs typeface="Arial" panose="020B0604020202020204" pitchFamily="34" charset="0"/>
              </a:rPr>
              <a:t>Where possible, </a:t>
            </a:r>
            <a:r>
              <a:rPr lang="en-US" sz="2400" dirty="0">
                <a:solidFill>
                  <a:srgbClr val="FF0000"/>
                </a:solidFill>
                <a:latin typeface="Arial" panose="020B0604020202020204" pitchFamily="34" charset="0"/>
                <a:cs typeface="Arial" panose="020B0604020202020204" pitchFamily="34" charset="0"/>
              </a:rPr>
              <a:t>examination of any stones passed</a:t>
            </a:r>
            <a:r>
              <a:rPr lang="en-US" sz="2400" dirty="0">
                <a:latin typeface="Arial" panose="020B0604020202020204" pitchFamily="34" charset="0"/>
                <a:cs typeface="Arial" panose="020B0604020202020204" pitchFamily="34" charset="0"/>
              </a:rPr>
              <a:t> or </a:t>
            </a:r>
            <a:r>
              <a:rPr lang="en-US" sz="2400" dirty="0">
                <a:solidFill>
                  <a:srgbClr val="FF0000"/>
                </a:solidFill>
                <a:latin typeface="Arial" panose="020B0604020202020204" pitchFamily="34" charset="0"/>
                <a:cs typeface="Arial" panose="020B0604020202020204" pitchFamily="34" charset="0"/>
              </a:rPr>
              <a:t>removed</a:t>
            </a:r>
            <a:r>
              <a:rPr lang="en-US" sz="2400" dirty="0">
                <a:latin typeface="Arial" panose="020B0604020202020204" pitchFamily="34" charset="0"/>
                <a:cs typeface="Arial" panose="020B0604020202020204" pitchFamily="34" charset="0"/>
              </a:rPr>
              <a:t> should be undertaken </a:t>
            </a:r>
            <a:r>
              <a:rPr lang="en-US" sz="2400" dirty="0">
                <a:solidFill>
                  <a:srgbClr val="FF0000"/>
                </a:solidFill>
                <a:latin typeface="Arial" panose="020B0604020202020204" pitchFamily="34" charset="0"/>
                <a:cs typeface="Arial" panose="020B0604020202020204" pitchFamily="34" charset="0"/>
              </a:rPr>
              <a:t>to confirm </a:t>
            </a:r>
            <a:r>
              <a:rPr lang="en-US" sz="2400" dirty="0">
                <a:latin typeface="Arial" panose="020B0604020202020204" pitchFamily="34" charset="0"/>
                <a:cs typeface="Arial" panose="020B0604020202020204" pitchFamily="34" charset="0"/>
              </a:rPr>
              <a:t>that these are composed of </a:t>
            </a:r>
            <a:r>
              <a:rPr lang="en-US" sz="2400" dirty="0">
                <a:solidFill>
                  <a:srgbClr val="FF0000"/>
                </a:solidFill>
                <a:latin typeface="Arial" panose="020B0604020202020204" pitchFamily="34" charset="0"/>
                <a:cs typeface="Arial" panose="020B0604020202020204" pitchFamily="34" charset="0"/>
              </a:rPr>
              <a:t>uric acid</a:t>
            </a:r>
            <a:r>
              <a:rPr lang="en-US" sz="2400" dirty="0">
                <a:latin typeface="Arial" panose="020B0604020202020204" pitchFamily="34" charset="0"/>
                <a:cs typeface="Arial" panose="020B0604020202020204" pitchFamily="34" charset="0"/>
              </a:rPr>
              <a:t>. </a:t>
            </a:r>
          </a:p>
          <a:p>
            <a:pPr marL="342900" indent="-342900" algn="just">
              <a:buFont typeface="Courier New" panose="02070309020205020404" pitchFamily="49" charset="0"/>
              <a:buChar char="o"/>
            </a:pPr>
            <a:endParaRPr lang="en-US" sz="2400" dirty="0">
              <a:latin typeface="Arial" panose="020B0604020202020204" pitchFamily="34" charset="0"/>
              <a:cs typeface="Arial" panose="020B0604020202020204" pitchFamily="34" charset="0"/>
            </a:endParaRPr>
          </a:p>
          <a:p>
            <a:pPr marL="342900" indent="-342900" algn="just">
              <a:buFont typeface="Courier New" panose="02070309020205020404" pitchFamily="49" charset="0"/>
              <a:buChar char="o"/>
            </a:pPr>
            <a:r>
              <a:rPr lang="en-US" sz="2400" dirty="0">
                <a:latin typeface="Arial" panose="020B0604020202020204" pitchFamily="34" charset="0"/>
                <a:cs typeface="Arial" panose="020B0604020202020204" pitchFamily="34" charset="0"/>
              </a:rPr>
              <a:t>There is a known </a:t>
            </a:r>
            <a:r>
              <a:rPr lang="en-US" sz="2400" dirty="0">
                <a:solidFill>
                  <a:srgbClr val="FF0000"/>
                </a:solidFill>
                <a:latin typeface="Arial" panose="020B0604020202020204" pitchFamily="34" charset="0"/>
                <a:cs typeface="Arial" panose="020B0604020202020204" pitchFamily="34" charset="0"/>
              </a:rPr>
              <a:t>association of gout </a:t>
            </a:r>
            <a:r>
              <a:rPr lang="en-US" sz="2400" dirty="0">
                <a:latin typeface="Arial" panose="020B0604020202020204" pitchFamily="34" charset="0"/>
                <a:cs typeface="Arial" panose="020B0604020202020204" pitchFamily="34" charset="0"/>
              </a:rPr>
              <a:t>with </a:t>
            </a:r>
            <a:r>
              <a:rPr lang="en-US" sz="2400" dirty="0">
                <a:solidFill>
                  <a:srgbClr val="FF0000"/>
                </a:solidFill>
                <a:latin typeface="Arial" panose="020B0604020202020204" pitchFamily="34" charset="0"/>
                <a:cs typeface="Arial" panose="020B0604020202020204" pitchFamily="34" charset="0"/>
              </a:rPr>
              <a:t>hyperlipidemia</a:t>
            </a:r>
            <a:r>
              <a:rPr lang="en-US" sz="2400" dirty="0">
                <a:latin typeface="Arial" panose="020B0604020202020204" pitchFamily="34" charset="0"/>
                <a:cs typeface="Arial" panose="020B0604020202020204" pitchFamily="34" charset="0"/>
              </a:rPr>
              <a:t>, particularly </a:t>
            </a:r>
            <a:r>
              <a:rPr lang="en-US" sz="2400" dirty="0">
                <a:solidFill>
                  <a:srgbClr val="FF0000"/>
                </a:solidFill>
                <a:latin typeface="Arial" panose="020B0604020202020204" pitchFamily="34" charset="0"/>
                <a:cs typeface="Arial" panose="020B0604020202020204" pitchFamily="34" charset="0"/>
              </a:rPr>
              <a:t>a raised triglyceride</a:t>
            </a:r>
            <a:r>
              <a:rPr lang="en-US" sz="2400" dirty="0">
                <a:latin typeface="Arial" panose="020B0604020202020204" pitchFamily="34" charset="0"/>
                <a:cs typeface="Arial" panose="020B0604020202020204" pitchFamily="34" charset="0"/>
              </a:rPr>
              <a:t>. </a:t>
            </a:r>
          </a:p>
          <a:p>
            <a:pPr marL="342900" indent="-342900" algn="just">
              <a:buFont typeface="Courier New" panose="02070309020205020404" pitchFamily="49" charset="0"/>
              <a:buChar char="o"/>
            </a:pPr>
            <a:endParaRPr lang="en-US" sz="2400" dirty="0">
              <a:latin typeface="Arial" panose="020B0604020202020204" pitchFamily="34" charset="0"/>
              <a:cs typeface="Arial" panose="020B0604020202020204" pitchFamily="34" charset="0"/>
            </a:endParaRPr>
          </a:p>
          <a:p>
            <a:pPr marL="342900" indent="-342900" algn="just">
              <a:buFont typeface="Courier New" panose="02070309020205020404" pitchFamily="49" charset="0"/>
              <a:buChar char="o"/>
            </a:pPr>
            <a:r>
              <a:rPr lang="en-US" sz="2400" dirty="0">
                <a:solidFill>
                  <a:srgbClr val="FF0000"/>
                </a:solidFill>
                <a:latin typeface="Arial" panose="020B0604020202020204" pitchFamily="34" charset="0"/>
                <a:cs typeface="Arial" panose="020B0604020202020204" pitchFamily="34" charset="0"/>
              </a:rPr>
              <a:t>Gout is associated with hypertension and obesity.</a:t>
            </a:r>
          </a:p>
        </p:txBody>
      </p:sp>
      <p:sp>
        <p:nvSpPr>
          <p:cNvPr id="4" name="Oval 3">
            <a:extLst>
              <a:ext uri="{FF2B5EF4-FFF2-40B4-BE49-F238E27FC236}">
                <a16:creationId xmlns:a16="http://schemas.microsoft.com/office/drawing/2014/main" id="{1FED0F8E-7793-842E-6434-728BD050DC80}"/>
              </a:ext>
            </a:extLst>
          </p:cNvPr>
          <p:cNvSpPr/>
          <p:nvPr/>
        </p:nvSpPr>
        <p:spPr>
          <a:xfrm>
            <a:off x="3999033" y="590454"/>
            <a:ext cx="4193931" cy="791308"/>
          </a:xfrm>
          <a:prstGeom prst="ellipse">
            <a:avLst/>
          </a:prstGeom>
          <a:solidFill>
            <a:srgbClr val="00B0F0"/>
          </a:solidFill>
          <a:ln>
            <a:solidFill>
              <a:srgbClr val="00B0F0"/>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Cont.</a:t>
            </a:r>
            <a:endParaRPr lang="en-NG" sz="3200" b="1" dirty="0">
              <a:solidFill>
                <a:schemeClr val="bg1"/>
              </a:solidFill>
            </a:endParaRPr>
          </a:p>
        </p:txBody>
      </p:sp>
    </p:spTree>
    <p:extLst>
      <p:ext uri="{BB962C8B-B14F-4D97-AF65-F5344CB8AC3E}">
        <p14:creationId xmlns:p14="http://schemas.microsoft.com/office/powerpoint/2010/main" val="22139343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3431</TotalTime>
  <Words>791</Words>
  <Application>Microsoft Office PowerPoint</Application>
  <PresentationFormat>Widescreen</PresentationFormat>
  <Paragraphs>81</Paragraphs>
  <Slides>13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Century Schoolbook</vt:lpstr>
      <vt:lpstr>Corbel</vt:lpstr>
      <vt:lpstr>Courier New</vt:lpstr>
      <vt:lpstr>Franklin Gothic Book</vt:lpstr>
      <vt:lpstr>Garamond</vt:lpstr>
      <vt:lpstr>SavonVTI</vt:lpstr>
      <vt:lpstr>Case studies on SERUM URIC ACID level</vt:lpstr>
      <vt:lpstr>Outlines</vt:lpstr>
      <vt:lpstr>Objectives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title</dc:title>
  <dc:creator>Samira Saeed</dc:creator>
  <cp:lastModifiedBy>Ja'afaru Sani Mohammed</cp:lastModifiedBy>
  <cp:revision>213</cp:revision>
  <dcterms:created xsi:type="dcterms:W3CDTF">2023-08-06T13:50:32Z</dcterms:created>
  <dcterms:modified xsi:type="dcterms:W3CDTF">2025-02-19T05:59:00Z</dcterms:modified>
</cp:coreProperties>
</file>