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7"/>
  </p:notesMasterIdLst>
  <p:sldIdLst>
    <p:sldId id="256" r:id="rId2"/>
    <p:sldId id="258" r:id="rId3"/>
    <p:sldId id="325" r:id="rId4"/>
    <p:sldId id="334" r:id="rId5"/>
    <p:sldId id="335" r:id="rId6"/>
    <p:sldId id="326" r:id="rId7"/>
    <p:sldId id="327" r:id="rId8"/>
    <p:sldId id="328" r:id="rId9"/>
    <p:sldId id="336" r:id="rId10"/>
    <p:sldId id="329" r:id="rId11"/>
    <p:sldId id="330" r:id="rId12"/>
    <p:sldId id="331" r:id="rId13"/>
    <p:sldId id="312" r:id="rId14"/>
    <p:sldId id="337" r:id="rId15"/>
    <p:sldId id="3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D635-2920-4AB0-8F6D-976760662D0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9CAD-0AE4-4D27-A8BE-46A828B5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2/25/2025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2/25/2025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8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20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2678" y="1297576"/>
            <a:ext cx="6728470" cy="30427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Estimation of Serum bilirubin</a:t>
            </a:r>
            <a:endParaRPr lang="en-N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6246" y="3919928"/>
            <a:ext cx="6431354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b="1" dirty="0"/>
              <a:t>Dr. Jaafaru Sani/</a:t>
            </a:r>
            <a:r>
              <a:rPr lang="en-US" sz="2000" b="1" dirty="0" err="1"/>
              <a:t>Tolaz</a:t>
            </a:r>
            <a:r>
              <a:rPr lang="en-US" sz="2000" b="1" dirty="0"/>
              <a:t> </a:t>
            </a:r>
            <a:r>
              <a:rPr lang="en-US" sz="2000" b="1" dirty="0" err="1"/>
              <a:t>Kadhim</a:t>
            </a:r>
            <a:endParaRPr lang="en-US" sz="20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Advance Clinical Biochemistry II (MA 416)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Spring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Week Four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26/02/2025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3" y="1297576"/>
            <a:ext cx="3475263" cy="34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3F0818-945A-D4B3-C993-7BC984054D65}"/>
              </a:ext>
            </a:extLst>
          </p:cNvPr>
          <p:cNvSpPr txBox="1">
            <a:spLocks/>
          </p:cNvSpPr>
          <p:nvPr/>
        </p:nvSpPr>
        <p:spPr>
          <a:xfrm>
            <a:off x="612393" y="1460901"/>
            <a:ext cx="10687072" cy="4874355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Bilirubin reacts with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diazo reagent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produce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azobilirubin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Azobilirubin is purple colored compound.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Intensity of color is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proportional to amount of bilirubin in serum.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Reactions:</a:t>
            </a:r>
            <a:r>
              <a:rPr lang="en-US" sz="2400" dirty="0"/>
              <a:t>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5C987-8F61-D863-6585-9E6E09082F70}"/>
              </a:ext>
            </a:extLst>
          </p:cNvPr>
          <p:cNvSpPr txBox="1"/>
          <p:nvPr/>
        </p:nvSpPr>
        <p:spPr>
          <a:xfrm>
            <a:off x="6096000" y="4168696"/>
            <a:ext cx="5545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Indirect Reaction</a:t>
            </a:r>
          </a:p>
          <a:p>
            <a:r>
              <a:rPr lang="en-US" sz="2000" dirty="0"/>
              <a:t>Carried out in methyl alcohol.</a:t>
            </a:r>
          </a:p>
          <a:p>
            <a:endParaRPr lang="en-US" sz="2000" dirty="0"/>
          </a:p>
          <a:p>
            <a:r>
              <a:rPr lang="en-US" sz="2000" dirty="0"/>
              <a:t>Methyl alcohol solubilizes unconjugated bilirubin.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9E6D1B-D44B-1581-9A01-7F8B88CD4C0D}"/>
              </a:ext>
            </a:extLst>
          </p:cNvPr>
          <p:cNvSpPr txBox="1"/>
          <p:nvPr/>
        </p:nvSpPr>
        <p:spPr>
          <a:xfrm>
            <a:off x="612393" y="4239752"/>
            <a:ext cx="4834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Direct Reaction</a:t>
            </a:r>
          </a:p>
          <a:p>
            <a:r>
              <a:rPr lang="en-US" sz="2000" dirty="0"/>
              <a:t>Involve direct or conjugated bilirubin</a:t>
            </a:r>
          </a:p>
          <a:p>
            <a:endParaRPr lang="en-US" sz="2000" dirty="0"/>
          </a:p>
          <a:p>
            <a:r>
              <a:rPr lang="en-US" sz="2000" dirty="0"/>
              <a:t>The reaction occurs in an aqueous medium </a:t>
            </a:r>
            <a:endParaRPr lang="en-NG" sz="2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F454CC-BEB5-7936-C153-737DC2EF67D1}"/>
              </a:ext>
            </a:extLst>
          </p:cNvPr>
          <p:cNvSpPr/>
          <p:nvPr/>
        </p:nvSpPr>
        <p:spPr>
          <a:xfrm>
            <a:off x="3683977" y="607359"/>
            <a:ext cx="4834806" cy="7473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Principle</a:t>
            </a:r>
          </a:p>
        </p:txBody>
      </p:sp>
    </p:spTree>
    <p:extLst>
      <p:ext uri="{BB962C8B-B14F-4D97-AF65-F5344CB8AC3E}">
        <p14:creationId xmlns:p14="http://schemas.microsoft.com/office/powerpoint/2010/main" val="36669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31FDC3-3333-6978-D632-F86CAB8E2082}"/>
              </a:ext>
            </a:extLst>
          </p:cNvPr>
          <p:cNvSpPr txBox="1">
            <a:spLocks/>
          </p:cNvSpPr>
          <p:nvPr/>
        </p:nvSpPr>
        <p:spPr>
          <a:xfrm>
            <a:off x="584662" y="1527954"/>
            <a:ext cx="11022676" cy="455376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 (Total Bilirubin)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Sulfanillic acid 					30 mmol/L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DMSO 							7 mol/L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Hydrochloric acid 					130 mmol/L</a:t>
            </a:r>
          </a:p>
          <a:p>
            <a:pPr algn="just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 (Direct Bilirubin)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Sulfanillic acid 					30 mmol/L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Hydrochloric acid 					130 mmol/L</a:t>
            </a:r>
          </a:p>
          <a:p>
            <a:pPr algn="just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R3 (Total and Direct Bilirubin)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Sodium Nitrite						0.74 mmol/L</a:t>
            </a: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q"/>
            </a:pPr>
            <a:endParaRPr lang="en-US" sz="28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334E4C-AC23-702D-29CD-42DE8B93FBFA}"/>
              </a:ext>
            </a:extLst>
          </p:cNvPr>
          <p:cNvSpPr/>
          <p:nvPr/>
        </p:nvSpPr>
        <p:spPr>
          <a:xfrm>
            <a:off x="3683977" y="607359"/>
            <a:ext cx="4834806" cy="7473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Reagents</a:t>
            </a:r>
          </a:p>
        </p:txBody>
      </p:sp>
    </p:spTree>
    <p:extLst>
      <p:ext uri="{BB962C8B-B14F-4D97-AF65-F5344CB8AC3E}">
        <p14:creationId xmlns:p14="http://schemas.microsoft.com/office/powerpoint/2010/main" val="68782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737063-082E-9FF3-42CF-DF0E8C1A4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91432"/>
              </p:ext>
            </p:extLst>
          </p:nvPr>
        </p:nvGraphicFramePr>
        <p:xfrm>
          <a:off x="653819" y="2050332"/>
          <a:ext cx="4963084" cy="2985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298">
                  <a:extLst>
                    <a:ext uri="{9D8B030D-6E8A-4147-A177-3AD203B41FA5}">
                      <a16:colId xmlns:a16="http://schemas.microsoft.com/office/drawing/2014/main" val="805047092"/>
                    </a:ext>
                  </a:extLst>
                </a:gridCol>
                <a:gridCol w="1846730">
                  <a:extLst>
                    <a:ext uri="{9D8B030D-6E8A-4147-A177-3AD203B41FA5}">
                      <a16:colId xmlns:a16="http://schemas.microsoft.com/office/drawing/2014/main" val="537752896"/>
                    </a:ext>
                  </a:extLst>
                </a:gridCol>
                <a:gridCol w="2022056">
                  <a:extLst>
                    <a:ext uri="{9D8B030D-6E8A-4147-A177-3AD203B41FA5}">
                      <a16:colId xmlns:a16="http://schemas.microsoft.com/office/drawing/2014/main" val="128039732"/>
                    </a:ext>
                  </a:extLst>
                </a:gridCol>
              </a:tblGrid>
              <a:tr h="556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Reagent/Tubes</a:t>
                      </a:r>
                      <a:endParaRPr lang="en-NG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Assay tube (µL)</a:t>
                      </a:r>
                      <a:endParaRPr lang="en-NG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Blank tube (µL)</a:t>
                      </a:r>
                      <a:endParaRPr lang="en-NG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012070"/>
                  </a:ext>
                </a:extLst>
              </a:tr>
              <a:tr h="578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R1</a:t>
                      </a:r>
                      <a:endParaRPr lang="en-NG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1000</a:t>
                      </a:r>
                      <a:endParaRPr lang="en-NG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1000</a:t>
                      </a:r>
                      <a:endParaRPr lang="en-NG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7003192"/>
                  </a:ext>
                </a:extLst>
              </a:tr>
              <a:tr h="578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R3</a:t>
                      </a:r>
                      <a:endParaRPr lang="en-NG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50</a:t>
                      </a:r>
                      <a:endParaRPr lang="en-NG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-</a:t>
                      </a:r>
                      <a:endParaRPr lang="en-NG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5249863"/>
                  </a:ext>
                </a:extLst>
              </a:tr>
              <a:tr h="578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dH</a:t>
                      </a:r>
                      <a:r>
                        <a:rPr lang="en-US" sz="1800" b="1" baseline="-25000">
                          <a:effectLst/>
                        </a:rPr>
                        <a:t>2</a:t>
                      </a:r>
                      <a:r>
                        <a:rPr lang="en-US" sz="1800" b="1">
                          <a:effectLst/>
                        </a:rPr>
                        <a:t>O</a:t>
                      </a:r>
                      <a:endParaRPr lang="en-NG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-</a:t>
                      </a:r>
                      <a:endParaRPr lang="en-NG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50</a:t>
                      </a:r>
                      <a:endParaRPr lang="en-NG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4697575"/>
                  </a:ext>
                </a:extLst>
              </a:tr>
              <a:tr h="676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Serum sample</a:t>
                      </a:r>
                      <a:endParaRPr lang="en-NG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100</a:t>
                      </a:r>
                      <a:endParaRPr lang="en-NG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100</a:t>
                      </a:r>
                      <a:endParaRPr lang="en-NG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086251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0F8BB-F1C2-B643-58DE-4E3621036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364055"/>
              </p:ext>
            </p:extLst>
          </p:nvPr>
        </p:nvGraphicFramePr>
        <p:xfrm>
          <a:off x="5728447" y="2050332"/>
          <a:ext cx="5360892" cy="2985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0479">
                  <a:extLst>
                    <a:ext uri="{9D8B030D-6E8A-4147-A177-3AD203B41FA5}">
                      <a16:colId xmlns:a16="http://schemas.microsoft.com/office/drawing/2014/main" val="681402414"/>
                    </a:ext>
                  </a:extLst>
                </a:gridCol>
                <a:gridCol w="2513258">
                  <a:extLst>
                    <a:ext uri="{9D8B030D-6E8A-4147-A177-3AD203B41FA5}">
                      <a16:colId xmlns:a16="http://schemas.microsoft.com/office/drawing/2014/main" val="3630818321"/>
                    </a:ext>
                  </a:extLst>
                </a:gridCol>
                <a:gridCol w="1787155">
                  <a:extLst>
                    <a:ext uri="{9D8B030D-6E8A-4147-A177-3AD203B41FA5}">
                      <a16:colId xmlns:a16="http://schemas.microsoft.com/office/drawing/2014/main" val="492386696"/>
                    </a:ext>
                  </a:extLst>
                </a:gridCol>
              </a:tblGrid>
              <a:tr h="609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Reagent/Tubes</a:t>
                      </a:r>
                      <a:endParaRPr lang="en-NG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Assay tube (µL)</a:t>
                      </a:r>
                      <a:endParaRPr lang="en-NG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Blank tube (µL)</a:t>
                      </a:r>
                      <a:endParaRPr lang="en-NG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0935245"/>
                  </a:ext>
                </a:extLst>
              </a:tr>
              <a:tr h="470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R2</a:t>
                      </a:r>
                      <a:endParaRPr lang="en-NG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1000</a:t>
                      </a:r>
                      <a:endParaRPr lang="en-NG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1000</a:t>
                      </a:r>
                      <a:endParaRPr lang="en-NG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3205645"/>
                  </a:ext>
                </a:extLst>
              </a:tr>
              <a:tr h="470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R3</a:t>
                      </a:r>
                      <a:endParaRPr lang="en-NG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50</a:t>
                      </a:r>
                      <a:endParaRPr lang="en-NG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-</a:t>
                      </a:r>
                      <a:endParaRPr lang="en-NG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4980308"/>
                  </a:ext>
                </a:extLst>
              </a:tr>
              <a:tr h="470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dH</a:t>
                      </a:r>
                      <a:r>
                        <a:rPr lang="en-US" sz="1800" b="1" baseline="-25000" dirty="0">
                          <a:effectLst/>
                        </a:rPr>
                        <a:t>2</a:t>
                      </a:r>
                      <a:r>
                        <a:rPr lang="en-US" sz="1800" b="1" dirty="0">
                          <a:effectLst/>
                        </a:rPr>
                        <a:t>O</a:t>
                      </a:r>
                      <a:endParaRPr lang="en-NG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-</a:t>
                      </a:r>
                      <a:endParaRPr lang="en-NG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50</a:t>
                      </a:r>
                      <a:endParaRPr lang="en-NG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2606401"/>
                  </a:ext>
                </a:extLst>
              </a:tr>
              <a:tr h="963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Serum sample</a:t>
                      </a:r>
                      <a:endParaRPr lang="en-NG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100</a:t>
                      </a:r>
                      <a:endParaRPr lang="en-NG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100</a:t>
                      </a:r>
                      <a:endParaRPr lang="en-NG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86750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1EE26A-446F-835F-F311-CB4CBA6CAAB0}"/>
              </a:ext>
            </a:extLst>
          </p:cNvPr>
          <p:cNvSpPr txBox="1"/>
          <p:nvPr/>
        </p:nvSpPr>
        <p:spPr>
          <a:xfrm>
            <a:off x="1705708" y="1290359"/>
            <a:ext cx="844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</a:t>
            </a:r>
            <a:r>
              <a:rPr lang="en-US" sz="3600" dirty="0">
                <a:solidFill>
                  <a:srgbClr val="FF0000"/>
                </a:solidFill>
              </a:rPr>
              <a:t>Total Bilirubin </a:t>
            </a:r>
            <a:r>
              <a:rPr lang="en-US" sz="3600" dirty="0"/>
              <a:t>		    </a:t>
            </a:r>
            <a:r>
              <a:rPr lang="en-US" sz="3600" dirty="0">
                <a:solidFill>
                  <a:srgbClr val="FF0000"/>
                </a:solidFill>
              </a:rPr>
              <a:t>Direct Bilirubin</a:t>
            </a:r>
            <a:endParaRPr lang="en-NG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000771-C527-7A02-5C7A-A0C981F3A7BB}"/>
              </a:ext>
            </a:extLst>
          </p:cNvPr>
          <p:cNvSpPr txBox="1"/>
          <p:nvPr/>
        </p:nvSpPr>
        <p:spPr>
          <a:xfrm>
            <a:off x="362961" y="5149221"/>
            <a:ext cx="1146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the Absorbance at 550 nm immediately after adding the serum sample</a:t>
            </a:r>
            <a:endParaRPr lang="en-N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621747-2733-9EF1-D97A-7F2C0C08DCC7}"/>
              </a:ext>
            </a:extLst>
          </p:cNvPr>
          <p:cNvSpPr/>
          <p:nvPr/>
        </p:nvSpPr>
        <p:spPr>
          <a:xfrm>
            <a:off x="2610415" y="486192"/>
            <a:ext cx="6012975" cy="7473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3416716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9AC4D2D6-5955-807B-E4A0-9149B7FAA4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4631"/>
            <a:ext cx="12192000" cy="6858000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414CA02C-FA82-16B0-2CE4-EC76C177ED22}"/>
              </a:ext>
            </a:extLst>
          </p:cNvPr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004" y="1105026"/>
            <a:ext cx="2716530" cy="1229105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CB00F140-244D-9A73-D7B1-9C4416627B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4027" y="1180671"/>
            <a:ext cx="21691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5" dirty="0"/>
              <a:t>Calculations</a:t>
            </a: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F6EAE345-7A40-E145-6325-D9B4300608EA}"/>
              </a:ext>
            </a:extLst>
          </p:cNvPr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0712" y="2334131"/>
            <a:ext cx="10770576" cy="1149870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ED6C716A-A1EF-09FA-CBA5-46E7F53315D3}"/>
              </a:ext>
            </a:extLst>
          </p:cNvPr>
          <p:cNvSpPr txBox="1"/>
          <p:nvPr/>
        </p:nvSpPr>
        <p:spPr>
          <a:xfrm>
            <a:off x="1583817" y="2674511"/>
            <a:ext cx="226853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latin typeface="Cambria Math"/>
                <a:cs typeface="Cambria Math"/>
              </a:rPr>
              <a:t>Conc. </a:t>
            </a:r>
            <a:r>
              <a:rPr lang="en-US" sz="2000" b="1" spc="-45" dirty="0">
                <a:latin typeface="Cambria Math"/>
                <a:cs typeface="Cambria Math"/>
              </a:rPr>
              <a:t>(mg/dL)</a:t>
            </a:r>
            <a:r>
              <a:rPr sz="2000" b="1" spc="80" dirty="0">
                <a:latin typeface="Cambria Math"/>
                <a:cs typeface="Cambria Math"/>
              </a:rPr>
              <a:t> </a:t>
            </a:r>
            <a:r>
              <a:rPr sz="2000" b="1" dirty="0">
                <a:latin typeface="Cambria Math"/>
                <a:cs typeface="Cambria Math"/>
              </a:rPr>
              <a:t>=</a:t>
            </a: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C197588B-F142-E273-4D86-880B67E3B0F9}"/>
              </a:ext>
            </a:extLst>
          </p:cNvPr>
          <p:cNvSpPr txBox="1"/>
          <p:nvPr/>
        </p:nvSpPr>
        <p:spPr>
          <a:xfrm>
            <a:off x="7014550" y="2664045"/>
            <a:ext cx="339280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mbria Math"/>
                <a:cs typeface="Cambria Math"/>
              </a:rPr>
              <a:t>𝑨𝒃𝒔𝒐𝒓𝒃𝒂𝒏𝒄𝒆 𝒐𝒇</a:t>
            </a:r>
            <a:r>
              <a:rPr sz="2000" b="1" spc="-10" dirty="0">
                <a:latin typeface="Cambria Math"/>
                <a:cs typeface="Cambria Math"/>
              </a:rPr>
              <a:t> </a:t>
            </a:r>
            <a:r>
              <a:rPr lang="en-US" sz="2000" b="1" spc="-10" dirty="0">
                <a:latin typeface="Cambria Math"/>
                <a:cs typeface="Cambria Math"/>
              </a:rPr>
              <a:t>Blank</a:t>
            </a:r>
            <a:endParaRPr sz="2000" b="1" dirty="0">
              <a:latin typeface="Cambria Math"/>
              <a:cs typeface="Cambria Math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8B52DCEA-2594-732A-D686-15D5715DD732}"/>
              </a:ext>
            </a:extLst>
          </p:cNvPr>
          <p:cNvSpPr txBox="1"/>
          <p:nvPr/>
        </p:nvSpPr>
        <p:spPr>
          <a:xfrm>
            <a:off x="3559174" y="2666242"/>
            <a:ext cx="345537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mbria Math"/>
                <a:cs typeface="Cambria Math"/>
              </a:rPr>
              <a:t>𝑨𝒃𝒔𝒐𝒓𝒃𝒂𝒏</a:t>
            </a:r>
            <a:r>
              <a:rPr sz="2000" b="1" spc="-5" dirty="0">
                <a:latin typeface="Cambria Math"/>
                <a:cs typeface="Cambria Math"/>
              </a:rPr>
              <a:t>𝒄𝒆</a:t>
            </a:r>
            <a:r>
              <a:rPr sz="2000" b="1" spc="-15" dirty="0">
                <a:latin typeface="Cambria Math"/>
                <a:cs typeface="Cambria Math"/>
              </a:rPr>
              <a:t> </a:t>
            </a:r>
            <a:r>
              <a:rPr sz="2000" b="1" spc="-5" dirty="0">
                <a:latin typeface="Cambria Math"/>
                <a:cs typeface="Cambria Math"/>
              </a:rPr>
              <a:t>𝒐</a:t>
            </a:r>
            <a:r>
              <a:rPr lang="en-US" sz="2000" b="1" spc="-5" dirty="0">
                <a:latin typeface="Cambria Math"/>
                <a:cs typeface="Cambria Math"/>
              </a:rPr>
              <a:t>f sample</a:t>
            </a:r>
            <a:r>
              <a:rPr lang="en-US" sz="2000" spc="-5" dirty="0">
                <a:latin typeface="Cambria Math"/>
                <a:cs typeface="Cambria Math"/>
              </a:rPr>
              <a:t>        -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815D55AD-6D85-5CFE-B052-ABCEBA8FF478}"/>
              </a:ext>
            </a:extLst>
          </p:cNvPr>
          <p:cNvSpPr txBox="1"/>
          <p:nvPr/>
        </p:nvSpPr>
        <p:spPr>
          <a:xfrm>
            <a:off x="9957873" y="2679433"/>
            <a:ext cx="125251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mbria Math"/>
                <a:cs typeface="Cambria Math"/>
              </a:rPr>
              <a:t>×</a:t>
            </a:r>
            <a:r>
              <a:rPr b="1" spc="-35" dirty="0">
                <a:latin typeface="Cambria Math"/>
                <a:cs typeface="Cambria Math"/>
              </a:rPr>
              <a:t> </a:t>
            </a:r>
            <a:r>
              <a:rPr lang="en-US" b="1" spc="-35" dirty="0">
                <a:latin typeface="Cambria Math"/>
                <a:cs typeface="Cambria Math"/>
              </a:rPr>
              <a:t> </a:t>
            </a:r>
            <a:r>
              <a:rPr lang="en-US" b="1" spc="-5" dirty="0">
                <a:latin typeface="Cambria Math"/>
                <a:cs typeface="Cambria Math"/>
              </a:rPr>
              <a:t>11</a:t>
            </a:r>
            <a:r>
              <a:rPr b="1" spc="-5" dirty="0">
                <a:latin typeface="Cambria Math"/>
                <a:cs typeface="Cambria Math"/>
              </a:rPr>
              <a:t>.</a:t>
            </a:r>
            <a:r>
              <a:rPr lang="en-US" b="1" spc="-5" dirty="0">
                <a:latin typeface="Cambria Math"/>
                <a:cs typeface="Cambria Math"/>
              </a:rPr>
              <a:t>4</a:t>
            </a:r>
            <a:endParaRPr b="1" dirty="0">
              <a:latin typeface="Cambria Math"/>
              <a:cs typeface="Cambria Math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33EACCD6-55D1-F496-BEF7-E11E7D2FDB51}"/>
              </a:ext>
            </a:extLst>
          </p:cNvPr>
          <p:cNvSpPr txBox="1"/>
          <p:nvPr/>
        </p:nvSpPr>
        <p:spPr>
          <a:xfrm>
            <a:off x="527304" y="4041448"/>
            <a:ext cx="11289558" cy="13433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en-US" sz="2800" dirty="0"/>
              <a:t>11.4 is a </a:t>
            </a:r>
            <a:r>
              <a:rPr lang="en-US" sz="2800" b="1" dirty="0">
                <a:solidFill>
                  <a:srgbClr val="FF0000"/>
                </a:solidFill>
              </a:rPr>
              <a:t>standard factor </a:t>
            </a:r>
            <a:r>
              <a:rPr lang="en-US" sz="2800" dirty="0"/>
              <a:t>under the condition that absorbance was taken in a cuvette of 1 cm path length, at 550 nm wavelength and 37°C 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50" dirty="0">
              <a:latin typeface="Arial"/>
              <a:cs typeface="Arial"/>
            </a:endParaRPr>
          </a:p>
        </p:txBody>
      </p:sp>
      <p:pic>
        <p:nvPicPr>
          <p:cNvPr id="16" name="object 14">
            <a:extLst>
              <a:ext uri="{FF2B5EF4-FFF2-40B4-BE49-F238E27FC236}">
                <a16:creationId xmlns:a16="http://schemas.microsoft.com/office/drawing/2014/main" id="{E4667BD2-04F1-2E79-43AE-DC1600226774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8134" y="78358"/>
            <a:ext cx="1938439" cy="22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65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02015D-2B33-079E-0CF4-CDAD0FA55D3F}"/>
              </a:ext>
            </a:extLst>
          </p:cNvPr>
          <p:cNvSpPr txBox="1"/>
          <p:nvPr/>
        </p:nvSpPr>
        <p:spPr>
          <a:xfrm>
            <a:off x="1899138" y="2356338"/>
            <a:ext cx="76932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Total bilirubin </a:t>
            </a:r>
            <a:r>
              <a:rPr lang="en-US" sz="3200" b="1" dirty="0"/>
              <a:t>(5 days – 60 years) = </a:t>
            </a:r>
          </a:p>
          <a:p>
            <a:pPr algn="just"/>
            <a:r>
              <a:rPr lang="en-US" sz="3200" b="1" dirty="0"/>
              <a:t>0.3 – 1.2 </a:t>
            </a:r>
            <a:r>
              <a:rPr lang="en-US" sz="3200" dirty="0"/>
              <a:t>or </a:t>
            </a:r>
            <a:r>
              <a:rPr lang="en-US" sz="3200" b="1" dirty="0"/>
              <a:t>0.2 – 1.0 (&gt; 60 years) </a:t>
            </a:r>
            <a:r>
              <a:rPr lang="en-US" sz="3200" dirty="0"/>
              <a:t>mg/dL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Direct bilirubin (5 days – 90 years) = </a:t>
            </a:r>
          </a:p>
          <a:p>
            <a:pPr algn="just"/>
            <a:r>
              <a:rPr lang="en-US" sz="3200" b="1" dirty="0"/>
              <a:t>&lt;0.2 </a:t>
            </a:r>
            <a:r>
              <a:rPr lang="en-US" sz="3200" dirty="0"/>
              <a:t>mg/dL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8D02F8-F4F4-7282-B694-922B33FE27C2}"/>
              </a:ext>
            </a:extLst>
          </p:cNvPr>
          <p:cNvSpPr/>
          <p:nvPr/>
        </p:nvSpPr>
        <p:spPr>
          <a:xfrm>
            <a:off x="2592830" y="767545"/>
            <a:ext cx="6012975" cy="7473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Normal Range</a:t>
            </a:r>
          </a:p>
        </p:txBody>
      </p:sp>
    </p:spTree>
    <p:extLst>
      <p:ext uri="{BB962C8B-B14F-4D97-AF65-F5344CB8AC3E}">
        <p14:creationId xmlns:p14="http://schemas.microsoft.com/office/powerpoint/2010/main" val="790763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957EF1-BD45-28AE-4E8C-B0C69FCD0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6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 useBgFill="1">
        <p:nvSpPr>
          <p:cNvPr id="2076" name="Rectangle 2075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ject 3">
            <a:extLst>
              <a:ext uri="{FF2B5EF4-FFF2-40B4-BE49-F238E27FC236}">
                <a16:creationId xmlns:a16="http://schemas.microsoft.com/office/drawing/2014/main" id="{2E234653-939E-6B79-E88B-A69A550598F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6487" y="556591"/>
            <a:ext cx="7603435" cy="56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2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nagement objectives - | INVEST GAIN LTÉE | INVEST GAIN LTÉE">
            <a:extLst>
              <a:ext uri="{FF2B5EF4-FFF2-40B4-BE49-F238E27FC236}">
                <a16:creationId xmlns:a16="http://schemas.microsoft.com/office/drawing/2014/main" id="{BCB3A4E0-DD42-7603-C3DB-8B19D488A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63955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3693" y="1627238"/>
            <a:ext cx="5013698" cy="4098744"/>
          </a:xfrm>
        </p:spPr>
        <p:txBody>
          <a:bodyPr>
            <a:noAutofit/>
          </a:bodyPr>
          <a:lstStyle/>
          <a:p>
            <a:r>
              <a:rPr lang="en-US" sz="1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the end of this lesson, the students should be able to:</a:t>
            </a:r>
          </a:p>
          <a:p>
            <a:endParaRPr lang="en-US" sz="18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Understand the concept of bilirubin metabolism and associated disorders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Understand the principle behind the bilirubin test.</a:t>
            </a:r>
          </a:p>
          <a:p>
            <a:pPr marL="0" indent="0">
              <a:buNone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Understand the step-by-step procedure for determination of serum bilirubin.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90EE052C-F83D-E760-73FE-46F6F84BF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281" y="393365"/>
            <a:ext cx="540776" cy="53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6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1026" name="Picture 2" descr="Frontiers | Cutting edge concepts: Does bilirubin enhance exercise  performance?">
            <a:extLst>
              <a:ext uri="{FF2B5EF4-FFF2-40B4-BE49-F238E27FC236}">
                <a16:creationId xmlns:a16="http://schemas.microsoft.com/office/drawing/2014/main" id="{F1D8B983-DBE5-C23C-4E33-70BA8AFF2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0139" y="952102"/>
            <a:ext cx="3578087" cy="493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9BDB79-8BD3-23DF-7495-4A35C23737B1}"/>
              </a:ext>
            </a:extLst>
          </p:cNvPr>
          <p:cNvSpPr txBox="1">
            <a:spLocks/>
          </p:cNvSpPr>
          <p:nvPr/>
        </p:nvSpPr>
        <p:spPr>
          <a:xfrm>
            <a:off x="6163409" y="1905873"/>
            <a:ext cx="5574322" cy="4345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Bilirubin is a yellowish molecule found in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made during the normal body process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RBC breaking down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produced when heme molecules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hemoglobin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break down in the spleen and are mainly secreted into stool and urine.</a:t>
            </a:r>
          </a:p>
          <a:p>
            <a:pPr marL="34290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201E2E-5031-FDA6-A6C8-C63A3E4D0997}"/>
              </a:ext>
            </a:extLst>
          </p:cNvPr>
          <p:cNvSpPr/>
          <p:nvPr/>
        </p:nvSpPr>
        <p:spPr>
          <a:xfrm>
            <a:off x="6361043" y="952102"/>
            <a:ext cx="5175961" cy="7574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Introduction</a:t>
            </a:r>
            <a:endParaRPr lang="en-NG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EEF780-D9A0-1606-1715-18F94347E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9A432F-0071-6F5E-0111-F51C19EFDF42}"/>
              </a:ext>
            </a:extLst>
          </p:cNvPr>
          <p:cNvSpPr txBox="1">
            <a:spLocks/>
          </p:cNvSpPr>
          <p:nvPr/>
        </p:nvSpPr>
        <p:spPr>
          <a:xfrm>
            <a:off x="6769100" y="1987826"/>
            <a:ext cx="4939196" cy="4323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00" indent="-182880" algn="just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2880" algn="just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Bilirubin is responsible for the coloration of stools and urine.</a:t>
            </a:r>
          </a:p>
          <a:p>
            <a:pPr marL="342900" indent="-182880" algn="just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2880" algn="just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Elevated levels of serum bilirubin indicate certain diseases.</a:t>
            </a:r>
          </a:p>
          <a:p>
            <a:pPr marL="685800" indent="-182880" algn="just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2880" algn="just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healthy liver removes most of the bilirubin from the body in conjugated form.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182880" algn="just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0" algn="just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1C6B01-A80B-E799-2E5B-B91B4D9E3998}"/>
              </a:ext>
            </a:extLst>
          </p:cNvPr>
          <p:cNvSpPr/>
          <p:nvPr/>
        </p:nvSpPr>
        <p:spPr>
          <a:xfrm>
            <a:off x="6963508" y="1101571"/>
            <a:ext cx="4643835" cy="5689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Cont.</a:t>
            </a:r>
            <a:endParaRPr lang="en-NG" sz="36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The liver | Basicmedical Key">
            <a:extLst>
              <a:ext uri="{FF2B5EF4-FFF2-40B4-BE49-F238E27FC236}">
                <a16:creationId xmlns:a16="http://schemas.microsoft.com/office/drawing/2014/main" id="{B366253D-D5C4-1F79-EC81-7A2E1AD60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" y="104609"/>
            <a:ext cx="6573054" cy="664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71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70AE3-3C13-B671-7A56-99FCF6E50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8C88FB5-3051-8178-5A79-04DDDB809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chematic representation of bilirubin metabolism. Heme released from... |  Download Scientific Diagram">
            <a:extLst>
              <a:ext uri="{FF2B5EF4-FFF2-40B4-BE49-F238E27FC236}">
                <a16:creationId xmlns:a16="http://schemas.microsoft.com/office/drawing/2014/main" id="{23057EF4-0A18-5B4E-E47D-3B6BB6C0B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690" y="764932"/>
            <a:ext cx="5958792" cy="55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7E9673B-E1FC-566A-B1CA-A809752A0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CAC940D8-1C0A-1DAB-44F9-EBD386B14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8D35B6-E7A9-7E00-B444-264B1AE581CB}"/>
              </a:ext>
            </a:extLst>
          </p:cNvPr>
          <p:cNvSpPr txBox="1">
            <a:spLocks/>
          </p:cNvSpPr>
          <p:nvPr/>
        </p:nvSpPr>
        <p:spPr>
          <a:xfrm>
            <a:off x="6769100" y="1987826"/>
            <a:ext cx="4939196" cy="4323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845820" indent="-342900" algn="just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produced in the form of a water-insoluble molecule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(unconjugated)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transported to the liver along with albumin.</a:t>
            </a:r>
          </a:p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liver converts unconjugated to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conjugated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bilirubin by adding a sugar molecule known as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glucuronate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through a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glucuronidation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reaction. </a:t>
            </a:r>
          </a:p>
          <a:p>
            <a:pPr marL="845820" indent="-342900" algn="just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342900" algn="just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Courier New" panose="02070309020205020404" pitchFamily="49" charset="0"/>
              <a:buChar char="o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C31CAD-AEAD-953C-2EB6-EA7195A6938C}"/>
              </a:ext>
            </a:extLst>
          </p:cNvPr>
          <p:cNvSpPr/>
          <p:nvPr/>
        </p:nvSpPr>
        <p:spPr>
          <a:xfrm>
            <a:off x="6963508" y="1101571"/>
            <a:ext cx="4643835" cy="5689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Cont.</a:t>
            </a:r>
            <a:endParaRPr lang="en-NG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9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59E481-53AD-A1C9-7D93-375CE87BF7CC}"/>
              </a:ext>
            </a:extLst>
          </p:cNvPr>
          <p:cNvSpPr txBox="1">
            <a:spLocks/>
          </p:cNvSpPr>
          <p:nvPr/>
        </p:nvSpPr>
        <p:spPr>
          <a:xfrm>
            <a:off x="964276" y="533400"/>
            <a:ext cx="9753547" cy="57912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solidFill>
                  <a:srgbClr val="FF0000"/>
                </a:solidFill>
              </a:rPr>
              <a:t>Types of Bilirubin:</a:t>
            </a:r>
          </a:p>
          <a:p>
            <a:pPr algn="just"/>
            <a:endParaRPr lang="en-US" sz="3200" dirty="0">
              <a:solidFill>
                <a:srgbClr val="FF0000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FF0000"/>
                </a:solidFill>
              </a:rPr>
              <a:t>Total Bilirubin:</a:t>
            </a:r>
          </a:p>
          <a:p>
            <a:pPr algn="just"/>
            <a:r>
              <a:rPr lang="en-US" sz="3200" dirty="0"/>
              <a:t>direct bilirubin + indirect bilirubin</a:t>
            </a:r>
          </a:p>
          <a:p>
            <a:pPr algn="just"/>
            <a:endParaRPr lang="en-US" sz="3200" dirty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FF0000"/>
                </a:solidFill>
              </a:rPr>
              <a:t>Indirect bilirubin:</a:t>
            </a:r>
          </a:p>
          <a:p>
            <a:pPr algn="just"/>
            <a:r>
              <a:rPr lang="en-US" sz="3200" dirty="0"/>
              <a:t>Unconjugated bilirubin (water insoluble, produced in the spleen)</a:t>
            </a:r>
          </a:p>
          <a:p>
            <a:pPr algn="just"/>
            <a:endParaRPr lang="en-US" sz="3200" dirty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FF0000"/>
                </a:solidFill>
              </a:rPr>
              <a:t>Direct Bilirubin:</a:t>
            </a:r>
          </a:p>
          <a:p>
            <a:pPr algn="just"/>
            <a:r>
              <a:rPr lang="en-US" sz="3200" dirty="0"/>
              <a:t>Conjugate (water soluble, converted in the liver).</a:t>
            </a:r>
          </a:p>
        </p:txBody>
      </p:sp>
    </p:spTree>
    <p:extLst>
      <p:ext uri="{BB962C8B-B14F-4D97-AF65-F5344CB8AC3E}">
        <p14:creationId xmlns:p14="http://schemas.microsoft.com/office/powerpoint/2010/main" val="171300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9A204-7B5B-09EC-8100-E98F08B32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12" y="794269"/>
            <a:ext cx="10383176" cy="52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2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86DBA-125C-571C-1D17-B61F46A02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12" y="794269"/>
            <a:ext cx="10383176" cy="52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4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7CF8EE-4D18-3B87-B4B0-3E1751086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Jaundice In Children: Types, Causes, Symptoms, And Remedies">
            <a:extLst>
              <a:ext uri="{FF2B5EF4-FFF2-40B4-BE49-F238E27FC236}">
                <a16:creationId xmlns:a16="http://schemas.microsoft.com/office/drawing/2014/main" id="{E21B8DFF-DFA5-2E79-169B-79C63D1BA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0198" y="-29222"/>
            <a:ext cx="6103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130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3667</TotalTime>
  <Words>546</Words>
  <Application>Microsoft Office PowerPoint</Application>
  <PresentationFormat>Widescreen</PresentationFormat>
  <Paragraphs>119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 Math</vt:lpstr>
      <vt:lpstr>Century Schoolbook</vt:lpstr>
      <vt:lpstr>Courier New</vt:lpstr>
      <vt:lpstr>Franklin Gothic Book</vt:lpstr>
      <vt:lpstr>Garamond</vt:lpstr>
      <vt:lpstr>Wingdings</vt:lpstr>
      <vt:lpstr>SavonVTI</vt:lpstr>
      <vt:lpstr>Estimation of Serum bilirubin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title</dc:title>
  <dc:creator>Samira Saeed</dc:creator>
  <cp:lastModifiedBy>Ja'afaru Sani Mohammed</cp:lastModifiedBy>
  <cp:revision>264</cp:revision>
  <dcterms:created xsi:type="dcterms:W3CDTF">2023-08-06T13:50:32Z</dcterms:created>
  <dcterms:modified xsi:type="dcterms:W3CDTF">2025-02-25T09:05:59Z</dcterms:modified>
</cp:coreProperties>
</file>