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96" r:id="rId3"/>
    <p:sldMasterId id="2147483709" r:id="rId4"/>
  </p:sldMasterIdLst>
  <p:notesMasterIdLst>
    <p:notesMasterId r:id="rId22"/>
  </p:notesMasterIdLst>
  <p:sldIdLst>
    <p:sldId id="327" r:id="rId5"/>
    <p:sldId id="482" r:id="rId6"/>
    <p:sldId id="380" r:id="rId7"/>
    <p:sldId id="381" r:id="rId8"/>
    <p:sldId id="382" r:id="rId9"/>
    <p:sldId id="383" r:id="rId10"/>
    <p:sldId id="384" r:id="rId11"/>
    <p:sldId id="507" r:id="rId12"/>
    <p:sldId id="491" r:id="rId13"/>
    <p:sldId id="511" r:id="rId14"/>
    <p:sldId id="508" r:id="rId15"/>
    <p:sldId id="509" r:id="rId16"/>
    <p:sldId id="510" r:id="rId17"/>
    <p:sldId id="512" r:id="rId18"/>
    <p:sldId id="514" r:id="rId19"/>
    <p:sldId id="258" r:id="rId20"/>
    <p:sldId id="5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482"/>
            <p14:sldId id="380"/>
            <p14:sldId id="381"/>
            <p14:sldId id="382"/>
            <p14:sldId id="383"/>
            <p14:sldId id="384"/>
          </p14:sldIdLst>
        </p14:section>
        <p14:section name="Default Section" id="{A2D8020E-C310-459A-A081-459788BA98C6}">
          <p14:sldIdLst>
            <p14:sldId id="507"/>
            <p14:sldId id="491"/>
            <p14:sldId id="511"/>
            <p14:sldId id="508"/>
            <p14:sldId id="509"/>
            <p14:sldId id="510"/>
            <p14:sldId id="512"/>
            <p14:sldId id="514"/>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4AE0D-21E8-4937-8BA5-5CA49327EC4C}" v="36" dt="2024-01-27T18:31:21.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2-03T20:12:34.975" v="470" actId="14100"/>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2-03T20:11:14.849" v="466" actId="2711"/>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2-03T20:11:14.849" v="466" actId="2711"/>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2-03T20:05:45.030" v="401" actId="27636"/>
        <pc:sldMkLst>
          <pc:docMk/>
          <pc:sldMk cId="2145098752" sldId="385"/>
        </pc:sldMkLst>
        <pc:spChg chg="mod">
          <ac:chgData name="Zhikal Khidhr" userId="5b7e17f9e3b74d0c" providerId="LiveId" clId="{9B14AE0D-21E8-4937-8BA5-5CA49327EC4C}" dt="2024-02-03T20:03:29.091" v="377" actId="1076"/>
          <ac:spMkLst>
            <pc:docMk/>
            <pc:sldMk cId="2145098752" sldId="385"/>
            <ac:spMk id="2" creationId="{4AE1DC27-81B6-348B-9472-826E3C5B93C2}"/>
          </ac:spMkLst>
        </pc:spChg>
        <pc:spChg chg="mod">
          <ac:chgData name="Zhikal Khidhr" userId="5b7e17f9e3b74d0c" providerId="LiveId" clId="{9B14AE0D-21E8-4937-8BA5-5CA49327EC4C}" dt="2024-02-03T20:05:45.030" v="401" actId="27636"/>
          <ac:spMkLst>
            <pc:docMk/>
            <pc:sldMk cId="2145098752" sldId="385"/>
            <ac:spMk id="3" creationId="{18634E1E-8204-C192-BDBE-871EFA8B4814}"/>
          </ac:spMkLst>
        </pc:spChg>
      </pc:sldChg>
      <pc:sldChg chg="delSp modSp add mod ord">
        <pc:chgData name="Zhikal Khidhr" userId="5b7e17f9e3b74d0c" providerId="LiveId" clId="{9B14AE0D-21E8-4937-8BA5-5CA49327EC4C}" dt="2024-02-03T20:09:51.671" v="459" actId="107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2-03T20:09:51.671" v="459" actId="107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2-03T20:05:58.669" v="403" actId="2710"/>
        <pc:sldMkLst>
          <pc:docMk/>
          <pc:sldMk cId="3570124031" sldId="387"/>
        </pc:sldMkLst>
        <pc:spChg chg="mod">
          <ac:chgData name="Zhikal Khidhr" userId="5b7e17f9e3b74d0c" providerId="LiveId" clId="{9B14AE0D-21E8-4937-8BA5-5CA49327EC4C}" dt="2024-02-03T20:05:58.669" v="403" actId="2710"/>
          <ac:spMkLst>
            <pc:docMk/>
            <pc:sldMk cId="3570124031" sldId="387"/>
            <ac:spMk id="3" creationId="{18634E1E-8204-C192-BDBE-871EFA8B4814}"/>
          </ac:spMkLst>
        </pc:spChg>
      </pc:sldChg>
      <pc:sldChg chg="delSp modSp add mod ord">
        <pc:chgData name="Zhikal Khidhr" userId="5b7e17f9e3b74d0c" providerId="LiveId" clId="{9B14AE0D-21E8-4937-8BA5-5CA49327EC4C}" dt="2024-02-03T20:05:19.393" v="396" actId="27636"/>
        <pc:sldMkLst>
          <pc:docMk/>
          <pc:sldMk cId="3346987262" sldId="388"/>
        </pc:sldMkLst>
        <pc:spChg chg="del">
          <ac:chgData name="Zhikal Khidhr" userId="5b7e17f9e3b74d0c" providerId="LiveId" clId="{9B14AE0D-21E8-4937-8BA5-5CA49327EC4C}" dt="2024-02-03T20:04:13.700" v="384" actId="478"/>
          <ac:spMkLst>
            <pc:docMk/>
            <pc:sldMk cId="3346987262" sldId="388"/>
            <ac:spMk id="2" creationId="{4AE1DC27-81B6-348B-9472-826E3C5B93C2}"/>
          </ac:spMkLst>
        </pc:spChg>
        <pc:spChg chg="mod">
          <ac:chgData name="Zhikal Khidhr" userId="5b7e17f9e3b74d0c" providerId="LiveId" clId="{9B14AE0D-21E8-4937-8BA5-5CA49327EC4C}" dt="2024-02-03T20:05:19.393" v="396"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delSp modSp add mod ord">
        <pc:chgData name="Zhikal Khidhr" userId="5b7e17f9e3b74d0c" providerId="LiveId" clId="{9B14AE0D-21E8-4937-8BA5-5CA49327EC4C}" dt="2024-02-03T20:06:49.631" v="415" actId="27636"/>
        <pc:sldMkLst>
          <pc:docMk/>
          <pc:sldMk cId="3780203680" sldId="390"/>
        </pc:sldMkLst>
        <pc:spChg chg="del">
          <ac:chgData name="Zhikal Khidhr" userId="5b7e17f9e3b74d0c" providerId="LiveId" clId="{9B14AE0D-21E8-4937-8BA5-5CA49327EC4C}" dt="2024-02-03T20:06:33.759" v="409" actId="478"/>
          <ac:spMkLst>
            <pc:docMk/>
            <pc:sldMk cId="3780203680" sldId="390"/>
            <ac:spMk id="2" creationId="{4AE1DC27-81B6-348B-9472-826E3C5B93C2}"/>
          </ac:spMkLst>
        </pc:spChg>
        <pc:spChg chg="mod">
          <ac:chgData name="Zhikal Khidhr" userId="5b7e17f9e3b74d0c" providerId="LiveId" clId="{9B14AE0D-21E8-4937-8BA5-5CA49327EC4C}" dt="2024-02-03T20:06:49.631" v="415" actId="27636"/>
          <ac:spMkLst>
            <pc:docMk/>
            <pc:sldMk cId="3780203680" sldId="390"/>
            <ac:spMk id="3" creationId="{18634E1E-8204-C192-BDBE-871EFA8B4814}"/>
          </ac:spMkLst>
        </pc:spChg>
      </pc:sldChg>
      <pc:sldChg chg="modSp add mod">
        <pc:chgData name="Zhikal Khidhr" userId="5b7e17f9e3b74d0c" providerId="LiveId" clId="{9B14AE0D-21E8-4937-8BA5-5CA49327EC4C}" dt="2024-02-03T20:07:15.961" v="418" actId="13900"/>
        <pc:sldMkLst>
          <pc:docMk/>
          <pc:sldMk cId="592463710" sldId="391"/>
        </pc:sldMkLst>
        <pc:spChg chg="mod">
          <ac:chgData name="Zhikal Khidhr" userId="5b7e17f9e3b74d0c" providerId="LiveId" clId="{9B14AE0D-21E8-4937-8BA5-5CA49327EC4C}" dt="2024-02-03T20:07:15.961" v="418" actId="13900"/>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2-03T20:08:41.371" v="443" actId="14100"/>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2-03T20:08:41.371" v="443" actId="14100"/>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delSp modSp add mod">
        <pc:chgData name="Zhikal Khidhr" userId="5b7e17f9e3b74d0c" providerId="LiveId" clId="{9B14AE0D-21E8-4937-8BA5-5CA49327EC4C}" dt="2024-02-03T20:11:03.148" v="465" actId="478"/>
        <pc:sldMkLst>
          <pc:docMk/>
          <pc:sldMk cId="1928054195" sldId="393"/>
        </pc:sldMkLst>
        <pc:spChg chg="del mod">
          <ac:chgData name="Zhikal Khidhr" userId="5b7e17f9e3b74d0c" providerId="LiveId" clId="{9B14AE0D-21E8-4937-8BA5-5CA49327EC4C}" dt="2024-02-03T20:11:03.148" v="465" actId="478"/>
          <ac:spMkLst>
            <pc:docMk/>
            <pc:sldMk cId="1928054195" sldId="393"/>
            <ac:spMk id="2" creationId="{4AE1DC27-81B6-348B-9472-826E3C5B93C2}"/>
          </ac:spMkLst>
        </pc:spChg>
        <pc:spChg chg="mod">
          <ac:chgData name="Zhikal Khidhr" userId="5b7e17f9e3b74d0c" providerId="LiveId" clId="{9B14AE0D-21E8-4937-8BA5-5CA49327EC4C}" dt="2024-02-03T20:10:09.466" v="463" actId="2710"/>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modSp add mod">
        <pc:chgData name="Zhikal Khidhr" userId="5b7e17f9e3b74d0c" providerId="LiveId" clId="{9B14AE0D-21E8-4937-8BA5-5CA49327EC4C}" dt="2024-02-03T20:11:43.788" v="468" actId="14100"/>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pChg chg="mod">
          <ac:chgData name="Zhikal Khidhr" userId="5b7e17f9e3b74d0c" providerId="LiveId" clId="{9B14AE0D-21E8-4937-8BA5-5CA49327EC4C}" dt="2024-02-03T20:11:43.788" v="468" actId="14100"/>
          <ac:spMkLst>
            <pc:docMk/>
            <pc:sldMk cId="2300863228" sldId="491"/>
            <ac:spMk id="7" creationId="{608DA07D-3297-432A-B0EF-7898508B7D81}"/>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modSp add mod">
        <pc:chgData name="Zhikal Khidhr" userId="5b7e17f9e3b74d0c" providerId="LiveId" clId="{9B14AE0D-21E8-4937-8BA5-5CA49327EC4C}" dt="2024-02-03T20:12:34.975" v="470" actId="14100"/>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pChg chg="mod">
          <ac:chgData name="Zhikal Khidhr" userId="5b7e17f9e3b74d0c" providerId="LiveId" clId="{9B14AE0D-21E8-4937-8BA5-5CA49327EC4C}" dt="2024-02-03T20:12:34.975" v="470" actId="14100"/>
          <ac:spMkLst>
            <pc:docMk/>
            <pc:sldMk cId="3710600758" sldId="510"/>
            <ac:spMk id="7" creationId="{608DA07D-3297-432A-B0EF-7898508B7D81}"/>
          </ac:spMkLst>
        </pc:spChg>
      </pc:sldChg>
      <pc:sldChg chg="delSp modSp add mod">
        <pc:chgData name="Zhikal Khidhr" userId="5b7e17f9e3b74d0c" providerId="LiveId" clId="{9B14AE0D-21E8-4937-8BA5-5CA49327EC4C}" dt="2024-02-03T20:11:59.239" v="469" actId="1076"/>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pChg chg="mod">
          <ac:chgData name="Zhikal Khidhr" userId="5b7e17f9e3b74d0c" providerId="LiveId" clId="{9B14AE0D-21E8-4937-8BA5-5CA49327EC4C}" dt="2024-02-03T20:11:59.239" v="469" actId="1076"/>
          <ac:spMkLst>
            <pc:docMk/>
            <pc:sldMk cId="3827683533" sldId="511"/>
            <ac:spMk id="13" creationId="{9D711920-215D-55DF-013B-160092A9CAA5}"/>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50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64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76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43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00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51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85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E1511-22FC-4713-A0B3-8C87D749624A}"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15D493-4021-114B-9716-14EBA4DDDB87}"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1709751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599907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57821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04981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869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E1511-22FC-4713-A0B3-8C87D749624A}"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45611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03929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166404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7307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632046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2252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4E37AB73-8569-4A67-901F-8449A01D5E88}" type="datetimeFigureOut">
              <a:rPr lang="en-US" smtClean="0"/>
              <a:t>2/2/2025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9266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E1511-22FC-4713-A0B3-8C87D749624A}"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E1511-22FC-4713-A0B3-8C87D749624A}" type="datetimeFigureOut">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E1511-22FC-4713-A0B3-8C87D749624A}"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E1511-22FC-4713-A0B3-8C87D749624A}" type="datetimeFigureOut">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E1511-22FC-4713-A0B3-8C87D749624A}" type="datetimeFigureOut">
              <a:rPr lang="en-US" smtClean="0"/>
              <a:t>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2/2/2025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AB73-8569-4A67-901F-8449A01D5E88}" type="datetimeFigureOut">
              <a:rPr lang="en-US" smtClean="0"/>
              <a:t>2/2/2025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15710835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Introduction to Endocrinology</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a:t>
            </a:r>
          </a:p>
          <a:p>
            <a:pPr>
              <a:lnSpc>
                <a:spcPct val="100000"/>
              </a:lnSpc>
              <a:spcAft>
                <a:spcPts val="600"/>
              </a:spcAft>
            </a:pPr>
            <a:r>
              <a:rPr lang="en-US" sz="1400" dirty="0"/>
              <a:t>Spring Semester</a:t>
            </a:r>
          </a:p>
          <a:p>
            <a:pPr>
              <a:lnSpc>
                <a:spcPct val="100000"/>
              </a:lnSpc>
              <a:spcAft>
                <a:spcPts val="600"/>
              </a:spcAft>
            </a:pPr>
            <a:r>
              <a:rPr lang="en-US" sz="1400" dirty="0"/>
              <a:t>Week number: 1</a:t>
            </a:r>
          </a:p>
          <a:p>
            <a:pPr>
              <a:lnSpc>
                <a:spcPct val="100000"/>
              </a:lnSpc>
              <a:spcAft>
                <a:spcPts val="600"/>
              </a:spcAft>
            </a:pPr>
            <a:r>
              <a:rPr lang="en-US" sz="1400" dirty="0"/>
              <a:t>Date:   2/ 2025</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Endocrine glands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711920-215D-55DF-013B-160092A9CAA5}"/>
              </a:ext>
            </a:extLst>
          </p:cNvPr>
          <p:cNvSpPr txBox="1"/>
          <p:nvPr/>
        </p:nvSpPr>
        <p:spPr>
          <a:xfrm>
            <a:off x="2800177" y="5758311"/>
            <a:ext cx="6796281" cy="67044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Figure 1: The Endocrine System.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Location of endocrine glands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Definition of endocrine system - NCI Dictionary of Cancer Terms - NCI">
            <a:extLst>
              <a:ext uri="{FF2B5EF4-FFF2-40B4-BE49-F238E27FC236}">
                <a16:creationId xmlns:a16="http://schemas.microsoft.com/office/drawing/2014/main" id="{D6106392-A5EB-4E22-549D-75328B91D8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5"/>
          <a:stretch/>
        </p:blipFill>
        <p:spPr bwMode="auto">
          <a:xfrm>
            <a:off x="2800177" y="932987"/>
            <a:ext cx="5353223" cy="4992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8C91F5-FF63-2DFF-71EF-40FB42E66703}"/>
              </a:ext>
            </a:extLst>
          </p:cNvPr>
          <p:cNvSpPr txBox="1"/>
          <p:nvPr/>
        </p:nvSpPr>
        <p:spPr>
          <a:xfrm>
            <a:off x="238773" y="1518605"/>
            <a:ext cx="6093228" cy="4501232"/>
          </a:xfrm>
          <a:prstGeom prst="rect">
            <a:avLst/>
          </a:prstGeom>
          <a:noFill/>
        </p:spPr>
        <p:txBody>
          <a:bodyPr wrap="square">
            <a:spAutoFit/>
          </a:bodyPr>
          <a:lstStyle/>
          <a:p>
            <a:pPr algn="l">
              <a:spcAft>
                <a:spcPts val="300"/>
              </a:spcAft>
              <a:buFont typeface="Arial" panose="020B0604020202020204" pitchFamily="34" charset="0"/>
              <a:buChar char="•"/>
            </a:pPr>
            <a:r>
              <a:rPr lang="en-US" sz="2400" b="1" i="0" dirty="0">
                <a:solidFill>
                  <a:srgbClr val="1F1F1F"/>
                </a:solidFill>
                <a:effectLst/>
                <a:latin typeface="Times New Roman" panose="02020603050405020304" pitchFamily="18" charset="0"/>
                <a:cs typeface="Times New Roman" panose="02020603050405020304" pitchFamily="18" charset="0"/>
              </a:rPr>
              <a:t>Major endocrine glands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hypothalamus.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pituitary.</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thyroid.</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parathyroids.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adrenals.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pineal body.</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the ovaries.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the testes.</a:t>
            </a:r>
          </a:p>
          <a:p>
            <a:br>
              <a:rPr lang="en-US" sz="2400" b="0" i="0" dirty="0">
                <a:solidFill>
                  <a:srgbClr val="1F1F1F"/>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68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rPr>
              <a:t>Khder Hussein Rasul</a:t>
            </a: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9238757"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Hormones are organized into three main classes based on their chemical structure:</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1. Steroid hormones are synthesized from cholesterol</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Steroid hormones are lipid-soluble, so they can pass through cell membranes to reach receptor molecules located inside their target cells.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Example of steroid hormones: aldosterone, estrogen, and testosterone.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eroid Hormones">
            <a:extLst>
              <a:ext uri="{FF2B5EF4-FFF2-40B4-BE49-F238E27FC236}">
                <a16:creationId xmlns:a16="http://schemas.microsoft.com/office/drawing/2014/main" id="{84F75446-4E1D-0FDA-2D13-2D1CFDA72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06"/>
          <a:stretch/>
        </p:blipFill>
        <p:spPr bwMode="auto">
          <a:xfrm>
            <a:off x="9763760" y="1737913"/>
            <a:ext cx="2428240" cy="46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9238757"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2.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Peptide and protein hormones are structured from chains of amino acids</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These hormones are chains of amino acids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Short chains of amino acids called peptides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Oxytocin is peptide hormone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Long chains of amino acids called proteins.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Insulin is protein hormone.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7C81D6C-A9FB-B9A0-56C8-A99F1FDD1A85}"/>
              </a:ext>
            </a:extLst>
          </p:cNvPr>
          <p:cNvPicPr>
            <a:picLocks noChangeAspect="1"/>
          </p:cNvPicPr>
          <p:nvPr/>
        </p:nvPicPr>
        <p:blipFill>
          <a:blip r:embed="rId4"/>
          <a:stretch>
            <a:fillRect/>
          </a:stretch>
        </p:blipFill>
        <p:spPr>
          <a:xfrm>
            <a:off x="9533294" y="3718560"/>
            <a:ext cx="2363020" cy="2637790"/>
          </a:xfrm>
          <a:prstGeom prst="rect">
            <a:avLst/>
          </a:prstGeom>
        </p:spPr>
      </p:pic>
      <p:pic>
        <p:nvPicPr>
          <p:cNvPr id="13" name="Picture 12">
            <a:extLst>
              <a:ext uri="{FF2B5EF4-FFF2-40B4-BE49-F238E27FC236}">
                <a16:creationId xmlns:a16="http://schemas.microsoft.com/office/drawing/2014/main" id="{71E998BC-7A73-F15C-7D92-E14C4FEA7B0D}"/>
              </a:ext>
            </a:extLst>
          </p:cNvPr>
          <p:cNvPicPr>
            <a:picLocks noChangeAspect="1"/>
          </p:cNvPicPr>
          <p:nvPr/>
        </p:nvPicPr>
        <p:blipFill rotWithShape="1">
          <a:blip r:embed="rId5"/>
          <a:srcRect l="5313" r="2831" b="2153"/>
          <a:stretch/>
        </p:blipFill>
        <p:spPr>
          <a:xfrm>
            <a:off x="6868160" y="2136102"/>
            <a:ext cx="2363020" cy="2517178"/>
          </a:xfrm>
          <a:prstGeom prst="snip2SameRect">
            <a:avLst/>
          </a:prstGeom>
        </p:spPr>
      </p:pic>
    </p:spTree>
    <p:extLst>
      <p:ext uri="{BB962C8B-B14F-4D97-AF65-F5344CB8AC3E}">
        <p14:creationId xmlns:p14="http://schemas.microsoft.com/office/powerpoint/2010/main" val="168659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10805849"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3.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Amine hormones are modified amino acids (Amino acid derivatives)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These simple hormones are structural variations of the amino acids.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derivatives of tyrosine, such as the thyroid hormones released by the thyroid gland.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Melatonin, secreted by the pineal gland, is derived from tryptophan.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elatonin Hormone Structure. | Download Scientific Diagram">
            <a:extLst>
              <a:ext uri="{FF2B5EF4-FFF2-40B4-BE49-F238E27FC236}">
                <a16:creationId xmlns:a16="http://schemas.microsoft.com/office/drawing/2014/main" id="{7677FD93-BE33-9C83-0057-4BDF2FB17A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4" t="1645" r="10814" b="2468"/>
          <a:stretch/>
        </p:blipFill>
        <p:spPr bwMode="auto">
          <a:xfrm>
            <a:off x="7112000" y="4074159"/>
            <a:ext cx="3410938" cy="2367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5539999-DAD7-24B1-5BF4-B77566E6C2FA}"/>
              </a:ext>
            </a:extLst>
          </p:cNvPr>
          <p:cNvPicPr>
            <a:picLocks noChangeAspect="1"/>
          </p:cNvPicPr>
          <p:nvPr/>
        </p:nvPicPr>
        <p:blipFill>
          <a:blip r:embed="rId5"/>
          <a:stretch>
            <a:fillRect/>
          </a:stretch>
        </p:blipFill>
        <p:spPr>
          <a:xfrm>
            <a:off x="1669062" y="4185920"/>
            <a:ext cx="3339123" cy="2170430"/>
          </a:xfrm>
          <a:prstGeom prst="rect">
            <a:avLst/>
          </a:prstGeom>
        </p:spPr>
      </p:pic>
    </p:spTree>
    <p:extLst>
      <p:ext uri="{BB962C8B-B14F-4D97-AF65-F5344CB8AC3E}">
        <p14:creationId xmlns:p14="http://schemas.microsoft.com/office/powerpoint/2010/main" val="37106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13810" y="2960716"/>
            <a:ext cx="4036334" cy="238760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Chemistry of the hormones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5922492"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801575F-2C69-43AE-AB63-33E346A31F7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2/2/2025</a:t>
            </a:fld>
            <a:endParaRPr kumimoji="0" lang="en-US" altLang="sv-SE" b="0" i="0" u="none" strike="noStrike" cap="none" spc="0" normalizeH="0" baseline="0" noProof="0">
              <a:ln>
                <a:noFill/>
              </a:ln>
              <a:effectLst/>
              <a:uLnTx/>
              <a:uFillTx/>
            </a:endParaRPr>
          </a:p>
        </p:txBody>
      </p:sp>
      <p:sp>
        <p:nvSpPr>
          <p:cNvPr id="6" name="灯片编号占位符 5"/>
          <p:cNvSpPr>
            <a:spLocks noGrp="1"/>
          </p:cNvSpPr>
          <p:nvPr>
            <p:ph type="sldNum" sz="quarter" idx="12"/>
          </p:nvPr>
        </p:nvSpPr>
        <p:spPr>
          <a:xfrm>
            <a:off x="8610600" y="6492240"/>
            <a:ext cx="187174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rmones – Anatomy &amp; Physiology">
            <a:extLst>
              <a:ext uri="{FF2B5EF4-FFF2-40B4-BE49-F238E27FC236}">
                <a16:creationId xmlns:a16="http://schemas.microsoft.com/office/drawing/2014/main" id="{53B79071-A035-0938-AF99-E1BCCA47E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133" y="442789"/>
            <a:ext cx="4655537" cy="591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6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A87F-F7AD-EDAC-C563-1DF6EFD517C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Some </a:t>
            </a:r>
            <a:r>
              <a:rPr lang="en-US" b="1" dirty="0">
                <a:latin typeface="Times New Roman" panose="02020603050405020304" pitchFamily="18" charset="0"/>
                <a:cs typeface="Times New Roman" panose="02020603050405020304" pitchFamily="18" charset="0"/>
              </a:rPr>
              <a:t>exciting recent discoveries in endocrinology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58149B-5B60-9177-FCF6-1DB6FA78D402}"/>
              </a:ext>
            </a:extLst>
          </p:cNvPr>
          <p:cNvSpPr>
            <a:spLocks noGrp="1"/>
          </p:cNvSpPr>
          <p:nvPr>
            <p:ph idx="1"/>
          </p:nvPr>
        </p:nvSpPr>
        <p:spPr/>
        <p:txBody>
          <a:bodyPr>
            <a:normAutofit fontScale="62500" lnSpcReduction="20000"/>
          </a:bodyPr>
          <a:lstStyle/>
          <a:p>
            <a:pPr marL="0" indent="0">
              <a:lnSpc>
                <a:spcPct val="170000"/>
              </a:lnSpc>
              <a:buNone/>
            </a:pPr>
            <a:endParaRPr lang="en-US" dirty="0">
              <a:latin typeface="Times New Roman" panose="02020603050405020304" pitchFamily="18" charset="0"/>
              <a:cs typeface="Times New Roman" panose="02020603050405020304" pitchFamily="18" charset="0"/>
            </a:endParaRPr>
          </a:p>
          <a:p>
            <a:pPr>
              <a:lnSpc>
                <a:spcPct val="170000"/>
              </a:lnSpc>
              <a:buFont typeface="+mj-lt"/>
              <a:buAutoNum type="arabicPeriod"/>
            </a:pPr>
            <a:r>
              <a:rPr lang="en-US" b="1" dirty="0">
                <a:latin typeface="Times New Roman" panose="02020603050405020304" pitchFamily="18" charset="0"/>
                <a:cs typeface="Times New Roman" panose="02020603050405020304" pitchFamily="18" charset="0"/>
              </a:rPr>
              <a:t>A New Hormone That Affects Metabolism</a:t>
            </a:r>
            <a:r>
              <a:rPr lang="en-US" dirty="0">
                <a:latin typeface="Times New Roman" panose="02020603050405020304" pitchFamily="18" charset="0"/>
                <a:cs typeface="Times New Roman" panose="02020603050405020304" pitchFamily="18" charset="0"/>
              </a:rPr>
              <a:t> 🧬</a:t>
            </a:r>
          </a:p>
          <a:p>
            <a:pPr marL="457200" lvl="1" indent="0">
              <a:lnSpc>
                <a:spcPct val="170000"/>
              </a:lnSpc>
              <a:buNone/>
            </a:pPr>
            <a:r>
              <a:rPr lang="en-US" dirty="0">
                <a:latin typeface="Times New Roman" panose="02020603050405020304" pitchFamily="18" charset="0"/>
                <a:cs typeface="Times New Roman" panose="02020603050405020304" pitchFamily="18" charset="0"/>
              </a:rPr>
              <a:t>Scientists found </a:t>
            </a:r>
            <a:r>
              <a:rPr lang="en-US" b="1" dirty="0">
                <a:latin typeface="Times New Roman" panose="02020603050405020304" pitchFamily="18" charset="0"/>
                <a:cs typeface="Times New Roman" panose="02020603050405020304" pitchFamily="18" charset="0"/>
              </a:rPr>
              <a:t>LEAP2</a:t>
            </a:r>
            <a:r>
              <a:rPr lang="en-US" dirty="0">
                <a:latin typeface="Times New Roman" panose="02020603050405020304" pitchFamily="18" charset="0"/>
                <a:cs typeface="Times New Roman" panose="02020603050405020304" pitchFamily="18" charset="0"/>
              </a:rPr>
              <a:t>, a hormone that helps regulate metabolism and may lead to new obesity treatments.</a:t>
            </a:r>
          </a:p>
          <a:p>
            <a:pPr>
              <a:lnSpc>
                <a:spcPct val="170000"/>
              </a:lnSpc>
              <a:buFont typeface="+mj-lt"/>
              <a:buAutoNum type="arabicPeriod"/>
            </a:pPr>
            <a:r>
              <a:rPr lang="en-US" b="1" dirty="0">
                <a:latin typeface="Times New Roman" panose="02020603050405020304" pitchFamily="18" charset="0"/>
                <a:cs typeface="Times New Roman" panose="02020603050405020304" pitchFamily="18" charset="0"/>
              </a:rPr>
              <a:t>Fragrances May Trigger Early Puberty</a:t>
            </a:r>
            <a:r>
              <a:rPr lang="en-US" dirty="0">
                <a:latin typeface="Times New Roman" panose="02020603050405020304" pitchFamily="18" charset="0"/>
                <a:cs typeface="Times New Roman" panose="02020603050405020304" pitchFamily="18" charset="0"/>
              </a:rPr>
              <a:t> 🧴</a:t>
            </a:r>
          </a:p>
          <a:p>
            <a:pPr marL="457200" lvl="1" indent="0">
              <a:lnSpc>
                <a:spcPct val="170000"/>
              </a:lnSpc>
              <a:buNone/>
            </a:pPr>
            <a:r>
              <a:rPr lang="en-US" dirty="0">
                <a:latin typeface="Times New Roman" panose="02020603050405020304" pitchFamily="18" charset="0"/>
                <a:cs typeface="Times New Roman" panose="02020603050405020304" pitchFamily="18" charset="0"/>
              </a:rPr>
              <a:t>A study suggests that </a:t>
            </a:r>
            <a:r>
              <a:rPr lang="en-US" b="1" dirty="0">
                <a:latin typeface="Times New Roman" panose="02020603050405020304" pitchFamily="18" charset="0"/>
                <a:cs typeface="Times New Roman" panose="02020603050405020304" pitchFamily="18" charset="0"/>
              </a:rPr>
              <a:t>synthetic perfumes</a:t>
            </a:r>
            <a:r>
              <a:rPr lang="en-US" dirty="0">
                <a:latin typeface="Times New Roman" panose="02020603050405020304" pitchFamily="18" charset="0"/>
                <a:cs typeface="Times New Roman" panose="02020603050405020304" pitchFamily="18" charset="0"/>
              </a:rPr>
              <a:t> in personal-care products could cause </a:t>
            </a:r>
            <a:r>
              <a:rPr lang="en-US" b="1" dirty="0">
                <a:latin typeface="Times New Roman" panose="02020603050405020304" pitchFamily="18" charset="0"/>
                <a:cs typeface="Times New Roman" panose="02020603050405020304" pitchFamily="18" charset="0"/>
              </a:rPr>
              <a:t>early puberty in girls</a:t>
            </a:r>
            <a:r>
              <a:rPr lang="en-US" dirty="0">
                <a:latin typeface="Times New Roman" panose="02020603050405020304" pitchFamily="18" charset="0"/>
                <a:cs typeface="Times New Roman" panose="02020603050405020304" pitchFamily="18" charset="0"/>
              </a:rPr>
              <a:t>.</a:t>
            </a:r>
          </a:p>
          <a:p>
            <a:pPr>
              <a:lnSpc>
                <a:spcPct val="170000"/>
              </a:lnSpc>
              <a:buFont typeface="+mj-lt"/>
              <a:buAutoNum type="arabicPeriod"/>
            </a:pPr>
            <a:r>
              <a:rPr lang="en-US" b="1" dirty="0">
                <a:latin typeface="Times New Roman" panose="02020603050405020304" pitchFamily="18" charset="0"/>
                <a:cs typeface="Times New Roman" panose="02020603050405020304" pitchFamily="18" charset="0"/>
              </a:rPr>
              <a:t>Weight-Loss Drug Prevents Diabetes</a:t>
            </a:r>
            <a:r>
              <a:rPr lang="en-US" dirty="0">
                <a:latin typeface="Times New Roman" panose="02020603050405020304" pitchFamily="18" charset="0"/>
                <a:cs typeface="Times New Roman" panose="02020603050405020304" pitchFamily="18" charset="0"/>
              </a:rPr>
              <a:t> 💊</a:t>
            </a:r>
          </a:p>
          <a:p>
            <a:pPr marL="457200" lvl="1" indent="0">
              <a:lnSpc>
                <a:spcPct val="170000"/>
              </a:lnSpc>
              <a:buNone/>
            </a:pPr>
            <a:r>
              <a:rPr lang="en-US" dirty="0">
                <a:latin typeface="Times New Roman" panose="02020603050405020304" pitchFamily="18" charset="0"/>
                <a:cs typeface="Times New Roman" panose="02020603050405020304" pitchFamily="18" charset="0"/>
              </a:rPr>
              <a:t>The drug </a:t>
            </a:r>
            <a:r>
              <a:rPr lang="en-US" b="1" dirty="0" err="1">
                <a:latin typeface="Times New Roman" panose="02020603050405020304" pitchFamily="18" charset="0"/>
                <a:cs typeface="Times New Roman" panose="02020603050405020304" pitchFamily="18" charset="0"/>
              </a:rPr>
              <a:t>Tirzepatide</a:t>
            </a:r>
            <a:r>
              <a:rPr lang="en-US" dirty="0">
                <a:latin typeface="Times New Roman" panose="02020603050405020304" pitchFamily="18" charset="0"/>
                <a:cs typeface="Times New Roman" panose="02020603050405020304" pitchFamily="18" charset="0"/>
              </a:rPr>
              <a:t>, used for weight loss, also </a:t>
            </a:r>
            <a:r>
              <a:rPr lang="en-US" b="1" dirty="0">
                <a:latin typeface="Times New Roman" panose="02020603050405020304" pitchFamily="18" charset="0"/>
                <a:cs typeface="Times New Roman" panose="02020603050405020304" pitchFamily="18" charset="0"/>
              </a:rPr>
              <a:t>lowers the risk of diabetes</a:t>
            </a:r>
            <a:r>
              <a:rPr lang="en-US" dirty="0">
                <a:latin typeface="Times New Roman" panose="02020603050405020304" pitchFamily="18" charset="0"/>
                <a:cs typeface="Times New Roman" panose="02020603050405020304" pitchFamily="18" charset="0"/>
              </a:rPr>
              <a:t> in people with prediabetes.</a:t>
            </a:r>
          </a:p>
          <a:p>
            <a:pPr>
              <a:lnSpc>
                <a:spcPct val="170000"/>
              </a:lnSpc>
              <a:buFont typeface="+mj-lt"/>
              <a:buAutoNum type="arabicPeriod"/>
            </a:pPr>
            <a:r>
              <a:rPr lang="en-US" b="1" dirty="0">
                <a:latin typeface="Times New Roman" panose="02020603050405020304" pitchFamily="18" charset="0"/>
                <a:cs typeface="Times New Roman" panose="02020603050405020304" pitchFamily="18" charset="0"/>
              </a:rPr>
              <a:t>Sex-Specific Effects of Hormones</a:t>
            </a:r>
            <a:r>
              <a:rPr lang="en-US" dirty="0">
                <a:latin typeface="Times New Roman" panose="02020603050405020304" pitchFamily="18" charset="0"/>
                <a:cs typeface="Times New Roman" panose="02020603050405020304" pitchFamily="18" charset="0"/>
              </a:rPr>
              <a:t> ♀️♂️</a:t>
            </a:r>
          </a:p>
          <a:p>
            <a:pPr marL="457200" lvl="1" indent="0">
              <a:lnSpc>
                <a:spcPct val="170000"/>
              </a:lnSpc>
              <a:buNone/>
            </a:pPr>
            <a:r>
              <a:rPr lang="en-US" dirty="0">
                <a:latin typeface="Times New Roman" panose="02020603050405020304" pitchFamily="18" charset="0"/>
                <a:cs typeface="Times New Roman" panose="02020603050405020304" pitchFamily="18" charset="0"/>
              </a:rPr>
              <a:t>Researchers discovered that </a:t>
            </a:r>
            <a:r>
              <a:rPr lang="en-US" b="1" dirty="0">
                <a:latin typeface="Times New Roman" panose="02020603050405020304" pitchFamily="18" charset="0"/>
                <a:cs typeface="Times New Roman" panose="02020603050405020304" pitchFamily="18" charset="0"/>
              </a:rPr>
              <a:t>liver androgen receptors</a:t>
            </a:r>
            <a:r>
              <a:rPr lang="en-US" dirty="0">
                <a:latin typeface="Times New Roman" panose="02020603050405020304" pitchFamily="18" charset="0"/>
                <a:cs typeface="Times New Roman" panose="02020603050405020304" pitchFamily="18" charset="0"/>
              </a:rPr>
              <a:t> work differently in men and women, affecting metabolism.</a:t>
            </a:r>
          </a:p>
          <a:p>
            <a:pPr>
              <a:lnSpc>
                <a:spcPct val="17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15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p:txBody>
          <a:bodyPr/>
          <a:lstStyle/>
          <a:p>
            <a:r>
              <a:rPr lang="en-US" dirty="0">
                <a:solidFill>
                  <a:srgbClr val="941651"/>
                </a:solidFill>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p:txBody>
          <a:bodyPr vert="horz" lIns="91440" tIns="45720" rIns="91440" bIns="45720" rtlCol="0" anchor="t">
            <a:normAutofit fontScale="70000" lnSpcReduction="20000"/>
          </a:bodyPr>
          <a:lstStyle/>
          <a:p>
            <a:pPr lvl="0">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Greenstein B. &amp; Wood D. F. (2011). The endocrine system at a glance (3rd ed.). Wiley-Blackwell</a:t>
            </a:r>
          </a:p>
          <a:p>
            <a:pPr lvl="0">
              <a:lnSpc>
                <a:spcPct val="150000"/>
              </a:lnSpc>
            </a:pPr>
            <a:r>
              <a:rPr lang="en-US" b="0" i="0" dirty="0" err="1">
                <a:solidFill>
                  <a:srgbClr val="000000"/>
                </a:solidFill>
                <a:effectLst/>
                <a:latin typeface="Times New Roman" panose="02020603050405020304" pitchFamily="18" charset="0"/>
                <a:cs typeface="Times New Roman" panose="02020603050405020304" pitchFamily="18" charset="0"/>
              </a:rPr>
              <a:t>Melmed</a:t>
            </a:r>
            <a:r>
              <a:rPr lang="en-US" b="0" i="0" dirty="0">
                <a:solidFill>
                  <a:srgbClr val="000000"/>
                </a:solidFill>
                <a:effectLst/>
                <a:latin typeface="Times New Roman" panose="02020603050405020304" pitchFamily="18" charset="0"/>
                <a:cs typeface="Times New Roman" panose="02020603050405020304" pitchFamily="18" charset="0"/>
              </a:rPr>
              <a:t> S. </a:t>
            </a:r>
            <a:r>
              <a:rPr lang="en-US" b="0" i="0" dirty="0" err="1">
                <a:solidFill>
                  <a:srgbClr val="000000"/>
                </a:solidFill>
                <a:effectLst/>
                <a:latin typeface="Times New Roman" panose="02020603050405020304" pitchFamily="18" charset="0"/>
                <a:cs typeface="Times New Roman" panose="02020603050405020304" pitchFamily="18" charset="0"/>
              </a:rPr>
              <a:t>Auchus</a:t>
            </a:r>
            <a:r>
              <a:rPr lang="en-US" b="0" i="0" dirty="0">
                <a:solidFill>
                  <a:srgbClr val="000000"/>
                </a:solidFill>
                <a:effectLst/>
                <a:latin typeface="Times New Roman" panose="02020603050405020304" pitchFamily="18" charset="0"/>
                <a:cs typeface="Times New Roman" panose="02020603050405020304" pitchFamily="18" charset="0"/>
              </a:rPr>
              <a:t> R. J. </a:t>
            </a:r>
            <a:r>
              <a:rPr lang="en-US" b="0" i="0" dirty="0" err="1">
                <a:solidFill>
                  <a:srgbClr val="000000"/>
                </a:solidFill>
                <a:effectLst/>
                <a:latin typeface="Times New Roman" panose="02020603050405020304" pitchFamily="18" charset="0"/>
                <a:cs typeface="Times New Roman" panose="02020603050405020304" pitchFamily="18" charset="0"/>
              </a:rPr>
              <a:t>Goldfine</a:t>
            </a:r>
            <a:r>
              <a:rPr lang="en-US" b="0" i="0" dirty="0">
                <a:solidFill>
                  <a:srgbClr val="000000"/>
                </a:solidFill>
                <a:effectLst/>
                <a:latin typeface="Times New Roman" panose="02020603050405020304" pitchFamily="18" charset="0"/>
                <a:cs typeface="Times New Roman" panose="02020603050405020304" pitchFamily="18" charset="0"/>
              </a:rPr>
              <a:t> A. B. Koenig R. Rosen C. J. &amp; Williams R. H. (2020). Williams textbook of endocrinology (14th ed.). Elsevier. Boron W. F. &amp; </a:t>
            </a:r>
            <a:r>
              <a:rPr lang="en-US" b="0" i="0" dirty="0" err="1">
                <a:solidFill>
                  <a:srgbClr val="000000"/>
                </a:solidFill>
                <a:effectLst/>
                <a:latin typeface="Times New Roman" panose="02020603050405020304" pitchFamily="18" charset="0"/>
                <a:cs typeface="Times New Roman" panose="02020603050405020304" pitchFamily="18" charset="0"/>
              </a:rPr>
              <a:t>Boulpaep</a:t>
            </a:r>
            <a:r>
              <a:rPr lang="en-US" b="0" i="0" dirty="0">
                <a:solidFill>
                  <a:srgbClr val="000000"/>
                </a:solidFill>
                <a:effectLst/>
                <a:latin typeface="Times New Roman" panose="02020603050405020304" pitchFamily="18" charset="0"/>
                <a:cs typeface="Times New Roman" panose="02020603050405020304" pitchFamily="18" charset="0"/>
              </a:rPr>
              <a:t> E. L. (2021). </a:t>
            </a:r>
          </a:p>
          <a:p>
            <a:pPr lvl="0">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Boron &amp; </a:t>
            </a:r>
            <a:r>
              <a:rPr lang="en-US" b="0" i="0" dirty="0" err="1">
                <a:solidFill>
                  <a:srgbClr val="000000"/>
                </a:solidFill>
                <a:effectLst/>
                <a:latin typeface="Times New Roman" panose="02020603050405020304" pitchFamily="18" charset="0"/>
                <a:cs typeface="Times New Roman" panose="02020603050405020304" pitchFamily="18" charset="0"/>
              </a:rPr>
              <a:t>boulpaep</a:t>
            </a:r>
            <a:r>
              <a:rPr lang="en-US" b="0" i="0" dirty="0">
                <a:solidFill>
                  <a:srgbClr val="000000"/>
                </a:solidFill>
                <a:effectLst/>
                <a:latin typeface="Times New Roman" panose="02020603050405020304" pitchFamily="18" charset="0"/>
                <a:cs typeface="Times New Roman" panose="02020603050405020304" pitchFamily="18" charset="0"/>
              </a:rPr>
              <a:t> concise medical physiology. Elsevier. Barrett K. E. Barman S. M. Yuan J. X.-J. &amp; Brooks H. (2019). </a:t>
            </a:r>
          </a:p>
          <a:p>
            <a:pPr lvl="0">
              <a:lnSpc>
                <a:spcPct val="150000"/>
              </a:lnSpc>
            </a:pPr>
            <a:r>
              <a:rPr lang="en-US" b="0" i="0" dirty="0" err="1">
                <a:solidFill>
                  <a:srgbClr val="000000"/>
                </a:solidFill>
                <a:effectLst/>
                <a:latin typeface="Times New Roman" panose="02020603050405020304" pitchFamily="18" charset="0"/>
                <a:cs typeface="Times New Roman" panose="02020603050405020304" pitchFamily="18" charset="0"/>
              </a:rPr>
              <a:t>Ganong's</a:t>
            </a:r>
            <a:r>
              <a:rPr lang="en-US" b="0" i="0" dirty="0">
                <a:solidFill>
                  <a:srgbClr val="000000"/>
                </a:solidFill>
                <a:effectLst/>
                <a:latin typeface="Times New Roman" panose="02020603050405020304" pitchFamily="18" charset="0"/>
                <a:cs typeface="Times New Roman" panose="02020603050405020304" pitchFamily="18" charset="0"/>
              </a:rPr>
              <a:t> review of medical physiology (review questions) (26th ed.). McGraw-Hill Education LLC Molina P. E. (2018). Endocrine physiology (Fifth). McGraw-Hill Education.</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33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Glands and types of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system and target tissues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Chemistry of hormones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Endocrinology Terms.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41883"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192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056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41482"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06258" y="6115502"/>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27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C67E07-7F46-DD81-FA90-4DF43F081A20}"/>
              </a:ext>
            </a:extLst>
          </p:cNvPr>
          <p:cNvPicPr>
            <a:picLocks noChangeAspect="1"/>
          </p:cNvPicPr>
          <p:nvPr/>
        </p:nvPicPr>
        <p:blipFill>
          <a:blip r:embed="rId2"/>
          <a:stretch>
            <a:fillRect/>
          </a:stretch>
        </p:blipFill>
        <p:spPr>
          <a:xfrm>
            <a:off x="1524000" y="573523"/>
            <a:ext cx="9412982" cy="4828168"/>
          </a:xfrm>
          <a:prstGeom prst="rect">
            <a:avLst/>
          </a:prstGeom>
        </p:spPr>
      </p:pic>
      <p:pic>
        <p:nvPicPr>
          <p:cNvPr id="5" name="Picture 2">
            <a:extLst>
              <a:ext uri="{FF2B5EF4-FFF2-40B4-BE49-F238E27FC236}">
                <a16:creationId xmlns:a16="http://schemas.microsoft.com/office/drawing/2014/main" id="{23D4520D-DD67-6F3D-3B1C-5DE505BF8D9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0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 up of a text&#10;&#10;Description automatically generated">
            <a:extLst>
              <a:ext uri="{FF2B5EF4-FFF2-40B4-BE49-F238E27FC236}">
                <a16:creationId xmlns:a16="http://schemas.microsoft.com/office/drawing/2014/main" id="{3DE0E8D3-F782-34D6-2E11-BDFAAD5D9B8D}"/>
              </a:ext>
            </a:extLst>
          </p:cNvPr>
          <p:cNvPicPr>
            <a:picLocks noGrp="1" noChangeAspect="1"/>
          </p:cNvPicPr>
          <p:nvPr>
            <p:ph idx="1"/>
          </p:nvPr>
        </p:nvPicPr>
        <p:blipFill>
          <a:blip r:embed="rId2"/>
          <a:stretch>
            <a:fillRect/>
          </a:stretch>
        </p:blipFill>
        <p:spPr>
          <a:xfrm>
            <a:off x="643467" y="961729"/>
            <a:ext cx="10905066" cy="4934541"/>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C7D85229-F89F-7554-27D8-B17E2528145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2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2D996AC-C1AF-1254-6260-9266E34FC184}"/>
              </a:ext>
            </a:extLst>
          </p:cNvPr>
          <p:cNvPicPr>
            <a:picLocks noGrp="1" noChangeAspect="1"/>
          </p:cNvPicPr>
          <p:nvPr>
            <p:ph idx="1"/>
          </p:nvPr>
        </p:nvPicPr>
        <p:blipFill>
          <a:blip r:embed="rId2"/>
          <a:stretch>
            <a:fillRect/>
          </a:stretch>
        </p:blipFill>
        <p:spPr>
          <a:xfrm>
            <a:off x="2418729" y="643467"/>
            <a:ext cx="73545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67D1993-B80A-9614-0DA9-21CC9BC80E3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7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A3CEEE-AC4E-E250-64D0-D85F52FEADC4}"/>
              </a:ext>
            </a:extLst>
          </p:cNvPr>
          <p:cNvPicPr>
            <a:picLocks noGrp="1" noChangeAspect="1"/>
          </p:cNvPicPr>
          <p:nvPr>
            <p:ph idx="1"/>
          </p:nvPr>
        </p:nvPicPr>
        <p:blipFill>
          <a:blip r:embed="rId2"/>
          <a:stretch>
            <a:fillRect/>
          </a:stretch>
        </p:blipFill>
        <p:spPr>
          <a:xfrm>
            <a:off x="643467" y="2106760"/>
            <a:ext cx="10905066" cy="264447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E02A630-DE2A-0C1E-F131-BD46D6221F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0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9FB17A8-73A7-85D2-F14D-953CEC9717EC}"/>
              </a:ext>
            </a:extLst>
          </p:cNvPr>
          <p:cNvPicPr>
            <a:picLocks noGrp="1" noChangeAspect="1"/>
          </p:cNvPicPr>
          <p:nvPr>
            <p:ph idx="1"/>
          </p:nvPr>
        </p:nvPicPr>
        <p:blipFill>
          <a:blip r:embed="rId2"/>
          <a:stretch>
            <a:fillRect/>
          </a:stretch>
        </p:blipFill>
        <p:spPr>
          <a:xfrm>
            <a:off x="2331767" y="643467"/>
            <a:ext cx="752846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76BEF9CD-1E09-1A21-30E9-EF0CC809BFA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77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Types of glands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234364"/>
            <a:ext cx="7694437"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Gland: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 organ that makes one or more substances, such as hormones, digestive juices, sweat, tears, saliva, or milk.</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Exocrine glands: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release their cellular secretions through a duct which empties to the outside or into the lumen (empty internal space) of an organ. These include sweat glands, salivary and pancreatic glands, and mammary glands. They are not considered a part of the endocrine system.</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Endocrine glands: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are ductless. This means that they do not have ducts to take their secretions to specific sites. Instead, hormones are secreted directly into capillaries and circulate in the blood throughout the body. </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ypes of Glands | Definition, Examples, Diagrams">
            <a:extLst>
              <a:ext uri="{FF2B5EF4-FFF2-40B4-BE49-F238E27FC236}">
                <a16:creationId xmlns:a16="http://schemas.microsoft.com/office/drawing/2014/main" id="{7CDB3036-890A-2F4C-5D81-594BFB1596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99"/>
          <a:stretch/>
        </p:blipFill>
        <p:spPr bwMode="auto">
          <a:xfrm>
            <a:off x="8368995" y="1303519"/>
            <a:ext cx="3582482" cy="30345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ypes of Glands | Definition, Examples, Diagrams">
            <a:extLst>
              <a:ext uri="{FF2B5EF4-FFF2-40B4-BE49-F238E27FC236}">
                <a16:creationId xmlns:a16="http://schemas.microsoft.com/office/drawing/2014/main" id="{AA0EAFE7-D734-29FA-7FA4-FC5B3192A5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32" t="12319" r="45329" b="16763"/>
          <a:stretch/>
        </p:blipFill>
        <p:spPr bwMode="auto">
          <a:xfrm>
            <a:off x="8280400" y="4338056"/>
            <a:ext cx="3705844" cy="201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7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305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Endocrine system, hormones and target tissues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3"/>
            <a:ext cx="11710954" cy="4454887"/>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system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consists of endocrine glands that secrete chemicals called hormones and produces long-term responses.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are chemical messengers that stimulate specific cells or tissues into action.</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Each hormone exerts very specific effects on certain organs, called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target organs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target tissues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Receptor</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is a molecule inside or on the surface of a cell (target cell) that binds to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Some hormones, such as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insulin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thyroxine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have many target</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organs. Other hormones, such as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calcitonin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some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pituitary gland</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have only one or a few target organs.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449652-3E93-D917-154C-1276B463AC6E}"/>
              </a:ext>
            </a:extLst>
          </p:cNvPr>
          <p:cNvPicPr>
            <a:picLocks noChangeAspect="1"/>
          </p:cNvPicPr>
          <p:nvPr/>
        </p:nvPicPr>
        <p:blipFill>
          <a:blip r:embed="rId4"/>
          <a:stretch>
            <a:fillRect/>
          </a:stretch>
        </p:blipFill>
        <p:spPr>
          <a:xfrm>
            <a:off x="8153400" y="4053303"/>
            <a:ext cx="3926840" cy="2193963"/>
          </a:xfrm>
          <a:prstGeom prst="rect">
            <a:avLst/>
          </a:prstGeom>
        </p:spPr>
      </p:pic>
    </p:spTree>
    <p:extLst>
      <p:ext uri="{BB962C8B-B14F-4D97-AF65-F5344CB8AC3E}">
        <p14:creationId xmlns:p14="http://schemas.microsoft.com/office/powerpoint/2010/main" val="230086322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747</Words>
  <Application>Microsoft Office PowerPoint</Application>
  <PresentationFormat>Widescreen</PresentationFormat>
  <Paragraphs>134</Paragraphs>
  <Slides>17</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Office Theme</vt:lpstr>
      <vt:lpstr>SavonVTI</vt:lpstr>
      <vt:lpstr>Office</vt:lpstr>
      <vt:lpstr>Introduction to Endocrinology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exciting recent discoveries in endocrinology</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55</cp:revision>
  <dcterms:created xsi:type="dcterms:W3CDTF">2022-10-25T13:41:35Z</dcterms:created>
  <dcterms:modified xsi:type="dcterms:W3CDTF">2025-02-02T13:18:43Z</dcterms:modified>
</cp:coreProperties>
</file>