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6"/>
  </p:notesMasterIdLst>
  <p:sldIdLst>
    <p:sldId id="256" r:id="rId2"/>
    <p:sldId id="257" r:id="rId3"/>
    <p:sldId id="280" r:id="rId4"/>
    <p:sldId id="282" r:id="rId5"/>
    <p:sldId id="281" r:id="rId6"/>
    <p:sldId id="277" r:id="rId7"/>
    <p:sldId id="285" r:id="rId8"/>
    <p:sldId id="283" r:id="rId9"/>
    <p:sldId id="284" r:id="rId10"/>
    <p:sldId id="287" r:id="rId11"/>
    <p:sldId id="286" r:id="rId12"/>
    <p:sldId id="288" r:id="rId13"/>
    <p:sldId id="292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0D635-2920-4AB0-8F6D-976760662D0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F9CAD-0AE4-4D27-A8BE-46A828B5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8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0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4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2/4/2025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7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1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6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7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5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8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7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6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8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2/4/2025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2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68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2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20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6247" y="1252187"/>
            <a:ext cx="6698755" cy="304270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PHARMACOLOGY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3919928"/>
            <a:ext cx="5355264" cy="11698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="1" dirty="0"/>
              <a:t>Khder Hussein Rasul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Pharmacology, MA 411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Spring Semester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First week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04/02/2025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C1ABB78-EF74-C7B7-918D-F0A3A94F1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84" y="1297576"/>
            <a:ext cx="3475263" cy="341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6C3ED2-0277-15FE-EA69-FB247A632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818D1B-FD4D-459A-35A3-7B64F8067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9DB4CE-EC9E-BB01-83F9-8BC9F3CFC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F4926-2165-3C6F-C990-514E49A9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87" y="-138239"/>
            <a:ext cx="9792208" cy="152707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2DE4ECE7-53FE-8E8D-7640-71A1C4253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7" name="日期占位符 3">
            <a:extLst>
              <a:ext uri="{FF2B5EF4-FFF2-40B4-BE49-F238E27FC236}">
                <a16:creationId xmlns:a16="http://schemas.microsoft.com/office/drawing/2014/main" id="{57BAD1F2-F4C2-704A-EA07-137489766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65B6BF51-FD5E-E9CF-8306-005467BC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4491DC84-A175-6DBE-E58E-84609671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AE567-870E-E2E2-325B-C18C5435CCCC}"/>
              </a:ext>
            </a:extLst>
          </p:cNvPr>
          <p:cNvSpPr txBox="1"/>
          <p:nvPr/>
        </p:nvSpPr>
        <p:spPr>
          <a:xfrm>
            <a:off x="569970" y="1122471"/>
            <a:ext cx="10462512" cy="5028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pharmacology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Pharmacokinetics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Pharmacodynamics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Autonomic nervous system pharmacology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 pharmacology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Antimicrobial agents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Endocrine and metabolic pharmacology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Hematological and chemotherapy drugs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Toxicology and drug safety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Interactions and clinical pharmacology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534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6C3ED2-0277-15FE-EA69-FB247A632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818D1B-FD4D-459A-35A3-7B64F8067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9DB4CE-EC9E-BB01-83F9-8BC9F3CFC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F4926-2165-3C6F-C990-514E49A9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87" y="-138239"/>
            <a:ext cx="9792208" cy="152707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methods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2DE4ECE7-53FE-8E8D-7640-71A1C4253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7" name="日期占位符 3">
            <a:extLst>
              <a:ext uri="{FF2B5EF4-FFF2-40B4-BE49-F238E27FC236}">
                <a16:creationId xmlns:a16="http://schemas.microsoft.com/office/drawing/2014/main" id="{57BAD1F2-F4C2-704A-EA07-137489766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65B6BF51-FD5E-E9CF-8306-005467BC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4491DC84-A175-6DBE-E58E-84609671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AE567-870E-E2E2-325B-C18C5435CCCC}"/>
              </a:ext>
            </a:extLst>
          </p:cNvPr>
          <p:cNvSpPr txBox="1"/>
          <p:nvPr/>
        </p:nvSpPr>
        <p:spPr>
          <a:xfrm>
            <a:off x="501144" y="1286200"/>
            <a:ext cx="10462512" cy="170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power point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 board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animations during teaching time</a:t>
            </a:r>
          </a:p>
        </p:txBody>
      </p:sp>
    </p:spTree>
    <p:extLst>
      <p:ext uri="{BB962C8B-B14F-4D97-AF65-F5344CB8AC3E}">
        <p14:creationId xmlns:p14="http://schemas.microsoft.com/office/powerpoint/2010/main" val="684641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6C3ED2-0277-15FE-EA69-FB247A632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818D1B-FD4D-459A-35A3-7B64F8067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9DB4CE-EC9E-BB01-83F9-8BC9F3CFC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F4926-2165-3C6F-C990-514E49A9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87" y="-138239"/>
            <a:ext cx="9792208" cy="152707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2DE4ECE7-53FE-8E8D-7640-71A1C4253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7" name="日期占位符 3">
            <a:extLst>
              <a:ext uri="{FF2B5EF4-FFF2-40B4-BE49-F238E27FC236}">
                <a16:creationId xmlns:a16="http://schemas.microsoft.com/office/drawing/2014/main" id="{57BAD1F2-F4C2-704A-EA07-137489766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65B6BF51-FD5E-E9CF-8306-005467BC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4491DC84-A175-6DBE-E58E-84609671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0F67FE-721F-D550-2AF4-5C4104553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872" y="912876"/>
            <a:ext cx="4172793" cy="542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56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E15645-BCFC-41BB-03E8-9A3AC72CF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C7C5D8-58C6-6A05-B2A5-F4A81B93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885914-1B40-5A00-A1CD-7E48FB3E1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B7E85D-C371-30DE-8E0C-C3A33011A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87" y="-138239"/>
            <a:ext cx="9792208" cy="152707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54301FCB-5CB4-CCC0-3ED0-6D533BE77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7" name="日期占位符 3">
            <a:extLst>
              <a:ext uri="{FF2B5EF4-FFF2-40B4-BE49-F238E27FC236}">
                <a16:creationId xmlns:a16="http://schemas.microsoft.com/office/drawing/2014/main" id="{582BFBD7-E4F2-94DC-FB2A-807FF6D5E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E6E37375-1144-0630-7742-0BCF9587F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185FA7AC-2EA6-36A3-19E0-220DCA90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B8030E-BE07-8D20-C2CA-EA1C07C82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579" y="925613"/>
            <a:ext cx="6188059" cy="537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87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F521C6-1956-9BC9-40E7-4A453488F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5863CE-E212-5D2E-75FB-0D7C98175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D1E999-0F48-2197-F0C1-C0B10115E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F677F3-0A76-5FEB-18B1-6D0E74D0D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87" y="-138239"/>
            <a:ext cx="9792208" cy="152707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DBD38E5D-2220-7A2C-F3FA-76B7C4B8F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7" name="日期占位符 3">
            <a:extLst>
              <a:ext uri="{FF2B5EF4-FFF2-40B4-BE49-F238E27FC236}">
                <a16:creationId xmlns:a16="http://schemas.microsoft.com/office/drawing/2014/main" id="{E5EEC7FB-0524-073C-EA05-2E2BB9CFB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A84A795B-4E9B-5EE7-8B71-65CC0EFF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2683C45E-FA44-389F-2400-EFA491D66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3B3D0-6E98-7EB0-9DFD-0E4B22A8BBEA}"/>
              </a:ext>
            </a:extLst>
          </p:cNvPr>
          <p:cNvSpPr txBox="1"/>
          <p:nvPr/>
        </p:nvSpPr>
        <p:spPr>
          <a:xfrm>
            <a:off x="501144" y="1286200"/>
            <a:ext cx="10462512" cy="4197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four main processes of pharmacokinetics?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main routes of drug administration?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organ is primarily responsible for drug metabolism?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difference between an agonist and an antagonist?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the term "potency" mean in pharmacology?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……………… is any substance that alters physiological functions when introduced into the body.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primary organ responsible for drug excretion is the ………………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drug that binds to a receptor and activates it is called an ……………… (agonist, antagonist).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class of drugs used to relieve pain is called …………………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…………………. is the ratio of a drug’s toxic dose to its effective dose.</a:t>
            </a: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0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1399676"/>
            <a:ext cx="9792208" cy="3407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 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entury Schoolbook" panose="02040604050505020304" pitchFamily="18" charset="0"/>
              </a:rPr>
              <a:t>TISHK International University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entury Schoolbook" panose="02040604050505020304" pitchFamily="18" charset="0"/>
              </a:rPr>
              <a:t>Department of Medical Analysis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entury Schoolbook" panose="02040604050505020304" pitchFamily="18" charset="0"/>
              </a:rPr>
              <a:t>Subject: </a:t>
            </a:r>
            <a:r>
              <a:rPr lang="en-US" sz="1800" dirty="0">
                <a:solidFill>
                  <a:srgbClr val="000000"/>
                </a:solidFill>
                <a:latin typeface="Century Schoolbook" panose="02040604050505020304" pitchFamily="18" charset="0"/>
              </a:rPr>
              <a:t>P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entury Schoolbook" panose="02040604050505020304" pitchFamily="18" charset="0"/>
              </a:rPr>
              <a:t>harmacology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entury Schoolbook" panose="02040604050505020304" pitchFamily="18" charset="0"/>
              </a:rPr>
              <a:t>Grade: </a:t>
            </a:r>
            <a:r>
              <a:rPr lang="en-US" sz="1800" dirty="0">
                <a:solidFill>
                  <a:srgbClr val="000000"/>
                </a:solidFill>
                <a:latin typeface="Century Schoolbook" panose="02040604050505020304" pitchFamily="18" charset="0"/>
              </a:rPr>
              <a:t>4</a:t>
            </a:r>
            <a:r>
              <a:rPr lang="en-US" sz="1800" baseline="30000" dirty="0">
                <a:solidFill>
                  <a:srgbClr val="000000"/>
                </a:solidFill>
                <a:latin typeface="Century Schoolbook" panose="02040604050505020304" pitchFamily="18" charset="0"/>
              </a:rPr>
              <a:t>th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entury Schoolbook" panose="02040604050505020304" pitchFamily="18" charset="0"/>
              </a:rPr>
              <a:t> Stage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entury Schoolbook" panose="02040604050505020304" pitchFamily="18" charset="0"/>
              </a:rPr>
              <a:t>Lecturer's name-Khder Hussein Rasul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entury Schoolbook" panose="02040604050505020304" pitchFamily="18" charset="0"/>
              </a:rPr>
              <a:t>Academic Year: 2024/2025</a:t>
            </a: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2BE31AD7-DBE4-F5CB-46A6-8889CF0CF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9499E8-56A2-A32F-47E3-5BCA0C751F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104A3F-6BF9-F110-F250-566932470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F2E3F7D-7505-6C40-AA36-BFA13743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44B7FF9-1C4E-92A2-B253-B17F68542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0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1399676"/>
            <a:ext cx="9792208" cy="3407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 </a:t>
            </a:r>
          </a:p>
          <a:p>
            <a:pPr marL="0" indent="0" algn="l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entury Schoolbook" panose="02040604050505020304" pitchFamily="18" charset="0"/>
              </a:rPr>
              <a:t>Department: Medical Analysis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entury Schoolbook" panose="02040604050505020304" pitchFamily="18" charset="0"/>
              </a:rPr>
              <a:t>Course name: </a:t>
            </a:r>
            <a:r>
              <a:rPr lang="en-US" sz="18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P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harmacology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entury Schoolbook" panose="02040604050505020304" pitchFamily="18" charset="0"/>
              </a:rPr>
              <a:t>Lecturer: Khder Hussein Rasul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entury Schoolbook" panose="02040604050505020304" pitchFamily="18" charset="0"/>
              </a:rPr>
              <a:t>Contact: e-mail: khder.rasul@tiu.edu.iq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entury Schoolbook" panose="02040604050505020304" pitchFamily="18" charset="0"/>
              </a:rPr>
              <a:t>Time (in hours) per week: 4hr./ week</a:t>
            </a: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2BE31AD7-DBE4-F5CB-46A6-8889CF0CF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9499E8-56A2-A32F-47E3-5BCA0C751F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104A3F-6BF9-F110-F250-566932470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F2E3F7D-7505-6C40-AA36-BFA13743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44B7FF9-1C4E-92A2-B253-B17F68542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2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6C3ED2-0277-15FE-EA69-FB247A632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818D1B-FD4D-459A-35A3-7B64F8067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9DB4CE-EC9E-BB01-83F9-8BC9F3CFC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F4926-2165-3C6F-C990-514E49A9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87" y="-138239"/>
            <a:ext cx="9792208" cy="152707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overview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2DE4ECE7-53FE-8E8D-7640-71A1C4253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7" name="日期占位符 3">
            <a:extLst>
              <a:ext uri="{FF2B5EF4-FFF2-40B4-BE49-F238E27FC236}">
                <a16:creationId xmlns:a16="http://schemas.microsoft.com/office/drawing/2014/main" id="{57BAD1F2-F4C2-704A-EA07-137489766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65B6BF51-FD5E-E9CF-8306-005467BC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4491DC84-A175-6DBE-E58E-84609671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AE567-870E-E2E2-325B-C18C5435CCCC}"/>
              </a:ext>
            </a:extLst>
          </p:cNvPr>
          <p:cNvSpPr txBox="1"/>
          <p:nvPr/>
        </p:nvSpPr>
        <p:spPr>
          <a:xfrm>
            <a:off x="462408" y="1527078"/>
            <a:ext cx="10462512" cy="2811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Century Schoolbook" panose="02040604050505020304" pitchFamily="18" charset="0"/>
              </a:rPr>
              <a:t>This course provides understanding of pharmacology, including </a:t>
            </a:r>
            <a:endParaRPr lang="ku-Arab-IQ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entury Schoolbook" panose="02040604050505020304" pitchFamily="18" charset="0"/>
              </a:rPr>
              <a:t>Drug classifications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entury Schoolbook" panose="02040604050505020304" pitchFamily="18" charset="0"/>
              </a:rPr>
              <a:t>Mechanisms of drug action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entury Schoolbook" panose="02040604050505020304" pitchFamily="18" charset="0"/>
              </a:rPr>
              <a:t>Pharmacokinetics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entury Schoolbook" panose="02040604050505020304" pitchFamily="18" charset="0"/>
              </a:rPr>
              <a:t>Pharmacodynamics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entury Schoolbook" panose="02040604050505020304" pitchFamily="18" charset="0"/>
              </a:rPr>
              <a:t>Drug interactions.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7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6C3ED2-0277-15FE-EA69-FB247A632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818D1B-FD4D-459A-35A3-7B64F8067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9DB4CE-EC9E-BB01-83F9-8BC9F3CFC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F4926-2165-3C6F-C990-514E49A9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87" y="-138239"/>
            <a:ext cx="9792208" cy="152707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Course keywords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2DE4ECE7-53FE-8E8D-7640-71A1C4253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7" name="日期占位符 3">
            <a:extLst>
              <a:ext uri="{FF2B5EF4-FFF2-40B4-BE49-F238E27FC236}">
                <a16:creationId xmlns:a16="http://schemas.microsoft.com/office/drawing/2014/main" id="{57BAD1F2-F4C2-704A-EA07-137489766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65B6BF51-FD5E-E9CF-8306-005467BC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4491DC84-A175-6DBE-E58E-84609671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AE567-870E-E2E2-325B-C18C5435CCCC}"/>
              </a:ext>
            </a:extLst>
          </p:cNvPr>
          <p:cNvSpPr txBox="1"/>
          <p:nvPr/>
        </p:nvSpPr>
        <p:spPr>
          <a:xfrm>
            <a:off x="462408" y="1527078"/>
            <a:ext cx="10462512" cy="3227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entury Schoolbook" panose="02040604050505020304" pitchFamily="18" charset="0"/>
              </a:rPr>
              <a:t>Pharmacokinetics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entury Schoolbook" panose="02040604050505020304" pitchFamily="18" charset="0"/>
              </a:rPr>
              <a:t>Pharmacodynamics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entury Schoolbook" panose="02040604050505020304" pitchFamily="18" charset="0"/>
              </a:rPr>
              <a:t>Drug metabolism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entury Schoolbook" panose="02040604050505020304" pitchFamily="18" charset="0"/>
              </a:rPr>
              <a:t>Bioavailability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entury Schoolbook" panose="02040604050505020304" pitchFamily="18" charset="0"/>
              </a:rPr>
              <a:t>Half-life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entury Schoolbook" panose="02040604050505020304" pitchFamily="18" charset="0"/>
              </a:rPr>
              <a:t>Clearance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entury Schoolbook" panose="02040604050505020304" pitchFamily="18" charset="0"/>
              </a:rPr>
              <a:t>Drug-receptor interaction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180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6C3ED2-0277-15FE-EA69-FB247A632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818D1B-FD4D-459A-35A3-7B64F8067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9DB4CE-EC9E-BB01-83F9-8BC9F3CFC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F4926-2165-3C6F-C990-514E49A9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87" y="-138239"/>
            <a:ext cx="9792208" cy="152707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Student's obligation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2DE4ECE7-53FE-8E8D-7640-71A1C4253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7" name="日期占位符 3">
            <a:extLst>
              <a:ext uri="{FF2B5EF4-FFF2-40B4-BE49-F238E27FC236}">
                <a16:creationId xmlns:a16="http://schemas.microsoft.com/office/drawing/2014/main" id="{57BAD1F2-F4C2-704A-EA07-137489766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65B6BF51-FD5E-E9CF-8306-005467BC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4491DC84-A175-6DBE-E58E-84609671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AE567-870E-E2E2-325B-C18C5435CCCC}"/>
              </a:ext>
            </a:extLst>
          </p:cNvPr>
          <p:cNvSpPr txBox="1"/>
          <p:nvPr/>
        </p:nvSpPr>
        <p:spPr>
          <a:xfrm>
            <a:off x="501144" y="1001063"/>
            <a:ext cx="10462512" cy="4474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 policy: </a:t>
            </a: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should take exam during the course</a:t>
            </a:r>
          </a:p>
          <a:p>
            <a:pPr>
              <a:lnSpc>
                <a:spcPct val="150000"/>
              </a:lnSpc>
            </a:pPr>
            <a:endParaRPr lang="en-US" sz="1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Classroom polices:</a:t>
            </a: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Attendance: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are strongly encouraged to attend in class on a regular basis, as participation is important to understanding of the material. This is students opportunity to ask questions. Students are responsible for obtaining any information during the class which provided. </a:t>
            </a:r>
          </a:p>
          <a:p>
            <a:pPr>
              <a:lnSpc>
                <a:spcPct val="150000"/>
              </a:lnSpc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Lateness: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Lateness to class is disruptive</a:t>
            </a:r>
          </a:p>
          <a:p>
            <a:pPr>
              <a:lnSpc>
                <a:spcPct val="150000"/>
              </a:lnSpc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Electronic devices: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allowed to use in the class.</a:t>
            </a:r>
          </a:p>
          <a:p>
            <a:pPr>
              <a:lnSpc>
                <a:spcPct val="150000"/>
              </a:lnSpc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Talking: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class, please refrain from side conversations. These can be disruptive to your fellow students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4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6C3ED2-0277-15FE-EA69-FB247A632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818D1B-FD4D-459A-35A3-7B64F8067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9DB4CE-EC9E-BB01-83F9-8BC9F3CFC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F4926-2165-3C6F-C990-514E49A9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87" y="-138239"/>
            <a:ext cx="9792208" cy="152707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objectives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2DE4ECE7-53FE-8E8D-7640-71A1C4253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7" name="日期占位符 3">
            <a:extLst>
              <a:ext uri="{FF2B5EF4-FFF2-40B4-BE49-F238E27FC236}">
                <a16:creationId xmlns:a16="http://schemas.microsoft.com/office/drawing/2014/main" id="{57BAD1F2-F4C2-704A-EA07-137489766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65B6BF51-FD5E-E9CF-8306-005467BC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4491DC84-A175-6DBE-E58E-84609671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AE567-870E-E2E2-325B-C18C5435CCCC}"/>
              </a:ext>
            </a:extLst>
          </p:cNvPr>
          <p:cNvSpPr txBox="1"/>
          <p:nvPr/>
        </p:nvSpPr>
        <p:spPr>
          <a:xfrm>
            <a:off x="501144" y="1001063"/>
            <a:ext cx="10462512" cy="3782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fundamental pharmacological principles, including drug absorption, distribution, metabolism, and excretion.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Classify drugs based on therapeutic use, mechanism of action and chemical properties.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the mechanisms of drug action and their effects on the human body.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Recognize adverse drug reactions, contraindications, and the importance of pharmacovigilance.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pharmacology of key drug classes, including antibiotics, cardiovascular drugs, analgesics, and chemotherapy agents.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 laboratory data related to drug monitoring and toxicology.</a:t>
            </a: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915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6C3ED2-0277-15FE-EA69-FB247A632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818D1B-FD4D-459A-35A3-7B64F8067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9DB4CE-EC9E-BB01-83F9-8BC9F3CFC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F4926-2165-3C6F-C990-514E49A9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87" y="-138239"/>
            <a:ext cx="9792208" cy="152707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expectation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2DE4ECE7-53FE-8E8D-7640-71A1C4253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7" name="日期占位符 3">
            <a:extLst>
              <a:ext uri="{FF2B5EF4-FFF2-40B4-BE49-F238E27FC236}">
                <a16:creationId xmlns:a16="http://schemas.microsoft.com/office/drawing/2014/main" id="{57BAD1F2-F4C2-704A-EA07-137489766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65B6BF51-FD5E-E9CF-8306-005467BC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4491DC84-A175-6DBE-E58E-84609671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AE567-870E-E2E2-325B-C18C5435CCCC}"/>
              </a:ext>
            </a:extLst>
          </p:cNvPr>
          <p:cNvSpPr txBox="1"/>
          <p:nvPr/>
        </p:nvSpPr>
        <p:spPr>
          <a:xfrm>
            <a:off x="501144" y="1001063"/>
            <a:ext cx="10462512" cy="1843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Participate in discussions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me know when you experience problems, so I have a chance to assist you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 classmates and instructor</a:t>
            </a:r>
          </a:p>
        </p:txBody>
      </p:sp>
    </p:spTree>
    <p:extLst>
      <p:ext uri="{BB962C8B-B14F-4D97-AF65-F5344CB8AC3E}">
        <p14:creationId xmlns:p14="http://schemas.microsoft.com/office/powerpoint/2010/main" val="373840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6C3ED2-0277-15FE-EA69-FB247A632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818D1B-FD4D-459A-35A3-7B64F8067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9DB4CE-EC9E-BB01-83F9-8BC9F3CFC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F4926-2165-3C6F-C990-514E49A9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87" y="-138239"/>
            <a:ext cx="9792208" cy="152707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expect of me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2DE4ECE7-53FE-8E8D-7640-71A1C4253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7" name="日期占位符 3">
            <a:extLst>
              <a:ext uri="{FF2B5EF4-FFF2-40B4-BE49-F238E27FC236}">
                <a16:creationId xmlns:a16="http://schemas.microsoft.com/office/drawing/2014/main" id="{57BAD1F2-F4C2-704A-EA07-137489766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192376"/>
            <a:ext cx="9936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1575F-2C69-43AE-AB63-33E346A31F78}" type="datetime1">
              <a:rPr kumimoji="0" lang="en-GB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04/02/2025</a:t>
            </a:fld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65B6BF51-FD5E-E9CF-8306-005467BC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664" y="6183867"/>
            <a:ext cx="15300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t>Khder Hussein Rasul</a:t>
            </a:r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4491DC84-A175-6DBE-E58E-84609671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6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sv-SE" alt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altLang="sv-SE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AE567-870E-E2E2-325B-C18C5435CCCC}"/>
              </a:ext>
            </a:extLst>
          </p:cNvPr>
          <p:cNvSpPr txBox="1"/>
          <p:nvPr/>
        </p:nvSpPr>
        <p:spPr>
          <a:xfrm>
            <a:off x="501144" y="1001063"/>
            <a:ext cx="10462512" cy="3366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 and expertise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communication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Accessibility and availability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 for diversity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scientific environment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to your ideas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 response to your inquiries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 and feedback</a:t>
            </a:r>
          </a:p>
        </p:txBody>
      </p:sp>
    </p:spTree>
    <p:extLst>
      <p:ext uri="{BB962C8B-B14F-4D97-AF65-F5344CB8AC3E}">
        <p14:creationId xmlns:p14="http://schemas.microsoft.com/office/powerpoint/2010/main" val="1871906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5980</TotalTime>
  <Words>590</Words>
  <Application>Microsoft Office PowerPoint</Application>
  <PresentationFormat>Widescreen</PresentationFormat>
  <Paragraphs>141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Century Schoolbook</vt:lpstr>
      <vt:lpstr>Courier New</vt:lpstr>
      <vt:lpstr>Franklin Gothic Book</vt:lpstr>
      <vt:lpstr>Garamond</vt:lpstr>
      <vt:lpstr>Times New Roman</vt:lpstr>
      <vt:lpstr>SavonVTI</vt:lpstr>
      <vt:lpstr>PHARMACOLOGY</vt:lpstr>
      <vt:lpstr>PowerPoint Presentation</vt:lpstr>
      <vt:lpstr>PowerPoint Presentation</vt:lpstr>
      <vt:lpstr>Course overview</vt:lpstr>
      <vt:lpstr>The Course keywords</vt:lpstr>
      <vt:lpstr>Student's obligation</vt:lpstr>
      <vt:lpstr>Course objectives</vt:lpstr>
      <vt:lpstr>My expectation</vt:lpstr>
      <vt:lpstr>You can expect of me</vt:lpstr>
      <vt:lpstr>Topics</vt:lpstr>
      <vt:lpstr>Teaching methods</vt:lpstr>
      <vt:lpstr>References</vt:lpstr>
      <vt:lpstr>References</vt:lpstr>
      <vt:lpstr>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title</dc:title>
  <dc:creator>Samira Saeed</dc:creator>
  <cp:lastModifiedBy>Sarbast Muhammed</cp:lastModifiedBy>
  <cp:revision>281</cp:revision>
  <dcterms:created xsi:type="dcterms:W3CDTF">2023-08-06T13:50:32Z</dcterms:created>
  <dcterms:modified xsi:type="dcterms:W3CDTF">2025-02-04T05:42:49Z</dcterms:modified>
</cp:coreProperties>
</file>