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33" r:id="rId3"/>
  </p:sldMasterIdLst>
  <p:notesMasterIdLst>
    <p:notesMasterId r:id="rId29"/>
  </p:notesMasterIdLst>
  <p:sldIdLst>
    <p:sldId id="327" r:id="rId4"/>
    <p:sldId id="482"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47" r:id="rId19"/>
    <p:sldId id="548" r:id="rId20"/>
    <p:sldId id="372" r:id="rId21"/>
    <p:sldId id="386" r:id="rId22"/>
    <p:sldId id="376" r:id="rId23"/>
    <p:sldId id="379" r:id="rId24"/>
    <p:sldId id="383" r:id="rId25"/>
    <p:sldId id="387" r:id="rId26"/>
    <p:sldId id="258" r:id="rId27"/>
    <p:sldId id="5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D5FD9B37-291F-4FA5-89D7-0DBE4CDC8DB4}">
          <p14:sldIdLst>
            <p14:sldId id="482"/>
            <p14:sldId id="534"/>
            <p14:sldId id="535"/>
            <p14:sldId id="536"/>
            <p14:sldId id="537"/>
            <p14:sldId id="538"/>
            <p14:sldId id="539"/>
            <p14:sldId id="540"/>
            <p14:sldId id="541"/>
            <p14:sldId id="542"/>
            <p14:sldId id="543"/>
            <p14:sldId id="544"/>
            <p14:sldId id="545"/>
            <p14:sldId id="546"/>
            <p14:sldId id="547"/>
            <p14:sldId id="548"/>
            <p14:sldId id="372"/>
            <p14:sldId id="386"/>
            <p14:sldId id="376"/>
            <p14:sldId id="379"/>
            <p14:sldId id="383"/>
            <p14:sldId id="387"/>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0328E243-1D4D-47D6-86B1-E6476692C0B0}"/>
    <pc:docChg chg="custSel modSld">
      <pc:chgData name="Zhikal Khidhr" userId="5b7e17f9e3b74d0c" providerId="LiveId" clId="{0328E243-1D4D-47D6-86B1-E6476692C0B0}" dt="2024-02-17T17:39:54.347" v="15" actId="27636"/>
      <pc:docMkLst>
        <pc:docMk/>
      </pc:docMkLst>
      <pc:sldChg chg="modSp mod">
        <pc:chgData name="Zhikal Khidhr" userId="5b7e17f9e3b74d0c" providerId="LiveId" clId="{0328E243-1D4D-47D6-86B1-E6476692C0B0}" dt="2024-02-17T17:24:16.177" v="4" actId="5793"/>
        <pc:sldMkLst>
          <pc:docMk/>
          <pc:sldMk cId="3173188058" sldId="534"/>
        </pc:sldMkLst>
        <pc:spChg chg="mod">
          <ac:chgData name="Zhikal Khidhr" userId="5b7e17f9e3b74d0c" providerId="LiveId" clId="{0328E243-1D4D-47D6-86B1-E6476692C0B0}" dt="2024-02-17T17:24:16.177" v="4" actId="5793"/>
          <ac:spMkLst>
            <pc:docMk/>
            <pc:sldMk cId="3173188058" sldId="534"/>
            <ac:spMk id="7" creationId="{608DA07D-3297-432A-B0EF-7898508B7D81}"/>
          </ac:spMkLst>
        </pc:spChg>
      </pc:sldChg>
      <pc:sldChg chg="modSp mod">
        <pc:chgData name="Zhikal Khidhr" userId="5b7e17f9e3b74d0c" providerId="LiveId" clId="{0328E243-1D4D-47D6-86B1-E6476692C0B0}" dt="2024-02-17T17:26:27.080" v="7" actId="14100"/>
        <pc:sldMkLst>
          <pc:docMk/>
          <pc:sldMk cId="2789681450" sldId="537"/>
        </pc:sldMkLst>
        <pc:spChg chg="mod">
          <ac:chgData name="Zhikal Khidhr" userId="5b7e17f9e3b74d0c" providerId="LiveId" clId="{0328E243-1D4D-47D6-86B1-E6476692C0B0}" dt="2024-02-17T17:26:27.080" v="7" actId="14100"/>
          <ac:spMkLst>
            <pc:docMk/>
            <pc:sldMk cId="2789681450" sldId="537"/>
            <ac:spMk id="7" creationId="{608DA07D-3297-432A-B0EF-7898508B7D81}"/>
          </ac:spMkLst>
        </pc:spChg>
      </pc:sldChg>
      <pc:sldChg chg="modSp mod">
        <pc:chgData name="Zhikal Khidhr" userId="5b7e17f9e3b74d0c" providerId="LiveId" clId="{0328E243-1D4D-47D6-86B1-E6476692C0B0}" dt="2024-02-17T17:27:10.451" v="9" actId="2711"/>
        <pc:sldMkLst>
          <pc:docMk/>
          <pc:sldMk cId="448782646" sldId="538"/>
        </pc:sldMkLst>
        <pc:spChg chg="mod">
          <ac:chgData name="Zhikal Khidhr" userId="5b7e17f9e3b74d0c" providerId="LiveId" clId="{0328E243-1D4D-47D6-86B1-E6476692C0B0}" dt="2024-02-17T17:27:10.451" v="9" actId="2711"/>
          <ac:spMkLst>
            <pc:docMk/>
            <pc:sldMk cId="448782646" sldId="538"/>
            <ac:spMk id="7" creationId="{608DA07D-3297-432A-B0EF-7898508B7D81}"/>
          </ac:spMkLst>
        </pc:spChg>
      </pc:sldChg>
      <pc:sldChg chg="modSp mod">
        <pc:chgData name="Zhikal Khidhr" userId="5b7e17f9e3b74d0c" providerId="LiveId" clId="{0328E243-1D4D-47D6-86B1-E6476692C0B0}" dt="2024-02-17T17:28:51.163" v="11" actId="13900"/>
        <pc:sldMkLst>
          <pc:docMk/>
          <pc:sldMk cId="936158867" sldId="541"/>
        </pc:sldMkLst>
        <pc:spChg chg="mod">
          <ac:chgData name="Zhikal Khidhr" userId="5b7e17f9e3b74d0c" providerId="LiveId" clId="{0328E243-1D4D-47D6-86B1-E6476692C0B0}" dt="2024-02-17T17:28:51.163" v="11" actId="13900"/>
          <ac:spMkLst>
            <pc:docMk/>
            <pc:sldMk cId="936158867" sldId="541"/>
            <ac:spMk id="7" creationId="{608DA07D-3297-432A-B0EF-7898508B7D81}"/>
          </ac:spMkLst>
        </pc:spChg>
      </pc:sldChg>
      <pc:sldChg chg="modSp mod">
        <pc:chgData name="Zhikal Khidhr" userId="5b7e17f9e3b74d0c" providerId="LiveId" clId="{0328E243-1D4D-47D6-86B1-E6476692C0B0}" dt="2024-02-17T17:38:54.066" v="12" actId="2711"/>
        <pc:sldMkLst>
          <pc:docMk/>
          <pc:sldMk cId="1054286608" sldId="545"/>
        </pc:sldMkLst>
        <pc:spChg chg="mod">
          <ac:chgData name="Zhikal Khidhr" userId="5b7e17f9e3b74d0c" providerId="LiveId" clId="{0328E243-1D4D-47D6-86B1-E6476692C0B0}" dt="2024-02-17T17:38:54.066" v="12" actId="2711"/>
          <ac:spMkLst>
            <pc:docMk/>
            <pc:sldMk cId="1054286608" sldId="545"/>
            <ac:spMk id="8" creationId="{608DA07D-3297-432A-B0EF-7898508B7D81}"/>
          </ac:spMkLst>
        </pc:spChg>
        <pc:spChg chg="mod">
          <ac:chgData name="Zhikal Khidhr" userId="5b7e17f9e3b74d0c" providerId="LiveId" clId="{0328E243-1D4D-47D6-86B1-E6476692C0B0}" dt="2024-02-17T17:38:54.066" v="12" actId="2711"/>
          <ac:spMkLst>
            <pc:docMk/>
            <pc:sldMk cId="1054286608" sldId="545"/>
            <ac:spMk id="12" creationId="{18C4EF0E-8562-3F9C-BD0C-F498AC1FA540}"/>
          </ac:spMkLst>
        </pc:spChg>
      </pc:sldChg>
      <pc:sldChg chg="modSp mod">
        <pc:chgData name="Zhikal Khidhr" userId="5b7e17f9e3b74d0c" providerId="LiveId" clId="{0328E243-1D4D-47D6-86B1-E6476692C0B0}" dt="2024-02-17T17:39:54.347" v="15" actId="27636"/>
        <pc:sldMkLst>
          <pc:docMk/>
          <pc:sldMk cId="2187530496" sldId="547"/>
        </pc:sldMkLst>
        <pc:spChg chg="mod">
          <ac:chgData name="Zhikal Khidhr" userId="5b7e17f9e3b74d0c" providerId="LiveId" clId="{0328E243-1D4D-47D6-86B1-E6476692C0B0}" dt="2024-02-17T17:39:47.870" v="13" actId="2711"/>
          <ac:spMkLst>
            <pc:docMk/>
            <pc:sldMk cId="2187530496" sldId="547"/>
            <ac:spMk id="7" creationId="{608DA07D-3297-432A-B0EF-7898508B7D81}"/>
          </ac:spMkLst>
        </pc:spChg>
        <pc:spChg chg="mod">
          <ac:chgData name="Zhikal Khidhr" userId="5b7e17f9e3b74d0c" providerId="LiveId" clId="{0328E243-1D4D-47D6-86B1-E6476692C0B0}" dt="2024-02-17T17:39:54.347" v="15" actId="27636"/>
          <ac:spMkLst>
            <pc:docMk/>
            <pc:sldMk cId="2187530496" sldId="547"/>
            <ac:spMk id="8" creationId="{608DA07D-3297-432A-B0EF-7898508B7D81}"/>
          </ac:spMkLst>
        </pc:spChg>
      </pc:sld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04D1E-598D-466B-BCE7-2E57B367F4C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8A339D9-B8C8-4CFE-BC0D-CFDE6D521D57}">
      <dgm:prSet/>
      <dgm:spPr/>
      <dgm:t>
        <a:bodyPr/>
        <a:lstStyle/>
        <a:p>
          <a:r>
            <a:rPr lang="en-US" b="0"/>
            <a:t>Hypothalamus</a:t>
          </a:r>
          <a:endParaRPr lang="en-US"/>
        </a:p>
      </dgm:t>
    </dgm:pt>
    <dgm:pt modelId="{1D1ED3F8-D835-4333-94F7-C0C7A9D95181}" type="parTrans" cxnId="{C62FC0D2-76D2-48A9-9F7A-D05A41C5D061}">
      <dgm:prSet/>
      <dgm:spPr/>
      <dgm:t>
        <a:bodyPr/>
        <a:lstStyle/>
        <a:p>
          <a:endParaRPr lang="en-US"/>
        </a:p>
      </dgm:t>
    </dgm:pt>
    <dgm:pt modelId="{A221FA40-AF02-4FD7-B644-C21628F27804}" type="sibTrans" cxnId="{C62FC0D2-76D2-48A9-9F7A-D05A41C5D061}">
      <dgm:prSet/>
      <dgm:spPr/>
      <dgm:t>
        <a:bodyPr/>
        <a:lstStyle/>
        <a:p>
          <a:endParaRPr lang="en-US"/>
        </a:p>
      </dgm:t>
    </dgm:pt>
    <dgm:pt modelId="{831C603C-4214-4566-B649-5363D41EDF80}">
      <dgm:prSet/>
      <dgm:spPr/>
      <dgm:t>
        <a:bodyPr/>
        <a:lstStyle/>
        <a:p>
          <a:r>
            <a:rPr lang="en-US" b="0"/>
            <a:t>Hypothalamic hormones</a:t>
          </a:r>
          <a:endParaRPr lang="en-US"/>
        </a:p>
      </dgm:t>
    </dgm:pt>
    <dgm:pt modelId="{1696C812-56F2-48B5-B88B-E796C41A6455}" type="parTrans" cxnId="{790D8D4A-996F-45DF-A0AE-A34B49CBC9D0}">
      <dgm:prSet/>
      <dgm:spPr/>
      <dgm:t>
        <a:bodyPr/>
        <a:lstStyle/>
        <a:p>
          <a:endParaRPr lang="en-US"/>
        </a:p>
      </dgm:t>
    </dgm:pt>
    <dgm:pt modelId="{4F5AE5C9-FFB5-4FB9-9959-296C36A91C9F}" type="sibTrans" cxnId="{790D8D4A-996F-45DF-A0AE-A34B49CBC9D0}">
      <dgm:prSet/>
      <dgm:spPr/>
      <dgm:t>
        <a:bodyPr/>
        <a:lstStyle/>
        <a:p>
          <a:endParaRPr lang="en-US"/>
        </a:p>
      </dgm:t>
    </dgm:pt>
    <dgm:pt modelId="{3BA3AB22-CB6F-4D48-801D-800AA954D1BE}">
      <dgm:prSet/>
      <dgm:spPr/>
      <dgm:t>
        <a:bodyPr/>
        <a:lstStyle/>
        <a:p>
          <a:r>
            <a:rPr lang="en-US" b="0"/>
            <a:t>The Hypophyseal Portal System</a:t>
          </a:r>
          <a:endParaRPr lang="en-US"/>
        </a:p>
      </dgm:t>
    </dgm:pt>
    <dgm:pt modelId="{616F8A4E-1407-4607-9495-B360C27F61E3}" type="parTrans" cxnId="{98970ACC-2D96-4E7A-8E78-CCB783E46A69}">
      <dgm:prSet/>
      <dgm:spPr/>
      <dgm:t>
        <a:bodyPr/>
        <a:lstStyle/>
        <a:p>
          <a:endParaRPr lang="en-US"/>
        </a:p>
      </dgm:t>
    </dgm:pt>
    <dgm:pt modelId="{6F0CA654-2552-4196-89FA-5B0A4DF7A0C6}" type="sibTrans" cxnId="{98970ACC-2D96-4E7A-8E78-CCB783E46A69}">
      <dgm:prSet/>
      <dgm:spPr/>
      <dgm:t>
        <a:bodyPr/>
        <a:lstStyle/>
        <a:p>
          <a:endParaRPr lang="en-US"/>
        </a:p>
      </dgm:t>
    </dgm:pt>
    <dgm:pt modelId="{E211FF58-7555-4E5D-917C-CE4D88782F50}">
      <dgm:prSet/>
      <dgm:spPr/>
      <dgm:t>
        <a:bodyPr/>
        <a:lstStyle/>
        <a:p>
          <a:r>
            <a:rPr lang="en-US" b="0"/>
            <a:t>Posterior pituitary </a:t>
          </a:r>
          <a:endParaRPr lang="en-US"/>
        </a:p>
      </dgm:t>
    </dgm:pt>
    <dgm:pt modelId="{0BD5CF18-B0F2-4974-9EE8-D2AE298251E1}" type="parTrans" cxnId="{312D36AB-B894-49F6-A6FF-1C8642EC834D}">
      <dgm:prSet/>
      <dgm:spPr/>
      <dgm:t>
        <a:bodyPr/>
        <a:lstStyle/>
        <a:p>
          <a:endParaRPr lang="en-US"/>
        </a:p>
      </dgm:t>
    </dgm:pt>
    <dgm:pt modelId="{C88F8753-D7A2-4D85-86CB-B51FA493AA6A}" type="sibTrans" cxnId="{312D36AB-B894-49F6-A6FF-1C8642EC834D}">
      <dgm:prSet/>
      <dgm:spPr/>
      <dgm:t>
        <a:bodyPr/>
        <a:lstStyle/>
        <a:p>
          <a:endParaRPr lang="en-US"/>
        </a:p>
      </dgm:t>
    </dgm:pt>
    <dgm:pt modelId="{ACCD9535-55E3-4104-B71B-FE8DA55CBEA3}">
      <dgm:prSet/>
      <dgm:spPr/>
      <dgm:t>
        <a:bodyPr/>
        <a:lstStyle/>
        <a:p>
          <a:r>
            <a:rPr lang="en-US" b="0"/>
            <a:t>oxytocin</a:t>
          </a:r>
          <a:endParaRPr lang="en-US"/>
        </a:p>
      </dgm:t>
    </dgm:pt>
    <dgm:pt modelId="{5E464770-AD96-486B-AFF6-E0D0ABCAE85A}" type="parTrans" cxnId="{DB7E57EE-4D50-4583-8536-C31AA78AE4D3}">
      <dgm:prSet/>
      <dgm:spPr/>
      <dgm:t>
        <a:bodyPr/>
        <a:lstStyle/>
        <a:p>
          <a:endParaRPr lang="en-US"/>
        </a:p>
      </dgm:t>
    </dgm:pt>
    <dgm:pt modelId="{3ACAA8C0-123C-49F9-A023-77B06D0CB237}" type="sibTrans" cxnId="{DB7E57EE-4D50-4583-8536-C31AA78AE4D3}">
      <dgm:prSet/>
      <dgm:spPr/>
      <dgm:t>
        <a:bodyPr/>
        <a:lstStyle/>
        <a:p>
          <a:endParaRPr lang="en-US"/>
        </a:p>
      </dgm:t>
    </dgm:pt>
    <dgm:pt modelId="{C3371852-249E-4367-ABC1-6F4445B898D0}" type="pres">
      <dgm:prSet presAssocID="{3B804D1E-598D-466B-BCE7-2E57B367F4C3}" presName="vert0" presStyleCnt="0">
        <dgm:presLayoutVars>
          <dgm:dir/>
          <dgm:animOne val="branch"/>
          <dgm:animLvl val="lvl"/>
        </dgm:presLayoutVars>
      </dgm:prSet>
      <dgm:spPr/>
    </dgm:pt>
    <dgm:pt modelId="{64AF550F-77C5-4AE2-8CD2-26206800449F}" type="pres">
      <dgm:prSet presAssocID="{B8A339D9-B8C8-4CFE-BC0D-CFDE6D521D57}" presName="thickLine" presStyleLbl="alignNode1" presStyleIdx="0" presStyleCnt="5"/>
      <dgm:spPr/>
    </dgm:pt>
    <dgm:pt modelId="{334DDF73-BA55-42AC-B6C7-2F0853C82EFD}" type="pres">
      <dgm:prSet presAssocID="{B8A339D9-B8C8-4CFE-BC0D-CFDE6D521D57}" presName="horz1" presStyleCnt="0"/>
      <dgm:spPr/>
    </dgm:pt>
    <dgm:pt modelId="{BA57F56B-2CA7-4408-9B99-07BBA47156A8}" type="pres">
      <dgm:prSet presAssocID="{B8A339D9-B8C8-4CFE-BC0D-CFDE6D521D57}" presName="tx1" presStyleLbl="revTx" presStyleIdx="0" presStyleCnt="5"/>
      <dgm:spPr/>
    </dgm:pt>
    <dgm:pt modelId="{65E37A57-5892-47DD-ACF3-CF4B7B998669}" type="pres">
      <dgm:prSet presAssocID="{B8A339D9-B8C8-4CFE-BC0D-CFDE6D521D57}" presName="vert1" presStyleCnt="0"/>
      <dgm:spPr/>
    </dgm:pt>
    <dgm:pt modelId="{10F76F75-F6CC-4AB4-B30A-E1048CE5750A}" type="pres">
      <dgm:prSet presAssocID="{831C603C-4214-4566-B649-5363D41EDF80}" presName="thickLine" presStyleLbl="alignNode1" presStyleIdx="1" presStyleCnt="5"/>
      <dgm:spPr/>
    </dgm:pt>
    <dgm:pt modelId="{CCCA3FF6-DD7E-4B0B-98F3-DC8D4E90558A}" type="pres">
      <dgm:prSet presAssocID="{831C603C-4214-4566-B649-5363D41EDF80}" presName="horz1" presStyleCnt="0"/>
      <dgm:spPr/>
    </dgm:pt>
    <dgm:pt modelId="{26257ED2-4000-47CE-A169-A6D10BE0D453}" type="pres">
      <dgm:prSet presAssocID="{831C603C-4214-4566-B649-5363D41EDF80}" presName="tx1" presStyleLbl="revTx" presStyleIdx="1" presStyleCnt="5"/>
      <dgm:spPr/>
    </dgm:pt>
    <dgm:pt modelId="{6C5F6819-7D6E-4FD1-B495-3BF6DC660E81}" type="pres">
      <dgm:prSet presAssocID="{831C603C-4214-4566-B649-5363D41EDF80}" presName="vert1" presStyleCnt="0"/>
      <dgm:spPr/>
    </dgm:pt>
    <dgm:pt modelId="{B6927883-E367-44E5-9615-1597A61CD53B}" type="pres">
      <dgm:prSet presAssocID="{3BA3AB22-CB6F-4D48-801D-800AA954D1BE}" presName="thickLine" presStyleLbl="alignNode1" presStyleIdx="2" presStyleCnt="5"/>
      <dgm:spPr/>
    </dgm:pt>
    <dgm:pt modelId="{4AEEC763-2545-4505-B200-E75DA2819024}" type="pres">
      <dgm:prSet presAssocID="{3BA3AB22-CB6F-4D48-801D-800AA954D1BE}" presName="horz1" presStyleCnt="0"/>
      <dgm:spPr/>
    </dgm:pt>
    <dgm:pt modelId="{A228EE56-491C-4C16-A1D4-D3AC6D36EB0C}" type="pres">
      <dgm:prSet presAssocID="{3BA3AB22-CB6F-4D48-801D-800AA954D1BE}" presName="tx1" presStyleLbl="revTx" presStyleIdx="2" presStyleCnt="5"/>
      <dgm:spPr/>
    </dgm:pt>
    <dgm:pt modelId="{424247BC-1D3E-4C5E-AFDD-159A38BA94AD}" type="pres">
      <dgm:prSet presAssocID="{3BA3AB22-CB6F-4D48-801D-800AA954D1BE}" presName="vert1" presStyleCnt="0"/>
      <dgm:spPr/>
    </dgm:pt>
    <dgm:pt modelId="{165194EC-5C49-43DA-A94B-375775F16A14}" type="pres">
      <dgm:prSet presAssocID="{E211FF58-7555-4E5D-917C-CE4D88782F50}" presName="thickLine" presStyleLbl="alignNode1" presStyleIdx="3" presStyleCnt="5"/>
      <dgm:spPr/>
    </dgm:pt>
    <dgm:pt modelId="{9C4AF647-A0E0-4C14-9B4C-4C87E06805D4}" type="pres">
      <dgm:prSet presAssocID="{E211FF58-7555-4E5D-917C-CE4D88782F50}" presName="horz1" presStyleCnt="0"/>
      <dgm:spPr/>
    </dgm:pt>
    <dgm:pt modelId="{119CE487-1395-4452-A00A-BDACD6718710}" type="pres">
      <dgm:prSet presAssocID="{E211FF58-7555-4E5D-917C-CE4D88782F50}" presName="tx1" presStyleLbl="revTx" presStyleIdx="3" presStyleCnt="5"/>
      <dgm:spPr/>
    </dgm:pt>
    <dgm:pt modelId="{0BE13B05-149B-4C09-B117-C2957405E89C}" type="pres">
      <dgm:prSet presAssocID="{E211FF58-7555-4E5D-917C-CE4D88782F50}" presName="vert1" presStyleCnt="0"/>
      <dgm:spPr/>
    </dgm:pt>
    <dgm:pt modelId="{EBC63693-9E19-47B2-AC84-F3801B4D2E6D}" type="pres">
      <dgm:prSet presAssocID="{ACCD9535-55E3-4104-B71B-FE8DA55CBEA3}" presName="thickLine" presStyleLbl="alignNode1" presStyleIdx="4" presStyleCnt="5"/>
      <dgm:spPr/>
    </dgm:pt>
    <dgm:pt modelId="{BEA50191-3B89-4A99-95B6-5111917EB64B}" type="pres">
      <dgm:prSet presAssocID="{ACCD9535-55E3-4104-B71B-FE8DA55CBEA3}" presName="horz1" presStyleCnt="0"/>
      <dgm:spPr/>
    </dgm:pt>
    <dgm:pt modelId="{B2847545-F00D-4E3D-AC98-B97CA4A11B38}" type="pres">
      <dgm:prSet presAssocID="{ACCD9535-55E3-4104-B71B-FE8DA55CBEA3}" presName="tx1" presStyleLbl="revTx" presStyleIdx="4" presStyleCnt="5"/>
      <dgm:spPr/>
    </dgm:pt>
    <dgm:pt modelId="{13038E74-B27B-47D0-889E-2E42A2EB1625}" type="pres">
      <dgm:prSet presAssocID="{ACCD9535-55E3-4104-B71B-FE8DA55CBEA3}" presName="vert1" presStyleCnt="0"/>
      <dgm:spPr/>
    </dgm:pt>
  </dgm:ptLst>
  <dgm:cxnLst>
    <dgm:cxn modelId="{4DE9632B-A005-4315-9BC4-745585771813}" type="presOf" srcId="{B8A339D9-B8C8-4CFE-BC0D-CFDE6D521D57}" destId="{BA57F56B-2CA7-4408-9B99-07BBA47156A8}" srcOrd="0" destOrd="0" presId="urn:microsoft.com/office/officeart/2008/layout/LinedList"/>
    <dgm:cxn modelId="{E1875B38-BB76-48A9-96AD-2BE14B81ED48}" type="presOf" srcId="{3BA3AB22-CB6F-4D48-801D-800AA954D1BE}" destId="{A228EE56-491C-4C16-A1D4-D3AC6D36EB0C}" srcOrd="0" destOrd="0" presId="urn:microsoft.com/office/officeart/2008/layout/LinedList"/>
    <dgm:cxn modelId="{790D8D4A-996F-45DF-A0AE-A34B49CBC9D0}" srcId="{3B804D1E-598D-466B-BCE7-2E57B367F4C3}" destId="{831C603C-4214-4566-B649-5363D41EDF80}" srcOrd="1" destOrd="0" parTransId="{1696C812-56F2-48B5-B88B-E796C41A6455}" sibTransId="{4F5AE5C9-FFB5-4FB9-9959-296C36A91C9F}"/>
    <dgm:cxn modelId="{A5BA4657-9EC2-4AE5-AAF3-C9B933493A21}" type="presOf" srcId="{3B804D1E-598D-466B-BCE7-2E57B367F4C3}" destId="{C3371852-249E-4367-ABC1-6F4445B898D0}" srcOrd="0" destOrd="0" presId="urn:microsoft.com/office/officeart/2008/layout/LinedList"/>
    <dgm:cxn modelId="{312D36AB-B894-49F6-A6FF-1C8642EC834D}" srcId="{3B804D1E-598D-466B-BCE7-2E57B367F4C3}" destId="{E211FF58-7555-4E5D-917C-CE4D88782F50}" srcOrd="3" destOrd="0" parTransId="{0BD5CF18-B0F2-4974-9EE8-D2AE298251E1}" sibTransId="{C88F8753-D7A2-4D85-86CB-B51FA493AA6A}"/>
    <dgm:cxn modelId="{77C1C6B1-7ABB-4304-B5E9-BD3A4FB5818E}" type="presOf" srcId="{E211FF58-7555-4E5D-917C-CE4D88782F50}" destId="{119CE487-1395-4452-A00A-BDACD6718710}" srcOrd="0" destOrd="0" presId="urn:microsoft.com/office/officeart/2008/layout/LinedList"/>
    <dgm:cxn modelId="{98970ACC-2D96-4E7A-8E78-CCB783E46A69}" srcId="{3B804D1E-598D-466B-BCE7-2E57B367F4C3}" destId="{3BA3AB22-CB6F-4D48-801D-800AA954D1BE}" srcOrd="2" destOrd="0" parTransId="{616F8A4E-1407-4607-9495-B360C27F61E3}" sibTransId="{6F0CA654-2552-4196-89FA-5B0A4DF7A0C6}"/>
    <dgm:cxn modelId="{C62FC0D2-76D2-48A9-9F7A-D05A41C5D061}" srcId="{3B804D1E-598D-466B-BCE7-2E57B367F4C3}" destId="{B8A339D9-B8C8-4CFE-BC0D-CFDE6D521D57}" srcOrd="0" destOrd="0" parTransId="{1D1ED3F8-D835-4333-94F7-C0C7A9D95181}" sibTransId="{A221FA40-AF02-4FD7-B644-C21628F27804}"/>
    <dgm:cxn modelId="{619901E7-747B-4193-9FA0-8500DBFD2C49}" type="presOf" srcId="{ACCD9535-55E3-4104-B71B-FE8DA55CBEA3}" destId="{B2847545-F00D-4E3D-AC98-B97CA4A11B38}" srcOrd="0" destOrd="0" presId="urn:microsoft.com/office/officeart/2008/layout/LinedList"/>
    <dgm:cxn modelId="{8C2251EA-F1BE-47A0-99E1-969CCB9DEBC7}" type="presOf" srcId="{831C603C-4214-4566-B649-5363D41EDF80}" destId="{26257ED2-4000-47CE-A169-A6D10BE0D453}" srcOrd="0" destOrd="0" presId="urn:microsoft.com/office/officeart/2008/layout/LinedList"/>
    <dgm:cxn modelId="{DB7E57EE-4D50-4583-8536-C31AA78AE4D3}" srcId="{3B804D1E-598D-466B-BCE7-2E57B367F4C3}" destId="{ACCD9535-55E3-4104-B71B-FE8DA55CBEA3}" srcOrd="4" destOrd="0" parTransId="{5E464770-AD96-486B-AFF6-E0D0ABCAE85A}" sibTransId="{3ACAA8C0-123C-49F9-A023-77B06D0CB237}"/>
    <dgm:cxn modelId="{F58D0388-2300-4C47-9689-7EC27F39C2BE}" type="presParOf" srcId="{C3371852-249E-4367-ABC1-6F4445B898D0}" destId="{64AF550F-77C5-4AE2-8CD2-26206800449F}" srcOrd="0" destOrd="0" presId="urn:microsoft.com/office/officeart/2008/layout/LinedList"/>
    <dgm:cxn modelId="{C225D9CF-4212-4E0B-BFB3-866F7992C968}" type="presParOf" srcId="{C3371852-249E-4367-ABC1-6F4445B898D0}" destId="{334DDF73-BA55-42AC-B6C7-2F0853C82EFD}" srcOrd="1" destOrd="0" presId="urn:microsoft.com/office/officeart/2008/layout/LinedList"/>
    <dgm:cxn modelId="{B953E671-0374-411A-BF1D-6D159E84C056}" type="presParOf" srcId="{334DDF73-BA55-42AC-B6C7-2F0853C82EFD}" destId="{BA57F56B-2CA7-4408-9B99-07BBA47156A8}" srcOrd="0" destOrd="0" presId="urn:microsoft.com/office/officeart/2008/layout/LinedList"/>
    <dgm:cxn modelId="{B86C04AC-2628-49FF-908A-6A8576553609}" type="presParOf" srcId="{334DDF73-BA55-42AC-B6C7-2F0853C82EFD}" destId="{65E37A57-5892-47DD-ACF3-CF4B7B998669}" srcOrd="1" destOrd="0" presId="urn:microsoft.com/office/officeart/2008/layout/LinedList"/>
    <dgm:cxn modelId="{AC95A606-DED3-4BFE-94DD-78E01A53CBE4}" type="presParOf" srcId="{C3371852-249E-4367-ABC1-6F4445B898D0}" destId="{10F76F75-F6CC-4AB4-B30A-E1048CE5750A}" srcOrd="2" destOrd="0" presId="urn:microsoft.com/office/officeart/2008/layout/LinedList"/>
    <dgm:cxn modelId="{50460BC6-26FF-4A5F-9677-A5273DA6762F}" type="presParOf" srcId="{C3371852-249E-4367-ABC1-6F4445B898D0}" destId="{CCCA3FF6-DD7E-4B0B-98F3-DC8D4E90558A}" srcOrd="3" destOrd="0" presId="urn:microsoft.com/office/officeart/2008/layout/LinedList"/>
    <dgm:cxn modelId="{694B54B2-578E-415F-A14A-82D878F00F89}" type="presParOf" srcId="{CCCA3FF6-DD7E-4B0B-98F3-DC8D4E90558A}" destId="{26257ED2-4000-47CE-A169-A6D10BE0D453}" srcOrd="0" destOrd="0" presId="urn:microsoft.com/office/officeart/2008/layout/LinedList"/>
    <dgm:cxn modelId="{F9EACB55-F727-4DDB-ACB3-8F8FEE05A572}" type="presParOf" srcId="{CCCA3FF6-DD7E-4B0B-98F3-DC8D4E90558A}" destId="{6C5F6819-7D6E-4FD1-B495-3BF6DC660E81}" srcOrd="1" destOrd="0" presId="urn:microsoft.com/office/officeart/2008/layout/LinedList"/>
    <dgm:cxn modelId="{FEF1652C-F9A0-4143-BE54-E9EDA5D7070A}" type="presParOf" srcId="{C3371852-249E-4367-ABC1-6F4445B898D0}" destId="{B6927883-E367-44E5-9615-1597A61CD53B}" srcOrd="4" destOrd="0" presId="urn:microsoft.com/office/officeart/2008/layout/LinedList"/>
    <dgm:cxn modelId="{470A9352-27D8-49C3-BEA3-80E2BF9CAF3E}" type="presParOf" srcId="{C3371852-249E-4367-ABC1-6F4445B898D0}" destId="{4AEEC763-2545-4505-B200-E75DA2819024}" srcOrd="5" destOrd="0" presId="urn:microsoft.com/office/officeart/2008/layout/LinedList"/>
    <dgm:cxn modelId="{FC0B290D-3551-4843-A46B-0F63F147EF03}" type="presParOf" srcId="{4AEEC763-2545-4505-B200-E75DA2819024}" destId="{A228EE56-491C-4C16-A1D4-D3AC6D36EB0C}" srcOrd="0" destOrd="0" presId="urn:microsoft.com/office/officeart/2008/layout/LinedList"/>
    <dgm:cxn modelId="{5E181994-A398-4667-90E0-29197F98025D}" type="presParOf" srcId="{4AEEC763-2545-4505-B200-E75DA2819024}" destId="{424247BC-1D3E-4C5E-AFDD-159A38BA94AD}" srcOrd="1" destOrd="0" presId="urn:microsoft.com/office/officeart/2008/layout/LinedList"/>
    <dgm:cxn modelId="{4ACE1B9C-FF54-47FA-A95C-BCA9E74B3436}" type="presParOf" srcId="{C3371852-249E-4367-ABC1-6F4445B898D0}" destId="{165194EC-5C49-43DA-A94B-375775F16A14}" srcOrd="6" destOrd="0" presId="urn:microsoft.com/office/officeart/2008/layout/LinedList"/>
    <dgm:cxn modelId="{690F7E81-8326-47BA-9023-3E5B14D0E8BE}" type="presParOf" srcId="{C3371852-249E-4367-ABC1-6F4445B898D0}" destId="{9C4AF647-A0E0-4C14-9B4C-4C87E06805D4}" srcOrd="7" destOrd="0" presId="urn:microsoft.com/office/officeart/2008/layout/LinedList"/>
    <dgm:cxn modelId="{56F70BC6-CB5D-46AB-9152-2140AD7CCF46}" type="presParOf" srcId="{9C4AF647-A0E0-4C14-9B4C-4C87E06805D4}" destId="{119CE487-1395-4452-A00A-BDACD6718710}" srcOrd="0" destOrd="0" presId="urn:microsoft.com/office/officeart/2008/layout/LinedList"/>
    <dgm:cxn modelId="{0E6D2440-8191-4FA2-952C-C23B72C2740F}" type="presParOf" srcId="{9C4AF647-A0E0-4C14-9B4C-4C87E06805D4}" destId="{0BE13B05-149B-4C09-B117-C2957405E89C}" srcOrd="1" destOrd="0" presId="urn:microsoft.com/office/officeart/2008/layout/LinedList"/>
    <dgm:cxn modelId="{9EB85765-5F8D-474E-B9B3-CF261231CA7F}" type="presParOf" srcId="{C3371852-249E-4367-ABC1-6F4445B898D0}" destId="{EBC63693-9E19-47B2-AC84-F3801B4D2E6D}" srcOrd="8" destOrd="0" presId="urn:microsoft.com/office/officeart/2008/layout/LinedList"/>
    <dgm:cxn modelId="{8ED6C0BE-227F-436C-A41A-D5EED58F33E2}" type="presParOf" srcId="{C3371852-249E-4367-ABC1-6F4445B898D0}" destId="{BEA50191-3B89-4A99-95B6-5111917EB64B}" srcOrd="9" destOrd="0" presId="urn:microsoft.com/office/officeart/2008/layout/LinedList"/>
    <dgm:cxn modelId="{70D4AE2C-CA87-49ED-93A5-F093D2F1987B}" type="presParOf" srcId="{BEA50191-3B89-4A99-95B6-5111917EB64B}" destId="{B2847545-F00D-4E3D-AC98-B97CA4A11B38}" srcOrd="0" destOrd="0" presId="urn:microsoft.com/office/officeart/2008/layout/LinedList"/>
    <dgm:cxn modelId="{D69DEDD6-813C-403E-A55E-472FF360BC0E}" type="presParOf" srcId="{BEA50191-3B89-4A99-95B6-5111917EB64B}" destId="{13038E74-B27B-47D0-889E-2E42A2EB162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F550F-77C5-4AE2-8CD2-26206800449F}">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7F56B-2CA7-4408-9B99-07BBA47156A8}">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Hypothalamus</a:t>
          </a:r>
          <a:endParaRPr lang="en-US" sz="3800" kern="1200"/>
        </a:p>
      </dsp:txBody>
      <dsp:txXfrm>
        <a:off x="0" y="623"/>
        <a:ext cx="6492875" cy="1020830"/>
      </dsp:txXfrm>
    </dsp:sp>
    <dsp:sp modelId="{10F76F75-F6CC-4AB4-B30A-E1048CE5750A}">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57ED2-4000-47CE-A169-A6D10BE0D453}">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Hypothalamic hormones</a:t>
          </a:r>
          <a:endParaRPr lang="en-US" sz="3800" kern="1200"/>
        </a:p>
      </dsp:txBody>
      <dsp:txXfrm>
        <a:off x="0" y="1021453"/>
        <a:ext cx="6492875" cy="1020830"/>
      </dsp:txXfrm>
    </dsp:sp>
    <dsp:sp modelId="{B6927883-E367-44E5-9615-1597A61CD53B}">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8EE56-491C-4C16-A1D4-D3AC6D36EB0C}">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The Hypophyseal Portal System</a:t>
          </a:r>
          <a:endParaRPr lang="en-US" sz="3800" kern="1200"/>
        </a:p>
      </dsp:txBody>
      <dsp:txXfrm>
        <a:off x="0" y="2042284"/>
        <a:ext cx="6492875" cy="1020830"/>
      </dsp:txXfrm>
    </dsp:sp>
    <dsp:sp modelId="{165194EC-5C49-43DA-A94B-375775F16A14}">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CE487-1395-4452-A00A-BDACD6718710}">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Posterior pituitary </a:t>
          </a:r>
          <a:endParaRPr lang="en-US" sz="3800" kern="1200"/>
        </a:p>
      </dsp:txBody>
      <dsp:txXfrm>
        <a:off x="0" y="3063115"/>
        <a:ext cx="6492875" cy="1020830"/>
      </dsp:txXfrm>
    </dsp:sp>
    <dsp:sp modelId="{EBC63693-9E19-47B2-AC84-F3801B4D2E6D}">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47545-F00D-4E3D-AC98-B97CA4A11B38}">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oxytocin</a:t>
          </a:r>
          <a:endParaRPr lang="en-US" sz="38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29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50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7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14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37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49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18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88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28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17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06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85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28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4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E2D201-D5A2-4CD6-B31D-3C6A05B13198}"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A6F33-CCAB-4E85-9AD8-B71E31847C1B}"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003B3-7D36-4AF1-BD27-5ED75563C967}"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6CAA2DA5-A6BF-4917-8037-DE9CD24721E8}" type="datetime1">
              <a:rPr lang="en-US" smtClean="0"/>
              <a:t>2/13/2025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0FB8A-D34B-4165-B92D-9C2AF5587840}"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6D3AFDC6-3B05-4370-820F-4B1180BF44F1}" type="datetime1">
              <a:rPr lang="en-US" smtClean="0"/>
              <a:t>2/13/2025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4F6A5-1377-4DBB-B3A2-4E85845A07E1}" type="datetime1">
              <a:rPr lang="en-US" smtClean="0"/>
              <a:t>2/13/2025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27DEEF-EF11-4409-B1F8-6D902CD65F5A}" type="datetime1">
              <a:rPr lang="en-US" smtClean="0"/>
              <a:t>2/13/2025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79F4F1-46FA-4AF0-B2D1-D749093C0BE0}" type="datetime1">
              <a:rPr lang="en-US" smtClean="0"/>
              <a:t>2/13/2025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0719B-2B42-4240-9B00-4010E7C8B331}" type="datetime1">
              <a:rPr lang="en-US" smtClean="0"/>
              <a:t>2/13/2025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26F2D377-4343-42B8-8A3B-4EFF0E791F72}" type="datetime1">
              <a:rPr lang="en-US" smtClean="0"/>
              <a:t>2/13/2025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A484D-A1F0-486D-8048-856E9DFA428D}"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471E7719-5804-427F-9D29-CBE94C6E48FD}" type="datetime1">
              <a:rPr lang="en-US" smtClean="0"/>
              <a:t>2/13/2025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7477B-3A1B-4EDB-A5B5-9A90BE19C691}"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AD8D5-E777-40F8-BB9E-6C0F73217261}"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7F67013-D888-40F6-99B9-81692B37F367}" type="datetime1">
              <a:rPr lang="en-US" smtClean="0">
                <a:solidFill>
                  <a:prstClr val="black">
                    <a:tint val="75000"/>
                  </a:prstClr>
                </a:solidFill>
              </a:rPr>
              <a:t>2/13/2025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C473BE56-7217-4945-B4F5-21FA3D496B7B}" type="datetime1">
              <a:rPr lang="en-US" smtClean="0"/>
              <a:t>2/13/2025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12961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FC56A2CF-9567-4A4E-8B1C-3DC0B8444CC8}" type="datetime1">
              <a:rPr lang="en-US" smtClean="0"/>
              <a:t>2/13/2025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47927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773DC5B9-9008-4643-BA4E-60B66320419B}" type="datetime1">
              <a:rPr lang="en-US" smtClean="0"/>
              <a:t>2/13/2025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4845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7541898-9042-4D7A-87FD-C31DB610BDC9}" type="datetime1">
              <a:rPr lang="en-US" smtClean="0"/>
              <a:t>2/13/2025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93236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1B83A783-C98D-4735-AD2F-95F81FC52B03}" type="datetime1">
              <a:rPr lang="en-US" smtClean="0"/>
              <a:t>2/13/2025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24328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9E88F9AC-011E-4391-87A1-81FC5A86C784}" type="datetime1">
              <a:rPr lang="en-US" smtClean="0"/>
              <a:t>2/13/2025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9506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BC417-48EE-4F21-9D7A-536A102D9F8D}" type="datetime1">
              <a:rPr lang="en-US" smtClean="0"/>
              <a:t>2/13/2025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98BBB981-7519-4967-88B4-9847FFA12D9D}" type="datetime1">
              <a:rPr lang="en-US" smtClean="0"/>
              <a:t>2/13/2025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03146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C5813FFC-22B8-438A-B2BD-2329420B5C8A}" type="datetime1">
              <a:rPr lang="en-US" smtClean="0"/>
              <a:t>2/13/2025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49009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F4716AAC-7D86-4173-BB59-49E58F39914D}" type="datetime1">
              <a:rPr lang="en-US" smtClean="0"/>
              <a:t>2/13/2025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038481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D735BAE3-F9A1-4B02-9E9A-3E390FCD4883}" type="datetime1">
              <a:rPr lang="en-US" smtClean="0"/>
              <a:t>2/13/2025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05248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E5A34E6B-8183-451A-9BD8-C43AF5651CC2}" type="datetime1">
              <a:rPr lang="en-US" smtClean="0"/>
              <a:t>2/13/2025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13122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277403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887E8C-5838-47AC-AC06-806698CC2F2D}" type="datetime1">
              <a:rPr lang="en-US" smtClean="0"/>
              <a:t>2/13/2025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752CBF-19CD-47FF-A347-1F5C34C2DB3D}" type="datetime1">
              <a:rPr lang="en-US" smtClean="0"/>
              <a:t>2/13/2025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F413A1-73EF-485D-8C46-C1BEAAF0E2F2}" type="datetime1">
              <a:rPr lang="en-US" smtClean="0"/>
              <a:t>2/13/2025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3E752-605E-4FCD-856D-0B1733047A60}" type="datetime1">
              <a:rPr lang="en-US" smtClean="0"/>
              <a:t>2/13/2025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858D59-389A-4362-9B4A-C1257E786610}" type="datetime1">
              <a:rPr lang="en-US" smtClean="0"/>
              <a:t>2/13/2025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F7618-6E58-4DE2-AB69-9C0D34932D95}" type="datetime1">
              <a:rPr lang="en-US" smtClean="0"/>
              <a:t>2/13/2025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BB2C5-6D2A-41D4-BC70-418BC3D4EEA1}" type="datetime1">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84969E0-BB03-421F-AD89-3A568F037505}" type="datetime1">
              <a:rPr lang="en-US" smtClean="0"/>
              <a:t>2/13/2025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1FD16-F0E8-42D0-9A47-263D31890C47}" type="datetime1">
              <a:rPr lang="en-US" smtClean="0"/>
              <a:t>2/13/2025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59313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Hypothalamus</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3</a:t>
            </a:r>
          </a:p>
          <a:p>
            <a:pPr>
              <a:lnSpc>
                <a:spcPct val="100000"/>
              </a:lnSpc>
              <a:spcAft>
                <a:spcPts val="600"/>
              </a:spcAft>
            </a:pPr>
            <a:r>
              <a:rPr lang="en-US" sz="1400" dirty="0"/>
              <a:t>Date: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52AFD28F-100B-46B1-BB7A-69C8A6DB7935}" type="datetime1">
              <a:rPr lang="en-US" smtClean="0"/>
              <a:t>2/13/2025</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736244" y="3682526"/>
            <a:ext cx="9236700" cy="118895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793660" y="2599509"/>
            <a:ext cx="10143668" cy="3435531"/>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other two hypothalamic hormones are stored in posterior pituitary gland and secreted by way of the posterior pituitary gland.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These are oxytocin (OT) and antidiuretic hormone (ADH).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OT is produced mainly by neurons in the paraventricular nuclei of the hypothalamus, so called because they lie in the walls of the third ventricle.</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ADH also called vasopressin is produced mainly by the supraoptic nuclei, named for their location just above the optic chiasm.</a:t>
            </a:r>
          </a:p>
          <a:p>
            <a:pPr marL="0" marR="0" lvl="0" indent="-228600" algn="just" fontAlgn="base">
              <a:lnSpc>
                <a:spcPct val="150000"/>
              </a:lnSpc>
              <a:spcBef>
                <a:spcPts val="0"/>
              </a:spcBef>
              <a:spcAft>
                <a:spcPts val="800"/>
              </a:spcAft>
              <a:buClrTx/>
              <a:buSzTx/>
              <a:buFont typeface="Arial" panose="020B0604020202020204" pitchFamily="34" charset="0"/>
              <a:buChar char="•"/>
              <a:tabLst/>
              <a:defRPr/>
            </a:pPr>
            <a:endPar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EB1FEB5-C46F-4102-B41D-A8C4F69C4910}"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2/13/2025</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15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D21114-C7C8-4180-AE3B-249CC6778571}"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2/13/2025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8E064F56-256A-B3B5-E032-DF3F77436B97}"/>
              </a:ext>
            </a:extLst>
          </p:cNvPr>
          <p:cNvPicPr>
            <a:picLocks noChangeAspect="1"/>
          </p:cNvPicPr>
          <p:nvPr/>
        </p:nvPicPr>
        <p:blipFill>
          <a:blip r:embed="rId4"/>
          <a:stretch>
            <a:fillRect/>
          </a:stretch>
        </p:blipFill>
        <p:spPr>
          <a:xfrm>
            <a:off x="1705786" y="918874"/>
            <a:ext cx="8210374" cy="5394817"/>
          </a:xfrm>
          <a:prstGeom prst="rect">
            <a:avLst/>
          </a:prstGeom>
        </p:spPr>
      </p:pic>
      <p:sp>
        <p:nvSpPr>
          <p:cNvPr id="5" name="Footer Placeholder 4">
            <a:extLst>
              <a:ext uri="{FF2B5EF4-FFF2-40B4-BE49-F238E27FC236}">
                <a16:creationId xmlns:a16="http://schemas.microsoft.com/office/drawing/2014/main" id="{7D6E65AD-B075-39A4-EA83-83CA5DA07AE4}"/>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538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507A2-8347-4B95-86DC-E82DD39486CE}"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2/13/2025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2716197-C054-9FD4-0DE8-E5852349671E}"/>
              </a:ext>
            </a:extLst>
          </p:cNvPr>
          <p:cNvPicPr>
            <a:picLocks noChangeAspect="1"/>
          </p:cNvPicPr>
          <p:nvPr/>
        </p:nvPicPr>
        <p:blipFill rotWithShape="1">
          <a:blip r:embed="rId4"/>
          <a:srcRect b="8594"/>
          <a:stretch/>
        </p:blipFill>
        <p:spPr>
          <a:xfrm>
            <a:off x="2599690" y="1122324"/>
            <a:ext cx="5477509" cy="5234026"/>
          </a:xfrm>
          <a:prstGeom prst="rect">
            <a:avLst/>
          </a:prstGeom>
        </p:spPr>
      </p:pic>
      <p:sp>
        <p:nvSpPr>
          <p:cNvPr id="3" name="Footer Placeholder 2">
            <a:extLst>
              <a:ext uri="{FF2B5EF4-FFF2-40B4-BE49-F238E27FC236}">
                <a16:creationId xmlns:a16="http://schemas.microsoft.com/office/drawing/2014/main" id="{B9B801EE-5025-D877-B5E9-594ECCC7411C}"/>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00378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06295" y="2066015"/>
            <a:ext cx="4560584" cy="112806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400" b="1" i="0" u="none" strike="noStrike" cap="none" spc="0" normalizeH="0" baseline="0" noProof="0" dirty="0">
                <a:ln>
                  <a:noFill/>
                </a:ln>
                <a:solidFill>
                  <a:schemeClr val="tx1"/>
                </a:solidFill>
                <a:effectLst/>
                <a:uLnTx/>
                <a:uFillTx/>
              </a:rPr>
              <a:t>Hypothalamic hormones</a:t>
            </a: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标题 1">
            <a:extLst>
              <a:ext uri="{FF2B5EF4-FFF2-40B4-BE49-F238E27FC236}">
                <a16:creationId xmlns:a16="http://schemas.microsoft.com/office/drawing/2014/main" id="{5ECAB1B6-923C-18F9-476F-58EA0DCADBC0}"/>
              </a:ext>
            </a:extLst>
          </p:cNvPr>
          <p:cNvSpPr txBox="1">
            <a:spLocks/>
          </p:cNvSpPr>
          <p:nvPr/>
        </p:nvSpPr>
        <p:spPr bwMode="auto">
          <a:xfrm>
            <a:off x="590719" y="2330505"/>
            <a:ext cx="4559425" cy="3979585"/>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Structure of OT and ADH</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Target organs of OT and ADH</a:t>
            </a:r>
          </a:p>
          <a:p>
            <a:pPr marL="0" marR="0" lvl="0" indent="-228600" fontAlgn="base">
              <a:lnSpc>
                <a:spcPct val="90000"/>
              </a:lnSpc>
              <a:spcBef>
                <a:spcPts val="0"/>
              </a:spcBef>
              <a:spcAft>
                <a:spcPts val="800"/>
              </a:spcAft>
              <a:buClrTx/>
              <a:buSzTx/>
              <a:buFont typeface="Arial" panose="020B0604020202020204" pitchFamily="34" charset="0"/>
              <a:buChar char="•"/>
              <a:tabLst/>
              <a:defRPr/>
            </a:pPr>
            <a:endParaRPr kumimoji="0" lang="en-US" altLang="zh-CN" sz="2000" b="0" i="0" u="none" strike="noStrike" cap="none" spc="0" normalizeH="0" baseline="0" noProof="0">
              <a:ln>
                <a:noFill/>
              </a:ln>
              <a:solidFill>
                <a:schemeClr val="tx1"/>
              </a:solidFill>
              <a:effectLst/>
              <a:uLnTx/>
              <a:uFillTx/>
              <a:latin typeface="+mn-lt"/>
              <a:ea typeface="+mn-ea"/>
              <a:cs typeface="+mn-cs"/>
            </a:endParaRP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0DB3F6-EDC2-B747-C4B2-56B2C70BBCB5}"/>
              </a:ext>
            </a:extLst>
          </p:cNvPr>
          <p:cNvPicPr>
            <a:picLocks noChangeAspect="1"/>
          </p:cNvPicPr>
          <p:nvPr/>
        </p:nvPicPr>
        <p:blipFill rotWithShape="1">
          <a:blip r:embed="rId3"/>
          <a:srcRect l="6468" r="12811" b="1"/>
          <a:stretch/>
        </p:blipFill>
        <p:spPr>
          <a:xfrm>
            <a:off x="5977788" y="799352"/>
            <a:ext cx="5425410" cy="5259296"/>
          </a:xfrm>
          <a:prstGeom prst="rect">
            <a:avLst/>
          </a:prstGeom>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0A9AF5AD-707E-4318-A05E-53D0420E2EB3}" type="datetime1">
              <a:rPr lang="en-US" altLang="sv-SE" smtClean="0">
                <a:solidFill>
                  <a:prstClr val="black">
                    <a:tint val="75000"/>
                  </a:prstClr>
                </a:solidFill>
                <a:latin typeface="Calibri" panose="020F0502020204030204"/>
              </a:rPr>
              <a:pPr>
                <a:spcAft>
                  <a:spcPts val="600"/>
                </a:spcAft>
                <a:defRPr/>
              </a:pPr>
              <a:t>2/13/2025</a:t>
            </a:fld>
            <a:endParaRPr lang="en-US" altLang="sv-SE">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5F170450-7445-AB67-5250-94223C92AFE3}"/>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13</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1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936012" y="2666618"/>
            <a:ext cx="4282983" cy="1200361"/>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The Hypophyseal Portal System</a:t>
            </a: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C4EF0E-8562-3F9C-BD0C-F498AC1FA540}"/>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marL="342900" marR="0" lvl="0" indent="-228600" algn="just" fontAlgn="auto">
              <a:lnSpc>
                <a:spcPct val="150000"/>
              </a:lnSpc>
              <a:spcBef>
                <a:spcPts val="0"/>
              </a:spcBef>
              <a:spcAft>
                <a:spcPts val="80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Regulatory hormones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of hypothalamus diffuse into the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primary capillary plexus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and are delivered to anterior pituitary gland.</a:t>
            </a:r>
          </a:p>
          <a:p>
            <a:pPr marL="342900" marR="0" lvl="0" indent="-228600" algn="just" fontAlgn="auto">
              <a:lnSpc>
                <a:spcPct val="150000"/>
              </a:lnSpc>
              <a:spcBef>
                <a:spcPts val="0"/>
              </a:spcBef>
              <a:spcAft>
                <a:spcPts val="8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These blood vessels form a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secondary capillary plexus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that surrounds the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endocrine cells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in anterior pituitary gland. </a:t>
            </a:r>
          </a:p>
        </p:txBody>
      </p:sp>
      <p:sp>
        <p:nvSpPr>
          <p:cNvPr id="21"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D86372B-12F1-4F6E-B001-5584E63A6BBD}"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2/13/2025</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7C1C2CCA-A7BB-408E-0484-06B9BA3213C4}"/>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E33B51C-2D09-5024-3A2B-9AC52057CA9A}"/>
              </a:ext>
            </a:extLst>
          </p:cNvPr>
          <p:cNvGrpSpPr/>
          <p:nvPr/>
        </p:nvGrpSpPr>
        <p:grpSpPr>
          <a:xfrm>
            <a:off x="5987738" y="1446123"/>
            <a:ext cx="5628018" cy="3732884"/>
            <a:chOff x="0" y="0"/>
            <a:chExt cx="6918960" cy="4619625"/>
          </a:xfrm>
        </p:grpSpPr>
        <p:pic>
          <p:nvPicPr>
            <p:cNvPr id="9" name="Picture 8">
              <a:extLst>
                <a:ext uri="{FF2B5EF4-FFF2-40B4-BE49-F238E27FC236}">
                  <a16:creationId xmlns:a16="http://schemas.microsoft.com/office/drawing/2014/main" id="{2A35B9CA-0959-D77B-13B3-DFEB9C6B6A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6918960"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8CCA2E83-CE7C-3969-7224-17CDA4E173E3}"/>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5428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693B4-6040-46BF-9253-AC873959FF2E}"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2/13/2025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69081"/>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Hypophyseal Portal System</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E33B51C-2D09-5024-3A2B-9AC52057CA9A}"/>
              </a:ext>
            </a:extLst>
          </p:cNvPr>
          <p:cNvGrpSpPr/>
          <p:nvPr/>
        </p:nvGrpSpPr>
        <p:grpSpPr>
          <a:xfrm>
            <a:off x="4541520" y="1107440"/>
            <a:ext cx="7442200" cy="4936173"/>
            <a:chOff x="0" y="0"/>
            <a:chExt cx="6918960" cy="4619625"/>
          </a:xfrm>
        </p:grpSpPr>
        <p:pic>
          <p:nvPicPr>
            <p:cNvPr id="9" name="Picture 8">
              <a:extLst>
                <a:ext uri="{FF2B5EF4-FFF2-40B4-BE49-F238E27FC236}">
                  <a16:creationId xmlns:a16="http://schemas.microsoft.com/office/drawing/2014/main" id="{2A35B9CA-0959-D77B-13B3-DFEB9C6B6A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6918960"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8CCA2E83-CE7C-3969-7224-17CDA4E173E3}"/>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18C4EF0E-8562-3F9C-BD0C-F498AC1FA540}"/>
              </a:ext>
            </a:extLst>
          </p:cNvPr>
          <p:cNvSpPr txBox="1"/>
          <p:nvPr/>
        </p:nvSpPr>
        <p:spPr>
          <a:xfrm>
            <a:off x="73660" y="960101"/>
            <a:ext cx="4259580" cy="5423088"/>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blood vessel</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that connects two capillary beds (plexuses) is called a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portal vessel.</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entire network</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connecting the hypothalamus and the anterior lobe is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called the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hypophyseal portal system.</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Two different classes of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regulatory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releasing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(RH) and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inhibiting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(IH), are delivered this way.</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37422A7-23A5-7002-A2F2-92CFBE2DC42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06109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205653" y="2164971"/>
            <a:ext cx="9942716" cy="155448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Axes physiologically link pituitary function to the function of other endocrine glands</a:t>
            </a: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3017522"/>
            <a:ext cx="9941319" cy="312465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hormonal relationship between the hypothalamus, pituitary, and a more remote endocrine gland is called an axis.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There are three such axes: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hypothalamic-pituitary-gonadal axis involving GnRH, FSH, and LH</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hypothalamic-pituitary-thyroid axis involving TRH and TSH</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hypothalamic-pituitary-adrenal axis involving CRH and ACTH.</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AA90005-43F5-4C4E-867D-F65FC6E28FE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2/13/2025</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E964E00B-0304-9DCE-8ADB-1A1668DE160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3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9C5EE-80D2-45F6-9458-84E5E70A350D}"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2/13/2025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E04E475-5DB7-CE98-E69C-552A0FFB750E}"/>
              </a:ext>
            </a:extLst>
          </p:cNvPr>
          <p:cNvGrpSpPr/>
          <p:nvPr/>
        </p:nvGrpSpPr>
        <p:grpSpPr>
          <a:xfrm>
            <a:off x="2214880" y="69080"/>
            <a:ext cx="6395720" cy="6382519"/>
            <a:chOff x="3288030" y="1727199"/>
            <a:chExt cx="4565650" cy="4668997"/>
          </a:xfrm>
        </p:grpSpPr>
        <p:pic>
          <p:nvPicPr>
            <p:cNvPr id="3" name="Picture 2" descr="Diagram&#10;&#10;Description automatically generated">
              <a:extLst>
                <a:ext uri="{FF2B5EF4-FFF2-40B4-BE49-F238E27FC236}">
                  <a16:creationId xmlns:a16="http://schemas.microsoft.com/office/drawing/2014/main" id="{7CB7918D-FBE4-B739-DCA1-66B361A43EE9}"/>
                </a:ext>
              </a:extLst>
            </p:cNvPr>
            <p:cNvPicPr>
              <a:picLocks noChangeAspect="1"/>
            </p:cNvPicPr>
            <p:nvPr/>
          </p:nvPicPr>
          <p:blipFill rotWithShape="1">
            <a:blip r:embed="rId4"/>
            <a:srcRect t="1960"/>
            <a:stretch/>
          </p:blipFill>
          <p:spPr>
            <a:xfrm>
              <a:off x="3288030" y="1727199"/>
              <a:ext cx="4565650" cy="4668997"/>
            </a:xfrm>
            <a:prstGeom prst="rect">
              <a:avLst/>
            </a:prstGeom>
          </p:spPr>
        </p:pic>
        <p:pic>
          <p:nvPicPr>
            <p:cNvPr id="2050" name="Picture 2" descr="Testicular Anatomy | Center for Male Reproductive Medicine &amp; Microsurgery">
              <a:extLst>
                <a:ext uri="{FF2B5EF4-FFF2-40B4-BE49-F238E27FC236}">
                  <a16:creationId xmlns:a16="http://schemas.microsoft.com/office/drawing/2014/main" id="{871DC699-5467-4848-8B19-BC12B9B5232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98" t="19007" r="31260" b="8833"/>
            <a:stretch/>
          </p:blipFill>
          <p:spPr bwMode="auto">
            <a:xfrm>
              <a:off x="4236720" y="5492556"/>
              <a:ext cx="660400" cy="64028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a:extLst>
              <a:ext uri="{FF2B5EF4-FFF2-40B4-BE49-F238E27FC236}">
                <a16:creationId xmlns:a16="http://schemas.microsoft.com/office/drawing/2014/main" id="{85AC854D-77F3-4F7A-A9CE-6F8E7E1F966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02616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1B574A88-860F-8267-83A0-61A74EA5C7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 y="908050"/>
            <a:ext cx="47371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C7DD0575-5809-1DBD-2E82-038C50300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3514" y="908050"/>
            <a:ext cx="43195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1FE95A-BD12-FEEC-583B-7A908F80FC1F}"/>
              </a:ext>
            </a:extLst>
          </p:cNvPr>
          <p:cNvSpPr txBox="1"/>
          <p:nvPr/>
        </p:nvSpPr>
        <p:spPr>
          <a:xfrm>
            <a:off x="825500" y="546100"/>
            <a:ext cx="10093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Oxytocin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6F825-240B-6EC9-735C-CB9A61947744}"/>
              </a:ext>
            </a:extLst>
          </p:cNvPr>
          <p:cNvSpPr>
            <a:spLocks noGrp="1"/>
          </p:cNvSpPr>
          <p:nvPr>
            <p:ph type="ctrTitle" sz="quarter"/>
          </p:nvPr>
        </p:nvSpPr>
        <p:spPr>
          <a:xfrm>
            <a:off x="638881" y="457200"/>
            <a:ext cx="10909640" cy="1368614"/>
          </a:xfrm>
        </p:spPr>
        <p:txBody>
          <a:bodyPr anchor="ctr">
            <a:normAutofit/>
          </a:bodyPr>
          <a:lstStyle/>
          <a:p>
            <a:pPr>
              <a:defRPr/>
            </a:pPr>
            <a:endParaRPr lang="en-US" sz="6600"/>
          </a:p>
        </p:txBody>
      </p:sp>
      <p:sp>
        <p:nvSpPr>
          <p:cNvPr id="2561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4" name="Picture 3">
            <a:extLst>
              <a:ext uri="{FF2B5EF4-FFF2-40B4-BE49-F238E27FC236}">
                <a16:creationId xmlns:a16="http://schemas.microsoft.com/office/drawing/2014/main" id="{BDA9038B-52B4-8F36-C81B-EFADF2F97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6145" y="2642616"/>
            <a:ext cx="364220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AD89D76F-7C93-E6AA-96F7-82B427580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39316" y="2642616"/>
            <a:ext cx="524477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535020" y="685800"/>
            <a:ext cx="2780271" cy="510540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rPr>
              <a:t>Objectives</a:t>
            </a: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p:txBody>
      </p:sp>
      <p:sp>
        <p:nvSpPr>
          <p:cNvPr id="4" name="日期占位符 3"/>
          <p:cNvSpPr>
            <a:spLocks noGrp="1"/>
          </p:cNvSpPr>
          <p:nvPr>
            <p:ph type="dt" sz="half" idx="10"/>
          </p:nvPr>
        </p:nvSpPr>
        <p:spPr>
          <a:xfrm>
            <a:off x="535021" y="6309360"/>
            <a:ext cx="3046379"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B51789D-7D65-4A29-9FBB-B60D8CA75E45}"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2/13/2025</a:t>
            </a:fld>
            <a:endPar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0516781-C84B-4367-9A6D-B2411A583ADE}" type="slidenum">
              <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C6AB3529-46D1-DB94-799F-077B4E3DDC1A}"/>
              </a:ext>
            </a:extLst>
          </p:cNvPr>
          <p:cNvGraphicFramePr/>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73C60679-1109-DDF6-90C5-78CE0C8513A9}"/>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2007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EE36-A083-B5DE-A722-4F3C195D4E7B}"/>
              </a:ext>
            </a:extLst>
          </p:cNvPr>
          <p:cNvSpPr>
            <a:spLocks noGrp="1"/>
          </p:cNvSpPr>
          <p:nvPr>
            <p:ph type="ctrTitle" sz="quarter"/>
          </p:nvPr>
        </p:nvSpPr>
        <p:spPr>
          <a:xfrm>
            <a:off x="1524000" y="17464"/>
            <a:ext cx="3352800" cy="744537"/>
          </a:xfrm>
        </p:spPr>
        <p:txBody>
          <a:bodyPr/>
          <a:lstStyle/>
          <a:p>
            <a:pPr algn="ctr">
              <a:defRPr/>
            </a:pPr>
            <a:r>
              <a:rPr lang="en-US" sz="4400" b="1" dirty="0">
                <a:solidFill>
                  <a:srgbClr val="C00000"/>
                </a:solidFill>
              </a:rPr>
              <a:t>OXYTOCIN</a:t>
            </a:r>
          </a:p>
        </p:txBody>
      </p:sp>
      <p:pic>
        <p:nvPicPr>
          <p:cNvPr id="30723" name="Picture 2">
            <a:extLst>
              <a:ext uri="{FF2B5EF4-FFF2-40B4-BE49-F238E27FC236}">
                <a16:creationId xmlns:a16="http://schemas.microsoft.com/office/drawing/2014/main" id="{DC4628E6-FD59-6C41-81B2-31986745F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914401"/>
            <a:ext cx="36988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977BC9BD-7D85-A702-9508-91D9BD6902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9" y="0"/>
            <a:ext cx="40719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095F558-F698-346F-934E-6326BA6C5A73}"/>
              </a:ext>
            </a:extLst>
          </p:cNvPr>
          <p:cNvCxnSpPr>
            <a:stCxn id="30723" idx="3"/>
          </p:cNvCxnSpPr>
          <p:nvPr/>
        </p:nvCxnSpPr>
        <p:spPr>
          <a:xfrm>
            <a:off x="5257800" y="3633788"/>
            <a:ext cx="838200" cy="23812"/>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0726" name="Picture 12">
            <a:extLst>
              <a:ext uri="{FF2B5EF4-FFF2-40B4-BE49-F238E27FC236}">
                <a16:creationId xmlns:a16="http://schemas.microsoft.com/office/drawing/2014/main" id="{12310ABA-1C18-C397-0A60-A661105D9AEA}"/>
              </a:ext>
            </a:extLst>
          </p:cNvPr>
          <p:cNvPicPr>
            <a:picLocks noChangeAspect="1"/>
          </p:cNvPicPr>
          <p:nvPr/>
        </p:nvPicPr>
        <p:blipFill>
          <a:blip r:embed="rId4">
            <a:extLst>
              <a:ext uri="{28A0092B-C50C-407E-A947-70E740481C1C}">
                <a14:useLocalDpi xmlns:a14="http://schemas.microsoft.com/office/drawing/2010/main" val="0"/>
              </a:ext>
            </a:extLst>
          </a:blip>
          <a:srcRect l="11667" r="9167" b="11111"/>
          <a:stretch>
            <a:fillRect/>
          </a:stretch>
        </p:blipFill>
        <p:spPr bwMode="auto">
          <a:xfrm>
            <a:off x="6953250" y="4179888"/>
            <a:ext cx="3181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DA24E754-8913-4FFE-175B-71AB50FF6BAA}"/>
              </a:ext>
            </a:extLst>
          </p:cNvPr>
          <p:cNvPicPr>
            <a:picLocks noChangeAspect="1"/>
          </p:cNvPicPr>
          <p:nvPr/>
        </p:nvPicPr>
        <p:blipFill>
          <a:blip r:embed="rId2">
            <a:extLst>
              <a:ext uri="{28A0092B-C50C-407E-A947-70E740481C1C}">
                <a14:useLocalDpi xmlns:a14="http://schemas.microsoft.com/office/drawing/2010/main" val="0"/>
              </a:ext>
            </a:extLst>
          </a:blip>
          <a:srcRect l="37093" b="2179"/>
          <a:stretch>
            <a:fillRect/>
          </a:stretch>
        </p:blipFill>
        <p:spPr bwMode="auto">
          <a:xfrm>
            <a:off x="1524000" y="0"/>
            <a:ext cx="5168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a:extLst>
              <a:ext uri="{FF2B5EF4-FFF2-40B4-BE49-F238E27FC236}">
                <a16:creationId xmlns:a16="http://schemas.microsoft.com/office/drawing/2014/main" id="{EBDFBE23-917F-34B7-82D2-798478082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45720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13E9-A213-909F-E637-4657D9D01FCC}"/>
              </a:ext>
            </a:extLst>
          </p:cNvPr>
          <p:cNvSpPr>
            <a:spLocks noGrp="1"/>
          </p:cNvSpPr>
          <p:nvPr>
            <p:ph type="ctrTitle" sz="quarter"/>
          </p:nvPr>
        </p:nvSpPr>
        <p:spPr/>
        <p:txBody>
          <a:bodyPr/>
          <a:lstStyle/>
          <a:p>
            <a:pPr>
              <a:defRPr/>
            </a:pPr>
            <a:endParaRPr lang="en-US"/>
          </a:p>
        </p:txBody>
      </p:sp>
      <p:pic>
        <p:nvPicPr>
          <p:cNvPr id="32771" name="Picture 2">
            <a:extLst>
              <a:ext uri="{FF2B5EF4-FFF2-40B4-BE49-F238E27FC236}">
                <a16:creationId xmlns:a16="http://schemas.microsoft.com/office/drawing/2014/main" id="{9A5AD943-CD84-C01A-9E73-F75251A3E6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80772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82CD-8D40-9CE2-601A-93CC309FDE17}"/>
              </a:ext>
            </a:extLst>
          </p:cNvPr>
          <p:cNvSpPr>
            <a:spLocks noGrp="1"/>
          </p:cNvSpPr>
          <p:nvPr>
            <p:ph type="ctrTitle" sz="quarter"/>
          </p:nvPr>
        </p:nvSpPr>
        <p:spPr>
          <a:xfrm>
            <a:off x="3733800" y="23813"/>
            <a:ext cx="4495800" cy="762000"/>
          </a:xfrm>
        </p:spPr>
        <p:txBody>
          <a:bodyPr>
            <a:noAutofit/>
          </a:bodyPr>
          <a:lstStyle/>
          <a:p>
            <a:pPr algn="ctr">
              <a:defRPr/>
            </a:pPr>
            <a:r>
              <a:rPr lang="en-US" sz="3200" b="1" dirty="0">
                <a:solidFill>
                  <a:srgbClr val="C00000"/>
                </a:solidFill>
              </a:rPr>
              <a:t>OXYTOCIN RECEPTOR</a:t>
            </a:r>
          </a:p>
        </p:txBody>
      </p:sp>
      <p:pic>
        <p:nvPicPr>
          <p:cNvPr id="33795" name="Picture 2">
            <a:extLst>
              <a:ext uri="{FF2B5EF4-FFF2-40B4-BE49-F238E27FC236}">
                <a16:creationId xmlns:a16="http://schemas.microsoft.com/office/drawing/2014/main" id="{71F72799-7046-0E3E-CA36-9E44D1FF2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785814"/>
            <a:ext cx="71151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FD481170-721A-43D8-98E6-36AE807DFEFA}" type="datetime1">
              <a:rPr lang="en-US" smtClean="0"/>
              <a:t>2/13/2025</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24</a:t>
            </a:fld>
            <a:endParaRPr lang="en-US"/>
          </a:p>
        </p:txBody>
      </p:sp>
    </p:spTree>
    <p:extLst>
      <p:ext uri="{BB962C8B-B14F-4D97-AF65-F5344CB8AC3E}">
        <p14:creationId xmlns:p14="http://schemas.microsoft.com/office/powerpoint/2010/main" val="280433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1C3241FC-7E47-46A5-9E63-2C2C699AA66B}" type="datetime1">
              <a:rPr lang="en-US" smtClean="0"/>
              <a:t>2/13/2025</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25</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88802" y="2118052"/>
            <a:ext cx="4560584" cy="112806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000" b="1" i="0" u="none" strike="noStrike" cap="none" spc="0" normalizeH="0" baseline="0" noProof="0" dirty="0">
                <a:ln>
                  <a:noFill/>
                </a:ln>
                <a:solidFill>
                  <a:schemeClr val="tx1"/>
                </a:solidFill>
                <a:effectLst/>
                <a:uLnTx/>
                <a:uFillTx/>
              </a:rPr>
              <a:t>Hypothalamus</a:t>
            </a: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496824" y="1964603"/>
            <a:ext cx="4989575" cy="434548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6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is a gland in human brain that controls human hormone system. </a:t>
            </a:r>
          </a:p>
          <a:p>
            <a:pPr marL="342900" marR="0" lvl="0" indent="-228600" algn="just" fontAlgn="base">
              <a:lnSpc>
                <a:spcPct val="16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shaped like a flattened funnel, forms the floor and walls of the third ventricle of the brain</a:t>
            </a:r>
          </a:p>
          <a:p>
            <a:pPr marL="114300" marR="0" lvl="0" algn="just" fontAlgn="base">
              <a:lnSpc>
                <a:spcPct val="160000"/>
              </a:lnSpc>
              <a:spcBef>
                <a:spcPts val="0"/>
              </a:spcBef>
              <a:spcAft>
                <a:spcPts val="800"/>
              </a:spcAft>
              <a:buClrTx/>
              <a:buSzTx/>
              <a:tabLst/>
              <a:defRPr/>
            </a:pPr>
            <a:endPar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228600" algn="just" fontAlgn="base">
              <a:lnSpc>
                <a:spcPct val="16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connects the nervous system to the endocrine system. It receives and processes signals from other brain regions and pathways and translates them into hormones, the chemical messengers of the endocrine system. </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ypothalamus: Structure and functions | Kenhub">
            <a:extLst>
              <a:ext uri="{FF2B5EF4-FFF2-40B4-BE49-F238E27FC236}">
                <a16:creationId xmlns:a16="http://schemas.microsoft.com/office/drawing/2014/main" id="{C30C7DA3-79DD-696C-5E37-669DFDEEB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81A891A7-5255-478E-951E-D27CB6E1F919}" type="datetime1">
              <a:rPr lang="en-US" altLang="sv-SE" smtClean="0">
                <a:solidFill>
                  <a:prstClr val="black">
                    <a:tint val="75000"/>
                  </a:prstClr>
                </a:solidFill>
                <a:latin typeface="Calibri" panose="020F0502020204030204"/>
              </a:rPr>
              <a:pPr>
                <a:spcAft>
                  <a:spcPts val="600"/>
                </a:spcAft>
                <a:defRPr/>
              </a:pPr>
              <a:t>2/13/2025</a:t>
            </a:fld>
            <a:endParaRPr lang="en-US" altLang="sv-SE">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87567FF6-73DE-0D02-BEE9-680A428BEE3A}"/>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3</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8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3810" y="2960716"/>
            <a:ext cx="4900144" cy="238760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Hypothalamus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7BB158-A0D4-4B8A-EAD0-AD22BBEE8EC0}"/>
              </a:ext>
            </a:extLst>
          </p:cNvPr>
          <p:cNvPicPr>
            <a:picLocks noChangeAspect="1"/>
          </p:cNvPicPr>
          <p:nvPr/>
        </p:nvPicPr>
        <p:blipFill rotWithShape="1">
          <a:blip r:embed="rId3"/>
          <a:srcRect r="363"/>
          <a:stretch/>
        </p:blipFill>
        <p:spPr>
          <a:xfrm>
            <a:off x="5922492" y="1816116"/>
            <a:ext cx="5536001" cy="3167015"/>
          </a:xfrm>
          <a:prstGeom prst="rect">
            <a:avLst/>
          </a:prstGeom>
        </p:spPr>
      </p:pic>
      <p:sp>
        <p:nvSpPr>
          <p:cNvPr id="3" name="Footer Placeholder 2">
            <a:extLst>
              <a:ext uri="{FF2B5EF4-FFF2-40B4-BE49-F238E27FC236}">
                <a16:creationId xmlns:a16="http://schemas.microsoft.com/office/drawing/2014/main" id="{D1298DF1-0F5F-DA0C-B9CD-1DC0ED39FA57}"/>
              </a:ext>
            </a:extLst>
          </p:cNvPr>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Zhikal Omar Khudhur</a:t>
            </a:r>
          </a:p>
        </p:txBody>
      </p:sp>
      <p:sp>
        <p:nvSpPr>
          <p:cNvPr id="4" name="日期占位符 3"/>
          <p:cNvSpPr>
            <a:spLocks noGrp="1"/>
          </p:cNvSpPr>
          <p:nvPr>
            <p:ph type="dt" sz="half" idx="10"/>
          </p:nvPr>
        </p:nvSpPr>
        <p:spPr>
          <a:xfrm>
            <a:off x="5922492"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9520D23-B28D-42EB-A241-1D94109CFD3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2/13/2025</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492240"/>
            <a:ext cx="18717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84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EF0990-B427-D839-E8BF-8457D76869F5}"/>
              </a:ext>
            </a:extLst>
          </p:cNvPr>
          <p:cNvPicPr>
            <a:picLocks noChangeAspect="1"/>
          </p:cNvPicPr>
          <p:nvPr/>
        </p:nvPicPr>
        <p:blipFill>
          <a:blip r:embed="rId3"/>
          <a:stretch>
            <a:fillRect/>
          </a:stretch>
        </p:blipFill>
        <p:spPr>
          <a:xfrm>
            <a:off x="1055050" y="260414"/>
            <a:ext cx="8699939" cy="6216930"/>
          </a:xfrm>
          <a:prstGeom prst="rect">
            <a:avLst/>
          </a:prstGeom>
        </p:spPr>
      </p:pic>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F0A92-78D2-49CA-9536-567358473044}"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2/13/2025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22778" y="260414"/>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Hypothalamus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4822746-24FB-DCB3-119E-C29C3D235DBF}"/>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97722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45172" y="2521256"/>
            <a:ext cx="4282983" cy="1200361"/>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Hypothalamus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44" name="Rectangle 10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358507" y="2462784"/>
            <a:ext cx="4915659" cy="3716955"/>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Hypothalamus regulates primitive functions of the body ranging from water balance and thermoregulation to sex drive and childbirth.</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Hypothalamus releases hormones to another part of human brain called the pituitary gland, which sends hormones out to different organs.</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Many of its functions are carried out by way of the pituitary gland, which is closely associated with it both anatomically and physiologically.</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endPar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endPar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45" name="Rectangle 10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ypothalamus: Structure and functions | Kenhub">
            <a:extLst>
              <a:ext uri="{FF2B5EF4-FFF2-40B4-BE49-F238E27FC236}">
                <a16:creationId xmlns:a16="http://schemas.microsoft.com/office/drawing/2014/main" id="{C30C7DA3-79DD-696C-5E37-669DFDEEB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7" t="11317" r="2477" b="9941"/>
          <a:stretch/>
        </p:blipFill>
        <p:spPr bwMode="auto">
          <a:xfrm>
            <a:off x="5987738" y="974871"/>
            <a:ext cx="5628018" cy="4675387"/>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1941376-867B-40DD-8142-C4A8CDB456C7}"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2/13/2025</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3CE8BFF0-1EA1-E8BF-4445-DD50CFA6CB78}"/>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8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43128" y="1943363"/>
            <a:ext cx="3419856" cy="146304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4654295" y="502920"/>
            <a:ext cx="6894576" cy="146304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produces nine hormones. </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Seven of them, as shown,  regulates the anterior pituitary and two that are stored in the posterior pituitary and released on demand. </a:t>
            </a:r>
          </a:p>
        </p:txBody>
      </p:sp>
      <p:pic>
        <p:nvPicPr>
          <p:cNvPr id="3" name="Picture 2" descr="Graphical user interface, application&#10;&#10;Description automatically generated">
            <a:extLst>
              <a:ext uri="{FF2B5EF4-FFF2-40B4-BE49-F238E27FC236}">
                <a16:creationId xmlns:a16="http://schemas.microsoft.com/office/drawing/2014/main" id="{FBD7370F-F949-65A8-7E6B-4A38AA187DDE}"/>
              </a:ext>
            </a:extLst>
          </p:cNvPr>
          <p:cNvPicPr>
            <a:picLocks noChangeAspect="1"/>
          </p:cNvPicPr>
          <p:nvPr/>
        </p:nvPicPr>
        <p:blipFill>
          <a:blip r:embed="rId3"/>
          <a:stretch>
            <a:fillRect/>
          </a:stretch>
        </p:blipFill>
        <p:spPr>
          <a:xfrm>
            <a:off x="630936" y="2578333"/>
            <a:ext cx="10917936" cy="3384557"/>
          </a:xfrm>
          <a:prstGeom prst="rect">
            <a:avLst/>
          </a:prstGeom>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9CE0259-1F97-4E63-8E9E-E2336A10DDDC}"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2/13/2025</a:t>
            </a:fld>
            <a:endParaRPr kumimoji="0" lang="en-US" altLang="sv-SE" b="0" i="0" u="none" strike="noStrike"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3F394EF4-FD8A-068B-CE65-CC338F88F65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7</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8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487851" y="2164971"/>
            <a:ext cx="9942716" cy="155448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2514996"/>
            <a:ext cx="9941319" cy="3627184"/>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seven hormones travel through the hypophyseal portal system and regulate the activities of the anterior pituitary.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Five of these are releasing hormones that stimulate the anterior pituitary to secrete its hormones, and </a:t>
            </a:r>
          </a:p>
          <a:p>
            <a:pPr marL="4572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Two are inhibiting hormones that suppress pituitary secretion.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Most of these hypothalamic hormones control the release of just one anterior pituitary hormone. However, Gonadotropin-releasing hormone, controls the release of both follicle-stimulating hormone and luteinizing hormone.</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36CC28A-B09F-4175-B8DF-AD9D4677897E}"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2/13/2025</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F333B72D-0E4A-3307-9C3D-49756904404A}"/>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0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F7E22B-0965-4511-BBE3-C602E2644AB1}"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2/13/2025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73E2BEBC-1FA3-6100-2A16-9871B247FC76}"/>
              </a:ext>
            </a:extLst>
          </p:cNvPr>
          <p:cNvPicPr>
            <a:picLocks noChangeAspect="1"/>
          </p:cNvPicPr>
          <p:nvPr/>
        </p:nvPicPr>
        <p:blipFill rotWithShape="1">
          <a:blip r:embed="rId4"/>
          <a:srcRect l="12696" t="3605" r="6762"/>
          <a:stretch/>
        </p:blipFill>
        <p:spPr>
          <a:xfrm>
            <a:off x="3150683" y="853441"/>
            <a:ext cx="6225869" cy="4862302"/>
          </a:xfrm>
          <a:prstGeom prst="rect">
            <a:avLst/>
          </a:prstGeom>
        </p:spPr>
      </p:pic>
      <p:sp>
        <p:nvSpPr>
          <p:cNvPr id="10" name="TextBox 9">
            <a:extLst>
              <a:ext uri="{FF2B5EF4-FFF2-40B4-BE49-F238E27FC236}">
                <a16:creationId xmlns:a16="http://schemas.microsoft.com/office/drawing/2014/main" id="{48FA04D5-E4C9-C464-3725-293FC6941AB6}"/>
              </a:ext>
            </a:extLst>
          </p:cNvPr>
          <p:cNvSpPr txBox="1"/>
          <p:nvPr/>
        </p:nvSpPr>
        <p:spPr>
          <a:xfrm>
            <a:off x="71120" y="5527431"/>
            <a:ext cx="12049760" cy="96629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Somatostatin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is also called growth hormone–inhibiting hormone. Its name derives from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somatotropin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a synonym for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growth hormone (GH)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81B7AC1-7B71-9C58-B835-4A23492A7F84}"/>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27056291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831</Words>
  <Application>Microsoft Office PowerPoint</Application>
  <PresentationFormat>Widescreen</PresentationFormat>
  <Paragraphs>169</Paragraphs>
  <Slides>25</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Office</vt:lpstr>
      <vt:lpstr>Hypothalamus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OXYTOCIN</vt:lpstr>
      <vt:lpstr>PowerPoint Presentation</vt:lpstr>
      <vt:lpstr>PowerPoint Presentation</vt:lpstr>
      <vt:lpstr>OXYTOCIN RECEPTOR</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54</cp:revision>
  <dcterms:created xsi:type="dcterms:W3CDTF">2022-10-25T13:41:35Z</dcterms:created>
  <dcterms:modified xsi:type="dcterms:W3CDTF">2025-02-13T13:37:41Z</dcterms:modified>
</cp:coreProperties>
</file>