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8"/>
  </p:notesMasterIdLst>
  <p:sldIdLst>
    <p:sldId id="256" r:id="rId2"/>
    <p:sldId id="257" r:id="rId3"/>
    <p:sldId id="258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321" r:id="rId16"/>
    <p:sldId id="322" r:id="rId17"/>
    <p:sldId id="323" r:id="rId18"/>
    <p:sldId id="324" r:id="rId19"/>
    <p:sldId id="325" r:id="rId20"/>
    <p:sldId id="314" r:id="rId21"/>
    <p:sldId id="315" r:id="rId22"/>
    <p:sldId id="316" r:id="rId23"/>
    <p:sldId id="319" r:id="rId24"/>
    <p:sldId id="320" r:id="rId25"/>
    <p:sldId id="317" r:id="rId26"/>
    <p:sldId id="31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0D635-2920-4AB0-8F6D-976760662D0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F9CAD-0AE4-4D27-A8BE-46A828B5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8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CAD-0AE4-4D27-A8BE-46A828B50C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0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2/18/2025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7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1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6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7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5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8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7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6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8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2/18/2025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2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68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2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20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6247" y="1252187"/>
            <a:ext cx="6698755" cy="304270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Pharmacokinetics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(drug absorption)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3919928"/>
            <a:ext cx="5355264" cy="11698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b="1" dirty="0"/>
              <a:t>Khder Hussein Rasul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Pharmacology, MA 411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Spring Semester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Third week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18/02/2025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C1ABB78-EF74-C7B7-918D-F0A3A94F1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84" y="1297576"/>
            <a:ext cx="3475263" cy="341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D74D4B-C155-FD71-75D3-BC0CBAA44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B694C7-EF28-94D7-229B-B2BB139CD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61CF17E-76DC-7DF2-D3AB-60FB21EF5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9BB5B0-F264-6A52-249A-8D8AFDE99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87" y="-138239"/>
            <a:ext cx="9792208" cy="152707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Pinocytosis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6750A2A8-53AE-E19B-7735-4DF757A4C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7" name="日期占位符 3">
            <a:extLst>
              <a:ext uri="{FF2B5EF4-FFF2-40B4-BE49-F238E27FC236}">
                <a16:creationId xmlns:a16="http://schemas.microsoft.com/office/drawing/2014/main" id="{32D8C16D-736A-C763-7D14-AD306049C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192376"/>
            <a:ext cx="9936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1575F-2C69-43AE-AB63-33E346A31F78}" type="datetime1">
              <a:rPr kumimoji="0" lang="en-GB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18/02/2025</a:t>
            </a:fld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11290BBE-24DB-3289-2203-084B941D4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664" y="6183867"/>
            <a:ext cx="15300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t>Khder Hussein Rasul</a:t>
            </a:r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B36E7461-A732-CEBA-83D7-BA2C4BA7C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6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sv-SE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altLang="sv-SE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3030F5-526B-BE2F-21CE-20CD267A1404}"/>
              </a:ext>
            </a:extLst>
          </p:cNvPr>
          <p:cNvSpPr txBox="1"/>
          <p:nvPr/>
        </p:nvSpPr>
        <p:spPr>
          <a:xfrm>
            <a:off x="501143" y="1001063"/>
            <a:ext cx="10746959" cy="2460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drugs which have MW over 900 can be transported by pinocytosis.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requires energy. 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drug molecule holds on the cell membrane and then surrounded with plasma membrane and inserted into the cell within small vesicles.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BD6B26-8094-37E0-9A62-264F32FA8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12" y="3429000"/>
            <a:ext cx="4329239" cy="291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D457C5-B01D-0429-F51E-87FDD378FC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4133" b="48143"/>
          <a:stretch/>
        </p:blipFill>
        <p:spPr>
          <a:xfrm>
            <a:off x="5947791" y="4073076"/>
            <a:ext cx="5608316" cy="120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91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8E7ECB-48CE-6905-867F-723D86B69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F712D22-3222-50C9-7885-5D48C95D3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4435269-3505-70F7-004A-99CD96D26E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4F3F7-6BFD-F347-662C-C6802B81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87" y="-138239"/>
            <a:ext cx="9792208" cy="152707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affecting drug absorption 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156D2D8F-4A71-29BD-E14F-B002D2321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7" name="日期占位符 3">
            <a:extLst>
              <a:ext uri="{FF2B5EF4-FFF2-40B4-BE49-F238E27FC236}">
                <a16:creationId xmlns:a16="http://schemas.microsoft.com/office/drawing/2014/main" id="{D85288FF-A2E9-BC79-1862-1D14AB06FF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192376"/>
            <a:ext cx="9936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1575F-2C69-43AE-AB63-33E346A31F78}" type="datetime1">
              <a:rPr kumimoji="0" lang="en-GB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18/02/2025</a:t>
            </a:fld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AFB74BEE-5840-2EB9-0F09-D31DFEC7E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664" y="6183867"/>
            <a:ext cx="15300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t>Khder Hussein Rasul</a:t>
            </a:r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4FB15EEA-7AA5-F4E0-3E07-DC823C2E3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6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sv-SE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altLang="sv-SE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44E34C-2E82-D83F-DEB2-8C3EF3C72FDD}"/>
              </a:ext>
            </a:extLst>
          </p:cNvPr>
          <p:cNvSpPr txBox="1"/>
          <p:nvPr/>
        </p:nvSpPr>
        <p:spPr>
          <a:xfrm>
            <a:off x="501143" y="1001063"/>
            <a:ext cx="10746959" cy="4307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spcBef>
                <a:spcPts val="0"/>
              </a:spcBef>
              <a:buAutoNum type="alphaUcParenR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 related factors 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size (If the molecular size increases, absorption rate decreases)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Lipid solubility (Lipid-soluble drugs cross membranes easily)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of the drug 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 of ionization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Dosage form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nature (Salt/organic forms, crystal forms, solvate form etc.)</a:t>
            </a:r>
          </a:p>
        </p:txBody>
      </p:sp>
    </p:spTree>
    <p:extLst>
      <p:ext uri="{BB962C8B-B14F-4D97-AF65-F5344CB8AC3E}">
        <p14:creationId xmlns:p14="http://schemas.microsoft.com/office/powerpoint/2010/main" val="18501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EF14A2-0374-CCC8-DF93-5D8BF0AF1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D024DE-7E11-DF1B-F452-A71A0A511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5EBF347-B1D1-A07E-6F81-DAAF3FA36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A523E9-264D-3ADA-9E40-143F7A94B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87" y="-138239"/>
            <a:ext cx="9792208" cy="152707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affecting drug absorption 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21E9FEF-DA6D-1088-A01E-C9FB663AA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7" name="日期占位符 3">
            <a:extLst>
              <a:ext uri="{FF2B5EF4-FFF2-40B4-BE49-F238E27FC236}">
                <a16:creationId xmlns:a16="http://schemas.microsoft.com/office/drawing/2014/main" id="{41063234-1B89-C2EB-0DC2-44302619C5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192376"/>
            <a:ext cx="9936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1575F-2C69-43AE-AB63-33E346A31F78}" type="datetime1">
              <a:rPr kumimoji="0" lang="en-GB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18/02/2025</a:t>
            </a:fld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6A979BA1-3E6F-9B8E-A06A-ACCEB53C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664" y="6183867"/>
            <a:ext cx="15300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t>Khder Hussein Rasul</a:t>
            </a:r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D77BBCDB-CC1C-120E-6058-E0B108D83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6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sv-SE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altLang="sv-SE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41935D-6265-319E-AAFE-25CA41DE2D30}"/>
              </a:ext>
            </a:extLst>
          </p:cNvPr>
          <p:cNvSpPr txBox="1"/>
          <p:nvPr/>
        </p:nvSpPr>
        <p:spPr>
          <a:xfrm>
            <a:off x="501143" y="1001063"/>
            <a:ext cx="10746959" cy="4307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Site of application related factors 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flow at site of application: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blood flow is high at the site of application, it causes an increase in absorption rate.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of absorption: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surface area that allows the absorption of the drug molecules is wide, then absorption rate from that surface becomes high.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3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3DBC75-C9C9-3A9C-3660-288C6ADC2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D628B4F-9FD0-031F-A47C-7321436DB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E9A132-E07C-85BF-D021-FCB312129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A5712-1E06-A70F-6724-8B6C864E7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87" y="-138239"/>
            <a:ext cx="9792208" cy="152707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Routes of drug administration &amp; absorption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008D1153-C60B-BF86-4C04-057D47D39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7" name="日期占位符 3">
            <a:extLst>
              <a:ext uri="{FF2B5EF4-FFF2-40B4-BE49-F238E27FC236}">
                <a16:creationId xmlns:a16="http://schemas.microsoft.com/office/drawing/2014/main" id="{1DCF9AF0-8638-1879-4FE8-47EAE9417B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192376"/>
            <a:ext cx="9936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1575F-2C69-43AE-AB63-33E346A31F78}" type="datetime1">
              <a:rPr kumimoji="0" lang="en-GB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18/02/2025</a:t>
            </a:fld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5E2AAEB6-081E-4A78-5CDA-56B0127CD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664" y="6183867"/>
            <a:ext cx="15300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t>Khder Hussein Rasul</a:t>
            </a:r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44EA4D47-8C84-EE4B-7885-70EEA534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6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sv-SE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altLang="sv-SE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0C6706-9BC5-67DC-7242-5971C38A035A}"/>
              </a:ext>
            </a:extLst>
          </p:cNvPr>
          <p:cNvSpPr txBox="1"/>
          <p:nvPr/>
        </p:nvSpPr>
        <p:spPr>
          <a:xfrm>
            <a:off x="501143" y="1001063"/>
            <a:ext cx="10746959" cy="5538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Enteral routes (through the GI Tract)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Sublingual 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Rectal 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Parenteral routes 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Intravenous (IV)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Intramuscular (IM)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Subcutaneous (SC)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45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AA6E03-899F-B87F-209D-0FCD0DBAE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FCACE5-8CEF-1DAD-FA6E-8825E3713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13C633-05E5-6009-4A51-6B4751E4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31C69C-103B-CFAC-9DDE-B7A766E0B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87" y="-138239"/>
            <a:ext cx="9792208" cy="152707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Routes of drug administration &amp; absorption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9A7E7B25-0C15-DC71-7143-AE7749B0A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7" name="日期占位符 3">
            <a:extLst>
              <a:ext uri="{FF2B5EF4-FFF2-40B4-BE49-F238E27FC236}">
                <a16:creationId xmlns:a16="http://schemas.microsoft.com/office/drawing/2014/main" id="{B07A1B4B-0E86-43DD-C5EF-1E3233EF19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192376"/>
            <a:ext cx="9936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1575F-2C69-43AE-AB63-33E346A31F78}" type="datetime1">
              <a:rPr kumimoji="0" lang="en-GB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18/02/2025</a:t>
            </a:fld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C461D72D-8B9F-B416-A587-3C47DC9EC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664" y="6183867"/>
            <a:ext cx="15300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t>Khder Hussein Rasul</a:t>
            </a:r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BE0F2E64-66D5-0142-AE7A-343DE1F4C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6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sv-SE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altLang="sv-SE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7571D9-5739-8FE3-A64F-A7E7F575E7F5}"/>
              </a:ext>
            </a:extLst>
          </p:cNvPr>
          <p:cNvSpPr txBox="1"/>
          <p:nvPr/>
        </p:nvSpPr>
        <p:spPr>
          <a:xfrm>
            <a:off x="501143" y="1001063"/>
            <a:ext cx="10746959" cy="1845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Other routes of administration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Inhalation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Topical (Skin &amp; Mucous Membranes</a:t>
            </a:r>
          </a:p>
        </p:txBody>
      </p:sp>
    </p:spTree>
    <p:extLst>
      <p:ext uri="{BB962C8B-B14F-4D97-AF65-F5344CB8AC3E}">
        <p14:creationId xmlns:p14="http://schemas.microsoft.com/office/powerpoint/2010/main" val="3973144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69887F-D4EB-F3E9-F77C-EA2062E58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8EB676-754D-5493-6296-74A7A3885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71F90B5-1A16-C4F2-3F8B-37CFABD60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E496A-E355-629A-F986-538CEDB83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87" y="-138239"/>
            <a:ext cx="9792208" cy="152707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Enteral routes (through the GI Tract)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9B31DA3D-ED5A-3CAB-6925-35447B38B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7" name="日期占位符 3">
            <a:extLst>
              <a:ext uri="{FF2B5EF4-FFF2-40B4-BE49-F238E27FC236}">
                <a16:creationId xmlns:a16="http://schemas.microsoft.com/office/drawing/2014/main" id="{228862AD-C4A8-7AFC-C53E-44589D62A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192376"/>
            <a:ext cx="9936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1575F-2C69-43AE-AB63-33E346A31F78}" type="datetime1">
              <a:rPr kumimoji="0" lang="en-GB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18/02/2025</a:t>
            </a:fld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C4B92FC3-DB02-759E-F65C-2F11DF20A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664" y="6183867"/>
            <a:ext cx="15300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t>Khder Hussein Rasul</a:t>
            </a:r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9EAFCD66-9AA5-C1BE-4501-0A4324AEF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6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sv-SE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v-SE" altLang="sv-SE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21E386-3EAB-F225-54B0-6C20FBC4F141}"/>
              </a:ext>
            </a:extLst>
          </p:cNvPr>
          <p:cNvSpPr txBox="1"/>
          <p:nvPr/>
        </p:nvSpPr>
        <p:spPr>
          <a:xfrm>
            <a:off x="501143" y="1001063"/>
            <a:ext cx="5381955" cy="5538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 from the Alimentary Tract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Cavity and Sublingual Absorption: 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 absorbed from the oral cavity enter the general circulation directly. Diffusion process is very rapid for un-ionized drugs. 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oral mucosa is highly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vascularized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its epithelial lining is quite thin.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 absorption from the oral cavity is limited due to the slow dissolution rate.</a:t>
            </a:r>
          </a:p>
        </p:txBody>
      </p:sp>
      <p:pic>
        <p:nvPicPr>
          <p:cNvPr id="3" name="Picture 4" descr="Absorption process of active ingredients in the oral cavity | Download  Scientific Diagram">
            <a:extLst>
              <a:ext uri="{FF2B5EF4-FFF2-40B4-BE49-F238E27FC236}">
                <a16:creationId xmlns:a16="http://schemas.microsoft.com/office/drawing/2014/main" id="{496BBA74-EDC5-9DCE-7E5C-C4F7FE201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3098" y="1400094"/>
            <a:ext cx="5780572" cy="37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ur Science | Melt Pharmaceuticals">
            <a:extLst>
              <a:ext uri="{FF2B5EF4-FFF2-40B4-BE49-F238E27FC236}">
                <a16:creationId xmlns:a16="http://schemas.microsoft.com/office/drawing/2014/main" id="{FE564B3F-B809-AB6A-B553-A88A5136D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6801" y="1400094"/>
            <a:ext cx="2848387" cy="239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199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BF94B5-1C29-819F-4A36-3218CC89B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F8B21A-9456-6588-1D71-DBE0FCEAE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FDB27BF-8C8C-C1CD-B112-FF65C7BC7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AD30C-E3BA-114B-88EF-E1136E746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87" y="-138239"/>
            <a:ext cx="9792208" cy="152707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Enteral routes (through the GI Tract)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DDC22805-8B04-283E-CDDB-A0578B1DB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7" name="日期占位符 3">
            <a:extLst>
              <a:ext uri="{FF2B5EF4-FFF2-40B4-BE49-F238E27FC236}">
                <a16:creationId xmlns:a16="http://schemas.microsoft.com/office/drawing/2014/main" id="{579EE1D9-0A7E-A93D-F872-043D18F89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192376"/>
            <a:ext cx="9936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1575F-2C69-43AE-AB63-33E346A31F78}" type="datetime1">
              <a:rPr kumimoji="0" lang="en-GB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18/02/2025</a:t>
            </a:fld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A812AADC-5422-912D-2AFD-71129AD0B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664" y="6183867"/>
            <a:ext cx="15300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t>Khder Hussein Rasul</a:t>
            </a:r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B4AE5DE0-7F0D-0EE6-E5C3-AAB15BF2B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6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sv-SE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v-SE" altLang="sv-SE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561CA3-2E41-1723-F9C9-C7629ACB9B93}"/>
              </a:ext>
            </a:extLst>
          </p:cNvPr>
          <p:cNvSpPr txBox="1"/>
          <p:nvPr/>
        </p:nvSpPr>
        <p:spPr>
          <a:xfrm>
            <a:off x="501143" y="1001063"/>
            <a:ext cx="5381955" cy="5538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 from the Alimentary Tract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Cavity and Sublingual Absorption: 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absorption.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Avoids first-pass metabolism.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Disadvantages: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drug types (only lipophilic, small molecules).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Unpleasant taste for some drugs.</a:t>
            </a:r>
          </a:p>
        </p:txBody>
      </p:sp>
      <p:pic>
        <p:nvPicPr>
          <p:cNvPr id="3" name="Picture 4" descr="Absorption process of active ingredients in the oral cavity | Download  Scientific Diagram">
            <a:extLst>
              <a:ext uri="{FF2B5EF4-FFF2-40B4-BE49-F238E27FC236}">
                <a16:creationId xmlns:a16="http://schemas.microsoft.com/office/drawing/2014/main" id="{03F68190-A7B9-CA37-9BDF-969DCA3D4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3098" y="1400094"/>
            <a:ext cx="5780572" cy="37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ur Science | Melt Pharmaceuticals">
            <a:extLst>
              <a:ext uri="{FF2B5EF4-FFF2-40B4-BE49-F238E27FC236}">
                <a16:creationId xmlns:a16="http://schemas.microsoft.com/office/drawing/2014/main" id="{06274443-39C6-DC2B-182E-05E365A84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6801" y="1400094"/>
            <a:ext cx="2848387" cy="239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250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87AF8D-4384-DC7B-B26B-FD2FAA1E7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971BFC-2380-418D-D1BC-98945D955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8E68307-9CC4-3423-6EAD-C5234C4DF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FF271-CB24-FC41-F076-701D6BC8C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87" y="-138239"/>
            <a:ext cx="9792208" cy="152707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 from the Stomach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5378F298-24EC-85B9-3EE3-F6B778F57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7" name="日期占位符 3">
            <a:extLst>
              <a:ext uri="{FF2B5EF4-FFF2-40B4-BE49-F238E27FC236}">
                <a16:creationId xmlns:a16="http://schemas.microsoft.com/office/drawing/2014/main" id="{6E31C09C-B2B7-9D7C-CAB7-44C4248F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192376"/>
            <a:ext cx="9936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1575F-2C69-43AE-AB63-33E346A31F78}" type="datetime1">
              <a:rPr kumimoji="0" lang="en-GB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18/02/2025</a:t>
            </a:fld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0392C9F1-FE91-F5BD-842F-F371C80DC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664" y="6183867"/>
            <a:ext cx="15300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t>Khder Hussein Rasul</a:t>
            </a:r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7B7E1878-2617-38E5-6A5F-97A04CE0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6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sv-SE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v-SE" altLang="sv-SE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8BC00E-42A3-1323-D6A2-141FDC73855C}"/>
              </a:ext>
            </a:extLst>
          </p:cNvPr>
          <p:cNvSpPr txBox="1"/>
          <p:nvPr/>
        </p:nvSpPr>
        <p:spPr>
          <a:xfrm>
            <a:off x="501143" y="1001063"/>
            <a:ext cx="6761351" cy="4922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rich blood supply and the contact of stomach contents with epithelial lining of the gastric mucosa provide a potential site for drug absorption. 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variables can alter stomach emptying time making the extent of gastric absorption vary from patient to patient.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low pH of the gastric contents (pH 1–2) may have consequences for absorption because it can affect the degree of drug ionization. </a:t>
            </a:r>
          </a:p>
        </p:txBody>
      </p:sp>
      <p:pic>
        <p:nvPicPr>
          <p:cNvPr id="12" name="Picture 11" descr="What do you think would happen if there was some abnormality in the absorption of drugs?">
            <a:extLst>
              <a:ext uri="{FF2B5EF4-FFF2-40B4-BE49-F238E27FC236}">
                <a16:creationId xmlns:a16="http://schemas.microsoft.com/office/drawing/2014/main" id="{3E9E39BD-3C4D-8BB8-4780-F1ED2E886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7207" y="1651417"/>
            <a:ext cx="4414438" cy="442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623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63C3E1-F7A3-9DC4-68B7-F194EC05F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4115C9-CD34-5C31-88C8-53DB4E091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F667EF6-E0AB-78F5-E880-7DB7B619B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C804B-3FE1-6C21-9A1E-1F1267AE6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87" y="-138239"/>
            <a:ext cx="9792208" cy="152707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 from the Small Intestine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B140E360-3667-F44C-1EDF-FEA21165C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7" name="日期占位符 3">
            <a:extLst>
              <a:ext uri="{FF2B5EF4-FFF2-40B4-BE49-F238E27FC236}">
                <a16:creationId xmlns:a16="http://schemas.microsoft.com/office/drawing/2014/main" id="{1BCB27BF-8339-2F61-2C62-6A9902E1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192376"/>
            <a:ext cx="9936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1575F-2C69-43AE-AB63-33E346A31F78}" type="datetime1">
              <a:rPr kumimoji="0" lang="en-GB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18/02/2025</a:t>
            </a:fld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C522636D-F282-AE96-66CE-5044471BD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664" y="6183867"/>
            <a:ext cx="15300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t>Khder Hussein Rasul</a:t>
            </a:r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925F2F8A-1771-D662-7781-F332F6F6F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6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sv-SE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v-SE" altLang="sv-SE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5316E4-15B9-9459-5EC0-988DE79CD12F}"/>
              </a:ext>
            </a:extLst>
          </p:cNvPr>
          <p:cNvSpPr txBox="1"/>
          <p:nvPr/>
        </p:nvSpPr>
        <p:spPr>
          <a:xfrm>
            <a:off x="501143" y="1001063"/>
            <a:ext cx="6761351" cy="5538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epithelial lining of the small intestine consists of many villi and microvilli and has a complex supply of blood vessels into which drugs are absorbed. 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small intestine, with its large surface area and high blood perfusion rate, has a greater capacity for absorption than does the stomach. 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drug absorption occurs in the proximal jejunum, &amp; the predominant process for most drug absorption is through diffusion. </a:t>
            </a:r>
          </a:p>
        </p:txBody>
      </p:sp>
      <p:pic>
        <p:nvPicPr>
          <p:cNvPr id="3" name="Picture 2" descr="Best practices in current models mimicking drug permeability in the  gastrointestinal tract - An UNGAP review - ScienceDirect">
            <a:extLst>
              <a:ext uri="{FF2B5EF4-FFF2-40B4-BE49-F238E27FC236}">
                <a16:creationId xmlns:a16="http://schemas.microsoft.com/office/drawing/2014/main" id="{2CC91DB1-C115-20F2-5782-F6FA868B1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1410" y="1755228"/>
            <a:ext cx="5090236" cy="323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247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FC57B6-05C9-5901-3F70-379D7FE14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D64615A-D778-F5CA-5334-3FE62B224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2D952E-1E92-496B-34C5-25F069B77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9FA54-287E-A3C0-DA5C-D8CB0AE3C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87" y="-138239"/>
            <a:ext cx="9792208" cy="152707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 from the Large Intestine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664830A5-262C-994D-D24D-19E7F004C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7" name="日期占位符 3">
            <a:extLst>
              <a:ext uri="{FF2B5EF4-FFF2-40B4-BE49-F238E27FC236}">
                <a16:creationId xmlns:a16="http://schemas.microsoft.com/office/drawing/2014/main" id="{683D2359-11CD-0328-B27A-63D199F9A9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192376"/>
            <a:ext cx="9936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1575F-2C69-43AE-AB63-33E346A31F78}" type="datetime1">
              <a:rPr kumimoji="0" lang="en-GB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18/02/2025</a:t>
            </a:fld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ECF9BD2-26A7-6FB1-F910-47275B28B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664" y="6183867"/>
            <a:ext cx="15300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t>Khder Hussein Rasul</a:t>
            </a:r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6FA25693-C936-A0B5-5A61-66058D1DC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6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sv-SE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v-SE" altLang="sv-SE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06713-E111-5290-AE45-2FFEA6F03B2E}"/>
              </a:ext>
            </a:extLst>
          </p:cNvPr>
          <p:cNvSpPr txBox="1"/>
          <p:nvPr/>
        </p:nvSpPr>
        <p:spPr>
          <a:xfrm>
            <a:off x="501143" y="1001063"/>
            <a:ext cx="11012431" cy="4307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large intestine has a considerably smaller absorptive surface area than the small intestine.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distal portion of the large intestine, the rectum, can be used directly as a site of drug administration. 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the surface area available for absorption is not large, absorption can still occur, owing to the extensive vascularity of the rectal mucosa. 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 absorbed from the rectum largely escape the biotransformation to which orally administered drugs are subject.</a:t>
            </a:r>
          </a:p>
        </p:txBody>
      </p:sp>
    </p:spTree>
    <p:extLst>
      <p:ext uri="{BB962C8B-B14F-4D97-AF65-F5344CB8AC3E}">
        <p14:creationId xmlns:p14="http://schemas.microsoft.com/office/powerpoint/2010/main" val="4037708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557849"/>
            <a:ext cx="9792208" cy="3407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 </a:t>
            </a:r>
          </a:p>
          <a:p>
            <a:r>
              <a:rPr lang="en-US" dirty="0">
                <a:latin typeface="+mj-lt"/>
              </a:rPr>
              <a:t>Pharmacokinetics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Drug absorption </a:t>
            </a: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2BE31AD7-DBE4-F5CB-46A6-8889CF0CF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9499E8-56A2-A32F-47E3-5BCA0C751F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192376"/>
            <a:ext cx="9936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1575F-2C69-43AE-AB63-33E346A31F78}" type="datetime1">
              <a:rPr kumimoji="0" lang="en-GB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18/02/2025</a:t>
            </a:fld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104A3F-6BF9-F110-F250-566932470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664" y="6183867"/>
            <a:ext cx="15300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t>Khder Hussein Rasul</a:t>
            </a: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F2E3F7D-7505-6C40-AA36-BFA13743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6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sv-SE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altLang="sv-SE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308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502208-C544-FF72-D99E-FC4CF0432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D4E87E-3819-E5C1-92AC-B9149AEA3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D77C735-8B00-47B1-D0C0-480BBE365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5C714F-CF68-6CD2-E67B-4D1F5A715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87" y="-138239"/>
            <a:ext cx="9792208" cy="152707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 from Parenteral routes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48C0F87D-9722-A2D0-79CE-19A07D1AC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7" name="日期占位符 3">
            <a:extLst>
              <a:ext uri="{FF2B5EF4-FFF2-40B4-BE49-F238E27FC236}">
                <a16:creationId xmlns:a16="http://schemas.microsoft.com/office/drawing/2014/main" id="{35A8C68B-7BC4-EF69-1FD2-36863F43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192376"/>
            <a:ext cx="9936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1575F-2C69-43AE-AB63-33E346A31F78}" type="datetime1">
              <a:rPr kumimoji="0" lang="en-GB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18/02/2025</a:t>
            </a:fld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59C273B6-1300-52B9-171E-AF89AE480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664" y="6183867"/>
            <a:ext cx="15300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t>Khder Hussein Rasul</a:t>
            </a:r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F3D604AB-270F-6C29-C612-F1FC329F8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6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sv-SE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sv-SE" altLang="sv-SE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4BFBCB-3D77-72CB-E157-CC3562B97EF9}"/>
              </a:ext>
            </a:extLst>
          </p:cNvPr>
          <p:cNvSpPr txBox="1"/>
          <p:nvPr/>
        </p:nvSpPr>
        <p:spPr>
          <a:xfrm>
            <a:off x="501143" y="1001063"/>
            <a:ext cx="10746959" cy="3691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Intramuscular and Subcutaneous (IM &amp; SC):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 and SC injections - most common parenteral drug administration.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 absorption generally is more rapid via IM than SC. 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 absorption from IM and SC sites depends on 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quantity and composition of the connective tissue 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capillary density in the area. </a:t>
            </a:r>
          </a:p>
        </p:txBody>
      </p:sp>
    </p:spTree>
    <p:extLst>
      <p:ext uri="{BB962C8B-B14F-4D97-AF65-F5344CB8AC3E}">
        <p14:creationId xmlns:p14="http://schemas.microsoft.com/office/powerpoint/2010/main" val="91548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438D1B-55BB-B674-41B6-13C392A99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16D3096-28F0-B0C0-58B1-3A83BD793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CB6A213-AD84-5C62-59B8-9AD44598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9EC43D-8392-D173-CC9F-3E36112B3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87" y="-138239"/>
            <a:ext cx="9792208" cy="152707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 from Parenteral routes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39F3396C-6004-A6E2-0CF3-0975A0AFC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7" name="日期占位符 3">
            <a:extLst>
              <a:ext uri="{FF2B5EF4-FFF2-40B4-BE49-F238E27FC236}">
                <a16:creationId xmlns:a16="http://schemas.microsoft.com/office/drawing/2014/main" id="{5A96F137-E335-B80D-FF6E-AC49E66BF7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192376"/>
            <a:ext cx="9936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1575F-2C69-43AE-AB63-33E346A31F78}" type="datetime1">
              <a:rPr kumimoji="0" lang="en-GB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18/02/2025</a:t>
            </a:fld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61DC1855-DA7A-4BA9-648A-FCD1A065D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664" y="6183867"/>
            <a:ext cx="15300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t>Khder Hussein Rasul</a:t>
            </a:r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FACF1BC8-F406-C8FA-4A5A-C8860726D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6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sv-SE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sv-SE" altLang="sv-SE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4FDEA-C077-9FBE-191E-13A334CF4DFA}"/>
              </a:ext>
            </a:extLst>
          </p:cNvPr>
          <p:cNvSpPr txBox="1"/>
          <p:nvPr/>
        </p:nvSpPr>
        <p:spPr>
          <a:xfrm>
            <a:off x="501143" y="1001063"/>
            <a:ext cx="10746959" cy="4922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Intravenous (IV) Administration: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drug administration ensures immediate pharmacological response.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 of absorption are circumvented because the entire quantity of the drug enters the vasculature directly (useful for poorly absorbed drugs).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rate of injection should be slow enough to prevent excessively high local drug concentrations &amp; termination of undesired effects. 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serious disadvantage of IV drug administration becomes clearly apparent when an overdose is inadvertently given.</a:t>
            </a:r>
          </a:p>
        </p:txBody>
      </p:sp>
    </p:spTree>
    <p:extLst>
      <p:ext uri="{BB962C8B-B14F-4D97-AF65-F5344CB8AC3E}">
        <p14:creationId xmlns:p14="http://schemas.microsoft.com/office/powerpoint/2010/main" val="3751912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AD057E-EAA9-8BBA-48DB-CA36B600B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C4AB0F-6398-63A9-91E3-451C1FEFA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2392D39-7FA8-0263-0E0A-58329DD21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B6787-A222-1E35-E7B8-B4F5084F3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87" y="-138239"/>
            <a:ext cx="9792208" cy="152707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Routes of drug administration &amp; absorption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CF8878B8-0629-A37A-544A-B65B52B4A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7" name="日期占位符 3">
            <a:extLst>
              <a:ext uri="{FF2B5EF4-FFF2-40B4-BE49-F238E27FC236}">
                <a16:creationId xmlns:a16="http://schemas.microsoft.com/office/drawing/2014/main" id="{EE0EB588-0489-971A-5F54-06AC1E59A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192376"/>
            <a:ext cx="9936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1575F-2C69-43AE-AB63-33E346A31F78}" type="datetime1">
              <a:rPr kumimoji="0" lang="en-GB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18/02/2025</a:t>
            </a:fld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9F1D3F7B-4986-C500-8A4D-332D4BFA5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664" y="6183867"/>
            <a:ext cx="15300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t>Khder Hussein Rasul</a:t>
            </a:r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0F5FFE21-D124-BEA8-A2ED-75461AF94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6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sv-SE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v-SE" altLang="sv-SE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4F55EB-619E-0C0F-AD49-083E375AD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027" y="1097589"/>
            <a:ext cx="6871527" cy="508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83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8E087B-E42F-EA1C-45DB-726793F4A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C208A6-354E-D800-D9E6-764A1352F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A2B0879-0B97-2853-6270-E7BE1B20D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3370BF-94D4-E7FB-8EB0-BAB497EB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87" y="-138239"/>
            <a:ext cx="9792208" cy="152707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 from the Lung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7ED8C5BF-F774-8800-331B-364518515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7" name="日期占位符 3">
            <a:extLst>
              <a:ext uri="{FF2B5EF4-FFF2-40B4-BE49-F238E27FC236}">
                <a16:creationId xmlns:a16="http://schemas.microsoft.com/office/drawing/2014/main" id="{B71E368F-0581-040E-76C7-0FE6C531A6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192376"/>
            <a:ext cx="9936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1575F-2C69-43AE-AB63-33E346A31F78}" type="datetime1">
              <a:rPr kumimoji="0" lang="en-GB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18/02/2025</a:t>
            </a:fld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B59FED1A-4D45-13FC-02AD-0FF4743B8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664" y="6183867"/>
            <a:ext cx="15300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t>Khder Hussein Rasul</a:t>
            </a:r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21D98B3E-239C-05B5-751A-DAE301C9F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6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sv-SE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v-SE" altLang="sv-SE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F4C10A-674E-A7B8-DA49-592567011DC1}"/>
              </a:ext>
            </a:extLst>
          </p:cNvPr>
          <p:cNvSpPr txBox="1"/>
          <p:nvPr/>
        </p:nvSpPr>
        <p:spPr>
          <a:xfrm>
            <a:off x="501143" y="1001063"/>
            <a:ext cx="10746959" cy="5538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lungs serve as a major site of administration for a number of agents given for both local and systemic effects. 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drugs can be inhaled as gases (volatile anesthetics) or as aerosols (suspended liquid droplets or solid particles). 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 of agents from the lung is facilitated by the large surface area of the pulmonary alveolar membranes. 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Pulmonary absorption of volatile anesthetics across the alveolar-capillary barrier is very rapid because of the relatively high lipid–water partition coefficients. 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475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3966E7-97B1-1F8D-38EF-77384F459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277A90-CD07-EBD6-144F-27E6C21B3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C8E87B-B910-7FA6-7EB2-95DE3D568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F34C21-6238-F599-CA84-9AA7621F6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87" y="-138239"/>
            <a:ext cx="9792208" cy="152707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 of Drugs through the Skin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7C372B05-EE30-108E-62C1-354DAC2C3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7" name="日期占位符 3">
            <a:extLst>
              <a:ext uri="{FF2B5EF4-FFF2-40B4-BE49-F238E27FC236}">
                <a16:creationId xmlns:a16="http://schemas.microsoft.com/office/drawing/2014/main" id="{A0B359DC-2309-5EE5-E671-05C8E5F32A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192376"/>
            <a:ext cx="9936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1575F-2C69-43AE-AB63-33E346A31F78}" type="datetime1">
              <a:rPr kumimoji="0" lang="en-GB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18/02/2025</a:t>
            </a:fld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A90756A9-0300-AC54-4BAD-D81926C8D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664" y="6183867"/>
            <a:ext cx="15300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t>Khder Hussein Rasul</a:t>
            </a:r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0D8BA5E1-9870-1FE6-83FB-36D41BA2D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6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sv-SE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sv-SE" altLang="sv-SE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A1957F-0F23-467F-7288-1E80FBFB3387}"/>
              </a:ext>
            </a:extLst>
          </p:cNvPr>
          <p:cNvSpPr txBox="1"/>
          <p:nvPr/>
        </p:nvSpPr>
        <p:spPr>
          <a:xfrm>
            <a:off x="501143" y="1001063"/>
            <a:ext cx="10746959" cy="3076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drugs that have been incorporated into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creams or ointments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applied to the skin for their local effect. 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penetration of the skin by lipid-insoluble compounds does occur, it is probably accomplished by diffusion through the hair follicles, sweat glands, or sebaceous glands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95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5C4FA9-2688-44EB-A98F-F7A6AD760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EDB00CF-1DA4-A316-4A33-8D4F898FD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D05773A-CEF9-4C09-1D61-39E817045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39650-FC35-31EB-CEDD-9D0F7F5F2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87" y="-138239"/>
            <a:ext cx="9792208" cy="152707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Bioavailability of Drug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75BD7340-2448-045D-F4FB-10EDC627A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7" name="日期占位符 3">
            <a:extLst>
              <a:ext uri="{FF2B5EF4-FFF2-40B4-BE49-F238E27FC236}">
                <a16:creationId xmlns:a16="http://schemas.microsoft.com/office/drawing/2014/main" id="{EE09AEF8-597C-8089-5D9E-8F17F7D1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192376"/>
            <a:ext cx="9936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1575F-2C69-43AE-AB63-33E346A31F78}" type="datetime1">
              <a:rPr kumimoji="0" lang="en-GB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18/02/2025</a:t>
            </a:fld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6F4BABD8-DBB8-C542-6270-860AEDEC0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664" y="6183867"/>
            <a:ext cx="15300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t>Khder Hussein Rasul</a:t>
            </a:r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FEEF2CE9-9FF4-46BE-1685-1B858B3A2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6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sv-SE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sv-SE" altLang="sv-SE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AD7C0C-4AAA-D7A2-DF09-B2DE2AC24645}"/>
              </a:ext>
            </a:extLst>
          </p:cNvPr>
          <p:cNvSpPr txBox="1"/>
          <p:nvPr/>
        </p:nvSpPr>
        <p:spPr>
          <a:xfrm>
            <a:off x="501143" y="1001063"/>
            <a:ext cx="10746959" cy="4307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Bioavailability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refers to the fraction (percentage) of an administered drug that reaches the systemic circulation in its active form.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en-US" sz="2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Types of bioavailability are as follows: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Absolute Bioavailability: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the route of administration is IV,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Bioavailability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achieved will be 100%. And If the reference standard is an IV dose, it is referred to as absolute BA.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Relative Bioavailability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37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566B53-BA86-ED76-68C1-5AD9A15F8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1770AB-2EA8-5E1C-6B16-44B05C1A8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F024A1A-60C7-B9C9-32DE-EC169FB18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219881-B7A6-AD51-1F6A-CDF738ED7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87" y="-138239"/>
            <a:ext cx="9792208" cy="152707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affecting  Drugs Bioavailability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4F5585A5-5554-09F0-94F2-5D2BD7734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7" name="日期占位符 3">
            <a:extLst>
              <a:ext uri="{FF2B5EF4-FFF2-40B4-BE49-F238E27FC236}">
                <a16:creationId xmlns:a16="http://schemas.microsoft.com/office/drawing/2014/main" id="{D6E054DE-5E45-E0F2-0C59-914662B7E2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192376"/>
            <a:ext cx="9936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1575F-2C69-43AE-AB63-33E346A31F78}" type="datetime1">
              <a:rPr kumimoji="0" lang="en-GB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18/02/2025</a:t>
            </a:fld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6280DDE9-B6F4-DFED-B23B-66D1EEC8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664" y="6183867"/>
            <a:ext cx="15300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t>Khder Hussein Rasul</a:t>
            </a:r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EA6944D-163E-995E-C45D-7C4B050C4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6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sv-SE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sv-SE" altLang="sv-SE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9DDBF0-061F-25CC-2729-7588300B7D75}"/>
              </a:ext>
            </a:extLst>
          </p:cNvPr>
          <p:cNvSpPr txBox="1"/>
          <p:nvPr/>
        </p:nvSpPr>
        <p:spPr>
          <a:xfrm>
            <a:off x="501143" y="1001063"/>
            <a:ext cx="10746959" cy="4922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of the drug (solution, suspension, or solid form)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Size (small size have higher surface area)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 of administration (Parenteral route “100% Bioavailable”)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Plasma protein binding (when binds to the drug, BA increases) compare to free drugs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Dosage form (Solution&gt;Suspension&gt;Powder&gt;Tablets&gt;Capsules)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GIT flora (the drug administered via oral route has decreased BA)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 Status (severe reoccurring disease decreases BA of a drug)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5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/>
              <a:t>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557849"/>
            <a:ext cx="9792208" cy="3407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ambria" panose="02040503050406030204" pitchFamily="18" charset="0"/>
              </a:rPr>
              <a:t>At the end of the lesson, the students should be able to understand: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</a:rPr>
              <a:t>Methods od frug movement through biological membrane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</a:rPr>
              <a:t>Factors affecting drug absorption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</a:rPr>
              <a:t>Routes of drug administration &amp; absorption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</a:rPr>
              <a:t>Bioavailability and factors affecting  drugs bioavailability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D60FA9A1-ECA4-1F34-858C-D658D749B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435FAC-D6F1-930A-9546-CE30DFFE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192376"/>
            <a:ext cx="9936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1575F-2C69-43AE-AB63-33E346A31F78}" type="datetime1">
              <a:rPr kumimoji="0" lang="en-GB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18/02/2025</a:t>
            </a:fld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A03664D8-6CA1-610B-828A-683650AC5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664" y="6183867"/>
            <a:ext cx="15300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t>Khder Hussein Rasul</a:t>
            </a: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DCA5BDD2-84D4-0B50-B86C-C84696254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6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sv-SE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altLang="sv-SE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364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6C3ED2-0277-15FE-EA69-FB247A632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818D1B-FD4D-459A-35A3-7B64F8067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9DB4CE-EC9E-BB01-83F9-8BC9F3CFC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F4926-2165-3C6F-C990-514E49A9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87" y="-138239"/>
            <a:ext cx="9792208" cy="152707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Pharmacokinetics (PK) 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2DE4ECE7-53FE-8E8D-7640-71A1C4253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7" name="日期占位符 3">
            <a:extLst>
              <a:ext uri="{FF2B5EF4-FFF2-40B4-BE49-F238E27FC236}">
                <a16:creationId xmlns:a16="http://schemas.microsoft.com/office/drawing/2014/main" id="{57BAD1F2-F4C2-704A-EA07-137489766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192376"/>
            <a:ext cx="9936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1575F-2C69-43AE-AB63-33E346A31F78}" type="datetime1">
              <a:rPr kumimoji="0" lang="en-GB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18/02/2025</a:t>
            </a:fld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65B6BF51-FD5E-E9CF-8306-005467BC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664" y="6183867"/>
            <a:ext cx="15300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t>Khder Hussein Rasul</a:t>
            </a:r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4491DC84-A175-6DBE-E58E-84609671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6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sv-SE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altLang="sv-SE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AE567-870E-E2E2-325B-C18C5435CCCC}"/>
              </a:ext>
            </a:extLst>
          </p:cNvPr>
          <p:cNvSpPr txBox="1"/>
          <p:nvPr/>
        </p:nvSpPr>
        <p:spPr>
          <a:xfrm>
            <a:off x="501143" y="1001063"/>
            <a:ext cx="10746959" cy="4307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Pharmacokinetics (PK)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study of how drugs move through the body over time. 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involves four main processes: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(How the drug enters the bloodstream)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(How the drug spreads throughout the body)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Metabolism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(How the body modifies the drug)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Excretion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(How the drug is eliminated from the body)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E072D4-780F-44ED-1F55-6823948AF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284" y="2524747"/>
            <a:ext cx="4688361" cy="278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320F7E-8048-9B67-4DA9-F529071E0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B40756-ADEB-6495-16A0-A8AB808EF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4BA8734-9062-1C1C-4A86-A158ED985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34659-AB01-EFE9-6565-70D7C831F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87" y="-138239"/>
            <a:ext cx="9792208" cy="152707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 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55C30EA5-F5A5-28D1-CFE8-05027B2ED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7" name="日期占位符 3">
            <a:extLst>
              <a:ext uri="{FF2B5EF4-FFF2-40B4-BE49-F238E27FC236}">
                <a16:creationId xmlns:a16="http://schemas.microsoft.com/office/drawing/2014/main" id="{6785FCB9-1937-E68A-1EE4-DBFA012BBE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192376"/>
            <a:ext cx="9936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1575F-2C69-43AE-AB63-33E346A31F78}" type="datetime1">
              <a:rPr kumimoji="0" lang="en-GB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18/02/2025</a:t>
            </a:fld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1B6A3B63-DC04-8E1E-1617-67CC79EB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664" y="6183867"/>
            <a:ext cx="15300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t>Khder Hussein Rasul</a:t>
            </a:r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1FE54158-83CB-C072-A069-4C4580C32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6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sv-SE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altLang="sv-SE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A55BFA-F31A-24A4-13D6-6C79D3A7D401}"/>
              </a:ext>
            </a:extLst>
          </p:cNvPr>
          <p:cNvSpPr txBox="1"/>
          <p:nvPr/>
        </p:nvSpPr>
        <p:spPr>
          <a:xfrm>
            <a:off x="501143" y="922406"/>
            <a:ext cx="10746959" cy="6154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process by which a drug moves from its site of administration into the bloodstream.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administered drugs go to bloodstream and get distributed to reach their action sites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rate at which a drug reaches its site of action depends on 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 of absorption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 of distribution. 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fact, the absorption is the transportation of the drug across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 membranes.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reach its site of action, a drug must cross a number of biological barriers and membranes, predominantly lipid. 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19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81FB87-E7BE-52EE-D86F-CEC16B2AE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EF82746-BBF7-340A-D0E1-8902FA410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463C9F-5712-1A0C-02AA-1D69D757C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76C5B5-BA35-BAEC-2D50-854D97539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87" y="-138239"/>
            <a:ext cx="9792208" cy="152707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 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164C533E-EF4B-597C-2C02-A9DB67BC8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7" name="日期占位符 3">
            <a:extLst>
              <a:ext uri="{FF2B5EF4-FFF2-40B4-BE49-F238E27FC236}">
                <a16:creationId xmlns:a16="http://schemas.microsoft.com/office/drawing/2014/main" id="{412EB4A3-A296-921E-BA47-5B4707369C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192376"/>
            <a:ext cx="9936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1575F-2C69-43AE-AB63-33E346A31F78}" type="datetime1">
              <a:rPr kumimoji="0" lang="en-GB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18/02/2025</a:t>
            </a:fld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47408F41-BFA4-C7AB-6416-AE9405E73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664" y="6183867"/>
            <a:ext cx="15300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t>Khder Hussein Rasul</a:t>
            </a:r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BF7876DD-34B9-E375-1105-0FCE16DBD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6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sv-SE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altLang="sv-SE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D6A717-FDC6-11CF-D4CA-29FBA9A1A840}"/>
              </a:ext>
            </a:extLst>
          </p:cNvPr>
          <p:cNvSpPr txBox="1"/>
          <p:nvPr/>
        </p:nvSpPr>
        <p:spPr>
          <a:xfrm>
            <a:off x="501143" y="1001063"/>
            <a:ext cx="10746959" cy="3076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different mechanisms for a drug to be transported across a biological membrane: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diffusion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Facilitated diffusion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Pinocytosis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072AB6-4573-3491-33E0-3CB5CED5D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233" y="1715121"/>
            <a:ext cx="3675543" cy="446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83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67EB7F-EF87-65D4-5FEE-9C04923A1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7D375B-B02D-E3AC-7781-DA0FF6375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E993B09-7794-2096-1CCB-8C3EE2F83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7DA4D-6C61-8D6F-9619-CDC0C40AB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87" y="-138239"/>
            <a:ext cx="9792208" cy="152707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diffusion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3C659EF2-080B-A656-D53D-18B73066F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7" name="日期占位符 3">
            <a:extLst>
              <a:ext uri="{FF2B5EF4-FFF2-40B4-BE49-F238E27FC236}">
                <a16:creationId xmlns:a16="http://schemas.microsoft.com/office/drawing/2014/main" id="{5ADF92B6-BB20-3B8A-676B-B1AE50AA33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192376"/>
            <a:ext cx="9936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1575F-2C69-43AE-AB63-33E346A31F78}" type="datetime1">
              <a:rPr kumimoji="0" lang="en-GB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18/02/2025</a:t>
            </a:fld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F557B6E5-02F7-95FF-5E6D-B4A149766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664" y="6183867"/>
            <a:ext cx="15300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t>Khder Hussein Rasul</a:t>
            </a:r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8976EE25-7CCA-6927-B58A-33C4FD3CC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6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sv-SE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altLang="sv-SE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F300B0-CCE3-32F5-1A28-4B9CE059063D}"/>
              </a:ext>
            </a:extLst>
          </p:cNvPr>
          <p:cNvSpPr txBox="1"/>
          <p:nvPr/>
        </p:nvSpPr>
        <p:spPr>
          <a:xfrm>
            <a:off x="501143" y="1001063"/>
            <a:ext cx="10746959" cy="3691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 role for the transportation of the drugs across the cell membrane is simple (passive) diffusion.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substances move across a membrane according to a concentration gradient.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concentration gradient is the factor that determines the route and rate of the diffusion.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energy is required.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special transport (carrier) protein.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588EF1-3442-F15A-E102-56EEF4BA11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9215"/>
          <a:stretch/>
        </p:blipFill>
        <p:spPr>
          <a:xfrm>
            <a:off x="6071616" y="3781579"/>
            <a:ext cx="5608316" cy="20991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A8ADCD-0764-7DFD-31ED-FEF67F5F1C65}"/>
              </a:ext>
            </a:extLst>
          </p:cNvPr>
          <p:cNvSpPr txBox="1"/>
          <p:nvPr/>
        </p:nvSpPr>
        <p:spPr>
          <a:xfrm>
            <a:off x="533401" y="4704994"/>
            <a:ext cx="5562599" cy="1669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gradient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lipid solubility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drug are the two main factors that determine the diffusion rate (speed) of the drug.</a:t>
            </a:r>
          </a:p>
        </p:txBody>
      </p:sp>
    </p:spTree>
    <p:extLst>
      <p:ext uri="{BB962C8B-B14F-4D97-AF65-F5344CB8AC3E}">
        <p14:creationId xmlns:p14="http://schemas.microsoft.com/office/powerpoint/2010/main" val="238379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2788E6-58E4-5668-8783-2FA7C6B44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1AA684-EF8D-177D-1C9F-8C4E60C54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27FF535-2786-4D53-89F4-E4586CAF3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4EE8A-4B5A-C7ED-AA5F-BB0FDECD0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87" y="-138239"/>
            <a:ext cx="9792208" cy="152707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Facilitated diffusion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0690EFD2-0C79-0BDB-5A20-7C1D9634E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7" name="日期占位符 3">
            <a:extLst>
              <a:ext uri="{FF2B5EF4-FFF2-40B4-BE49-F238E27FC236}">
                <a16:creationId xmlns:a16="http://schemas.microsoft.com/office/drawing/2014/main" id="{1A974053-7B68-A47F-2E8B-40CD2FE376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192376"/>
            <a:ext cx="9936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1575F-2C69-43AE-AB63-33E346A31F78}" type="datetime1">
              <a:rPr kumimoji="0" lang="en-GB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18/02/2025</a:t>
            </a:fld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0C456B2D-F5A8-8D82-8D3D-09EEC0441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664" y="6183867"/>
            <a:ext cx="15300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t>Khder Hussein Rasul</a:t>
            </a:r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BF8F2BF1-40AA-289C-8854-965FB71D4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6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sv-SE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altLang="sv-SE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046013-1DA9-5029-095D-264B4821E624}"/>
              </a:ext>
            </a:extLst>
          </p:cNvPr>
          <p:cNvSpPr txBox="1"/>
          <p:nvPr/>
        </p:nvSpPr>
        <p:spPr>
          <a:xfrm>
            <a:off x="501143" y="1001063"/>
            <a:ext cx="10746959" cy="2460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by the carrier proteins.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 flux of drug molecules is from the high concentration to low concentration.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energy is required.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Saturable.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2A4FEA-4027-016A-7084-53234C86AA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8175"/>
          <a:stretch/>
        </p:blipFill>
        <p:spPr>
          <a:xfrm>
            <a:off x="3855857" y="2984360"/>
            <a:ext cx="8077063" cy="312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7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EAAAFD-50C2-D1A7-372C-37827C63F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08A0A5-71A2-5A08-1890-116306328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5837284-FFA4-7EBB-9CCF-8D53E22C6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4A1741-CC42-AF7B-8A60-6F892C799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87" y="-138239"/>
            <a:ext cx="9792208" cy="152707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and facilitated diffusion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785DF4C5-8EF1-953E-B8C2-A28EDD808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7" name="日期占位符 3">
            <a:extLst>
              <a:ext uri="{FF2B5EF4-FFF2-40B4-BE49-F238E27FC236}">
                <a16:creationId xmlns:a16="http://schemas.microsoft.com/office/drawing/2014/main" id="{6932C6EB-59A5-A51E-1A4F-EADA2A7357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192376"/>
            <a:ext cx="9936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1575F-2C69-43AE-AB63-33E346A31F78}" type="datetime1">
              <a:rPr kumimoji="0" lang="en-GB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18/02/2025</a:t>
            </a:fld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C3DF2120-B28A-E7FB-6743-3C2F71F7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664" y="6183867"/>
            <a:ext cx="15300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t>Khder Hussein Rasul</a:t>
            </a:r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76FBA79-DFE4-D871-3D75-7950BF41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6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sv-SE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altLang="sv-SE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pic>
        <p:nvPicPr>
          <p:cNvPr id="3" name="Picture 2" descr="Biology Notes for A level: # 25 Passive and active transport across cell  membranes">
            <a:extLst>
              <a:ext uri="{FF2B5EF4-FFF2-40B4-BE49-F238E27FC236}">
                <a16:creationId xmlns:a16="http://schemas.microsoft.com/office/drawing/2014/main" id="{52F51E1E-6D08-18B9-A3FF-D0143465F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 t="-1" r="38181" b="-1"/>
          <a:stretch/>
        </p:blipFill>
        <p:spPr bwMode="auto">
          <a:xfrm>
            <a:off x="3976608" y="912827"/>
            <a:ext cx="4238784" cy="527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194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6678</TotalTime>
  <Words>1511</Words>
  <Application>Microsoft Office PowerPoint</Application>
  <PresentationFormat>Widescreen</PresentationFormat>
  <Paragraphs>221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Calibri</vt:lpstr>
      <vt:lpstr>Cambria</vt:lpstr>
      <vt:lpstr>Century Schoolbook</vt:lpstr>
      <vt:lpstr>Franklin Gothic Book</vt:lpstr>
      <vt:lpstr>Garamond</vt:lpstr>
      <vt:lpstr>Times New Roman</vt:lpstr>
      <vt:lpstr>Wingdings</vt:lpstr>
      <vt:lpstr>SavonVTI</vt:lpstr>
      <vt:lpstr>Pharmacokinetics (drug absorption)</vt:lpstr>
      <vt:lpstr>Outline</vt:lpstr>
      <vt:lpstr>Objectives </vt:lpstr>
      <vt:lpstr>Pharmacokinetics (PK) </vt:lpstr>
      <vt:lpstr>Absorption </vt:lpstr>
      <vt:lpstr>Absorption </vt:lpstr>
      <vt:lpstr>Simple diffusion</vt:lpstr>
      <vt:lpstr>Facilitated diffusion</vt:lpstr>
      <vt:lpstr>Simple and facilitated diffusion</vt:lpstr>
      <vt:lpstr>Pinocytosis</vt:lpstr>
      <vt:lpstr>Factors affecting drug absorption </vt:lpstr>
      <vt:lpstr>Factors affecting drug absorption </vt:lpstr>
      <vt:lpstr>Routes of drug administration &amp; absorption</vt:lpstr>
      <vt:lpstr>Routes of drug administration &amp; absorption</vt:lpstr>
      <vt:lpstr>Enteral routes (through the GI Tract)</vt:lpstr>
      <vt:lpstr>Enteral routes (through the GI Tract)</vt:lpstr>
      <vt:lpstr>Absorption from the Stomach </vt:lpstr>
      <vt:lpstr>Absorption from the Small Intestine</vt:lpstr>
      <vt:lpstr>Absorption from the Large Intestine</vt:lpstr>
      <vt:lpstr>Absorption from Parenteral routes</vt:lpstr>
      <vt:lpstr>Absorption from Parenteral routes</vt:lpstr>
      <vt:lpstr>Routes of drug administration &amp; absorption</vt:lpstr>
      <vt:lpstr>Absorption from the Lung</vt:lpstr>
      <vt:lpstr>Absorption of Drugs through the Skin</vt:lpstr>
      <vt:lpstr>Bioavailability of Drug</vt:lpstr>
      <vt:lpstr>Factors affecting  Drugs Bioavailability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title</dc:title>
  <dc:creator>Samira Saeed</dc:creator>
  <cp:lastModifiedBy>Khder Rasul</cp:lastModifiedBy>
  <cp:revision>304</cp:revision>
  <dcterms:created xsi:type="dcterms:W3CDTF">2023-08-06T13:50:32Z</dcterms:created>
  <dcterms:modified xsi:type="dcterms:W3CDTF">2025-02-18T06:23:45Z</dcterms:modified>
</cp:coreProperties>
</file>