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 id="2147483758" r:id="rId4"/>
    <p:sldMasterId id="2147483772" r:id="rId5"/>
  </p:sldMasterIdLst>
  <p:notesMasterIdLst>
    <p:notesMasterId r:id="rId33"/>
  </p:notesMasterIdLst>
  <p:sldIdLst>
    <p:sldId id="327" r:id="rId6"/>
    <p:sldId id="549" r:id="rId7"/>
    <p:sldId id="569" r:id="rId8"/>
    <p:sldId id="261" r:id="rId9"/>
    <p:sldId id="570" r:id="rId10"/>
    <p:sldId id="386" r:id="rId11"/>
    <p:sldId id="383" r:id="rId12"/>
    <p:sldId id="387" r:id="rId13"/>
    <p:sldId id="567" r:id="rId14"/>
    <p:sldId id="257" r:id="rId15"/>
    <p:sldId id="571" r:id="rId16"/>
    <p:sldId id="259" r:id="rId17"/>
    <p:sldId id="260" r:id="rId18"/>
    <p:sldId id="572" r:id="rId19"/>
    <p:sldId id="262" r:id="rId20"/>
    <p:sldId id="263" r:id="rId21"/>
    <p:sldId id="264" r:id="rId22"/>
    <p:sldId id="265" r:id="rId23"/>
    <p:sldId id="573" r:id="rId24"/>
    <p:sldId id="574" r:id="rId25"/>
    <p:sldId id="568" r:id="rId26"/>
    <p:sldId id="269" r:id="rId27"/>
    <p:sldId id="268" r:id="rId28"/>
    <p:sldId id="267" r:id="rId29"/>
    <p:sldId id="266" r:id="rId30"/>
    <p:sldId id="258" r:id="rId31"/>
    <p:sldId id="5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549"/>
            <p14:sldId id="569"/>
            <p14:sldId id="261"/>
            <p14:sldId id="570"/>
            <p14:sldId id="386"/>
            <p14:sldId id="383"/>
            <p14:sldId id="387"/>
            <p14:sldId id="567"/>
            <p14:sldId id="257"/>
            <p14:sldId id="571"/>
            <p14:sldId id="259"/>
            <p14:sldId id="260"/>
            <p14:sldId id="572"/>
            <p14:sldId id="262"/>
            <p14:sldId id="263"/>
            <p14:sldId id="264"/>
            <p14:sldId id="265"/>
            <p14:sldId id="573"/>
            <p14:sldId id="574"/>
            <p14:sldId id="568"/>
            <p14:sldId id="269"/>
            <p14:sldId id="268"/>
            <p14:sldId id="267"/>
            <p14:sldId id="266"/>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1853F1F3-BDB2-4CA8-8F9B-07178F3B2BB4}" v="7" dt="2024-01-27T19:04:24.955"/>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106" d="100"/>
          <a:sy n="106"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3FC72E2-66F2-4ACA-8D91-FF7423946DB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710B37-384E-40E4-B26F-A6FBBBA11D69}">
      <dgm:prSet/>
      <dgm:spPr/>
      <dgm:t>
        <a:bodyPr/>
        <a:lstStyle/>
        <a:p>
          <a:r>
            <a:rPr lang="en-US" b="0" i="0" baseline="0"/>
            <a:t>The resistance of afferent and efferent arterioles significantly influences GFR. </a:t>
          </a:r>
          <a:endParaRPr lang="en-US"/>
        </a:p>
      </dgm:t>
    </dgm:pt>
    <dgm:pt modelId="{187BDE22-C018-4B07-B72B-033665CD6400}" type="parTrans" cxnId="{B6DAA841-7FCD-4280-A8DA-B291493E5705}">
      <dgm:prSet/>
      <dgm:spPr/>
      <dgm:t>
        <a:bodyPr/>
        <a:lstStyle/>
        <a:p>
          <a:endParaRPr lang="en-US"/>
        </a:p>
      </dgm:t>
    </dgm:pt>
    <dgm:pt modelId="{69C330D5-D412-44EF-A51B-974CDCD45683}" type="sibTrans" cxnId="{B6DAA841-7FCD-4280-A8DA-B291493E5705}">
      <dgm:prSet/>
      <dgm:spPr/>
      <dgm:t>
        <a:bodyPr/>
        <a:lstStyle/>
        <a:p>
          <a:endParaRPr lang="en-US"/>
        </a:p>
      </dgm:t>
    </dgm:pt>
    <dgm:pt modelId="{AACA88A7-A739-4D56-8761-612593CCF8F2}">
      <dgm:prSet/>
      <dgm:spPr/>
      <dgm:t>
        <a:bodyPr/>
        <a:lstStyle/>
        <a:p>
          <a:r>
            <a:rPr lang="en-US" b="0" i="0" baseline="0"/>
            <a:t>Afferent arteriole: controls blood flow into the glomerulus. </a:t>
          </a:r>
          <a:endParaRPr lang="en-US"/>
        </a:p>
      </dgm:t>
    </dgm:pt>
    <dgm:pt modelId="{9C9599F9-D897-4C25-A0FB-9C6236329519}" type="parTrans" cxnId="{C5DE1CF6-8E39-4A43-9BB0-2C39CE44F1B7}">
      <dgm:prSet/>
      <dgm:spPr/>
      <dgm:t>
        <a:bodyPr/>
        <a:lstStyle/>
        <a:p>
          <a:endParaRPr lang="en-US"/>
        </a:p>
      </dgm:t>
    </dgm:pt>
    <dgm:pt modelId="{D39FA559-CAE9-4E0D-BD31-867FF4E61032}" type="sibTrans" cxnId="{C5DE1CF6-8E39-4A43-9BB0-2C39CE44F1B7}">
      <dgm:prSet/>
      <dgm:spPr/>
      <dgm:t>
        <a:bodyPr/>
        <a:lstStyle/>
        <a:p>
          <a:endParaRPr lang="en-US"/>
        </a:p>
      </dgm:t>
    </dgm:pt>
    <dgm:pt modelId="{3B9FAE32-E580-46D0-B942-7AD12D503EF9}">
      <dgm:prSet/>
      <dgm:spPr/>
      <dgm:t>
        <a:bodyPr/>
        <a:lstStyle/>
        <a:p>
          <a:r>
            <a:rPr lang="en-US" b="0" i="0" baseline="0"/>
            <a:t>Efferent arteriole: maintains high hydrostatic pressure in glomerular capillaries. </a:t>
          </a:r>
          <a:endParaRPr lang="en-US"/>
        </a:p>
      </dgm:t>
    </dgm:pt>
    <dgm:pt modelId="{AFEF8E4D-EEF3-4402-8C12-CF60121E3BB7}" type="parTrans" cxnId="{BF4E2D50-0E48-4C7D-88AA-829D6901E993}">
      <dgm:prSet/>
      <dgm:spPr/>
      <dgm:t>
        <a:bodyPr/>
        <a:lstStyle/>
        <a:p>
          <a:endParaRPr lang="en-US"/>
        </a:p>
      </dgm:t>
    </dgm:pt>
    <dgm:pt modelId="{63DD09AF-D9E3-42A1-9158-553D692E7580}" type="sibTrans" cxnId="{BF4E2D50-0E48-4C7D-88AA-829D6901E993}">
      <dgm:prSet/>
      <dgm:spPr/>
      <dgm:t>
        <a:bodyPr/>
        <a:lstStyle/>
        <a:p>
          <a:endParaRPr lang="en-US"/>
        </a:p>
      </dgm:t>
    </dgm:pt>
    <dgm:pt modelId="{CB8C42A1-47DF-4106-8B86-431CC5456D15}">
      <dgm:prSet/>
      <dgm:spPr/>
      <dgm:t>
        <a:bodyPr/>
        <a:lstStyle/>
        <a:p>
          <a:r>
            <a:rPr lang="en-US" b="0" i="0" baseline="0"/>
            <a:t>Constriction of the efferent arteriole increases GFR by increasing glomerular capillary pressure. </a:t>
          </a:r>
          <a:endParaRPr lang="en-US"/>
        </a:p>
      </dgm:t>
    </dgm:pt>
    <dgm:pt modelId="{C55C049D-D8F4-416C-9280-3BDDB80803ED}" type="parTrans" cxnId="{1B04358D-D84C-4A85-88D8-2DB5863A3D89}">
      <dgm:prSet/>
      <dgm:spPr/>
      <dgm:t>
        <a:bodyPr/>
        <a:lstStyle/>
        <a:p>
          <a:endParaRPr lang="en-US"/>
        </a:p>
      </dgm:t>
    </dgm:pt>
    <dgm:pt modelId="{1F2E6889-7035-410C-9002-8B0D32F64FF1}" type="sibTrans" cxnId="{1B04358D-D84C-4A85-88D8-2DB5863A3D89}">
      <dgm:prSet/>
      <dgm:spPr/>
      <dgm:t>
        <a:bodyPr/>
        <a:lstStyle/>
        <a:p>
          <a:endParaRPr lang="en-US"/>
        </a:p>
      </dgm:t>
    </dgm:pt>
    <dgm:pt modelId="{13AB1DD3-F93F-4435-8765-CA431DB37859}">
      <dgm:prSet/>
      <dgm:spPr/>
      <dgm:t>
        <a:bodyPr/>
        <a:lstStyle/>
        <a:p>
          <a:r>
            <a:rPr lang="en-US" b="0" i="0" baseline="0"/>
            <a:t>Dilation of the afferent arteriole increases both renal blood flow and GFR. </a:t>
          </a:r>
          <a:endParaRPr lang="en-US"/>
        </a:p>
      </dgm:t>
    </dgm:pt>
    <dgm:pt modelId="{70912FB5-7F6F-469D-BFC1-39D28ED6AF9D}" type="parTrans" cxnId="{037355D6-C8D6-4DAD-834D-B6B9CCE90998}">
      <dgm:prSet/>
      <dgm:spPr/>
      <dgm:t>
        <a:bodyPr/>
        <a:lstStyle/>
        <a:p>
          <a:endParaRPr lang="en-US"/>
        </a:p>
      </dgm:t>
    </dgm:pt>
    <dgm:pt modelId="{A0D15610-D1B6-4745-B7FA-D3AB0B4107DC}" type="sibTrans" cxnId="{037355D6-C8D6-4DAD-834D-B6B9CCE90998}">
      <dgm:prSet/>
      <dgm:spPr/>
      <dgm:t>
        <a:bodyPr/>
        <a:lstStyle/>
        <a:p>
          <a:endParaRPr lang="en-US"/>
        </a:p>
      </dgm:t>
    </dgm:pt>
    <dgm:pt modelId="{CB74ACD7-74DA-458C-9FC5-776FD8AD0E63}" type="pres">
      <dgm:prSet presAssocID="{73FC72E2-66F2-4ACA-8D91-FF7423946DB2}" presName="linear" presStyleCnt="0">
        <dgm:presLayoutVars>
          <dgm:animLvl val="lvl"/>
          <dgm:resizeHandles val="exact"/>
        </dgm:presLayoutVars>
      </dgm:prSet>
      <dgm:spPr/>
    </dgm:pt>
    <dgm:pt modelId="{121C25E1-C862-4124-9FE9-C1E1BF98207F}" type="pres">
      <dgm:prSet presAssocID="{56710B37-384E-40E4-B26F-A6FBBBA11D69}" presName="parentText" presStyleLbl="node1" presStyleIdx="0" presStyleCnt="5">
        <dgm:presLayoutVars>
          <dgm:chMax val="0"/>
          <dgm:bulletEnabled val="1"/>
        </dgm:presLayoutVars>
      </dgm:prSet>
      <dgm:spPr/>
    </dgm:pt>
    <dgm:pt modelId="{752397F3-3D8B-4DE8-B19C-567BB627481D}" type="pres">
      <dgm:prSet presAssocID="{69C330D5-D412-44EF-A51B-974CDCD45683}" presName="spacer" presStyleCnt="0"/>
      <dgm:spPr/>
    </dgm:pt>
    <dgm:pt modelId="{4DF5D0FF-66A3-40B9-A03D-C70E58EEEE95}" type="pres">
      <dgm:prSet presAssocID="{AACA88A7-A739-4D56-8761-612593CCF8F2}" presName="parentText" presStyleLbl="node1" presStyleIdx="1" presStyleCnt="5">
        <dgm:presLayoutVars>
          <dgm:chMax val="0"/>
          <dgm:bulletEnabled val="1"/>
        </dgm:presLayoutVars>
      </dgm:prSet>
      <dgm:spPr/>
    </dgm:pt>
    <dgm:pt modelId="{C58E88CD-65C1-44C9-BBA9-CF6464C4ED27}" type="pres">
      <dgm:prSet presAssocID="{D39FA559-CAE9-4E0D-BD31-867FF4E61032}" presName="spacer" presStyleCnt="0"/>
      <dgm:spPr/>
    </dgm:pt>
    <dgm:pt modelId="{E295C140-F317-4F88-8C59-52AA9DD76E4C}" type="pres">
      <dgm:prSet presAssocID="{3B9FAE32-E580-46D0-B942-7AD12D503EF9}" presName="parentText" presStyleLbl="node1" presStyleIdx="2" presStyleCnt="5">
        <dgm:presLayoutVars>
          <dgm:chMax val="0"/>
          <dgm:bulletEnabled val="1"/>
        </dgm:presLayoutVars>
      </dgm:prSet>
      <dgm:spPr/>
    </dgm:pt>
    <dgm:pt modelId="{A19351D1-190A-43A9-9C6B-1AE100CCFA5F}" type="pres">
      <dgm:prSet presAssocID="{63DD09AF-D9E3-42A1-9158-553D692E7580}" presName="spacer" presStyleCnt="0"/>
      <dgm:spPr/>
    </dgm:pt>
    <dgm:pt modelId="{23B27B07-7F75-4D51-8FAE-5046B2F50FF8}" type="pres">
      <dgm:prSet presAssocID="{CB8C42A1-47DF-4106-8B86-431CC5456D15}" presName="parentText" presStyleLbl="node1" presStyleIdx="3" presStyleCnt="5">
        <dgm:presLayoutVars>
          <dgm:chMax val="0"/>
          <dgm:bulletEnabled val="1"/>
        </dgm:presLayoutVars>
      </dgm:prSet>
      <dgm:spPr/>
    </dgm:pt>
    <dgm:pt modelId="{671306F1-AFE0-418E-8932-8CC7EE79727F}" type="pres">
      <dgm:prSet presAssocID="{1F2E6889-7035-410C-9002-8B0D32F64FF1}" presName="spacer" presStyleCnt="0"/>
      <dgm:spPr/>
    </dgm:pt>
    <dgm:pt modelId="{2F116AEF-BB6E-448B-8D24-3EC6E37C50EB}" type="pres">
      <dgm:prSet presAssocID="{13AB1DD3-F93F-4435-8765-CA431DB37859}" presName="parentText" presStyleLbl="node1" presStyleIdx="4" presStyleCnt="5">
        <dgm:presLayoutVars>
          <dgm:chMax val="0"/>
          <dgm:bulletEnabled val="1"/>
        </dgm:presLayoutVars>
      </dgm:prSet>
      <dgm:spPr/>
    </dgm:pt>
  </dgm:ptLst>
  <dgm:cxnLst>
    <dgm:cxn modelId="{B6DAA841-7FCD-4280-A8DA-B291493E5705}" srcId="{73FC72E2-66F2-4ACA-8D91-FF7423946DB2}" destId="{56710B37-384E-40E4-B26F-A6FBBBA11D69}" srcOrd="0" destOrd="0" parTransId="{187BDE22-C018-4B07-B72B-033665CD6400}" sibTransId="{69C330D5-D412-44EF-A51B-974CDCD45683}"/>
    <dgm:cxn modelId="{BF4E2D50-0E48-4C7D-88AA-829D6901E993}" srcId="{73FC72E2-66F2-4ACA-8D91-FF7423946DB2}" destId="{3B9FAE32-E580-46D0-B942-7AD12D503EF9}" srcOrd="2" destOrd="0" parTransId="{AFEF8E4D-EEF3-4402-8C12-CF60121E3BB7}" sibTransId="{63DD09AF-D9E3-42A1-9158-553D692E7580}"/>
    <dgm:cxn modelId="{1B04358D-D84C-4A85-88D8-2DB5863A3D89}" srcId="{73FC72E2-66F2-4ACA-8D91-FF7423946DB2}" destId="{CB8C42A1-47DF-4106-8B86-431CC5456D15}" srcOrd="3" destOrd="0" parTransId="{C55C049D-D8F4-416C-9280-3BDDB80803ED}" sibTransId="{1F2E6889-7035-410C-9002-8B0D32F64FF1}"/>
    <dgm:cxn modelId="{83B2A3A3-8B43-47BD-BD09-23B73FC0939A}" type="presOf" srcId="{AACA88A7-A739-4D56-8761-612593CCF8F2}" destId="{4DF5D0FF-66A3-40B9-A03D-C70E58EEEE95}" srcOrd="0" destOrd="0" presId="urn:microsoft.com/office/officeart/2005/8/layout/vList2"/>
    <dgm:cxn modelId="{878EDFD1-0DBB-4BD9-B195-2E891DA234DF}" type="presOf" srcId="{56710B37-384E-40E4-B26F-A6FBBBA11D69}" destId="{121C25E1-C862-4124-9FE9-C1E1BF98207F}" srcOrd="0" destOrd="0" presId="urn:microsoft.com/office/officeart/2005/8/layout/vList2"/>
    <dgm:cxn modelId="{AE47C6D3-651D-459B-9170-374C02919218}" type="presOf" srcId="{73FC72E2-66F2-4ACA-8D91-FF7423946DB2}" destId="{CB74ACD7-74DA-458C-9FC5-776FD8AD0E63}" srcOrd="0" destOrd="0" presId="urn:microsoft.com/office/officeart/2005/8/layout/vList2"/>
    <dgm:cxn modelId="{FFF2F0D3-B782-487A-8B71-22A10B55F38F}" type="presOf" srcId="{13AB1DD3-F93F-4435-8765-CA431DB37859}" destId="{2F116AEF-BB6E-448B-8D24-3EC6E37C50EB}" srcOrd="0" destOrd="0" presId="urn:microsoft.com/office/officeart/2005/8/layout/vList2"/>
    <dgm:cxn modelId="{0253B9D4-FD7C-45A4-A3E5-25180DFE968C}" type="presOf" srcId="{CB8C42A1-47DF-4106-8B86-431CC5456D15}" destId="{23B27B07-7F75-4D51-8FAE-5046B2F50FF8}" srcOrd="0" destOrd="0" presId="urn:microsoft.com/office/officeart/2005/8/layout/vList2"/>
    <dgm:cxn modelId="{037355D6-C8D6-4DAD-834D-B6B9CCE90998}" srcId="{73FC72E2-66F2-4ACA-8D91-FF7423946DB2}" destId="{13AB1DD3-F93F-4435-8765-CA431DB37859}" srcOrd="4" destOrd="0" parTransId="{70912FB5-7F6F-469D-BFC1-39D28ED6AF9D}" sibTransId="{A0D15610-D1B6-4745-B7FA-D3AB0B4107DC}"/>
    <dgm:cxn modelId="{44F64DEE-2287-4CF3-B534-E1EECD351111}" type="presOf" srcId="{3B9FAE32-E580-46D0-B942-7AD12D503EF9}" destId="{E295C140-F317-4F88-8C59-52AA9DD76E4C}" srcOrd="0" destOrd="0" presId="urn:microsoft.com/office/officeart/2005/8/layout/vList2"/>
    <dgm:cxn modelId="{C5DE1CF6-8E39-4A43-9BB0-2C39CE44F1B7}" srcId="{73FC72E2-66F2-4ACA-8D91-FF7423946DB2}" destId="{AACA88A7-A739-4D56-8761-612593CCF8F2}" srcOrd="1" destOrd="0" parTransId="{9C9599F9-D897-4C25-A0FB-9C6236329519}" sibTransId="{D39FA559-CAE9-4E0D-BD31-867FF4E61032}"/>
    <dgm:cxn modelId="{B923C645-423B-4C0F-A36B-06801D4CDA74}" type="presParOf" srcId="{CB74ACD7-74DA-458C-9FC5-776FD8AD0E63}" destId="{121C25E1-C862-4124-9FE9-C1E1BF98207F}" srcOrd="0" destOrd="0" presId="urn:microsoft.com/office/officeart/2005/8/layout/vList2"/>
    <dgm:cxn modelId="{F967BB0D-7503-498B-AA02-56F356961B12}" type="presParOf" srcId="{CB74ACD7-74DA-458C-9FC5-776FD8AD0E63}" destId="{752397F3-3D8B-4DE8-B19C-567BB627481D}" srcOrd="1" destOrd="0" presId="urn:microsoft.com/office/officeart/2005/8/layout/vList2"/>
    <dgm:cxn modelId="{F812BEA4-69F9-44D5-A895-E29143A3420C}" type="presParOf" srcId="{CB74ACD7-74DA-458C-9FC5-776FD8AD0E63}" destId="{4DF5D0FF-66A3-40B9-A03D-C70E58EEEE95}" srcOrd="2" destOrd="0" presId="urn:microsoft.com/office/officeart/2005/8/layout/vList2"/>
    <dgm:cxn modelId="{8C5C0B67-C20B-4962-B6F3-FB870D912D48}" type="presParOf" srcId="{CB74ACD7-74DA-458C-9FC5-776FD8AD0E63}" destId="{C58E88CD-65C1-44C9-BBA9-CF6464C4ED27}" srcOrd="3" destOrd="0" presId="urn:microsoft.com/office/officeart/2005/8/layout/vList2"/>
    <dgm:cxn modelId="{2B201B31-DB89-40D2-BD8F-A4715E8C1B20}" type="presParOf" srcId="{CB74ACD7-74DA-458C-9FC5-776FD8AD0E63}" destId="{E295C140-F317-4F88-8C59-52AA9DD76E4C}" srcOrd="4" destOrd="0" presId="urn:microsoft.com/office/officeart/2005/8/layout/vList2"/>
    <dgm:cxn modelId="{F2753C19-C928-4EF3-8A14-50AA14CC0668}" type="presParOf" srcId="{CB74ACD7-74DA-458C-9FC5-776FD8AD0E63}" destId="{A19351D1-190A-43A9-9C6B-1AE100CCFA5F}" srcOrd="5" destOrd="0" presId="urn:microsoft.com/office/officeart/2005/8/layout/vList2"/>
    <dgm:cxn modelId="{81B473D7-58FF-420B-BB93-D33894943394}" type="presParOf" srcId="{CB74ACD7-74DA-458C-9FC5-776FD8AD0E63}" destId="{23B27B07-7F75-4D51-8FAE-5046B2F50FF8}" srcOrd="6" destOrd="0" presId="urn:microsoft.com/office/officeart/2005/8/layout/vList2"/>
    <dgm:cxn modelId="{1912DEAD-EAED-48A7-90D8-8AB2B0A5408F}" type="presParOf" srcId="{CB74ACD7-74DA-458C-9FC5-776FD8AD0E63}" destId="{671306F1-AFE0-418E-8932-8CC7EE79727F}" srcOrd="7" destOrd="0" presId="urn:microsoft.com/office/officeart/2005/8/layout/vList2"/>
    <dgm:cxn modelId="{703BC7B4-A118-499A-B65A-50069F107AAE}" type="presParOf" srcId="{CB74ACD7-74DA-458C-9FC5-776FD8AD0E63}" destId="{2F116AEF-BB6E-448B-8D24-3EC6E37C50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A461A-8654-44BB-9565-4A9789F500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741C4A0-0EDA-4970-9FFA-E5F61E8FC367}">
      <dgm:prSet/>
      <dgm:spPr/>
      <dgm:t>
        <a:bodyPr/>
        <a:lstStyle/>
        <a:p>
          <a:r>
            <a:rPr lang="en-US" b="0" i="0" baseline="0"/>
            <a:t>Sympathetic nervous system: activation causes vasoconstriction, reducing GFR. </a:t>
          </a:r>
          <a:endParaRPr lang="en-US"/>
        </a:p>
      </dgm:t>
    </dgm:pt>
    <dgm:pt modelId="{97E189CD-B9B3-4FA3-9D68-5A998EADB0B3}" type="parTrans" cxnId="{4C2EBCD4-3BC3-48A0-9581-2140D1468527}">
      <dgm:prSet/>
      <dgm:spPr/>
      <dgm:t>
        <a:bodyPr/>
        <a:lstStyle/>
        <a:p>
          <a:endParaRPr lang="en-US"/>
        </a:p>
      </dgm:t>
    </dgm:pt>
    <dgm:pt modelId="{CFCC4375-1B94-4739-A089-2539BC8C3789}" type="sibTrans" cxnId="{4C2EBCD4-3BC3-48A0-9581-2140D1468527}">
      <dgm:prSet/>
      <dgm:spPr/>
      <dgm:t>
        <a:bodyPr/>
        <a:lstStyle/>
        <a:p>
          <a:endParaRPr lang="en-US"/>
        </a:p>
      </dgm:t>
    </dgm:pt>
    <dgm:pt modelId="{10F13B2A-46CD-4B5F-BD8A-B5E4AE5E8DC5}">
      <dgm:prSet/>
      <dgm:spPr/>
      <dgm:t>
        <a:bodyPr/>
        <a:lstStyle/>
        <a:p>
          <a:r>
            <a:rPr lang="en-US" b="0" i="0" baseline="0"/>
            <a:t>Hormones: </a:t>
          </a:r>
          <a:endParaRPr lang="en-US"/>
        </a:p>
      </dgm:t>
    </dgm:pt>
    <dgm:pt modelId="{6D636917-D078-4C00-8B6F-075E92C851A3}" type="parTrans" cxnId="{FB12AEB0-077F-48A1-A2E5-33BC6A04E257}">
      <dgm:prSet/>
      <dgm:spPr/>
      <dgm:t>
        <a:bodyPr/>
        <a:lstStyle/>
        <a:p>
          <a:endParaRPr lang="en-US"/>
        </a:p>
      </dgm:t>
    </dgm:pt>
    <dgm:pt modelId="{214F13CD-173A-4FD1-96F4-5CB36E7B40C4}" type="sibTrans" cxnId="{FB12AEB0-077F-48A1-A2E5-33BC6A04E257}">
      <dgm:prSet/>
      <dgm:spPr/>
      <dgm:t>
        <a:bodyPr/>
        <a:lstStyle/>
        <a:p>
          <a:endParaRPr lang="en-US"/>
        </a:p>
      </dgm:t>
    </dgm:pt>
    <dgm:pt modelId="{FC012222-463D-4F7F-BD7B-D4DD2E121760}">
      <dgm:prSet/>
      <dgm:spPr/>
      <dgm:t>
        <a:bodyPr/>
        <a:lstStyle/>
        <a:p>
          <a:r>
            <a:rPr lang="en-US" b="0" i="0" baseline="0"/>
            <a:t>Angiotensin II: constricts efferent arterioles more than afferent, increasing GFR. </a:t>
          </a:r>
          <a:endParaRPr lang="en-US"/>
        </a:p>
      </dgm:t>
    </dgm:pt>
    <dgm:pt modelId="{44C6EF34-E35F-4AAE-A6EF-B31A2B58526E}" type="parTrans" cxnId="{86A9D2B3-4845-4E01-AB21-A999699060B3}">
      <dgm:prSet/>
      <dgm:spPr/>
      <dgm:t>
        <a:bodyPr/>
        <a:lstStyle/>
        <a:p>
          <a:endParaRPr lang="en-US"/>
        </a:p>
      </dgm:t>
    </dgm:pt>
    <dgm:pt modelId="{0745D9BE-44BF-46FA-B463-181B538EEAFE}" type="sibTrans" cxnId="{86A9D2B3-4845-4E01-AB21-A999699060B3}">
      <dgm:prSet/>
      <dgm:spPr/>
      <dgm:t>
        <a:bodyPr/>
        <a:lstStyle/>
        <a:p>
          <a:endParaRPr lang="en-US"/>
        </a:p>
      </dgm:t>
    </dgm:pt>
    <dgm:pt modelId="{6536CA9B-3FEF-4ECE-B2BB-65D14D873B8E}">
      <dgm:prSet/>
      <dgm:spPr/>
      <dgm:t>
        <a:bodyPr/>
        <a:lstStyle/>
        <a:p>
          <a:r>
            <a:rPr lang="en-US" b="0" i="0" baseline="0"/>
            <a:t>Atrial natriuretic peptide: dilates afferent arterioles, increasing GFR. </a:t>
          </a:r>
          <a:endParaRPr lang="en-US"/>
        </a:p>
      </dgm:t>
    </dgm:pt>
    <dgm:pt modelId="{6F6585B7-9E02-49ED-A54F-664520FA69FA}" type="parTrans" cxnId="{2487A305-FD1B-4725-834E-BFA05D729264}">
      <dgm:prSet/>
      <dgm:spPr/>
      <dgm:t>
        <a:bodyPr/>
        <a:lstStyle/>
        <a:p>
          <a:endParaRPr lang="en-US"/>
        </a:p>
      </dgm:t>
    </dgm:pt>
    <dgm:pt modelId="{8C44D34C-E64D-41A2-B73E-80E6B39599A8}" type="sibTrans" cxnId="{2487A305-FD1B-4725-834E-BFA05D729264}">
      <dgm:prSet/>
      <dgm:spPr/>
      <dgm:t>
        <a:bodyPr/>
        <a:lstStyle/>
        <a:p>
          <a:endParaRPr lang="en-US"/>
        </a:p>
      </dgm:t>
    </dgm:pt>
    <dgm:pt modelId="{6E5072E0-4FBF-4341-997F-7FE7E7D54D10}">
      <dgm:prSet/>
      <dgm:spPr/>
      <dgm:t>
        <a:bodyPr/>
        <a:lstStyle/>
        <a:p>
          <a:r>
            <a:rPr lang="en-US" b="0" i="0" baseline="0"/>
            <a:t>Renal diseases: can reduce GFR by damaging glomeruli or altering blood flow. </a:t>
          </a:r>
          <a:endParaRPr lang="en-US"/>
        </a:p>
      </dgm:t>
    </dgm:pt>
    <dgm:pt modelId="{FF0768BB-46A3-42EB-87F3-79776B56DF00}" type="parTrans" cxnId="{E879B340-B6A8-4B91-9D64-4E55B1FF496A}">
      <dgm:prSet/>
      <dgm:spPr/>
      <dgm:t>
        <a:bodyPr/>
        <a:lstStyle/>
        <a:p>
          <a:endParaRPr lang="en-US"/>
        </a:p>
      </dgm:t>
    </dgm:pt>
    <dgm:pt modelId="{795E640C-AD76-44DE-BAB8-96FBEAABC5F7}" type="sibTrans" cxnId="{E879B340-B6A8-4B91-9D64-4E55B1FF496A}">
      <dgm:prSet/>
      <dgm:spPr/>
      <dgm:t>
        <a:bodyPr/>
        <a:lstStyle/>
        <a:p>
          <a:endParaRPr lang="en-US"/>
        </a:p>
      </dgm:t>
    </dgm:pt>
    <dgm:pt modelId="{8507000B-5C51-4225-9CDF-E550DEE7CB2D}" type="pres">
      <dgm:prSet presAssocID="{DB9A461A-8654-44BB-9565-4A9789F50014}" presName="root" presStyleCnt="0">
        <dgm:presLayoutVars>
          <dgm:dir/>
          <dgm:resizeHandles val="exact"/>
        </dgm:presLayoutVars>
      </dgm:prSet>
      <dgm:spPr/>
    </dgm:pt>
    <dgm:pt modelId="{30FBE812-0425-4A1C-A18D-2FA11AC59247}" type="pres">
      <dgm:prSet presAssocID="{8741C4A0-0EDA-4970-9FFA-E5F61E8FC367}" presName="compNode" presStyleCnt="0"/>
      <dgm:spPr/>
    </dgm:pt>
    <dgm:pt modelId="{AA43E890-78C6-4C69-B942-F5A9A8BFF83E}" type="pres">
      <dgm:prSet presAssocID="{8741C4A0-0EDA-4970-9FFA-E5F61E8FC367}" presName="bgRect" presStyleLbl="bgShp" presStyleIdx="0" presStyleCnt="5"/>
      <dgm:spPr/>
    </dgm:pt>
    <dgm:pt modelId="{C690BA15-06BD-4EA3-8C86-33674EDE7BEB}" type="pres">
      <dgm:prSet presAssocID="{8741C4A0-0EDA-4970-9FFA-E5F61E8FC3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8585D36C-FF7C-46CB-B213-7E25566AEA05}" type="pres">
      <dgm:prSet presAssocID="{8741C4A0-0EDA-4970-9FFA-E5F61E8FC367}" presName="spaceRect" presStyleCnt="0"/>
      <dgm:spPr/>
    </dgm:pt>
    <dgm:pt modelId="{7048D21E-4136-4D4F-9D30-AF4112E88EA7}" type="pres">
      <dgm:prSet presAssocID="{8741C4A0-0EDA-4970-9FFA-E5F61E8FC367}" presName="parTx" presStyleLbl="revTx" presStyleIdx="0" presStyleCnt="5">
        <dgm:presLayoutVars>
          <dgm:chMax val="0"/>
          <dgm:chPref val="0"/>
        </dgm:presLayoutVars>
      </dgm:prSet>
      <dgm:spPr/>
    </dgm:pt>
    <dgm:pt modelId="{9E5DDCF5-0126-4C5C-B8C8-0B49CA603A5F}" type="pres">
      <dgm:prSet presAssocID="{CFCC4375-1B94-4739-A089-2539BC8C3789}" presName="sibTrans" presStyleCnt="0"/>
      <dgm:spPr/>
    </dgm:pt>
    <dgm:pt modelId="{316A8D93-9EC7-464B-B0FB-E354CB2C14EE}" type="pres">
      <dgm:prSet presAssocID="{10F13B2A-46CD-4B5F-BD8A-B5E4AE5E8DC5}" presName="compNode" presStyleCnt="0"/>
      <dgm:spPr/>
    </dgm:pt>
    <dgm:pt modelId="{00CCB7C6-0E92-4C72-ADEA-FD4C3D16206D}" type="pres">
      <dgm:prSet presAssocID="{10F13B2A-46CD-4B5F-BD8A-B5E4AE5E8DC5}" presName="bgRect" presStyleLbl="bgShp" presStyleIdx="1" presStyleCnt="5"/>
      <dgm:spPr/>
    </dgm:pt>
    <dgm:pt modelId="{9D69503D-79CF-4F4C-B3D8-4BF036D66062}" type="pres">
      <dgm:prSet presAssocID="{10F13B2A-46CD-4B5F-BD8A-B5E4AE5E8D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5014113C-2ED2-4AF6-B90A-73AEB49FE09A}" type="pres">
      <dgm:prSet presAssocID="{10F13B2A-46CD-4B5F-BD8A-B5E4AE5E8DC5}" presName="spaceRect" presStyleCnt="0"/>
      <dgm:spPr/>
    </dgm:pt>
    <dgm:pt modelId="{F7C40C75-B755-48C1-A7B3-2DD166B8B0B1}" type="pres">
      <dgm:prSet presAssocID="{10F13B2A-46CD-4B5F-BD8A-B5E4AE5E8DC5}" presName="parTx" presStyleLbl="revTx" presStyleIdx="1" presStyleCnt="5">
        <dgm:presLayoutVars>
          <dgm:chMax val="0"/>
          <dgm:chPref val="0"/>
        </dgm:presLayoutVars>
      </dgm:prSet>
      <dgm:spPr/>
    </dgm:pt>
    <dgm:pt modelId="{CC6AB48A-776C-43D3-AFFE-72C76FF7A42F}" type="pres">
      <dgm:prSet presAssocID="{214F13CD-173A-4FD1-96F4-5CB36E7B40C4}" presName="sibTrans" presStyleCnt="0"/>
      <dgm:spPr/>
    </dgm:pt>
    <dgm:pt modelId="{08344F66-6362-4ED8-9E6F-C2548E2616AB}" type="pres">
      <dgm:prSet presAssocID="{FC012222-463D-4F7F-BD7B-D4DD2E121760}" presName="compNode" presStyleCnt="0"/>
      <dgm:spPr/>
    </dgm:pt>
    <dgm:pt modelId="{86969FE7-4BB5-460F-8B30-74EDE3CE503B}" type="pres">
      <dgm:prSet presAssocID="{FC012222-463D-4F7F-BD7B-D4DD2E121760}" presName="bgRect" presStyleLbl="bgShp" presStyleIdx="2" presStyleCnt="5"/>
      <dgm:spPr/>
    </dgm:pt>
    <dgm:pt modelId="{D96E2A8E-EBD7-4F0F-9318-26E8CAE80C87}" type="pres">
      <dgm:prSet presAssocID="{FC012222-463D-4F7F-BD7B-D4DD2E12176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3DCB1C4B-1DDA-482A-9A1F-AC8FDBC5B959}" type="pres">
      <dgm:prSet presAssocID="{FC012222-463D-4F7F-BD7B-D4DD2E121760}" presName="spaceRect" presStyleCnt="0"/>
      <dgm:spPr/>
    </dgm:pt>
    <dgm:pt modelId="{A73EA9E8-59BB-4835-8A15-A6E5F9714A76}" type="pres">
      <dgm:prSet presAssocID="{FC012222-463D-4F7F-BD7B-D4DD2E121760}" presName="parTx" presStyleLbl="revTx" presStyleIdx="2" presStyleCnt="5">
        <dgm:presLayoutVars>
          <dgm:chMax val="0"/>
          <dgm:chPref val="0"/>
        </dgm:presLayoutVars>
      </dgm:prSet>
      <dgm:spPr/>
    </dgm:pt>
    <dgm:pt modelId="{255AA832-960F-40BF-BF00-AA8BB0606A33}" type="pres">
      <dgm:prSet presAssocID="{0745D9BE-44BF-46FA-B463-181B538EEAFE}" presName="sibTrans" presStyleCnt="0"/>
      <dgm:spPr/>
    </dgm:pt>
    <dgm:pt modelId="{4792E43D-ABC0-4B57-87EF-3EA5603831C7}" type="pres">
      <dgm:prSet presAssocID="{6536CA9B-3FEF-4ECE-B2BB-65D14D873B8E}" presName="compNode" presStyleCnt="0"/>
      <dgm:spPr/>
    </dgm:pt>
    <dgm:pt modelId="{AACBA5B6-D613-4348-ADEE-19E8CD34F93F}" type="pres">
      <dgm:prSet presAssocID="{6536CA9B-3FEF-4ECE-B2BB-65D14D873B8E}" presName="bgRect" presStyleLbl="bgShp" presStyleIdx="3" presStyleCnt="5"/>
      <dgm:spPr/>
    </dgm:pt>
    <dgm:pt modelId="{BD29AC5F-6C68-4E3C-9624-7F494E78CC10}" type="pres">
      <dgm:prSet presAssocID="{6536CA9B-3FEF-4ECE-B2BB-65D14D873B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F0031F68-8E58-4EF6-8165-FA8654A1FE48}" type="pres">
      <dgm:prSet presAssocID="{6536CA9B-3FEF-4ECE-B2BB-65D14D873B8E}" presName="spaceRect" presStyleCnt="0"/>
      <dgm:spPr/>
    </dgm:pt>
    <dgm:pt modelId="{556D9801-D487-44C0-9CA7-52E2C4E44E91}" type="pres">
      <dgm:prSet presAssocID="{6536CA9B-3FEF-4ECE-B2BB-65D14D873B8E}" presName="parTx" presStyleLbl="revTx" presStyleIdx="3" presStyleCnt="5">
        <dgm:presLayoutVars>
          <dgm:chMax val="0"/>
          <dgm:chPref val="0"/>
        </dgm:presLayoutVars>
      </dgm:prSet>
      <dgm:spPr/>
    </dgm:pt>
    <dgm:pt modelId="{9F7ADA9E-7162-403E-BAF2-72B51D8D2DBA}" type="pres">
      <dgm:prSet presAssocID="{8C44D34C-E64D-41A2-B73E-80E6B39599A8}" presName="sibTrans" presStyleCnt="0"/>
      <dgm:spPr/>
    </dgm:pt>
    <dgm:pt modelId="{AD04C796-A052-4B7A-886B-50CAA01D01F7}" type="pres">
      <dgm:prSet presAssocID="{6E5072E0-4FBF-4341-997F-7FE7E7D54D10}" presName="compNode" presStyleCnt="0"/>
      <dgm:spPr/>
    </dgm:pt>
    <dgm:pt modelId="{FDB802AC-BDC3-421D-8331-6554E7F4EFCB}" type="pres">
      <dgm:prSet presAssocID="{6E5072E0-4FBF-4341-997F-7FE7E7D54D10}" presName="bgRect" presStyleLbl="bgShp" presStyleIdx="4" presStyleCnt="5"/>
      <dgm:spPr/>
    </dgm:pt>
    <dgm:pt modelId="{D65D1B0F-D6B9-40FD-B47F-7A4B3C62CB7E}" type="pres">
      <dgm:prSet presAssocID="{6E5072E0-4FBF-4341-997F-7FE7E7D54D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dney"/>
        </a:ext>
      </dgm:extLst>
    </dgm:pt>
    <dgm:pt modelId="{4B7CED40-FC72-45C2-8497-9CAE67DD3E24}" type="pres">
      <dgm:prSet presAssocID="{6E5072E0-4FBF-4341-997F-7FE7E7D54D10}" presName="spaceRect" presStyleCnt="0"/>
      <dgm:spPr/>
    </dgm:pt>
    <dgm:pt modelId="{F2777107-8E14-4F1D-97C9-DACB46730BF5}" type="pres">
      <dgm:prSet presAssocID="{6E5072E0-4FBF-4341-997F-7FE7E7D54D10}" presName="parTx" presStyleLbl="revTx" presStyleIdx="4" presStyleCnt="5">
        <dgm:presLayoutVars>
          <dgm:chMax val="0"/>
          <dgm:chPref val="0"/>
        </dgm:presLayoutVars>
      </dgm:prSet>
      <dgm:spPr/>
    </dgm:pt>
  </dgm:ptLst>
  <dgm:cxnLst>
    <dgm:cxn modelId="{2487A305-FD1B-4725-834E-BFA05D729264}" srcId="{DB9A461A-8654-44BB-9565-4A9789F50014}" destId="{6536CA9B-3FEF-4ECE-B2BB-65D14D873B8E}" srcOrd="3" destOrd="0" parTransId="{6F6585B7-9E02-49ED-A54F-664520FA69FA}" sibTransId="{8C44D34C-E64D-41A2-B73E-80E6B39599A8}"/>
    <dgm:cxn modelId="{945DBC15-73B2-445A-89E4-4A93E36AB37D}" type="presOf" srcId="{6536CA9B-3FEF-4ECE-B2BB-65D14D873B8E}" destId="{556D9801-D487-44C0-9CA7-52E2C4E44E91}" srcOrd="0" destOrd="0" presId="urn:microsoft.com/office/officeart/2018/2/layout/IconVerticalSolidList"/>
    <dgm:cxn modelId="{3F9A2523-5F49-4B0F-A7F8-6C83541DFA83}" type="presOf" srcId="{FC012222-463D-4F7F-BD7B-D4DD2E121760}" destId="{A73EA9E8-59BB-4835-8A15-A6E5F9714A76}" srcOrd="0" destOrd="0" presId="urn:microsoft.com/office/officeart/2018/2/layout/IconVerticalSolidList"/>
    <dgm:cxn modelId="{E879B340-B6A8-4B91-9D64-4E55B1FF496A}" srcId="{DB9A461A-8654-44BB-9565-4A9789F50014}" destId="{6E5072E0-4FBF-4341-997F-7FE7E7D54D10}" srcOrd="4" destOrd="0" parTransId="{FF0768BB-46A3-42EB-87F3-79776B56DF00}" sibTransId="{795E640C-AD76-44DE-BAB8-96FBEAABC5F7}"/>
    <dgm:cxn modelId="{75D39E45-CE7F-4303-8357-524674AECE32}" type="presOf" srcId="{DB9A461A-8654-44BB-9565-4A9789F50014}" destId="{8507000B-5C51-4225-9CDF-E550DEE7CB2D}" srcOrd="0" destOrd="0" presId="urn:microsoft.com/office/officeart/2018/2/layout/IconVerticalSolidList"/>
    <dgm:cxn modelId="{535ED87E-E556-4DC6-8486-67902BB9E1E1}" type="presOf" srcId="{6E5072E0-4FBF-4341-997F-7FE7E7D54D10}" destId="{F2777107-8E14-4F1D-97C9-DACB46730BF5}" srcOrd="0" destOrd="0" presId="urn:microsoft.com/office/officeart/2018/2/layout/IconVerticalSolidList"/>
    <dgm:cxn modelId="{FB12AEB0-077F-48A1-A2E5-33BC6A04E257}" srcId="{DB9A461A-8654-44BB-9565-4A9789F50014}" destId="{10F13B2A-46CD-4B5F-BD8A-B5E4AE5E8DC5}" srcOrd="1" destOrd="0" parTransId="{6D636917-D078-4C00-8B6F-075E92C851A3}" sibTransId="{214F13CD-173A-4FD1-96F4-5CB36E7B40C4}"/>
    <dgm:cxn modelId="{86A9D2B3-4845-4E01-AB21-A999699060B3}" srcId="{DB9A461A-8654-44BB-9565-4A9789F50014}" destId="{FC012222-463D-4F7F-BD7B-D4DD2E121760}" srcOrd="2" destOrd="0" parTransId="{44C6EF34-E35F-4AAE-A6EF-B31A2B58526E}" sibTransId="{0745D9BE-44BF-46FA-B463-181B538EEAFE}"/>
    <dgm:cxn modelId="{4C2EBCD4-3BC3-48A0-9581-2140D1468527}" srcId="{DB9A461A-8654-44BB-9565-4A9789F50014}" destId="{8741C4A0-0EDA-4970-9FFA-E5F61E8FC367}" srcOrd="0" destOrd="0" parTransId="{97E189CD-B9B3-4FA3-9D68-5A998EADB0B3}" sibTransId="{CFCC4375-1B94-4739-A089-2539BC8C3789}"/>
    <dgm:cxn modelId="{11AA9EDF-93D3-47EA-8C65-FCDA2CC4F4D0}" type="presOf" srcId="{10F13B2A-46CD-4B5F-BD8A-B5E4AE5E8DC5}" destId="{F7C40C75-B755-48C1-A7B3-2DD166B8B0B1}" srcOrd="0" destOrd="0" presId="urn:microsoft.com/office/officeart/2018/2/layout/IconVerticalSolidList"/>
    <dgm:cxn modelId="{1CA7CDEA-74AD-4D47-AFFF-C369048C2E06}" type="presOf" srcId="{8741C4A0-0EDA-4970-9FFA-E5F61E8FC367}" destId="{7048D21E-4136-4D4F-9D30-AF4112E88EA7}" srcOrd="0" destOrd="0" presId="urn:microsoft.com/office/officeart/2018/2/layout/IconVerticalSolidList"/>
    <dgm:cxn modelId="{7B9CC57C-853B-4786-A1B2-3B4F769FCE84}" type="presParOf" srcId="{8507000B-5C51-4225-9CDF-E550DEE7CB2D}" destId="{30FBE812-0425-4A1C-A18D-2FA11AC59247}" srcOrd="0" destOrd="0" presId="urn:microsoft.com/office/officeart/2018/2/layout/IconVerticalSolidList"/>
    <dgm:cxn modelId="{D0B39F69-4DBF-43E1-80E1-3531EC2E4253}" type="presParOf" srcId="{30FBE812-0425-4A1C-A18D-2FA11AC59247}" destId="{AA43E890-78C6-4C69-B942-F5A9A8BFF83E}" srcOrd="0" destOrd="0" presId="urn:microsoft.com/office/officeart/2018/2/layout/IconVerticalSolidList"/>
    <dgm:cxn modelId="{5BA11A90-EE2F-4ACD-B51B-FDDEE0808ABA}" type="presParOf" srcId="{30FBE812-0425-4A1C-A18D-2FA11AC59247}" destId="{C690BA15-06BD-4EA3-8C86-33674EDE7BEB}" srcOrd="1" destOrd="0" presId="urn:microsoft.com/office/officeart/2018/2/layout/IconVerticalSolidList"/>
    <dgm:cxn modelId="{E9511290-060E-491F-B211-1AE1EBBCEA06}" type="presParOf" srcId="{30FBE812-0425-4A1C-A18D-2FA11AC59247}" destId="{8585D36C-FF7C-46CB-B213-7E25566AEA05}" srcOrd="2" destOrd="0" presId="urn:microsoft.com/office/officeart/2018/2/layout/IconVerticalSolidList"/>
    <dgm:cxn modelId="{18C9C7E8-C004-4DD5-BDA3-D17C88A9DB15}" type="presParOf" srcId="{30FBE812-0425-4A1C-A18D-2FA11AC59247}" destId="{7048D21E-4136-4D4F-9D30-AF4112E88EA7}" srcOrd="3" destOrd="0" presId="urn:microsoft.com/office/officeart/2018/2/layout/IconVerticalSolidList"/>
    <dgm:cxn modelId="{053A63B1-3B43-4B03-937D-A7BE65899DCF}" type="presParOf" srcId="{8507000B-5C51-4225-9CDF-E550DEE7CB2D}" destId="{9E5DDCF5-0126-4C5C-B8C8-0B49CA603A5F}" srcOrd="1" destOrd="0" presId="urn:microsoft.com/office/officeart/2018/2/layout/IconVerticalSolidList"/>
    <dgm:cxn modelId="{517107F4-7B7F-4E04-95DB-2E1135F90F8C}" type="presParOf" srcId="{8507000B-5C51-4225-9CDF-E550DEE7CB2D}" destId="{316A8D93-9EC7-464B-B0FB-E354CB2C14EE}" srcOrd="2" destOrd="0" presId="urn:microsoft.com/office/officeart/2018/2/layout/IconVerticalSolidList"/>
    <dgm:cxn modelId="{B304FEE2-9F8C-4E09-BAAE-D090244101C7}" type="presParOf" srcId="{316A8D93-9EC7-464B-B0FB-E354CB2C14EE}" destId="{00CCB7C6-0E92-4C72-ADEA-FD4C3D16206D}" srcOrd="0" destOrd="0" presId="urn:microsoft.com/office/officeart/2018/2/layout/IconVerticalSolidList"/>
    <dgm:cxn modelId="{469ED870-1513-4531-B47D-31999346C0C0}" type="presParOf" srcId="{316A8D93-9EC7-464B-B0FB-E354CB2C14EE}" destId="{9D69503D-79CF-4F4C-B3D8-4BF036D66062}" srcOrd="1" destOrd="0" presId="urn:microsoft.com/office/officeart/2018/2/layout/IconVerticalSolidList"/>
    <dgm:cxn modelId="{1BD87F0B-D4DF-49C8-84C2-9D34F6C71AB0}" type="presParOf" srcId="{316A8D93-9EC7-464B-B0FB-E354CB2C14EE}" destId="{5014113C-2ED2-4AF6-B90A-73AEB49FE09A}" srcOrd="2" destOrd="0" presId="urn:microsoft.com/office/officeart/2018/2/layout/IconVerticalSolidList"/>
    <dgm:cxn modelId="{7C073193-A280-45E8-98DA-F039ED65FC46}" type="presParOf" srcId="{316A8D93-9EC7-464B-B0FB-E354CB2C14EE}" destId="{F7C40C75-B755-48C1-A7B3-2DD166B8B0B1}" srcOrd="3" destOrd="0" presId="urn:microsoft.com/office/officeart/2018/2/layout/IconVerticalSolidList"/>
    <dgm:cxn modelId="{4580421B-4243-48DD-9F0B-F19EF302596B}" type="presParOf" srcId="{8507000B-5C51-4225-9CDF-E550DEE7CB2D}" destId="{CC6AB48A-776C-43D3-AFFE-72C76FF7A42F}" srcOrd="3" destOrd="0" presId="urn:microsoft.com/office/officeart/2018/2/layout/IconVerticalSolidList"/>
    <dgm:cxn modelId="{A961EF99-751F-487E-8260-76A28ECAAB58}" type="presParOf" srcId="{8507000B-5C51-4225-9CDF-E550DEE7CB2D}" destId="{08344F66-6362-4ED8-9E6F-C2548E2616AB}" srcOrd="4" destOrd="0" presId="urn:microsoft.com/office/officeart/2018/2/layout/IconVerticalSolidList"/>
    <dgm:cxn modelId="{E586CBDB-B27E-4D56-90ED-404D9475C74A}" type="presParOf" srcId="{08344F66-6362-4ED8-9E6F-C2548E2616AB}" destId="{86969FE7-4BB5-460F-8B30-74EDE3CE503B}" srcOrd="0" destOrd="0" presId="urn:microsoft.com/office/officeart/2018/2/layout/IconVerticalSolidList"/>
    <dgm:cxn modelId="{3C940AD8-8232-4428-AB3A-A482BDE3FC57}" type="presParOf" srcId="{08344F66-6362-4ED8-9E6F-C2548E2616AB}" destId="{D96E2A8E-EBD7-4F0F-9318-26E8CAE80C87}" srcOrd="1" destOrd="0" presId="urn:microsoft.com/office/officeart/2018/2/layout/IconVerticalSolidList"/>
    <dgm:cxn modelId="{5BA3BD75-9237-40EB-B7A6-F167C5B338BE}" type="presParOf" srcId="{08344F66-6362-4ED8-9E6F-C2548E2616AB}" destId="{3DCB1C4B-1DDA-482A-9A1F-AC8FDBC5B959}" srcOrd="2" destOrd="0" presId="urn:microsoft.com/office/officeart/2018/2/layout/IconVerticalSolidList"/>
    <dgm:cxn modelId="{2DF6876B-C5C0-4995-94E6-7C071B6D25BF}" type="presParOf" srcId="{08344F66-6362-4ED8-9E6F-C2548E2616AB}" destId="{A73EA9E8-59BB-4835-8A15-A6E5F9714A76}" srcOrd="3" destOrd="0" presId="urn:microsoft.com/office/officeart/2018/2/layout/IconVerticalSolidList"/>
    <dgm:cxn modelId="{00CB2DD3-EAC2-449A-ACD8-0A2592910A05}" type="presParOf" srcId="{8507000B-5C51-4225-9CDF-E550DEE7CB2D}" destId="{255AA832-960F-40BF-BF00-AA8BB0606A33}" srcOrd="5" destOrd="0" presId="urn:microsoft.com/office/officeart/2018/2/layout/IconVerticalSolidList"/>
    <dgm:cxn modelId="{FE91CE00-A033-46E3-9C42-F32D3C614F97}" type="presParOf" srcId="{8507000B-5C51-4225-9CDF-E550DEE7CB2D}" destId="{4792E43D-ABC0-4B57-87EF-3EA5603831C7}" srcOrd="6" destOrd="0" presId="urn:microsoft.com/office/officeart/2018/2/layout/IconVerticalSolidList"/>
    <dgm:cxn modelId="{C4981884-454B-4244-AAA1-99F7DE72A801}" type="presParOf" srcId="{4792E43D-ABC0-4B57-87EF-3EA5603831C7}" destId="{AACBA5B6-D613-4348-ADEE-19E8CD34F93F}" srcOrd="0" destOrd="0" presId="urn:microsoft.com/office/officeart/2018/2/layout/IconVerticalSolidList"/>
    <dgm:cxn modelId="{950EC6FD-9498-4AF5-AD31-AF112EE6792E}" type="presParOf" srcId="{4792E43D-ABC0-4B57-87EF-3EA5603831C7}" destId="{BD29AC5F-6C68-4E3C-9624-7F494E78CC10}" srcOrd="1" destOrd="0" presId="urn:microsoft.com/office/officeart/2018/2/layout/IconVerticalSolidList"/>
    <dgm:cxn modelId="{8F6C99E5-031D-4EEB-A9E7-EF49735337A4}" type="presParOf" srcId="{4792E43D-ABC0-4B57-87EF-3EA5603831C7}" destId="{F0031F68-8E58-4EF6-8165-FA8654A1FE48}" srcOrd="2" destOrd="0" presId="urn:microsoft.com/office/officeart/2018/2/layout/IconVerticalSolidList"/>
    <dgm:cxn modelId="{8A00F8EA-DE56-426A-9CCF-CE88A6BF2D6B}" type="presParOf" srcId="{4792E43D-ABC0-4B57-87EF-3EA5603831C7}" destId="{556D9801-D487-44C0-9CA7-52E2C4E44E91}" srcOrd="3" destOrd="0" presId="urn:microsoft.com/office/officeart/2018/2/layout/IconVerticalSolidList"/>
    <dgm:cxn modelId="{11BEFBC1-0709-4114-BCC3-3000CB392C33}" type="presParOf" srcId="{8507000B-5C51-4225-9CDF-E550DEE7CB2D}" destId="{9F7ADA9E-7162-403E-BAF2-72B51D8D2DBA}" srcOrd="7" destOrd="0" presId="urn:microsoft.com/office/officeart/2018/2/layout/IconVerticalSolidList"/>
    <dgm:cxn modelId="{A810E672-CC92-4259-9069-96C7159C08BE}" type="presParOf" srcId="{8507000B-5C51-4225-9CDF-E550DEE7CB2D}" destId="{AD04C796-A052-4B7A-886B-50CAA01D01F7}" srcOrd="8" destOrd="0" presId="urn:microsoft.com/office/officeart/2018/2/layout/IconVerticalSolidList"/>
    <dgm:cxn modelId="{D07A9CFD-CC1F-476C-A1D4-4076E0FDC44D}" type="presParOf" srcId="{AD04C796-A052-4B7A-886B-50CAA01D01F7}" destId="{FDB802AC-BDC3-421D-8331-6554E7F4EFCB}" srcOrd="0" destOrd="0" presId="urn:microsoft.com/office/officeart/2018/2/layout/IconVerticalSolidList"/>
    <dgm:cxn modelId="{98B868D3-E7D1-47EA-8F81-F5D8878DA7D2}" type="presParOf" srcId="{AD04C796-A052-4B7A-886B-50CAA01D01F7}" destId="{D65D1B0F-D6B9-40FD-B47F-7A4B3C62CB7E}" srcOrd="1" destOrd="0" presId="urn:microsoft.com/office/officeart/2018/2/layout/IconVerticalSolidList"/>
    <dgm:cxn modelId="{8E9578E4-F297-42FF-87EC-A1F6C545F16D}" type="presParOf" srcId="{AD04C796-A052-4B7A-886B-50CAA01D01F7}" destId="{4B7CED40-FC72-45C2-8497-9CAE67DD3E24}" srcOrd="2" destOrd="0" presId="urn:microsoft.com/office/officeart/2018/2/layout/IconVerticalSolidList"/>
    <dgm:cxn modelId="{92EEEF55-DA10-4CEF-9989-90272FF2B847}" type="presParOf" srcId="{AD04C796-A052-4B7A-886B-50CAA01D01F7}" destId="{F2777107-8E14-4F1D-97C9-DACB46730B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C25E1-C862-4124-9FE9-C1E1BF98207F}">
      <dsp:nvSpPr>
        <dsp:cNvPr id="0" name=""/>
        <dsp:cNvSpPr/>
      </dsp:nvSpPr>
      <dsp:spPr>
        <a:xfrm>
          <a:off x="0" y="64156"/>
          <a:ext cx="10515600" cy="7985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The resistance of afferent and efferent arterioles significantly influences GFR. </a:t>
          </a:r>
          <a:endParaRPr lang="en-US" sz="2000" kern="1200"/>
        </a:p>
      </dsp:txBody>
      <dsp:txXfrm>
        <a:off x="38981" y="103137"/>
        <a:ext cx="10437638" cy="720563"/>
      </dsp:txXfrm>
    </dsp:sp>
    <dsp:sp modelId="{4DF5D0FF-66A3-40B9-A03D-C70E58EEEE95}">
      <dsp:nvSpPr>
        <dsp:cNvPr id="0" name=""/>
        <dsp:cNvSpPr/>
      </dsp:nvSpPr>
      <dsp:spPr>
        <a:xfrm>
          <a:off x="0" y="920281"/>
          <a:ext cx="10515600" cy="798525"/>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Afferent arteriole: controls blood flow into the glomerulus. </a:t>
          </a:r>
          <a:endParaRPr lang="en-US" sz="2000" kern="1200"/>
        </a:p>
      </dsp:txBody>
      <dsp:txXfrm>
        <a:off x="38981" y="959262"/>
        <a:ext cx="10437638" cy="720563"/>
      </dsp:txXfrm>
    </dsp:sp>
    <dsp:sp modelId="{E295C140-F317-4F88-8C59-52AA9DD76E4C}">
      <dsp:nvSpPr>
        <dsp:cNvPr id="0" name=""/>
        <dsp:cNvSpPr/>
      </dsp:nvSpPr>
      <dsp:spPr>
        <a:xfrm>
          <a:off x="0" y="1776406"/>
          <a:ext cx="10515600" cy="798525"/>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Efferent arteriole: maintains high hydrostatic pressure in glomerular capillaries. </a:t>
          </a:r>
          <a:endParaRPr lang="en-US" sz="2000" kern="1200"/>
        </a:p>
      </dsp:txBody>
      <dsp:txXfrm>
        <a:off x="38981" y="1815387"/>
        <a:ext cx="10437638" cy="720563"/>
      </dsp:txXfrm>
    </dsp:sp>
    <dsp:sp modelId="{23B27B07-7F75-4D51-8FAE-5046B2F50FF8}">
      <dsp:nvSpPr>
        <dsp:cNvPr id="0" name=""/>
        <dsp:cNvSpPr/>
      </dsp:nvSpPr>
      <dsp:spPr>
        <a:xfrm>
          <a:off x="0" y="2632531"/>
          <a:ext cx="10515600" cy="798525"/>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Constriction of the efferent arteriole increases GFR by increasing glomerular capillary pressure. </a:t>
          </a:r>
          <a:endParaRPr lang="en-US" sz="2000" kern="1200"/>
        </a:p>
      </dsp:txBody>
      <dsp:txXfrm>
        <a:off x="38981" y="2671512"/>
        <a:ext cx="10437638" cy="720563"/>
      </dsp:txXfrm>
    </dsp:sp>
    <dsp:sp modelId="{2F116AEF-BB6E-448B-8D24-3EC6E37C50EB}">
      <dsp:nvSpPr>
        <dsp:cNvPr id="0" name=""/>
        <dsp:cNvSpPr/>
      </dsp:nvSpPr>
      <dsp:spPr>
        <a:xfrm>
          <a:off x="0" y="3488656"/>
          <a:ext cx="10515600" cy="79852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Dilation of the afferent arteriole increases both renal blood flow and GFR. </a:t>
          </a:r>
          <a:endParaRPr lang="en-US" sz="2000" kern="1200"/>
        </a:p>
      </dsp:txBody>
      <dsp:txXfrm>
        <a:off x="38981" y="3527637"/>
        <a:ext cx="10437638" cy="72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3E890-78C6-4C69-B942-F5A9A8BFF83E}">
      <dsp:nvSpPr>
        <dsp:cNvPr id="0" name=""/>
        <dsp:cNvSpPr/>
      </dsp:nvSpPr>
      <dsp:spPr>
        <a:xfrm>
          <a:off x="0" y="4366"/>
          <a:ext cx="6245265" cy="930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0BA15-06BD-4EA3-8C86-33674EDE7BEB}">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8D21E-4136-4D4F-9D30-AF4112E88EA7}">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Sympathetic nervous system: activation causes vasoconstriction, reducing GFR. </a:t>
          </a:r>
          <a:endParaRPr lang="en-US" sz="1900" kern="1200"/>
        </a:p>
      </dsp:txBody>
      <dsp:txXfrm>
        <a:off x="1074268" y="4366"/>
        <a:ext cx="5170996" cy="930102"/>
      </dsp:txXfrm>
    </dsp:sp>
    <dsp:sp modelId="{00CCB7C6-0E92-4C72-ADEA-FD4C3D16206D}">
      <dsp:nvSpPr>
        <dsp:cNvPr id="0" name=""/>
        <dsp:cNvSpPr/>
      </dsp:nvSpPr>
      <dsp:spPr>
        <a:xfrm>
          <a:off x="0" y="1166994"/>
          <a:ext cx="6245265" cy="930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9503D-79CF-4F4C-B3D8-4BF036D66062}">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40C75-B755-48C1-A7B3-2DD166B8B0B1}">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Hormones: </a:t>
          </a:r>
          <a:endParaRPr lang="en-US" sz="1900" kern="1200"/>
        </a:p>
      </dsp:txBody>
      <dsp:txXfrm>
        <a:off x="1074268" y="1166994"/>
        <a:ext cx="5170996" cy="930102"/>
      </dsp:txXfrm>
    </dsp:sp>
    <dsp:sp modelId="{86969FE7-4BB5-460F-8B30-74EDE3CE503B}">
      <dsp:nvSpPr>
        <dsp:cNvPr id="0" name=""/>
        <dsp:cNvSpPr/>
      </dsp:nvSpPr>
      <dsp:spPr>
        <a:xfrm>
          <a:off x="0" y="2329622"/>
          <a:ext cx="6245265" cy="9301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E2A8E-EBD7-4F0F-9318-26E8CAE80C87}">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EA9E8-59BB-4835-8A15-A6E5F9714A7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Angiotensin II: constricts efferent arterioles more than afferent, increasing GFR. </a:t>
          </a:r>
          <a:endParaRPr lang="en-US" sz="1900" kern="1200"/>
        </a:p>
      </dsp:txBody>
      <dsp:txXfrm>
        <a:off x="1074268" y="2329622"/>
        <a:ext cx="5170996" cy="930102"/>
      </dsp:txXfrm>
    </dsp:sp>
    <dsp:sp modelId="{AACBA5B6-D613-4348-ADEE-19E8CD34F93F}">
      <dsp:nvSpPr>
        <dsp:cNvPr id="0" name=""/>
        <dsp:cNvSpPr/>
      </dsp:nvSpPr>
      <dsp:spPr>
        <a:xfrm>
          <a:off x="0" y="3492250"/>
          <a:ext cx="6245265" cy="9301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9AC5F-6C68-4E3C-9624-7F494E78CC10}">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D9801-D487-44C0-9CA7-52E2C4E44E91}">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Atrial natriuretic peptide: dilates afferent arterioles, increasing GFR. </a:t>
          </a:r>
          <a:endParaRPr lang="en-US" sz="1900" kern="1200"/>
        </a:p>
      </dsp:txBody>
      <dsp:txXfrm>
        <a:off x="1074268" y="3492250"/>
        <a:ext cx="5170996" cy="930102"/>
      </dsp:txXfrm>
    </dsp:sp>
    <dsp:sp modelId="{FDB802AC-BDC3-421D-8331-6554E7F4EFCB}">
      <dsp:nvSpPr>
        <dsp:cNvPr id="0" name=""/>
        <dsp:cNvSpPr/>
      </dsp:nvSpPr>
      <dsp:spPr>
        <a:xfrm>
          <a:off x="0" y="4654878"/>
          <a:ext cx="6245265" cy="93010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D1B0F-D6B9-40FD-B47F-7A4B3C62CB7E}">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777107-8E14-4F1D-97C9-DACB46730BF5}">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Renal diseases: can reduce GFR by damaging glomeruli or altering blood flow. </a:t>
          </a:r>
          <a:endParaRPr lang="en-US" sz="1900" kern="1200"/>
        </a:p>
      </dsp:txBody>
      <dsp:txXfrm>
        <a:off x="1074268" y="4654878"/>
        <a:ext cx="5170996" cy="930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72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20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93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77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CB96A-F10F-4CB9-8CC6-20F0E69483DC}"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A76B9-3FE4-48BF-BE3C-9764DEE0B939}"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F8CCD-3F47-4980-BA5B-AC6DF91B4D7C}"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40055F-A151-4942-9B3C-B41E624D6C5F}" type="datetime1">
              <a:rPr lang="en-GB" smtClean="0"/>
              <a:t>22/02/2025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24C34-C073-46B7-9F7B-D64EB831B808}"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9D130471-7B68-41E4-9425-1B54743559F4}" type="datetime1">
              <a:rPr lang="en-GB" smtClean="0"/>
              <a:t>22/02/2025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6E998-7741-4303-A0A0-FAE1FCAAE29A}" type="datetime1">
              <a:rPr lang="en-GB" smtClean="0"/>
              <a:t>22/02/2025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F40BE-E5B6-4BDA-9018-9A76C20976C6}" type="datetime1">
              <a:rPr lang="en-GB" smtClean="0"/>
              <a:t>22/02/2025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00746-2402-4BC5-B5A2-AA52A158314D}" type="datetime1">
              <a:rPr lang="en-GB" smtClean="0"/>
              <a:t>22/02/2025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A352-2F73-47F6-86A9-FC369D29B31B}" type="datetime1">
              <a:rPr lang="en-GB" smtClean="0"/>
              <a:t>22/02/2025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73883B0-4A41-48C0-A0F9-1380E4649DF7}" type="datetime1">
              <a:rPr lang="en-GB" smtClean="0"/>
              <a:t>22/02/2025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CE94-2F74-4E7C-B472-32E1EB96FEA3}"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57E9B3A1-AA5A-4DB3-9AD9-C8F9A75355C0}" type="datetime1">
              <a:rPr lang="en-GB" smtClean="0"/>
              <a:t>22/02/2025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B3DFD-FDBE-48B7-A9F1-3E6A1A04F3AF}"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977A6-AAC5-47FF-8D33-C8AEB987DC5B}"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FE9EA0-B658-4777-B918-A407D4F45A41}" type="datetime1">
              <a:rPr lang="en-GB" smtClean="0">
                <a:solidFill>
                  <a:prstClr val="black">
                    <a:tint val="75000"/>
                  </a:prstClr>
                </a:solidFill>
              </a:rPr>
              <a:t>22/02/2025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FFA49D57-51C9-4B3E-81D8-CDED3FFCA6BF}" type="datetime1">
              <a:rPr lang="en-GB" smtClean="0"/>
              <a:t>22/02/2025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4F74901-6974-4627-86DE-E6EF5D459EE9}" type="datetime1">
              <a:rPr lang="en-GB" smtClean="0"/>
              <a:t>22/02/2025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ACCA1C8D-A892-4FA3-9A07-11FA4130630C}" type="datetime1">
              <a:rPr lang="en-GB" smtClean="0"/>
              <a:t>22/02/2025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781DA84-1FF8-43AB-BCF9-B15166AF70ED}" type="datetime1">
              <a:rPr lang="en-GB" smtClean="0"/>
              <a:t>22/02/2025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19DB947-A99E-4FD8-8B23-5C0B5AE159D2}" type="datetime1">
              <a:rPr lang="en-GB" smtClean="0"/>
              <a:t>22/02/2025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686CA733-A817-4795-91B7-6E345E532F45}" type="datetime1">
              <a:rPr lang="en-GB" smtClean="0"/>
              <a:t>22/02/2025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1656F-506E-4ACE-B38E-3195E3034590}" type="datetime1">
              <a:rPr lang="en-GB" smtClean="0"/>
              <a:t>22/02/2025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CB2858FA-E0ED-4B92-9FAB-1E7704D49633}" type="datetime1">
              <a:rPr lang="en-GB" smtClean="0"/>
              <a:t>22/02/2025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A379594A-AD50-4C48-BED9-D9070D12E364}" type="datetime1">
              <a:rPr lang="en-GB" smtClean="0"/>
              <a:t>22/02/2025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B07291F1-B38F-43D5-BEB4-B9C760E84F7A}" type="datetime1">
              <a:rPr lang="en-GB" smtClean="0"/>
              <a:t>22/02/2025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E82B65B4-D9B9-4A0B-8FDF-ED5F88F7AF4B}" type="datetime1">
              <a:rPr lang="en-GB" smtClean="0"/>
              <a:t>22/02/2025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3B216C11-7EFF-4D32-92DD-A0A64AD7040B}" type="datetime1">
              <a:rPr lang="en-GB" smtClean="0"/>
              <a:t>22/02/2025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186913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1580D8-AEDC-CD43-077E-A56B5279AC17}"/>
              </a:ext>
            </a:extLst>
          </p:cNvPr>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8">
            <a:extLst>
              <a:ext uri="{FF2B5EF4-FFF2-40B4-BE49-F238E27FC236}">
                <a16:creationId xmlns:a16="http://schemas.microsoft.com/office/drawing/2014/main" id="{A9A93DB6-3134-FF14-29E2-FF778798213D}"/>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D79A05D-BE34-B206-B6B3-81BD83BA109C}"/>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48D708D-2ABE-B3D3-1495-4EE329CF770C}"/>
              </a:ext>
            </a:extLst>
          </p:cNvPr>
          <p:cNvSpPr>
            <a:spLocks noGrp="1"/>
          </p:cNvSpPr>
          <p:nvPr>
            <p:ph type="dt" sz="half" idx="10"/>
          </p:nvPr>
        </p:nvSpPr>
        <p:spPr/>
        <p:txBody>
          <a:bodyPr/>
          <a:lstStyle>
            <a:lvl1pPr algn="l">
              <a:defRPr/>
            </a:lvl1pPr>
          </a:lstStyle>
          <a:p>
            <a:pPr>
              <a:defRPr/>
            </a:pPr>
            <a:fld id="{C4B1A418-77C4-42E7-942E-D7EFF7ACF12B}" type="datetime1">
              <a:rPr lang="en-GB" smtClean="0"/>
              <a:t>22/02/2025</a:t>
            </a:fld>
            <a:endParaRPr lang="en-US" dirty="0"/>
          </a:p>
        </p:txBody>
      </p:sp>
      <p:sp>
        <p:nvSpPr>
          <p:cNvPr id="8" name="Footer Placeholder 4">
            <a:extLst>
              <a:ext uri="{FF2B5EF4-FFF2-40B4-BE49-F238E27FC236}">
                <a16:creationId xmlns:a16="http://schemas.microsoft.com/office/drawing/2014/main" id="{9EFB0298-98FB-9328-11C2-6CBC283D925E}"/>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0E8F2005-6C45-20E6-30AA-6082FE322AD9}"/>
              </a:ext>
            </a:extLst>
          </p:cNvPr>
          <p:cNvSpPr>
            <a:spLocks noGrp="1"/>
          </p:cNvSpPr>
          <p:nvPr>
            <p:ph type="sldNum" sz="quarter" idx="12"/>
          </p:nvPr>
        </p:nvSpPr>
        <p:spPr/>
        <p:txBody>
          <a:bodyPr/>
          <a:lstStyle>
            <a:lvl1pPr>
              <a:defRPr/>
            </a:lvl1pPr>
          </a:lstStyle>
          <a:p>
            <a:fld id="{CE1FD277-DFF2-4FA0-84CE-D5E5732AFEDA}" type="slidenum">
              <a:rPr lang="en-US" altLang="en-US"/>
              <a:pPr/>
              <a:t>‹#›</a:t>
            </a:fld>
            <a:endParaRPr lang="en-US" altLang="en-US"/>
          </a:p>
        </p:txBody>
      </p:sp>
    </p:spTree>
    <p:extLst>
      <p:ext uri="{BB962C8B-B14F-4D97-AF65-F5344CB8AC3E}">
        <p14:creationId xmlns:p14="http://schemas.microsoft.com/office/powerpoint/2010/main" val="3359971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AFF0D6-7BBF-FA5F-E134-A1799D7CE8E9}"/>
              </a:ext>
            </a:extLst>
          </p:cNvPr>
          <p:cNvSpPr>
            <a:spLocks noGrp="1"/>
          </p:cNvSpPr>
          <p:nvPr>
            <p:ph type="dt" sz="half" idx="10"/>
          </p:nvPr>
        </p:nvSpPr>
        <p:spPr/>
        <p:txBody>
          <a:bodyPr/>
          <a:lstStyle>
            <a:lvl1pPr>
              <a:defRPr/>
            </a:lvl1pPr>
          </a:lstStyle>
          <a:p>
            <a:pPr>
              <a:defRPr/>
            </a:pPr>
            <a:fld id="{20B1D037-001A-43FB-8B37-F18353B3C5F7}" type="datetime1">
              <a:rPr lang="en-GB" smtClean="0"/>
              <a:t>22/02/2025</a:t>
            </a:fld>
            <a:endParaRPr lang="en-US" dirty="0"/>
          </a:p>
        </p:txBody>
      </p:sp>
      <p:sp>
        <p:nvSpPr>
          <p:cNvPr id="5" name="Footer Placeholder 4">
            <a:extLst>
              <a:ext uri="{FF2B5EF4-FFF2-40B4-BE49-F238E27FC236}">
                <a16:creationId xmlns:a16="http://schemas.microsoft.com/office/drawing/2014/main" id="{8394CD93-518F-7F99-087B-4A307BFDAFD2}"/>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EA0F4945-7444-574A-D8A9-531F35E6F02D}"/>
              </a:ext>
            </a:extLst>
          </p:cNvPr>
          <p:cNvSpPr>
            <a:spLocks noGrp="1"/>
          </p:cNvSpPr>
          <p:nvPr>
            <p:ph type="sldNum" sz="quarter" idx="12"/>
          </p:nvPr>
        </p:nvSpPr>
        <p:spPr/>
        <p:txBody>
          <a:bodyPr/>
          <a:lstStyle>
            <a:lvl1pPr>
              <a:defRPr/>
            </a:lvl1pPr>
          </a:lstStyle>
          <a:p>
            <a:fld id="{BFF20065-D4BC-4672-91A2-40C45D6A715B}" type="slidenum">
              <a:rPr lang="en-US" altLang="en-US"/>
              <a:pPr/>
              <a:t>‹#›</a:t>
            </a:fld>
            <a:endParaRPr lang="en-US" altLang="en-US"/>
          </a:p>
        </p:txBody>
      </p:sp>
    </p:spTree>
    <p:extLst>
      <p:ext uri="{BB962C8B-B14F-4D97-AF65-F5344CB8AC3E}">
        <p14:creationId xmlns:p14="http://schemas.microsoft.com/office/powerpoint/2010/main" val="326249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9853E7-8B04-4FF5-1B60-9DB8423177B9}"/>
              </a:ext>
            </a:extLst>
          </p:cNvPr>
          <p:cNvCxnSpPr/>
          <p:nvPr/>
        </p:nvCxnSpPr>
        <p:spPr>
          <a:xfrm flipV="1">
            <a:off x="838623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4FE4C4-D325-1225-B285-34ABC36A7914}"/>
              </a:ext>
            </a:extLst>
          </p:cNvPr>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9">
            <a:extLst>
              <a:ext uri="{FF2B5EF4-FFF2-40B4-BE49-F238E27FC236}">
                <a16:creationId xmlns:a16="http://schemas.microsoft.com/office/drawing/2014/main" id="{5109181A-77E3-3B02-C0F0-168FC1392689}"/>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2CB285C-F9E0-3A7D-2841-95882186EC92}"/>
              </a:ext>
            </a:extLst>
          </p:cNvPr>
          <p:cNvSpPr>
            <a:spLocks noGrp="1"/>
          </p:cNvSpPr>
          <p:nvPr>
            <p:ph type="dt" sz="half" idx="10"/>
          </p:nvPr>
        </p:nvSpPr>
        <p:spPr/>
        <p:txBody>
          <a:bodyPr/>
          <a:lstStyle>
            <a:lvl1pPr>
              <a:defRPr/>
            </a:lvl1pPr>
          </a:lstStyle>
          <a:p>
            <a:pPr>
              <a:defRPr/>
            </a:pPr>
            <a:fld id="{7282FB5B-E876-4F5D-8E6F-7EE3FC28125E}" type="datetime1">
              <a:rPr lang="en-GB" smtClean="0"/>
              <a:t>22/02/2025</a:t>
            </a:fld>
            <a:endParaRPr lang="en-US" dirty="0"/>
          </a:p>
        </p:txBody>
      </p:sp>
      <p:sp>
        <p:nvSpPr>
          <p:cNvPr id="8" name="Footer Placeholder 4">
            <a:extLst>
              <a:ext uri="{FF2B5EF4-FFF2-40B4-BE49-F238E27FC236}">
                <a16:creationId xmlns:a16="http://schemas.microsoft.com/office/drawing/2014/main" id="{C1F72E5C-C417-2180-CCEE-F904C48695AD}"/>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74DCF806-EB51-6F71-91A0-4BE776573B42}"/>
              </a:ext>
            </a:extLst>
          </p:cNvPr>
          <p:cNvSpPr>
            <a:spLocks noGrp="1"/>
          </p:cNvSpPr>
          <p:nvPr>
            <p:ph type="sldNum" sz="quarter" idx="12"/>
          </p:nvPr>
        </p:nvSpPr>
        <p:spPr/>
        <p:txBody>
          <a:bodyPr/>
          <a:lstStyle>
            <a:lvl1pPr>
              <a:defRPr/>
            </a:lvl1pPr>
          </a:lstStyle>
          <a:p>
            <a:fld id="{B2D23F57-3082-48FA-A75E-E7EF9BCD7C4A}" type="slidenum">
              <a:rPr lang="en-US" altLang="en-US"/>
              <a:pPr/>
              <a:t>‹#›</a:t>
            </a:fld>
            <a:endParaRPr lang="en-US" altLang="en-US"/>
          </a:p>
        </p:txBody>
      </p:sp>
    </p:spTree>
    <p:extLst>
      <p:ext uri="{BB962C8B-B14F-4D97-AF65-F5344CB8AC3E}">
        <p14:creationId xmlns:p14="http://schemas.microsoft.com/office/powerpoint/2010/main" val="2299094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B3A348-AC1C-4743-2C67-53EA35F25B9D}"/>
              </a:ext>
            </a:extLst>
          </p:cNvPr>
          <p:cNvSpPr>
            <a:spLocks noGrp="1"/>
          </p:cNvSpPr>
          <p:nvPr>
            <p:ph type="dt" sz="half" idx="10"/>
          </p:nvPr>
        </p:nvSpPr>
        <p:spPr/>
        <p:txBody>
          <a:bodyPr/>
          <a:lstStyle>
            <a:lvl1pPr>
              <a:defRPr/>
            </a:lvl1pPr>
          </a:lstStyle>
          <a:p>
            <a:pPr>
              <a:defRPr/>
            </a:pPr>
            <a:fld id="{99425957-F707-45BF-B402-961E9A01AE5D}" type="datetime1">
              <a:rPr lang="en-GB" smtClean="0"/>
              <a:t>22/02/2025</a:t>
            </a:fld>
            <a:endParaRPr lang="en-US" dirty="0"/>
          </a:p>
        </p:txBody>
      </p:sp>
      <p:sp>
        <p:nvSpPr>
          <p:cNvPr id="6" name="Footer Placeholder 4">
            <a:extLst>
              <a:ext uri="{FF2B5EF4-FFF2-40B4-BE49-F238E27FC236}">
                <a16:creationId xmlns:a16="http://schemas.microsoft.com/office/drawing/2014/main" id="{D7637329-9780-EFA5-85AA-ABD8CAF58D4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2AD68D95-E388-FEF7-CD99-720A5C5B8CAE}"/>
              </a:ext>
            </a:extLst>
          </p:cNvPr>
          <p:cNvSpPr>
            <a:spLocks noGrp="1"/>
          </p:cNvSpPr>
          <p:nvPr>
            <p:ph type="sldNum" sz="quarter" idx="12"/>
          </p:nvPr>
        </p:nvSpPr>
        <p:spPr/>
        <p:txBody>
          <a:bodyPr/>
          <a:lstStyle>
            <a:lvl1pPr>
              <a:defRPr/>
            </a:lvl1pPr>
          </a:lstStyle>
          <a:p>
            <a:fld id="{8CA04516-1F2D-4476-B77F-8B9864D3D182}" type="slidenum">
              <a:rPr lang="en-US" altLang="en-US"/>
              <a:pPr/>
              <a:t>‹#›</a:t>
            </a:fld>
            <a:endParaRPr lang="en-US" altLang="en-US"/>
          </a:p>
        </p:txBody>
      </p:sp>
    </p:spTree>
    <p:extLst>
      <p:ext uri="{BB962C8B-B14F-4D97-AF65-F5344CB8AC3E}">
        <p14:creationId xmlns:p14="http://schemas.microsoft.com/office/powerpoint/2010/main" val="203714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E5A1D-3920-41F4-93AC-E02E4FB17FEE}" type="datetime1">
              <a:rPr lang="en-GB" smtClean="0"/>
              <a:t>22/02/2025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C3948D1-6286-FF58-4211-0BE0F2222125}"/>
              </a:ext>
            </a:extLst>
          </p:cNvPr>
          <p:cNvSpPr>
            <a:spLocks noGrp="1"/>
          </p:cNvSpPr>
          <p:nvPr>
            <p:ph type="dt" sz="half" idx="10"/>
          </p:nvPr>
        </p:nvSpPr>
        <p:spPr/>
        <p:txBody>
          <a:bodyPr/>
          <a:lstStyle>
            <a:lvl1pPr>
              <a:defRPr/>
            </a:lvl1pPr>
          </a:lstStyle>
          <a:p>
            <a:pPr>
              <a:defRPr/>
            </a:pPr>
            <a:fld id="{F56BED57-FBDD-4B83-971D-7469B51001A8}" type="datetime1">
              <a:rPr lang="en-GB" smtClean="0"/>
              <a:t>22/02/2025</a:t>
            </a:fld>
            <a:endParaRPr lang="en-US" dirty="0"/>
          </a:p>
        </p:txBody>
      </p:sp>
      <p:sp>
        <p:nvSpPr>
          <p:cNvPr id="7" name="Footer Placeholder 4">
            <a:extLst>
              <a:ext uri="{FF2B5EF4-FFF2-40B4-BE49-F238E27FC236}">
                <a16:creationId xmlns:a16="http://schemas.microsoft.com/office/drawing/2014/main" id="{5D293B4D-C1E2-62DC-47F8-C57DA71EC448}"/>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5">
            <a:extLst>
              <a:ext uri="{FF2B5EF4-FFF2-40B4-BE49-F238E27FC236}">
                <a16:creationId xmlns:a16="http://schemas.microsoft.com/office/drawing/2014/main" id="{6D5A10C5-028A-7813-C921-7BAB541AAB57}"/>
              </a:ext>
            </a:extLst>
          </p:cNvPr>
          <p:cNvSpPr>
            <a:spLocks noGrp="1"/>
          </p:cNvSpPr>
          <p:nvPr>
            <p:ph type="sldNum" sz="quarter" idx="12"/>
          </p:nvPr>
        </p:nvSpPr>
        <p:spPr/>
        <p:txBody>
          <a:bodyPr/>
          <a:lstStyle>
            <a:lvl1pPr>
              <a:defRPr/>
            </a:lvl1pPr>
          </a:lstStyle>
          <a:p>
            <a:fld id="{BB295142-34A6-4D20-ACCE-258617421B46}" type="slidenum">
              <a:rPr lang="en-US" altLang="en-US"/>
              <a:pPr/>
              <a:t>‹#›</a:t>
            </a:fld>
            <a:endParaRPr lang="en-US" altLang="en-US"/>
          </a:p>
        </p:txBody>
      </p:sp>
    </p:spTree>
    <p:extLst>
      <p:ext uri="{BB962C8B-B14F-4D97-AF65-F5344CB8AC3E}">
        <p14:creationId xmlns:p14="http://schemas.microsoft.com/office/powerpoint/2010/main" val="1943818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CB54065-D60B-668F-1CBB-8C8E7CE62720}"/>
              </a:ext>
            </a:extLst>
          </p:cNvPr>
          <p:cNvSpPr>
            <a:spLocks noGrp="1"/>
          </p:cNvSpPr>
          <p:nvPr>
            <p:ph type="dt" sz="half" idx="10"/>
          </p:nvPr>
        </p:nvSpPr>
        <p:spPr/>
        <p:txBody>
          <a:bodyPr/>
          <a:lstStyle>
            <a:lvl1pPr>
              <a:defRPr/>
            </a:lvl1pPr>
          </a:lstStyle>
          <a:p>
            <a:pPr>
              <a:defRPr/>
            </a:pPr>
            <a:fld id="{251108F9-7BBC-41FF-8240-A86DBFA8813A}" type="datetime1">
              <a:rPr lang="en-GB" smtClean="0"/>
              <a:t>22/02/2025</a:t>
            </a:fld>
            <a:endParaRPr lang="en-US" dirty="0"/>
          </a:p>
        </p:txBody>
      </p:sp>
      <p:sp>
        <p:nvSpPr>
          <p:cNvPr id="4" name="Footer Placeholder 4">
            <a:extLst>
              <a:ext uri="{FF2B5EF4-FFF2-40B4-BE49-F238E27FC236}">
                <a16:creationId xmlns:a16="http://schemas.microsoft.com/office/drawing/2014/main" id="{D541E783-F666-34E0-C939-6883ACAB5DB9}"/>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5" name="Slide Number Placeholder 5">
            <a:extLst>
              <a:ext uri="{FF2B5EF4-FFF2-40B4-BE49-F238E27FC236}">
                <a16:creationId xmlns:a16="http://schemas.microsoft.com/office/drawing/2014/main" id="{6C32FE55-9C1A-14D0-E872-8B98EC069BF8}"/>
              </a:ext>
            </a:extLst>
          </p:cNvPr>
          <p:cNvSpPr>
            <a:spLocks noGrp="1"/>
          </p:cNvSpPr>
          <p:nvPr>
            <p:ph type="sldNum" sz="quarter" idx="12"/>
          </p:nvPr>
        </p:nvSpPr>
        <p:spPr/>
        <p:txBody>
          <a:bodyPr/>
          <a:lstStyle>
            <a:lvl1pPr>
              <a:defRPr/>
            </a:lvl1pPr>
          </a:lstStyle>
          <a:p>
            <a:fld id="{60BF0524-D335-4AA9-B20E-0EA3FE9C178C}" type="slidenum">
              <a:rPr lang="en-US" altLang="en-US"/>
              <a:pPr/>
              <a:t>‹#›</a:t>
            </a:fld>
            <a:endParaRPr lang="en-US" altLang="en-US"/>
          </a:p>
        </p:txBody>
      </p:sp>
    </p:spTree>
    <p:extLst>
      <p:ext uri="{BB962C8B-B14F-4D97-AF65-F5344CB8AC3E}">
        <p14:creationId xmlns:p14="http://schemas.microsoft.com/office/powerpoint/2010/main" val="409184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D1E32-F7B6-36F4-3D10-BB94ED73F7D6}"/>
              </a:ext>
            </a:extLst>
          </p:cNvPr>
          <p:cNvSpPr>
            <a:spLocks noGrp="1"/>
          </p:cNvSpPr>
          <p:nvPr>
            <p:ph type="dt" sz="half" idx="10"/>
          </p:nvPr>
        </p:nvSpPr>
        <p:spPr/>
        <p:txBody>
          <a:bodyPr/>
          <a:lstStyle>
            <a:lvl1pPr>
              <a:defRPr/>
            </a:lvl1pPr>
          </a:lstStyle>
          <a:p>
            <a:pPr>
              <a:defRPr/>
            </a:pPr>
            <a:fld id="{4358BB41-5EF5-485A-82C2-3B05587AD311}" type="datetime1">
              <a:rPr lang="en-GB" smtClean="0"/>
              <a:t>22/02/2025</a:t>
            </a:fld>
            <a:endParaRPr lang="en-US" dirty="0"/>
          </a:p>
        </p:txBody>
      </p:sp>
      <p:sp>
        <p:nvSpPr>
          <p:cNvPr id="3" name="Footer Placeholder 2">
            <a:extLst>
              <a:ext uri="{FF2B5EF4-FFF2-40B4-BE49-F238E27FC236}">
                <a16:creationId xmlns:a16="http://schemas.microsoft.com/office/drawing/2014/main" id="{9475161C-C39D-2871-C482-95D8671FD21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4" name="Slide Number Placeholder 3">
            <a:extLst>
              <a:ext uri="{FF2B5EF4-FFF2-40B4-BE49-F238E27FC236}">
                <a16:creationId xmlns:a16="http://schemas.microsoft.com/office/drawing/2014/main" id="{6AE59642-AB99-BCB4-15CA-2651C104C976}"/>
              </a:ext>
            </a:extLst>
          </p:cNvPr>
          <p:cNvSpPr>
            <a:spLocks noGrp="1"/>
          </p:cNvSpPr>
          <p:nvPr>
            <p:ph type="sldNum" sz="quarter" idx="12"/>
          </p:nvPr>
        </p:nvSpPr>
        <p:spPr/>
        <p:txBody>
          <a:bodyPr/>
          <a:lstStyle>
            <a:lvl1pPr>
              <a:defRPr/>
            </a:lvl1pPr>
          </a:lstStyle>
          <a:p>
            <a:fld id="{EEFD6A3B-5CCC-43E5-B63A-65DDE2C3C93A}" type="slidenum">
              <a:rPr lang="en-US" altLang="en-US"/>
              <a:pPr/>
              <a:t>‹#›</a:t>
            </a:fld>
            <a:endParaRPr lang="en-US" altLang="en-US"/>
          </a:p>
        </p:txBody>
      </p:sp>
    </p:spTree>
    <p:extLst>
      <p:ext uri="{BB962C8B-B14F-4D97-AF65-F5344CB8AC3E}">
        <p14:creationId xmlns:p14="http://schemas.microsoft.com/office/powerpoint/2010/main" val="924322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E284654-FD6D-D705-9C56-1A7EC5A24154}"/>
              </a:ext>
            </a:extLst>
          </p:cNvPr>
          <p:cNvSpPr>
            <a:spLocks noGrp="1"/>
          </p:cNvSpPr>
          <p:nvPr>
            <p:ph type="dt" sz="half" idx="10"/>
          </p:nvPr>
        </p:nvSpPr>
        <p:spPr/>
        <p:txBody>
          <a:bodyPr/>
          <a:lstStyle>
            <a:lvl1pPr>
              <a:defRPr/>
            </a:lvl1pPr>
          </a:lstStyle>
          <a:p>
            <a:pPr>
              <a:defRPr/>
            </a:pPr>
            <a:fld id="{792BE313-8161-4F7F-9ED9-CC763B3A062F}" type="datetime1">
              <a:rPr lang="en-GB" smtClean="0"/>
              <a:t>22/02/2025</a:t>
            </a:fld>
            <a:endParaRPr lang="en-US" dirty="0"/>
          </a:p>
        </p:txBody>
      </p:sp>
      <p:sp>
        <p:nvSpPr>
          <p:cNvPr id="5" name="Footer Placeholder 4">
            <a:extLst>
              <a:ext uri="{FF2B5EF4-FFF2-40B4-BE49-F238E27FC236}">
                <a16:creationId xmlns:a16="http://schemas.microsoft.com/office/drawing/2014/main" id="{A9792145-B4D3-F3C2-69AD-A7DED5544F77}"/>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46A5BEAB-B124-F1B2-06C2-92CD9AC49C25}"/>
              </a:ext>
            </a:extLst>
          </p:cNvPr>
          <p:cNvSpPr>
            <a:spLocks noGrp="1"/>
          </p:cNvSpPr>
          <p:nvPr>
            <p:ph type="sldNum" sz="quarter" idx="12"/>
          </p:nvPr>
        </p:nvSpPr>
        <p:spPr/>
        <p:txBody>
          <a:bodyPr/>
          <a:lstStyle>
            <a:lvl1pPr>
              <a:defRPr/>
            </a:lvl1pPr>
          </a:lstStyle>
          <a:p>
            <a:fld id="{7D916926-DBDD-4B20-B2DA-9020C7C18888}" type="slidenum">
              <a:rPr lang="en-US" altLang="en-US"/>
              <a:pPr/>
              <a:t>‹#›</a:t>
            </a:fld>
            <a:endParaRPr lang="en-US" altLang="en-US"/>
          </a:p>
        </p:txBody>
      </p:sp>
    </p:spTree>
    <p:extLst>
      <p:ext uri="{BB962C8B-B14F-4D97-AF65-F5344CB8AC3E}">
        <p14:creationId xmlns:p14="http://schemas.microsoft.com/office/powerpoint/2010/main" val="3007534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976132-25A4-6966-5F72-28BF4E7E4E93}"/>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7DC59763-0C3D-B8BC-AC13-53B5B3D0547D}"/>
              </a:ext>
            </a:extLst>
          </p:cNvPr>
          <p:cNvSpPr>
            <a:spLocks noGrp="1"/>
          </p:cNvSpPr>
          <p:nvPr>
            <p:ph type="dt" sz="half" idx="10"/>
          </p:nvPr>
        </p:nvSpPr>
        <p:spPr/>
        <p:txBody>
          <a:bodyPr/>
          <a:lstStyle>
            <a:lvl1pPr>
              <a:defRPr/>
            </a:lvl1pPr>
          </a:lstStyle>
          <a:p>
            <a:pPr>
              <a:defRPr/>
            </a:pPr>
            <a:fld id="{15C69F70-4F5D-4AA0-BF08-AB8E14941C42}" type="datetime1">
              <a:rPr lang="en-GB" smtClean="0"/>
              <a:t>22/02/2025</a:t>
            </a:fld>
            <a:endParaRPr lang="en-US" dirty="0"/>
          </a:p>
        </p:txBody>
      </p:sp>
      <p:sp>
        <p:nvSpPr>
          <p:cNvPr id="7" name="Footer Placeholder 5">
            <a:extLst>
              <a:ext uri="{FF2B5EF4-FFF2-40B4-BE49-F238E27FC236}">
                <a16:creationId xmlns:a16="http://schemas.microsoft.com/office/drawing/2014/main" id="{DC530C14-7926-926D-5A1E-F84807D5482F}"/>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6">
            <a:extLst>
              <a:ext uri="{FF2B5EF4-FFF2-40B4-BE49-F238E27FC236}">
                <a16:creationId xmlns:a16="http://schemas.microsoft.com/office/drawing/2014/main" id="{01758BA6-2A77-2CAC-A70F-132141DF5278}"/>
              </a:ext>
            </a:extLst>
          </p:cNvPr>
          <p:cNvSpPr>
            <a:spLocks noGrp="1"/>
          </p:cNvSpPr>
          <p:nvPr>
            <p:ph type="sldNum" sz="quarter" idx="12"/>
          </p:nvPr>
        </p:nvSpPr>
        <p:spPr/>
        <p:txBody>
          <a:bodyPr/>
          <a:lstStyle>
            <a:lvl1pPr>
              <a:defRPr/>
            </a:lvl1pPr>
          </a:lstStyle>
          <a:p>
            <a:fld id="{6001C469-20E7-4264-B566-1E4F059161A6}" type="slidenum">
              <a:rPr lang="en-US" altLang="en-US"/>
              <a:pPr/>
              <a:t>‹#›</a:t>
            </a:fld>
            <a:endParaRPr lang="en-US" altLang="en-US"/>
          </a:p>
        </p:txBody>
      </p:sp>
    </p:spTree>
    <p:extLst>
      <p:ext uri="{BB962C8B-B14F-4D97-AF65-F5344CB8AC3E}">
        <p14:creationId xmlns:p14="http://schemas.microsoft.com/office/powerpoint/2010/main" val="709959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C532E3-C17D-769D-F33E-E63DCE1BE9F9}"/>
              </a:ext>
            </a:extLst>
          </p:cNvPr>
          <p:cNvSpPr>
            <a:spLocks noGrp="1"/>
          </p:cNvSpPr>
          <p:nvPr>
            <p:ph type="dt" sz="half" idx="10"/>
          </p:nvPr>
        </p:nvSpPr>
        <p:spPr/>
        <p:txBody>
          <a:bodyPr/>
          <a:lstStyle>
            <a:lvl1pPr>
              <a:defRPr/>
            </a:lvl1pPr>
          </a:lstStyle>
          <a:p>
            <a:pPr>
              <a:defRPr/>
            </a:pPr>
            <a:fld id="{2E275993-F097-496A-8A1C-8C9729431797}" type="datetime1">
              <a:rPr lang="en-GB" smtClean="0"/>
              <a:t>22/02/2025</a:t>
            </a:fld>
            <a:endParaRPr lang="en-US" dirty="0"/>
          </a:p>
        </p:txBody>
      </p:sp>
      <p:sp>
        <p:nvSpPr>
          <p:cNvPr id="5" name="Footer Placeholder 4">
            <a:extLst>
              <a:ext uri="{FF2B5EF4-FFF2-40B4-BE49-F238E27FC236}">
                <a16:creationId xmlns:a16="http://schemas.microsoft.com/office/drawing/2014/main" id="{C95AD4A0-4043-61E1-FC9E-CB4D309B5411}"/>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82E77556-D052-E2CC-2C55-C28A032D7149}"/>
              </a:ext>
            </a:extLst>
          </p:cNvPr>
          <p:cNvSpPr>
            <a:spLocks noGrp="1"/>
          </p:cNvSpPr>
          <p:nvPr>
            <p:ph type="sldNum" sz="quarter" idx="12"/>
          </p:nvPr>
        </p:nvSpPr>
        <p:spPr/>
        <p:txBody>
          <a:bodyPr/>
          <a:lstStyle>
            <a:lvl1pPr>
              <a:defRPr/>
            </a:lvl1pPr>
          </a:lstStyle>
          <a:p>
            <a:fld id="{1DF38722-AC1A-465B-8D5E-DC7C6AADCA57}" type="slidenum">
              <a:rPr lang="en-US" altLang="en-US"/>
              <a:pPr/>
              <a:t>‹#›</a:t>
            </a:fld>
            <a:endParaRPr lang="en-US" altLang="en-US"/>
          </a:p>
        </p:txBody>
      </p:sp>
    </p:spTree>
    <p:extLst>
      <p:ext uri="{BB962C8B-B14F-4D97-AF65-F5344CB8AC3E}">
        <p14:creationId xmlns:p14="http://schemas.microsoft.com/office/powerpoint/2010/main" val="3269873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E90161-6CC4-D6D0-45D6-AE867AD25D8A}"/>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ED962B0-F789-780C-103C-1A2737A17AA3}"/>
              </a:ext>
            </a:extLst>
          </p:cNvPr>
          <p:cNvSpPr>
            <a:spLocks noGrp="1"/>
          </p:cNvSpPr>
          <p:nvPr>
            <p:ph type="dt" sz="half" idx="10"/>
          </p:nvPr>
        </p:nvSpPr>
        <p:spPr/>
        <p:txBody>
          <a:bodyPr/>
          <a:lstStyle>
            <a:lvl1pPr>
              <a:defRPr/>
            </a:lvl1pPr>
          </a:lstStyle>
          <a:p>
            <a:pPr>
              <a:defRPr/>
            </a:pPr>
            <a:fld id="{81079909-09FF-47A3-8245-497C7EED0B99}" type="datetime1">
              <a:rPr lang="en-GB" smtClean="0"/>
              <a:t>22/02/2025</a:t>
            </a:fld>
            <a:endParaRPr lang="en-US" dirty="0"/>
          </a:p>
        </p:txBody>
      </p:sp>
      <p:sp>
        <p:nvSpPr>
          <p:cNvPr id="6" name="Footer Placeholder 4">
            <a:extLst>
              <a:ext uri="{FF2B5EF4-FFF2-40B4-BE49-F238E27FC236}">
                <a16:creationId xmlns:a16="http://schemas.microsoft.com/office/drawing/2014/main" id="{AF4D511B-BD61-99BD-1378-7EC9F57EF12A}"/>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9DDBB376-130A-F9D3-289F-7825C2785BCE}"/>
              </a:ext>
            </a:extLst>
          </p:cNvPr>
          <p:cNvSpPr>
            <a:spLocks noGrp="1"/>
          </p:cNvSpPr>
          <p:nvPr>
            <p:ph type="sldNum" sz="quarter" idx="12"/>
          </p:nvPr>
        </p:nvSpPr>
        <p:spPr/>
        <p:txBody>
          <a:bodyPr/>
          <a:lstStyle>
            <a:lvl1pPr>
              <a:defRPr/>
            </a:lvl1pPr>
          </a:lstStyle>
          <a:p>
            <a:fld id="{6F3C1542-2386-4E61-9509-9C5EBC3E4AD3}" type="slidenum">
              <a:rPr lang="en-US" altLang="en-US"/>
              <a:pPr/>
              <a:t>‹#›</a:t>
            </a:fld>
            <a:endParaRPr lang="en-US" altLang="en-US"/>
          </a:p>
        </p:txBody>
      </p:sp>
    </p:spTree>
    <p:extLst>
      <p:ext uri="{BB962C8B-B14F-4D97-AF65-F5344CB8AC3E}">
        <p14:creationId xmlns:p14="http://schemas.microsoft.com/office/powerpoint/2010/main" val="3720505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373598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2EE1-FE21-CF7D-EA50-98C89EF4F0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90EBF-A320-1803-F2C9-C42361313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4132C-9C09-9F2F-E0B3-AE685C99216E}"/>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804B099A-245D-2A59-20D5-D36B36A7F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590E8-4F45-CEC1-7A20-CE537F2BCCD4}"/>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98428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9AF4-0E3D-BE4B-C5AC-536F3B95B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3FDA7-9A40-371A-53E8-2AB5A8CE6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604DF-978E-D10C-760E-64121E770F6C}"/>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16CA50DF-FB50-7C21-BC37-75F779B50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654FF-3425-A336-2152-0E872338505E}"/>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257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F3024-49ED-4E7A-A0AA-AEC8E48F844A}" type="datetime1">
              <a:rPr lang="en-GB" smtClean="0"/>
              <a:t>22/02/2025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4FF1-DB89-2061-9FEF-752F6008B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80901F-7D07-A685-9627-1423EB76B5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F05FD-059C-7AB7-78B4-B6AEF05E5963}"/>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952F86CC-7A39-048E-ED5D-03DE6B8AE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DAC36-3AB1-4AB4-891A-435A14C2E27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683397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F3EC-085F-1ACA-AACD-4D658A62C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FA27-7108-69AF-0DBF-D5DB0862A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261A7-93E6-C330-63D7-F5CB59B28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8AAE5D-DECC-C290-404A-72460F2530C6}"/>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6" name="Footer Placeholder 5">
            <a:extLst>
              <a:ext uri="{FF2B5EF4-FFF2-40B4-BE49-F238E27FC236}">
                <a16:creationId xmlns:a16="http://schemas.microsoft.com/office/drawing/2014/main" id="{34454208-F7DC-C16A-F472-D7FD85E95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8136A-140C-DECA-7F95-8A9D1064F38D}"/>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1057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5E6C-5E3C-36D0-1D03-B84B88B75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243EA4-A62A-7423-5663-3DECD1012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450920-4582-EDF6-6F0C-DBDF24BE5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55FC7-FE6D-8693-6052-BCEBDD295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14A12-90EA-1DB4-6631-C74336C686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39EDF-B0AA-A274-133D-0918108B32C3}"/>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8" name="Footer Placeholder 7">
            <a:extLst>
              <a:ext uri="{FF2B5EF4-FFF2-40B4-BE49-F238E27FC236}">
                <a16:creationId xmlns:a16="http://schemas.microsoft.com/office/drawing/2014/main" id="{9BCA2461-FAAD-CF75-8FBD-D8A4A231E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9AC33-2CB8-6E73-1C0A-63D5720172B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88508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BB3C-41EA-6698-4CCE-A872AAF21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59D9E-E10B-9C0F-B2F4-BC6FEE7975AF}"/>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4" name="Footer Placeholder 3">
            <a:extLst>
              <a:ext uri="{FF2B5EF4-FFF2-40B4-BE49-F238E27FC236}">
                <a16:creationId xmlns:a16="http://schemas.microsoft.com/office/drawing/2014/main" id="{0267CB3F-2627-3814-1A53-1800A551A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71C29A-D6D6-B706-E697-FCF55DA58496}"/>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7664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453FE-ACC3-E634-666E-AABEA609FF6F}"/>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3" name="Footer Placeholder 2">
            <a:extLst>
              <a:ext uri="{FF2B5EF4-FFF2-40B4-BE49-F238E27FC236}">
                <a16:creationId xmlns:a16="http://schemas.microsoft.com/office/drawing/2014/main" id="{C8F57B37-121D-89AA-7C85-85FACF8F0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1AF33-1BA2-6A1C-F24D-2CC0CD37C7A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43725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47FF-2C03-E2CF-4568-389C54D26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8935B0-04F0-49C2-2D47-DC4F0E2CA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39154-13CE-8170-A9E5-3E2AF7B5B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F9615-06F6-C0D0-8D47-6D109F469406}"/>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6" name="Footer Placeholder 5">
            <a:extLst>
              <a:ext uri="{FF2B5EF4-FFF2-40B4-BE49-F238E27FC236}">
                <a16:creationId xmlns:a16="http://schemas.microsoft.com/office/drawing/2014/main" id="{E0983BCB-0647-3631-0B1C-57A70B313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6D67A-4095-C8EE-316F-E407E20FC67B}"/>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89115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EE6A-1E7E-C860-1ECC-E12F9F5C4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0DB83-EA2C-CF87-1F63-ECC27D01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A99FD-BB58-C1BB-F6DB-9011D3F07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96FD4-FB79-A82E-1875-F8EC71D080FF}"/>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6" name="Footer Placeholder 5">
            <a:extLst>
              <a:ext uri="{FF2B5EF4-FFF2-40B4-BE49-F238E27FC236}">
                <a16:creationId xmlns:a16="http://schemas.microsoft.com/office/drawing/2014/main" id="{F81B04D8-358A-9CFF-6B22-0DC25BC51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0104B-B2D8-7EC4-34B4-DE00A053DDD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3390046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C764-42B4-4921-0CBB-88A4872D8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961-06AC-9AAD-AB0A-92293D624D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60AB-C4B3-2408-7F6B-DF6962310D85}"/>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1024F5BF-E022-1C08-9FDC-B9BAD1D56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EBBB7-CC0D-C79E-8E6B-2B1799CD5543}"/>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8482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91FE1-F854-F2C8-F438-80215C09C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A84B4-65B8-9B10-4472-00CF7686B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0FBB7-60B4-50F1-A8C8-07E8B2AEEAF2}"/>
              </a:ext>
            </a:extLst>
          </p:cNvPr>
          <p:cNvSpPr>
            <a:spLocks noGrp="1"/>
          </p:cNvSpPr>
          <p:nvPr>
            <p:ph type="dt" sz="half" idx="10"/>
          </p:nvPr>
        </p:nvSpPr>
        <p:spPr/>
        <p:txBody>
          <a:body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CDC5E06C-D090-42A9-A466-726A42B65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5CC9A-5A89-48EA-7593-404096BA47DF}"/>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7168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86BF1-1314-48E3-85CE-C5FA0E342303}" type="datetime1">
              <a:rPr lang="en-GB" smtClean="0"/>
              <a:t>22/02/2025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7773-B1BB-40E6-9CD5-FD21612B4FF4}" type="datetime1">
              <a:rPr lang="en-GB" smtClean="0"/>
              <a:t>22/02/2025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326619-591D-479F-BE1D-2F4DAA82682C}" type="datetime1">
              <a:rPr lang="en-GB" smtClean="0"/>
              <a:t>22/02/2025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58351-3C51-4D81-BF9A-A2BA0D7DD1E6}" type="datetime1">
              <a:rPr lang="en-GB" smtClean="0"/>
              <a:t>22/02/2025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84CF-055B-4F64-B2A9-C04BD92CE891}" type="datetime1">
              <a:rPr lang="en-GB" smtClean="0"/>
              <a:t>22/02/2025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39324B7-9FE6-48E4-8983-62AF49C61B99}" type="datetime1">
              <a:rPr lang="en-GB" smtClean="0"/>
              <a:t>22/02/2025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D761A-11E9-4EDB-B5E1-F68EB4F1C65B}" type="datetime1">
              <a:rPr lang="en-GB" smtClean="0"/>
              <a:t>22/02/2025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7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73AF-BDBC-463B-BA47-B793CB4AF863}"/>
              </a:ext>
            </a:extLst>
          </p:cNvPr>
          <p:cNvSpPr>
            <a:spLocks noGrp="1"/>
          </p:cNvSpPr>
          <p:nvPr>
            <p:ph type="title"/>
          </p:nvPr>
        </p:nvSpPr>
        <p:spPr>
          <a:xfrm>
            <a:off x="1024467" y="585788"/>
            <a:ext cx="9719733"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507DD6C-780A-81A4-141C-23F14C654017}"/>
              </a:ext>
            </a:extLst>
          </p:cNvPr>
          <p:cNvSpPr>
            <a:spLocks noGrp="1"/>
          </p:cNvSpPr>
          <p:nvPr>
            <p:ph type="body" idx="1"/>
          </p:nvPr>
        </p:nvSpPr>
        <p:spPr bwMode="auto">
          <a:xfrm>
            <a:off x="1024467" y="2286001"/>
            <a:ext cx="971973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27D900-6FE6-4745-A62F-F5CF31C8DC8F}"/>
              </a:ext>
            </a:extLst>
          </p:cNvPr>
          <p:cNvSpPr>
            <a:spLocks noGrp="1"/>
          </p:cNvSpPr>
          <p:nvPr>
            <p:ph type="dt" sz="half" idx="2"/>
          </p:nvPr>
        </p:nvSpPr>
        <p:spPr>
          <a:xfrm>
            <a:off x="1024467" y="6470650"/>
            <a:ext cx="2154767"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492B8F7-0B27-4995-B9DA-35C426E7DC8A}" type="datetime1">
              <a:rPr lang="en-GB" smtClean="0"/>
              <a:t>22/02/2025</a:t>
            </a:fld>
            <a:endParaRPr lang="en-US" dirty="0"/>
          </a:p>
        </p:txBody>
      </p:sp>
      <p:sp>
        <p:nvSpPr>
          <p:cNvPr id="5" name="Footer Placeholder 4">
            <a:extLst>
              <a:ext uri="{FF2B5EF4-FFF2-40B4-BE49-F238E27FC236}">
                <a16:creationId xmlns:a16="http://schemas.microsoft.com/office/drawing/2014/main" id="{A79B5549-2FC0-45AE-AEB4-7A5D5EA4E415}"/>
              </a:ext>
            </a:extLst>
          </p:cNvPr>
          <p:cNvSpPr>
            <a:spLocks noGrp="1"/>
          </p:cNvSpPr>
          <p:nvPr>
            <p:ph type="ftr" sz="quarter" idx="3"/>
          </p:nvPr>
        </p:nvSpPr>
        <p:spPr>
          <a:xfrm>
            <a:off x="4842933" y="6470650"/>
            <a:ext cx="5901267"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3B25E64F-1282-43FC-AA57-A5143FBC0C56}"/>
              </a:ext>
            </a:extLst>
          </p:cNvPr>
          <p:cNvSpPr>
            <a:spLocks noGrp="1"/>
          </p:cNvSpPr>
          <p:nvPr>
            <p:ph type="sldNum" sz="quarter" idx="4"/>
          </p:nvPr>
        </p:nvSpPr>
        <p:spPr>
          <a:xfrm>
            <a:off x="10837333" y="6470650"/>
            <a:ext cx="97366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Tw Cen MT Condensed" panose="020B0606020104020203" pitchFamily="34" charset="0"/>
              </a:defRPr>
            </a:lvl1pPr>
          </a:lstStyle>
          <a:p>
            <a:fld id="{BB2C7882-EB3B-4EE7-B89D-43947E5948B5}" type="slidenum">
              <a:rPr lang="en-US" altLang="en-US"/>
              <a:pPr/>
              <a:t>‹#›</a:t>
            </a:fld>
            <a:endParaRPr lang="en-US" altLang="en-US"/>
          </a:p>
        </p:txBody>
      </p:sp>
      <p:cxnSp>
        <p:nvCxnSpPr>
          <p:cNvPr id="7" name="Straight Connector 6">
            <a:extLst>
              <a:ext uri="{FF2B5EF4-FFF2-40B4-BE49-F238E27FC236}">
                <a16:creationId xmlns:a16="http://schemas.microsoft.com/office/drawing/2014/main" id="{94B18A47-B5F8-409C-913B-5DC896E2DDF4}"/>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4125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5527D-8DC7-66C4-0C89-A9B5D9D03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BFD7-D7C6-AD1D-579F-BF6870204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AEACC-22CF-425D-0204-73C805BE5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0431F2-AD2A-48AA-8425-B8092E84D737}" type="datetimeFigureOut">
              <a:rPr lang="en-US" smtClean="0"/>
              <a:t>2/22/2025</a:t>
            </a:fld>
            <a:endParaRPr lang="en-US"/>
          </a:p>
        </p:txBody>
      </p:sp>
      <p:sp>
        <p:nvSpPr>
          <p:cNvPr id="5" name="Footer Placeholder 4">
            <a:extLst>
              <a:ext uri="{FF2B5EF4-FFF2-40B4-BE49-F238E27FC236}">
                <a16:creationId xmlns:a16="http://schemas.microsoft.com/office/drawing/2014/main" id="{8A177A47-BBD6-E9DC-2D3F-A62E58934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4011EE-9AFB-5DC0-EAF2-8D984B5E5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AD5384-0913-4793-862B-E03D94466EF5}" type="slidenum">
              <a:rPr lang="en-US" smtClean="0"/>
              <a:t>‹#›</a:t>
            </a:fld>
            <a:endParaRPr lang="en-US"/>
          </a:p>
        </p:txBody>
      </p:sp>
    </p:spTree>
    <p:extLst>
      <p:ext uri="{BB962C8B-B14F-4D97-AF65-F5344CB8AC3E}">
        <p14:creationId xmlns:p14="http://schemas.microsoft.com/office/powerpoint/2010/main" val="217321478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posterior pituitary AND </a:t>
            </a:r>
            <a:r>
              <a:rPr lang="en-US" sz="4800" dirty="0" err="1">
                <a:solidFill>
                  <a:schemeClr val="tx1"/>
                </a:solidFill>
                <a:latin typeface="Calibri"/>
                <a:ea typeface="Calibri"/>
                <a:cs typeface="Calibri"/>
              </a:rPr>
              <a:t>adh</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4</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76E15EEA-2CEE-454B-89F2-9857E4C245FA}" type="datetime1">
              <a:rPr lang="en-GB" smtClean="0"/>
              <a:t>22/02/2025</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8" name="Footer Placeholder 7">
            <a:extLst>
              <a:ext uri="{FF2B5EF4-FFF2-40B4-BE49-F238E27FC236}">
                <a16:creationId xmlns:a16="http://schemas.microsoft.com/office/drawing/2014/main" id="{E9D09A1A-9791-7DB1-BF0E-20E620DEDFF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88DC446-2931-877E-D36A-9A44434ED684}"/>
              </a:ext>
            </a:extLst>
          </p:cNvPr>
          <p:cNvSpPr>
            <a:spLocks noGrp="1"/>
          </p:cNvSpPr>
          <p:nvPr>
            <p:ph type="title"/>
          </p:nvPr>
        </p:nvSpPr>
        <p:spPr>
          <a:xfrm>
            <a:off x="793662" y="386930"/>
            <a:ext cx="10066122" cy="1298448"/>
          </a:xfrm>
        </p:spPr>
        <p:txBody>
          <a:bodyPr anchor="b">
            <a:normAutofit/>
          </a:bodyPr>
          <a:lstStyle/>
          <a:p>
            <a:r>
              <a:rPr lang="en-US" sz="4800"/>
              <a:t>Introduction to the Renal System</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7F69B057-239D-A9A0-1913-2D5BFFB32E9E}"/>
              </a:ext>
            </a:extLst>
          </p:cNvPr>
          <p:cNvSpPr>
            <a:spLocks noGrp="1" noChangeArrowheads="1"/>
          </p:cNvSpPr>
          <p:nvPr>
            <p:ph idx="1"/>
          </p:nvPr>
        </p:nvSpPr>
        <p:spPr bwMode="auto">
          <a:xfrm>
            <a:off x="737407" y="2257732"/>
            <a:ext cx="4530898" cy="3639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kidneys are vital organs responsible for maintaining fluid balance, regulating blood pressure, and removing waste products from the blood.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Filtration is the first step in urine formation and is crucial for the kidneys' function. </a:t>
            </a:r>
          </a:p>
        </p:txBody>
      </p:sp>
      <p:pic>
        <p:nvPicPr>
          <p:cNvPr id="3" name="Picture 2" descr="A diagram of a filter&#10;&#10;Description automatically generated">
            <a:extLst>
              <a:ext uri="{FF2B5EF4-FFF2-40B4-BE49-F238E27FC236}">
                <a16:creationId xmlns:a16="http://schemas.microsoft.com/office/drawing/2014/main" id="{68CB59AA-32CB-5A86-03A3-0A7439C8F15F}"/>
              </a:ext>
            </a:extLst>
          </p:cNvPr>
          <p:cNvPicPr>
            <a:picLocks noChangeAspect="1"/>
          </p:cNvPicPr>
          <p:nvPr/>
        </p:nvPicPr>
        <p:blipFill>
          <a:blip r:embed="rId2"/>
          <a:stretch>
            <a:fillRect/>
          </a:stretch>
        </p:blipFill>
        <p:spPr>
          <a:xfrm>
            <a:off x="5911532" y="2892862"/>
            <a:ext cx="5150277" cy="2897030"/>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872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5DFAE81-BCCC-2982-689D-ECA132FD779F}"/>
              </a:ext>
            </a:extLst>
          </p:cNvPr>
          <p:cNvSpPr>
            <a:spLocks noGrp="1"/>
          </p:cNvSpPr>
          <p:nvPr>
            <p:ph type="title"/>
          </p:nvPr>
        </p:nvSpPr>
        <p:spPr>
          <a:xfrm>
            <a:off x="1043631" y="873940"/>
            <a:ext cx="4928291" cy="1035781"/>
          </a:xfrm>
        </p:spPr>
        <p:txBody>
          <a:bodyPr anchor="ctr">
            <a:normAutofit/>
          </a:bodyPr>
          <a:lstStyle/>
          <a:p>
            <a:r>
              <a:rPr lang="en-US" sz="3300" dirty="0">
                <a:latin typeface="Times New Roman" panose="02020603050405020304" pitchFamily="18" charset="0"/>
                <a:cs typeface="Times New Roman" panose="02020603050405020304" pitchFamily="18" charset="0"/>
              </a:rPr>
              <a:t>Structure of the Glomerulus</a:t>
            </a:r>
          </a:p>
        </p:txBody>
      </p:sp>
      <p:sp>
        <p:nvSpPr>
          <p:cNvPr id="4" name="Rectangle 1">
            <a:extLst>
              <a:ext uri="{FF2B5EF4-FFF2-40B4-BE49-F238E27FC236}">
                <a16:creationId xmlns:a16="http://schemas.microsoft.com/office/drawing/2014/main" id="{F8ADA3F7-A952-C8A2-E813-87DE39571E11}"/>
              </a:ext>
            </a:extLst>
          </p:cNvPr>
          <p:cNvSpPr>
            <a:spLocks noGrp="1" noChangeArrowheads="1"/>
          </p:cNvSpPr>
          <p:nvPr>
            <p:ph idx="1"/>
          </p:nvPr>
        </p:nvSpPr>
        <p:spPr bwMode="auto">
          <a:xfrm>
            <a:off x="445873" y="2524721"/>
            <a:ext cx="6108836" cy="3677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The glomerulus is a network of capillaries surrounded by Bowman's capsule.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Key components include: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Afferent arteriole: brings blood into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Efferent arteriole: carries blood away from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Glomerular capillaries: where filtration occurs </a:t>
            </a:r>
          </a:p>
          <a:p>
            <a:pPr marL="0" marR="0" lvl="0" indent="0" algn="just" defTabSz="914400" rtl="0" eaLnBrk="0" fontAlgn="base" latinLnBrk="0" hangingPunct="0">
              <a:lnSpc>
                <a:spcPct val="150000"/>
              </a:lnSpc>
              <a:spcBef>
                <a:spcPct val="0"/>
              </a:spcBef>
              <a:spcAft>
                <a:spcPts val="600"/>
              </a:spcAft>
              <a:buClrTx/>
              <a:buSzTx/>
              <a:buFontTx/>
              <a:buAutoNum type="arabicPeriod" startAt="4"/>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Bowman's capsule: collects the filtered fluid </a:t>
            </a:r>
          </a:p>
          <a:p>
            <a:pPr marL="0" marR="0" lvl="0" indent="0" algn="just" defTabSz="914400" rtl="0" eaLnBrk="0" fontAlgn="base" latinLnBrk="0" hangingPunct="0">
              <a:lnSpc>
                <a:spcPct val="150000"/>
              </a:lnSpc>
              <a:spcBef>
                <a:spcPct val="0"/>
              </a:spcBef>
              <a:spcAft>
                <a:spcPts val="600"/>
              </a:spcAft>
              <a:buClrTx/>
              <a:buSzTx/>
              <a:buFontTx/>
              <a:buAutoNum type="arabicPeriod" startAt="5"/>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Mesangial cells: provide structural support and have contractile properties</a:t>
            </a:r>
          </a:p>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5" name="Picture 4" descr="A diagram of a human body&#10;&#10;Description automatically generated">
            <a:extLst>
              <a:ext uri="{FF2B5EF4-FFF2-40B4-BE49-F238E27FC236}">
                <a16:creationId xmlns:a16="http://schemas.microsoft.com/office/drawing/2014/main" id="{5109B010-763B-C505-756A-A5E1D65AFA60}"/>
              </a:ext>
            </a:extLst>
          </p:cNvPr>
          <p:cNvPicPr>
            <a:picLocks noChangeAspect="1"/>
          </p:cNvPicPr>
          <p:nvPr/>
        </p:nvPicPr>
        <p:blipFill>
          <a:blip r:embed="rId2"/>
          <a:srcRect r="-3" b="1064"/>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8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4F79F97-7803-803D-0C36-AB0D9404E919}"/>
              </a:ext>
            </a:extLst>
          </p:cNvPr>
          <p:cNvSpPr>
            <a:spLocks noGrp="1"/>
          </p:cNvSpPr>
          <p:nvPr>
            <p:ph type="title"/>
          </p:nvPr>
        </p:nvSpPr>
        <p:spPr>
          <a:xfrm>
            <a:off x="1043631" y="873940"/>
            <a:ext cx="4928291" cy="1035781"/>
          </a:xfrm>
        </p:spPr>
        <p:txBody>
          <a:bodyPr anchor="ctr">
            <a:normAutofit/>
          </a:bodyPr>
          <a:lstStyle/>
          <a:p>
            <a:r>
              <a:rPr lang="en-US" sz="3600"/>
              <a:t>Glomerular Cells</a:t>
            </a:r>
          </a:p>
        </p:txBody>
      </p:sp>
      <p:sp>
        <p:nvSpPr>
          <p:cNvPr id="4" name="Rectangle 1">
            <a:extLst>
              <a:ext uri="{FF2B5EF4-FFF2-40B4-BE49-F238E27FC236}">
                <a16:creationId xmlns:a16="http://schemas.microsoft.com/office/drawing/2014/main" id="{FA55E0B0-B10D-1AC4-0178-863E114EF430}"/>
              </a:ext>
            </a:extLst>
          </p:cNvPr>
          <p:cNvSpPr>
            <a:spLocks noGrp="1" noChangeArrowheads="1"/>
          </p:cNvSpPr>
          <p:nvPr>
            <p:ph idx="1"/>
          </p:nvPr>
        </p:nvSpPr>
        <p:spPr bwMode="auto">
          <a:xfrm>
            <a:off x="958555" y="2087741"/>
            <a:ext cx="4991629" cy="38963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Granular cells: Located in the walls of the afferent arteriole, they produce renin, an enzyme important in blood pressure regulation.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Podocytes: Specialized epithelial cells that wrap around glomerular capillaries. They have foot processes (pedicels) that form filtration slits.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Mesangial cells: Found between capillary loops, they have phagocytic and contractile properties. They help regulate blood flow and filtration surface area. </a:t>
            </a:r>
          </a:p>
        </p:txBody>
      </p:sp>
      <p:pic>
        <p:nvPicPr>
          <p:cNvPr id="5" name="Picture 4" descr="A diagram of a human body&#10;&#10;Description automatically generated">
            <a:extLst>
              <a:ext uri="{FF2B5EF4-FFF2-40B4-BE49-F238E27FC236}">
                <a16:creationId xmlns:a16="http://schemas.microsoft.com/office/drawing/2014/main" id="{48AC7AB9-70A8-91B4-DE8E-E63FB93B44E5}"/>
              </a:ext>
            </a:extLst>
          </p:cNvPr>
          <p:cNvPicPr>
            <a:picLocks noChangeAspect="1"/>
          </p:cNvPicPr>
          <p:nvPr/>
        </p:nvPicPr>
        <p:blipFill>
          <a:blip r:embed="rId2"/>
          <a:srcRect r="-3" b="1064"/>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11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077A0A-5B2C-BE91-3293-976921232643}"/>
              </a:ext>
            </a:extLst>
          </p:cNvPr>
          <p:cNvSpPr>
            <a:spLocks noGrp="1"/>
          </p:cNvSpPr>
          <p:nvPr>
            <p:ph type="title"/>
          </p:nvPr>
        </p:nvSpPr>
        <p:spPr>
          <a:xfrm>
            <a:off x="1137034" y="609597"/>
            <a:ext cx="9392421" cy="1330841"/>
          </a:xfrm>
        </p:spPr>
        <p:txBody>
          <a:bodyPr>
            <a:normAutofit/>
          </a:bodyPr>
          <a:lstStyle/>
          <a:p>
            <a:r>
              <a:rPr lang="en-US"/>
              <a:t>The Filtration Barrier - Overview</a:t>
            </a:r>
            <a:endParaRPr lang="en-US" dirty="0"/>
          </a:p>
        </p:txBody>
      </p:sp>
      <p:sp>
        <p:nvSpPr>
          <p:cNvPr id="4" name="Rectangle 1">
            <a:extLst>
              <a:ext uri="{FF2B5EF4-FFF2-40B4-BE49-F238E27FC236}">
                <a16:creationId xmlns:a16="http://schemas.microsoft.com/office/drawing/2014/main" id="{E9334170-5D58-9E04-5409-8D73F784C1C1}"/>
              </a:ext>
            </a:extLst>
          </p:cNvPr>
          <p:cNvSpPr>
            <a:spLocks noGrp="1" noChangeArrowheads="1"/>
          </p:cNvSpPr>
          <p:nvPr>
            <p:ph idx="1"/>
          </p:nvPr>
        </p:nvSpPr>
        <p:spPr bwMode="auto">
          <a:xfrm>
            <a:off x="598714" y="2198362"/>
            <a:ext cx="5497286"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filtration barrier consists of three layers: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2000" b="0" i="0" u="none" strike="noStrike" cap="none" normalizeH="0" baseline="0" dirty="0">
                <a:ln>
                  <a:noFill/>
                </a:ln>
                <a:effectLst/>
                <a:latin typeface="Arial" panose="020B0604020202020204" pitchFamily="34" charset="0"/>
              </a:rPr>
              <a:t>Endothelium of glomerular capillaries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2000" b="0" i="0" u="none" strike="noStrike" cap="none" normalizeH="0" baseline="0" dirty="0">
                <a:ln>
                  <a:noFill/>
                </a:ln>
                <a:effectLst/>
                <a:latin typeface="Arial" panose="020B0604020202020204" pitchFamily="34" charset="0"/>
              </a:rPr>
              <a:t>Basement membrane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2000" b="0" i="0" u="none" strike="noStrike" cap="none" normalizeH="0" baseline="0" dirty="0">
                <a:ln>
                  <a:noFill/>
                </a:ln>
                <a:effectLst/>
                <a:latin typeface="Arial" panose="020B0604020202020204" pitchFamily="34" charset="0"/>
              </a:rPr>
              <a:t>Podocytes (epithelial cells)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Each layer contributes to selective filtration, allowing water and small solutes to pass while retaining larger molecules like proteins. </a:t>
            </a:r>
          </a:p>
        </p:txBody>
      </p:sp>
      <p:pic>
        <p:nvPicPr>
          <p:cNvPr id="5" name="Picture 4" descr="Diagram of a human body&#10;&#10;Description automatically generated">
            <a:extLst>
              <a:ext uri="{FF2B5EF4-FFF2-40B4-BE49-F238E27FC236}">
                <a16:creationId xmlns:a16="http://schemas.microsoft.com/office/drawing/2014/main" id="{78D0E022-043B-8D25-D794-E45678EB2DA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40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1EEA968-DF7B-EC73-20FF-18C0463031A6}"/>
              </a:ext>
            </a:extLst>
          </p:cNvPr>
          <p:cNvSpPr>
            <a:spLocks noGrp="1"/>
          </p:cNvSpPr>
          <p:nvPr>
            <p:ph type="title"/>
          </p:nvPr>
        </p:nvSpPr>
        <p:spPr>
          <a:xfrm>
            <a:off x="1137034" y="609597"/>
            <a:ext cx="9392421" cy="1330841"/>
          </a:xfrm>
        </p:spPr>
        <p:txBody>
          <a:bodyPr>
            <a:normAutofit/>
          </a:bodyPr>
          <a:lstStyle/>
          <a:p>
            <a:r>
              <a:rPr lang="en-US" dirty="0"/>
              <a:t>The Filtration Barrier - Endothelium</a:t>
            </a:r>
          </a:p>
        </p:txBody>
      </p:sp>
      <p:sp>
        <p:nvSpPr>
          <p:cNvPr id="4" name="Rectangle 1">
            <a:extLst>
              <a:ext uri="{FF2B5EF4-FFF2-40B4-BE49-F238E27FC236}">
                <a16:creationId xmlns:a16="http://schemas.microsoft.com/office/drawing/2014/main" id="{9C98B7D3-4D4F-9D96-874B-E91920CD0A9F}"/>
              </a:ext>
            </a:extLst>
          </p:cNvPr>
          <p:cNvSpPr>
            <a:spLocks noGrp="1" noChangeArrowheads="1"/>
          </p:cNvSpPr>
          <p:nvPr>
            <p:ph idx="1"/>
          </p:nvPr>
        </p:nvSpPr>
        <p:spPr bwMode="auto">
          <a:xfrm>
            <a:off x="684129" y="2198362"/>
            <a:ext cx="6035238"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is the innermost layer of the filtration barrier.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characterized by fenestrations (pores) about 70-100 nm in diameter.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These fenestrations make the glomerular endothelium much more permeable than typical capillaries.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provides the first level of size selectivity in filtration. </a:t>
            </a:r>
          </a:p>
        </p:txBody>
      </p:sp>
      <p:pic>
        <p:nvPicPr>
          <p:cNvPr id="5" name="Picture 4" descr="Diagram of a human body&#10;&#10;Description automatically generated">
            <a:extLst>
              <a:ext uri="{FF2B5EF4-FFF2-40B4-BE49-F238E27FC236}">
                <a16:creationId xmlns:a16="http://schemas.microsoft.com/office/drawing/2014/main" id="{658AC408-AC93-7D9A-76C6-1588C5E88C5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037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98B3150-937B-9F10-796B-CE5E38F11301}"/>
              </a:ext>
            </a:extLst>
          </p:cNvPr>
          <p:cNvSpPr>
            <a:spLocks noGrp="1"/>
          </p:cNvSpPr>
          <p:nvPr>
            <p:ph type="title"/>
          </p:nvPr>
        </p:nvSpPr>
        <p:spPr>
          <a:xfrm>
            <a:off x="1137034" y="609597"/>
            <a:ext cx="9392421" cy="1330841"/>
          </a:xfrm>
        </p:spPr>
        <p:txBody>
          <a:bodyPr>
            <a:normAutofit/>
          </a:bodyPr>
          <a:lstStyle/>
          <a:p>
            <a:r>
              <a:rPr lang="en-US" dirty="0"/>
              <a:t>The Filtration Barrier - Basement Membrane</a:t>
            </a:r>
          </a:p>
        </p:txBody>
      </p:sp>
      <p:sp>
        <p:nvSpPr>
          <p:cNvPr id="4" name="Rectangle 1">
            <a:extLst>
              <a:ext uri="{FF2B5EF4-FFF2-40B4-BE49-F238E27FC236}">
                <a16:creationId xmlns:a16="http://schemas.microsoft.com/office/drawing/2014/main" id="{EDEB2E48-9CA5-E0F2-F037-DC838CE01555}"/>
              </a:ext>
            </a:extLst>
          </p:cNvPr>
          <p:cNvSpPr>
            <a:spLocks noGrp="1" noChangeArrowheads="1"/>
          </p:cNvSpPr>
          <p:nvPr>
            <p:ph idx="1"/>
          </p:nvPr>
        </p:nvSpPr>
        <p:spPr bwMode="auto">
          <a:xfrm>
            <a:off x="684128" y="1960908"/>
            <a:ext cx="6035239"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is a thick extracellular matrix between the endothelium and podocytes.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composed of type IV collagen, laminin, and proteoglycans.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provides both size and charge selectivity.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Negatively charged molecules are repelled due to the negative charges in the basement membrane. </a:t>
            </a:r>
          </a:p>
        </p:txBody>
      </p:sp>
      <p:pic>
        <p:nvPicPr>
          <p:cNvPr id="5" name="Picture 4" descr="Diagram of a human body&#10;&#10;Description automatically generated">
            <a:extLst>
              <a:ext uri="{FF2B5EF4-FFF2-40B4-BE49-F238E27FC236}">
                <a16:creationId xmlns:a16="http://schemas.microsoft.com/office/drawing/2014/main" id="{4B18D229-30A6-72A1-4D72-5BBE76A300B5}"/>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65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962F556-749C-8702-B71D-E8330AB2E78F}"/>
              </a:ext>
            </a:extLst>
          </p:cNvPr>
          <p:cNvSpPr>
            <a:spLocks noGrp="1"/>
          </p:cNvSpPr>
          <p:nvPr>
            <p:ph type="title"/>
          </p:nvPr>
        </p:nvSpPr>
        <p:spPr>
          <a:xfrm>
            <a:off x="1137034" y="609597"/>
            <a:ext cx="9392421" cy="1330841"/>
          </a:xfrm>
        </p:spPr>
        <p:txBody>
          <a:bodyPr>
            <a:normAutofit/>
          </a:bodyPr>
          <a:lstStyle/>
          <a:p>
            <a:r>
              <a:rPr lang="en-US" dirty="0"/>
              <a:t>The Filtration Barrier - Podocytes</a:t>
            </a:r>
          </a:p>
        </p:txBody>
      </p:sp>
      <p:sp>
        <p:nvSpPr>
          <p:cNvPr id="4" name="Rectangle 1">
            <a:extLst>
              <a:ext uri="{FF2B5EF4-FFF2-40B4-BE49-F238E27FC236}">
                <a16:creationId xmlns:a16="http://schemas.microsoft.com/office/drawing/2014/main" id="{EEA4BF22-FB57-8B2B-722C-55AC0A469CC9}"/>
              </a:ext>
            </a:extLst>
          </p:cNvPr>
          <p:cNvSpPr>
            <a:spLocks noGrp="1" noChangeArrowheads="1"/>
          </p:cNvSpPr>
          <p:nvPr>
            <p:ph idx="1"/>
          </p:nvPr>
        </p:nvSpPr>
        <p:spPr bwMode="auto">
          <a:xfrm>
            <a:off x="544287" y="1940438"/>
            <a:ext cx="6175080"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are highly specialized epithelial cells with interdigitating foot processes (pedicels).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gaps between pedicels form filtration slits (about 25-60 nm wide).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Filtration slits are bridged by a thin membrane called the slit diaphragm.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provide the final barrier to protein filtration and maintain the integrity of the filtration barrier. </a:t>
            </a:r>
          </a:p>
        </p:txBody>
      </p:sp>
      <p:pic>
        <p:nvPicPr>
          <p:cNvPr id="5" name="Picture 4">
            <a:extLst>
              <a:ext uri="{FF2B5EF4-FFF2-40B4-BE49-F238E27FC236}">
                <a16:creationId xmlns:a16="http://schemas.microsoft.com/office/drawing/2014/main" id="{94C819CC-A5E5-2B4C-AFAD-B578B5DE37CA}"/>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00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F553B15-E4ED-7C3B-884B-D402F1D2E189}"/>
              </a:ext>
            </a:extLst>
          </p:cNvPr>
          <p:cNvSpPr>
            <a:spLocks noGrp="1"/>
          </p:cNvSpPr>
          <p:nvPr>
            <p:ph type="title"/>
          </p:nvPr>
        </p:nvSpPr>
        <p:spPr>
          <a:xfrm>
            <a:off x="589560" y="856180"/>
            <a:ext cx="4560584" cy="1128068"/>
          </a:xfrm>
        </p:spPr>
        <p:txBody>
          <a:bodyPr anchor="ctr">
            <a:normAutofit/>
          </a:bodyPr>
          <a:lstStyle/>
          <a:p>
            <a:r>
              <a:rPr lang="en-US" sz="3700"/>
              <a:t>Glomerular Filtration Process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A34F9B34-4F36-367A-AD6B-202621F78CF6}"/>
              </a:ext>
            </a:extLst>
          </p:cNvPr>
          <p:cNvSpPr>
            <a:spLocks noGrp="1" noChangeArrowheads="1"/>
          </p:cNvSpPr>
          <p:nvPr>
            <p:ph idx="1"/>
          </p:nvPr>
        </p:nvSpPr>
        <p:spPr bwMode="auto">
          <a:xfrm>
            <a:off x="159341" y="1676401"/>
            <a:ext cx="5526468" cy="4633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Ultrafiltration is the process by which plasma is filtered across the glomerular capillary wall into Bowman's space.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Glomerular Filtration Rate (GFR) is approximately 125 mL/min in humans.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Renal plasma flow is about 600 mL/min.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filtration fraction (GFR/renal plasma flow) is roughly 20%, meaning about 20% of the plasma entering the kidney is filtered.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Filtration in the nephron occurs from the blood in the glomerulus into the lumen of the tubule at the Bowman’s capsule. Reabsorption of substances occurs from the lumen of the tubule into the blood and this occurs at the proximal tubule, loop of henle, distal tubule and collecting duct. Secretion is the movement of substances from the blood into the lumen of the tubule to be excreted and this occurs at the proximal tubule, distal tubule and collecting duct. Excretion is the movement of substances from the lumen of the tubule to the external environment and this occurs at the end of the collecting duct.">
            <a:extLst>
              <a:ext uri="{FF2B5EF4-FFF2-40B4-BE49-F238E27FC236}">
                <a16:creationId xmlns:a16="http://schemas.microsoft.com/office/drawing/2014/main" id="{4EDD2A02-9D1A-C909-8A22-A4A9EDB837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047" r="1858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6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D62B9CC-0CA3-3A84-CA18-D652736D1E61}"/>
              </a:ext>
            </a:extLst>
          </p:cNvPr>
          <p:cNvSpPr>
            <a:spLocks noGrp="1"/>
          </p:cNvSpPr>
          <p:nvPr>
            <p:ph type="title"/>
          </p:nvPr>
        </p:nvSpPr>
        <p:spPr>
          <a:xfrm>
            <a:off x="1137034" y="609597"/>
            <a:ext cx="9392421" cy="1330841"/>
          </a:xfrm>
        </p:spPr>
        <p:txBody>
          <a:bodyPr>
            <a:normAutofit/>
          </a:bodyPr>
          <a:lstStyle/>
          <a:p>
            <a:r>
              <a:rPr lang="en-US" dirty="0"/>
              <a:t>Permeability of the Filtration Barrier</a:t>
            </a:r>
          </a:p>
        </p:txBody>
      </p:sp>
      <p:sp>
        <p:nvSpPr>
          <p:cNvPr id="4" name="Rectangle 1">
            <a:extLst>
              <a:ext uri="{FF2B5EF4-FFF2-40B4-BE49-F238E27FC236}">
                <a16:creationId xmlns:a16="http://schemas.microsoft.com/office/drawing/2014/main" id="{C45D62AB-05B8-B15D-5037-18A2D3AC2FD8}"/>
              </a:ext>
            </a:extLst>
          </p:cNvPr>
          <p:cNvSpPr>
            <a:spLocks noGrp="1" noChangeArrowheads="1"/>
          </p:cNvSpPr>
          <p:nvPr>
            <p:ph idx="1"/>
          </p:nvPr>
        </p:nvSpPr>
        <p:spPr bwMode="auto">
          <a:xfrm>
            <a:off x="315685" y="1763486"/>
            <a:ext cx="6403681" cy="43526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7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The filtration barrier is selectively permeable based on molecular size and charge.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Substances with molecular weights &lt;7000 Da pass freely.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Molecules between 7000-70,000 Da are increasingly restricted.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Molecules &gt;70,000 Da are rarely filtered.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Negatively charged molecules are further restricted due to the negative charges in the basement membrane.</a:t>
            </a:r>
          </a:p>
        </p:txBody>
      </p:sp>
      <p:pic>
        <p:nvPicPr>
          <p:cNvPr id="3" name="Picture 2" descr="Diagram of a human body&#10;&#10;Description automatically generated">
            <a:extLst>
              <a:ext uri="{FF2B5EF4-FFF2-40B4-BE49-F238E27FC236}">
                <a16:creationId xmlns:a16="http://schemas.microsoft.com/office/drawing/2014/main" id="{1ACDB6EB-848E-BA9A-A772-BF97F7C3F163}"/>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963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FBE7D-91B7-E966-656F-2DD1F51B7C2A}"/>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B3C751-58C3-D3B0-6BEB-952E481D50F1}"/>
              </a:ext>
            </a:extLst>
          </p:cNvPr>
          <p:cNvSpPr>
            <a:spLocks noGrp="1"/>
          </p:cNvSpPr>
          <p:nvPr>
            <p:ph type="title"/>
          </p:nvPr>
        </p:nvSpPr>
        <p:spPr>
          <a:xfrm>
            <a:off x="838200" y="365125"/>
            <a:ext cx="10515600" cy="1325563"/>
          </a:xfrm>
        </p:spPr>
        <p:txBody>
          <a:bodyPr>
            <a:normAutofit/>
          </a:bodyPr>
          <a:lstStyle/>
          <a:p>
            <a:r>
              <a:rPr lang="en-US" dirty="0"/>
              <a:t>Factors Determining GFR - Arteriolar Resistance</a:t>
            </a:r>
          </a:p>
        </p:txBody>
      </p:sp>
      <p:graphicFrame>
        <p:nvGraphicFramePr>
          <p:cNvPr id="6" name="Rectangle 1">
            <a:extLst>
              <a:ext uri="{FF2B5EF4-FFF2-40B4-BE49-F238E27FC236}">
                <a16:creationId xmlns:a16="http://schemas.microsoft.com/office/drawing/2014/main" id="{6E132A8B-18FE-A679-5F01-C16A08D658D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71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99742D-42C5-40AF-859D-DB65AAE098C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379669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Posterior pituitary</a:t>
            </a: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Kidney physiology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Antidiuretic hormone </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4E0658A-88B6-9B94-E98D-95E401C40C66}"/>
              </a:ext>
            </a:extLst>
          </p:cNvPr>
          <p:cNvSpPr>
            <a:spLocks noGrp="1"/>
          </p:cNvSpPr>
          <p:nvPr>
            <p:ph type="title"/>
          </p:nvPr>
        </p:nvSpPr>
        <p:spPr>
          <a:xfrm>
            <a:off x="479394" y="1070800"/>
            <a:ext cx="3939688" cy="5583126"/>
          </a:xfrm>
        </p:spPr>
        <p:txBody>
          <a:bodyPr>
            <a:normAutofit/>
          </a:bodyPr>
          <a:lstStyle/>
          <a:p>
            <a:pPr algn="r"/>
            <a:r>
              <a:rPr lang="en-US" sz="6800"/>
              <a:t>Regulation of GFR - Other Factors</a:t>
            </a: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6" name="Rectangle 1">
            <a:extLst>
              <a:ext uri="{FF2B5EF4-FFF2-40B4-BE49-F238E27FC236}">
                <a16:creationId xmlns:a16="http://schemas.microsoft.com/office/drawing/2014/main" id="{05B375BB-C3F3-09BC-90E1-35B4370BD710}"/>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88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34291-B029-4267-A255-4E3895A6610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3.5. The Collecting Ducts">
            <a:extLst>
              <a:ext uri="{FF2B5EF4-FFF2-40B4-BE49-F238E27FC236}">
                <a16:creationId xmlns:a16="http://schemas.microsoft.com/office/drawing/2014/main" id="{47C70AD6-CF59-4DB9-9CDF-963AF3294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7528706" cy="5078317"/>
          </a:xfrm>
          <a:prstGeom prst="rect">
            <a:avLst/>
          </a:prstGeom>
          <a:noFill/>
        </p:spPr>
      </p:pic>
    </p:spTree>
    <p:extLst>
      <p:ext uri="{BB962C8B-B14F-4D97-AF65-F5344CB8AC3E}">
        <p14:creationId xmlns:p14="http://schemas.microsoft.com/office/powerpoint/2010/main" val="398016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5" name="Rectangle 26640">
            <a:extLst>
              <a:ext uri="{FF2B5EF4-FFF2-40B4-BE49-F238E27FC236}">
                <a16:creationId xmlns:a16="http://schemas.microsoft.com/office/drawing/2014/main" id="{50367A81-30BE-4382-AC54-91DE34827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E8F74-E6EA-E49E-909F-F058E08945DB}"/>
              </a:ext>
            </a:extLst>
          </p:cNvPr>
          <p:cNvSpPr>
            <a:spLocks noGrp="1"/>
          </p:cNvSpPr>
          <p:nvPr>
            <p:ph type="ctrTitle" sz="quarter"/>
          </p:nvPr>
        </p:nvSpPr>
        <p:spPr>
          <a:xfrm>
            <a:off x="636805" y="640080"/>
            <a:ext cx="3378099" cy="3034857"/>
          </a:xfrm>
        </p:spPr>
        <p:txBody>
          <a:bodyPr anchor="b">
            <a:normAutofit/>
          </a:bodyPr>
          <a:lstStyle/>
          <a:p>
            <a:pPr>
              <a:defRPr/>
            </a:pPr>
            <a:r>
              <a:rPr lang="en-US" sz="4400" b="1">
                <a:solidFill>
                  <a:schemeClr val="tx1"/>
                </a:solidFill>
              </a:rPr>
              <a:t>ANTIDIURETIC HORMONE</a:t>
            </a:r>
          </a:p>
        </p:txBody>
      </p:sp>
      <p:cxnSp>
        <p:nvCxnSpPr>
          <p:cNvPr id="26646" name="Straight Connector 26642">
            <a:extLst>
              <a:ext uri="{FF2B5EF4-FFF2-40B4-BE49-F238E27FC236}">
                <a16:creationId xmlns:a16="http://schemas.microsoft.com/office/drawing/2014/main" id="{58E55502-A21B-4709-B554-098027577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627" name="Picture 2" descr="Diagram of a diagram showing the effects of adhd&#10;&#10;Description automatically generated">
            <a:extLst>
              <a:ext uri="{FF2B5EF4-FFF2-40B4-BE49-F238E27FC236}">
                <a16:creationId xmlns:a16="http://schemas.microsoft.com/office/drawing/2014/main" id="{5EB184AB-D2CE-21C5-2525-AA34003DA544}"/>
              </a:ext>
            </a:extLst>
          </p:cNvPr>
          <p:cNvPicPr>
            <a:picLocks noChangeAspect="1"/>
          </p:cNvPicPr>
          <p:nvPr/>
        </p:nvPicPr>
        <p:blipFill>
          <a:blip r:embed="rId2">
            <a:extLst>
              <a:ext uri="{28A0092B-C50C-407E-A947-70E740481C1C}">
                <a14:useLocalDpi xmlns:a14="http://schemas.microsoft.com/office/drawing/2010/main" val="0"/>
              </a:ext>
            </a:extLst>
          </a:blip>
          <a:srcRect l="23334" r="24167"/>
          <a:stretch>
            <a:fillRect/>
          </a:stretch>
        </p:blipFill>
        <p:spPr bwMode="auto">
          <a:xfrm>
            <a:off x="6150903" y="640080"/>
            <a:ext cx="3905097" cy="5578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9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2" name="Picture 5">
            <a:extLst>
              <a:ext uri="{FF2B5EF4-FFF2-40B4-BE49-F238E27FC236}">
                <a16:creationId xmlns:a16="http://schemas.microsoft.com/office/drawing/2014/main" id="{AB2AEC76-25F8-1B5D-28EC-F15B5E102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78745" y="321734"/>
            <a:ext cx="3983677" cy="2905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3">
            <a:extLst>
              <a:ext uri="{FF2B5EF4-FFF2-40B4-BE49-F238E27FC236}">
                <a16:creationId xmlns:a16="http://schemas.microsoft.com/office/drawing/2014/main" id="{24168AA5-91B9-78B9-D188-4261F8000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86243" y="3631096"/>
            <a:ext cx="3768680" cy="276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Rectangle 2765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7666" name="Rectangle 2765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7651" name="Picture 4">
            <a:extLst>
              <a:ext uri="{FF2B5EF4-FFF2-40B4-BE49-F238E27FC236}">
                <a16:creationId xmlns:a16="http://schemas.microsoft.com/office/drawing/2014/main" id="{E18F75F3-A620-60CC-EB1C-DAE39AF5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08034" y="462419"/>
            <a:ext cx="5426764" cy="578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33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1" name="Rectangle 28680">
            <a:extLst>
              <a:ext uri="{FF2B5EF4-FFF2-40B4-BE49-F238E27FC236}">
                <a16:creationId xmlns:a16="http://schemas.microsoft.com/office/drawing/2014/main" id="{E4EA111D-2DA5-48E1-8743-074272148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8D898B7-FB3F-FD8B-FF2E-6478BBD355FB}"/>
              </a:ext>
            </a:extLst>
          </p:cNvPr>
          <p:cNvSpPr>
            <a:spLocks noGrp="1"/>
          </p:cNvSpPr>
          <p:nvPr>
            <p:ph type="ctrTitle" sz="quarter"/>
          </p:nvPr>
        </p:nvSpPr>
        <p:spPr>
          <a:xfrm>
            <a:off x="457200" y="4960137"/>
            <a:ext cx="7772400" cy="1463040"/>
          </a:xfrm>
        </p:spPr>
        <p:txBody>
          <a:bodyPr>
            <a:normAutofit/>
          </a:bodyPr>
          <a:lstStyle/>
          <a:p>
            <a:pPr>
              <a:defRPr/>
            </a:pPr>
            <a:r>
              <a:rPr lang="en-US" b="1">
                <a:solidFill>
                  <a:srgbClr val="FFFFFF"/>
                </a:solidFill>
              </a:rPr>
              <a:t>ADH RECEPTOR</a:t>
            </a:r>
          </a:p>
        </p:txBody>
      </p:sp>
      <p:sp useBgFill="1">
        <p:nvSpPr>
          <p:cNvPr id="28683" name="Rectangle 28682">
            <a:extLst>
              <a:ext uri="{FF2B5EF4-FFF2-40B4-BE49-F238E27FC236}">
                <a16:creationId xmlns:a16="http://schemas.microsoft.com/office/drawing/2014/main" id="{CC3E0D83-DD03-4ED7-87E9-55C61B436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8675" name="Picture 2">
            <a:extLst>
              <a:ext uri="{FF2B5EF4-FFF2-40B4-BE49-F238E27FC236}">
                <a16:creationId xmlns:a16="http://schemas.microsoft.com/office/drawing/2014/main" id="{64783120-F621-CF79-8FEE-79ACFF1C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1886" y="826754"/>
            <a:ext cx="5141590" cy="3225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5" name="Straight Connector 28684">
            <a:extLst>
              <a:ext uri="{FF2B5EF4-FFF2-40B4-BE49-F238E27FC236}">
                <a16:creationId xmlns:a16="http://schemas.microsoft.com/office/drawing/2014/main" id="{0FD4161B-FC48-4300-B6EC-B7CE595F0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676" name="Picture 3">
            <a:extLst>
              <a:ext uri="{FF2B5EF4-FFF2-40B4-BE49-F238E27FC236}">
                <a16:creationId xmlns:a16="http://schemas.microsoft.com/office/drawing/2014/main" id="{71F2C436-46D2-0C5E-87C1-2E8A6AA8E048}"/>
              </a:ext>
            </a:extLst>
          </p:cNvPr>
          <p:cNvPicPr>
            <a:picLocks noChangeAspect="1"/>
          </p:cNvPicPr>
          <p:nvPr/>
        </p:nvPicPr>
        <p:blipFill>
          <a:blip r:embed="rId3">
            <a:extLst>
              <a:ext uri="{28A0092B-C50C-407E-A947-70E740481C1C}">
                <a14:useLocalDpi xmlns:a14="http://schemas.microsoft.com/office/drawing/2010/main" val="0"/>
              </a:ext>
            </a:extLst>
          </a:blip>
          <a:srcRect l="2499" t="27779" r="7500" b="5556"/>
          <a:stretch>
            <a:fillRect/>
          </a:stretch>
        </p:blipFill>
        <p:spPr bwMode="auto">
          <a:xfrm>
            <a:off x="5644555" y="688395"/>
            <a:ext cx="6319229" cy="3501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7" name="Straight Connector 28686">
            <a:extLst>
              <a:ext uri="{FF2B5EF4-FFF2-40B4-BE49-F238E27FC236}">
                <a16:creationId xmlns:a16="http://schemas.microsoft.com/office/drawing/2014/main" id="{DF16733C-CFE0-49BB-836F-F4554EE7D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8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3D53-038C-A3B8-5FF3-6CFC46CC86E3}"/>
              </a:ext>
            </a:extLst>
          </p:cNvPr>
          <p:cNvSpPr>
            <a:spLocks noGrp="1"/>
          </p:cNvSpPr>
          <p:nvPr>
            <p:ph type="ctrTitle" sz="quarter"/>
          </p:nvPr>
        </p:nvSpPr>
        <p:spPr/>
        <p:txBody>
          <a:bodyPr/>
          <a:lstStyle/>
          <a:p>
            <a:pPr>
              <a:defRPr/>
            </a:pPr>
            <a:endParaRPr lang="en-US"/>
          </a:p>
        </p:txBody>
      </p:sp>
      <p:pic>
        <p:nvPicPr>
          <p:cNvPr id="29699" name="Picture 2">
            <a:extLst>
              <a:ext uri="{FF2B5EF4-FFF2-40B4-BE49-F238E27FC236}">
                <a16:creationId xmlns:a16="http://schemas.microsoft.com/office/drawing/2014/main" id="{0B069AD3-F56D-65C5-FB94-D296C2561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542925"/>
            <a:ext cx="86487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31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EF1E40BF-0304-413B-988A-330DC4DFFD88}" type="datetime1">
              <a:rPr lang="en-GB" smtClean="0"/>
              <a:t>22/02/2025</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26</a:t>
            </a:fld>
            <a:endParaRPr lang="en-US"/>
          </a:p>
        </p:txBody>
      </p:sp>
    </p:spTree>
    <p:extLst>
      <p:ext uri="{BB962C8B-B14F-4D97-AF65-F5344CB8AC3E}">
        <p14:creationId xmlns:p14="http://schemas.microsoft.com/office/powerpoint/2010/main" val="2804339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815FD65C-08B1-40FB-B832-7D74182E5AB2}" type="datetime1">
              <a:rPr lang="en-GB" smtClean="0"/>
              <a:t>22/02/2025</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27</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C76B1A-85EE-40DF-9005-87D8EA0544B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stimulates contraction of the uterus at the end of pregnancy and stimulates the release of milk from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As labor begins, the cervix of the uterus is stretched, which generates sensory impulses to the hypothalamus, which in turn stimulates the posterior pituitary to release oxytocin. Oxytocin then causes strong contractions of the smooth muscle (myometrium) of the uterus to bring about delivery of the baby and the placenta.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addition, when a baby is breast-fed, the sucking of the baby stimulates sensory impulses from the mother’s nipple to the hypothalamus. Nerve impulses from the hypothalamus to the posterior pituitary cause the release of oxytocin, which stimulates the contraction of the smooth muscle cells around the mammary ducts to release milk.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1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A047CCAB-5D9C-17CF-3A4C-03B634B4B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447800"/>
            <a:ext cx="42291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014B0F3F-7D62-9E76-5426-73E89A6B8E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976" y="1295400"/>
            <a:ext cx="42640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6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DB8A8-3FB5-4660-B4DD-E66C527F428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D695DB-9142-13CA-DB36-E2B6D662A2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39"/>
          <a:stretch/>
        </p:blipFill>
        <p:spPr bwMode="auto">
          <a:xfrm>
            <a:off x="2981959" y="1013638"/>
            <a:ext cx="6377049" cy="584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99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0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69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1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025D55-C28F-4072-B055-1FFE16DE616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Antidiuretic hormone (ADH, also called vasopressin) increases the reabsorption of water by kidney tubules, which decreases the amount of urine formed. The water is reabsorbed into the blood, so as urinary output is decreased, blood volume is increased, which helps maintain normal blood pressure. ADH also decreases sweating, but the amount of water conserved is much less than that conserved by the kidneys.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stimulus for the secretion of ADH is decreased water content of the body. If too much water is lost through sweating or diarrhea, for example, osmoreceptors in the hypothalamus detect the increased “saltiness” of body fluids. The hypothalamus then transmits impulses to the posterior pituitary to increase the secretion of ADH and decrease the loss of more water in urine.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1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1182</Words>
  <Application>Microsoft Office PowerPoint</Application>
  <PresentationFormat>Widescreen</PresentationFormat>
  <Paragraphs>152</Paragraphs>
  <Slides>27</Slides>
  <Notes>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27</vt:i4>
      </vt:variant>
    </vt:vector>
  </HeadingPairs>
  <TitlesOfParts>
    <vt:vector size="46" baseType="lpstr">
      <vt:lpstr>Aptos</vt:lpstr>
      <vt:lpstr>Aptos Display</vt:lpstr>
      <vt:lpstr>Arial</vt:lpstr>
      <vt:lpstr>Arial Rounded MT Bold</vt:lpstr>
      <vt:lpstr>Calibri</vt:lpstr>
      <vt:lpstr>Calibri Light</vt:lpstr>
      <vt:lpstr>Century Schoolbook</vt:lpstr>
      <vt:lpstr>Franklin Gothic Book</vt:lpstr>
      <vt:lpstr>Garamond</vt:lpstr>
      <vt:lpstr>Times New Roman</vt:lpstr>
      <vt:lpstr>Tw Cen MT</vt:lpstr>
      <vt:lpstr>Tw Cen MT Condensed</vt:lpstr>
      <vt:lpstr>Wingdings</vt:lpstr>
      <vt:lpstr>Wingdings 3</vt:lpstr>
      <vt:lpstr>Office Theme</vt:lpstr>
      <vt:lpstr>SavonVTI</vt:lpstr>
      <vt:lpstr>1_Office</vt:lpstr>
      <vt:lpstr>Integral</vt:lpstr>
      <vt:lpstr>1_Office Theme</vt:lpstr>
      <vt:lpstr>posterior pituitary AND adh </vt:lpstr>
      <vt:lpstr>PowerPoint Presentation</vt:lpstr>
      <vt:lpstr>PowerPoint Presentation</vt:lpstr>
      <vt:lpstr>PowerPoint Presentation</vt:lpstr>
      <vt:lpstr>PowerPoint Presentation</vt:lpstr>
      <vt:lpstr>PowerPoint Presentation</vt:lpstr>
      <vt:lpstr>PowerPoint Presentation</vt:lpstr>
      <vt:lpstr>OXYTOCIN RECEPTOR</vt:lpstr>
      <vt:lpstr>PowerPoint Presentation</vt:lpstr>
      <vt:lpstr>Introduction to the Renal System</vt:lpstr>
      <vt:lpstr>Structure of the Glomerulus</vt:lpstr>
      <vt:lpstr>Glomerular Cells</vt:lpstr>
      <vt:lpstr>The Filtration Barrier - Overview</vt:lpstr>
      <vt:lpstr>The Filtration Barrier - Endothelium</vt:lpstr>
      <vt:lpstr>The Filtration Barrier - Basement Membrane</vt:lpstr>
      <vt:lpstr>The Filtration Barrier - Podocytes</vt:lpstr>
      <vt:lpstr>Glomerular Filtration Process</vt:lpstr>
      <vt:lpstr>Permeability of the Filtration Barrier</vt:lpstr>
      <vt:lpstr>Factors Determining GFR - Arteriolar Resistance</vt:lpstr>
      <vt:lpstr>Regulation of GFR - Other Factors</vt:lpstr>
      <vt:lpstr>PowerPoint Presentation</vt:lpstr>
      <vt:lpstr>ANTIDIURETIC HORMONE</vt:lpstr>
      <vt:lpstr>PowerPoint Presentation</vt:lpstr>
      <vt:lpstr>ADH RECEPTOR</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54</cp:revision>
  <dcterms:created xsi:type="dcterms:W3CDTF">2022-10-25T13:41:35Z</dcterms:created>
  <dcterms:modified xsi:type="dcterms:W3CDTF">2025-02-22T08:25:00Z</dcterms:modified>
</cp:coreProperties>
</file>