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0"/>
  </p:notesMasterIdLst>
  <p:sldIdLst>
    <p:sldId id="256" r:id="rId2"/>
    <p:sldId id="292" r:id="rId3"/>
    <p:sldId id="264" r:id="rId4"/>
    <p:sldId id="338" r:id="rId5"/>
    <p:sldId id="339" r:id="rId6"/>
    <p:sldId id="340" r:id="rId7"/>
    <p:sldId id="348" r:id="rId8"/>
    <p:sldId id="342" r:id="rId9"/>
    <p:sldId id="347" r:id="rId10"/>
    <p:sldId id="343" r:id="rId11"/>
    <p:sldId id="344" r:id="rId12"/>
    <p:sldId id="345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  <p:sldId id="357" r:id="rId22"/>
    <p:sldId id="358" r:id="rId23"/>
    <p:sldId id="359" r:id="rId24"/>
    <p:sldId id="360" r:id="rId25"/>
    <p:sldId id="361" r:id="rId26"/>
    <p:sldId id="289" r:id="rId27"/>
    <p:sldId id="288" r:id="rId28"/>
    <p:sldId id="33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D8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6" autoAdjust="0"/>
    <p:restoredTop sz="94660"/>
  </p:normalViewPr>
  <p:slideViewPr>
    <p:cSldViewPr snapToGrid="0">
      <p:cViewPr varScale="1">
        <p:scale>
          <a:sx n="94" d="100"/>
          <a:sy n="94" d="100"/>
        </p:scale>
        <p:origin x="168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hmud soran" userId="4478472256034a45" providerId="LiveId" clId="{15DF53FC-EC5A-4D44-9F20-7CCDD4E862D4}"/>
    <pc:docChg chg="undo custSel addSld delSld modSld sldOrd">
      <pc:chgData name="mahmud soran" userId="4478472256034a45" providerId="LiveId" clId="{15DF53FC-EC5A-4D44-9F20-7CCDD4E862D4}" dt="2025-02-18T13:35:38.916" v="865" actId="20577"/>
      <pc:docMkLst>
        <pc:docMk/>
      </pc:docMkLst>
      <pc:sldChg chg="addSp delSp modSp mod">
        <pc:chgData name="mahmud soran" userId="4478472256034a45" providerId="LiveId" clId="{15DF53FC-EC5A-4D44-9F20-7CCDD4E862D4}" dt="2025-02-07T20:51:18.376" v="765" actId="1076"/>
        <pc:sldMkLst>
          <pc:docMk/>
          <pc:sldMk cId="2653094595" sldId="292"/>
        </pc:sldMkLst>
        <pc:spChg chg="add del mod">
          <ac:chgData name="mahmud soran" userId="4478472256034a45" providerId="LiveId" clId="{15DF53FC-EC5A-4D44-9F20-7CCDD4E862D4}" dt="2025-02-07T20:51:00.439" v="761" actId="1076"/>
          <ac:spMkLst>
            <pc:docMk/>
            <pc:sldMk cId="2653094595" sldId="292"/>
            <ac:spMk id="12" creationId="{F1B952F5-FDB1-C686-0EC8-E6677323792D}"/>
          </ac:spMkLst>
        </pc:spChg>
        <pc:spChg chg="mod">
          <ac:chgData name="mahmud soran" userId="4478472256034a45" providerId="LiveId" clId="{15DF53FC-EC5A-4D44-9F20-7CCDD4E862D4}" dt="2025-02-07T20:51:00.439" v="761" actId="1076"/>
          <ac:spMkLst>
            <pc:docMk/>
            <pc:sldMk cId="2653094595" sldId="292"/>
            <ac:spMk id="14" creationId="{A58AE387-E591-188B-F4B9-320FFC904B02}"/>
          </ac:spMkLst>
        </pc:spChg>
        <pc:spChg chg="add del mod">
          <ac:chgData name="mahmud soran" userId="4478472256034a45" providerId="LiveId" clId="{15DF53FC-EC5A-4D44-9F20-7CCDD4E862D4}" dt="2025-02-07T20:51:18.376" v="765" actId="1076"/>
          <ac:spMkLst>
            <pc:docMk/>
            <pc:sldMk cId="2653094595" sldId="292"/>
            <ac:spMk id="15" creationId="{9315E1C8-1660-DCC3-BD37-0374DDBAE2F6}"/>
          </ac:spMkLst>
        </pc:spChg>
        <pc:spChg chg="add del mod">
          <ac:chgData name="mahmud soran" userId="4478472256034a45" providerId="LiveId" clId="{15DF53FC-EC5A-4D44-9F20-7CCDD4E862D4}" dt="2025-02-07T20:51:18.376" v="765" actId="1076"/>
          <ac:spMkLst>
            <pc:docMk/>
            <pc:sldMk cId="2653094595" sldId="292"/>
            <ac:spMk id="17" creationId="{A66238C5-27B0-B08E-4327-4DCE5ECE57E4}"/>
          </ac:spMkLst>
        </pc:spChg>
        <pc:spChg chg="mod">
          <ac:chgData name="mahmud soran" userId="4478472256034a45" providerId="LiveId" clId="{15DF53FC-EC5A-4D44-9F20-7CCDD4E862D4}" dt="2025-02-07T20:51:00.439" v="761" actId="1076"/>
          <ac:spMkLst>
            <pc:docMk/>
            <pc:sldMk cId="2653094595" sldId="292"/>
            <ac:spMk id="20" creationId="{951026E1-453D-1C12-A45A-4096ED44BC85}"/>
          </ac:spMkLst>
        </pc:spChg>
        <pc:spChg chg="add del mod">
          <ac:chgData name="mahmud soran" userId="4478472256034a45" providerId="LiveId" clId="{15DF53FC-EC5A-4D44-9F20-7CCDD4E862D4}" dt="2025-02-07T20:51:00.439" v="761" actId="1076"/>
          <ac:spMkLst>
            <pc:docMk/>
            <pc:sldMk cId="2653094595" sldId="292"/>
            <ac:spMk id="21" creationId="{C38ACD7E-EC0B-DA03-28AF-D371B5CD2D10}"/>
          </ac:spMkLst>
        </pc:spChg>
      </pc:sldChg>
      <pc:sldChg chg="modSp mod">
        <pc:chgData name="mahmud soran" userId="4478472256034a45" providerId="LiveId" clId="{15DF53FC-EC5A-4D44-9F20-7CCDD4E862D4}" dt="2025-02-18T13:35:38.916" v="865" actId="20577"/>
        <pc:sldMkLst>
          <pc:docMk/>
          <pc:sldMk cId="1201876306" sldId="337"/>
        </pc:sldMkLst>
        <pc:spChg chg="mod">
          <ac:chgData name="mahmud soran" userId="4478472256034a45" providerId="LiveId" clId="{15DF53FC-EC5A-4D44-9F20-7CCDD4E862D4}" dt="2025-02-07T20:51:42.235" v="767" actId="20577"/>
          <ac:spMkLst>
            <pc:docMk/>
            <pc:sldMk cId="1201876306" sldId="337"/>
            <ac:spMk id="2" creationId="{A294FF70-E878-6363-0350-4AAD57DE6E75}"/>
          </ac:spMkLst>
        </pc:spChg>
        <pc:spChg chg="mod">
          <ac:chgData name="mahmud soran" userId="4478472256034a45" providerId="LiveId" clId="{15DF53FC-EC5A-4D44-9F20-7CCDD4E862D4}" dt="2025-02-18T13:35:38.916" v="865" actId="20577"/>
          <ac:spMkLst>
            <pc:docMk/>
            <pc:sldMk cId="1201876306" sldId="337"/>
            <ac:spMk id="16" creationId="{7466FDF8-2312-5F9E-DB4E-20C24BB59C4A}"/>
          </ac:spMkLst>
        </pc:spChg>
        <pc:spChg chg="mod">
          <ac:chgData name="mahmud soran" userId="4478472256034a45" providerId="LiveId" clId="{15DF53FC-EC5A-4D44-9F20-7CCDD4E862D4}" dt="2025-02-07T20:51:38.854" v="766" actId="20577"/>
          <ac:spMkLst>
            <pc:docMk/>
            <pc:sldMk cId="1201876306" sldId="337"/>
            <ac:spMk id="18" creationId="{82264321-2C50-FDFB-58F9-FF224B4C6F15}"/>
          </ac:spMkLst>
        </pc:spChg>
      </pc:sldChg>
      <pc:sldChg chg="modSp mod">
        <pc:chgData name="mahmud soran" userId="4478472256034a45" providerId="LiveId" clId="{15DF53FC-EC5A-4D44-9F20-7CCDD4E862D4}" dt="2025-02-01T15:12:19.575" v="66" actId="255"/>
        <pc:sldMkLst>
          <pc:docMk/>
          <pc:sldMk cId="1656436594" sldId="339"/>
        </pc:sldMkLst>
        <pc:spChg chg="mod">
          <ac:chgData name="mahmud soran" userId="4478472256034a45" providerId="LiveId" clId="{15DF53FC-EC5A-4D44-9F20-7CCDD4E862D4}" dt="2025-02-01T15:12:19.575" v="66" actId="255"/>
          <ac:spMkLst>
            <pc:docMk/>
            <pc:sldMk cId="1656436594" sldId="339"/>
            <ac:spMk id="18" creationId="{D9EA788A-F932-0258-9844-54A3AD39FAEB}"/>
          </ac:spMkLst>
        </pc:spChg>
      </pc:sldChg>
      <pc:sldChg chg="modSp mod">
        <pc:chgData name="mahmud soran" userId="4478472256034a45" providerId="LiveId" clId="{15DF53FC-EC5A-4D44-9F20-7CCDD4E862D4}" dt="2025-02-07T21:04:46.170" v="787" actId="5793"/>
        <pc:sldMkLst>
          <pc:docMk/>
          <pc:sldMk cId="3822648792" sldId="340"/>
        </pc:sldMkLst>
        <pc:spChg chg="mod">
          <ac:chgData name="mahmud soran" userId="4478472256034a45" providerId="LiveId" clId="{15DF53FC-EC5A-4D44-9F20-7CCDD4E862D4}" dt="2025-02-07T18:57:01.574" v="390" actId="255"/>
          <ac:spMkLst>
            <pc:docMk/>
            <pc:sldMk cId="3822648792" sldId="340"/>
            <ac:spMk id="6" creationId="{BAB97242-AE04-7966-6F34-5C5E26673745}"/>
          </ac:spMkLst>
        </pc:spChg>
        <pc:spChg chg="mod">
          <ac:chgData name="mahmud soran" userId="4478472256034a45" providerId="LiveId" clId="{15DF53FC-EC5A-4D44-9F20-7CCDD4E862D4}" dt="2025-02-07T21:04:46.170" v="787" actId="5793"/>
          <ac:spMkLst>
            <pc:docMk/>
            <pc:sldMk cId="3822648792" sldId="340"/>
            <ac:spMk id="18" creationId="{4E3A1450-94BB-7A34-BEA5-E7609EB88830}"/>
          </ac:spMkLst>
        </pc:spChg>
      </pc:sldChg>
      <pc:sldChg chg="modSp add del mod">
        <pc:chgData name="mahmud soran" userId="4478472256034a45" providerId="LiveId" clId="{15DF53FC-EC5A-4D44-9F20-7CCDD4E862D4}" dt="2025-02-01T14:31:11.309" v="28" actId="47"/>
        <pc:sldMkLst>
          <pc:docMk/>
          <pc:sldMk cId="2441256321" sldId="341"/>
        </pc:sldMkLst>
      </pc:sldChg>
      <pc:sldChg chg="add del ord">
        <pc:chgData name="mahmud soran" userId="4478472256034a45" providerId="LiveId" clId="{15DF53FC-EC5A-4D44-9F20-7CCDD4E862D4}" dt="2025-02-07T20:51:56.505" v="769" actId="47"/>
        <pc:sldMkLst>
          <pc:docMk/>
          <pc:sldMk cId="3597992875" sldId="341"/>
        </pc:sldMkLst>
      </pc:sldChg>
      <pc:sldChg chg="addSp delSp modSp add mod">
        <pc:chgData name="mahmud soran" userId="4478472256034a45" providerId="LiveId" clId="{15DF53FC-EC5A-4D44-9F20-7CCDD4E862D4}" dt="2025-02-07T19:27:07.323" v="507" actId="404"/>
        <pc:sldMkLst>
          <pc:docMk/>
          <pc:sldMk cId="1183851266" sldId="342"/>
        </pc:sldMkLst>
        <pc:spChg chg="add mod">
          <ac:chgData name="mahmud soran" userId="4478472256034a45" providerId="LiveId" clId="{15DF53FC-EC5A-4D44-9F20-7CCDD4E862D4}" dt="2025-02-07T18:52:04.763" v="344" actId="14100"/>
          <ac:spMkLst>
            <pc:docMk/>
            <pc:sldMk cId="1183851266" sldId="342"/>
            <ac:spMk id="3" creationId="{ADFF4A6F-7A99-A611-0116-9417BD1F7988}"/>
          </ac:spMkLst>
        </pc:spChg>
        <pc:spChg chg="mod">
          <ac:chgData name="mahmud soran" userId="4478472256034a45" providerId="LiveId" clId="{15DF53FC-EC5A-4D44-9F20-7CCDD4E862D4}" dt="2025-02-07T19:27:07.323" v="507" actId="404"/>
          <ac:spMkLst>
            <pc:docMk/>
            <pc:sldMk cId="1183851266" sldId="342"/>
            <ac:spMk id="16" creationId="{5FEFC6BF-129A-54B2-6117-C587F653C3F5}"/>
          </ac:spMkLst>
        </pc:spChg>
        <pc:spChg chg="mod">
          <ac:chgData name="mahmud soran" userId="4478472256034a45" providerId="LiveId" clId="{15DF53FC-EC5A-4D44-9F20-7CCDD4E862D4}" dt="2025-02-07T19:02:25.996" v="393" actId="403"/>
          <ac:spMkLst>
            <pc:docMk/>
            <pc:sldMk cId="1183851266" sldId="342"/>
            <ac:spMk id="18" creationId="{4EFBF754-BF55-5588-F296-06A6770B4B6E}"/>
          </ac:spMkLst>
        </pc:spChg>
      </pc:sldChg>
      <pc:sldChg chg="modSp add mod">
        <pc:chgData name="mahmud soran" userId="4478472256034a45" providerId="LiveId" clId="{15DF53FC-EC5A-4D44-9F20-7CCDD4E862D4}" dt="2025-02-07T19:27:56.399" v="515"/>
        <pc:sldMkLst>
          <pc:docMk/>
          <pc:sldMk cId="1203700227" sldId="343"/>
        </pc:sldMkLst>
        <pc:spChg chg="mod">
          <ac:chgData name="mahmud soran" userId="4478472256034a45" providerId="LiveId" clId="{15DF53FC-EC5A-4D44-9F20-7CCDD4E862D4}" dt="2025-02-07T18:43:34.461" v="274" actId="20577"/>
          <ac:spMkLst>
            <pc:docMk/>
            <pc:sldMk cId="1203700227" sldId="343"/>
            <ac:spMk id="3" creationId="{09272BD2-371C-597B-5808-8CF542516EC0}"/>
          </ac:spMkLst>
        </pc:spChg>
        <pc:spChg chg="mod">
          <ac:chgData name="mahmud soran" userId="4478472256034a45" providerId="LiveId" clId="{15DF53FC-EC5A-4D44-9F20-7CCDD4E862D4}" dt="2025-02-07T19:27:56.399" v="515"/>
          <ac:spMkLst>
            <pc:docMk/>
            <pc:sldMk cId="1203700227" sldId="343"/>
            <ac:spMk id="16" creationId="{C1E4E352-C505-90A0-A377-5E75E5894A79}"/>
          </ac:spMkLst>
        </pc:spChg>
        <pc:spChg chg="mod">
          <ac:chgData name="mahmud soran" userId="4478472256034a45" providerId="LiveId" clId="{15DF53FC-EC5A-4D44-9F20-7CCDD4E862D4}" dt="2025-02-07T19:20:30.242" v="441" actId="255"/>
          <ac:spMkLst>
            <pc:docMk/>
            <pc:sldMk cId="1203700227" sldId="343"/>
            <ac:spMk id="18" creationId="{1184DEDD-605D-4B07-4772-3B224E0763D2}"/>
          </ac:spMkLst>
        </pc:spChg>
      </pc:sldChg>
      <pc:sldChg chg="modSp add mod">
        <pc:chgData name="mahmud soran" userId="4478472256034a45" providerId="LiveId" clId="{15DF53FC-EC5A-4D44-9F20-7CCDD4E862D4}" dt="2025-02-07T19:28:03.653" v="516"/>
        <pc:sldMkLst>
          <pc:docMk/>
          <pc:sldMk cId="1236989502" sldId="344"/>
        </pc:sldMkLst>
        <pc:spChg chg="mod">
          <ac:chgData name="mahmud soran" userId="4478472256034a45" providerId="LiveId" clId="{15DF53FC-EC5A-4D44-9F20-7CCDD4E862D4}" dt="2025-02-07T18:50:07.712" v="331" actId="12"/>
          <ac:spMkLst>
            <pc:docMk/>
            <pc:sldMk cId="1236989502" sldId="344"/>
            <ac:spMk id="3" creationId="{BBDD92AD-A3D6-A2E5-D751-A270D3A418AB}"/>
          </ac:spMkLst>
        </pc:spChg>
        <pc:spChg chg="mod">
          <ac:chgData name="mahmud soran" userId="4478472256034a45" providerId="LiveId" clId="{15DF53FC-EC5A-4D44-9F20-7CCDD4E862D4}" dt="2025-02-07T19:28:03.653" v="516"/>
          <ac:spMkLst>
            <pc:docMk/>
            <pc:sldMk cId="1236989502" sldId="344"/>
            <ac:spMk id="16" creationId="{E317B5F8-C8BE-129C-28B7-4FCF49B80307}"/>
          </ac:spMkLst>
        </pc:spChg>
        <pc:spChg chg="mod">
          <ac:chgData name="mahmud soran" userId="4478472256034a45" providerId="LiveId" clId="{15DF53FC-EC5A-4D44-9F20-7CCDD4E862D4}" dt="2025-02-07T18:49:59.663" v="329" actId="12"/>
          <ac:spMkLst>
            <pc:docMk/>
            <pc:sldMk cId="1236989502" sldId="344"/>
            <ac:spMk id="18" creationId="{D8745B14-7967-6DC9-7449-15A2A007AA4F}"/>
          </ac:spMkLst>
        </pc:spChg>
      </pc:sldChg>
      <pc:sldChg chg="addSp delSp modSp add mod">
        <pc:chgData name="mahmud soran" userId="4478472256034a45" providerId="LiveId" clId="{15DF53FC-EC5A-4D44-9F20-7CCDD4E862D4}" dt="2025-02-07T19:28:11.348" v="517"/>
        <pc:sldMkLst>
          <pc:docMk/>
          <pc:sldMk cId="3155769709" sldId="345"/>
        </pc:sldMkLst>
        <pc:spChg chg="mod">
          <ac:chgData name="mahmud soran" userId="4478472256034a45" providerId="LiveId" clId="{15DF53FC-EC5A-4D44-9F20-7CCDD4E862D4}" dt="2025-02-07T19:28:11.348" v="517"/>
          <ac:spMkLst>
            <pc:docMk/>
            <pc:sldMk cId="3155769709" sldId="345"/>
            <ac:spMk id="16" creationId="{A602F0C7-009A-DCC3-6CAF-6764EDC293CA}"/>
          </ac:spMkLst>
        </pc:spChg>
        <pc:spChg chg="mod">
          <ac:chgData name="mahmud soran" userId="4478472256034a45" providerId="LiveId" clId="{15DF53FC-EC5A-4D44-9F20-7CCDD4E862D4}" dt="2025-02-07T18:49:33.058" v="326" actId="14100"/>
          <ac:spMkLst>
            <pc:docMk/>
            <pc:sldMk cId="3155769709" sldId="345"/>
            <ac:spMk id="18" creationId="{E10F711B-840F-2246-855D-CEBA15AF66DE}"/>
          </ac:spMkLst>
        </pc:spChg>
      </pc:sldChg>
      <pc:sldChg chg="modSp add del mod">
        <pc:chgData name="mahmud soran" userId="4478472256034a45" providerId="LiveId" clId="{15DF53FC-EC5A-4D44-9F20-7CCDD4E862D4}" dt="2025-02-07T18:52:10.913" v="345" actId="47"/>
        <pc:sldMkLst>
          <pc:docMk/>
          <pc:sldMk cId="335163685" sldId="346"/>
        </pc:sldMkLst>
      </pc:sldChg>
      <pc:sldChg chg="modSp add mod">
        <pc:chgData name="mahmud soran" userId="4478472256034a45" providerId="LiveId" clId="{15DF53FC-EC5A-4D44-9F20-7CCDD4E862D4}" dt="2025-02-07T19:27:39.105" v="511"/>
        <pc:sldMkLst>
          <pc:docMk/>
          <pc:sldMk cId="1310891870" sldId="347"/>
        </pc:sldMkLst>
        <pc:spChg chg="mod">
          <ac:chgData name="mahmud soran" userId="4478472256034a45" providerId="LiveId" clId="{15DF53FC-EC5A-4D44-9F20-7CCDD4E862D4}" dt="2025-02-07T18:50:54.826" v="336" actId="21"/>
          <ac:spMkLst>
            <pc:docMk/>
            <pc:sldMk cId="1310891870" sldId="347"/>
            <ac:spMk id="3" creationId="{68606722-9184-5604-5DB1-4D5DA155307D}"/>
          </ac:spMkLst>
        </pc:spChg>
        <pc:spChg chg="mod">
          <ac:chgData name="mahmud soran" userId="4478472256034a45" providerId="LiveId" clId="{15DF53FC-EC5A-4D44-9F20-7CCDD4E862D4}" dt="2025-02-07T19:27:39.105" v="511"/>
          <ac:spMkLst>
            <pc:docMk/>
            <pc:sldMk cId="1310891870" sldId="347"/>
            <ac:spMk id="16" creationId="{0B7A5123-1178-30C3-24ED-CA18DD764528}"/>
          </ac:spMkLst>
        </pc:spChg>
        <pc:spChg chg="mod">
          <ac:chgData name="mahmud soran" userId="4478472256034a45" providerId="LiveId" clId="{15DF53FC-EC5A-4D44-9F20-7CCDD4E862D4}" dt="2025-02-07T19:02:19.347" v="392" actId="255"/>
          <ac:spMkLst>
            <pc:docMk/>
            <pc:sldMk cId="1310891870" sldId="347"/>
            <ac:spMk id="18" creationId="{0FB2FDF9-57DD-4D14-771A-78EFE046AA75}"/>
          </ac:spMkLst>
        </pc:spChg>
      </pc:sldChg>
      <pc:sldChg chg="addSp delSp modSp add mod">
        <pc:chgData name="mahmud soran" userId="4478472256034a45" providerId="LiveId" clId="{15DF53FC-EC5A-4D44-9F20-7CCDD4E862D4}" dt="2025-02-07T21:04:35.815" v="778" actId="5793"/>
        <pc:sldMkLst>
          <pc:docMk/>
          <pc:sldMk cId="507632950" sldId="348"/>
        </pc:sldMkLst>
        <pc:spChg chg="add del mod">
          <ac:chgData name="mahmud soran" userId="4478472256034a45" providerId="LiveId" clId="{15DF53FC-EC5A-4D44-9F20-7CCDD4E862D4}" dt="2025-02-07T18:54:26.110" v="369" actId="2710"/>
          <ac:spMkLst>
            <pc:docMk/>
            <pc:sldMk cId="507632950" sldId="348"/>
            <ac:spMk id="6" creationId="{D5A7C755-1034-6B43-DE0D-DD271CBB5CCE}"/>
          </ac:spMkLst>
        </pc:spChg>
        <pc:spChg chg="mod">
          <ac:chgData name="mahmud soran" userId="4478472256034a45" providerId="LiveId" clId="{15DF53FC-EC5A-4D44-9F20-7CCDD4E862D4}" dt="2025-02-07T21:04:35.815" v="778" actId="5793"/>
          <ac:spMkLst>
            <pc:docMk/>
            <pc:sldMk cId="507632950" sldId="348"/>
            <ac:spMk id="18" creationId="{5FB735D4-274B-5CFF-85FF-D3373927ACF0}"/>
          </ac:spMkLst>
        </pc:spChg>
      </pc:sldChg>
      <pc:sldChg chg="addSp delSp modSp add mod ord">
        <pc:chgData name="mahmud soran" userId="4478472256034a45" providerId="LiveId" clId="{15DF53FC-EC5A-4D44-9F20-7CCDD4E862D4}" dt="2025-02-07T19:23:55.769" v="502" actId="403"/>
        <pc:sldMkLst>
          <pc:docMk/>
          <pc:sldMk cId="3808822751" sldId="349"/>
        </pc:sldMkLst>
        <pc:spChg chg="mod">
          <ac:chgData name="mahmud soran" userId="4478472256034a45" providerId="LiveId" clId="{15DF53FC-EC5A-4D44-9F20-7CCDD4E862D4}" dt="2025-02-07T19:16:19.326" v="437" actId="27636"/>
          <ac:spMkLst>
            <pc:docMk/>
            <pc:sldMk cId="3808822751" sldId="349"/>
            <ac:spMk id="3" creationId="{5CCAA014-8572-E3BE-23A8-AED67F262BAB}"/>
          </ac:spMkLst>
        </pc:spChg>
        <pc:spChg chg="add del mod">
          <ac:chgData name="mahmud soran" userId="4478472256034a45" providerId="LiveId" clId="{15DF53FC-EC5A-4D44-9F20-7CCDD4E862D4}" dt="2025-02-07T19:23:55.769" v="502" actId="403"/>
          <ac:spMkLst>
            <pc:docMk/>
            <pc:sldMk cId="3808822751" sldId="349"/>
            <ac:spMk id="16" creationId="{21D509D5-1F85-2B37-0150-C72C28859FE2}"/>
          </ac:spMkLst>
        </pc:spChg>
        <pc:spChg chg="mod">
          <ac:chgData name="mahmud soran" userId="4478472256034a45" providerId="LiveId" clId="{15DF53FC-EC5A-4D44-9F20-7CCDD4E862D4}" dt="2025-02-07T19:21:13.337" v="444" actId="20577"/>
          <ac:spMkLst>
            <pc:docMk/>
            <pc:sldMk cId="3808822751" sldId="349"/>
            <ac:spMk id="18" creationId="{D2F7B037-7346-CFBC-CB6D-4ED76CE2E1E2}"/>
          </ac:spMkLst>
        </pc:spChg>
      </pc:sldChg>
      <pc:sldChg chg="addSp modSp add mod">
        <pc:chgData name="mahmud soran" userId="4478472256034a45" providerId="LiveId" clId="{15DF53FC-EC5A-4D44-9F20-7CCDD4E862D4}" dt="2025-02-07T19:42:22.347" v="581" actId="14100"/>
        <pc:sldMkLst>
          <pc:docMk/>
          <pc:sldMk cId="2737982496" sldId="350"/>
        </pc:sldMkLst>
        <pc:spChg chg="mod">
          <ac:chgData name="mahmud soran" userId="4478472256034a45" providerId="LiveId" clId="{15DF53FC-EC5A-4D44-9F20-7CCDD4E862D4}" dt="2025-02-07T19:42:22.347" v="581" actId="14100"/>
          <ac:spMkLst>
            <pc:docMk/>
            <pc:sldMk cId="2737982496" sldId="350"/>
            <ac:spMk id="3" creationId="{BD2AD75D-11E1-2DAE-8A40-CF6E0013C5B7}"/>
          </ac:spMkLst>
        </pc:spChg>
        <pc:spChg chg="mod">
          <ac:chgData name="mahmud soran" userId="4478472256034a45" providerId="LiveId" clId="{15DF53FC-EC5A-4D44-9F20-7CCDD4E862D4}" dt="2025-02-07T19:29:16.090" v="522" actId="403"/>
          <ac:spMkLst>
            <pc:docMk/>
            <pc:sldMk cId="2737982496" sldId="350"/>
            <ac:spMk id="16" creationId="{FF18C811-9DAD-20A8-F9D9-0087DE1A6847}"/>
          </ac:spMkLst>
        </pc:spChg>
        <pc:spChg chg="mod">
          <ac:chgData name="mahmud soran" userId="4478472256034a45" providerId="LiveId" clId="{15DF53FC-EC5A-4D44-9F20-7CCDD4E862D4}" dt="2025-02-07T19:41:06.067" v="569" actId="113"/>
          <ac:spMkLst>
            <pc:docMk/>
            <pc:sldMk cId="2737982496" sldId="350"/>
            <ac:spMk id="18" creationId="{685A3D91-0ADB-4B48-DE75-34E7C9E22F6E}"/>
          </ac:spMkLst>
        </pc:spChg>
      </pc:sldChg>
      <pc:sldChg chg="add del">
        <pc:chgData name="mahmud soran" userId="4478472256034a45" providerId="LiveId" clId="{15DF53FC-EC5A-4D44-9F20-7CCDD4E862D4}" dt="2025-02-07T19:19:10.994" v="440" actId="47"/>
        <pc:sldMkLst>
          <pc:docMk/>
          <pc:sldMk cId="2208363616" sldId="351"/>
        </pc:sldMkLst>
      </pc:sldChg>
      <pc:sldChg chg="modSp add mod">
        <pc:chgData name="mahmud soran" userId="4478472256034a45" providerId="LiveId" clId="{15DF53FC-EC5A-4D44-9F20-7CCDD4E862D4}" dt="2025-02-07T19:49:22.395" v="597" actId="20577"/>
        <pc:sldMkLst>
          <pc:docMk/>
          <pc:sldMk cId="3957526885" sldId="351"/>
        </pc:sldMkLst>
        <pc:spChg chg="mod">
          <ac:chgData name="mahmud soran" userId="4478472256034a45" providerId="LiveId" clId="{15DF53FC-EC5A-4D44-9F20-7CCDD4E862D4}" dt="2025-02-07T19:48:58.031" v="593" actId="20577"/>
          <ac:spMkLst>
            <pc:docMk/>
            <pc:sldMk cId="3957526885" sldId="351"/>
            <ac:spMk id="3" creationId="{79B84DB9-17B2-4260-A297-6641667D3CCA}"/>
          </ac:spMkLst>
        </pc:spChg>
        <pc:spChg chg="mod">
          <ac:chgData name="mahmud soran" userId="4478472256034a45" providerId="LiveId" clId="{15DF53FC-EC5A-4D44-9F20-7CCDD4E862D4}" dt="2025-02-07T19:49:22.395" v="597" actId="20577"/>
          <ac:spMkLst>
            <pc:docMk/>
            <pc:sldMk cId="3957526885" sldId="351"/>
            <ac:spMk id="18" creationId="{6B67B60A-D374-FD7A-1FEB-C5FE94227F5F}"/>
          </ac:spMkLst>
        </pc:spChg>
      </pc:sldChg>
      <pc:sldChg chg="modSp add mod">
        <pc:chgData name="mahmud soran" userId="4478472256034a45" providerId="LiveId" clId="{15DF53FC-EC5A-4D44-9F20-7CCDD4E862D4}" dt="2025-02-07T19:55:12.686" v="619" actId="20577"/>
        <pc:sldMkLst>
          <pc:docMk/>
          <pc:sldMk cId="4030949409" sldId="352"/>
        </pc:sldMkLst>
        <pc:spChg chg="mod">
          <ac:chgData name="mahmud soran" userId="4478472256034a45" providerId="LiveId" clId="{15DF53FC-EC5A-4D44-9F20-7CCDD4E862D4}" dt="2025-02-07T19:55:12.686" v="619" actId="20577"/>
          <ac:spMkLst>
            <pc:docMk/>
            <pc:sldMk cId="4030949409" sldId="352"/>
            <ac:spMk id="3" creationId="{0722B0FD-201E-2150-DE05-61886FF56ACF}"/>
          </ac:spMkLst>
        </pc:spChg>
        <pc:spChg chg="mod">
          <ac:chgData name="mahmud soran" userId="4478472256034a45" providerId="LiveId" clId="{15DF53FC-EC5A-4D44-9F20-7CCDD4E862D4}" dt="2025-02-07T19:52:48.416" v="609" actId="14100"/>
          <ac:spMkLst>
            <pc:docMk/>
            <pc:sldMk cId="4030949409" sldId="352"/>
            <ac:spMk id="18" creationId="{EE8E3534-5866-CE64-26F3-1C47EBE478FC}"/>
          </ac:spMkLst>
        </pc:spChg>
      </pc:sldChg>
      <pc:sldChg chg="addSp delSp modSp add mod">
        <pc:chgData name="mahmud soran" userId="4478472256034a45" providerId="LiveId" clId="{15DF53FC-EC5A-4D44-9F20-7CCDD4E862D4}" dt="2025-02-07T20:34:16.042" v="668" actId="20577"/>
        <pc:sldMkLst>
          <pc:docMk/>
          <pc:sldMk cId="2100203382" sldId="353"/>
        </pc:sldMkLst>
        <pc:spChg chg="add mod">
          <ac:chgData name="mahmud soran" userId="4478472256034a45" providerId="LiveId" clId="{15DF53FC-EC5A-4D44-9F20-7CCDD4E862D4}" dt="2025-02-07T20:34:16.042" v="668" actId="20577"/>
          <ac:spMkLst>
            <pc:docMk/>
            <pc:sldMk cId="2100203382" sldId="353"/>
            <ac:spMk id="6" creationId="{42D51840-13E0-E8F9-1A0C-6835748A118D}"/>
          </ac:spMkLst>
        </pc:spChg>
        <pc:spChg chg="mod">
          <ac:chgData name="mahmud soran" userId="4478472256034a45" providerId="LiveId" clId="{15DF53FC-EC5A-4D44-9F20-7CCDD4E862D4}" dt="2025-02-07T20:28:14.945" v="622" actId="20577"/>
          <ac:spMkLst>
            <pc:docMk/>
            <pc:sldMk cId="2100203382" sldId="353"/>
            <ac:spMk id="16" creationId="{2305ABDF-6409-3489-2D36-E1B5F8569F09}"/>
          </ac:spMkLst>
        </pc:spChg>
        <pc:spChg chg="mod">
          <ac:chgData name="mahmud soran" userId="4478472256034a45" providerId="LiveId" clId="{15DF53FC-EC5A-4D44-9F20-7CCDD4E862D4}" dt="2025-02-07T20:32:10.562" v="650" actId="404"/>
          <ac:spMkLst>
            <pc:docMk/>
            <pc:sldMk cId="2100203382" sldId="353"/>
            <ac:spMk id="18" creationId="{FB53D80E-0BB1-9367-36CA-BE401C9C55AC}"/>
          </ac:spMkLst>
        </pc:spChg>
      </pc:sldChg>
      <pc:sldChg chg="modSp add mod">
        <pc:chgData name="mahmud soran" userId="4478472256034a45" providerId="LiveId" clId="{15DF53FC-EC5A-4D44-9F20-7CCDD4E862D4}" dt="2025-02-07T20:38:11.830" v="693" actId="12"/>
        <pc:sldMkLst>
          <pc:docMk/>
          <pc:sldMk cId="943214828" sldId="354"/>
        </pc:sldMkLst>
        <pc:spChg chg="mod">
          <ac:chgData name="mahmud soran" userId="4478472256034a45" providerId="LiveId" clId="{15DF53FC-EC5A-4D44-9F20-7CCDD4E862D4}" dt="2025-02-07T20:38:11.830" v="693" actId="12"/>
          <ac:spMkLst>
            <pc:docMk/>
            <pc:sldMk cId="943214828" sldId="354"/>
            <ac:spMk id="6" creationId="{048F943E-FD27-7FE3-661A-2816D99B745F}"/>
          </ac:spMkLst>
        </pc:spChg>
        <pc:spChg chg="mod">
          <ac:chgData name="mahmud soran" userId="4478472256034a45" providerId="LiveId" clId="{15DF53FC-EC5A-4D44-9F20-7CCDD4E862D4}" dt="2025-02-07T20:37:32.984" v="684" actId="12"/>
          <ac:spMkLst>
            <pc:docMk/>
            <pc:sldMk cId="943214828" sldId="354"/>
            <ac:spMk id="18" creationId="{B1A13DEC-BCFC-1F48-8D38-0FA9101577CD}"/>
          </ac:spMkLst>
        </pc:spChg>
      </pc:sldChg>
      <pc:sldChg chg="modSp add mod">
        <pc:chgData name="mahmud soran" userId="4478472256034a45" providerId="LiveId" clId="{15DF53FC-EC5A-4D44-9F20-7CCDD4E862D4}" dt="2025-02-07T20:43:24.351" v="722" actId="404"/>
        <pc:sldMkLst>
          <pc:docMk/>
          <pc:sldMk cId="777360008" sldId="355"/>
        </pc:sldMkLst>
        <pc:spChg chg="mod">
          <ac:chgData name="mahmud soran" userId="4478472256034a45" providerId="LiveId" clId="{15DF53FC-EC5A-4D44-9F20-7CCDD4E862D4}" dt="2025-02-07T20:42:47.829" v="721" actId="12"/>
          <ac:spMkLst>
            <pc:docMk/>
            <pc:sldMk cId="777360008" sldId="355"/>
            <ac:spMk id="6" creationId="{8B1D4A43-6313-9CDF-7E21-86133449EC81}"/>
          </ac:spMkLst>
        </pc:spChg>
        <pc:spChg chg="mod">
          <ac:chgData name="mahmud soran" userId="4478472256034a45" providerId="LiveId" clId="{15DF53FC-EC5A-4D44-9F20-7CCDD4E862D4}" dt="2025-02-07T20:43:24.351" v="722" actId="404"/>
          <ac:spMkLst>
            <pc:docMk/>
            <pc:sldMk cId="777360008" sldId="355"/>
            <ac:spMk id="18" creationId="{75467E7A-62A0-DC0D-8A6A-AFE092C7DB87}"/>
          </ac:spMkLst>
        </pc:spChg>
      </pc:sldChg>
      <pc:sldChg chg="modSp add mod">
        <pc:chgData name="mahmud soran" userId="4478472256034a45" providerId="LiveId" clId="{15DF53FC-EC5A-4D44-9F20-7CCDD4E862D4}" dt="2025-02-07T20:47:40.894" v="746" actId="12"/>
        <pc:sldMkLst>
          <pc:docMk/>
          <pc:sldMk cId="1604755266" sldId="356"/>
        </pc:sldMkLst>
        <pc:spChg chg="mod">
          <ac:chgData name="mahmud soran" userId="4478472256034a45" providerId="LiveId" clId="{15DF53FC-EC5A-4D44-9F20-7CCDD4E862D4}" dt="2025-02-07T20:47:40.894" v="746" actId="12"/>
          <ac:spMkLst>
            <pc:docMk/>
            <pc:sldMk cId="1604755266" sldId="356"/>
            <ac:spMk id="6" creationId="{09F2C8F3-B250-1F12-977D-5DD9AC0A1346}"/>
          </ac:spMkLst>
        </pc:spChg>
        <pc:spChg chg="mod">
          <ac:chgData name="mahmud soran" userId="4478472256034a45" providerId="LiveId" clId="{15DF53FC-EC5A-4D44-9F20-7CCDD4E862D4}" dt="2025-02-07T20:45:53.461" v="735" actId="12"/>
          <ac:spMkLst>
            <pc:docMk/>
            <pc:sldMk cId="1604755266" sldId="356"/>
            <ac:spMk id="18" creationId="{7788BB56-1D70-DB62-34A8-E58C3095995D}"/>
          </ac:spMkLst>
        </pc:spChg>
      </pc:sldChg>
      <pc:sldChg chg="modSp add mod">
        <pc:chgData name="mahmud soran" userId="4478472256034a45" providerId="LiveId" clId="{15DF53FC-EC5A-4D44-9F20-7CCDD4E862D4}" dt="2025-02-07T20:49:59.460" v="759" actId="20577"/>
        <pc:sldMkLst>
          <pc:docMk/>
          <pc:sldMk cId="2383534114" sldId="357"/>
        </pc:sldMkLst>
        <pc:spChg chg="mod">
          <ac:chgData name="mahmud soran" userId="4478472256034a45" providerId="LiveId" clId="{15DF53FC-EC5A-4D44-9F20-7CCDD4E862D4}" dt="2025-02-07T20:49:59.460" v="759" actId="20577"/>
          <ac:spMkLst>
            <pc:docMk/>
            <pc:sldMk cId="2383534114" sldId="357"/>
            <ac:spMk id="6" creationId="{C72E80E6-C94B-2CAB-A708-329EB01A781A}"/>
          </ac:spMkLst>
        </pc:spChg>
        <pc:spChg chg="mod">
          <ac:chgData name="mahmud soran" userId="4478472256034a45" providerId="LiveId" clId="{15DF53FC-EC5A-4D44-9F20-7CCDD4E862D4}" dt="2025-02-07T20:49:51.709" v="758" actId="20577"/>
          <ac:spMkLst>
            <pc:docMk/>
            <pc:sldMk cId="2383534114" sldId="357"/>
            <ac:spMk id="18" creationId="{17045A61-7E65-140F-3711-34BF2F942556}"/>
          </ac:spMkLst>
        </pc:spChg>
      </pc:sldChg>
      <pc:sldChg chg="addSp modSp add mod">
        <pc:chgData name="mahmud soran" userId="4478472256034a45" providerId="LiveId" clId="{15DF53FC-EC5A-4D44-9F20-7CCDD4E862D4}" dt="2025-02-07T21:14:42.155" v="852" actId="20577"/>
        <pc:sldMkLst>
          <pc:docMk/>
          <pc:sldMk cId="3788633562" sldId="358"/>
        </pc:sldMkLst>
        <pc:spChg chg="mod">
          <ac:chgData name="mahmud soran" userId="4478472256034a45" providerId="LiveId" clId="{15DF53FC-EC5A-4D44-9F20-7CCDD4E862D4}" dt="2025-02-07T21:14:42.155" v="852" actId="20577"/>
          <ac:spMkLst>
            <pc:docMk/>
            <pc:sldMk cId="3788633562" sldId="358"/>
            <ac:spMk id="6" creationId="{0312294E-C452-BA2B-24AB-9EADB04D933E}"/>
          </ac:spMkLst>
        </pc:spChg>
        <pc:spChg chg="mod">
          <ac:chgData name="mahmud soran" userId="4478472256034a45" providerId="LiveId" clId="{15DF53FC-EC5A-4D44-9F20-7CCDD4E862D4}" dt="2025-02-07T21:06:51.964" v="789"/>
          <ac:spMkLst>
            <pc:docMk/>
            <pc:sldMk cId="3788633562" sldId="358"/>
            <ac:spMk id="16" creationId="{2BA1D9DC-488E-19C2-2707-80C28ABC16B4}"/>
          </ac:spMkLst>
        </pc:spChg>
        <pc:spChg chg="mod">
          <ac:chgData name="mahmud soran" userId="4478472256034a45" providerId="LiveId" clId="{15DF53FC-EC5A-4D44-9F20-7CCDD4E862D4}" dt="2025-02-07T21:14:15.750" v="849" actId="12"/>
          <ac:spMkLst>
            <pc:docMk/>
            <pc:sldMk cId="3788633562" sldId="358"/>
            <ac:spMk id="18" creationId="{A2E445A0-658B-9282-1281-192C6B1FBEC1}"/>
          </ac:spMkLst>
        </pc:spChg>
      </pc:sldChg>
      <pc:sldChg chg="modSp mod modAnim">
        <pc:chgData name="mahmud soran" userId="4478472256034a45" providerId="LiveId" clId="{15DF53FC-EC5A-4D44-9F20-7CCDD4E862D4}" dt="2025-02-18T13:34:57.907" v="863" actId="20577"/>
        <pc:sldMkLst>
          <pc:docMk/>
          <pc:sldMk cId="1262899984" sldId="360"/>
        </pc:sldMkLst>
        <pc:spChg chg="mod">
          <ac:chgData name="mahmud soran" userId="4478472256034a45" providerId="LiveId" clId="{15DF53FC-EC5A-4D44-9F20-7CCDD4E862D4}" dt="2025-02-18T13:34:57.907" v="863" actId="20577"/>
          <ac:spMkLst>
            <pc:docMk/>
            <pc:sldMk cId="1262899984" sldId="360"/>
            <ac:spMk id="18" creationId="{840E3E79-71A5-F070-0413-7E19BCB2770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2CB86-C61E-4F2D-B19B-11A1AE189E1E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B2A38-D0C1-4C9A-BAC4-9CF31A331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11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95D3F-7059-AE83-E625-D6826F4E2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7A95B6-3B02-E5FA-BEF3-0670F7EA05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11407-7EBA-BC40-812C-C97B17C56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535-73FB-426F-A89B-56EEBADE439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CE251-63DB-DE78-F59A-851ABC375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80B15-C29D-21A6-4D9A-910CF100C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047-16C3-437C-BA7C-6F4CE9E6D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80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7A517-A404-A250-19F2-2565F78E6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D8693-3D9D-1171-3D41-179450AC2D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9531C-2931-E734-7F6E-C7F985AA8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535-73FB-426F-A89B-56EEBADE439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1D4DC-A9B8-06E7-6296-F1E757AEA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96C92-3711-6584-1770-61B8F172E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047-16C3-437C-BA7C-6F4CE9E6D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268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0EB31F-76BE-2D99-8EF4-3BF73E333A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52A985-FAB1-D78A-F976-9654A3C87A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3BA70-DD7F-50A7-3045-63E7CCB8C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535-73FB-426F-A89B-56EEBADE439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AABBA-F727-D862-394C-6A008AE32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F63B9-359A-8551-BCCF-A3707FC89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047-16C3-437C-BA7C-6F4CE9E6D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4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190FF-173E-212A-A2FE-302FC28C7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05552-C604-011B-3037-B3087D54C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A7786-234F-00BC-1DB1-028472E17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535-73FB-426F-A89B-56EEBADE439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58774-367F-776E-7172-28FE46DE7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BD0F-7521-5756-A1E6-2AD1EBFF2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047-16C3-437C-BA7C-6F4CE9E6D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1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498F5-593E-EAA9-6246-7BB2C6E5C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B6746-D4FE-9FCE-4EE9-9F3D2857F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AF64C-CE34-3269-189C-8A6CA491D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535-73FB-426F-A89B-56EEBADE439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25B53-9A1F-2705-9296-583A8F357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EBB55-5596-8C62-9720-182DF8F0E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047-16C3-437C-BA7C-6F4CE9E6D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64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B7788-9C03-1764-B8D8-E620B18B9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D3376-69C4-7F90-C29D-4CD42BD37F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0F7C6-BE91-2FB0-2C80-6666E7520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810E23-55D3-A8F5-9D5C-CFDA9BBC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535-73FB-426F-A89B-56EEBADE439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C1DDEA-AF6B-90A6-DDAD-48F393A43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787FB8-0B7E-3F1B-BC68-F6D7BD01F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047-16C3-437C-BA7C-6F4CE9E6D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27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0500E-44B2-63CB-EE2D-F0CF818B1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E3182B-3960-66C6-244C-283CDD952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D9054D-3C59-8A69-F545-A8F0EBC20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1F62AC-5980-2ADE-2158-2A6904D81E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0E8A4-D36F-E243-B667-706E589A44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1D0036-F599-6058-029B-166BBF1A9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535-73FB-426F-A89B-56EEBADE439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6E6007-4438-5937-2D92-69ABC855E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4C0D6E-E1F5-D0A0-A019-D76A0C5B5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047-16C3-437C-BA7C-6F4CE9E6D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3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3116A-F294-6386-CE96-3895764D1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DA76ED-3071-69E9-DB20-04F4CF0F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535-73FB-426F-A89B-56EEBADE439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D4C9-2FC8-F23F-399B-63AF74E5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2C0B92-B44A-6D69-31F7-9D96A7D38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047-16C3-437C-BA7C-6F4CE9E6D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65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589841-B54D-8AA6-9520-A23381219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535-73FB-426F-A89B-56EEBADE439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DBFAAF-F53A-869B-DC4F-95E178B99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D0B3F-4708-88E4-B149-2F244A5E5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047-16C3-437C-BA7C-6F4CE9E6D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9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33C53-38E8-E747-DC74-4C97A8EAE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D0C25-104B-7720-54A0-A99BABACA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C0E063-9AE9-416B-9EBE-D28516A9A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64B8F2-8453-5414-516F-0A585A6F9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535-73FB-426F-A89B-56EEBADE439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99A647-A848-587C-D77E-3FCD7BBCF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C0943D-8A56-2F27-1DA3-C5090F4B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047-16C3-437C-BA7C-6F4CE9E6D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8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EE895-CC65-696B-DCEE-EB68CFC6C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8159A5-6B74-725D-33C5-7A6EB17CFA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9D6C3A-3358-220E-85E6-11C18B7A9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8B8F5-EEBE-2FDF-23B0-11EB23188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DA535-73FB-426F-A89B-56EEBADE439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41815-0964-8F2D-E0F4-A6FC282F2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B760C-4E4B-71EB-1523-A75257856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047-16C3-437C-BA7C-6F4CE9E6D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697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6E6783-0A72-AAA8-D6C6-AE964D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33AB7-9AB7-93F3-145E-7E3A0B95B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0B1C4-7766-27C3-802B-21042EB219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DA535-73FB-426F-A89B-56EEBADE4390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FAD38-1E12-4484-18E7-C64E442139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826A7-3A0A-0B05-3943-B73E19F55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1C047-16C3-437C-BA7C-6F4CE9E6D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30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16650-89BA-CBC9-528E-9AD9ACEC9C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12963"/>
            <a:ext cx="5867400" cy="2387600"/>
          </a:xfrm>
        </p:spPr>
        <p:txBody>
          <a:bodyPr anchor="ctr">
            <a:normAutofit/>
          </a:bodyPr>
          <a:lstStyle/>
          <a:p>
            <a:pPr algn="r"/>
            <a:r>
              <a:rPr lang="en-US" sz="3200" b="1" dirty="0"/>
              <a:t>Introduction to Cardiopulmonary Physiotherapy 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11D7D7-1DB0-A00E-E652-B5ACB48F2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170" y="2112963"/>
            <a:ext cx="5807529" cy="2387600"/>
          </a:xfrm>
        </p:spPr>
        <p:txBody>
          <a:bodyPr anchor="ctr">
            <a:normAutofit/>
          </a:bodyPr>
          <a:lstStyle/>
          <a:p>
            <a:pPr algn="l"/>
            <a:r>
              <a:rPr lang="en-US" sz="2800" b="1" dirty="0"/>
              <a:t>Prepared by </a:t>
            </a:r>
          </a:p>
          <a:p>
            <a:pPr algn="l"/>
            <a:r>
              <a:rPr lang="en-US" sz="2800" dirty="0"/>
              <a:t>PT Mahmood soran</a:t>
            </a:r>
          </a:p>
          <a:p>
            <a:pPr algn="l"/>
            <a:r>
              <a:rPr lang="en-US" sz="2800" dirty="0"/>
              <a:t>1.2025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6DE033-AE47-8041-F8D6-3ED736DD555E}"/>
              </a:ext>
            </a:extLst>
          </p:cNvPr>
          <p:cNvSpPr/>
          <p:nvPr/>
        </p:nvSpPr>
        <p:spPr>
          <a:xfrm>
            <a:off x="209841" y="6442415"/>
            <a:ext cx="3962110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31EA7-1B9B-9A5D-857B-3956C3BF82C4}"/>
              </a:ext>
            </a:extLst>
          </p:cNvPr>
          <p:cNvSpPr/>
          <p:nvPr/>
        </p:nvSpPr>
        <p:spPr>
          <a:xfrm>
            <a:off x="6041570" y="2754086"/>
            <a:ext cx="54430" cy="121375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accent5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8AA4BD-E467-C6CF-B20C-6AE7C19DF3C4}"/>
              </a:ext>
            </a:extLst>
          </p:cNvPr>
          <p:cNvSpPr/>
          <p:nvPr/>
        </p:nvSpPr>
        <p:spPr>
          <a:xfrm>
            <a:off x="8251225" y="6442415"/>
            <a:ext cx="3826474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D25384-7903-AE47-4821-6E96BD1A2F1C}"/>
              </a:ext>
            </a:extLst>
          </p:cNvPr>
          <p:cNvSpPr/>
          <p:nvPr/>
        </p:nvSpPr>
        <p:spPr>
          <a:xfrm>
            <a:off x="4298351" y="6442415"/>
            <a:ext cx="3826474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47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413E13-D71F-86F1-B9DF-86C179FE1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C1E4E352-C505-90A0-A377-5E75E5894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3600" dirty="0"/>
              <a:t>Role of Cardiopulmonary Physiotherapy –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Treatment &amp; Rehabilitation</a:t>
            </a:r>
            <a:endParaRPr lang="en-US" sz="360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184DEDD-605D-4B07-4772-3B224E0763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5" y="1529442"/>
            <a:ext cx="6280119" cy="5235121"/>
          </a:xfrm>
        </p:spPr>
        <p:txBody>
          <a:bodyPr>
            <a:normAutofit/>
          </a:bodyPr>
          <a:lstStyle/>
          <a:p>
            <a:r>
              <a:rPr lang="en-US" sz="2800" b="1" dirty="0"/>
              <a:t>Cardiac Physiotherapy</a:t>
            </a:r>
          </a:p>
          <a:p>
            <a:endParaRPr lang="en-US" sz="2000" b="1" dirty="0"/>
          </a:p>
          <a:p>
            <a:pPr>
              <a:lnSpc>
                <a:spcPct val="150000"/>
              </a:lnSpc>
            </a:pPr>
            <a:r>
              <a:rPr lang="en-US" sz="2400" b="1" dirty="0"/>
              <a:t>Phase I – Acute (In-Hospital Rehabilitation)</a:t>
            </a:r>
            <a:endParaRPr lang="en-US" sz="24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Begins </a:t>
            </a:r>
            <a:r>
              <a:rPr lang="en-US" sz="2000" b="1" dirty="0"/>
              <a:t>immediately after a cardiac event</a:t>
            </a:r>
            <a:r>
              <a:rPr lang="en-US" sz="2000" dirty="0"/>
              <a:t> (e.g., heart attack, surgery, heart failure).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Focuses on </a:t>
            </a:r>
            <a:r>
              <a:rPr lang="en-US" sz="2000" b="1" dirty="0"/>
              <a:t>early mobilization, deep breathing exercises, and preventing complications</a:t>
            </a:r>
            <a:r>
              <a:rPr lang="en-US" sz="2000" dirty="0"/>
              <a:t>.</a:t>
            </a:r>
          </a:p>
          <a:p>
            <a:pPr lvl="1">
              <a:lnSpc>
                <a:spcPct val="150000"/>
              </a:lnSpc>
            </a:pPr>
            <a:endParaRPr lang="en-US" sz="2300" dirty="0"/>
          </a:p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C9B432D-B024-7F4F-7749-93C5E43E0684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23F067-A158-D189-8551-173D906E3527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717B29-FC08-861B-304B-9347717B245F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09272BD2-371C-597B-5808-8CF542516EC0}"/>
              </a:ext>
            </a:extLst>
          </p:cNvPr>
          <p:cNvSpPr txBox="1">
            <a:spLocks/>
          </p:cNvSpPr>
          <p:nvPr/>
        </p:nvSpPr>
        <p:spPr>
          <a:xfrm>
            <a:off x="6351814" y="1398815"/>
            <a:ext cx="6024305" cy="5365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Includes </a:t>
            </a:r>
            <a:r>
              <a:rPr lang="en-US" sz="2000" b="1" dirty="0"/>
              <a:t>low-intensity activities like bedside exercises, chair sitting, and short walks</a:t>
            </a:r>
            <a:r>
              <a:rPr lang="en-US" sz="2000" dirty="0"/>
              <a:t>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Monitors </a:t>
            </a:r>
            <a:r>
              <a:rPr lang="en-US" sz="2000" b="1" dirty="0"/>
              <a:t>vital signs (heart rate, blood pressure, oxygen saturation) to ensure patient safety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370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FC4849-896C-5AEB-F0CC-4EFB1EDB16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E317B5F8-C8BE-129C-28B7-4FCF49B80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3600" dirty="0"/>
              <a:t>Role of Cardiopulmonary Physiotherapy –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Treatment &amp; Rehabilitation</a:t>
            </a:r>
            <a:endParaRPr lang="en-US" sz="360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8745B14-7967-6DC9-7449-15A2A007A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5" y="1529442"/>
            <a:ext cx="6280119" cy="523512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Phase II – Subacute (Outpatient Rehabilitation, 6-12 Weeks)</a:t>
            </a:r>
          </a:p>
          <a:p>
            <a:pPr>
              <a:lnSpc>
                <a:spcPct val="150000"/>
              </a:lnSpc>
            </a:pPr>
            <a:endParaRPr lang="en-US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Supervised </a:t>
            </a:r>
            <a:r>
              <a:rPr lang="en-US" sz="2000" b="1" dirty="0"/>
              <a:t>structured exercise program</a:t>
            </a:r>
            <a:r>
              <a:rPr lang="en-US" sz="2000" dirty="0"/>
              <a:t> to rebuild cardiovascular endurance.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Includes </a:t>
            </a:r>
            <a:r>
              <a:rPr lang="en-US" sz="2000" b="1" dirty="0"/>
              <a:t>aerobic training, resistance training, and breathing exercises</a:t>
            </a:r>
            <a:r>
              <a:rPr lang="en-US" sz="2000" dirty="0"/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8D2BE2-B8B3-9E49-62E3-BC24BE90719B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FDCE2D-A6DA-2DF3-CAFA-82E37FDEC0AF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474578-D30F-6216-B28D-0EC20B2021AF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BBDD92AD-A3D6-A2E5-D751-A270D3A418AB}"/>
              </a:ext>
            </a:extLst>
          </p:cNvPr>
          <p:cNvSpPr txBox="1">
            <a:spLocks/>
          </p:cNvSpPr>
          <p:nvPr/>
        </p:nvSpPr>
        <p:spPr>
          <a:xfrm>
            <a:off x="6351814" y="1529441"/>
            <a:ext cx="6024305" cy="523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Focus on </a:t>
            </a:r>
            <a:r>
              <a:rPr lang="en-US" sz="2000" b="1" dirty="0"/>
              <a:t>education regarding medication, lifestyle changes, and self-monitoring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698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87546D-61CB-9001-4BAD-9F15B0BFBF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A602F0C7-009A-DCC3-6CAF-6764EDC29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3600" dirty="0"/>
              <a:t>Role of Cardiopulmonary Physiotherapy –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Treatment &amp; Rehabilitation</a:t>
            </a:r>
            <a:endParaRPr lang="en-US" sz="360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E10F711B-840F-2246-855D-CEBA15AF6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5" y="1529442"/>
            <a:ext cx="6402584" cy="523512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Phase III – Maintenance &amp; Long-Term Prevention</a:t>
            </a:r>
          </a:p>
          <a:p>
            <a:pPr>
              <a:lnSpc>
                <a:spcPct val="150000"/>
              </a:lnSpc>
            </a:pPr>
            <a:endParaRPr lang="en-US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/>
              <a:t>Patients continue </a:t>
            </a:r>
            <a:r>
              <a:rPr lang="fr-FR" sz="2000" b="1" dirty="0"/>
              <a:t>Independent exercices</a:t>
            </a:r>
            <a:r>
              <a:rPr lang="fr-FR" sz="2000" dirty="0"/>
              <a:t> Under guidance.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Focuses on </a:t>
            </a:r>
            <a:r>
              <a:rPr lang="en-US" sz="2000" b="1" dirty="0"/>
              <a:t>long-term adherence to exercise and heart-healthy behaviors</a:t>
            </a:r>
            <a:r>
              <a:rPr lang="en-US" sz="2000" dirty="0"/>
              <a:t>.</a:t>
            </a:r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0ADC3AA-D7B9-32BD-555C-39FECDCB5860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9A15B1-EE80-ACC3-058F-3E901BB182E7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3BA432-D19B-F3E9-A128-DDD4910D6419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76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FE929B-1DB2-1698-8954-36EA73B7F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21D509D5-1F85-2B37-0150-C72C28859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 fontScale="90000"/>
          </a:bodyPr>
          <a:lstStyle/>
          <a:p>
            <a:r>
              <a:rPr lang="en-US" sz="4000" dirty="0"/>
              <a:t>Role of Cardiopulmonary Physiotherapy </a:t>
            </a:r>
            <a:r>
              <a:rPr lang="en-US" sz="3600" dirty="0"/>
              <a:t>–</a:t>
            </a:r>
            <a:r>
              <a:rPr lang="en-US" sz="2400" dirty="0"/>
              <a:t> </a:t>
            </a:r>
            <a:r>
              <a:rPr lang="en-US" sz="2900" b="1" dirty="0"/>
              <a:t>Emergency Care in Cardiopulmonary …</a:t>
            </a:r>
            <a:endParaRPr lang="en-US" sz="290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2F7B037-7346-CFBC-CB6D-4ED76CE2E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5" y="1529442"/>
            <a:ext cx="6024305" cy="5235121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b="1" dirty="0"/>
              <a:t>Initial Assessment (</a:t>
            </a:r>
            <a:r>
              <a:rPr lang="en-US" sz="2400" b="1" u="sng" dirty="0"/>
              <a:t>ABCDE Approach</a:t>
            </a:r>
            <a:r>
              <a:rPr lang="en-US" sz="2400" b="1" dirty="0"/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Airway</a:t>
            </a:r>
            <a:r>
              <a:rPr lang="en-US" sz="2000" dirty="0"/>
              <a:t> – Ensure a patent airway, remove obstructions, and assist with airway clearance if necessary (e.g., suctioning, positioning).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Breathing</a:t>
            </a:r>
            <a:r>
              <a:rPr lang="en-US" sz="2000" dirty="0"/>
              <a:t> – Assess respiratory rate, oxygen saturation (</a:t>
            </a:r>
            <a:r>
              <a:rPr lang="en-US" sz="2000" dirty="0" err="1"/>
              <a:t>SpO</a:t>
            </a:r>
            <a:r>
              <a:rPr lang="en-US" sz="2000" dirty="0"/>
              <a:t>₂), and work of breathing. Provide oxygen therapy or ventilatory support if needed.</a:t>
            </a:r>
            <a:endParaRPr lang="en-US" sz="2000" b="1" dirty="0"/>
          </a:p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0B204BB-FA0D-3FC9-134D-37CCE495DB73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8BE61B-01D5-074A-4616-65C53C13AC43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15CAC2-ED97-2B7A-BC2D-608BE22968C3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5CCAA014-8572-E3BE-23A8-AED67F262BAB}"/>
              </a:ext>
            </a:extLst>
          </p:cNvPr>
          <p:cNvSpPr txBox="1">
            <a:spLocks/>
          </p:cNvSpPr>
          <p:nvPr/>
        </p:nvSpPr>
        <p:spPr>
          <a:xfrm>
            <a:off x="6080609" y="1755321"/>
            <a:ext cx="6024305" cy="5025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000" b="1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Circulation</a:t>
            </a:r>
            <a:r>
              <a:rPr lang="en-US" sz="2400" dirty="0"/>
              <a:t> – Monitor heart rate, blood pressure, and perfusion. Address circulatory issues (e.g., fluid resuscitation, CPR if cardiac arrest occurs).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Disability</a:t>
            </a:r>
            <a:r>
              <a:rPr lang="en-US" sz="2400" dirty="0"/>
              <a:t> – Assess neurological status (Glasgow Coma Scale, pupil response) and rule out hypoxia-related impairment.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Exposure</a:t>
            </a:r>
            <a:r>
              <a:rPr lang="en-US" sz="2400" dirty="0"/>
              <a:t> – Identify potential causes of distress, such as infections, trauma, or complications from chronic diseases.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0882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2E9E73-E2EA-85C0-7F36-E472538819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FF18C811-9DAD-20A8-F9D9-0087DE1A6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 fontScale="90000"/>
          </a:bodyPr>
          <a:lstStyle/>
          <a:p>
            <a:r>
              <a:rPr lang="en-US" sz="4000" dirty="0"/>
              <a:t>Role of Cardiopulmonary Physiotherapy </a:t>
            </a:r>
            <a:r>
              <a:rPr lang="en-US" sz="3600" dirty="0"/>
              <a:t>– </a:t>
            </a:r>
            <a:r>
              <a:rPr lang="en-US" sz="3100" dirty="0"/>
              <a:t>Prevention &amp; Health Promotion (Education)</a:t>
            </a:r>
            <a:endParaRPr lang="en-US" sz="360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85A3D91-0ADB-4B48-DE75-34E7C9E22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5" y="1529442"/>
            <a:ext cx="6024305" cy="5235121"/>
          </a:xfrm>
        </p:spPr>
        <p:txBody>
          <a:bodyPr>
            <a:normAutofit/>
          </a:bodyPr>
          <a:lstStyle/>
          <a:p>
            <a:r>
              <a:rPr lang="en-US" sz="2400" b="1" dirty="0"/>
              <a:t>Primary Prevention: Avoiding Disease Development</a:t>
            </a:r>
          </a:p>
          <a:p>
            <a:endParaRPr lang="en-US" sz="2000" b="1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b="1" dirty="0"/>
              <a:t>Lifestyle Modifications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Regular physical activity (e.g., aerobic exercises, breathing exercises)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Healthy diet (low salt, balanced nutrition, hydration)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Stress management techniques</a:t>
            </a:r>
          </a:p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1C9027-801B-799D-66B9-A5122D66CE3B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BEB75B-18CE-0AA1-8381-D659AEFAE02C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F3B3F2-5D4E-4483-BDA5-FF1457968E8F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BD2AD75D-11E1-2DAE-8A40-CF6E0013C5B7}"/>
              </a:ext>
            </a:extLst>
          </p:cNvPr>
          <p:cNvSpPr txBox="1">
            <a:spLocks/>
          </p:cNvSpPr>
          <p:nvPr/>
        </p:nvSpPr>
        <p:spPr>
          <a:xfrm>
            <a:off x="6080609" y="2016579"/>
            <a:ext cx="6024305" cy="4764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b="1" dirty="0"/>
              <a:t>Public Awareness &amp; Education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Community workshops on heart and lung health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School-based awareness programs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Digital health campaigns (social media, apps)</a:t>
            </a:r>
          </a:p>
        </p:txBody>
      </p:sp>
    </p:spTree>
    <p:extLst>
      <p:ext uri="{BB962C8B-B14F-4D97-AF65-F5344CB8AC3E}">
        <p14:creationId xmlns:p14="http://schemas.microsoft.com/office/powerpoint/2010/main" val="2737982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431FF6-769B-971D-65E2-2B7299DF99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9208510E-34A3-C3F6-3DD0-4B89E493D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 fontScale="90000"/>
          </a:bodyPr>
          <a:lstStyle/>
          <a:p>
            <a:r>
              <a:rPr lang="en-US" sz="4000" dirty="0"/>
              <a:t>Role of Cardiopulmonary Physiotherapy </a:t>
            </a:r>
            <a:r>
              <a:rPr lang="en-US" sz="3600" dirty="0"/>
              <a:t>– </a:t>
            </a:r>
            <a:r>
              <a:rPr lang="en-US" sz="3100" dirty="0"/>
              <a:t>Prevention &amp; Health Promotion (Education)</a:t>
            </a:r>
            <a:endParaRPr lang="en-US" sz="360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B67B60A-D374-FD7A-1FEB-C5FE94227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5" y="1529442"/>
            <a:ext cx="7006741" cy="5235121"/>
          </a:xfrm>
        </p:spPr>
        <p:txBody>
          <a:bodyPr>
            <a:normAutofit/>
          </a:bodyPr>
          <a:lstStyle/>
          <a:p>
            <a:r>
              <a:rPr lang="en-US" sz="2400" b="1" dirty="0"/>
              <a:t>Secondary Prevention: Early Detection &amp; Risk Reduction</a:t>
            </a:r>
          </a:p>
          <a:p>
            <a:endParaRPr lang="en-US" sz="2000" b="1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b="1" dirty="0"/>
              <a:t>Screening &amp; Early Diagnosis</a:t>
            </a:r>
            <a:endParaRPr lang="en-US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Regular health check-ups (BP, cholesterol, lung function tests)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Identifying high-risk individuals (family history, obesity, diabetes)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FAC7879-1D4B-3636-7CB7-EBB24F6F0CA9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8BD9F2-270D-6A30-FED5-2E710B0E4A77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E03FD6-DA64-EEA9-FBEB-47D6C761D9C1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79B84DB9-17B2-4260-A297-6641667D3CCA}"/>
              </a:ext>
            </a:extLst>
          </p:cNvPr>
          <p:cNvSpPr txBox="1">
            <a:spLocks/>
          </p:cNvSpPr>
          <p:nvPr/>
        </p:nvSpPr>
        <p:spPr>
          <a:xfrm>
            <a:off x="6080609" y="2016579"/>
            <a:ext cx="6024305" cy="4764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7526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00C9D9-F565-D1C6-DCF3-D6905FFA5D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D7F06DF0-BA52-1888-FE6E-0C06C6DE3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 fontScale="90000"/>
          </a:bodyPr>
          <a:lstStyle/>
          <a:p>
            <a:r>
              <a:rPr lang="en-US" sz="4000" dirty="0"/>
              <a:t>Role of Cardiopulmonary Physiotherapy </a:t>
            </a:r>
            <a:r>
              <a:rPr lang="en-US" sz="3600" dirty="0"/>
              <a:t>– </a:t>
            </a:r>
            <a:r>
              <a:rPr lang="en-US" sz="3100" dirty="0"/>
              <a:t>Prevention &amp; Health Promotion (Education)</a:t>
            </a:r>
            <a:endParaRPr lang="en-US" sz="360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EE8E3534-5866-CE64-26F3-1C47EBE47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6" y="1529442"/>
            <a:ext cx="6198476" cy="5235121"/>
          </a:xfrm>
        </p:spPr>
        <p:txBody>
          <a:bodyPr>
            <a:normAutofit/>
          </a:bodyPr>
          <a:lstStyle/>
          <a:p>
            <a:r>
              <a:rPr lang="en-US" sz="2400" b="1" dirty="0"/>
              <a:t>Tertiary Prevention: Managing &amp; Reducing Complications</a:t>
            </a:r>
          </a:p>
          <a:p>
            <a:endParaRPr lang="en-US" sz="2000" b="1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b="1" dirty="0"/>
              <a:t>Physiotherapy in Disease Management</a:t>
            </a:r>
            <a:r>
              <a:rPr lang="en-US" sz="2000" dirty="0"/>
              <a:t>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Pulmonary rehabilitation (breathing techniques, oxygen therapy)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Cardiac rehabilitation (graded exercise programs, strength training)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79CC957-BB6B-D975-762C-89051860590F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B4E567-A78A-F85F-2D3C-AA5A69038749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398EEC-F98C-3664-D72E-8FE7FEE46757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0722B0FD-201E-2150-DE05-61886FF56ACF}"/>
              </a:ext>
            </a:extLst>
          </p:cNvPr>
          <p:cNvSpPr txBox="1">
            <a:spLocks/>
          </p:cNvSpPr>
          <p:nvPr/>
        </p:nvSpPr>
        <p:spPr>
          <a:xfrm>
            <a:off x="6080609" y="2016579"/>
            <a:ext cx="6024305" cy="4764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400" b="1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b="1" dirty="0"/>
              <a:t>Patient &amp; Caregiver Education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Self-monitoring (pulse oximetry, peak flow meters)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Adherence to medication and lifestyle changes</a:t>
            </a:r>
          </a:p>
        </p:txBody>
      </p:sp>
    </p:spTree>
    <p:extLst>
      <p:ext uri="{BB962C8B-B14F-4D97-AF65-F5344CB8AC3E}">
        <p14:creationId xmlns:p14="http://schemas.microsoft.com/office/powerpoint/2010/main" val="4030949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EC70B2-F951-084B-263A-724F182D8B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2305ABDF-6409-3489-2D36-E1B5F8569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4000" dirty="0"/>
              <a:t>Overview of Cardiopulmonary Conditions</a:t>
            </a:r>
            <a:endParaRPr lang="en-US" sz="360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B53D80E-0BB1-9367-36CA-BE401C9C5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6" y="1529442"/>
            <a:ext cx="6100504" cy="5235121"/>
          </a:xfrm>
        </p:spPr>
        <p:txBody>
          <a:bodyPr>
            <a:normAutofit/>
          </a:bodyPr>
          <a:lstStyle/>
          <a:p>
            <a:r>
              <a:rPr lang="en-US" sz="2800" b="1" dirty="0"/>
              <a:t>Cardiovascular Conditions</a:t>
            </a:r>
          </a:p>
          <a:p>
            <a:endParaRPr lang="en-US" sz="2000" b="1" dirty="0"/>
          </a:p>
          <a:p>
            <a:r>
              <a:rPr lang="en-US" sz="2400" b="1" dirty="0"/>
              <a:t>Hypertension (High Blood Pressure)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Definition</a:t>
            </a:r>
            <a:r>
              <a:rPr lang="en-US" sz="2000" dirty="0"/>
              <a:t>: Persistent elevation of blood pressure (above 140/90 mmHg).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Causes</a:t>
            </a:r>
            <a:r>
              <a:rPr lang="en-US" sz="2000" dirty="0"/>
              <a:t>: Genetics, obesity, stress, high salt intake, sedentary lifestyle.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Treatment</a:t>
            </a:r>
            <a:r>
              <a:rPr lang="en-US" sz="2000" dirty="0"/>
              <a:t>: Lifestyle changes, antihypertensive medications, exercise.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Physiotherapy Role</a:t>
            </a:r>
            <a:r>
              <a:rPr lang="en-US" sz="2000" dirty="0"/>
              <a:t>: Supervised aerobic exercise, relaxation techniques, weight management.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A2D947D-33FF-62AA-2449-DE6A9443E20C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B6B684-E3C7-B137-FE95-2EFAF9DC755F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9439F0-495A-C642-1E92-03E54BF6D7F8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42D51840-13E0-E8F9-1A0C-6835748A118D}"/>
              </a:ext>
            </a:extLst>
          </p:cNvPr>
          <p:cNvSpPr txBox="1">
            <a:spLocks/>
          </p:cNvSpPr>
          <p:nvPr/>
        </p:nvSpPr>
        <p:spPr>
          <a:xfrm>
            <a:off x="6110897" y="1529441"/>
            <a:ext cx="6100504" cy="523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Coronary Artery Disease (CAD)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Definition</a:t>
            </a:r>
            <a:r>
              <a:rPr lang="en-US" sz="2000" dirty="0"/>
              <a:t>: Narrowing of coronary arteries due to plaque buildup (atherosclerosis), leading to reduced oxygen supply to the heart.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Causes</a:t>
            </a:r>
            <a:r>
              <a:rPr lang="en-US" sz="2000" dirty="0"/>
              <a:t>: Smoking, high cholesterol, diabetes, hypertension.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Treatment</a:t>
            </a:r>
            <a:r>
              <a:rPr lang="en-US" sz="2000" dirty="0"/>
              <a:t>: Medications (aspirin, statins, beta-blockers), lifestyle changes, angioplasty, bypass surgery.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Physiotherapy Role</a:t>
            </a:r>
            <a:r>
              <a:rPr lang="en-US" sz="2000" dirty="0"/>
              <a:t>: Cardiac rehabilitation, supervised exercise programs, breathing exercises.</a:t>
            </a:r>
          </a:p>
        </p:txBody>
      </p:sp>
    </p:spTree>
    <p:extLst>
      <p:ext uri="{BB962C8B-B14F-4D97-AF65-F5344CB8AC3E}">
        <p14:creationId xmlns:p14="http://schemas.microsoft.com/office/powerpoint/2010/main" val="210020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7B46A-DC4F-0BF2-5BBC-754BD6D240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04ADA161-C637-2424-9C40-F0D524217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4000" dirty="0"/>
              <a:t>Overview of Cardiopulmonary Conditions</a:t>
            </a:r>
            <a:endParaRPr lang="en-US" sz="360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1A13DEC-BCFC-1F48-8D38-0FA910157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6" y="1529442"/>
            <a:ext cx="6100504" cy="5235121"/>
          </a:xfrm>
        </p:spPr>
        <p:txBody>
          <a:bodyPr>
            <a:normAutofit/>
          </a:bodyPr>
          <a:lstStyle/>
          <a:p>
            <a:r>
              <a:rPr lang="en-US" sz="2800" b="1" dirty="0"/>
              <a:t>Cardiovascular Conditions</a:t>
            </a:r>
          </a:p>
          <a:p>
            <a:endParaRPr lang="en-US" sz="2000" b="1" dirty="0"/>
          </a:p>
          <a:p>
            <a:r>
              <a:rPr lang="en-US" sz="2400" b="1" dirty="0"/>
              <a:t>Heart Failure</a:t>
            </a:r>
          </a:p>
          <a:p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Definition</a:t>
            </a:r>
            <a:r>
              <a:rPr lang="en-US" sz="2000" dirty="0"/>
              <a:t>: The heart's inability to pump blood effectively.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Causes</a:t>
            </a:r>
            <a:r>
              <a:rPr lang="en-US" sz="2000" dirty="0"/>
              <a:t>: High blood pressure, previous heart attacks, valve disease, cardiomyopathy.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Treatment</a:t>
            </a:r>
            <a:r>
              <a:rPr lang="en-US" sz="2000" dirty="0"/>
              <a:t>: Medications (diuretics, ACE inhibitors), dietary control, surgery (pacemakers, transplants).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Physiotherapy Role</a:t>
            </a:r>
            <a:r>
              <a:rPr lang="en-US" sz="2000" dirty="0"/>
              <a:t>: Low-impact aerobic exercise, pulmonary rehabilitation, education on fluid management.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4D85BE-0A3F-7349-F261-FC15130FF8D0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8721FF-1F30-1510-AFF4-B14213CB9741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051198-10B2-CE32-F02C-2B880185EE08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048F943E-FD27-7FE3-661A-2816D99B745F}"/>
              </a:ext>
            </a:extLst>
          </p:cNvPr>
          <p:cNvSpPr txBox="1">
            <a:spLocks/>
          </p:cNvSpPr>
          <p:nvPr/>
        </p:nvSpPr>
        <p:spPr>
          <a:xfrm>
            <a:off x="6110897" y="1529441"/>
            <a:ext cx="6100504" cy="523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Arrhythmias (Irregular Heartbeat)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Definition</a:t>
            </a:r>
            <a:r>
              <a:rPr lang="en-US" sz="2000" dirty="0"/>
              <a:t>: Abnormal electrical impulses causing irregular heart rhythms.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Types</a:t>
            </a:r>
            <a:r>
              <a:rPr lang="en-US" sz="2000" dirty="0"/>
              <a:t>: Tachycardia, bradycardia, atrial fibrillation, ventricular fibrillation.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Treatment</a:t>
            </a:r>
            <a:r>
              <a:rPr lang="en-US" sz="2000" dirty="0"/>
              <a:t>: Medications, pacemakers, ablation therapy.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Physiotherapy Role</a:t>
            </a:r>
            <a:r>
              <a:rPr lang="en-US" sz="2000" dirty="0"/>
              <a:t>: Supervised exercise therapy, relaxation techniques to manage stress-induced arrhythmias.</a:t>
            </a:r>
          </a:p>
        </p:txBody>
      </p:sp>
    </p:spTree>
    <p:extLst>
      <p:ext uri="{BB962C8B-B14F-4D97-AF65-F5344CB8AC3E}">
        <p14:creationId xmlns:p14="http://schemas.microsoft.com/office/powerpoint/2010/main" val="94321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21C568-0B10-1E65-6A89-6022B42BA7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ABD213E3-E990-0ACD-5B72-3A29057C0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4000" dirty="0"/>
              <a:t>Overview of Cardiopulmonary Conditions</a:t>
            </a:r>
            <a:endParaRPr lang="en-US" sz="360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5467E7A-62A0-DC0D-8A6A-AFE092C7D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6" y="1529442"/>
            <a:ext cx="6100504" cy="5235121"/>
          </a:xfrm>
        </p:spPr>
        <p:txBody>
          <a:bodyPr>
            <a:normAutofit/>
          </a:bodyPr>
          <a:lstStyle/>
          <a:p>
            <a:r>
              <a:rPr lang="en-US" sz="2800" b="1" dirty="0"/>
              <a:t>Pulmonary Conditions</a:t>
            </a:r>
          </a:p>
          <a:p>
            <a:endParaRPr lang="en-US" sz="2000" b="1" dirty="0"/>
          </a:p>
          <a:p>
            <a:r>
              <a:rPr lang="en-US" sz="2400" b="1" dirty="0"/>
              <a:t>Chronic Obstructive Pulmonary Disease (COPD)</a:t>
            </a:r>
          </a:p>
          <a:p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Definition</a:t>
            </a:r>
            <a:r>
              <a:rPr lang="en-US" sz="2000" dirty="0"/>
              <a:t>: Chronic airflow limitation due to emphysema and chronic bronchitis.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Causes</a:t>
            </a:r>
            <a:r>
              <a:rPr lang="en-US" sz="2000" dirty="0"/>
              <a:t>: Smoking, air pollution, occupational exposure.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Treatment</a:t>
            </a:r>
            <a:r>
              <a:rPr lang="en-US" sz="2000" dirty="0"/>
              <a:t>: Bronchodilators, corticosteroids, oxygen therapy.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Physiotherapy Role</a:t>
            </a:r>
            <a:r>
              <a:rPr lang="en-US" sz="2000" dirty="0"/>
              <a:t>: Breathing exercises, airway clearance techniques, pulmonary rehabilitation.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13756C-F411-663E-028F-149D12FD93A7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101052-D02A-41F3-DE18-A6645ED92099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828ED6-8357-2347-6928-61BB4342C99E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8B1D4A43-6313-9CDF-7E21-86133449EC81}"/>
              </a:ext>
            </a:extLst>
          </p:cNvPr>
          <p:cNvSpPr txBox="1">
            <a:spLocks/>
          </p:cNvSpPr>
          <p:nvPr/>
        </p:nvSpPr>
        <p:spPr>
          <a:xfrm>
            <a:off x="6110897" y="1529441"/>
            <a:ext cx="6100504" cy="523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b="1" dirty="0"/>
          </a:p>
          <a:p>
            <a:endParaRPr lang="en-US" sz="2400" b="1" dirty="0"/>
          </a:p>
          <a:p>
            <a:r>
              <a:rPr lang="en-US" sz="2800" b="1" dirty="0"/>
              <a:t>Asthma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Definition</a:t>
            </a:r>
            <a:r>
              <a:rPr lang="en-US" sz="2000" dirty="0"/>
              <a:t>: Chronic airway inflammation causing bronchospasm.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Triggers</a:t>
            </a:r>
            <a:r>
              <a:rPr lang="en-US" sz="2000" dirty="0"/>
              <a:t>: Allergens, cold air, pollution, exercise.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Treatment</a:t>
            </a:r>
            <a:r>
              <a:rPr lang="en-US" sz="2000" dirty="0"/>
              <a:t>: Inhalers (bronchodilators, steroids), allergen avoidance.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Physiotherapy Role</a:t>
            </a:r>
            <a:r>
              <a:rPr lang="en-US" sz="2000" dirty="0"/>
              <a:t>: Breathing retraining, posture correction, relaxation techniques.</a:t>
            </a:r>
          </a:p>
        </p:txBody>
      </p:sp>
    </p:spTree>
    <p:extLst>
      <p:ext uri="{BB962C8B-B14F-4D97-AF65-F5344CB8AC3E}">
        <p14:creationId xmlns:p14="http://schemas.microsoft.com/office/powerpoint/2010/main" val="77736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776C7B-71FC-7B9D-50AD-F2557DC77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858631BB-5C52-57FF-6E86-E32AA6A99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5186"/>
            <a:ext cx="12043454" cy="895577"/>
          </a:xfrm>
        </p:spPr>
        <p:txBody>
          <a:bodyPr/>
          <a:lstStyle/>
          <a:p>
            <a:r>
              <a:rPr lang="en-US" sz="3600" dirty="0"/>
              <a:t>Main Content</a:t>
            </a:r>
            <a:r>
              <a:rPr lang="en-US" dirty="0"/>
              <a:t> 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DD22FF8-521C-8645-B733-B6EA108C8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9825" y="2088430"/>
            <a:ext cx="10642687" cy="454251"/>
          </a:xfrm>
        </p:spPr>
        <p:txBody>
          <a:bodyPr anchor="t">
            <a:normAutofit/>
          </a:bodyPr>
          <a:lstStyle/>
          <a:p>
            <a:r>
              <a:rPr lang="en-US" sz="2400" dirty="0"/>
              <a:t>Definition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C6C14E61-DF34-60D9-C8E4-7FB95A78BE8F}"/>
              </a:ext>
            </a:extLst>
          </p:cNvPr>
          <p:cNvSpPr txBox="1">
            <a:spLocks/>
          </p:cNvSpPr>
          <p:nvPr/>
        </p:nvSpPr>
        <p:spPr>
          <a:xfrm>
            <a:off x="1029826" y="2650665"/>
            <a:ext cx="10642687" cy="4542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Role of Physiotherapists in Cardiopulmonary Management </a:t>
            </a:r>
            <a:endParaRPr lang="en-US" sz="2400" dirty="0"/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951026E1-453D-1C12-A45A-4096ED44BC85}"/>
              </a:ext>
            </a:extLst>
          </p:cNvPr>
          <p:cNvSpPr txBox="1">
            <a:spLocks/>
          </p:cNvSpPr>
          <p:nvPr/>
        </p:nvSpPr>
        <p:spPr>
          <a:xfrm>
            <a:off x="1029825" y="3212900"/>
            <a:ext cx="10642687" cy="45425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dirty="0"/>
              <a:t>Overview of Cardiopulmonary Conditions 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C38ACD7E-EC0B-DA03-28AF-D371B5CD2D10}"/>
              </a:ext>
            </a:extLst>
          </p:cNvPr>
          <p:cNvSpPr txBox="1">
            <a:spLocks/>
          </p:cNvSpPr>
          <p:nvPr/>
        </p:nvSpPr>
        <p:spPr>
          <a:xfrm>
            <a:off x="1029824" y="4359429"/>
            <a:ext cx="10347420" cy="4321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Physiotherapy techniques-exercises </a:t>
            </a:r>
          </a:p>
        </p:txBody>
      </p:sp>
      <p:sp>
        <p:nvSpPr>
          <p:cNvPr id="12" name="Text Placeholder 17">
            <a:extLst>
              <a:ext uri="{FF2B5EF4-FFF2-40B4-BE49-F238E27FC236}">
                <a16:creationId xmlns:a16="http://schemas.microsoft.com/office/drawing/2014/main" id="{F1B952F5-FDB1-C686-0EC8-E6677323792D}"/>
              </a:ext>
            </a:extLst>
          </p:cNvPr>
          <p:cNvSpPr txBox="1">
            <a:spLocks/>
          </p:cNvSpPr>
          <p:nvPr/>
        </p:nvSpPr>
        <p:spPr>
          <a:xfrm>
            <a:off x="1029825" y="3764109"/>
            <a:ext cx="10642687" cy="45425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dirty="0"/>
              <a:t>Cardiopulmonary Assessment </a:t>
            </a:r>
          </a:p>
        </p:txBody>
      </p:sp>
      <p:sp>
        <p:nvSpPr>
          <p:cNvPr id="14" name="Text Placeholder 17">
            <a:extLst>
              <a:ext uri="{FF2B5EF4-FFF2-40B4-BE49-F238E27FC236}">
                <a16:creationId xmlns:a16="http://schemas.microsoft.com/office/drawing/2014/main" id="{A58AE387-E591-188B-F4B9-320FFC904B02}"/>
              </a:ext>
            </a:extLst>
          </p:cNvPr>
          <p:cNvSpPr txBox="1">
            <a:spLocks/>
          </p:cNvSpPr>
          <p:nvPr/>
        </p:nvSpPr>
        <p:spPr>
          <a:xfrm>
            <a:off x="1029824" y="4921664"/>
            <a:ext cx="10642687" cy="4542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References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3A27B9-3812-B3E9-D1A2-74688DED699D}"/>
              </a:ext>
            </a:extLst>
          </p:cNvPr>
          <p:cNvSpPr/>
          <p:nvPr/>
        </p:nvSpPr>
        <p:spPr>
          <a:xfrm>
            <a:off x="-3027" y="3349293"/>
            <a:ext cx="942230" cy="159412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0BA466-D5A2-5142-AA48-405732971D96}"/>
              </a:ext>
            </a:extLst>
          </p:cNvPr>
          <p:cNvSpPr/>
          <p:nvPr/>
        </p:nvSpPr>
        <p:spPr>
          <a:xfrm>
            <a:off x="-3027" y="2756582"/>
            <a:ext cx="942230" cy="159412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ED7BE4-760E-086E-AB4A-6E9A57B59BE6}"/>
              </a:ext>
            </a:extLst>
          </p:cNvPr>
          <p:cNvSpPr/>
          <p:nvPr/>
        </p:nvSpPr>
        <p:spPr>
          <a:xfrm>
            <a:off x="-3027" y="2182681"/>
            <a:ext cx="942230" cy="159412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15E1C8-1660-DCC3-BD37-0374DDBAE2F6}"/>
              </a:ext>
            </a:extLst>
          </p:cNvPr>
          <p:cNvSpPr/>
          <p:nvPr/>
        </p:nvSpPr>
        <p:spPr>
          <a:xfrm>
            <a:off x="0" y="4515905"/>
            <a:ext cx="942230" cy="1594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6238C5-27B0-B08E-4327-4DCE5ECE57E4}"/>
              </a:ext>
            </a:extLst>
          </p:cNvPr>
          <p:cNvSpPr/>
          <p:nvPr/>
        </p:nvSpPr>
        <p:spPr>
          <a:xfrm>
            <a:off x="0" y="3942004"/>
            <a:ext cx="942230" cy="1594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94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04B9B8-3E8C-EB7F-15CC-234154670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9AC25D0F-0E64-3B06-192B-D070038FB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4000" dirty="0"/>
              <a:t>Overview of Cardiopulmonary Conditions</a:t>
            </a:r>
            <a:endParaRPr lang="en-US" sz="360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788BB56-1D70-DB62-34A8-E58C30959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6" y="1529442"/>
            <a:ext cx="6100504" cy="5235121"/>
          </a:xfrm>
        </p:spPr>
        <p:txBody>
          <a:bodyPr>
            <a:normAutofit/>
          </a:bodyPr>
          <a:lstStyle/>
          <a:p>
            <a:r>
              <a:rPr lang="en-US" sz="2800" b="1" dirty="0"/>
              <a:t>Pulmonary Conditions</a:t>
            </a:r>
          </a:p>
          <a:p>
            <a:endParaRPr lang="en-US" sz="2000" b="1" dirty="0"/>
          </a:p>
          <a:p>
            <a:r>
              <a:rPr lang="en-US" sz="2800" b="1" dirty="0"/>
              <a:t>Pulmonary Fibrosis</a:t>
            </a:r>
            <a:endParaRPr lang="en-US" sz="2000" b="1" dirty="0"/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Definition</a:t>
            </a:r>
            <a:r>
              <a:rPr lang="en-US" sz="2000" dirty="0"/>
              <a:t>: Lung tissue scarring leading to reduced oxygen exchange.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Causes</a:t>
            </a:r>
            <a:r>
              <a:rPr lang="en-US" sz="2000" dirty="0"/>
              <a:t>: Autoimmune disorders, environmental toxins, smoking.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Treatment</a:t>
            </a:r>
            <a:r>
              <a:rPr lang="en-US" sz="2000" dirty="0"/>
              <a:t>: Antifibrotic drugs, oxygen therapy, lung transplant.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Physiotherapy Role</a:t>
            </a:r>
            <a:r>
              <a:rPr lang="en-US" sz="2000" dirty="0"/>
              <a:t>: Pulmonary rehabilitation, inspiratory muscle training.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784AE12-A34E-88AD-AD37-68EFC42BDB55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6C94AA-63DF-B358-AA45-543E624F3E6C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7FBE3F-1318-56E5-C807-009B1446DAF9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09F2C8F3-B250-1F12-977D-5DD9AC0A1346}"/>
              </a:ext>
            </a:extLst>
          </p:cNvPr>
          <p:cNvSpPr txBox="1">
            <a:spLocks/>
          </p:cNvSpPr>
          <p:nvPr/>
        </p:nvSpPr>
        <p:spPr>
          <a:xfrm>
            <a:off x="6110897" y="1529441"/>
            <a:ext cx="6100504" cy="523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b="1" dirty="0"/>
          </a:p>
          <a:p>
            <a:endParaRPr lang="en-US" sz="2400" b="1" dirty="0"/>
          </a:p>
          <a:p>
            <a:r>
              <a:rPr lang="en-US" sz="2800" b="1" dirty="0"/>
              <a:t>Pneumonia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Definition</a:t>
            </a:r>
            <a:r>
              <a:rPr lang="en-US" sz="2000" dirty="0"/>
              <a:t>: Infection causing lung inflammation and fluid accumulation.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Causes</a:t>
            </a:r>
            <a:r>
              <a:rPr lang="en-US" sz="2000" dirty="0"/>
              <a:t>: Bacteria (Streptococcus pneumoniae), viruses (influenza, COVID-19), fungi.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Treatment</a:t>
            </a:r>
            <a:r>
              <a:rPr lang="en-US" sz="2000" dirty="0"/>
              <a:t>: Antibiotics, antivirals, oxygen therapy.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Physiotherapy Role</a:t>
            </a:r>
            <a:r>
              <a:rPr lang="en-US" sz="2000" dirty="0"/>
              <a:t>: Airway clearance techniques, breathing exercises.</a:t>
            </a:r>
          </a:p>
        </p:txBody>
      </p:sp>
    </p:spTree>
    <p:extLst>
      <p:ext uri="{BB962C8B-B14F-4D97-AF65-F5344CB8AC3E}">
        <p14:creationId xmlns:p14="http://schemas.microsoft.com/office/powerpoint/2010/main" val="160475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84D10-47FC-79DC-2DC2-D9B465103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3587F6F1-E6C6-33CC-5D6F-EBC454D3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4000" dirty="0"/>
              <a:t>Overview of Cardiopulmonary Conditions</a:t>
            </a:r>
            <a:endParaRPr lang="en-US" sz="360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7045A61-7E65-140F-3711-34BF2F9425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6" y="1529442"/>
            <a:ext cx="6100504" cy="5235121"/>
          </a:xfrm>
        </p:spPr>
        <p:txBody>
          <a:bodyPr>
            <a:normAutofit/>
          </a:bodyPr>
          <a:lstStyle/>
          <a:p>
            <a:r>
              <a:rPr lang="en-US" sz="2800" b="1" dirty="0"/>
              <a:t>Pulmonary Conditions</a:t>
            </a:r>
          </a:p>
          <a:p>
            <a:endParaRPr lang="en-US" sz="2000" b="1" dirty="0"/>
          </a:p>
          <a:p>
            <a:r>
              <a:rPr lang="en-US" sz="2800" b="1" dirty="0"/>
              <a:t>pulmonary Embolism (PE)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Definition</a:t>
            </a:r>
            <a:r>
              <a:rPr lang="en-US" sz="2000" dirty="0"/>
              <a:t>: Sudden blockage of lung arteries by a blood clot (often from deep vein thrombosis - DVT).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Treatment</a:t>
            </a:r>
            <a:r>
              <a:rPr lang="en-US" sz="2000" dirty="0"/>
              <a:t>: Anticoagulants, thrombolytics.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Physiotherapy Role</a:t>
            </a:r>
            <a:r>
              <a:rPr lang="en-US" sz="2000" dirty="0"/>
              <a:t>: Mobilization to prevent DVT, breathing exercises.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2BD6F74-96F7-E2B8-2DFA-E98446A68F24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918174-8DA1-7DA1-D2D1-71302C2560C5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9E2B21-A6FE-56E0-09B2-D4029E9AF687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C72E80E6-C94B-2CAB-A708-329EB01A781A}"/>
              </a:ext>
            </a:extLst>
          </p:cNvPr>
          <p:cNvSpPr txBox="1">
            <a:spLocks/>
          </p:cNvSpPr>
          <p:nvPr/>
        </p:nvSpPr>
        <p:spPr>
          <a:xfrm>
            <a:off x="6110897" y="1529441"/>
            <a:ext cx="6100504" cy="523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8353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77B18D-0242-C0D5-A57B-48FCC8093D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2BA1D9DC-488E-19C2-2707-80C28ABC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4000" dirty="0"/>
              <a:t>Cardiopulmonary Assessment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2E445A0-658B-9282-1281-192C6B1FB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6" y="1529442"/>
            <a:ext cx="6100504" cy="5235121"/>
          </a:xfrm>
        </p:spPr>
        <p:txBody>
          <a:bodyPr>
            <a:normAutofit/>
          </a:bodyPr>
          <a:lstStyle/>
          <a:p>
            <a:r>
              <a:rPr lang="en-US" sz="2800" b="1" dirty="0"/>
              <a:t>General Examination &amp; Vital Signs Monitoring</a:t>
            </a:r>
          </a:p>
          <a:p>
            <a:endParaRPr lang="en-US" sz="20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b="1" dirty="0"/>
              <a:t>Heart Rate (HR)</a:t>
            </a:r>
            <a:r>
              <a:rPr lang="en-US" sz="2400" dirty="0"/>
              <a:t>:Normal: </a:t>
            </a:r>
            <a:r>
              <a:rPr lang="en-US" sz="2400" b="1" dirty="0"/>
              <a:t>60-100 bpm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Bradycardia: </a:t>
            </a:r>
            <a:r>
              <a:rPr lang="en-US" sz="2000" b="1" dirty="0"/>
              <a:t>&lt;60 bpm</a:t>
            </a:r>
            <a:r>
              <a:rPr lang="en-US" sz="2000" dirty="0"/>
              <a:t> (seen in athletes, heart block)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Tachycardia: </a:t>
            </a:r>
            <a:r>
              <a:rPr lang="en-US" sz="2000" b="1" dirty="0"/>
              <a:t>&gt;100 bpm</a:t>
            </a:r>
            <a:r>
              <a:rPr lang="en-US" sz="2000" dirty="0"/>
              <a:t> (in fever, anemia, shock, arrhythmias)</a:t>
            </a:r>
          </a:p>
          <a:p>
            <a:endParaRPr lang="en-US" sz="20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b="1" dirty="0"/>
              <a:t>Blood Pressure (BP)</a:t>
            </a:r>
            <a:r>
              <a:rPr lang="en-US" sz="2400" dirty="0"/>
              <a:t>:Normal: </a:t>
            </a:r>
            <a:r>
              <a:rPr lang="en-US" sz="2400" b="1" dirty="0"/>
              <a:t>120/80 mmHg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Hypertension: </a:t>
            </a:r>
            <a:r>
              <a:rPr lang="en-US" sz="2000" b="1" dirty="0"/>
              <a:t>&gt;140/90 mmHg</a:t>
            </a:r>
            <a:r>
              <a:rPr lang="en-US" sz="2000" dirty="0"/>
              <a:t> (risk for stroke, heart failure)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Hypotension: </a:t>
            </a:r>
            <a:r>
              <a:rPr lang="en-US" sz="2000" b="1" dirty="0"/>
              <a:t>&lt;90/60 mmHg</a:t>
            </a:r>
            <a:r>
              <a:rPr lang="en-US" sz="2000" dirty="0"/>
              <a:t> (shock, dehydration, heart failure)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7576E51-4A29-8AA8-C7FC-51A4D6A9CA5D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85E020-CF5A-2356-E58F-66AD1C4473E4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DD0F39-5E33-3975-7FFA-612B4B3FD80C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0312294E-C452-BA2B-24AB-9EADB04D933E}"/>
              </a:ext>
            </a:extLst>
          </p:cNvPr>
          <p:cNvSpPr txBox="1">
            <a:spLocks/>
          </p:cNvSpPr>
          <p:nvPr/>
        </p:nvSpPr>
        <p:spPr>
          <a:xfrm>
            <a:off x="6110897" y="1529441"/>
            <a:ext cx="6100504" cy="523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b="1" dirty="0"/>
              <a:t>Respiratory Rate (RR)</a:t>
            </a:r>
            <a:r>
              <a:rPr lang="en-US" sz="2400" dirty="0"/>
              <a:t>:Normal: </a:t>
            </a:r>
            <a:r>
              <a:rPr lang="en-US" sz="2400" b="1" dirty="0"/>
              <a:t>12-20 breaths/min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Tachypnea: </a:t>
            </a:r>
            <a:r>
              <a:rPr lang="en-US" sz="2000" b="1" dirty="0"/>
              <a:t>&gt;20 breaths/min</a:t>
            </a:r>
            <a:r>
              <a:rPr lang="en-US" sz="2000" dirty="0"/>
              <a:t> (seen in pneumonia, heart failure)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Bradypnea: </a:t>
            </a:r>
            <a:r>
              <a:rPr lang="en-US" sz="2000" b="1" dirty="0"/>
              <a:t>&lt;12 breaths/min</a:t>
            </a:r>
            <a:r>
              <a:rPr lang="en-US" sz="2000" dirty="0"/>
              <a:t> (neuromuscular disease, drug overdose)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b="1" dirty="0"/>
              <a:t>Oxygen Saturation (SpO2)</a:t>
            </a:r>
            <a:r>
              <a:rPr lang="en-US" sz="2400" dirty="0"/>
              <a:t>:Normal: </a:t>
            </a:r>
            <a:r>
              <a:rPr lang="en-US" sz="2400" b="1" dirty="0"/>
              <a:t>95-100%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Hypoxia: </a:t>
            </a:r>
            <a:r>
              <a:rPr lang="en-US" sz="2000" b="1" dirty="0"/>
              <a:t>&lt;90%</a:t>
            </a:r>
            <a:r>
              <a:rPr lang="en-US" sz="2000" dirty="0"/>
              <a:t> (chronic lung disease, heart failure)</a:t>
            </a:r>
          </a:p>
          <a:p>
            <a:endParaRPr lang="en-US" sz="20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b="1" dirty="0"/>
              <a:t>Temperature</a:t>
            </a:r>
            <a:r>
              <a:rPr lang="en-US" sz="2400" dirty="0"/>
              <a:t>: Fever indicates infection (e.g., pneumonia, endocarditis).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8863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1AFD68-0B1A-13BA-D2FE-5A66B75E00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FA4D6248-DADF-F749-53D7-02ABA72CE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4000" dirty="0"/>
              <a:t>Physiotherapy techniques-exercises 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93EE0F9-A397-9B2F-994D-E987144B8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6" y="1529442"/>
            <a:ext cx="6100504" cy="5235121"/>
          </a:xfrm>
        </p:spPr>
        <p:txBody>
          <a:bodyPr>
            <a:normAutofit/>
          </a:bodyPr>
          <a:lstStyle/>
          <a:p>
            <a:r>
              <a:rPr lang="en-US" sz="2800" b="1" dirty="0"/>
              <a:t>Breathing Exercises</a:t>
            </a:r>
          </a:p>
          <a:p>
            <a:endParaRPr lang="en-US" sz="20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b="1" dirty="0"/>
              <a:t>Diaphragmatic Breathing (Belly Breathing)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Encourages deep breathing by engaging the diaphragm rather than accessory muscles.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b="1" dirty="0"/>
              <a:t>Pursed-Lip Breathing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Helps slow down breathing and improve gas exchange, especially in COPD patients.</a:t>
            </a:r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4D43B77-FDB0-DD31-BFF2-4B1BF9BCD3F1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F79458-5855-8E47-BE49-173E851A5476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EE6939-3219-30F0-1162-0CBFCD1108F3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EC356AD9-668D-C8C6-2B14-85AE714D27D8}"/>
              </a:ext>
            </a:extLst>
          </p:cNvPr>
          <p:cNvSpPr txBox="1">
            <a:spLocks/>
          </p:cNvSpPr>
          <p:nvPr/>
        </p:nvSpPr>
        <p:spPr>
          <a:xfrm>
            <a:off x="6110897" y="1529441"/>
            <a:ext cx="6100504" cy="523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Courier New" panose="02070309020205020404" pitchFamily="49" charset="0"/>
              <a:buChar char="o"/>
            </a:pPr>
            <a:endParaRPr lang="en-US" sz="24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24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b="1" dirty="0"/>
              <a:t>Segmental Breathing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Focuses on improving lung expansion in specific lung regions.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b="1" dirty="0"/>
              <a:t>Incentive Spirometry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 device-based technique used post-surgery to encourage deep breathing and prevent lung collapse.</a:t>
            </a:r>
          </a:p>
        </p:txBody>
      </p:sp>
    </p:spTree>
    <p:extLst>
      <p:ext uri="{BB962C8B-B14F-4D97-AF65-F5344CB8AC3E}">
        <p14:creationId xmlns:p14="http://schemas.microsoft.com/office/powerpoint/2010/main" val="290196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48A31E-7E22-1C62-361E-F4593957D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6AABC697-B666-AB5A-7CF7-BEA58FB6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4000" dirty="0"/>
              <a:t>Physiotherapy techniques-exercises 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40E3E79-71A5-F070-0413-7E19BCB27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6" y="1529442"/>
            <a:ext cx="6100504" cy="5235121"/>
          </a:xfrm>
        </p:spPr>
        <p:txBody>
          <a:bodyPr>
            <a:normAutofit/>
          </a:bodyPr>
          <a:lstStyle/>
          <a:p>
            <a:r>
              <a:rPr lang="en-US" sz="2800" b="1" dirty="0"/>
              <a:t>Airway Clearance Techniques</a:t>
            </a:r>
          </a:p>
          <a:p>
            <a:endParaRPr lang="en-US" sz="20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b="1" dirty="0"/>
              <a:t>Postural Drainage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Patients are positioned in specific postures to drain secretions toward the trachea for easier removal.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b="1" dirty="0"/>
              <a:t>Chest Physiotherapy (Percussion and Vibration)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Percussion: Clapping on the chest wall to loosen mucus.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Vibration: Gentle shaking of the chest to move mucus toward larger airways.</a:t>
            </a:r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Compression:</a:t>
            </a:r>
            <a:r>
              <a:rPr lang="en-US" sz="2000" b="1" dirty="0"/>
              <a:t> </a:t>
            </a:r>
            <a:r>
              <a:rPr lang="en-US" sz="2000" dirty="0"/>
              <a:t>Applies pressure to the chest during exhalation to help move mucus up the airways.</a:t>
            </a:r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ADDB43C-0BD2-824D-0F98-0240E15F425E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EB31A5-932F-C5AB-753C-10A917BBCA30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ECA3DD-2CE1-A568-FF1F-19BE4420AF7C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50B5474B-B557-69C1-90D0-85E3C2207DC7}"/>
              </a:ext>
            </a:extLst>
          </p:cNvPr>
          <p:cNvSpPr txBox="1">
            <a:spLocks/>
          </p:cNvSpPr>
          <p:nvPr/>
        </p:nvSpPr>
        <p:spPr>
          <a:xfrm>
            <a:off x="6110897" y="1529441"/>
            <a:ext cx="6100504" cy="523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Courier New" panose="02070309020205020404" pitchFamily="49" charset="0"/>
              <a:buChar char="o"/>
            </a:pPr>
            <a:endParaRPr lang="en-US" sz="24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24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b="1" dirty="0"/>
              <a:t>Active Cycle of Breathing Technique (ACBT)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 structured method to clear airways.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b="1" dirty="0"/>
              <a:t>Breathing control: </a:t>
            </a:r>
            <a:r>
              <a:rPr lang="en-US" sz="1800" dirty="0"/>
              <a:t>Slow, relaxed breathing.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b="1" dirty="0"/>
              <a:t>Deep breathing exercises: </a:t>
            </a:r>
            <a:r>
              <a:rPr lang="en-US" sz="1800" dirty="0"/>
              <a:t>Expanding the lungs fully.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b="1" dirty="0"/>
              <a:t>Forced expiration (huffing): </a:t>
            </a:r>
            <a:r>
              <a:rPr lang="en-US" sz="1800" dirty="0"/>
              <a:t>Short, sharp exhalations to move mucus.</a:t>
            </a:r>
          </a:p>
        </p:txBody>
      </p:sp>
    </p:spTree>
    <p:extLst>
      <p:ext uri="{BB962C8B-B14F-4D97-AF65-F5344CB8AC3E}">
        <p14:creationId xmlns:p14="http://schemas.microsoft.com/office/powerpoint/2010/main" val="126289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9CA1E8-8F35-1A30-403E-063DCE9B2D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EE2D2A28-99D2-F22F-5070-3135997C2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4000" dirty="0"/>
              <a:t>Physiotherapy techniques-exercises 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EB7855D1-BD64-8ABB-3D6A-59758E9609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6" y="1529442"/>
            <a:ext cx="5867996" cy="5235121"/>
          </a:xfrm>
        </p:spPr>
        <p:txBody>
          <a:bodyPr>
            <a:normAutofit/>
          </a:bodyPr>
          <a:lstStyle/>
          <a:p>
            <a:r>
              <a:rPr lang="en-US" sz="2800" b="1" dirty="0"/>
              <a:t>Cardiac Rehabilitation Exercises </a:t>
            </a:r>
          </a:p>
          <a:p>
            <a:r>
              <a:rPr lang="en-US" sz="2000" dirty="0"/>
              <a:t>Designed to improve heart function and prevent complications in heart disease patients.</a:t>
            </a:r>
            <a:endParaRPr lang="en-US" sz="2000" b="1" dirty="0"/>
          </a:p>
          <a:p>
            <a:endParaRPr lang="en-US" sz="20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b="1" dirty="0"/>
              <a:t> Low-Intensity Aerobic Training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Improves cardiovascular efficiency without excessive strain.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Examples: </a:t>
            </a:r>
            <a:r>
              <a:rPr lang="en-US" sz="2000" dirty="0"/>
              <a:t>Walking, slow cycling, treadmill.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b="1" dirty="0"/>
              <a:t>Strength 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Light resistance exercises help strengthen muscles without stressing the heart.</a:t>
            </a:r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BCE1FD-0F60-FABD-772D-CAA61920411E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812061-4C68-F134-A438-5F9461019C4D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65F436-F39B-5A95-EF17-ABB69D93BF2E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9420D68B-2E39-9A1E-BE10-C5B965F8A6C2}"/>
              </a:ext>
            </a:extLst>
          </p:cNvPr>
          <p:cNvSpPr txBox="1">
            <a:spLocks/>
          </p:cNvSpPr>
          <p:nvPr/>
        </p:nvSpPr>
        <p:spPr>
          <a:xfrm>
            <a:off x="6110897" y="1529441"/>
            <a:ext cx="6100504" cy="523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Courier New" panose="02070309020205020404" pitchFamily="49" charset="0"/>
              <a:buChar char="o"/>
            </a:pPr>
            <a:endParaRPr lang="en-US" sz="24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24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24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b="1" dirty="0"/>
              <a:t>Interval 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Alternating short bursts of moderate-intensity activity with rest.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0888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83C23C-8D06-F64C-28B5-CB40854FDB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30EA59C0-086D-D2AB-2C62-4C587FFC9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3600" dirty="0"/>
              <a:t>References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E7E86EF-C68C-981B-590F-902355FBC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6" y="1529442"/>
            <a:ext cx="11913158" cy="5235121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2400" dirty="0"/>
          </a:p>
          <a:p>
            <a:pPr marL="342900" marR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Essentials of Cardiopulmonary Physical Therapy by Hillegass EA.</a:t>
            </a:r>
          </a:p>
          <a:p>
            <a:pPr marL="342900" marR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Chest Physiotherapy in Critical Care by Pryor and Prasad.</a:t>
            </a:r>
          </a:p>
          <a:p>
            <a:pPr marL="342900" marR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Guidelines for Cardiac Rehabilitation and Secondary Prevention Programs by AACVPR.</a:t>
            </a:r>
          </a:p>
          <a:p>
            <a:pPr marL="342900" marR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Pulmonary Rehabilitation by R.A. Ries.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5193B3C-BF88-2883-0177-DA5DFB6ABD03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DC8C47-3EDC-7550-6240-1B32754FDE51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BEAF96-0441-346F-EFCD-85A87FFF508B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0940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A8C91E-4F47-E6BB-2858-13A0AF2836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7B0D-F16B-0DCA-727D-5E1163EC67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12963"/>
            <a:ext cx="5867400" cy="2387600"/>
          </a:xfrm>
        </p:spPr>
        <p:txBody>
          <a:bodyPr anchor="ctr">
            <a:normAutofit/>
          </a:bodyPr>
          <a:lstStyle/>
          <a:p>
            <a:pPr algn="r"/>
            <a:r>
              <a:rPr lang="en-US" sz="4400" dirty="0"/>
              <a:t>Thank you for listening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983130-11E9-696D-3DBB-2F7EBB6A05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170" y="2112963"/>
            <a:ext cx="5807529" cy="2387600"/>
          </a:xfrm>
        </p:spPr>
        <p:txBody>
          <a:bodyPr anchor="ctr">
            <a:normAutofit/>
          </a:bodyPr>
          <a:lstStyle/>
          <a:p>
            <a:pPr algn="l"/>
            <a:r>
              <a:rPr lang="en-US" sz="2800" dirty="0"/>
              <a:t>Any question ??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34CC88-DE92-FD9E-5A84-9D6ABA7A3F0F}"/>
              </a:ext>
            </a:extLst>
          </p:cNvPr>
          <p:cNvSpPr/>
          <p:nvPr/>
        </p:nvSpPr>
        <p:spPr>
          <a:xfrm>
            <a:off x="6041570" y="2754086"/>
            <a:ext cx="54430" cy="121375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F08E51-26E7-863C-A8AC-06E5F360F6BB}"/>
              </a:ext>
            </a:extLst>
          </p:cNvPr>
          <p:cNvSpPr/>
          <p:nvPr/>
        </p:nvSpPr>
        <p:spPr>
          <a:xfrm>
            <a:off x="209841" y="6442415"/>
            <a:ext cx="3962110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86CEDC-0E33-3B10-8E57-B831FDB51DAB}"/>
              </a:ext>
            </a:extLst>
          </p:cNvPr>
          <p:cNvSpPr/>
          <p:nvPr/>
        </p:nvSpPr>
        <p:spPr>
          <a:xfrm>
            <a:off x="8251225" y="6442415"/>
            <a:ext cx="3826474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CF60C5-CF50-A647-7B78-85C125DFCA3F}"/>
              </a:ext>
            </a:extLst>
          </p:cNvPr>
          <p:cNvSpPr/>
          <p:nvPr/>
        </p:nvSpPr>
        <p:spPr>
          <a:xfrm>
            <a:off x="4298351" y="6442415"/>
            <a:ext cx="3826474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728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5EADC9-7967-3013-F7DE-3CA88F30F7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7466FDF8-2312-5F9E-DB4E-20C24BB59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3600"/>
              <a:t>Appendix  </a:t>
            </a:r>
            <a:r>
              <a:rPr lang="en-US" sz="3600" dirty="0"/>
              <a:t>…. 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2264321-2C50-FDFB-58F9-FF224B4C6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398815"/>
            <a:ext cx="5938157" cy="5235121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A294FF70-E878-6363-0350-4AAD57DE6E75}"/>
              </a:ext>
            </a:extLst>
          </p:cNvPr>
          <p:cNvSpPr txBox="1">
            <a:spLocks/>
          </p:cNvSpPr>
          <p:nvPr/>
        </p:nvSpPr>
        <p:spPr>
          <a:xfrm>
            <a:off x="157844" y="1398814"/>
            <a:ext cx="5867400" cy="5235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083C96A-3442-3CF6-3A55-D1C50CE83283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86E671-240D-8610-9C3A-3A47FEF13237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C0D610-B6BC-D7B6-F0A5-6171F236767C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876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8576EA-4775-04BB-1F50-9C5F34A95D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CE21210E-609C-8F20-0D93-D5EADDF99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3600" dirty="0"/>
              <a:t>Definition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517110E-ED00-21CA-B6FB-77700FD3E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5" y="1529442"/>
            <a:ext cx="8078839" cy="523512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Cardiopulmonary physiotherapy is a specialized area of physiotherapy focused on the treatment, management, and rehabilitation of individuals with 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cardiovascular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(heart) and 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pulmonary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(lungs) conditions.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aim 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to improve functional capacity, increase exercise tolerance, alleviate symptoms, and prevent further complications through various 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techniques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therapeutic interventions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EE00704-D7AD-5584-6EC6-4DD1D12ABC91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1269DB-0174-9DDE-3514-86C7F5A0EB1C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7A617F-19F4-41B8-2076-533711C93CE0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04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AC9A24-6523-BF43-D539-CE7893D3DA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468DFC24-8977-DAC0-8DDA-8FBFCB9F5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3600" dirty="0"/>
              <a:t>Definition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78BAA7F-5875-0BEF-266A-94D6C1847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5" y="1529442"/>
            <a:ext cx="8402833" cy="5235121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Cardiopulmonary diseases (e.g.,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heart failure, COPD, asthma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are leading causes of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disability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death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worldwide. 38% of all global deaths (WHO), 2023.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Early physiotherapy intervention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significantly improve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quality of life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 exercise tolerance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prevent complications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25-30%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improves long-term survival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heart failure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post-cardiac surgery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patients.</a:t>
            </a:r>
            <a:endParaRPr lang="en-US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Physiotherapists play a critical role in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reducing hospitalizations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optimizing post-operative recovery</a:t>
            </a: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decreases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length of hospital stay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approximately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20-40%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Stiller, K. (2000).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EDC4DF-69AA-FFAC-7E80-55081DF206F9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5E909B5-8948-FDD7-BAB6-AB972E5FE79A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834E4A-8F3D-8D66-D2A5-B29EFC85B9C4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26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4DCA21-D533-76E4-1EAB-778D32B79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3C8EEF81-CC11-37B1-F369-F6FC14A87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3600" dirty="0"/>
              <a:t>Role of Cardiopulmonary Physiotherapy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9EA788A-F932-0258-9844-54A3AD39F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5" y="1529442"/>
            <a:ext cx="8402833" cy="5235121"/>
          </a:xfrm>
        </p:spPr>
        <p:txBody>
          <a:bodyPr>
            <a:normAutofit/>
          </a:bodyPr>
          <a:lstStyle/>
          <a:p>
            <a:pPr marR="0"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Interventions and Techniques:</a:t>
            </a:r>
          </a:p>
          <a:p>
            <a:pPr marR="0"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&amp; Diagnosis 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cardiovascular and pulmonary function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Treatment &amp; Rehabilitation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Cardiovascular rehabilitation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Pulmonary rehabilitation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Emergency care and critical care management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(e.g., ICU rehabilitation)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dirty="0"/>
              <a:t>Prevention &amp; Health Promotion </a:t>
            </a:r>
            <a:r>
              <a:rPr lang="en-US" sz="20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(Education)</a:t>
            </a:r>
            <a:endParaRPr lang="en-US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E38DB1D-C3BD-0161-5FFC-9340A93EC030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D643CB-5DD0-7FEA-A6DE-5844496FC681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0A6744-E5B5-55BE-6063-0736CE4C2B1B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43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14DFF1-285F-7541-774C-FE1F06733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CED3CF8D-E680-F726-2E0E-A1ED44AB8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3600" dirty="0"/>
              <a:t>Role of Cardiopulmonary Physiotherapy - Assessment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E3A1450-94BB-7A34-BEA5-E7609EB88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5" y="1529442"/>
            <a:ext cx="6024305" cy="5235121"/>
          </a:xfrm>
        </p:spPr>
        <p:txBody>
          <a:bodyPr>
            <a:normAutofit/>
          </a:bodyPr>
          <a:lstStyle/>
          <a:p>
            <a:r>
              <a:rPr lang="en-US" sz="2800" b="1" dirty="0"/>
              <a:t>General Pulmonary Assessment:</a:t>
            </a:r>
          </a:p>
          <a:p>
            <a:endParaRPr lang="en-US" sz="2000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Respiratory Rate (RR):</a:t>
            </a:r>
            <a:r>
              <a:rPr lang="en-US" sz="2000" dirty="0"/>
              <a:t> Normal adult RR = </a:t>
            </a:r>
            <a:r>
              <a:rPr lang="en-US" sz="2000" b="1" dirty="0"/>
              <a:t>12-20 breaths per minute</a:t>
            </a:r>
            <a:r>
              <a:rPr lang="en-US" sz="2000" dirty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Oxygen Saturation (</a:t>
            </a:r>
            <a:r>
              <a:rPr lang="en-US" sz="2000" b="1" dirty="0" err="1"/>
              <a:t>SpO</a:t>
            </a:r>
            <a:r>
              <a:rPr lang="en-US" sz="2000" b="1" dirty="0"/>
              <a:t>₂):</a:t>
            </a:r>
            <a:r>
              <a:rPr lang="en-US" sz="2000" dirty="0"/>
              <a:t> Normal levels = </a:t>
            </a:r>
            <a:r>
              <a:rPr lang="en-US" sz="2000" b="1" dirty="0"/>
              <a:t>95-100%.</a:t>
            </a:r>
            <a:endParaRPr lang="en-US" sz="2000" dirty="0"/>
          </a:p>
          <a:p>
            <a:pPr lvl="1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FCB3B04-4A66-76E7-CA34-66CD138463B8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FDEA60-2A6B-E700-7423-0D84042BA84B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3797A1-167B-F4E8-E853-36CCDA091EAE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BAB97242-AE04-7966-6F34-5C5E26673745}"/>
              </a:ext>
            </a:extLst>
          </p:cNvPr>
          <p:cNvSpPr txBox="1">
            <a:spLocks/>
          </p:cNvSpPr>
          <p:nvPr/>
        </p:nvSpPr>
        <p:spPr>
          <a:xfrm>
            <a:off x="6080609" y="1714500"/>
            <a:ext cx="6024305" cy="5050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2000" b="1" dirty="0"/>
          </a:p>
          <a:p>
            <a:pPr>
              <a:lnSpc>
                <a:spcPct val="150000"/>
              </a:lnSpc>
            </a:pPr>
            <a:endParaRPr lang="en-US" sz="2000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Spirometry:</a:t>
            </a:r>
            <a:r>
              <a:rPr lang="en-US" sz="2000" dirty="0"/>
              <a:t> Measures lung function parameters: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Arterial Blood Gas (ABG) Analysis:</a:t>
            </a:r>
            <a:r>
              <a:rPr lang="en-US" sz="2000" dirty="0"/>
              <a:t> Measures </a:t>
            </a:r>
            <a:r>
              <a:rPr lang="en-US" sz="2000" b="1" dirty="0"/>
              <a:t>pH, </a:t>
            </a:r>
            <a:r>
              <a:rPr lang="en-US" sz="2000" b="1" dirty="0" err="1"/>
              <a:t>PaO</a:t>
            </a:r>
            <a:r>
              <a:rPr lang="en-US" sz="2000" b="1" dirty="0"/>
              <a:t>₂, </a:t>
            </a:r>
            <a:r>
              <a:rPr lang="en-US" sz="2000" b="1" dirty="0" err="1"/>
              <a:t>PaCO</a:t>
            </a:r>
            <a:r>
              <a:rPr lang="en-US" sz="2000" b="1" dirty="0"/>
              <a:t>₂, and HCO₃</a:t>
            </a:r>
            <a:r>
              <a:rPr lang="en-US" sz="2000" dirty="0"/>
              <a:t> for oxygenation and acid-base balance</a:t>
            </a:r>
          </a:p>
        </p:txBody>
      </p:sp>
    </p:spTree>
    <p:extLst>
      <p:ext uri="{BB962C8B-B14F-4D97-AF65-F5344CB8AC3E}">
        <p14:creationId xmlns:p14="http://schemas.microsoft.com/office/powerpoint/2010/main" val="382264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C5170A-BDE4-017C-C900-EE2FD072E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3C29B08F-595C-5A9E-AE35-F4F46FE28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3600" dirty="0"/>
              <a:t>Role of Cardiopulmonary Physiotherapy - Assessment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FB735D4-274B-5CFF-85FF-D3373927A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5" y="1529442"/>
            <a:ext cx="6024305" cy="5235121"/>
          </a:xfrm>
        </p:spPr>
        <p:txBody>
          <a:bodyPr>
            <a:normAutofit/>
          </a:bodyPr>
          <a:lstStyle/>
          <a:p>
            <a:r>
              <a:rPr lang="en-US" sz="2800" b="1" dirty="0"/>
              <a:t>General Cardiovascular Assessment:</a:t>
            </a:r>
          </a:p>
          <a:p>
            <a:endParaRPr lang="en-US" sz="2000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Heart Rate (HR):</a:t>
            </a:r>
            <a:r>
              <a:rPr lang="en-US" sz="2000" dirty="0"/>
              <a:t> Resting HR is typically </a:t>
            </a:r>
            <a:r>
              <a:rPr lang="en-US" sz="2000" b="1" dirty="0"/>
              <a:t>60-100 bpm</a:t>
            </a:r>
            <a:r>
              <a:rPr lang="en-US" sz="2000" dirty="0"/>
              <a:t> in adults.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Blood Pressure (BP):</a:t>
            </a:r>
            <a:r>
              <a:rPr lang="en-US" sz="2000" dirty="0"/>
              <a:t> Normal BP is </a:t>
            </a:r>
            <a:r>
              <a:rPr lang="en-US" sz="2000" b="1" dirty="0"/>
              <a:t>120/80 mmHg</a:t>
            </a:r>
            <a:r>
              <a:rPr lang="en-US" sz="2000" dirty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Electrocardiogram (ECG):</a:t>
            </a:r>
            <a:r>
              <a:rPr lang="en-US" sz="2000" dirty="0"/>
              <a:t> Evaluates heart rhythm, ischemia, and arrhythmias.</a:t>
            </a:r>
          </a:p>
          <a:p>
            <a:pPr lvl="1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8214153-A74D-A804-8D3C-469164C438DC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E3C216-EFC3-0ED8-87F9-D5CD29C9BA8E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88AC5D-D9BB-4934-18D4-66791046ED1C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D5A7C755-1034-6B43-DE0D-DD271CBB5CCE}"/>
              </a:ext>
            </a:extLst>
          </p:cNvPr>
          <p:cNvSpPr txBox="1">
            <a:spLocks/>
          </p:cNvSpPr>
          <p:nvPr/>
        </p:nvSpPr>
        <p:spPr>
          <a:xfrm>
            <a:off x="6080609" y="1529441"/>
            <a:ext cx="6024305" cy="523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/>
          </a:p>
          <a:p>
            <a:endParaRPr lang="en-US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Exercise Tolerance Tests (ETT):</a:t>
            </a:r>
            <a:endParaRPr lang="en-US" sz="20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6-Minute Walk Test (6MWT)</a:t>
            </a:r>
            <a:endParaRPr lang="en-US" sz="20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Bruce Treadmill Test</a:t>
            </a:r>
            <a:endParaRPr lang="en-US" sz="20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Echocardiography:</a:t>
            </a:r>
            <a:r>
              <a:rPr lang="en-US" sz="2000" dirty="0"/>
              <a:t> Assesses heart function, valve diseases, and cardiac output.</a:t>
            </a:r>
          </a:p>
        </p:txBody>
      </p:sp>
    </p:spTree>
    <p:extLst>
      <p:ext uri="{BB962C8B-B14F-4D97-AF65-F5344CB8AC3E}">
        <p14:creationId xmlns:p14="http://schemas.microsoft.com/office/powerpoint/2010/main" val="50763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F3150-ED16-CFCB-EDE0-DA1398806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5FEFC6BF-129A-54B2-6117-C587F653C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 fontScale="90000"/>
          </a:bodyPr>
          <a:lstStyle/>
          <a:p>
            <a:r>
              <a:rPr lang="en-US" sz="4000" dirty="0"/>
              <a:t>Role of Cardiopulmonary Physiotherapy </a:t>
            </a:r>
            <a:r>
              <a:rPr lang="en-US" sz="3600" dirty="0"/>
              <a:t>– </a:t>
            </a:r>
            <a:r>
              <a:rPr lang="en-US" sz="3100" dirty="0"/>
              <a:t>Treatment &amp; Rehabilitation</a:t>
            </a:r>
            <a:endParaRPr lang="en-US" sz="360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EFBF754-BF55-5588-F296-06A6770B4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5" y="1529442"/>
            <a:ext cx="6024305" cy="5235121"/>
          </a:xfrm>
        </p:spPr>
        <p:txBody>
          <a:bodyPr>
            <a:normAutofit/>
          </a:bodyPr>
          <a:lstStyle/>
          <a:p>
            <a:r>
              <a:rPr lang="en-US" sz="2800" b="1" dirty="0"/>
              <a:t>Pulmonary Physiotherapy</a:t>
            </a:r>
          </a:p>
          <a:p>
            <a:endParaRPr lang="en-US" sz="2000" b="1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b="1" dirty="0"/>
              <a:t>Breathing Exercises:</a:t>
            </a:r>
            <a:endParaRPr lang="en-US" sz="2400" dirty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Diaphragmatic breathing</a:t>
            </a:r>
            <a:r>
              <a:rPr lang="en-US" sz="2000" dirty="0"/>
              <a:t> (to strengthen respiratory muscles).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Pursed-lip breathing</a:t>
            </a:r>
            <a:r>
              <a:rPr lang="en-US" sz="2000" dirty="0"/>
              <a:t> (for COPD and asthma management).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800" b="1" dirty="0"/>
          </a:p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CCB1AA-6820-2B5A-8712-B41BF540AEB5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A45D26-7FFF-6ED6-60FB-A60A3CBBB4A9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B5123E-7954-C04F-A801-B827300C70CD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ADFF4A6F-7A99-A611-0116-9417BD1F7988}"/>
              </a:ext>
            </a:extLst>
          </p:cNvPr>
          <p:cNvSpPr txBox="1">
            <a:spLocks/>
          </p:cNvSpPr>
          <p:nvPr/>
        </p:nvSpPr>
        <p:spPr>
          <a:xfrm>
            <a:off x="6080609" y="1755321"/>
            <a:ext cx="6024305" cy="5025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000" b="1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b="1" dirty="0"/>
              <a:t>Airway Clearance Techniques:</a:t>
            </a:r>
            <a:endParaRPr lang="en-US" sz="2400" dirty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Postural drainage &amp; percussion</a:t>
            </a:r>
            <a:r>
              <a:rPr lang="en-US" sz="2000" dirty="0"/>
              <a:t> (to remove mucus in cystic fibrosis, bronchiectasis).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Active cycle of breathing techniques (ACBT)</a:t>
            </a:r>
            <a:r>
              <a:rPr lang="en-US" sz="2000" dirty="0"/>
              <a:t> for airway clearance.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Suction device </a:t>
            </a:r>
            <a:r>
              <a:rPr lang="en-US" sz="2000" dirty="0"/>
              <a:t>for airway clearance.</a:t>
            </a:r>
          </a:p>
        </p:txBody>
      </p:sp>
    </p:spTree>
    <p:extLst>
      <p:ext uri="{BB962C8B-B14F-4D97-AF65-F5344CB8AC3E}">
        <p14:creationId xmlns:p14="http://schemas.microsoft.com/office/powerpoint/2010/main" val="118385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3B7872-3F00-516A-63EA-BB6729A28E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0B7A5123-1178-30C3-24ED-CA18DD764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0" y="503238"/>
            <a:ext cx="12043454" cy="895577"/>
          </a:xfrm>
        </p:spPr>
        <p:txBody>
          <a:bodyPr anchor="ctr">
            <a:normAutofit/>
          </a:bodyPr>
          <a:lstStyle/>
          <a:p>
            <a:r>
              <a:rPr lang="en-US" sz="3600" dirty="0"/>
              <a:t>Role of Cardiopulmonary Physiotherapy –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Treatment &amp; Rehabilitation</a:t>
            </a:r>
            <a:endParaRPr lang="en-US" sz="360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FB2FDF9-57DD-4D14-771A-78EFE046A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695" y="1529442"/>
            <a:ext cx="6024305" cy="5235121"/>
          </a:xfrm>
        </p:spPr>
        <p:txBody>
          <a:bodyPr>
            <a:normAutofit/>
          </a:bodyPr>
          <a:lstStyle/>
          <a:p>
            <a:r>
              <a:rPr lang="en-US" sz="2800" b="1" dirty="0"/>
              <a:t>Pulmonary Physiotherapy</a:t>
            </a:r>
          </a:p>
          <a:p>
            <a:endParaRPr lang="en-US" sz="2000" b="1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b="1" dirty="0"/>
              <a:t>Oxygen Therapy &amp; Ventilation Support:</a:t>
            </a:r>
            <a:endParaRPr lang="en-US" sz="2400" dirty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Assisting with </a:t>
            </a:r>
            <a:r>
              <a:rPr lang="en-US" sz="2000" b="1" dirty="0"/>
              <a:t>non-invasive ventilation (CPAP, BiPAP)</a:t>
            </a:r>
            <a:r>
              <a:rPr lang="en-US" sz="2000" dirty="0"/>
              <a:t>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Incentive spirometry</a:t>
            </a:r>
            <a:r>
              <a:rPr lang="en-US" sz="2000" dirty="0"/>
              <a:t> to prevent lung collapse after surgery.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800" b="1" dirty="0"/>
          </a:p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7265C45-0B8D-EC28-745C-3DA25DAF8C33}"/>
              </a:ext>
            </a:extLst>
          </p:cNvPr>
          <p:cNvSpPr/>
          <p:nvPr/>
        </p:nvSpPr>
        <p:spPr>
          <a:xfrm>
            <a:off x="109150" y="196513"/>
            <a:ext cx="3962110" cy="170656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248F9A-CF96-912B-993B-A975BBFF4BDE}"/>
              </a:ext>
            </a:extLst>
          </p:cNvPr>
          <p:cNvSpPr/>
          <p:nvPr/>
        </p:nvSpPr>
        <p:spPr>
          <a:xfrm>
            <a:off x="8150534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C6EB39-18B9-8239-FD14-00F6103986B5}"/>
              </a:ext>
            </a:extLst>
          </p:cNvPr>
          <p:cNvSpPr/>
          <p:nvPr/>
        </p:nvSpPr>
        <p:spPr>
          <a:xfrm>
            <a:off x="4197660" y="196513"/>
            <a:ext cx="3826474" cy="170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68606722-9184-5604-5DB1-4D5DA155307D}"/>
              </a:ext>
            </a:extLst>
          </p:cNvPr>
          <p:cNvSpPr txBox="1">
            <a:spLocks/>
          </p:cNvSpPr>
          <p:nvPr/>
        </p:nvSpPr>
        <p:spPr>
          <a:xfrm>
            <a:off x="6080609" y="1545770"/>
            <a:ext cx="6024305" cy="523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89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2669</TotalTime>
  <Words>1892</Words>
  <Application>Microsoft Office PowerPoint</Application>
  <PresentationFormat>Widescreen</PresentationFormat>
  <Paragraphs>301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Courier New</vt:lpstr>
      <vt:lpstr>Symbol</vt:lpstr>
      <vt:lpstr>Office Theme</vt:lpstr>
      <vt:lpstr>Introduction to Cardiopulmonary Physiotherapy </vt:lpstr>
      <vt:lpstr>Main Content </vt:lpstr>
      <vt:lpstr>Definition</vt:lpstr>
      <vt:lpstr>Definition</vt:lpstr>
      <vt:lpstr>Role of Cardiopulmonary Physiotherapy</vt:lpstr>
      <vt:lpstr>Role of Cardiopulmonary Physiotherapy - Assessment</vt:lpstr>
      <vt:lpstr>Role of Cardiopulmonary Physiotherapy - Assessment</vt:lpstr>
      <vt:lpstr>Role of Cardiopulmonary Physiotherapy – Treatment &amp; Rehabilitation</vt:lpstr>
      <vt:lpstr>Role of Cardiopulmonary Physiotherapy – Treatment &amp; Rehabilitation</vt:lpstr>
      <vt:lpstr>Role of Cardiopulmonary Physiotherapy – Treatment &amp; Rehabilitation</vt:lpstr>
      <vt:lpstr>Role of Cardiopulmonary Physiotherapy – Treatment &amp; Rehabilitation</vt:lpstr>
      <vt:lpstr>Role of Cardiopulmonary Physiotherapy – Treatment &amp; Rehabilitation</vt:lpstr>
      <vt:lpstr>Role of Cardiopulmonary Physiotherapy – Emergency Care in Cardiopulmonary …</vt:lpstr>
      <vt:lpstr>Role of Cardiopulmonary Physiotherapy – Prevention &amp; Health Promotion (Education)</vt:lpstr>
      <vt:lpstr>Role of Cardiopulmonary Physiotherapy – Prevention &amp; Health Promotion (Education)</vt:lpstr>
      <vt:lpstr>Role of Cardiopulmonary Physiotherapy – Prevention &amp; Health Promotion (Education)</vt:lpstr>
      <vt:lpstr>Overview of Cardiopulmonary Conditions</vt:lpstr>
      <vt:lpstr>Overview of Cardiopulmonary Conditions</vt:lpstr>
      <vt:lpstr>Overview of Cardiopulmonary Conditions</vt:lpstr>
      <vt:lpstr>Overview of Cardiopulmonary Conditions</vt:lpstr>
      <vt:lpstr>Overview of Cardiopulmonary Conditions</vt:lpstr>
      <vt:lpstr>Cardiopulmonary Assessment</vt:lpstr>
      <vt:lpstr>Physiotherapy techniques-exercises </vt:lpstr>
      <vt:lpstr>Physiotherapy techniques-exercises </vt:lpstr>
      <vt:lpstr>Physiotherapy techniques-exercises </vt:lpstr>
      <vt:lpstr>References</vt:lpstr>
      <vt:lpstr>Thank you for listening </vt:lpstr>
      <vt:lpstr>Appendix  ….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mahmud soran</dc:creator>
  <cp:lastModifiedBy>mahmud soran</cp:lastModifiedBy>
  <cp:revision>13</cp:revision>
  <dcterms:created xsi:type="dcterms:W3CDTF">2024-11-15T19:04:24Z</dcterms:created>
  <dcterms:modified xsi:type="dcterms:W3CDTF">2025-02-18T13:35:41Z</dcterms:modified>
</cp:coreProperties>
</file>