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77" r:id="rId5"/>
    <p:sldId id="278" r:id="rId6"/>
    <p:sldId id="279" r:id="rId7"/>
    <p:sldId id="281" r:id="rId8"/>
    <p:sldId id="280" r:id="rId9"/>
    <p:sldId id="282" r:id="rId10"/>
    <p:sldId id="289" r:id="rId11"/>
    <p:sldId id="283" r:id="rId12"/>
    <p:sldId id="284" r:id="rId13"/>
    <p:sldId id="285" r:id="rId14"/>
    <p:sldId id="286" r:id="rId15"/>
    <p:sldId id="287" r:id="rId16"/>
    <p:sldId id="288" r:id="rId17"/>
    <p:sldId id="290" r:id="rId18"/>
    <p:sldId id="291" r:id="rId19"/>
    <p:sldId id="292" r:id="rId20"/>
    <p:sldId id="293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5D6E9-AAA3-4472-B6E7-E5F633E2918C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3BC04-A053-4E89-AEE7-E7D4D233E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32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3BC04-A053-4E89-AEE7-E7D4D233E66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98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DABDC-E423-474A-8312-49A31FC727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1E30B4-F12D-6A80-C6A2-FADB2D91A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CE8C1-62A8-522F-5884-0E8684C31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C620B-5A20-7ED1-D3F9-282E64FB2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57295-09F2-9928-826D-888349197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73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5E283-DE8B-26AC-2650-A80C152D1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A898AF-568B-C824-44C4-1F049A1AAC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206E5-38A9-9A32-79BE-16FFBAFC0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9F579-8403-0845-1019-E4561C39C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BB899-639B-DD2C-B870-4A7912FB6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0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F99D1A-D8BB-2412-FB3A-40744830B6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CC493D-8205-DA3D-F18F-9CC1412EB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64A86-205D-D266-0201-3E193B538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810B9-DC90-131C-5AE8-4DB400F91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83A99-5163-A4FC-21BA-E2CEB9035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72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B8C9C-5F46-8D09-9956-74AA24C4B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6FA4D-F789-765A-AEC1-374B12A4C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28FF4-A43A-DEBA-3CF0-60A82E317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8D2E7-2CB0-76BB-B409-9498607FF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95013-1F81-5D20-CAB4-64C0A3200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89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C076A-E66D-7F04-D611-A486C5B51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D95F97-A726-3477-C479-AA0AB50F3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EB3C5-10E4-8FAC-3D8A-BD826CA0E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30A77-B3E7-38BA-804D-669D603F0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24BEE-9ADF-B57C-99DF-119A99C25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01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2EA7A-884F-9BF9-D112-C4463CD86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9D8AB-BE5C-48B5-8170-35305B432C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AE6276-CB1D-6327-796C-05BC347BD3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641DF-DCB6-7FEF-09E7-7A51155D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52C849-049F-7E69-DA66-1A1B329B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29C1FF-39C9-2C8E-E7EC-2A592D89A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21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E0C93-7908-CAEC-02E4-DAF86FE58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42372-B28B-8529-8B71-66C2055B1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DF0357-60F3-6CEB-E6DE-9B740710C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6F79FA-4B41-83A8-0E9F-416826BED1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0E1BB4-3A2D-0542-107A-FDA091EE8B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463A40-C4A5-6222-B0C3-77232CC6C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01CAEA-9E36-8ECE-9ED8-F36B0315B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C07BDC-88C1-02E0-D2DF-4431AB4A4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89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5D1C8-41E7-778C-CF65-68AF058DB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A19C4-A470-302A-3EA2-B710E00B2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47B7C-2FB4-FB68-350B-7E929D007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BB5BD3-89E8-353B-2FB0-8E87A954C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2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B5B9A8-38D1-CE7C-58DF-55192A0DC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0031EB-ABF7-63CF-51E2-2600E7285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91B68-2620-C6D7-B08B-4B6FA2153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68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79273-37AB-6123-471B-62E97502B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A09AC-07A2-BF71-0978-E648BDDCA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2C3F40-056A-69C4-A9EB-7BD0A88DA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5BB76A-929A-9A87-7CC4-055E2C5E0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1D7318-0F7C-3EB3-1C95-6B6C321EE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A0C4B-245B-4646-ED1C-9348AC02C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98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CC1E-13EF-A29A-81BD-7768158F7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BBDE22-9A5A-75F9-5073-7B60AC1B0F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4CA99E-D31D-831F-1E29-5C23A13686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855B87-BE37-C674-4B7A-7CA3CD07F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3DB846-1A97-5C1B-BA7B-BF9FF254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EC060-B2DF-1E66-4E50-8920019BE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35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5C962D-A7C1-C29F-31CD-41AE77F0F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21F815-2931-BCE3-925E-67F6E42F2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F5A40-57C1-F4E4-FCD0-645A7DBBAE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6CBF6-4DDB-4AE2-9E76-A3A6BA6BB845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BE032-F545-16C6-7753-7467A2CE10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0EFA6-5BB5-1B54-20CC-651E90BC96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1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-up of different colored bacteria&#10;&#10;Description automatically generated">
            <a:extLst>
              <a:ext uri="{FF2B5EF4-FFF2-40B4-BE49-F238E27FC236}">
                <a16:creationId xmlns:a16="http://schemas.microsoft.com/office/drawing/2014/main" id="{61BC9987-3157-18D2-26A9-6E1095901F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5" r="-1" b="1683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E048D9-A585-4FDA-81FE-2CE27A7A4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Staphylococci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351641-1E44-B3AC-9226-29253D8C7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>
            <a:norm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Franklin Gothic Book" panose="020B0503020102020204" pitchFamily="34" charset="0"/>
              </a:rPr>
              <a:t>Ms. Heshu J. Ahmed</a:t>
            </a:r>
          </a:p>
          <a:p>
            <a:r>
              <a:rPr lang="en-US" sz="1300" dirty="0">
                <a:solidFill>
                  <a:schemeClr val="bg1"/>
                </a:solidFill>
                <a:latin typeface="Franklin Gothic Book" panose="020B0503020102020204" pitchFamily="34" charset="0"/>
              </a:rPr>
              <a:t>Medical Bacteriology 423</a:t>
            </a:r>
          </a:p>
          <a:p>
            <a:r>
              <a:rPr lang="en-US" sz="1300" dirty="0">
                <a:solidFill>
                  <a:schemeClr val="bg1"/>
                </a:solidFill>
                <a:latin typeface="Franklin Gothic Book" panose="020B0503020102020204" pitchFamily="34" charset="0"/>
              </a:rPr>
              <a:t>Spring Semester</a:t>
            </a:r>
          </a:p>
          <a:p>
            <a:r>
              <a:rPr lang="en-US" sz="1300" dirty="0">
                <a:solidFill>
                  <a:schemeClr val="bg1"/>
                </a:solidFill>
                <a:latin typeface="Franklin Gothic Book" panose="020B0503020102020204" pitchFamily="34" charset="0"/>
              </a:rPr>
              <a:t>Week Three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DEF0EFD6-A3C2-4C94-A80A-BA9709D99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ketchy box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logo with text and a book&#10;&#10;Description automatically generated with medium confidence">
            <a:extLst>
              <a:ext uri="{FF2B5EF4-FFF2-40B4-BE49-F238E27FC236}">
                <a16:creationId xmlns:a16="http://schemas.microsoft.com/office/drawing/2014/main" id="{F504C8CC-76AF-A94D-C75F-C8939D29B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974" y="403759"/>
            <a:ext cx="2349570" cy="211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17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human skin&#10;&#10;Description automatically generated">
            <a:extLst>
              <a:ext uri="{FF2B5EF4-FFF2-40B4-BE49-F238E27FC236}">
                <a16:creationId xmlns:a16="http://schemas.microsoft.com/office/drawing/2014/main" id="{37B90CF3-C9B8-FF9F-C68D-780A09E88C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04" y="643466"/>
            <a:ext cx="1071359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921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ADF3AB-CBC6-5D15-2F03-3A04A7F58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828" y="306832"/>
            <a:ext cx="8299704" cy="1481328"/>
          </a:xfrm>
        </p:spPr>
        <p:txBody>
          <a:bodyPr anchor="b">
            <a:noAutofit/>
          </a:bodyPr>
          <a:lstStyle/>
          <a:p>
            <a:r>
              <a:rPr lang="en-US" sz="4000" b="1" dirty="0">
                <a:latin typeface="Garamond" panose="02020404030301010803" pitchFamily="18" charset="0"/>
              </a:rPr>
              <a:t>Staphylococcal Superantigen Toxins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705E4-DC84-190D-2A99-60A45E2EA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5576824" cy="4105824"/>
          </a:xfrm>
        </p:spPr>
        <p:txBody>
          <a:bodyPr anchor="t"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19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superantigens (</a:t>
            </a:r>
            <a:r>
              <a:rPr lang="en-US" sz="19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SAgs</a:t>
            </a:r>
            <a:r>
              <a:rPr lang="en-US" sz="19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are a family of secreted proteins that are able to stimulate a large fraction of T cells, irrespective of the specificity of the T cell receptor (TCR) for antigen.</a:t>
            </a:r>
          </a:p>
          <a:p>
            <a:pPr algn="just">
              <a:lnSpc>
                <a:spcPct val="150000"/>
              </a:lnSpc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process not only bypasses the specificity of antigen processing but results in massive cytokine release due to the ability of these superantigens to activate up to 20% of the total T-cell pool.</a:t>
            </a:r>
          </a:p>
          <a:p>
            <a:pPr algn="just">
              <a:lnSpc>
                <a:spcPct val="150000"/>
              </a:lnSpc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of staphylococcal superantigens are staphylococcal 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enterotoxins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more recently discovered toxic shock syndrome toxin 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(TSST-1).</a:t>
            </a:r>
          </a:p>
        </p:txBody>
      </p:sp>
      <p:pic>
        <p:nvPicPr>
          <p:cNvPr id="5" name="Picture 4" descr="Diagram of a cell cycle&#10;&#10;Description automatically generated with medium confidence">
            <a:extLst>
              <a:ext uri="{FF2B5EF4-FFF2-40B4-BE49-F238E27FC236}">
                <a16:creationId xmlns:a16="http://schemas.microsoft.com/office/drawing/2014/main" id="{25EDAFA3-E03A-1230-4C56-0EB083208A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7" b="41520"/>
          <a:stretch/>
        </p:blipFill>
        <p:spPr>
          <a:xfrm>
            <a:off x="6099048" y="1745488"/>
            <a:ext cx="5458968" cy="360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52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E4C15E-410B-EBCA-501B-4DB4C11AA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en-US" sz="4600">
                <a:latin typeface="Times New Roman" panose="02020603050405020304" pitchFamily="18" charset="0"/>
                <a:cs typeface="Times New Roman" panose="02020603050405020304" pitchFamily="18" charset="0"/>
              </a:rPr>
              <a:t>Staphylococcal Superantigen Toxins: enterotoxins</a:t>
            </a:r>
            <a:endParaRPr lang="en-US" sz="4600"/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iagram of a cell structure&#10;&#10;Description automatically generated">
            <a:extLst>
              <a:ext uri="{FF2B5EF4-FFF2-40B4-BE49-F238E27FC236}">
                <a16:creationId xmlns:a16="http://schemas.microsoft.com/office/drawing/2014/main" id="{EAEAE860-2BB2-6537-D676-133193331E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" r="2943"/>
          <a:stretch/>
        </p:blipFill>
        <p:spPr>
          <a:xfrm>
            <a:off x="0" y="2002056"/>
            <a:ext cx="4537988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3EA28-89E8-3466-699D-B781AA1EA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anchor="t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formed, these toxins are quite stable, still active even after boiling or exposure to gastric and jejunal enzymes</a:t>
            </a:r>
          </a:p>
          <a:p>
            <a:pPr algn="just">
              <a:lnSpc>
                <a:spcPct val="100000"/>
              </a:lnSpc>
            </a:pPr>
            <a:r>
              <a:rPr lang="en-US" sz="2200" b="0" i="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enterotoxins transit through mucus-expelling goblet cells 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200" b="0" i="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epithelial cells 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the intestinal epithelium to reach the </a:t>
            </a:r>
            <a:r>
              <a:rPr lang="en-US" sz="2200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lamina propria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0000"/>
              </a:lnSpc>
            </a:pP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Here, the enterotoxins can </a:t>
            </a:r>
            <a:r>
              <a:rPr lang="en-US" sz="2200" b="0" i="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interact with mast cells 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200" b="0" i="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induce the release of serotonin precursor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which interacts with the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vagus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nerve to cause an emetic response. 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000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AB031D-9507-484C-E226-2104D22B5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EPIDEMIOLOGY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AF463-DFB7-1AF1-84F4-CDD36FDEC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6"/>
            <a:ext cx="7504707" cy="4119172"/>
          </a:xfrm>
        </p:spPr>
        <p:txBody>
          <a:bodyPr anchor="t"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17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basic human habitat of </a:t>
            </a:r>
            <a:r>
              <a:rPr lang="en-US" sz="1700" b="0" i="1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aureus </a:t>
            </a:r>
            <a:r>
              <a:rPr lang="en-US" sz="17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nose</a:t>
            </a:r>
            <a:r>
              <a:rPr lang="en-US" sz="17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17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nasal site, the bacteria are shed to the exposed skin and clothing of the carrier and others with whom they are </a:t>
            </a:r>
            <a:r>
              <a:rPr lang="en-US" sz="17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direct contact</a:t>
            </a:r>
            <a:r>
              <a:rPr lang="en-US" sz="17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17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Spread is augmented by </a:t>
            </a:r>
            <a:r>
              <a:rPr lang="en-US" sz="17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touching the face </a:t>
            </a:r>
            <a:r>
              <a:rPr lang="en-US" sz="17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and, of course, nose picking. It is </a:t>
            </a:r>
            <a:r>
              <a:rPr lang="en-US" sz="17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blocked by handwashing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aureus </a:t>
            </a:r>
            <a:r>
              <a:rPr lang="en-US" sz="17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gain </a:t>
            </a:r>
            <a:r>
              <a:rPr lang="en-US" sz="17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deeper access</a:t>
            </a:r>
            <a:r>
              <a:rPr lang="en-US" sz="17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either through </a:t>
            </a:r>
            <a:r>
              <a:rPr lang="en-US" sz="17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skin appendages or trauma </a:t>
            </a:r>
          </a:p>
          <a:p>
            <a:pPr algn="just">
              <a:lnSpc>
                <a:spcPct val="150000"/>
              </a:lnSpc>
            </a:pPr>
            <a:r>
              <a:rPr lang="en-US" sz="17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en-US" sz="17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aureus </a:t>
            </a:r>
            <a:r>
              <a:rPr lang="en-US" sz="17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infections acquired in the community are </a:t>
            </a:r>
            <a:r>
              <a:rPr lang="en-US" sz="1700" b="0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autoinfections.</a:t>
            </a:r>
          </a:p>
          <a:p>
            <a:pPr algn="just">
              <a:lnSpc>
                <a:spcPct val="150000"/>
              </a:lnSpc>
            </a:pPr>
            <a:r>
              <a:rPr lang="en-US" sz="17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Unlike many pathogenic bacteria, S aureus 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survive periods of drying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for example, recurrent skin infections can result from use of clothing contaminated with pus from a previous infection.</a:t>
            </a:r>
          </a:p>
        </p:txBody>
      </p:sp>
      <p:pic>
        <p:nvPicPr>
          <p:cNvPr id="5" name="Picture 4" descr="Diagram of a human body&#10;&#10;Description automatically generated">
            <a:extLst>
              <a:ext uri="{FF2B5EF4-FFF2-40B4-BE49-F238E27FC236}">
                <a16:creationId xmlns:a16="http://schemas.microsoft.com/office/drawing/2014/main" id="{6BEB829D-C90A-9443-1303-02ED1CDA09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6" t="2753" r="563" b="3"/>
          <a:stretch/>
        </p:blipFill>
        <p:spPr>
          <a:xfrm>
            <a:off x="8001152" y="1737296"/>
            <a:ext cx="4187800" cy="423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37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9D39B-4623-78FC-0788-D1489FC2B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0075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Myriad Pro"/>
              </a:rPr>
              <a:t>PATHOGENESIS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03C72-F98C-E2BF-2F82-7B4236420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800"/>
            <a:ext cx="10515600" cy="565912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Infection </a:t>
            </a:r>
            <a:endParaRPr lang="en-US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sz="2000" b="0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initial stages of attachment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en-US" sz="20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aureus 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mediated by a number of surface proteins ; </a:t>
            </a:r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glycoprotein fibronectin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that mediates adhesion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allows </a:t>
            </a:r>
            <a:r>
              <a:rPr lang="en-US" sz="20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000" b="0" i="1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aureus </a:t>
            </a:r>
            <a:r>
              <a:rPr lang="en-US" sz="2000" b="0" i="0" u="sng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to persist </a:t>
            </a:r>
            <a:r>
              <a:rPr lang="en-US" sz="2000" b="0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and to </a:t>
            </a:r>
            <a:r>
              <a:rPr lang="en-US" sz="2000" b="0" i="0" u="sng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produce α-toxin </a:t>
            </a:r>
            <a:r>
              <a:rPr lang="en-US" sz="2000" b="1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and other cytolysins</a:t>
            </a:r>
            <a:r>
              <a:rPr lang="en-US" sz="2000" b="0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which </a:t>
            </a:r>
            <a:r>
              <a:rPr lang="en-US" sz="2000" b="0" i="0" u="sng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injure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cell.</a:t>
            </a:r>
          </a:p>
          <a:p>
            <a:pPr algn="just">
              <a:lnSpc>
                <a:spcPct val="150000"/>
              </a:lnSpc>
            </a:pP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the </a:t>
            </a:r>
            <a:r>
              <a:rPr lang="en-US" sz="2000" b="0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lesions become destructive and spread below 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surface, other proteins that bind to collagen and other elements of the extracellular matrix may play a role. </a:t>
            </a:r>
          </a:p>
          <a:p>
            <a:pPr algn="just">
              <a:lnSpc>
                <a:spcPct val="150000"/>
              </a:lnSpc>
            </a:pPr>
            <a:r>
              <a:rPr lang="en-US" sz="20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this stage, actions of on fibrinogen-binding, and the antiphagocytic effect of protein A binding to IgG,  and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coagulase </a:t>
            </a:r>
            <a:r>
              <a:rPr lang="en-US" sz="20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limit the effectiveness of host phagocytes. </a:t>
            </a:r>
            <a:endParaRPr lang="en-US" sz="2000" b="0" i="0" u="sng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inflammatory cells, fibrin, and other tissue components form a wall, which becomes the painfully familiar boil (A carbuncle 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105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diagram of blood cells&#10;&#10;Description automatically generated">
            <a:extLst>
              <a:ext uri="{FF2B5EF4-FFF2-40B4-BE49-F238E27FC236}">
                <a16:creationId xmlns:a16="http://schemas.microsoft.com/office/drawing/2014/main" id="{9AF99517-0ABF-DE9F-E9B9-2843FEFD6B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0" b="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20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135416-89FB-612F-45EF-59114F757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2.Toxin-mediated Disease </a:t>
            </a:r>
            <a:endParaRPr lang="en-US" sz="54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C78D3-FF1F-A14A-7842-3788F15E3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640" y="2071316"/>
            <a:ext cx="7843519" cy="4634284"/>
          </a:xfrm>
        </p:spPr>
        <p:txBody>
          <a:bodyPr anchor="t"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staphylococcal food poisoning, there is no infection at all. The contaminating bacteria produce </a:t>
            </a:r>
            <a:r>
              <a:rPr lang="en-US" sz="1800" b="0" i="0" u="none" strike="noStrike" baseline="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StaphSAg</a:t>
            </a:r>
            <a:r>
              <a:rPr lang="en-US" sz="1800" b="0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(superantigens) 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food, which can initiate its </a:t>
            </a:r>
            <a:r>
              <a:rPr lang="en-US" sz="1800" b="0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enterotoxin action on the intestine 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 hours of its ingestion. </a:t>
            </a:r>
          </a:p>
          <a:p>
            <a:pPr algn="just">
              <a:lnSpc>
                <a:spcPct val="150000"/>
              </a:lnSpc>
            </a:pPr>
            <a:r>
              <a:rPr lang="en-US" sz="1800" b="0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Exfoliative Toxin 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absorbed at the infection site reaches its infant stratum granulosum binding site through the circulation causing widespread desquamation by its action on the keratinized epidermis as in the </a:t>
            </a:r>
            <a:r>
              <a:rPr lang="en-US" sz="1800" b="0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staphylococcal scalded skin syndrome.</a:t>
            </a:r>
          </a:p>
          <a:p>
            <a:pPr algn="just">
              <a:lnSpc>
                <a:spcPct val="150000"/>
              </a:lnSpc>
            </a:pPr>
            <a:r>
              <a:rPr lang="en-US" sz="18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older children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0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exfoliative toxin-producing 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strains may also cause a localized blister-like lesion called </a:t>
            </a:r>
            <a:r>
              <a:rPr lang="en-US" sz="1800" b="1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bullous impetigo. </a:t>
            </a:r>
          </a:p>
          <a:p>
            <a:pPr algn="just">
              <a:lnSpc>
                <a:spcPct val="150000"/>
              </a:lnSpc>
            </a:pP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800" b="0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staphylococcal TSS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TSST-1 is produced during the course of a staphylococcal infection with systemic disease as a result of absorption of toxin from the local site. </a:t>
            </a:r>
            <a:endParaRPr lang="en-US" sz="18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lose-up of a child's face with red spots&#10;&#10;Description automatically generated">
            <a:extLst>
              <a:ext uri="{FF2B5EF4-FFF2-40B4-BE49-F238E27FC236}">
                <a16:creationId xmlns:a16="http://schemas.microsoft.com/office/drawing/2014/main" id="{2C849AEF-9100-0F79-4FBE-F1D5B6B4C1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" r="23745"/>
          <a:stretch/>
        </p:blipFill>
        <p:spPr>
          <a:xfrm>
            <a:off x="8277352" y="1839976"/>
            <a:ext cx="3911600" cy="415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052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1635B0-E065-EAA5-FDC1-6C31F9A72361}"/>
              </a:ext>
            </a:extLst>
          </p:cNvPr>
          <p:cNvSpPr txBox="1"/>
          <p:nvPr/>
        </p:nvSpPr>
        <p:spPr>
          <a:xfrm>
            <a:off x="572493" y="238539"/>
            <a:ext cx="11018520" cy="143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Menstruation-associated TSS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BA80B-4C1C-D007-86CA-2F175BA58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8302046" cy="411917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Menstruation-associated TSS requires a combination of improbable events.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any one time, less than 15% of women carry S aureus in their vaginal flora, and less than 20% of these have the potential to produce TSST-1. 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menstruation, the relatively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protein level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vagina </a:t>
            </a:r>
            <a:r>
              <a:rPr lang="en-US" sz="1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favor accelerated growth of these staphylococci.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presence of such a strain, the combination of menstruation and the composition of high-absorbency tampons provide pH and ionic conditions that enhance both the growth of the staphylococci and the production of TSST-1. 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Toxin absorbed from the vagina can then circulate to produce the multiple effects of massive superantigen-mediated cytokine release</a:t>
            </a:r>
          </a:p>
        </p:txBody>
      </p:sp>
      <p:pic>
        <p:nvPicPr>
          <p:cNvPr id="5" name="Picture 4" descr="Diagram of a diagram showing the different types of vaginal sutures&#10;&#10;Description automatically generated with medium confidence">
            <a:extLst>
              <a:ext uri="{FF2B5EF4-FFF2-40B4-BE49-F238E27FC236}">
                <a16:creationId xmlns:a16="http://schemas.microsoft.com/office/drawing/2014/main" id="{1363E7AF-B31E-F791-75C0-1345BBF280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176" r="-2" b="2620"/>
          <a:stretch/>
        </p:blipFill>
        <p:spPr>
          <a:xfrm>
            <a:off x="8874538" y="1799272"/>
            <a:ext cx="3154902" cy="505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91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C89428-9CDF-6F5B-1190-873E0F9AC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6288B-D331-FC29-3C18-0BFDF292C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900" b="0" i="0" u="none" strike="noStrike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Staphylococci grow overnight on </a:t>
            </a:r>
            <a:r>
              <a:rPr lang="en-US" sz="1900" b="0" i="0" u="none" strike="noStrike" baseline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blood agar </a:t>
            </a:r>
            <a:r>
              <a:rPr lang="en-US" sz="1900" b="0" i="0" u="none" strike="noStrike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incubated </a:t>
            </a:r>
            <a:r>
              <a:rPr lang="en-US" sz="1900" b="0" i="0" u="none" strike="noStrike" baseline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aerobically.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900" b="0" i="0" u="none" strike="noStrike" baseline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Catalase and coagulase tests</a:t>
            </a:r>
            <a:r>
              <a:rPr lang="en-US" sz="1900" b="0" i="0" u="none" strike="noStrike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performed directly from the colonies are sufficient for identification.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900" b="0" i="0" u="none" strike="noStrike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In epidemiologic investigations, </a:t>
            </a:r>
            <a:r>
              <a:rPr lang="en-US" sz="1900" b="0" i="0" u="none" strike="noStrike" baseline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molecular methods such as pulsed field gel electrophoresis </a:t>
            </a:r>
            <a:r>
              <a:rPr lang="en-US" sz="1900" b="0" i="0" u="none" strike="noStrike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are now used to “fingerprint” the spread of virulent clones.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900" b="0" i="0" u="none" strike="noStrike" baseline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Antibiotic susceptibility tests </a:t>
            </a:r>
            <a:r>
              <a:rPr lang="en-US" sz="1900" b="0" i="0" u="none" strike="noStrike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are indicated because of the emerging resistance to multiple antimicrobials, particularly methicillin-resistant </a:t>
            </a:r>
            <a:r>
              <a:rPr lang="en-US" sz="1900" b="0" i="1" u="none" strike="noStrike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S aureus </a:t>
            </a:r>
            <a:r>
              <a:rPr lang="en-US" sz="1900" b="0" i="0" u="none" strike="noStrike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(MRSA).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900" b="0" i="0" u="none" strike="noStrike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Deep staphylococcal infections such as osteomyelitis and deep abscesses present special diagnostic problems when the lesion cannot be </a:t>
            </a:r>
            <a:r>
              <a:rPr lang="en-US" sz="1900" b="0" i="0" u="none" strike="noStrike" baseline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directly aspirated or surgically sampled</a:t>
            </a:r>
            <a:r>
              <a:rPr lang="en-US" sz="1900" b="0" i="0" u="none" strike="noStrike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900" b="0" i="0" u="none" strike="noStrike" baseline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Blood cultures </a:t>
            </a:r>
            <a:r>
              <a:rPr lang="en-US" sz="1900" b="0" i="0" u="none" strike="noStrike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are usually positive in conditions such as acute staphylococcal arthritis, osteomyelitis, and endocarditis, but less often in localized infection such as deep abscesses. </a:t>
            </a:r>
            <a:endParaRPr lang="en-US" sz="19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192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71761-FC5A-5C63-4F1B-9E8B8BF87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F188B-3973-1AB2-32AE-D59271972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boils and superficial staphylococcal abscesses </a:t>
            </a:r>
            <a:r>
              <a:rPr lang="en-US" sz="2400" b="0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resolve spontaneously without antimicrobial therapy. </a:t>
            </a:r>
          </a:p>
          <a:p>
            <a:pPr algn="just"/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Those that are more extensive, deeper, or in vital organs require a </a:t>
            </a:r>
            <a:r>
              <a:rPr lang="en-US" sz="2400" b="0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combination of surgical drainage and antimicrobials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optimal outcome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676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3AF56F-B37C-1527-1128-5779800C7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41062-17ED-B123-1CAB-14006845B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R="2400">
              <a:lnSpc>
                <a:spcPct val="100000"/>
              </a:lnSpc>
            </a:pPr>
            <a:r>
              <a:rPr lang="en-US" sz="2400" b="0" i="0" u="none" strike="noStrike" baseline="0" dirty="0">
                <a:latin typeface="Garamond" panose="02020404030301010803" pitchFamily="18" charset="0"/>
              </a:rPr>
              <a:t>Group characteristics</a:t>
            </a:r>
          </a:p>
          <a:p>
            <a:pPr marR="2400">
              <a:lnSpc>
                <a:spcPct val="100000"/>
              </a:lnSpc>
            </a:pPr>
            <a:r>
              <a:rPr lang="en-US" sz="2400" dirty="0">
                <a:latin typeface="Garamond" panose="02020404030301010803" pitchFamily="18" charset="0"/>
              </a:rPr>
              <a:t>Structure</a:t>
            </a:r>
          </a:p>
          <a:p>
            <a:pPr marR="2400">
              <a:lnSpc>
                <a:spcPct val="100000"/>
              </a:lnSpc>
            </a:pPr>
            <a:r>
              <a:rPr lang="en-US" sz="2400" b="0" i="0" u="none" strike="noStrike" baseline="0" dirty="0">
                <a:latin typeface="Garamond" panose="02020404030301010803" pitchFamily="18" charset="0"/>
              </a:rPr>
              <a:t>Metabolism</a:t>
            </a:r>
          </a:p>
          <a:p>
            <a:pPr marR="2400">
              <a:lnSpc>
                <a:spcPct val="100000"/>
              </a:lnSpc>
            </a:pPr>
            <a:r>
              <a:rPr lang="en-US" sz="2400" dirty="0">
                <a:latin typeface="Garamond" panose="02020404030301010803" pitchFamily="18" charset="0"/>
              </a:rPr>
              <a:t>Toxins and extracellular enzymes</a:t>
            </a:r>
          </a:p>
          <a:p>
            <a:pPr marR="2400">
              <a:lnSpc>
                <a:spcPct val="100000"/>
              </a:lnSpc>
            </a:pPr>
            <a:r>
              <a:rPr lang="en-US" sz="2400" b="0" i="0" u="none" strike="noStrike" baseline="0" dirty="0">
                <a:latin typeface="Garamond" panose="02020404030301010803" pitchFamily="18" charset="0"/>
              </a:rPr>
              <a:t>Epidemiology</a:t>
            </a:r>
          </a:p>
          <a:p>
            <a:pPr marR="2400">
              <a:lnSpc>
                <a:spcPct val="100000"/>
              </a:lnSpc>
            </a:pPr>
            <a:r>
              <a:rPr lang="en-US" sz="2400" b="0" i="0" u="none" strike="noStrike" baseline="0" dirty="0">
                <a:latin typeface="Garamond" panose="02020404030301010803" pitchFamily="18" charset="0"/>
              </a:rPr>
              <a:t>Pathogenesis</a:t>
            </a:r>
          </a:p>
          <a:p>
            <a:pPr marR="2400">
              <a:lnSpc>
                <a:spcPct val="100000"/>
              </a:lnSpc>
            </a:pPr>
            <a:r>
              <a:rPr lang="en-US" sz="2400" dirty="0">
                <a:latin typeface="Garamond" panose="02020404030301010803" pitchFamily="18" charset="0"/>
              </a:rPr>
              <a:t>Diagnosis</a:t>
            </a:r>
          </a:p>
          <a:p>
            <a:pPr marR="2400">
              <a:lnSpc>
                <a:spcPct val="100000"/>
              </a:lnSpc>
            </a:pPr>
            <a:r>
              <a:rPr lang="en-US" sz="2400" b="0" i="0" u="none" strike="noStrike" baseline="0" dirty="0">
                <a:latin typeface="Garamond" panose="02020404030301010803" pitchFamily="18" charset="0"/>
              </a:rPr>
              <a:t>Resistance in staphylococci</a:t>
            </a:r>
          </a:p>
          <a:p>
            <a:pPr marR="2400">
              <a:lnSpc>
                <a:spcPct val="100000"/>
              </a:lnSpc>
            </a:pPr>
            <a:endParaRPr lang="en-US" sz="2400" b="0" i="0" u="none" strike="noStrike" baseline="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488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16CFA-5DC7-5022-19AB-1E9912D70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STAPHYLOCOCCAL RESISTANCE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B9753-8E17-337D-5C7E-44E1E4CFA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penicillin was introduced to the public after World War II, virtually all strains of </a:t>
            </a:r>
            <a:r>
              <a:rPr lang="en-US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aureus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 highly susceptible. </a:t>
            </a:r>
          </a:p>
          <a:p>
            <a:pPr algn="just">
              <a:lnSpc>
                <a:spcPct val="150000"/>
              </a:lnSpc>
            </a:pP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then, incidences of plasmid coding for </a:t>
            </a:r>
            <a:r>
              <a:rPr lang="en-US" sz="2400" b="0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penicillinase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been reported.</a:t>
            </a:r>
          </a:p>
          <a:p>
            <a:pPr algn="just">
              <a:lnSpc>
                <a:spcPct val="150000"/>
              </a:lnSpc>
            </a:pP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400" b="0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enzyme opens the β-lactam ring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making the drug </a:t>
            </a:r>
            <a:r>
              <a:rPr lang="en-US" sz="2400" b="0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unable to bind with its target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vast majority of isolates are now penicillin resistant.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Most known resistance is the methicillin resistant staphylococcus aureus (MRSA).</a:t>
            </a:r>
          </a:p>
        </p:txBody>
      </p:sp>
    </p:spTree>
    <p:extLst>
      <p:ext uri="{BB962C8B-B14F-4D97-AF65-F5344CB8AC3E}">
        <p14:creationId xmlns:p14="http://schemas.microsoft.com/office/powerpoint/2010/main" val="1067281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3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different colored bacteria&#10;&#10;Description automatically generated">
            <a:extLst>
              <a:ext uri="{FF2B5EF4-FFF2-40B4-BE49-F238E27FC236}">
                <a16:creationId xmlns:a16="http://schemas.microsoft.com/office/drawing/2014/main" id="{459763FC-0D54-F3B6-6982-2342EB29BA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6" b="1695"/>
          <a:stretch/>
        </p:blipFill>
        <p:spPr>
          <a:xfrm>
            <a:off x="20" y="10"/>
            <a:ext cx="12191981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E95B59-49F3-FECA-E41C-2AC19249F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29753-F781-1703-59DF-F29072F6A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Sherris Medical Microbiology: An Introduction to Infectious Diseases.</a:t>
            </a:r>
          </a:p>
          <a:p>
            <a:pPr>
              <a:lnSpc>
                <a:spcPct val="150000"/>
              </a:lnSpc>
            </a:pPr>
            <a:r>
              <a:rPr lang="en-US" sz="22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Jawetz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Melnick &amp; </a:t>
            </a:r>
            <a:r>
              <a:rPr lang="en-US" sz="22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Adelberg's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Medical Microbiology by Geo. F. Brooks, Karen C. Carroll, and Janet S. </a:t>
            </a:r>
            <a:r>
              <a:rPr lang="en-US" sz="22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Butel</a:t>
            </a:r>
            <a:endParaRPr lang="en-US" sz="22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Prescott's Microbiology by Joanne Willey, Linda Sherwood, and Christopher J. Woolverton</a:t>
            </a:r>
          </a:p>
        </p:txBody>
      </p:sp>
    </p:spTree>
    <p:extLst>
      <p:ext uri="{BB962C8B-B14F-4D97-AF65-F5344CB8AC3E}">
        <p14:creationId xmlns:p14="http://schemas.microsoft.com/office/powerpoint/2010/main" val="649916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0C1FC-3AA7-589A-8038-BB81AA63F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35780-FBC7-E49A-170D-F1438EA9C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US" sz="2000" b="0" i="0" dirty="0">
                <a:solidFill>
                  <a:srgbClr val="374151"/>
                </a:solidFill>
                <a:effectLst/>
                <a:latin typeface="Garamond" panose="02020404030301010803" pitchFamily="18" charset="0"/>
              </a:rPr>
              <a:t>1. Introduce staphylococci and group characteristics.</a:t>
            </a:r>
          </a:p>
          <a:p>
            <a:pPr algn="just">
              <a:lnSpc>
                <a:spcPct val="200000"/>
              </a:lnSpc>
            </a:pPr>
            <a:r>
              <a:rPr lang="en-US" sz="2000" b="0" i="0" dirty="0">
                <a:solidFill>
                  <a:srgbClr val="374151"/>
                </a:solidFill>
                <a:effectLst/>
                <a:latin typeface="Garamond" panose="02020404030301010803" pitchFamily="18" charset="0"/>
              </a:rPr>
              <a:t>2. Explore staphylococci virulence factors and mechanisms.</a:t>
            </a:r>
          </a:p>
          <a:p>
            <a:pPr algn="just">
              <a:lnSpc>
                <a:spcPct val="200000"/>
              </a:lnSpc>
            </a:pPr>
            <a:r>
              <a:rPr lang="en-US" sz="2000" b="0" i="0" dirty="0">
                <a:solidFill>
                  <a:srgbClr val="374151"/>
                </a:solidFill>
                <a:effectLst/>
                <a:latin typeface="Garamond" panose="02020404030301010803" pitchFamily="18" charset="0"/>
              </a:rPr>
              <a:t>3. Discuss staphylococcal infections epidemiology.</a:t>
            </a:r>
          </a:p>
          <a:p>
            <a:pPr algn="just">
              <a:lnSpc>
                <a:spcPct val="200000"/>
              </a:lnSpc>
            </a:pPr>
            <a:r>
              <a:rPr lang="en-US" sz="2000" b="0" i="0" dirty="0">
                <a:solidFill>
                  <a:srgbClr val="374151"/>
                </a:solidFill>
                <a:effectLst/>
                <a:latin typeface="Garamond" panose="02020404030301010803" pitchFamily="18" charset="0"/>
              </a:rPr>
              <a:t>4. Examine staphylococcal infection diagnostic methods.</a:t>
            </a:r>
          </a:p>
          <a:p>
            <a:pPr algn="just">
              <a:lnSpc>
                <a:spcPct val="200000"/>
              </a:lnSpc>
            </a:pPr>
            <a:r>
              <a:rPr lang="en-US" sz="2000" b="0" i="0" dirty="0">
                <a:solidFill>
                  <a:srgbClr val="374151"/>
                </a:solidFill>
                <a:effectLst/>
                <a:latin typeface="Garamond" panose="02020404030301010803" pitchFamily="18" charset="0"/>
              </a:rPr>
              <a:t>5. Discuss staphylococcal resistance.</a:t>
            </a:r>
            <a:endParaRPr lang="en-US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988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F2CD7F-7DE5-F484-FA46-5949BFCCA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br>
              <a:rPr lang="en-US" sz="3800" b="0" i="0" u="none" strike="noStrike" baseline="0">
                <a:latin typeface="Myriad Pro"/>
              </a:rPr>
            </a:br>
            <a:r>
              <a:rPr lang="en-US" sz="3800" b="1" i="0" u="none" strike="noStrike" baseline="0">
                <a:latin typeface="Myriad Pro"/>
              </a:rPr>
              <a:t>STAPHYLOCOCCI: GROUP CHARACTERISTICS </a:t>
            </a:r>
            <a:endParaRPr lang="en-US" sz="3800"/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5B038-386F-A03D-5D18-8589F0E08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algn="just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staphylococci have a marked tendency to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clusters</a:t>
            </a:r>
          </a:p>
          <a:p>
            <a:pPr algn="just"/>
            <a:endParaRPr lang="en-US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Staphylococci have a typical </a:t>
            </a:r>
            <a:r>
              <a:rPr lang="en-US" sz="1800" b="0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gram-positive 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wall structure. </a:t>
            </a:r>
          </a:p>
          <a:p>
            <a:pPr algn="just"/>
            <a:endParaRPr lang="en-US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 all medically important </a:t>
            </a:r>
            <a:r>
              <a:rPr lang="en-US" sz="18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cocci,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they are </a:t>
            </a:r>
            <a:r>
              <a:rPr lang="en-US" sz="18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non-flagellate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nonmotile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18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non–spore-forming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contrast to streptococci, </a:t>
            </a:r>
            <a:r>
              <a:rPr lang="it-IT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staphylococci produce catalase </a:t>
            </a:r>
            <a:endParaRPr lang="en-US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than one dozen species of staphylococci colonize humans; of these, </a:t>
            </a:r>
            <a:r>
              <a:rPr lang="en-US" sz="1800" b="0" i="1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 aureus </a:t>
            </a:r>
            <a:r>
              <a:rPr lang="en-US" sz="1800" b="0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is by far the most virulent. </a:t>
            </a:r>
          </a:p>
          <a:p>
            <a:pPr algn="just"/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ability of </a:t>
            </a:r>
            <a:r>
              <a:rPr lang="en-US" sz="18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aureus </a:t>
            </a:r>
            <a:r>
              <a:rPr lang="en-US" sz="18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form coagulase 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separates it from other, less virulent species </a:t>
            </a:r>
          </a:p>
          <a:p>
            <a:pPr algn="just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close-up of several cells&#10;&#10;Description automatically generated">
            <a:extLst>
              <a:ext uri="{FF2B5EF4-FFF2-40B4-BE49-F238E27FC236}">
                <a16:creationId xmlns:a16="http://schemas.microsoft.com/office/drawing/2014/main" id="{C3FF14FA-5DD4-C714-ED03-04F535AF6A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8" r="21482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57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F22180-09E1-5048-9E08-26D761FBF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b="1" dirty="0">
                <a:latin typeface="Garamond" panose="02020404030301010803" pitchFamily="18" charset="0"/>
              </a:rPr>
              <a:t>STRUCTURE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0B01B-65E9-8F37-AAB0-6E58F09BF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 lnSpcReduction="10000"/>
          </a:bodyPr>
          <a:lstStyle/>
          <a:p>
            <a:pPr algn="just">
              <a:lnSpc>
                <a:spcPct val="10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proteins such as 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clumping factors(</a:t>
            </a:r>
            <a:r>
              <a:rPr lang="en-US" sz="2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Clfs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), which bind to fibrinogen, and fibronectin-binding proteins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FnBPs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likely play a role in the early stages of infection. </a:t>
            </a:r>
          </a:p>
          <a:p>
            <a:pPr algn="just">
              <a:lnSpc>
                <a:spcPct val="10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Another protein, 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surface protein A (</a:t>
            </a:r>
            <a:r>
              <a:rPr lang="en-US" sz="2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SpA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), is unique in that it binds the Fc portion of IgG molecules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leaving the antigen-reacting Fab portion directed externally (turned around). </a:t>
            </a:r>
          </a:p>
          <a:p>
            <a:pPr algn="just">
              <a:lnSpc>
                <a:spcPct val="100000"/>
              </a:lnSpc>
            </a:pPr>
            <a:endParaRPr lang="en-US" sz="2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also able to stimulate cytokines (TNF-α), platelets, and activate B cells.</a:t>
            </a:r>
          </a:p>
        </p:txBody>
      </p:sp>
      <p:pic>
        <p:nvPicPr>
          <p:cNvPr id="5" name="Picture 4" descr="A diagram of a cell&#10;&#10;Description automatically generated">
            <a:extLst>
              <a:ext uri="{FF2B5EF4-FFF2-40B4-BE49-F238E27FC236}">
                <a16:creationId xmlns:a16="http://schemas.microsoft.com/office/drawing/2014/main" id="{57CD9F21-9F5B-DC6E-88A3-2081DC819A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7" t="18826" r="1431" b="-2"/>
          <a:stretch/>
        </p:blipFill>
        <p:spPr>
          <a:xfrm>
            <a:off x="7487003" y="2071316"/>
            <a:ext cx="4701949" cy="411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03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C08606-8432-C4E5-7CD7-E00244B4E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Garamond" panose="02020404030301010803" pitchFamily="18" charset="0"/>
              </a:rPr>
              <a:t>Metabolism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7B771-83C3-4888-2242-67FDD52FC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262432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en-US" sz="22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overnight incubation on blood agar, </a:t>
            </a:r>
            <a:r>
              <a:rPr lang="en-US" sz="22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aureus 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produces </a:t>
            </a:r>
            <a:r>
              <a:rPr lang="en-US" sz="22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white colonies 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tend to </a:t>
            </a:r>
            <a:r>
              <a:rPr lang="en-US" sz="22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turn a color with time. </a:t>
            </a:r>
          </a:p>
          <a:p>
            <a:pPr algn="just"/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important laboratory test used to distinguish </a:t>
            </a:r>
            <a:r>
              <a:rPr lang="en-US" sz="22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aureus 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other staphylococci is the production of </a:t>
            </a:r>
            <a:r>
              <a:rPr lang="en-US" sz="2200" b="1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coagulase,</a:t>
            </a:r>
            <a:r>
              <a:rPr lang="en-US" sz="2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Coagulase </a:t>
            </a:r>
            <a:r>
              <a:rPr lang="en-US" sz="22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enzyme which binds prothrombin in a manner that provides for the cleavage of fibrinogen to fibrin. </a:t>
            </a:r>
          </a:p>
          <a:p>
            <a:pPr algn="just"/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demonstrated by incubating staphylococci in plasma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this produces a fibrin clot in a few hours.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diagram of a diagram&#10;&#10;Description automatically generated">
            <a:extLst>
              <a:ext uri="{FF2B5EF4-FFF2-40B4-BE49-F238E27FC236}">
                <a16:creationId xmlns:a16="http://schemas.microsoft.com/office/drawing/2014/main" id="{052F479F-3CB1-486B-F78A-6384B0618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58"/>
          <a:stretch/>
        </p:blipFill>
        <p:spPr>
          <a:xfrm>
            <a:off x="1513202" y="4968187"/>
            <a:ext cx="10009762" cy="188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855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3245F62-CCC4-49E4-B95B-EA6C1E790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D126AF-6419-7839-8053-2617AE35A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3577456"/>
            <a:ext cx="10909640" cy="16878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Toxins and Biologically Active  Extracellular Enzymes</a:t>
            </a:r>
          </a:p>
        </p:txBody>
      </p:sp>
      <p:pic>
        <p:nvPicPr>
          <p:cNvPr id="5" name="Picture 4" descr="Diagram of a diagram of a cell&#10;&#10;Description automatically generated">
            <a:extLst>
              <a:ext uri="{FF2B5EF4-FFF2-40B4-BE49-F238E27FC236}">
                <a16:creationId xmlns:a16="http://schemas.microsoft.com/office/drawing/2014/main" id="{49527301-3CD1-7762-D8F0-CD18DA749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639" y="591670"/>
            <a:ext cx="5914126" cy="2742004"/>
          </a:xfrm>
          <a:prstGeom prst="rect">
            <a:avLst/>
          </a:prstGeom>
        </p:spPr>
      </p:pic>
      <p:sp>
        <p:nvSpPr>
          <p:cNvPr id="18" name="sketch line">
            <a:extLst>
              <a:ext uri="{FF2B5EF4-FFF2-40B4-BE49-F238E27FC236}">
                <a16:creationId xmlns:a16="http://schemas.microsoft.com/office/drawing/2014/main" id="{E6C0DD6B-6AA3-448F-9B99-8386295BC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550905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22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0B63BD-09BD-5BA2-856F-63834014A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b="1" dirty="0">
                <a:latin typeface="Garamond" panose="02020404030301010803" pitchFamily="18" charset="0"/>
              </a:rPr>
              <a:t>Toxins </a:t>
            </a:r>
          </a:p>
        </p:txBody>
      </p:sp>
      <p:sp>
        <p:nvSpPr>
          <p:cNvPr id="2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2EEDC-B251-9BFF-D989-17BD24B01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247" y="2091636"/>
            <a:ext cx="7651925" cy="4119172"/>
          </a:xfrm>
        </p:spPr>
        <p:txBody>
          <a:bodyPr anchor="t">
            <a:normAutofit fontScale="92500"/>
          </a:bodyPr>
          <a:lstStyle/>
          <a:p>
            <a:pPr algn="just">
              <a:lnSpc>
                <a:spcPct val="100000"/>
              </a:lnSpc>
            </a:pPr>
            <a:r>
              <a:rPr lang="en-US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Staphylococcus aureus </a:t>
            </a:r>
            <a:r>
              <a:rPr lang="en-US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produces a number of named cytolytic toxins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(α, β, δ, γ), of which α-toxin is the most important. </a:t>
            </a:r>
          </a:p>
          <a:p>
            <a:pPr algn="just">
              <a:lnSpc>
                <a:spcPct val="100000"/>
              </a:lnSpc>
            </a:pPr>
            <a:r>
              <a:rPr lang="en-US" sz="2400" b="0" i="0" u="sng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α-Toxin,</a:t>
            </a:r>
            <a:r>
              <a:rPr lang="en-US" sz="24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protein secreted by almost all strains of </a:t>
            </a:r>
            <a:r>
              <a:rPr lang="en-US" sz="2400" b="0" i="1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aureus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0000"/>
              </a:lnSpc>
            </a:pP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pore-forming cytotoxin that lyses the cytoplasmic membranes by direct insertion into the lipid bilayer to form transmembrane pores. Leading to cell death.</a:t>
            </a:r>
          </a:p>
          <a:p>
            <a:pPr algn="just">
              <a:lnSpc>
                <a:spcPct val="100000"/>
              </a:lnSpc>
            </a:pP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Another pore-forming toxin is active </a:t>
            </a:r>
            <a:r>
              <a:rPr lang="en-US" sz="24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against neutrophils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thus long ago named </a:t>
            </a:r>
            <a:r>
              <a:rPr lang="en-US" sz="2400" b="0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Panton-Valentine leukocidin (PVL). </a:t>
            </a:r>
          </a:p>
          <a:p>
            <a:pPr algn="just">
              <a:lnSpc>
                <a:spcPct val="100000"/>
              </a:lnSpc>
            </a:pP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PVL is also active against </a:t>
            </a:r>
            <a:r>
              <a:rPr lang="en-US" sz="24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platelets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It causes tissue necrosis.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Diagram of a cell membrane&#10;&#10;Description automatically generated">
            <a:extLst>
              <a:ext uri="{FF2B5EF4-FFF2-40B4-BE49-F238E27FC236}">
                <a16:creationId xmlns:a16="http://schemas.microsoft.com/office/drawing/2014/main" id="{EE92F4CB-B76A-3B4A-36B8-04F6D50F2B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" r="14424" b="2"/>
          <a:stretch/>
        </p:blipFill>
        <p:spPr>
          <a:xfrm>
            <a:off x="7938172" y="1911493"/>
            <a:ext cx="4250780" cy="330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2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130822-B62A-011C-57B4-091E79AE8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b="1" dirty="0">
                <a:latin typeface="Garamond" panose="02020404030301010803" pitchFamily="18" charset="0"/>
              </a:rPr>
              <a:t>Exfoliatin 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6078B-9ABD-5C82-6C1D-853ABF75B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Exfoliatin is produced by a small proportion of </a:t>
            </a:r>
            <a:r>
              <a:rPr lang="en-US" sz="22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aureus 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strains. </a:t>
            </a:r>
          </a:p>
          <a:p>
            <a:pPr algn="just">
              <a:lnSpc>
                <a:spcPct val="150000"/>
              </a:lnSpc>
            </a:pP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binds to a </a:t>
            </a:r>
            <a:r>
              <a:rPr lang="en-US" sz="22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cell membrane ganglioside 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found only in the </a:t>
            </a:r>
            <a:r>
              <a:rPr lang="en-US" sz="2200" b="0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stratum granulosum 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2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keratinized epidermis of the skin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it causes intercellular </a:t>
            </a:r>
            <a:r>
              <a:rPr lang="en-US" sz="2200" b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splitting of the epidermis 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the </a:t>
            </a:r>
            <a:r>
              <a:rPr lang="en-US" sz="22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stratum spinosum and stratum granulosum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presumably </a:t>
            </a:r>
            <a:r>
              <a:rPr lang="en-US" sz="2200" b="0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by disruption of intercellular junctions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toxin itself is a </a:t>
            </a:r>
            <a:r>
              <a:rPr lang="en-US" sz="2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protease which acts on desmosomes 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to </a:t>
            </a:r>
            <a:r>
              <a:rPr lang="en-US" sz="2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interkeratinocyte adhesion. 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diagram of skin anatomy&#10;&#10;Description automatically generated">
            <a:extLst>
              <a:ext uri="{FF2B5EF4-FFF2-40B4-BE49-F238E27FC236}">
                <a16:creationId xmlns:a16="http://schemas.microsoft.com/office/drawing/2014/main" id="{0FE14929-811C-FC00-EC48-D69775F554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28" t="1" r="22974" b="3"/>
          <a:stretch/>
        </p:blipFill>
        <p:spPr>
          <a:xfrm>
            <a:off x="7680960" y="1648168"/>
            <a:ext cx="4368800" cy="436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23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4024</TotalTime>
  <Words>1440</Words>
  <Application>Microsoft Office PowerPoint</Application>
  <PresentationFormat>Widescreen</PresentationFormat>
  <Paragraphs>108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Franklin Gothic Book</vt:lpstr>
      <vt:lpstr>Garamond</vt:lpstr>
      <vt:lpstr>Myriad Pro</vt:lpstr>
      <vt:lpstr>Times New Roman</vt:lpstr>
      <vt:lpstr>Office Theme</vt:lpstr>
      <vt:lpstr>Staphylococci</vt:lpstr>
      <vt:lpstr>Outline</vt:lpstr>
      <vt:lpstr>Objectives</vt:lpstr>
      <vt:lpstr> STAPHYLOCOCCI: GROUP CHARACTERISTICS </vt:lpstr>
      <vt:lpstr>STRUCTURE</vt:lpstr>
      <vt:lpstr>Metabolism</vt:lpstr>
      <vt:lpstr>Toxins and Biologically Active  Extracellular Enzymes</vt:lpstr>
      <vt:lpstr>Toxins </vt:lpstr>
      <vt:lpstr>Exfoliatin </vt:lpstr>
      <vt:lpstr>PowerPoint Presentation</vt:lpstr>
      <vt:lpstr>Staphylococcal Superantigen Toxins</vt:lpstr>
      <vt:lpstr>Staphylococcal Superantigen Toxins: enterotoxins</vt:lpstr>
      <vt:lpstr>EPIDEMIOLOGY </vt:lpstr>
      <vt:lpstr>PATHOGENESIS</vt:lpstr>
      <vt:lpstr>PowerPoint Presentation</vt:lpstr>
      <vt:lpstr>2.Toxin-mediated Disease </vt:lpstr>
      <vt:lpstr>PowerPoint Presentation</vt:lpstr>
      <vt:lpstr>Diagnosis</vt:lpstr>
      <vt:lpstr>TREATMENT </vt:lpstr>
      <vt:lpstr>STAPHYLOCOCCAL RESISTANCE 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Reminders!!</dc:title>
  <dc:creator>Heshu Jalal</dc:creator>
  <cp:lastModifiedBy>Heshu Jalal</cp:lastModifiedBy>
  <cp:revision>18</cp:revision>
  <dcterms:created xsi:type="dcterms:W3CDTF">2024-01-28T18:34:39Z</dcterms:created>
  <dcterms:modified xsi:type="dcterms:W3CDTF">2025-02-24T10:19:20Z</dcterms:modified>
</cp:coreProperties>
</file>