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1A_BEE608A0.xml" ContentType="application/vnd.ms-powerpoint.comments+xml"/>
  <Override PartName="/ppt/notesSlides/notesSlide1.xml" ContentType="application/vnd.openxmlformats-officedocument.presentationml.notesSlide+xml"/>
  <Override PartName="/ppt/media/image10.jpg" ContentType="image/png"/>
  <Override PartName="/ppt/comments/modernComment_11F_C61B6BF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2" r:id="rId10"/>
    <p:sldId id="297" r:id="rId11"/>
    <p:sldId id="283" r:id="rId12"/>
    <p:sldId id="284" r:id="rId13"/>
    <p:sldId id="285" r:id="rId14"/>
    <p:sldId id="286" r:id="rId15"/>
    <p:sldId id="287" r:id="rId16"/>
    <p:sldId id="288" r:id="rId17"/>
    <p:sldId id="292" r:id="rId18"/>
    <p:sldId id="296" r:id="rId19"/>
    <p:sldId id="293" r:id="rId20"/>
    <p:sldId id="289" r:id="rId21"/>
    <p:sldId id="290" r:id="rId22"/>
    <p:sldId id="291" r:id="rId23"/>
    <p:sldId id="294" r:id="rId24"/>
    <p:sldId id="29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51749C-BFDC-9068-4F08-47D895690A89}" name="Heshu Jalal" initials="HJ" userId="S::heshu.jalal@tiu.edu.iq::357b1b57-2d0e-44f3-8d64-5194f61cec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omments/modernComment_11A_BEE608A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806DF5-FCEE-48A8-8112-43193AD6F60A}" authorId="{B551749C-BFDC-9068-4F08-47D895690A89}" created="2024-02-19T05:51:00.8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02746528" sldId="282"/>
      <ac:spMk id="2" creationId="{89775806-8E70-71F5-0DA5-D99CDD4E9BE2}"/>
      <ac:txMk cp="16" len="3">
        <ac:context len="20" hash="3749296935"/>
      </ac:txMk>
    </ac:txMkLst>
    <p188:pos x="5991964" y="922354"/>
    <p188:txBody>
      <a:bodyPr/>
      <a:lstStyle/>
      <a:p>
        <a:r>
          <a:rPr lang="en-US"/>
          <a:t>Group A streptococci</a:t>
        </a:r>
      </a:p>
    </p188:txBody>
  </p188:cm>
</p188:cmLst>
</file>

<file path=ppt/comments/modernComment_11F_C61B6B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2F3B9C-A56B-4DA1-BE10-2499D3C6F68E}" authorId="{B551749C-BFDC-9068-4F08-47D895690A89}" created="2024-02-19T05:55:11.69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23685877" sldId="287"/>
      <ac:spMk id="3" creationId="{8EBD050F-BC2D-A8AD-527D-AF0F2C18488C}"/>
      <ac:txMk cp="84" len="14">
        <ac:context len="608" hash="3890918607"/>
      </ac:txMk>
    </ac:txMkLst>
    <p188:pos x="4210878" y="908660"/>
    <p188:txBody>
      <a:bodyPr/>
      <a:lstStyle/>
      <a:p>
        <a:r>
          <a:rPr lang="en-US"/>
          <a:t>A suppurative infection, also known as a purulent infection, is an infection characterized by the production of pus. Pus is a thick, yellowish or greenish fluid composed of dead white blood cells, bacteria, and tissue debris, which accumulates at the site of infection.</a:t>
        </a:r>
      </a:p>
    </p188:txBody>
  </p188:cm>
  <p188:cm id="{0EDDADE2-0196-404E-93E7-185B17CEABF8}" authorId="{B551749C-BFDC-9068-4F08-47D895690A89}" created="2024-02-19T05:55:57.47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23685877" sldId="287"/>
      <ac:spMk id="3" creationId="{8EBD050F-BC2D-A8AD-527D-AF0F2C18488C}"/>
      <ac:txMk cp="175" len="7">
        <ac:context len="608" hash="3890918607"/>
      </ac:txMk>
    </ac:txMkLst>
    <p188:pos x="1785730" y="1276408"/>
    <p188:txBody>
      <a:bodyPr/>
      <a:lstStyle/>
      <a:p>
        <a:r>
          <a:rPr lang="en-US"/>
          <a:t>Chorea is a neurological condition characterized by involuntary, rapid, irregular, and jerky movements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5D6E9-AAA3-4472-B6E7-E5F633E2918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3BC04-A053-4E89-AEE7-E7D4D233E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3BC04-A053-4E89-AEE7-E7D4D233E6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7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ABDC-E423-474A-8312-49A31FC72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E30B4-F12D-6A80-C6A2-FADB2D91A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E8C1-62A8-522F-5884-0E8684C3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620B-5A20-7ED1-D3F9-282E64FB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7295-09F2-9928-826D-88834919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E283-DE8B-26AC-2650-A80C152D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898AF-568B-C824-44C4-1F049A1A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06E5-38A9-9A32-79BE-16FFBAFC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F579-8403-0845-1019-E4561C39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B899-639B-DD2C-B870-4A7912FB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99D1A-D8BB-2412-FB3A-40744830B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C493D-8205-DA3D-F18F-9CC1412E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4A86-205D-D266-0201-3E193B53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810B9-DC90-131C-5AE8-4DB400F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3A99-5163-A4FC-21BA-E2CEB903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8C9C-5F46-8D09-9956-74AA24C4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6FA4D-F789-765A-AEC1-374B12A4C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28FF4-A43A-DEBA-3CF0-60A82E31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8D2E7-2CB0-76BB-B409-9498607F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5013-1F81-5D20-CAB4-64C0A320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76A-E66D-7F04-D611-A486C5B5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95F97-A726-3477-C479-AA0AB50F3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B3C5-10E4-8FAC-3D8A-BD826CA0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0A77-B3E7-38BA-804D-669D603F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4BEE-9ADF-B57C-99DF-119A99C2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EA7A-884F-9BF9-D112-C4463CD8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D8AB-BE5C-48B5-8170-35305B432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E6276-CB1D-6327-796C-05BC347B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641DF-DCB6-7FEF-09E7-7A51155D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2C849-049F-7E69-DA66-1A1B329B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9C1FF-39C9-2C8E-E7EC-2A592D89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0C93-7908-CAEC-02E4-DAF86FE5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42372-B28B-8529-8B71-66C2055B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F0357-60F3-6CEB-E6DE-9B740710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F79FA-4B41-83A8-0E9F-416826BED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E1BB4-3A2D-0542-107A-FDA091EE8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63A40-C4A5-6222-B0C3-77232CC6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1CAEA-9E36-8ECE-9ED8-F36B0315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7BDC-88C1-02E0-D2DF-4431AB4A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D1C8-41E7-778C-CF65-68AF058D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A19C4-A470-302A-3EA2-B710E00B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47B7C-2FB4-FB68-350B-7E929D00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B5BD3-89E8-353B-2FB0-8E87A954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5B9A8-38D1-CE7C-58DF-55192A0D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031EB-ABF7-63CF-51E2-2600E728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91B68-2620-C6D7-B08B-4B6FA2153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9273-37AB-6123-471B-62E97502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09AC-07A2-BF71-0978-E648BDDC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C3F40-056A-69C4-A9EB-7BD0A88DA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BB76A-929A-9A87-7CC4-055E2C5E0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D7318-0F7C-3EB3-1C95-6B6C321E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0C4B-245B-4646-ED1C-9348AC02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CC1E-13EF-A29A-81BD-7768158F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DE22-9A5A-75F9-5073-7B60AC1B0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A99E-D31D-831F-1E29-5C23A1368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5B87-BE37-C674-4B7A-7CA3CD07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CBF6-4DDB-4AE2-9E76-A3A6BA6BB84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DB846-1A97-5C1B-BA7B-BF9FF254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EC060-B2DF-1E66-4E50-8920019B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C962D-A7C1-C29F-31CD-41AE77F0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1F815-2931-BCE3-925E-67F6E42F2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F5A40-57C1-F4E4-FCD0-645A7DBBA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CBF6-4DDB-4AE2-9E76-A3A6BA6BB845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E032-F545-16C6-7753-7467A2CE1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0EFA6-5BB5-1B54-20CC-651E90BC9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D53F-79F0-4733-87DD-BD29C71FA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8/10/relationships/comments" Target="../comments/modernComment_11F_C61B6BF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A_BEE608A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61BC9987-3157-18D2-26A9-6E1095901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r="-1" b="168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048D9-A585-4FDA-81FE-2CE27A7A4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51641-1E44-B3AC-9226-29253D8C7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Ms. Heshu J. Ahmed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Medical Bacteriology 423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Spring Semester</a:t>
            </a:r>
          </a:p>
          <a:p>
            <a:r>
              <a:rPr lang="en-US" sz="1300" dirty="0">
                <a:solidFill>
                  <a:schemeClr val="bg1"/>
                </a:solidFill>
                <a:latin typeface="Franklin Gothic Book" panose="020B0503020102020204" pitchFamily="34" charset="0"/>
              </a:rPr>
              <a:t>Week Four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with text and a book&#10;&#10;Description automatically generated with medium confidence">
            <a:extLst>
              <a:ext uri="{FF2B5EF4-FFF2-40B4-BE49-F238E27FC236}">
                <a16:creationId xmlns:a16="http://schemas.microsoft.com/office/drawing/2014/main" id="{F504C8CC-76AF-A94D-C75F-C8939D29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74" y="403759"/>
            <a:ext cx="2349570" cy="21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7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diagram of a cell division&#10;&#10;Description automatically generated">
            <a:extLst>
              <a:ext uri="{FF2B5EF4-FFF2-40B4-BE49-F238E27FC236}">
                <a16:creationId xmlns:a16="http://schemas.microsoft.com/office/drawing/2014/main" id="{30D23CC2-1417-53AE-2C7A-44D3A6A58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651" r="1385" b="2228"/>
          <a:stretch/>
        </p:blipFill>
        <p:spPr>
          <a:xfrm>
            <a:off x="1338185" y="643467"/>
            <a:ext cx="95156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5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6992-4EBF-72DB-81BA-DCE1EE73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98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In Poststreptococcal Sequelae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25AF7-1452-3A93-C8E3-FE05DAD48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6948"/>
            <a:ext cx="10515600" cy="5140015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b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Rheumatic Fever </a:t>
            </a:r>
          </a:p>
          <a:p>
            <a:pPr algn="just">
              <a:lnSpc>
                <a:spcPct val="150000"/>
              </a:lnSpc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autoimmune state induced by streptococcal infection through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molecular mimicry</a:t>
            </a:r>
            <a:endParaRPr lang="en-US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similarity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structure of regions of the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protein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myosin,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 protein stimulate antibodies that bind to human heart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sarcolemma membranes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myosin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synovium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8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articular cartilage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Acute Glomerulonephritis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renal injury of acute glomerulonephritis is caused by accumulation of Ag-Ab complexes in the glomerulus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leading to complement activation and consequent inflammation.</a:t>
            </a:r>
          </a:p>
        </p:txBody>
      </p:sp>
    </p:spTree>
    <p:extLst>
      <p:ext uri="{BB962C8B-B14F-4D97-AF65-F5344CB8AC3E}">
        <p14:creationId xmlns:p14="http://schemas.microsoft.com/office/powerpoint/2010/main" val="217413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FF826-32F6-779E-5054-40307272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58DC1-A4FB-06F4-2253-AB4577404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5614221" cy="3547872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Acute infections: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Streptococcal Pharyngitis </a:t>
            </a: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usually self-limiting.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spreads locally to produce peritonsillar abscesses, otitis media, and acute sinusitis.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extensive spread occurs, producing meningitis, pneumonia, or bacteremia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lose-up of a person's mouth with a sore throat&#10;&#10;Description automatically generated">
            <a:extLst>
              <a:ext uri="{FF2B5EF4-FFF2-40B4-BE49-F238E27FC236}">
                <a16:creationId xmlns:a16="http://schemas.microsoft.com/office/drawing/2014/main" id="{B818D937-DCDC-4C60-FBCB-17049B433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22" y="640080"/>
            <a:ext cx="472721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0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3FA24-1F03-7258-FAE3-26C826A8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AEFCC-7A7C-9A20-0659-1FB3EDECE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Impetigo 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lesion of streptococcal impetigo is a small (up to 1 cm) vesicle surrounded by an area of erythema. 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vesicle enlarges over a period of days, becomes pustular, and eventually breaks to form a yellow crust 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lesions usually appear in 2- to 5-year-old children on exposed body surfaces, typically the face and lower extremities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lose-up of a person's chin with a sore on their lips&#10;&#10;Description automatically generated">
            <a:extLst>
              <a:ext uri="{FF2B5EF4-FFF2-40B4-BE49-F238E27FC236}">
                <a16:creationId xmlns:a16="http://schemas.microsoft.com/office/drawing/2014/main" id="{47222519-32E6-BD14-7132-A4F9362E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538833"/>
            <a:ext cx="5458968" cy="37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3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BE9C0-56BF-AC81-ACEC-D61031E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B5F11-1AB2-B6AA-ABAB-B5FCC0079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7" y="2391157"/>
            <a:ext cx="6570482" cy="4367862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Erysipelas </a:t>
            </a: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characterized by a spreading area of erythema and edema with rapidly advancing, 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well-demarcated edges, pain, and systemic manifestations,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including fever and lymphadenopathy. </a:t>
            </a:r>
          </a:p>
          <a:p>
            <a:pPr algn="just">
              <a:lnSpc>
                <a:spcPct val="100000"/>
              </a:lnSpc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usually occurs on the face.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Puerperal Infection 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of the endometrium at or near delivery is a life-threatening form of GAS infection. 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rare in developed countries.</a:t>
            </a:r>
          </a:p>
        </p:txBody>
      </p:sp>
      <p:pic>
        <p:nvPicPr>
          <p:cNvPr id="5" name="Picture 4" descr="A person with a rash on her face&#10;&#10;Description automatically generated">
            <a:extLst>
              <a:ext uri="{FF2B5EF4-FFF2-40B4-BE49-F238E27FC236}">
                <a16:creationId xmlns:a16="http://schemas.microsoft.com/office/drawing/2014/main" id="{E650F078-DE72-3823-17E4-821BF6FAF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42" y="640080"/>
            <a:ext cx="379858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92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34F14-92D2-6B7D-45A0-31392807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D050F-BC2D-A8AD-527D-AF0F2C184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Poststreptococcal Sequelae 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Rheumatic Fever 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rheumatic fever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nonsuppurative inflammatory disease characterized by fever, carditis, subcutaneous nodules, chorea, and migratory polyarthritis. 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enlargement, and valvular murmurs are seen causing damage, eventually leading to heart failure. 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Attacks typically begin 3 weeks after an attack of GAS pharyngitis.</a:t>
            </a: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Acute Glomerulonephritis </a:t>
            </a: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Poststreptococcal glomerulonephritis is primarily a disease of childhood</a:t>
            </a:r>
            <a:endParaRPr lang="en-US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characterized clinically by edema, hypertension, hematuria, proteinuria, and decreased serum complement levels.</a:t>
            </a:r>
          </a:p>
        </p:txBody>
      </p:sp>
      <p:pic>
        <p:nvPicPr>
          <p:cNvPr id="5" name="Picture 4" descr="A close-up of a magnifying glass&#10;&#10;Description automatically generated">
            <a:extLst>
              <a:ext uri="{FF2B5EF4-FFF2-40B4-BE49-F238E27FC236}">
                <a16:creationId xmlns:a16="http://schemas.microsoft.com/office/drawing/2014/main" id="{2E48BD63-3498-623F-8BE1-693703E21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58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EDE36-39B0-9125-F363-DE3CD2E8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GAS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252B-A83B-1380-6A70-96307DFB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Throat culture followed by Lancefield grouping</a:t>
            </a:r>
          </a:p>
          <a:p>
            <a:pPr algn="just">
              <a:lnSpc>
                <a:spcPct val="100000"/>
              </a:lnSpc>
            </a:pPr>
            <a:r>
              <a:rPr lang="en-US" sz="2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Bacitracin susceptibility predicts group A </a:t>
            </a:r>
          </a:p>
          <a:p>
            <a:pPr algn="just">
              <a:lnSpc>
                <a:spcPct val="10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sheep blood agar plates incubated anaerobically; it shows the β-hemolysis much clearer.</a:t>
            </a:r>
          </a:p>
          <a:p>
            <a:pPr algn="just">
              <a:lnSpc>
                <a:spcPct val="10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β-Hemolytic colonies are identified by Lancefield grouping using immunofluorescence, </a:t>
            </a:r>
          </a:p>
          <a:p>
            <a:pPr algn="just">
              <a:lnSpc>
                <a:spcPct val="100000"/>
              </a:lnSpc>
            </a:pP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PCR.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a petri dish&#10;&#10;Description automatically generated">
            <a:extLst>
              <a:ext uri="{FF2B5EF4-FFF2-40B4-BE49-F238E27FC236}">
                <a16:creationId xmlns:a16="http://schemas.microsoft.com/office/drawing/2014/main" id="{1F9DBEB6-5706-9877-8298-ACE163E8B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r="2455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66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5C26F8-5505-1662-5467-311220F0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0DE0-FE0C-6282-F71B-7ABE4324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A streptococci are highly susceptible to penicillin G, </a:t>
            </a:r>
          </a:p>
          <a:p>
            <a:endParaRPr lang="en-US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allergic to penicillin are usually treated with clindamycin or azithromycin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ottle of liquid with a white cap&#10;&#10;Description automatically generated">
            <a:extLst>
              <a:ext uri="{FF2B5EF4-FFF2-40B4-BE49-F238E27FC236}">
                <a16:creationId xmlns:a16="http://schemas.microsoft.com/office/drawing/2014/main" id="{D3237627-50E7-8805-4883-A10ECCC57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r="258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937C-B285-C10D-C9D6-4DF7B0B7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1FCFD-9366-75F3-41ED-1AE54C62C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some GAS products that help with the pathogenesis of the bacteria?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mechanism of poststreptococcal Sequelae?</a:t>
            </a:r>
          </a:p>
        </p:txBody>
      </p:sp>
    </p:spTree>
    <p:extLst>
      <p:ext uri="{BB962C8B-B14F-4D97-AF65-F5344CB8AC3E}">
        <p14:creationId xmlns:p14="http://schemas.microsoft.com/office/powerpoint/2010/main" val="1973859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0CB3-73D8-2664-6F83-B89D6D14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B streptococci</a:t>
            </a:r>
          </a:p>
        </p:txBody>
      </p:sp>
      <p:pic>
        <p:nvPicPr>
          <p:cNvPr id="5" name="Content Placeholder 4" descr="A diagram of a streptococcus&#10;&#10;Description automatically generated">
            <a:extLst>
              <a:ext uri="{FF2B5EF4-FFF2-40B4-BE49-F238E27FC236}">
                <a16:creationId xmlns:a16="http://schemas.microsoft.com/office/drawing/2014/main" id="{06631B01-725A-DDE0-DD68-D7F987FAB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t="6027" r="9208" b="6034"/>
          <a:stretch/>
        </p:blipFill>
        <p:spPr>
          <a:xfrm>
            <a:off x="3513306" y="1458923"/>
            <a:ext cx="5165387" cy="503395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48D78D7-C310-185A-AFF2-B89A967ADEA0}"/>
              </a:ext>
            </a:extLst>
          </p:cNvPr>
          <p:cNvSpPr/>
          <p:nvPr/>
        </p:nvSpPr>
        <p:spPr>
          <a:xfrm>
            <a:off x="4901938" y="6014301"/>
            <a:ext cx="1194062" cy="6127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AF56F-B37C-1527-1128-5779800C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1062-17ED-B123-1CAB-14006845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Group characteristics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Classification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Group A Streptococci</a:t>
            </a:r>
          </a:p>
          <a:p>
            <a:pPr marR="2400">
              <a:lnSpc>
                <a:spcPct val="100000"/>
              </a:lnSpc>
            </a:pPr>
            <a:r>
              <a:rPr lang="en-US" sz="2400" dirty="0">
                <a:latin typeface="Garamond" panose="02020404030301010803" pitchFamily="18" charset="0"/>
              </a:rPr>
              <a:t>Group B Streptococci</a:t>
            </a:r>
          </a:p>
          <a:p>
            <a:pPr marR="2400">
              <a:lnSpc>
                <a:spcPct val="100000"/>
              </a:lnSpc>
            </a:pPr>
            <a:r>
              <a:rPr lang="en-US" sz="2400" b="0" i="0" u="none" strike="noStrike" baseline="0" dirty="0">
                <a:latin typeface="Garamond" panose="02020404030301010803" pitchFamily="18" charset="0"/>
              </a:rPr>
              <a:t>Other pyogenic Streptococci</a:t>
            </a:r>
          </a:p>
          <a:p>
            <a:pPr marR="2400">
              <a:lnSpc>
                <a:spcPct val="100000"/>
              </a:lnSpc>
            </a:pPr>
            <a:endParaRPr lang="en-US" sz="2400" b="0" i="0" u="none" strike="noStrike" baseline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88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4A101-5EE2-6459-01BF-71BAE4DB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Group B streptococci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638E-C592-1154-75DA-CEB9D6EA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</a:pP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B streptococci (GBS) produce short chains and diplococcal pairs of spherical or ovoid gram-positive cells.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Colonies are larger </a:t>
            </a: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Hemolysis is weaker than GAS, as they have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(β-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hemolysin) 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Pili and surface proteins are also present. </a:t>
            </a:r>
          </a:p>
          <a:p>
            <a:pPr algn="just"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a group of bacteria&#10;&#10;Description automatically generated">
            <a:extLst>
              <a:ext uri="{FF2B5EF4-FFF2-40B4-BE49-F238E27FC236}">
                <a16:creationId xmlns:a16="http://schemas.microsoft.com/office/drawing/2014/main" id="{619978B7-509A-5821-0EDF-06D735B44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45103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36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E492F-DEBF-1898-6C30-17A0DB4B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50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000" b="1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EPIDEMIOLOGY </a:t>
            </a:r>
            <a:endParaRPr lang="en-US" sz="5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D9AA1-295C-7963-12B9-7EE84C076317}"/>
              </a:ext>
            </a:extLst>
          </p:cNvPr>
          <p:cNvSpPr txBox="1"/>
          <p:nvPr/>
        </p:nvSpPr>
        <p:spPr>
          <a:xfrm>
            <a:off x="630935" y="2660904"/>
            <a:ext cx="5458967" cy="3807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B streptococci are the leading cause of sepsis and meningitis in newborns.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B streptococci can be found in the lower gastrointestinal and vaginal flora of 10% to 40% of women 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pregnancy and childbirth, these organisms may gain access to the amniotic fluid or colonize the newborn as it passes through the birth canal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Diagram of a pregnant person's body&#10;&#10;Description automatically generated">
            <a:extLst>
              <a:ext uri="{FF2B5EF4-FFF2-40B4-BE49-F238E27FC236}">
                <a16:creationId xmlns:a16="http://schemas.microsoft.com/office/drawing/2014/main" id="{A06E86F9-FCF8-B93D-B8DC-CF9ED6FA6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7"/>
          <a:stretch/>
        </p:blipFill>
        <p:spPr>
          <a:xfrm>
            <a:off x="6099048" y="1572950"/>
            <a:ext cx="5458968" cy="318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16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D9289-FFEA-1289-E626-8F17A126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Other pyogenic Streptococci:</a:t>
            </a:r>
            <a:b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pneumoniae </a:t>
            </a:r>
            <a:r>
              <a:rPr lang="en-US" sz="2200" b="1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(pneumococci) </a:t>
            </a:r>
            <a:endParaRPr 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66432-2AD9-09CC-2E3F-8E07FCAD8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94" y="2567131"/>
            <a:ext cx="6275702" cy="3799428"/>
          </a:xfrm>
        </p:spPr>
        <p:txBody>
          <a:bodyPr anchor="t">
            <a:normAutofit fontScale="92500" lnSpcReduction="10000"/>
          </a:bodyPr>
          <a:lstStyle/>
          <a:p>
            <a:pPr algn="just"/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gram-positive, oval cocci typically arranged in pairs (diplococcus), giving the cells a bullet shape </a:t>
            </a:r>
          </a:p>
          <a:p>
            <a:pPr algn="just"/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bacteria has a capsule.</a:t>
            </a:r>
          </a:p>
          <a:p>
            <a:pPr algn="just"/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blood agar, pneumococci produce round colonies surrounded by a zone of α-hemolysis.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pneumococci 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en-US" sz="16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pneumolysin</a:t>
            </a:r>
            <a:r>
              <a:rPr lang="en-US" sz="1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a transmembrane pore-forming toxins </a:t>
            </a:r>
          </a:p>
          <a:p>
            <a:pPr algn="just"/>
            <a:endParaRPr lang="en-US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Pneumolysin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 number of effects, including: its ability to </a:t>
            </a:r>
            <a:r>
              <a:rPr lang="en-US" sz="1600" b="1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stimulate cytokines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disrupt the cilia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human respiratory epithelial cells. </a:t>
            </a:r>
          </a:p>
          <a:p>
            <a:pPr algn="just"/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Pneumococci also 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a </a:t>
            </a:r>
            <a:r>
              <a:rPr lang="en-US" sz="16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neuraminidase</a:t>
            </a:r>
            <a:r>
              <a:rPr lang="en-US" sz="16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6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cleaves sialic acid </a:t>
            </a:r>
            <a:r>
              <a:rPr lang="en-US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present in host cell surfaces.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Red round red spheres on a surface&#10;&#10;Description automatically generated">
            <a:extLst>
              <a:ext uri="{FF2B5EF4-FFF2-40B4-BE49-F238E27FC236}">
                <a16:creationId xmlns:a16="http://schemas.microsoft.com/office/drawing/2014/main" id="{E630150F-44F4-9CF0-A8B3-60E64F9EF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/>
          <a:stretch/>
        </p:blipFill>
        <p:spPr>
          <a:xfrm>
            <a:off x="6906638" y="1607069"/>
            <a:ext cx="4651378" cy="36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75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91E14-4651-3B5B-37C9-CE4BE6EB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Epidemiology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D7244-5A3A-23A6-5198-BD1B37E7301B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pneumoniae </a:t>
            </a:r>
            <a:r>
              <a:rPr lang="en-US" sz="19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leading cause of pneumonia, acute purulent meningitis, bacteremia, and other invasive infections.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pneumoniae </a:t>
            </a:r>
            <a:r>
              <a:rPr lang="en-US" sz="19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the most common cause of otitis media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in the very young (less than 2 years) and in the elderly (more than 60 years).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 descr="Diagram of a diagram of a person's body&#10;&#10;Description automatically generated">
            <a:extLst>
              <a:ext uri="{FF2B5EF4-FFF2-40B4-BE49-F238E27FC236}">
                <a16:creationId xmlns:a16="http://schemas.microsoft.com/office/drawing/2014/main" id="{E77DFEC0-6B67-E3E0-F0A1-3DECEEDFD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/>
          <a:stretch/>
        </p:blipFill>
        <p:spPr>
          <a:xfrm>
            <a:off x="6099048" y="1096183"/>
            <a:ext cx="5458968" cy="466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61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808A-7E03-68E1-F688-EDA67E92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1C546-A499-6C35-D6B0-AE6CA34FC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Pneumococcal Pneumonia </a:t>
            </a:r>
          </a:p>
          <a:p>
            <a:pPr algn="just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begins abruptly with a shaking chill and high fever </a:t>
            </a:r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 with production of sputum pink to rusty in color </a:t>
            </a:r>
          </a:p>
          <a:p>
            <a:pPr marL="0" indent="0" algn="l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Pneumococcal Meningitis </a:t>
            </a:r>
          </a:p>
          <a:p>
            <a:pPr algn="just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follow pneumococcal pneumonia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may also develop after trauma involving the skull. </a:t>
            </a: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Other Infections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Pneumococci are common causes of sinusitis and otitis media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inion Pro"/>
            </a:endParaRPr>
          </a:p>
          <a:p>
            <a:pPr algn="just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Pneumococci may also cause endocarditis, arthritis, and peritonitis, usually in association with bacteremia  and meningitis</a:t>
            </a:r>
          </a:p>
        </p:txBody>
      </p:sp>
    </p:spTree>
    <p:extLst>
      <p:ext uri="{BB962C8B-B14F-4D97-AF65-F5344CB8AC3E}">
        <p14:creationId xmlns:p14="http://schemas.microsoft.com/office/powerpoint/2010/main" val="2995382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3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different colored bacteria&#10;&#10;Description automatically generated">
            <a:extLst>
              <a:ext uri="{FF2B5EF4-FFF2-40B4-BE49-F238E27FC236}">
                <a16:creationId xmlns:a16="http://schemas.microsoft.com/office/drawing/2014/main" id="{459763FC-0D54-F3B6-6982-2342EB29B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b="1695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95B59-49F3-FECA-E41C-2AC19249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29753-F781-1703-59DF-F29072F6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Sherris Medical Microbiology: An Introduction to Infectious Diseases.</a:t>
            </a:r>
          </a:p>
          <a:p>
            <a:pPr>
              <a:lnSpc>
                <a:spcPct val="150000"/>
              </a:lnSpc>
            </a:pP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Jawetz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Melnick &amp;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Adelberg's</a:t>
            </a:r>
            <a:r>
              <a:rPr lang="en-US" sz="2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Medical Microbiology by Geo. F. Brooks, Karen C. Carroll, and Janet S. </a:t>
            </a:r>
            <a:r>
              <a:rPr lang="en-US" sz="2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Butel</a:t>
            </a:r>
            <a:endParaRPr lang="en-US" sz="22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Prescott's Microbiology by Joanne Willey, Linda Sherwood, and Christopher J. Woolverton</a:t>
            </a:r>
          </a:p>
        </p:txBody>
      </p:sp>
    </p:spTree>
    <p:extLst>
      <p:ext uri="{BB962C8B-B14F-4D97-AF65-F5344CB8AC3E}">
        <p14:creationId xmlns:p14="http://schemas.microsoft.com/office/powerpoint/2010/main" val="64991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C1FC-3AA7-589A-8038-BB81AA63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5780-FBC7-E49A-170D-F1438EA9C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1. Introduce streptococci and group characteristics.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2. Explore streptococci virulence factors and mechanisms.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3. Discuss streptococci infections epidemiology.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000" b="0" i="0" dirty="0">
                <a:solidFill>
                  <a:srgbClr val="374151"/>
                </a:solidFill>
                <a:effectLst/>
                <a:latin typeface="Garamond" panose="02020404030301010803" pitchFamily="18" charset="0"/>
              </a:rPr>
              <a:t>4. Examine streptococci infection diagnostic methods.</a:t>
            </a:r>
          </a:p>
        </p:txBody>
      </p:sp>
    </p:spTree>
    <p:extLst>
      <p:ext uri="{BB962C8B-B14F-4D97-AF65-F5344CB8AC3E}">
        <p14:creationId xmlns:p14="http://schemas.microsoft.com/office/powerpoint/2010/main" val="72798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FFB18-0A6B-1314-31C1-BF19D19D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7F170-9B1E-F537-A1A8-3EDA76751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885361"/>
            <a:ext cx="8373233" cy="4798809"/>
          </a:xfrm>
        </p:spPr>
        <p:txBody>
          <a:bodyPr anchor="t">
            <a:normAutofit/>
          </a:bodyPr>
          <a:lstStyle/>
          <a:p>
            <a:pPr algn="just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gram-positive cocci </a:t>
            </a:r>
          </a:p>
          <a:p>
            <a:pPr algn="just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</a:t>
            </a:r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arranged in chains. </a:t>
            </a:r>
          </a:p>
          <a:p>
            <a:pPr algn="just"/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form spores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nonmotile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members form capsules </a:t>
            </a:r>
          </a:p>
          <a:p>
            <a:pPr algn="just"/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(facultative) bacteria </a:t>
            </a:r>
          </a:p>
          <a:p>
            <a:pPr algn="just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Sheep blood agar is preferre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serves as an </a:t>
            </a:r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 for patterns of hemolysis </a:t>
            </a:r>
          </a:p>
          <a:p>
            <a:pPr algn="just"/>
            <a:r>
              <a:rPr lang="en-US" sz="20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colonies are small,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they may be surrounded by a zone where the erythrocytes suspended in agar have been hemolyzed. </a:t>
            </a:r>
          </a:p>
          <a:p>
            <a:pPr algn="just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streptococci are </a:t>
            </a:r>
            <a:r>
              <a:rPr lang="en-US" sz="20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catalase negative. </a:t>
            </a:r>
            <a:endParaRPr lang="en-US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lose-up of a purple bacteria&#10;&#10;Description automatically generated">
            <a:extLst>
              <a:ext uri="{FF2B5EF4-FFF2-40B4-BE49-F238E27FC236}">
                <a16:creationId xmlns:a16="http://schemas.microsoft.com/office/drawing/2014/main" id="{64C24241-C255-4999-ACDD-6887043D96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r="1881" b="-3"/>
          <a:stretch/>
        </p:blipFill>
        <p:spPr>
          <a:xfrm>
            <a:off x="8945726" y="1911493"/>
            <a:ext cx="3067165" cy="31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0FA55-F95B-4313-7283-E3B5573C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D74C5-9A6F-54F8-CD76-AA7AA1C4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algn="just"/>
            <a:endParaRPr lang="en-US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turn of the 20th century Lancefield based on carbohydrate antigens in cell wall formed a classification by serogroups (</a:t>
            </a:r>
            <a:r>
              <a:rPr lang="en-US" sz="2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A, B, C).</a:t>
            </a:r>
          </a:p>
          <a:p>
            <a:pPr algn="just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streptococci are considered here (in the lecture) as follows: (1)Group A streptococci.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Group B streptococci, (3) other pyogenic streptococci</a:t>
            </a:r>
          </a:p>
        </p:txBody>
      </p:sp>
      <p:pic>
        <p:nvPicPr>
          <p:cNvPr id="5" name="Picture 4" descr="A diagram of a streptococcus&#10;&#10;Description automatically generated">
            <a:extLst>
              <a:ext uri="{FF2B5EF4-FFF2-40B4-BE49-F238E27FC236}">
                <a16:creationId xmlns:a16="http://schemas.microsoft.com/office/drawing/2014/main" id="{C34B6D7F-177F-0E76-612A-616E0A6D8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4"/>
          <a:stretch/>
        </p:blipFill>
        <p:spPr>
          <a:xfrm>
            <a:off x="6099048" y="1000745"/>
            <a:ext cx="5458968" cy="46981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998B7F4-0863-3DB7-DF9E-0C88F7CF8EAD}"/>
              </a:ext>
            </a:extLst>
          </p:cNvPr>
          <p:cNvSpPr/>
          <p:nvPr/>
        </p:nvSpPr>
        <p:spPr>
          <a:xfrm>
            <a:off x="8710367" y="5326144"/>
            <a:ext cx="1131217" cy="3727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29C6C-2EDE-EE58-1A2E-EBDF4C24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Group A streptococci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52481-976C-1E89-8319-0ACF9149F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wall associated</a:t>
            </a:r>
          </a:p>
          <a:p>
            <a:pPr>
              <a:lnSpc>
                <a:spcPct val="150000"/>
              </a:lnSpc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Protein: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antiphagocytic effect and serologic specificity for each type </a:t>
            </a:r>
            <a:endParaRPr lang="en-US" sz="22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protein</a:t>
            </a:r>
          </a:p>
          <a:p>
            <a:pPr>
              <a:lnSpc>
                <a:spcPct val="150000"/>
              </a:lnSpc>
            </a:pPr>
            <a:r>
              <a:rPr lang="en-US" sz="2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Lipoteichoic acid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Capsule: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antiphagocytic affect</a:t>
            </a:r>
            <a:endParaRPr lang="en-US" sz="22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diagram of a cell membrane&#10;&#10;Description automatically generated">
            <a:extLst>
              <a:ext uri="{FF2B5EF4-FFF2-40B4-BE49-F238E27FC236}">
                <a16:creationId xmlns:a16="http://schemas.microsoft.com/office/drawing/2014/main" id="{DA3D15B3-AFDB-8217-09D5-74DE70EEC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" r="-4" b="-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5AF7EC7E-48B4-D92D-3678-C4AA646F0D37}"/>
              </a:ext>
            </a:extLst>
          </p:cNvPr>
          <p:cNvSpPr/>
          <p:nvPr/>
        </p:nvSpPr>
        <p:spPr>
          <a:xfrm>
            <a:off x="3393648" y="4044099"/>
            <a:ext cx="207079" cy="71769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DD5D9-C047-FDE4-9A8E-BCAB28DB5CEB}"/>
              </a:ext>
            </a:extLst>
          </p:cNvPr>
          <p:cNvSpPr txBox="1"/>
          <p:nvPr/>
        </p:nvSpPr>
        <p:spPr>
          <a:xfrm>
            <a:off x="3667028" y="4185501"/>
            <a:ext cx="3191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 to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fibronectin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5720C-14D3-53AB-CBFC-9FCF99DFA78D}"/>
              </a:ext>
            </a:extLst>
          </p:cNvPr>
          <p:cNvSpPr txBox="1"/>
          <p:nvPr/>
        </p:nvSpPr>
        <p:spPr>
          <a:xfrm>
            <a:off x="7675658" y="6190488"/>
            <a:ext cx="394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figure shows fibronectin of our cells</a:t>
            </a:r>
          </a:p>
        </p:txBody>
      </p:sp>
    </p:spTree>
    <p:extLst>
      <p:ext uri="{BB962C8B-B14F-4D97-AF65-F5344CB8AC3E}">
        <p14:creationId xmlns:p14="http://schemas.microsoft.com/office/powerpoint/2010/main" val="78237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BE964-D5B5-B6AE-25AA-DF0EB370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2. Extracellular products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7BB5-3CE1-8515-8816-76278E0A4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Streptolysin O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160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pore-forming 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cytotoxin, </a:t>
            </a: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lysing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leukocytes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cells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60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platelets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toxin inserts directly into the cell membrane of host cells similar to complement MAC.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Streptococcal Superantigen Toxins: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StrepSAgs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multiple effects, including fever, rash (scarlet fever), T-cell proliferation, B-lymphocyte suppression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Other Extracellular Products: 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strains produce a number of other extracellular products including </a:t>
            </a:r>
            <a:r>
              <a:rPr lang="en-US" sz="160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streptokinase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hyaluronidase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nucleases,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sz="160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C5a peptidase</a:t>
            </a:r>
            <a:r>
              <a:rPr lang="en-US" sz="1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Diagram of a cell with different types of bacteria&#10;&#10;Description automatically generated">
            <a:extLst>
              <a:ext uri="{FF2B5EF4-FFF2-40B4-BE49-F238E27FC236}">
                <a16:creationId xmlns:a16="http://schemas.microsoft.com/office/drawing/2014/main" id="{463B90D8-5CAF-D770-DBBF-09F4FF512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t="7604" r="-114" b="-10278"/>
          <a:stretch/>
        </p:blipFill>
        <p:spPr>
          <a:xfrm>
            <a:off x="7494965" y="1996671"/>
            <a:ext cx="4096048" cy="317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6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BD5F-5D41-F68C-60E6-181D38BC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83" y="272375"/>
            <a:ext cx="10515600" cy="75216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</a:p>
        </p:txBody>
      </p:sp>
      <p:pic>
        <p:nvPicPr>
          <p:cNvPr id="5" name="Content Placeholder 4" descr="A diagram of a person's body&#10;&#10;Description automatically generated">
            <a:extLst>
              <a:ext uri="{FF2B5EF4-FFF2-40B4-BE49-F238E27FC236}">
                <a16:creationId xmlns:a16="http://schemas.microsoft.com/office/drawing/2014/main" id="{4C0E019A-5FB5-9EA0-5420-A4BFEDDB8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1316" r="634"/>
          <a:stretch/>
        </p:blipFill>
        <p:spPr>
          <a:xfrm>
            <a:off x="6466788" y="1276343"/>
            <a:ext cx="5725212" cy="530928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D437C6-75AB-38AE-8DD7-73C956071E91}"/>
              </a:ext>
            </a:extLst>
          </p:cNvPr>
          <p:cNvSpPr txBox="1"/>
          <p:nvPr/>
        </p:nvSpPr>
        <p:spPr>
          <a:xfrm>
            <a:off x="292232" y="1385740"/>
            <a:ext cx="6032326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sources of infection are respiratory droplets or direct contact with the skin.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Impetigo results from minor trauma such as insect bites in skin transiently colonized with GAS.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streptococcal toxic shock, </a:t>
            </a:r>
            <a:r>
              <a:rPr lang="en-US" sz="20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StrepSAgs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producing GAS in a superficial lesion spread into the bloodstream. </a:t>
            </a:r>
          </a:p>
          <a:p>
            <a:pPr algn="just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both toxin and bacteria are circulating.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3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75806-8E70-71F5-0DA5-D99CDD4E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of GAS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D0171-4F35-FE54-BDA9-2F6DA708B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Acute infections</a:t>
            </a:r>
          </a:p>
          <a:p>
            <a:pPr algn="just"/>
            <a:r>
              <a:rPr lang="en-US" sz="2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molecules</a:t>
            </a:r>
            <a:r>
              <a:rPr lang="en-US" sz="220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binding </a:t>
            </a:r>
            <a:r>
              <a:rPr lang="en-US" sz="22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fibronectin is important first step </a:t>
            </a:r>
          </a:p>
          <a:p>
            <a:pPr algn="just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</a:t>
            </a:r>
            <a:r>
              <a:rPr lang="en-US" sz="22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pili M protein, LTA, and protein F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nasopharyngeal cell adherence.</a:t>
            </a:r>
          </a:p>
          <a:p>
            <a:pPr algn="just"/>
            <a:endParaRPr lang="en-US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initial events of attachment and invasion, the activity of the M protein, immunoglobulin-binding proteins, and the C5a peptidase play the key roles in allowing the streptococcal infection to continue.</a:t>
            </a:r>
          </a:p>
          <a:p>
            <a:pPr algn="just"/>
            <a:endParaRPr lang="en-US" sz="22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STSS the findings of shock, renal impairment and rash seem to be explained by the massive cytokine release stimulated by the superantigenicity of the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StrepSAgs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27465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1300</Words>
  <Application>Microsoft Office PowerPoint</Application>
  <PresentationFormat>Widescreen</PresentationFormat>
  <Paragraphs>159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Garamond</vt:lpstr>
      <vt:lpstr>Minion Pro</vt:lpstr>
      <vt:lpstr>Times New Roman</vt:lpstr>
      <vt:lpstr>Office Theme</vt:lpstr>
      <vt:lpstr>Streptococci</vt:lpstr>
      <vt:lpstr>Outline</vt:lpstr>
      <vt:lpstr>Objectives</vt:lpstr>
      <vt:lpstr>Characteristics</vt:lpstr>
      <vt:lpstr>Classification</vt:lpstr>
      <vt:lpstr>Structure of Group A streptococci</vt:lpstr>
      <vt:lpstr>2. Extracellular products</vt:lpstr>
      <vt:lpstr>Epidemiology</vt:lpstr>
      <vt:lpstr>Pathogenesis of GAS</vt:lpstr>
      <vt:lpstr>PowerPoint Presentation</vt:lpstr>
      <vt:lpstr>2. In Poststreptococcal Sequelae </vt:lpstr>
      <vt:lpstr>Diseases</vt:lpstr>
      <vt:lpstr>Diseases</vt:lpstr>
      <vt:lpstr>Diseases</vt:lpstr>
      <vt:lpstr>Diseases</vt:lpstr>
      <vt:lpstr>Diagnosis of GAS</vt:lpstr>
      <vt:lpstr>Treatment</vt:lpstr>
      <vt:lpstr>Questions</vt:lpstr>
      <vt:lpstr>Group B streptococci</vt:lpstr>
      <vt:lpstr>Group B streptococci</vt:lpstr>
      <vt:lpstr> EPIDEMIOLOGY </vt:lpstr>
      <vt:lpstr>Other pyogenic Streptococci:  Streptococcus pneumoniae (pneumococci) </vt:lpstr>
      <vt:lpstr>Epidemiology</vt:lpstr>
      <vt:lpstr>Diseases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Reminders!!</dc:title>
  <dc:creator>Heshu Jalal</dc:creator>
  <cp:lastModifiedBy>Heshu Jalal</cp:lastModifiedBy>
  <cp:revision>23</cp:revision>
  <dcterms:created xsi:type="dcterms:W3CDTF">2024-01-28T18:34:39Z</dcterms:created>
  <dcterms:modified xsi:type="dcterms:W3CDTF">2024-02-26T05:42:53Z</dcterms:modified>
</cp:coreProperties>
</file>