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3" r:id="rId2"/>
    <p:sldId id="314" r:id="rId3"/>
    <p:sldId id="651" r:id="rId4"/>
    <p:sldId id="750" r:id="rId5"/>
    <p:sldId id="675" r:id="rId6"/>
    <p:sldId id="735" r:id="rId7"/>
    <p:sldId id="581" r:id="rId8"/>
    <p:sldId id="736" r:id="rId9"/>
    <p:sldId id="737" r:id="rId10"/>
    <p:sldId id="738" r:id="rId11"/>
    <p:sldId id="740" r:id="rId12"/>
    <p:sldId id="741" r:id="rId13"/>
    <p:sldId id="742" r:id="rId14"/>
    <p:sldId id="743" r:id="rId15"/>
    <p:sldId id="745" r:id="rId16"/>
    <p:sldId id="781" r:id="rId17"/>
    <p:sldId id="744" r:id="rId18"/>
    <p:sldId id="746" r:id="rId19"/>
    <p:sldId id="747" r:id="rId20"/>
    <p:sldId id="748" r:id="rId21"/>
    <p:sldId id="749" r:id="rId22"/>
    <p:sldId id="630" r:id="rId23"/>
    <p:sldId id="782" r:id="rId24"/>
    <p:sldId id="3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inu Ibrahim" initials="AI" lastIdx="1" clrIdx="0">
    <p:extLst>
      <p:ext uri="{19B8F6BF-5375-455C-9EA6-DF929625EA0E}">
        <p15:presenceInfo xmlns:p15="http://schemas.microsoft.com/office/powerpoint/2012/main" userId="Aminu Ibrahi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 autoAdjust="0"/>
    <p:restoredTop sz="76680" autoAdjust="0"/>
  </p:normalViewPr>
  <p:slideViewPr>
    <p:cSldViewPr snapToGrid="0" snapToObjects="1">
      <p:cViewPr varScale="1">
        <p:scale>
          <a:sx n="47" d="100"/>
          <a:sy n="47" d="100"/>
        </p:scale>
        <p:origin x="103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1B07A-EBCB-4173-A8D7-ED6B35B4AD3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A807F-8A97-4FEA-B955-46A1B5817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14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BC622-C748-8845-9FEF-A8C178C816D0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CA3C4-66FC-D544-993B-B94D467F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5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226;g7837852887_0_182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noFill/>
          </a:ln>
        </p:spPr>
      </p:sp>
      <p:sp>
        <p:nvSpPr>
          <p:cNvPr id="8194" name="Google Shape;227;g7837852887_0_182:notes"/>
          <p:cNvSpPr>
            <a:spLocks noGrp="1"/>
          </p:cNvSpPr>
          <p:nvPr>
            <p:ph type="body"/>
          </p:nvPr>
        </p:nvSpPr>
        <p:spPr>
          <a:ln/>
        </p:spPr>
        <p:txBody>
          <a:bodyPr vert="horz" wrap="square" lIns="91425" tIns="91425" rIns="91425" bIns="91425" anchor="t"/>
          <a:lstStyle/>
          <a:p>
            <a:pPr marL="0" lvl="0" indent="0" eaLnBrk="1" hangingPunct="1">
              <a:buSzPct val="100000"/>
            </a:pPr>
            <a:endParaRPr lang="en-US" altLang="zh-CN" sz="1100" dirty="0"/>
          </a:p>
        </p:txBody>
      </p:sp>
    </p:spTree>
    <p:extLst>
      <p:ext uri="{BB962C8B-B14F-4D97-AF65-F5344CB8AC3E}">
        <p14:creationId xmlns:p14="http://schemas.microsoft.com/office/powerpoint/2010/main" val="1435050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78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61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5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17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35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79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60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45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02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5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192;g85af3b32c2_1_58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noFill/>
          </a:ln>
        </p:spPr>
      </p:sp>
      <p:sp>
        <p:nvSpPr>
          <p:cNvPr id="12290" name="Google Shape;193;g85af3b32c2_1_58:notes"/>
          <p:cNvSpPr>
            <a:spLocks noGrp="1"/>
          </p:cNvSpPr>
          <p:nvPr>
            <p:ph type="body"/>
          </p:nvPr>
        </p:nvSpPr>
        <p:spPr>
          <a:ln/>
        </p:spPr>
        <p:txBody>
          <a:bodyPr vert="horz" wrap="square" lIns="91425" tIns="91425" rIns="91425" bIns="91425" anchor="t"/>
          <a:lstStyle/>
          <a:p>
            <a:pPr marL="0" lvl="0" indent="0" eaLnBrk="1" hangingPunct="1">
              <a:buSzPct val="100000"/>
            </a:pPr>
            <a:endParaRPr lang="en-US" altLang="zh-CN" sz="1100" dirty="0"/>
          </a:p>
        </p:txBody>
      </p:sp>
    </p:spTree>
    <p:extLst>
      <p:ext uri="{BB962C8B-B14F-4D97-AF65-F5344CB8AC3E}">
        <p14:creationId xmlns:p14="http://schemas.microsoft.com/office/powerpoint/2010/main" val="315366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00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226;g7837852887_0_182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noFill/>
          </a:ln>
        </p:spPr>
      </p:sp>
      <p:sp>
        <p:nvSpPr>
          <p:cNvPr id="2" name="Google Shape;227;g7837852887_0_182:notes"/>
          <p:cNvSpPr>
            <a:spLocks noGrp="1"/>
          </p:cNvSpPr>
          <p:nvPr>
            <p:ph type="body"/>
          </p:nvPr>
        </p:nvSpPr>
        <p:spPr>
          <a:ln/>
        </p:spPr>
        <p:txBody>
          <a:bodyPr vert="horz" wrap="square" lIns="91425" tIns="91425" rIns="91425" bIns="91425" anchor="t"/>
          <a:lstStyle/>
          <a:p>
            <a:pPr marL="0" lvl="0" indent="0" eaLnBrk="1" hangingPunct="1">
              <a:buSzPct val="100000"/>
            </a:pPr>
            <a:endParaRPr lang="en-US" altLang="zh-CN" sz="1100"/>
          </a:p>
        </p:txBody>
      </p:sp>
    </p:spTree>
    <p:extLst>
      <p:ext uri="{BB962C8B-B14F-4D97-AF65-F5344CB8AC3E}">
        <p14:creationId xmlns:p14="http://schemas.microsoft.com/office/powerpoint/2010/main" val="2847873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19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55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53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35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03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A3C4-66FC-D544-993B-B94D467FE0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2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D8F2-0770-8D4A-A3AB-EFD4E21682C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8CFB-03E4-DC46-B95D-C0990CBD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1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D8F2-0770-8D4A-A3AB-EFD4E21682C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8CFB-03E4-DC46-B95D-C0990CBD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5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D8F2-0770-8D4A-A3AB-EFD4E21682C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8CFB-03E4-DC46-B95D-C0990CBD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79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bg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0"/>
          <p:cNvSpPr/>
          <p:nvPr/>
        </p:nvSpPr>
        <p:spPr bwMode="auto">
          <a:xfrm rot="9387396" flipH="1">
            <a:off x="10005485" y="-571499"/>
            <a:ext cx="2402417" cy="2402417"/>
          </a:xfrm>
          <a:custGeom>
            <a:avLst/>
            <a:gdLst>
              <a:gd name="T0" fmla="*/ 1801790 w 80403"/>
              <a:gd name="T1" fmla="*/ 0 h 80403"/>
              <a:gd name="T2" fmla="*/ 0 w 80403"/>
              <a:gd name="T3" fmla="*/ 1801813 h 80403"/>
              <a:gd name="T4" fmla="*/ 685694 w 80403"/>
              <a:gd name="T5" fmla="*/ 1801813 h 80403"/>
              <a:gd name="T6" fmla="*/ 1801790 w 80403"/>
              <a:gd name="T7" fmla="*/ 687173 h 80403"/>
              <a:gd name="T8" fmla="*/ 1801790 w 80403"/>
              <a:gd name="T9" fmla="*/ 0 h 804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lIns="121900" tIns="121900" rIns="121900" bIns="121900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56;p10"/>
          <p:cNvSpPr/>
          <p:nvPr/>
        </p:nvSpPr>
        <p:spPr bwMode="auto">
          <a:xfrm rot="20699892" flipH="1">
            <a:off x="-203199" y="4889500"/>
            <a:ext cx="2402417" cy="2404533"/>
          </a:xfrm>
          <a:custGeom>
            <a:avLst/>
            <a:gdLst>
              <a:gd name="T0" fmla="*/ 1801791 w 80403"/>
              <a:gd name="T1" fmla="*/ 0 h 80403"/>
              <a:gd name="T2" fmla="*/ 0 w 80403"/>
              <a:gd name="T3" fmla="*/ 1803400 h 80403"/>
              <a:gd name="T4" fmla="*/ 685694 w 80403"/>
              <a:gd name="T5" fmla="*/ 1803400 h 80403"/>
              <a:gd name="T6" fmla="*/ 1801791 w 80403"/>
              <a:gd name="T7" fmla="*/ 687779 h 80403"/>
              <a:gd name="T8" fmla="*/ 1801791 w 80403"/>
              <a:gd name="T9" fmla="*/ 0 h 804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</a:ln>
        </p:spPr>
        <p:txBody>
          <a:bodyPr lIns="121900" tIns="121900" rIns="121900" bIns="121900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Google Shape;53;p10"/>
          <p:cNvSpPr txBox="1">
            <a:spLocks noGrp="1"/>
          </p:cNvSpPr>
          <p:nvPr>
            <p:ph type="subTitle" idx="1"/>
          </p:nvPr>
        </p:nvSpPr>
        <p:spPr>
          <a:xfrm>
            <a:off x="2941667" y="2503356"/>
            <a:ext cx="6316400" cy="157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2pPr>
            <a:lvl3pPr lvl="2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3pPr>
            <a:lvl4pPr lvl="3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4pPr>
            <a:lvl5pPr lvl="4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5pPr>
            <a:lvl6pPr lvl="5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6pPr>
            <a:lvl7pPr lvl="6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7pPr>
            <a:lvl8pPr lvl="7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8pPr>
            <a:lvl9pPr lvl="8">
              <a:spcBef>
                <a:spcPts val="2133"/>
              </a:spcBef>
              <a:spcAft>
                <a:spcPts val="2133"/>
              </a:spcAft>
              <a:buSzPts val="2200"/>
              <a:buNone/>
              <a:defRPr sz="2933"/>
            </a:lvl9pPr>
          </a:lstStyle>
          <a:p>
            <a:pPr fontAlgn="base"/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4004167" y="4079356"/>
            <a:ext cx="4190400" cy="43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9pPr>
          </a:lstStyle>
          <a:p>
            <a:pPr fontAlgn="base"/>
            <a:endParaRPr/>
          </a:p>
        </p:txBody>
      </p:sp>
    </p:spTree>
    <p:extLst>
      <p:ext uri="{BB962C8B-B14F-4D97-AF65-F5344CB8AC3E}">
        <p14:creationId xmlns:p14="http://schemas.microsoft.com/office/powerpoint/2010/main" val="2142421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bg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8;p9"/>
          <p:cNvSpPr>
            <a:spLocks noChangeArrowheads="1"/>
          </p:cNvSpPr>
          <p:nvPr/>
        </p:nvSpPr>
        <p:spPr bwMode="auto">
          <a:xfrm>
            <a:off x="4686300" y="719667"/>
            <a:ext cx="6544733" cy="304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</a:ln>
        </p:spPr>
        <p:txBody>
          <a:bodyPr lIns="121900" tIns="121900" rIns="121900" bIns="121900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49;p9"/>
          <p:cNvSpPr/>
          <p:nvPr/>
        </p:nvSpPr>
        <p:spPr bwMode="auto">
          <a:xfrm rot="20699892" flipH="1">
            <a:off x="-203199" y="4889500"/>
            <a:ext cx="2402417" cy="2404533"/>
          </a:xfrm>
          <a:custGeom>
            <a:avLst/>
            <a:gdLst>
              <a:gd name="T0" fmla="*/ 1801791 w 80403"/>
              <a:gd name="T1" fmla="*/ 0 h 80403"/>
              <a:gd name="T2" fmla="*/ 0 w 80403"/>
              <a:gd name="T3" fmla="*/ 1803400 h 80403"/>
              <a:gd name="T4" fmla="*/ 685694 w 80403"/>
              <a:gd name="T5" fmla="*/ 1803400 h 80403"/>
              <a:gd name="T6" fmla="*/ 1801791 w 80403"/>
              <a:gd name="T7" fmla="*/ 687779 h 80403"/>
              <a:gd name="T8" fmla="*/ 1801791 w 80403"/>
              <a:gd name="T9" fmla="*/ 0 h 804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lIns="121900" tIns="121900" rIns="121900" bIns="121900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5750100" y="1584033"/>
            <a:ext cx="5054000" cy="4308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fontAlgn="base"/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3989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pPr fontAlgn="base"/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2"/>
          </p:nvPr>
        </p:nvSpPr>
        <p:spPr>
          <a:xfrm>
            <a:off x="960000" y="1972600"/>
            <a:ext cx="3989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pPr fontAlgn="base"/>
            <a:endParaRPr/>
          </a:p>
        </p:txBody>
      </p:sp>
    </p:spTree>
    <p:extLst>
      <p:ext uri="{BB962C8B-B14F-4D97-AF65-F5344CB8AC3E}">
        <p14:creationId xmlns:p14="http://schemas.microsoft.com/office/powerpoint/2010/main" val="168002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D8F2-0770-8D4A-A3AB-EFD4E21682C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8CFB-03E4-DC46-B95D-C0990CBD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D8F2-0770-8D4A-A3AB-EFD4E21682C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8CFB-03E4-DC46-B95D-C0990CBD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87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D8F2-0770-8D4A-A3AB-EFD4E21682C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8CFB-03E4-DC46-B95D-C0990CBD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2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D8F2-0770-8D4A-A3AB-EFD4E21682C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8CFB-03E4-DC46-B95D-C0990CBD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0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D8F2-0770-8D4A-A3AB-EFD4E21682C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8CFB-03E4-DC46-B95D-C0990CBD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0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D8F2-0770-8D4A-A3AB-EFD4E21682C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8CFB-03E4-DC46-B95D-C0990CBD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91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D8F2-0770-8D4A-A3AB-EFD4E21682C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8CFB-03E4-DC46-B95D-C0990CBD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D8F2-0770-8D4A-A3AB-EFD4E21682C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8CFB-03E4-DC46-B95D-C0990CBD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6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BD8F2-0770-8D4A-A3AB-EFD4E21682C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68CFB-03E4-DC46-B95D-C0990CBD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oogle Shape;189;p33"/>
          <p:cNvSpPr txBox="1"/>
          <p:nvPr/>
        </p:nvSpPr>
        <p:spPr>
          <a:xfrm>
            <a:off x="214909" y="801869"/>
            <a:ext cx="11272898" cy="1311648"/>
          </a:xfrm>
          <a:prstGeom prst="rect">
            <a:avLst/>
          </a:prstGeom>
          <a:noFill/>
          <a:ln w="9525">
            <a:noFill/>
          </a:ln>
        </p:spPr>
        <p:txBody>
          <a:bodyPr lIns="121900" tIns="121900" rIns="121900" bIns="121900" anchor="ctr"/>
          <a:lstStyle/>
          <a:p>
            <a:pPr algn="ctr">
              <a:spcBef>
                <a:spcPct val="20000"/>
              </a:spcBef>
            </a:pPr>
            <a:r>
              <a:rPr lang="en-US" sz="10000" b="1" dirty="0">
                <a:solidFill>
                  <a:srgbClr val="002060"/>
                </a:solidFill>
                <a:latin typeface="Candara" pitchFamily="34" charset="0"/>
                <a:ea typeface="Source Sans Pro" charset="0"/>
                <a:sym typeface="Source Sans Pro" panose="020B0503030403020204" charset="0"/>
              </a:rPr>
              <a:t>O</a:t>
            </a:r>
            <a:r>
              <a:rPr lang="en-US" sz="3733" b="1" dirty="0">
                <a:solidFill>
                  <a:srgbClr val="002060"/>
                </a:solidFill>
                <a:latin typeface="Candara" pitchFamily="34" charset="0"/>
                <a:ea typeface="Source Sans Pro" charset="0"/>
                <a:sym typeface="Source Sans Pro" panose="020B0503030403020204" charset="0"/>
              </a:rPr>
              <a:t>RTHOTICS  AND </a:t>
            </a:r>
            <a:r>
              <a:rPr lang="en-US" sz="10000" b="1" dirty="0">
                <a:solidFill>
                  <a:srgbClr val="002060"/>
                </a:solidFill>
                <a:latin typeface="Candara" pitchFamily="34" charset="0"/>
                <a:ea typeface="Source Sans Pro" charset="0"/>
                <a:sym typeface="Source Sans Pro" panose="020B0503030403020204" charset="0"/>
              </a:rPr>
              <a:t>P</a:t>
            </a:r>
            <a:r>
              <a:rPr lang="en-US" sz="3733" b="1" dirty="0">
                <a:solidFill>
                  <a:srgbClr val="002060"/>
                </a:solidFill>
                <a:latin typeface="Candara" pitchFamily="34" charset="0"/>
                <a:ea typeface="Source Sans Pro" charset="0"/>
                <a:sym typeface="Source Sans Pro" panose="020B0503030403020204" charset="0"/>
              </a:rPr>
              <a:t>ROSTHETICS </a:t>
            </a:r>
          </a:p>
          <a:p>
            <a:pPr algn="ctr">
              <a:spcBef>
                <a:spcPct val="20000"/>
              </a:spcBef>
            </a:pPr>
            <a:r>
              <a:rPr lang="en-US" sz="3733" b="1" dirty="0">
                <a:solidFill>
                  <a:srgbClr val="002060"/>
                </a:solidFill>
                <a:latin typeface="Candara" pitchFamily="34" charset="0"/>
                <a:ea typeface="Source Sans Pro" charset="0"/>
                <a:sym typeface="Source Sans Pro" panose="020B0503030403020204" charset="0"/>
              </a:rPr>
              <a:t>[</a:t>
            </a:r>
            <a:r>
              <a:rPr lang="en-US" sz="4000" b="1" dirty="0">
                <a:solidFill>
                  <a:srgbClr val="002060"/>
                </a:solidFill>
                <a:latin typeface="Candara" pitchFamily="34" charset="0"/>
                <a:ea typeface="Source Sans Pro" charset="0"/>
                <a:sym typeface="Source Sans Pro" panose="020B0503030403020204" charset="0"/>
              </a:rPr>
              <a:t>P</a:t>
            </a:r>
            <a:r>
              <a:rPr lang="en-US" sz="3733" b="1" dirty="0">
                <a:solidFill>
                  <a:srgbClr val="002060"/>
                </a:solidFill>
                <a:latin typeface="Candara" pitchFamily="34" charset="0"/>
                <a:ea typeface="Source Sans Pro" charset="0"/>
                <a:sym typeface="Source Sans Pro" panose="020B0503030403020204" charset="0"/>
              </a:rPr>
              <a:t>T 308]</a:t>
            </a:r>
            <a:endParaRPr lang="en-US" sz="3733" b="1" dirty="0">
              <a:solidFill>
                <a:srgbClr val="002060"/>
              </a:solidFill>
              <a:latin typeface="Candara" pitchFamily="34" charset="0"/>
              <a:ea typeface="Source Sans Pro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sz="2667" dirty="0">
              <a:latin typeface="Arial Narrow" pitchFamily="34" charset="0"/>
            </a:endParaRPr>
          </a:p>
          <a:p>
            <a:pPr algn="ctr">
              <a:buClr>
                <a:srgbClr val="637B7F"/>
              </a:buClr>
              <a:buSzPct val="100000"/>
              <a:buFont typeface="Source Sans Pro" panose="020B0503030403020204" charset="0"/>
            </a:pPr>
            <a:endParaRPr lang="en-US" altLang="zh-CN" sz="3200" b="1" dirty="0">
              <a:solidFill>
                <a:srgbClr val="002060"/>
              </a:solidFill>
              <a:latin typeface="Source Sans Pro" panose="020B0503030403020204" charset="0"/>
              <a:sym typeface="Source Sans Pro" panose="020B0503030403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332EA6-B582-439A-987C-9DC714D0F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09" y="1428749"/>
            <a:ext cx="2183308" cy="2000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BBC758-BEE7-4F3A-9736-C5C61288D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534" y="1457693"/>
            <a:ext cx="2182557" cy="2005758"/>
          </a:xfrm>
          <a:prstGeom prst="rect">
            <a:avLst/>
          </a:prstGeom>
        </p:spPr>
      </p:pic>
      <p:sp>
        <p:nvSpPr>
          <p:cNvPr id="7" name="Google Shape;188;p33">
            <a:extLst>
              <a:ext uri="{FF2B5EF4-FFF2-40B4-BE49-F238E27FC236}">
                <a16:creationId xmlns:a16="http://schemas.microsoft.com/office/drawing/2014/main" id="{663AF85B-D647-475E-9937-986B25F65B0B}"/>
              </a:ext>
            </a:extLst>
          </p:cNvPr>
          <p:cNvSpPr txBox="1"/>
          <p:nvPr/>
        </p:nvSpPr>
        <p:spPr>
          <a:xfrm>
            <a:off x="325821" y="2270476"/>
            <a:ext cx="11487807" cy="4224033"/>
          </a:xfrm>
          <a:prstGeom prst="rect">
            <a:avLst/>
          </a:prstGeom>
          <a:noFill/>
          <a:ln w="9525">
            <a:noFill/>
          </a:ln>
        </p:spPr>
        <p:txBody>
          <a:bodyPr lIns="121900" tIns="121900" rIns="121900" bIns="121900" anchor="ctr"/>
          <a:lstStyle/>
          <a:p>
            <a:pPr>
              <a:buClr>
                <a:schemeClr val="accent1"/>
              </a:buClr>
              <a:buSzPct val="100000"/>
              <a:buFont typeface="Reem Kufi"/>
            </a:pPr>
            <a:br>
              <a:rPr lang="en-US" altLang="zh-CN" sz="3200" b="1" dirty="0">
                <a:latin typeface="Source Sans Pro" panose="020B0503030403020204" charset="0"/>
              </a:rPr>
            </a:br>
            <a:br>
              <a:rPr lang="en-US" altLang="zh-CN" sz="2933" b="1" dirty="0">
                <a:latin typeface="Reem Kufi"/>
              </a:rPr>
            </a:br>
            <a:endParaRPr lang="en-US" altLang="zh-CN" sz="2133" dirty="0">
              <a:latin typeface="Candara" pitchFamily="34" charset="0"/>
              <a:ea typeface="Source Sans Pro" charset="0"/>
              <a:sym typeface="Reem Kufi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133" b="1" dirty="0">
              <a:solidFill>
                <a:srgbClr val="0070C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133" b="1" dirty="0">
              <a:solidFill>
                <a:srgbClr val="0070C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133" b="1" dirty="0">
              <a:solidFill>
                <a:srgbClr val="0070C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133" b="1" dirty="0">
              <a:solidFill>
                <a:srgbClr val="0070C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133" b="1" dirty="0">
              <a:solidFill>
                <a:srgbClr val="0070C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133" b="1" dirty="0">
              <a:solidFill>
                <a:srgbClr val="0070C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133" b="1" dirty="0">
              <a:solidFill>
                <a:srgbClr val="0070C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133" b="1" dirty="0">
              <a:solidFill>
                <a:srgbClr val="0070C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133" b="1" dirty="0">
              <a:solidFill>
                <a:srgbClr val="0070C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133" b="1" dirty="0">
              <a:solidFill>
                <a:srgbClr val="0070C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r>
              <a:rPr lang="en-US" altLang="zh-CN" sz="2133" b="1" dirty="0">
                <a:solidFill>
                  <a:srgbClr val="0070C0"/>
                </a:solidFill>
                <a:latin typeface="Candara" pitchFamily="34" charset="0"/>
                <a:ea typeface="Source Sans Pro" charset="0"/>
                <a:sym typeface="Reem Kufi"/>
              </a:rPr>
              <a:t>Dr. AMINU A. IBRAHIM </a:t>
            </a:r>
            <a:r>
              <a:rPr lang="en-US" altLang="zh-CN" sz="2400" b="1" dirty="0">
                <a:solidFill>
                  <a:srgbClr val="0070C0"/>
                </a:solidFill>
                <a:latin typeface="Candara" pitchFamily="34" charset="0"/>
                <a:ea typeface="Source Sans Pro" charset="0"/>
                <a:sym typeface="Reem Kufi"/>
              </a:rPr>
              <a:t>(</a:t>
            </a:r>
            <a:r>
              <a:rPr lang="en-US" altLang="zh-CN" sz="2400" b="1" dirty="0" err="1">
                <a:solidFill>
                  <a:srgbClr val="0070C0"/>
                </a:solidFill>
                <a:latin typeface="Candara" pitchFamily="34" charset="0"/>
                <a:ea typeface="Source Sans Pro" charset="0"/>
                <a:sym typeface="Reem Kufi"/>
              </a:rPr>
              <a:t>BPT</a:t>
            </a:r>
            <a:r>
              <a:rPr lang="en-US" altLang="zh-CN" sz="2400" b="1" dirty="0">
                <a:solidFill>
                  <a:srgbClr val="0070C0"/>
                </a:solidFill>
                <a:latin typeface="Candara" pitchFamily="34" charset="0"/>
                <a:ea typeface="Source Sans Pro" charset="0"/>
                <a:sym typeface="Reem Kufi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Candara" pitchFamily="34" charset="0"/>
                <a:ea typeface="Source Sans Pro" charset="0"/>
                <a:sym typeface="Reem Kufi"/>
              </a:rPr>
              <a:t>MPTh</a:t>
            </a:r>
            <a:r>
              <a:rPr lang="en-US" altLang="zh-CN" sz="2400" b="1" dirty="0">
                <a:solidFill>
                  <a:srgbClr val="0070C0"/>
                </a:solidFill>
                <a:latin typeface="Candara" pitchFamily="34" charset="0"/>
                <a:ea typeface="Source Sans Pro" charset="0"/>
                <a:sym typeface="Reem Kufi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Candara" pitchFamily="34" charset="0"/>
                <a:ea typeface="Source Sans Pro" charset="0"/>
                <a:sym typeface="Reem Kufi"/>
              </a:rPr>
              <a:t>Ph.D</a:t>
            </a:r>
            <a:r>
              <a:rPr lang="en-US" altLang="zh-CN" sz="2400" b="1" dirty="0">
                <a:solidFill>
                  <a:srgbClr val="0070C0"/>
                </a:solidFill>
                <a:latin typeface="Candara" pitchFamily="34" charset="0"/>
                <a:ea typeface="Source Sans Pro" charset="0"/>
                <a:sym typeface="Reem Kufi"/>
              </a:rPr>
              <a:t>)</a:t>
            </a:r>
            <a:endParaRPr lang="en-US" sz="2133" baseline="30000" dirty="0">
              <a:solidFill>
                <a:srgbClr val="0070C0"/>
              </a:solidFill>
              <a:latin typeface="Times New Roman"/>
              <a:ea typeface="Calibri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sz="2133" baseline="30000" dirty="0">
              <a:solidFill>
                <a:srgbClr val="0070C0"/>
              </a:solidFill>
              <a:latin typeface="Times New Roman"/>
              <a:ea typeface="Calibri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r>
              <a:rPr lang="en-US" sz="2133" b="1" dirty="0">
                <a:solidFill>
                  <a:srgbClr val="C00000"/>
                </a:solidFill>
                <a:latin typeface="Candara" pitchFamily="34" charset="0"/>
                <a:ea typeface="Calibri"/>
              </a:rPr>
              <a:t>LECTURE </a:t>
            </a:r>
            <a:r>
              <a:rPr lang="en-US" sz="2400" b="1" dirty="0">
                <a:solidFill>
                  <a:srgbClr val="C00000"/>
                </a:solidFill>
                <a:latin typeface="Candara" pitchFamily="34" charset="0"/>
                <a:ea typeface="Calibri"/>
              </a:rPr>
              <a:t>NOTES  FOR 3rD GRADE  BPT STUDENTS</a:t>
            </a: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r>
              <a:rPr lang="en-US" sz="2400" b="1" dirty="0">
                <a:solidFill>
                  <a:srgbClr val="00B050"/>
                </a:solidFill>
                <a:latin typeface="Candara" pitchFamily="34" charset="0"/>
                <a:ea typeface="Calibri"/>
              </a:rPr>
              <a:t>SPRING SEMESTER 2024-2025</a:t>
            </a:r>
            <a:endParaRPr lang="en-US" sz="2400" b="1" baseline="30000" dirty="0">
              <a:solidFill>
                <a:srgbClr val="C00000"/>
              </a:solidFill>
              <a:latin typeface="Candara" pitchFamily="34" charset="0"/>
              <a:ea typeface="Calibri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1600" b="1" dirty="0">
              <a:solidFill>
                <a:srgbClr val="00206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r>
              <a:rPr lang="en-US" altLang="zh-CN" sz="2400" b="1" dirty="0">
                <a:solidFill>
                  <a:srgbClr val="002060"/>
                </a:solidFill>
                <a:latin typeface="Candara" pitchFamily="34" charset="0"/>
                <a:ea typeface="Source Sans Pro" charset="0"/>
                <a:sym typeface="Reem Kufi"/>
              </a:rPr>
              <a:t>	DEPARTMENT OF PHYSIOTHERAPY, FACULTY OF APPLIED HEALTH SCIENCES</a:t>
            </a:r>
            <a:endParaRPr lang="en-US" altLang="zh-CN" sz="2133" b="1" dirty="0">
              <a:solidFill>
                <a:srgbClr val="00206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r>
              <a:rPr lang="en-US" altLang="zh-CN" sz="2400" b="1" dirty="0">
                <a:solidFill>
                  <a:srgbClr val="C00000"/>
                </a:solidFill>
                <a:latin typeface="Candara" pitchFamily="34" charset="0"/>
                <a:ea typeface="Source Sans Pro" charset="0"/>
                <a:sym typeface="Reem Kufi"/>
              </a:rPr>
              <a:t>TISHK INTERNATIONAL UNIVERSITY</a:t>
            </a: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r>
              <a:rPr lang="en-GB" b="1" dirty="0">
                <a:solidFill>
                  <a:srgbClr val="002060"/>
                </a:solidFill>
                <a:latin typeface="Calibri" pitchFamily="34" charset="0"/>
                <a:ea typeface="Source Sans Pro" charset="0"/>
                <a:sym typeface="Reem Kufi"/>
              </a:rPr>
              <a:t>2024/</a:t>
            </a:r>
            <a:r>
              <a:rPr lang="en-GB" b="1" dirty="0">
                <a:solidFill>
                  <a:srgbClr val="002060"/>
                </a:solidFill>
                <a:latin typeface="Calibri" pitchFamily="34" charset="0"/>
              </a:rPr>
              <a:t>2025 </a:t>
            </a: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400" b="1" dirty="0">
              <a:solidFill>
                <a:srgbClr val="FF0000"/>
              </a:solidFill>
              <a:latin typeface="Candara" pitchFamily="34" charset="0"/>
              <a:ea typeface="Source Sans Pro" charset="0"/>
              <a:sym typeface="Reem Kufi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400" b="1" dirty="0">
              <a:latin typeface="Candara" pitchFamily="34" charset="0"/>
              <a:ea typeface="Source Sans Pro" charset="0"/>
              <a:sym typeface="Reem Kufi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400" dirty="0">
              <a:latin typeface="Candara" pitchFamily="34" charset="0"/>
              <a:ea typeface="Source Sans Pro" charset="0"/>
              <a:sym typeface="Reem Kufi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endParaRPr lang="en-US" altLang="zh-CN" sz="2400" dirty="0">
              <a:latin typeface="Candara" pitchFamily="34" charset="0"/>
              <a:ea typeface="Source Sans Pro" charset="0"/>
              <a:sym typeface="Reem Kufi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Pct val="100000"/>
              <a:buFont typeface="Reem Kufi"/>
            </a:pPr>
            <a:r>
              <a:rPr lang="en-US" altLang="zh-CN" sz="2400" dirty="0">
                <a:latin typeface="Candara" pitchFamily="34" charset="0"/>
                <a:ea typeface="Source Sans Pro" charset="0"/>
                <a:sym typeface="Reem Kufi"/>
              </a:rPr>
              <a:t>	</a:t>
            </a:r>
            <a:endParaRPr lang="en-US" altLang="zh-CN" sz="2000" dirty="0">
              <a:latin typeface="Candara"/>
              <a:ea typeface="Source Sans Pro"/>
            </a:endParaRPr>
          </a:p>
          <a:p>
            <a:pPr algn="ctr">
              <a:buClr>
                <a:schemeClr val="accent1"/>
              </a:buClr>
              <a:buSzPct val="100000"/>
              <a:buFont typeface="Reem Kufi"/>
            </a:pPr>
            <a:endParaRPr lang="en-US" altLang="zh-CN" sz="2133" b="1" dirty="0">
              <a:solidFill>
                <a:srgbClr val="002060"/>
              </a:solidFill>
              <a:latin typeface="Source Sans Pro" charset="0"/>
              <a:ea typeface="Source Sans Pro" charset="0"/>
              <a:sym typeface="Reem Kufi"/>
            </a:endParaRPr>
          </a:p>
          <a:p>
            <a:pPr algn="ctr">
              <a:buClr>
                <a:schemeClr val="accent1"/>
              </a:buClr>
              <a:buSzPct val="100000"/>
              <a:buFont typeface="Reem Kufi"/>
            </a:pPr>
            <a:endParaRPr lang="en-US" altLang="zh-CN" sz="3200" b="1" dirty="0">
              <a:solidFill>
                <a:srgbClr val="C00000"/>
              </a:solidFill>
              <a:latin typeface="Candara" pitchFamily="34" charset="0"/>
              <a:ea typeface="Source Sans Pro" charset="0"/>
            </a:endParaRPr>
          </a:p>
          <a:p>
            <a:pPr algn="ctr">
              <a:buClr>
                <a:schemeClr val="accent1"/>
              </a:buClr>
              <a:buSzPct val="100000"/>
              <a:buFont typeface="Reem Kufi"/>
            </a:pPr>
            <a:endParaRPr lang="en-US" altLang="zh-CN" sz="2133" b="1" dirty="0">
              <a:solidFill>
                <a:srgbClr val="002060"/>
              </a:solidFill>
              <a:latin typeface="Source Sans Pro" charset="0"/>
              <a:ea typeface="Source Sans Pro" charset="0"/>
              <a:sym typeface="Reem Kufi"/>
            </a:endParaRPr>
          </a:p>
          <a:p>
            <a:pPr algn="ctr">
              <a:buClr>
                <a:schemeClr val="accent1"/>
              </a:buClr>
              <a:buSzPct val="100000"/>
              <a:buFont typeface="Reem Kufi"/>
            </a:pPr>
            <a:br>
              <a:rPr lang="en-US" altLang="zh-CN" sz="2933" b="1" dirty="0">
                <a:latin typeface="Source Sans Pro" panose="020B0503030403020204" charset="0"/>
              </a:rPr>
            </a:br>
            <a:br>
              <a:rPr lang="en-US" altLang="zh-CN" sz="2933" b="1" dirty="0">
                <a:latin typeface="Source Sans Pro" panose="020B0503030403020204" charset="0"/>
              </a:rPr>
            </a:br>
            <a:br>
              <a:rPr lang="en-US" altLang="zh-CN" sz="2933" b="1" dirty="0">
                <a:latin typeface="Source Sans Pro" panose="020B0503030403020204" charset="0"/>
              </a:rPr>
            </a:br>
            <a:br>
              <a:rPr lang="en-US" altLang="zh-CN" sz="3200" dirty="0">
                <a:latin typeface="Reem Kufi"/>
              </a:rPr>
            </a:br>
            <a:endParaRPr lang="en-US" altLang="zh-CN" sz="3200" b="1" dirty="0">
              <a:solidFill>
                <a:schemeClr val="accent1"/>
              </a:solidFill>
              <a:latin typeface="Reem Kufi"/>
              <a:sym typeface="Reem Kufi"/>
            </a:endParaRPr>
          </a:p>
        </p:txBody>
      </p:sp>
    </p:spTree>
    <p:extLst>
      <p:ext uri="{BB962C8B-B14F-4D97-AF65-F5344CB8AC3E}">
        <p14:creationId xmlns:p14="http://schemas.microsoft.com/office/powerpoint/2010/main" val="39904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AE2594-6504-CA48-BDF4-BCEBE46ADCE9}"/>
              </a:ext>
            </a:extLst>
          </p:cNvPr>
          <p:cNvSpPr/>
          <p:nvPr/>
        </p:nvSpPr>
        <p:spPr>
          <a:xfrm>
            <a:off x="101598" y="1243488"/>
            <a:ext cx="11986018" cy="65838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marL="1397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Common orthoses/braces, splints and their uses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37A912A-CAFC-452F-9885-B31E6584C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941570"/>
              </p:ext>
            </p:extLst>
          </p:nvPr>
        </p:nvGraphicFramePr>
        <p:xfrm>
          <a:off x="101598" y="2015723"/>
          <a:ext cx="6989920" cy="2838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0176">
                  <a:extLst>
                    <a:ext uri="{9D8B030D-6E8A-4147-A177-3AD203B41FA5}">
                      <a16:colId xmlns:a16="http://schemas.microsoft.com/office/drawing/2014/main" val="949036655"/>
                    </a:ext>
                  </a:extLst>
                </a:gridCol>
                <a:gridCol w="3829744">
                  <a:extLst>
                    <a:ext uri="{9D8B030D-6E8A-4147-A177-3AD203B41FA5}">
                      <a16:colId xmlns:a16="http://schemas.microsoft.com/office/drawing/2014/main" val="4064992194"/>
                    </a:ext>
                  </a:extLst>
                </a:gridCol>
              </a:tblGrid>
              <a:tr h="459114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Orthosis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602043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2000" b="1" dirty="0"/>
                        <a:t>Crammer-wire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Emergency immobilization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72332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b="1" dirty="0"/>
                        <a:t>Thomas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Immobilization/reduction of femoral fracture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441959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b="1" dirty="0"/>
                        <a:t>Bohler-Braun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Immobilization/reduction of LL fracture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681794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b="1" dirty="0"/>
                        <a:t>Aluminum splint/stack splint/Frog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Immobilization of fingers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58597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2F82AE4-D2B5-4386-AC02-3BF32074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518" y="2968768"/>
            <a:ext cx="2381250" cy="3605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86BDE3-93F1-423E-927E-68F4813A3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345" y="2054781"/>
            <a:ext cx="1965452" cy="832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FEBAF7-C6B0-4D59-A04A-736E23875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153" y="2054781"/>
            <a:ext cx="2340864" cy="959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A8E15E-2DC9-440F-BBC6-CF6E60B78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0817" y="3253991"/>
            <a:ext cx="2235200" cy="339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24185-099D-4FC0-A9AF-352936A0B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98" y="4854191"/>
            <a:ext cx="2941192" cy="190986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71411C-E632-441C-8589-55DEC6CF4F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9049" y="4854191"/>
            <a:ext cx="1241530" cy="190986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A75922-5C2C-46D0-82FB-75278D3D21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1699" y="4973392"/>
            <a:ext cx="1756279" cy="1282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C4169E-99BE-4B2F-90A7-8E78723C95CB}"/>
              </a:ext>
            </a:extLst>
          </p:cNvPr>
          <p:cNvSpPr txBox="1"/>
          <p:nvPr/>
        </p:nvSpPr>
        <p:spPr>
          <a:xfrm>
            <a:off x="7329361" y="6488668"/>
            <a:ext cx="210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Crammer-wire splint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CC1D99-4E25-424A-96DC-F53D968F9F96}"/>
              </a:ext>
            </a:extLst>
          </p:cNvPr>
          <p:cNvSpPr txBox="1"/>
          <p:nvPr/>
        </p:nvSpPr>
        <p:spPr>
          <a:xfrm>
            <a:off x="10069483" y="6570983"/>
            <a:ext cx="1492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Thomas splint</a:t>
            </a:r>
          </a:p>
        </p:txBody>
      </p:sp>
    </p:spTree>
    <p:extLst>
      <p:ext uri="{BB962C8B-B14F-4D97-AF65-F5344CB8AC3E}">
        <p14:creationId xmlns:p14="http://schemas.microsoft.com/office/powerpoint/2010/main" val="2999117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37A912A-CAFC-452F-9885-B31E6584C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786531"/>
              </p:ext>
            </p:extLst>
          </p:nvPr>
        </p:nvGraphicFramePr>
        <p:xfrm>
          <a:off x="2597695" y="5575121"/>
          <a:ext cx="759848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5313">
                  <a:extLst>
                    <a:ext uri="{9D8B030D-6E8A-4147-A177-3AD203B41FA5}">
                      <a16:colId xmlns:a16="http://schemas.microsoft.com/office/drawing/2014/main" val="949036655"/>
                    </a:ext>
                  </a:extLst>
                </a:gridCol>
                <a:gridCol w="4163176">
                  <a:extLst>
                    <a:ext uri="{9D8B030D-6E8A-4147-A177-3AD203B41FA5}">
                      <a16:colId xmlns:a16="http://schemas.microsoft.com/office/drawing/2014/main" val="4064992194"/>
                    </a:ext>
                  </a:extLst>
                </a:gridCol>
              </a:tblGrid>
              <a:tr h="459114">
                <a:tc>
                  <a:txBody>
                    <a:bodyPr/>
                    <a:lstStyle/>
                    <a:p>
                      <a:r>
                        <a:rPr lang="en-US" sz="2000" dirty="0"/>
                        <a:t>Crammer-wire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Used for emergency immobilization e.g. limb fracture before applying permanent treatment.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7233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2F82AE4-D2B5-4386-AC02-3BF32074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36" y="1254586"/>
            <a:ext cx="5398611" cy="360566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86BDE3-93F1-423E-927E-68F4813A3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82879"/>
            <a:ext cx="3456438" cy="8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75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37A912A-CAFC-452F-9885-B31E6584C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048949"/>
              </p:ext>
            </p:extLst>
          </p:nvPr>
        </p:nvGraphicFramePr>
        <p:xfrm>
          <a:off x="4883565" y="5621804"/>
          <a:ext cx="7255683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0329">
                  <a:extLst>
                    <a:ext uri="{9D8B030D-6E8A-4147-A177-3AD203B41FA5}">
                      <a16:colId xmlns:a16="http://schemas.microsoft.com/office/drawing/2014/main" val="949036655"/>
                    </a:ext>
                  </a:extLst>
                </a:gridCol>
                <a:gridCol w="3975354">
                  <a:extLst>
                    <a:ext uri="{9D8B030D-6E8A-4147-A177-3AD203B41FA5}">
                      <a16:colId xmlns:a16="http://schemas.microsoft.com/office/drawing/2014/main" val="4064992194"/>
                    </a:ext>
                  </a:extLst>
                </a:gridCol>
              </a:tblGrid>
              <a:tr h="459114">
                <a:tc>
                  <a:txBody>
                    <a:bodyPr/>
                    <a:lstStyle/>
                    <a:p>
                      <a:r>
                        <a:rPr lang="en-US" sz="2000" dirty="0"/>
                        <a:t>Thomas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Used for immobilization/reduction of femoral shaft &amp; distal fractures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7233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6684613-A45F-40C6-81AA-863C01AFD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850" y="1151385"/>
            <a:ext cx="3456438" cy="154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4DF855-8D33-4150-83B4-2FBF56890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886" y="1151385"/>
            <a:ext cx="2287809" cy="3746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39D157-BEC0-492A-A7EB-67AD3BE16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2" y="1194754"/>
            <a:ext cx="4762500" cy="553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20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37A912A-CAFC-452F-9885-B31E6584C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35088"/>
              </p:ext>
            </p:extLst>
          </p:nvPr>
        </p:nvGraphicFramePr>
        <p:xfrm>
          <a:off x="1987463" y="5637356"/>
          <a:ext cx="8217074" cy="1186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979">
                  <a:extLst>
                    <a:ext uri="{9D8B030D-6E8A-4147-A177-3AD203B41FA5}">
                      <a16:colId xmlns:a16="http://schemas.microsoft.com/office/drawing/2014/main" val="949036655"/>
                    </a:ext>
                  </a:extLst>
                </a:gridCol>
                <a:gridCol w="4502095">
                  <a:extLst>
                    <a:ext uri="{9D8B030D-6E8A-4147-A177-3AD203B41FA5}">
                      <a16:colId xmlns:a16="http://schemas.microsoft.com/office/drawing/2014/main" val="4064992194"/>
                    </a:ext>
                  </a:extLst>
                </a:gridCol>
              </a:tblGrid>
              <a:tr h="1186754">
                <a:tc>
                  <a:txBody>
                    <a:bodyPr/>
                    <a:lstStyle/>
                    <a:p>
                      <a:r>
                        <a:rPr lang="en-US" sz="1600" dirty="0"/>
                        <a:t>Bohler-Braun 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 Used for stabilization of lower limb fracture e.g. femoral, proximal tibia </a:t>
                      </a:r>
                    </a:p>
                    <a:p>
                      <a:r>
                        <a:rPr lang="en-US" sz="1600" dirty="0"/>
                        <a:t>2. Post-surgical stabilization to maintain correct alignment of bones.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7233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16D2E45-81DD-41B5-A84F-3F9F10E4A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" y="1261696"/>
            <a:ext cx="4682330" cy="3066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B0FC73-B854-47A0-85BA-19A8EE400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28" y="1261696"/>
            <a:ext cx="7214991" cy="426534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9859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37A912A-CAFC-452F-9885-B31E6584C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762277"/>
              </p:ext>
            </p:extLst>
          </p:nvPr>
        </p:nvGraphicFramePr>
        <p:xfrm>
          <a:off x="104384" y="4136890"/>
          <a:ext cx="4572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209">
                  <a:extLst>
                    <a:ext uri="{9D8B030D-6E8A-4147-A177-3AD203B41FA5}">
                      <a16:colId xmlns:a16="http://schemas.microsoft.com/office/drawing/2014/main" val="949036655"/>
                    </a:ext>
                  </a:extLst>
                </a:gridCol>
                <a:gridCol w="2975791">
                  <a:extLst>
                    <a:ext uri="{9D8B030D-6E8A-4147-A177-3AD203B41FA5}">
                      <a16:colId xmlns:a16="http://schemas.microsoft.com/office/drawing/2014/main" val="4064992194"/>
                    </a:ext>
                  </a:extLst>
                </a:gridCol>
              </a:tblGrid>
              <a:tr h="459114">
                <a:tc>
                  <a:txBody>
                    <a:bodyPr/>
                    <a:lstStyle/>
                    <a:p>
                      <a:r>
                        <a:rPr lang="en-US" sz="1600" dirty="0"/>
                        <a:t>Aluminum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It is lightweight &amp; flexible </a:t>
                      </a:r>
                    </a:p>
                    <a:p>
                      <a:r>
                        <a:rPr lang="en-US" sz="1600" dirty="0"/>
                        <a:t>used for immobilization of interphalangeal joints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7233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672F1BC-F834-4F37-A94D-CC37395BD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4" y="1205929"/>
            <a:ext cx="4113958" cy="285175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296CF2-C262-40A9-943F-63F98308B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788" y="4057684"/>
            <a:ext cx="3294347" cy="1904102"/>
          </a:xfrm>
          <a:prstGeom prst="rect">
            <a:avLst/>
          </a:prstGeom>
        </p:spPr>
      </p:pic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54F120B0-2DE9-472A-BCE6-ED563FD11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457842"/>
              </p:ext>
            </p:extLst>
          </p:nvPr>
        </p:nvGraphicFramePr>
        <p:xfrm>
          <a:off x="4302494" y="5993353"/>
          <a:ext cx="502293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643">
                  <a:extLst>
                    <a:ext uri="{9D8B030D-6E8A-4147-A177-3AD203B41FA5}">
                      <a16:colId xmlns:a16="http://schemas.microsoft.com/office/drawing/2014/main" val="949036655"/>
                    </a:ext>
                  </a:extLst>
                </a:gridCol>
                <a:gridCol w="3269294">
                  <a:extLst>
                    <a:ext uri="{9D8B030D-6E8A-4147-A177-3AD203B41FA5}">
                      <a16:colId xmlns:a16="http://schemas.microsoft.com/office/drawing/2014/main" val="4064992194"/>
                    </a:ext>
                  </a:extLst>
                </a:gridCol>
              </a:tblGrid>
              <a:tr h="459114">
                <a:tc>
                  <a:txBody>
                    <a:bodyPr/>
                    <a:lstStyle/>
                    <a:p>
                      <a:r>
                        <a:rPr lang="en-US" sz="1600" dirty="0"/>
                        <a:t>Stack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Used for immobilization of finger e.g. Mallet finger</a:t>
                      </a:r>
                    </a:p>
                    <a:p>
                      <a:r>
                        <a:rPr lang="en-US" sz="1600" dirty="0"/>
                        <a:t>Keeps finger straight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72332"/>
                  </a:ext>
                </a:extLst>
              </a:tr>
            </a:tbl>
          </a:graphicData>
        </a:graphic>
      </p:graphicFrame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7D6534A4-99D7-438C-9822-9FBF22A42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072802"/>
              </p:ext>
            </p:extLst>
          </p:nvPr>
        </p:nvGraphicFramePr>
        <p:xfrm>
          <a:off x="7064679" y="2752432"/>
          <a:ext cx="5022937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643">
                  <a:extLst>
                    <a:ext uri="{9D8B030D-6E8A-4147-A177-3AD203B41FA5}">
                      <a16:colId xmlns:a16="http://schemas.microsoft.com/office/drawing/2014/main" val="949036655"/>
                    </a:ext>
                  </a:extLst>
                </a:gridCol>
                <a:gridCol w="3269294">
                  <a:extLst>
                    <a:ext uri="{9D8B030D-6E8A-4147-A177-3AD203B41FA5}">
                      <a16:colId xmlns:a16="http://schemas.microsoft.com/office/drawing/2014/main" val="4064992194"/>
                    </a:ext>
                  </a:extLst>
                </a:gridCol>
              </a:tblGrid>
              <a:tr h="459114">
                <a:tc>
                  <a:txBody>
                    <a:bodyPr/>
                    <a:lstStyle/>
                    <a:p>
                      <a:r>
                        <a:rPr lang="en-US" sz="1600" dirty="0"/>
                        <a:t>Frog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Typically U-shaped</a:t>
                      </a:r>
                    </a:p>
                    <a:p>
                      <a:r>
                        <a:rPr lang="en-US" sz="1600" dirty="0"/>
                        <a:t>Used for immobilization of interphalangeal joints e.g. mallet finger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72332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19341544-A8A0-41B1-BDD9-27839A88B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416" y="807810"/>
            <a:ext cx="3219392" cy="190410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0051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37A912A-CAFC-452F-9885-B31E6584C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550479"/>
              </p:ext>
            </p:extLst>
          </p:nvPr>
        </p:nvGraphicFramePr>
        <p:xfrm>
          <a:off x="0" y="1151385"/>
          <a:ext cx="7226128" cy="3389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6967">
                  <a:extLst>
                    <a:ext uri="{9D8B030D-6E8A-4147-A177-3AD203B41FA5}">
                      <a16:colId xmlns:a16="http://schemas.microsoft.com/office/drawing/2014/main" val="949036655"/>
                    </a:ext>
                  </a:extLst>
                </a:gridCol>
                <a:gridCol w="3959161">
                  <a:extLst>
                    <a:ext uri="{9D8B030D-6E8A-4147-A177-3AD203B41FA5}">
                      <a16:colId xmlns:a16="http://schemas.microsoft.com/office/drawing/2014/main" val="4064992194"/>
                    </a:ext>
                  </a:extLst>
                </a:gridCol>
              </a:tblGrid>
              <a:tr h="459114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Orthosis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602043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Cock-up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radial nerve palsy (Hand drop)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72332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Volkmann’s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Volkmann’s Ischemic contracture (VIC)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441959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Knuckle bender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For stabilization of tendon injury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681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900" b="1" dirty="0"/>
                        <a:t>Aeroplane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brachial plexus injury (e.g. </a:t>
                      </a:r>
                      <a:r>
                        <a:rPr lang="en-US" sz="1900" dirty="0" err="1"/>
                        <a:t>Erb’s</a:t>
                      </a:r>
                      <a:r>
                        <a:rPr lang="en-US" sz="1900" dirty="0"/>
                        <a:t> palsy)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585977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Toe-rising splint/foot drop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foot drop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92739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01EC2ED-0924-444C-8397-0D6ED6BB5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336" y="801666"/>
            <a:ext cx="2329841" cy="132709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7C8EB2-5752-4D07-8F63-12CEE0496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336" y="2254992"/>
            <a:ext cx="2329841" cy="135196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B1FD55-8CCD-49A6-A4CF-031FF1DB7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6385" y="801665"/>
            <a:ext cx="2329841" cy="13270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0B1B9A-684B-4B32-A009-DDD96F6D9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82829"/>
            <a:ext cx="3627957" cy="17170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6F9E86-CA50-41B6-8DDF-81F5E3827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3272" y="4540407"/>
            <a:ext cx="3752761" cy="20019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191387-274E-48B6-807C-6180FF11B454}"/>
              </a:ext>
            </a:extLst>
          </p:cNvPr>
          <p:cNvSpPr txBox="1"/>
          <p:nvPr/>
        </p:nvSpPr>
        <p:spPr>
          <a:xfrm>
            <a:off x="708194" y="6499395"/>
            <a:ext cx="221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Knuckle bender splint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3E5A20-A0AD-4D85-A32A-5106F09D17DA}"/>
              </a:ext>
            </a:extLst>
          </p:cNvPr>
          <p:cNvSpPr txBox="1"/>
          <p:nvPr/>
        </p:nvSpPr>
        <p:spPr>
          <a:xfrm>
            <a:off x="7734735" y="3670069"/>
            <a:ext cx="15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Cock-up splint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95DAAB-349B-464A-991B-9AC41EDFEE66}"/>
              </a:ext>
            </a:extLst>
          </p:cNvPr>
          <p:cNvSpPr txBox="1"/>
          <p:nvPr/>
        </p:nvSpPr>
        <p:spPr>
          <a:xfrm>
            <a:off x="10041611" y="2171750"/>
            <a:ext cx="182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Volkmann’s splint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59E1E2-4AE0-4520-AD3E-4311C4511FAF}"/>
              </a:ext>
            </a:extLst>
          </p:cNvPr>
          <p:cNvSpPr txBox="1"/>
          <p:nvPr/>
        </p:nvSpPr>
        <p:spPr>
          <a:xfrm>
            <a:off x="10206632" y="6515502"/>
            <a:ext cx="171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Food drop splint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600BADE-DF2F-4B49-B3D9-736CE811F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611" y="3962652"/>
            <a:ext cx="2044614" cy="23766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778C5E-88C9-420F-A99E-72A51E9A5B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1256" y="4374974"/>
            <a:ext cx="1730634" cy="21673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E05CFB1-383A-46B5-B106-64142C3EC4A9}"/>
              </a:ext>
            </a:extLst>
          </p:cNvPr>
          <p:cNvSpPr txBox="1"/>
          <p:nvPr/>
        </p:nvSpPr>
        <p:spPr>
          <a:xfrm>
            <a:off x="6035420" y="6542324"/>
            <a:ext cx="1720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Aeroplane splint</a:t>
            </a:r>
          </a:p>
        </p:txBody>
      </p:sp>
    </p:spTree>
    <p:extLst>
      <p:ext uri="{BB962C8B-B14F-4D97-AF65-F5344CB8AC3E}">
        <p14:creationId xmlns:p14="http://schemas.microsoft.com/office/powerpoint/2010/main" val="2275168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Erb's Palsy Causes, Presentation and Treatment | Bone and Spine">
            <a:extLst>
              <a:ext uri="{FF2B5EF4-FFF2-40B4-BE49-F238E27FC236}">
                <a16:creationId xmlns:a16="http://schemas.microsoft.com/office/drawing/2014/main" id="{0DD8D019-9105-4D15-B1B9-FA1F11DD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32" y="1414066"/>
            <a:ext cx="7845468" cy="513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93610-ACDD-433C-84A2-001EF3623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09" y="1410934"/>
            <a:ext cx="4121062" cy="51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45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37A912A-CAFC-452F-9885-B31E6584C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543604"/>
              </p:ext>
            </p:extLst>
          </p:nvPr>
        </p:nvGraphicFramePr>
        <p:xfrm>
          <a:off x="100208" y="1151385"/>
          <a:ext cx="7226128" cy="1784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0022">
                  <a:extLst>
                    <a:ext uri="{9D8B030D-6E8A-4147-A177-3AD203B41FA5}">
                      <a16:colId xmlns:a16="http://schemas.microsoft.com/office/drawing/2014/main" val="949036655"/>
                    </a:ext>
                  </a:extLst>
                </a:gridCol>
                <a:gridCol w="3606106">
                  <a:extLst>
                    <a:ext uri="{9D8B030D-6E8A-4147-A177-3AD203B41FA5}">
                      <a16:colId xmlns:a16="http://schemas.microsoft.com/office/drawing/2014/main" val="4064992194"/>
                    </a:ext>
                  </a:extLst>
                </a:gridCol>
              </a:tblGrid>
              <a:tr h="459114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Orthosis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602043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Von Rosen splint (Pavlik harness)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developmental dysplasia (or dislocation) of the hip (DDH)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72332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Dennis Brown/</a:t>
                      </a:r>
                      <a:r>
                        <a:rPr lang="en-US" sz="1900" b="1" dirty="0" err="1"/>
                        <a:t>Steenbeck</a:t>
                      </a:r>
                      <a:r>
                        <a:rPr lang="en-US" sz="1900" b="1" dirty="0"/>
                        <a:t> splint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congenital talipes equinovarus (CTEV)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441959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68191387-274E-48B6-807C-6180FF11B454}"/>
              </a:ext>
            </a:extLst>
          </p:cNvPr>
          <p:cNvSpPr txBox="1"/>
          <p:nvPr/>
        </p:nvSpPr>
        <p:spPr>
          <a:xfrm>
            <a:off x="2101617" y="6514175"/>
            <a:ext cx="155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Pavlik harness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95DAAB-349B-464A-991B-9AC41EDFEE66}"/>
              </a:ext>
            </a:extLst>
          </p:cNvPr>
          <p:cNvSpPr txBox="1"/>
          <p:nvPr/>
        </p:nvSpPr>
        <p:spPr>
          <a:xfrm>
            <a:off x="9740986" y="6488668"/>
            <a:ext cx="193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Denis Brown splint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688BA4F-4238-4A69-8DB3-A45217FD9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8" y="3008975"/>
            <a:ext cx="3933825" cy="35052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39B51D-A4DC-477F-A541-41386DB38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5" y="4887675"/>
            <a:ext cx="3728844" cy="192542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C02C499-0814-4AA9-8B28-A7BC9A23B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556" y="2861741"/>
            <a:ext cx="3084236" cy="182245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6712DF-3B39-41E5-93F2-B944B956E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7556" y="4887675"/>
            <a:ext cx="3040718" cy="128645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56686E2-56F2-4766-98E3-8FDE139173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7556" y="835807"/>
            <a:ext cx="3084236" cy="182245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9B71F83-7159-4275-A35E-F4C55AD7C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9125" y="2936379"/>
            <a:ext cx="3728844" cy="195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90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37A912A-CAFC-452F-9885-B31E6584C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575543"/>
              </p:ext>
            </p:extLst>
          </p:nvPr>
        </p:nvGraphicFramePr>
        <p:xfrm>
          <a:off x="0" y="1151385"/>
          <a:ext cx="7365304" cy="5478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5074">
                  <a:extLst>
                    <a:ext uri="{9D8B030D-6E8A-4147-A177-3AD203B41FA5}">
                      <a16:colId xmlns:a16="http://schemas.microsoft.com/office/drawing/2014/main" val="949036655"/>
                    </a:ext>
                  </a:extLst>
                </a:gridCol>
                <a:gridCol w="3720230">
                  <a:extLst>
                    <a:ext uri="{9D8B030D-6E8A-4147-A177-3AD203B41FA5}">
                      <a16:colId xmlns:a16="http://schemas.microsoft.com/office/drawing/2014/main" val="4064992194"/>
                    </a:ext>
                  </a:extLst>
                </a:gridCol>
              </a:tblGrid>
              <a:tr h="459114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Orthosis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602043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Cervical collar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neck immobilization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72332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Philadelphia collar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neck immobilization (rigid support)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441959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Four-post collar (SOMI brace)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For cervical spine injury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681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900" b="1" dirty="0"/>
                        <a:t>Halo 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cervical spine injury, TB cervical spine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585977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Lumbar corset/belt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lumbar immobilization, low back pain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927392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Anterior spinal hyper extension (ASHE)/</a:t>
                      </a:r>
                      <a:r>
                        <a:rPr lang="en-US" sz="1900" b="1" dirty="0" err="1"/>
                        <a:t>Tarlor’s</a:t>
                      </a:r>
                      <a:r>
                        <a:rPr lang="en-US" sz="1900" b="1" dirty="0"/>
                        <a:t> brace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</a:t>
                      </a:r>
                      <a:r>
                        <a:rPr lang="en-US" sz="1900" dirty="0" err="1"/>
                        <a:t>dorso</a:t>
                      </a:r>
                      <a:r>
                        <a:rPr lang="en-US" sz="1900" dirty="0"/>
                        <a:t>-lumbar spinal injury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303266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Milwaukee brace, Boston brace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scoliosis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330196"/>
                  </a:ext>
                </a:extLst>
              </a:tr>
              <a:tr h="459114">
                <a:tc>
                  <a:txBody>
                    <a:bodyPr/>
                    <a:lstStyle/>
                    <a:p>
                      <a:r>
                        <a:rPr lang="en-US" sz="1900" b="1" dirty="0"/>
                        <a:t>Patella tendon bearing (PTB) brace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For weight bearing to distal LL (ankle &amp; heel) e.g. in below knee amputation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72735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DD59E1E2-4AE0-4520-AD3E-4311C4511FAF}"/>
              </a:ext>
            </a:extLst>
          </p:cNvPr>
          <p:cNvSpPr txBox="1"/>
          <p:nvPr/>
        </p:nvSpPr>
        <p:spPr>
          <a:xfrm>
            <a:off x="8996058" y="6434607"/>
            <a:ext cx="190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Philadelphia collar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05CFB1-383A-46B5-B106-64142C3EC4A9}"/>
              </a:ext>
            </a:extLst>
          </p:cNvPr>
          <p:cNvSpPr txBox="1"/>
          <p:nvPr/>
        </p:nvSpPr>
        <p:spPr>
          <a:xfrm>
            <a:off x="8996058" y="3561347"/>
            <a:ext cx="148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Cervical collar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845B4-408A-4BBF-A6EA-7FDAF303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190" y="1151385"/>
            <a:ext cx="2472268" cy="2321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D29F3F-D40C-48E5-AA86-3388C9948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344" y="1151385"/>
            <a:ext cx="2338656" cy="2277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A77901-9A5E-4805-BA97-481F81650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190" y="3916823"/>
            <a:ext cx="2472268" cy="2394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DD2DC4-F80D-4F79-9D7C-763986B5C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3344" y="3873352"/>
            <a:ext cx="2299638" cy="24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8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59E1E2-4AE0-4520-AD3E-4311C4511FAF}"/>
              </a:ext>
            </a:extLst>
          </p:cNvPr>
          <p:cNvSpPr txBox="1"/>
          <p:nvPr/>
        </p:nvSpPr>
        <p:spPr>
          <a:xfrm>
            <a:off x="8586101" y="3620885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Halo vest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05CFB1-383A-46B5-B106-64142C3EC4A9}"/>
              </a:ext>
            </a:extLst>
          </p:cNvPr>
          <p:cNvSpPr txBox="1"/>
          <p:nvPr/>
        </p:nvSpPr>
        <p:spPr>
          <a:xfrm>
            <a:off x="1337201" y="3564805"/>
            <a:ext cx="2937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Four-post collar (SOMI brace)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79138-D72B-4B4C-A2B5-26B9C7042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725"/>
            <a:ext cx="4779792" cy="228208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FB35A-36E5-4075-A8A0-19F5B3809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792" y="1282725"/>
            <a:ext cx="1612983" cy="228208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18574F-E138-4A61-A89E-B36453A31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452" y="929209"/>
            <a:ext cx="2857500" cy="262535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528018-0CCC-44B6-A644-90C78D1E7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087" y="929210"/>
            <a:ext cx="2652913" cy="26578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A9570B-0022-4E59-A1EA-2DF7B87F6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3" y="3908121"/>
            <a:ext cx="2538701" cy="2874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4F2E92-71B9-46E3-9E48-3630A7C89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2451" y="3938095"/>
            <a:ext cx="2443928" cy="28081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A4D5FE-7A73-416C-B271-3288E859B258}"/>
              </a:ext>
            </a:extLst>
          </p:cNvPr>
          <p:cNvSpPr txBox="1"/>
          <p:nvPr/>
        </p:nvSpPr>
        <p:spPr>
          <a:xfrm>
            <a:off x="5423338" y="6376957"/>
            <a:ext cx="198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Lumbar corset/belt</a:t>
            </a:r>
          </a:p>
        </p:txBody>
      </p:sp>
    </p:spTree>
    <p:extLst>
      <p:ext uri="{BB962C8B-B14F-4D97-AF65-F5344CB8AC3E}">
        <p14:creationId xmlns:p14="http://schemas.microsoft.com/office/powerpoint/2010/main" val="124604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902702" y="711200"/>
            <a:ext cx="27924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solidFill>
                  <a:srgbClr val="00206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" name="AutoShape 2" descr="Hip - Anatomy of the Hip - AOA Orthopedic Specialists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" name="AutoShape 4" descr="Hip - Anatomy of the Hip - AOA Orthopedic Specialists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8" name="Google Shape;195;p34"/>
          <p:cNvSpPr>
            <a:spLocks noGrp="1"/>
          </p:cNvSpPr>
          <p:nvPr>
            <p:ph type="body" idx="1"/>
          </p:nvPr>
        </p:nvSpPr>
        <p:spPr>
          <a:xfrm>
            <a:off x="2195801" y="890842"/>
            <a:ext cx="9265515" cy="5269583"/>
          </a:xfrm>
          <a:ln/>
        </p:spPr>
        <p:txBody>
          <a:bodyPr vert="horz" wrap="square" lIns="91425" tIns="91425" rIns="91425" bIns="91425" anchor="t"/>
          <a:lstStyle/>
          <a:p>
            <a:pPr marL="0" indent="0" algn="just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" panose="020B0502040204020203" pitchFamily="34" charset="0"/>
                <a:ea typeface="Source Sans Pro" charset="0"/>
                <a:cs typeface="Segoe UI" panose="020B0502040204020203" pitchFamily="34" charset="0"/>
              </a:rPr>
              <a:t>LECTURE OUTLINE</a:t>
            </a:r>
            <a:endParaRPr lang="en-US" sz="2400" b="1" dirty="0">
              <a:solidFill>
                <a:srgbClr val="002060"/>
              </a:solidFill>
              <a:latin typeface="Segoe UI" panose="020B0502040204020203" pitchFamily="34" charset="0"/>
              <a:ea typeface="Source Sans Pro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ea typeface="Source Sans Pro" charset="0"/>
                <a:cs typeface="Segoe UI" panose="020B0502040204020203" pitchFamily="34" charset="0"/>
              </a:rPr>
              <a:t>Learning objectives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ea typeface="Source Sans Pro" charset="0"/>
                <a:cs typeface="Segoe UI" panose="020B0502040204020203" pitchFamily="34" charset="0"/>
              </a:rPr>
              <a:t>Orthosis</a:t>
            </a:r>
          </a:p>
          <a:p>
            <a:pPr marL="895335" lvl="1" indent="-28575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ource Sans Pro" charset="0"/>
                <a:cs typeface="Segoe UI" panose="020B0502040204020203" pitchFamily="34" charset="0"/>
              </a:rPr>
              <a:t>Definition </a:t>
            </a:r>
          </a:p>
          <a:p>
            <a:pPr marL="895335" lvl="1" indent="-28575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ource Sans Pro" charset="0"/>
                <a:cs typeface="Segoe UI" panose="020B0502040204020203" pitchFamily="34" charset="0"/>
              </a:rPr>
              <a:t>Components/materials</a:t>
            </a:r>
          </a:p>
          <a:p>
            <a:pPr marL="895335" lvl="1" indent="-28575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ource Sans Pro" charset="0"/>
                <a:cs typeface="Segoe UI" panose="020B0502040204020203" pitchFamily="34" charset="0"/>
              </a:rPr>
              <a:t>Function/indication</a:t>
            </a:r>
          </a:p>
          <a:p>
            <a:pPr marL="895335" lvl="1" indent="-28575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ource Sans Pro" charset="0"/>
                <a:cs typeface="Segoe UI" panose="020B0502040204020203" pitchFamily="34" charset="0"/>
              </a:rPr>
              <a:t>Classification/types</a:t>
            </a:r>
          </a:p>
          <a:p>
            <a:pPr marL="285750" indent="-28575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Segoe UI" panose="020B0502040204020203" pitchFamily="34" charset="0"/>
                <a:ea typeface="Source Sans Pro" charset="0"/>
                <a:cs typeface="Segoe UI" panose="020B0502040204020203" pitchFamily="34" charset="0"/>
              </a:rPr>
              <a:t>Review</a:t>
            </a:r>
          </a:p>
          <a:p>
            <a:pPr marL="285750" indent="-28575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Segoe UI" panose="020B0502040204020203" pitchFamily="34" charset="0"/>
                <a:ea typeface="Source Sans Pro" charset="0"/>
                <a:cs typeface="Segoe UI" panose="020B0502040204020203" pitchFamily="34" charset="0"/>
              </a:rPr>
              <a:t>Reading resources/additional materials</a:t>
            </a:r>
          </a:p>
          <a:p>
            <a:pPr marL="34290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1200" dirty="0">
              <a:latin typeface="Source Sans Pro" charset="0"/>
              <a:ea typeface="Source Sans Pro" charset="0"/>
            </a:endParaRPr>
          </a:p>
          <a:p>
            <a:pPr marL="0" indent="0" algn="just">
              <a:spcBef>
                <a:spcPct val="20000"/>
              </a:spcBef>
              <a:buNone/>
            </a:pPr>
            <a:endParaRPr lang="en-US" sz="1200" dirty="0">
              <a:latin typeface="Source Sans Pro" charset="0"/>
              <a:ea typeface="Source Sans Pro" charset="0"/>
            </a:endParaRPr>
          </a:p>
          <a:p>
            <a:pPr marL="152396" indent="0" eaLnBrk="1" hangingPunct="1">
              <a:spcBef>
                <a:spcPct val="0"/>
              </a:spcBef>
              <a:spcAft>
                <a:spcPct val="0"/>
              </a:spcAft>
              <a:buClr>
                <a:srgbClr val="637B7F"/>
              </a:buClr>
              <a:buSzTx/>
              <a:buNone/>
            </a:pPr>
            <a:endParaRPr lang="en-US" altLang="zh-CN" sz="1200" dirty="0">
              <a:latin typeface="Source Sans Pro" panose="020B0503030403020204" charset="0"/>
              <a:ea typeface="Source Sans Pro" panose="020B050303040302020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637B7F"/>
              </a:buClr>
              <a:buSzPct val="100000"/>
              <a:buNone/>
            </a:pPr>
            <a:endParaRPr lang="zh-CN" altLang="x-none" sz="1200" dirty="0">
              <a:solidFill>
                <a:srgbClr val="637B7F"/>
              </a:solidFill>
              <a:latin typeface="Source Sans Pro" panose="020B0503030403020204" charset="0"/>
              <a:ea typeface="Source Sans Pro" panose="020B05030304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60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59E1E2-4AE0-4520-AD3E-4311C4511FAF}"/>
              </a:ext>
            </a:extLst>
          </p:cNvPr>
          <p:cNvSpPr txBox="1"/>
          <p:nvPr/>
        </p:nvSpPr>
        <p:spPr>
          <a:xfrm>
            <a:off x="6633048" y="3982483"/>
            <a:ext cx="132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Taylor’s vest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05CFB1-383A-46B5-B106-64142C3EC4A9}"/>
              </a:ext>
            </a:extLst>
          </p:cNvPr>
          <p:cNvSpPr txBox="1"/>
          <p:nvPr/>
        </p:nvSpPr>
        <p:spPr>
          <a:xfrm>
            <a:off x="2474519" y="3951565"/>
            <a:ext cx="12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ASHE brace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A4D5FE-7A73-416C-B271-3288E859B258}"/>
              </a:ext>
            </a:extLst>
          </p:cNvPr>
          <p:cNvSpPr txBox="1"/>
          <p:nvPr/>
        </p:nvSpPr>
        <p:spPr>
          <a:xfrm>
            <a:off x="8594138" y="6553955"/>
            <a:ext cx="18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Milwaukee brace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29A7C7-DFAD-4AE6-9BBB-A783887E0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4" y="1132184"/>
            <a:ext cx="2790215" cy="281938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9568CE-C433-448D-BDE4-9A427397F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147" y="1088892"/>
            <a:ext cx="3085854" cy="286267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CB531C-D8BC-484D-9C6D-A72FBC021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78" y="1132184"/>
            <a:ext cx="2365251" cy="281938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A75984-EA6F-4A30-B199-EF9670007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54" y="4320897"/>
            <a:ext cx="8479475" cy="25303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507968-536F-4CAA-8F18-FEBCE90E0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743" y="800793"/>
            <a:ext cx="2303071" cy="28935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007F56-0EEE-4032-BDB0-B7772C551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9743" y="3788144"/>
            <a:ext cx="2274877" cy="27658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15E063-3921-47C6-89DA-98847828E1F1}"/>
              </a:ext>
            </a:extLst>
          </p:cNvPr>
          <p:cNvSpPr txBox="1"/>
          <p:nvPr/>
        </p:nvSpPr>
        <p:spPr>
          <a:xfrm rot="16200000">
            <a:off x="11222464" y="3411935"/>
            <a:ext cx="14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Boston</a:t>
            </a:r>
            <a:r>
              <a:rPr lang="en-US" sz="1800" dirty="0"/>
              <a:t> brace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95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05CFB1-383A-46B5-B106-64142C3EC4A9}"/>
              </a:ext>
            </a:extLst>
          </p:cNvPr>
          <p:cNvSpPr txBox="1"/>
          <p:nvPr/>
        </p:nvSpPr>
        <p:spPr>
          <a:xfrm>
            <a:off x="5201018" y="6191236"/>
            <a:ext cx="111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PTB brace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1C77F-E039-4098-A8F2-BDCF21627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36" y="1151385"/>
            <a:ext cx="5234802" cy="4780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1E9113-2403-495E-B851-EF20869A5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874" y="1151385"/>
            <a:ext cx="6391590" cy="47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00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67232" y="2113176"/>
            <a:ext cx="6488784" cy="2402264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EVIEW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69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167" y="0"/>
            <a:ext cx="11818008" cy="1490793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3200" b="1" dirty="0">
                <a:solidFill>
                  <a:srgbClr val="C00000"/>
                </a:solidFill>
                <a:latin typeface="Segoe UI" panose="020B0502040204020203" pitchFamily="34" charset="0"/>
                <a:ea typeface="Source Sans Pro" charset="0"/>
                <a:cs typeface="Segoe UI" panose="020B0502040204020203" pitchFamily="34" charset="0"/>
              </a:rPr>
              <a:t>OTHER READING SOURCES</a:t>
            </a:r>
            <a:br>
              <a:rPr lang="en-US" sz="3200" b="1" dirty="0">
                <a:solidFill>
                  <a:srgbClr val="C00000"/>
                </a:solidFill>
                <a:latin typeface="Segoe UI" panose="020B0502040204020203" pitchFamily="34" charset="0"/>
                <a:ea typeface="Source Sans Pro" charset="0"/>
                <a:cs typeface="Segoe UI" panose="020B0502040204020203" pitchFamily="34" charset="0"/>
              </a:rPr>
            </a:br>
            <a:b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ource Sans Pro" charset="0"/>
                <a:cs typeface="Segoe UI" panose="020B0502040204020203" pitchFamily="34" charset="0"/>
              </a:rPr>
            </a:br>
            <a:endParaRPr sz="3200" b="1" spc="-2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201167" y="489416"/>
            <a:ext cx="11818008" cy="3506108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3200" rIns="0" bIns="0" anchor="t">
            <a:spAutoFit/>
          </a:bodyPr>
          <a:lstStyle/>
          <a:p>
            <a:pPr marL="11880" algn="just">
              <a:spcBef>
                <a:spcPts val="113"/>
              </a:spcBef>
              <a:buClr>
                <a:srgbClr val="131313"/>
              </a:buClr>
              <a:tabLst>
                <a:tab pos="316800" algn="l"/>
                <a:tab pos="317520" algn="l"/>
              </a:tabLst>
            </a:pP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</a:p>
          <a:p>
            <a:pPr marL="469080" indent="-457200" algn="just">
              <a:spcBef>
                <a:spcPts val="113"/>
              </a:spcBef>
              <a:buClr>
                <a:srgbClr val="131313"/>
              </a:buClr>
              <a:buFont typeface="+mj-lt"/>
              <a:buAutoNum type="arabicPeriod"/>
              <a:tabLst>
                <a:tab pos="316800" algn="l"/>
                <a:tab pos="317520" algn="l"/>
              </a:tabLst>
            </a:pPr>
            <a:r>
              <a:rPr lang="en-US" sz="20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Chinnathurai</a:t>
            </a: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, R., </a:t>
            </a:r>
            <a:r>
              <a:rPr lang="en-US" sz="20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Sekar</a:t>
            </a: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, P., Kumar, M. R., Manoj, K. N., &amp; Kumar, C. S. (2010). Short textbook of prosthetics and orthotics. Jaypee Brothers Medical Publishers (P) Ltd.</a:t>
            </a:r>
          </a:p>
          <a:p>
            <a:pPr marL="469080" indent="-457200" algn="just">
              <a:spcBef>
                <a:spcPts val="113"/>
              </a:spcBef>
              <a:buClr>
                <a:srgbClr val="131313"/>
              </a:buClr>
              <a:buFont typeface="+mj-lt"/>
              <a:buAutoNum type="arabicPeriod"/>
              <a:tabLst>
                <a:tab pos="316800" algn="l"/>
                <a:tab pos="317520" algn="l"/>
              </a:tabLst>
            </a:pP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Shurr, D. G., &amp; Michael, J. W. (2001). Prosthetics and orthotics (2nd ed.) Prentice Hall.</a:t>
            </a:r>
          </a:p>
          <a:p>
            <a:pPr marL="469080" indent="-457200" algn="just">
              <a:spcBef>
                <a:spcPts val="113"/>
              </a:spcBef>
              <a:buClr>
                <a:srgbClr val="131313"/>
              </a:buClr>
              <a:buFont typeface="+mj-lt"/>
              <a:buAutoNum type="arabicPeriod"/>
              <a:tabLst>
                <a:tab pos="316800" algn="l"/>
                <a:tab pos="317520" algn="l"/>
              </a:tabLst>
            </a:pP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Chui, K. K., Jorge, M., Yen, S.-C., &amp; Lusardi, M. M. (2019). Orthotics and prosthetics in rehabilitation (4th ed.). Publisher.</a:t>
            </a:r>
          </a:p>
          <a:p>
            <a:pPr marL="469080" indent="-457200" algn="just">
              <a:spcBef>
                <a:spcPts val="113"/>
              </a:spcBef>
              <a:buClr>
                <a:srgbClr val="131313"/>
              </a:buClr>
              <a:buFont typeface="+mj-lt"/>
              <a:buAutoNum type="arabicPeriod"/>
              <a:tabLst>
                <a:tab pos="316800" algn="l"/>
                <a:tab pos="317520" algn="l"/>
              </a:tabLst>
            </a:pP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Wilson, A. B. (Ed.). (Year). Orthosis and prosthesis (M. Dolan, Managing Ed.). Editorial board: A. L. </a:t>
            </a:r>
            <a:r>
              <a:rPr lang="en-US" sz="20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Muilenburg</a:t>
            </a: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, H. F. Gardner, A. Guilford, H. B. Hanger, S. Paul, R. E. </a:t>
            </a:r>
            <a:r>
              <a:rPr lang="en-US" sz="20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Tooms</a:t>
            </a: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, &amp; W. L. M. Publisher.</a:t>
            </a:r>
          </a:p>
          <a:p>
            <a:pPr marL="469080" indent="-457200" algn="just">
              <a:spcBef>
                <a:spcPts val="113"/>
              </a:spcBef>
              <a:buClr>
                <a:srgbClr val="131313"/>
              </a:buClr>
              <a:buFont typeface="+mj-lt"/>
              <a:buAutoNum type="arabicPeriod"/>
              <a:tabLst>
                <a:tab pos="316800" algn="l"/>
                <a:tab pos="317520" algn="l"/>
              </a:tabLst>
            </a:pP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Sinha, A. G., Tripathy, S. K., &amp; Sharma, R. (2022). Orthoses, prostheses &amp; assistive devices for physiotherapists [Kindle edition]. Jaypee Brothers Medical Publishers (P) Ltd.</a:t>
            </a:r>
          </a:p>
          <a:p>
            <a:pPr marL="11880" algn="just">
              <a:spcBef>
                <a:spcPts val="113"/>
              </a:spcBef>
              <a:buClr>
                <a:srgbClr val="131313"/>
              </a:buClr>
              <a:tabLst>
                <a:tab pos="316800" algn="l"/>
                <a:tab pos="317520" algn="l"/>
              </a:tabLst>
            </a:pPr>
            <a:endParaRPr lang="en-US" sz="2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15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Google Shape;627;p59"/>
          <p:cNvSpPr>
            <a:spLocks noGrp="1"/>
          </p:cNvSpPr>
          <p:nvPr>
            <p:ph type="title"/>
          </p:nvPr>
        </p:nvSpPr>
        <p:spPr>
          <a:xfrm>
            <a:off x="203200" y="177800"/>
            <a:ext cx="4246252" cy="4572000"/>
          </a:xfrm>
          <a:ln/>
        </p:spPr>
        <p:txBody>
          <a:bodyPr spcFirstLastPara="1" vert="horz" wrap="square" lIns="121900" tIns="121900" rIns="121900" bIns="121900" rtlCol="0" anchor="t">
            <a:noAutofit/>
          </a:bodyPr>
          <a:lstStyle/>
          <a:p>
            <a:pPr algn="l" eaLnBrk="1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" altLang="x-none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UI" panose="020B0502040204020203" pitchFamily="34" charset="0"/>
                <a:ea typeface="Reem Kufi"/>
                <a:cs typeface="Segoe UI" panose="020B0502040204020203" pitchFamily="34" charset="0"/>
                <a:sym typeface="Reem Kufi"/>
              </a:rPr>
              <a:t>THANKS </a:t>
            </a:r>
            <a:br>
              <a:rPr lang="" altLang="x-none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UI" panose="020B0502040204020203" pitchFamily="34" charset="0"/>
                <a:ea typeface="Reem Kufi"/>
                <a:cs typeface="Segoe UI" panose="020B0502040204020203" pitchFamily="34" charset="0"/>
              </a:rPr>
            </a:br>
            <a:r>
              <a:rPr lang="" altLang="x-none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UI" panose="020B0502040204020203" pitchFamily="34" charset="0"/>
                <a:ea typeface="Reem Kufi"/>
                <a:cs typeface="Segoe UI" panose="020B0502040204020203" pitchFamily="34" charset="0"/>
                <a:sym typeface="Reem Kufi"/>
              </a:rPr>
              <a:t>FOR </a:t>
            </a:r>
            <a:br>
              <a:rPr lang="" altLang="x-none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UI" panose="020B0502040204020203" pitchFamily="34" charset="0"/>
                <a:ea typeface="Reem Kufi"/>
                <a:cs typeface="Segoe UI" panose="020B0502040204020203" pitchFamily="34" charset="0"/>
              </a:rPr>
            </a:br>
            <a:r>
              <a:rPr lang="" altLang="x-none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UI" panose="020B0502040204020203" pitchFamily="34" charset="0"/>
                <a:ea typeface="Reem Kufi"/>
                <a:cs typeface="Segoe UI" panose="020B0502040204020203" pitchFamily="34" charset="0"/>
                <a:sym typeface="Reem Kufi"/>
              </a:rPr>
              <a:t>LISTENING</a:t>
            </a:r>
            <a:endParaRPr lang="zh-CN" altLang="x-none" sz="4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UI" panose="020B0502040204020203" pitchFamily="34" charset="0"/>
              <a:ea typeface="Reem Kufi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AA5A78-E2D9-4E84-A13B-ACE90834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234" y="1462963"/>
            <a:ext cx="8397766" cy="5395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D66D9-3457-43FE-85B5-CC8EEBA1B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85928"/>
            <a:ext cx="303847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3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AE2594-6504-CA48-BDF4-BCEBE46ADCE9}"/>
              </a:ext>
            </a:extLst>
          </p:cNvPr>
          <p:cNvSpPr/>
          <p:nvPr/>
        </p:nvSpPr>
        <p:spPr>
          <a:xfrm>
            <a:off x="188536" y="1345088"/>
            <a:ext cx="11848976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870" lvl="0" indent="-3429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Wingdings" panose="05000000000000000000" pitchFamily="2" charset="2"/>
              <a:buChar char="§"/>
              <a:tabLst>
                <a:tab pos="336550" algn="l"/>
                <a:tab pos="337185" algn="l"/>
              </a:tabLst>
            </a:pPr>
            <a:r>
              <a:rPr lang="en-US" sz="2500" dirty="0">
                <a:latin typeface="Segoe UI" panose="020B0502040204020203" pitchFamily="34" charset="0"/>
                <a:cs typeface="Segoe UI" panose="020B0502040204020203" pitchFamily="34" charset="0"/>
              </a:rPr>
              <a:t>Define orthoses including functions and indications</a:t>
            </a:r>
          </a:p>
          <a:p>
            <a:pPr marL="356870" lvl="0" indent="-3429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Wingdings" panose="05000000000000000000" pitchFamily="2" charset="2"/>
              <a:buChar char="§"/>
              <a:tabLst>
                <a:tab pos="336550" algn="l"/>
                <a:tab pos="337185" algn="l"/>
              </a:tabLst>
            </a:pPr>
            <a:r>
              <a:rPr lang="en-US" sz="2500" dirty="0">
                <a:latin typeface="Segoe UI" panose="020B0502040204020203" pitchFamily="34" charset="0"/>
                <a:cs typeface="Segoe UI" panose="020B0502040204020203" pitchFamily="34" charset="0"/>
              </a:rPr>
              <a:t>Classify the types of orthoses</a:t>
            </a:r>
          </a:p>
          <a:p>
            <a:pPr marL="356870" lvl="0" indent="-3429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Wingdings" panose="05000000000000000000" pitchFamily="2" charset="2"/>
              <a:buChar char="§"/>
              <a:tabLst>
                <a:tab pos="336550" algn="l"/>
                <a:tab pos="337185" algn="l"/>
              </a:tabLst>
            </a:pPr>
            <a:r>
              <a:rPr lang="en-US" sz="2500" dirty="0">
                <a:latin typeface="Segoe UI" panose="020B0502040204020203" pitchFamily="34" charset="0"/>
                <a:cs typeface="Segoe UI" panose="020B0502040204020203" pitchFamily="34" charset="0"/>
              </a:rPr>
              <a:t>Describe the physiotherapist's role in orthotics </a:t>
            </a:r>
          </a:p>
          <a:p>
            <a:pPr marL="356870" lvl="0" indent="-3429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Wingdings" panose="05000000000000000000" pitchFamily="2" charset="2"/>
              <a:buChar char="§"/>
              <a:tabLst>
                <a:tab pos="336550" algn="l"/>
                <a:tab pos="337185" algn="l"/>
              </a:tabLst>
            </a:pPr>
            <a:r>
              <a:rPr lang="en-US" sz="2500" dirty="0">
                <a:latin typeface="Segoe UI" panose="020B0502040204020203" pitchFamily="34" charset="0"/>
                <a:cs typeface="Segoe UI" panose="020B0502040204020203" pitchFamily="34" charset="0"/>
              </a:rPr>
              <a:t>Identify challenges in orthotics and potential solutions</a:t>
            </a:r>
          </a:p>
          <a:p>
            <a:pPr marL="13970" lvl="0" algn="just"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endParaRPr lang="en-US" sz="2000" kern="0" dirty="0">
              <a:solidFill>
                <a:sysClr val="windowText" lastClr="000000"/>
              </a:solidFill>
              <a:cs typeface="Times New Roman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4068504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COURSE OBJECTIVES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ORTHOSIS AND PROSTHESIS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24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060028"/>
            <a:ext cx="12192000" cy="24824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ORTHOTICS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10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AE2594-6504-CA48-BDF4-BCEBE46ADCE9}"/>
              </a:ext>
            </a:extLst>
          </p:cNvPr>
          <p:cNvSpPr/>
          <p:nvPr/>
        </p:nvSpPr>
        <p:spPr>
          <a:xfrm>
            <a:off x="101598" y="1243488"/>
            <a:ext cx="11986018" cy="480432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marL="1397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Definition</a:t>
            </a:r>
          </a:p>
          <a:p>
            <a:pPr marL="356870" indent="-3429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Wingdings" panose="05000000000000000000" pitchFamily="2" charset="2"/>
              <a:buChar char="§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Orthotics is the science concerned with orthoses  designed to support, align, prevent, or correct deformities, or improve the function of a body part.</a:t>
            </a:r>
          </a:p>
          <a:p>
            <a:pPr marL="356870" indent="-3429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Wingdings" panose="05000000000000000000" pitchFamily="2" charset="2"/>
              <a:buChar char="§"/>
              <a:tabLst>
                <a:tab pos="336550" algn="l"/>
                <a:tab pos="337185" algn="l"/>
              </a:tabLst>
            </a:pPr>
            <a:r>
              <a:rPr lang="en-US" sz="24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Orthoses = Braces</a:t>
            </a:r>
          </a:p>
          <a:p>
            <a:pPr marL="356870" indent="-3429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Wingdings" panose="05000000000000000000" pitchFamily="2" charset="2"/>
              <a:buChar char="§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Orthosis: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is an appliance or a medical device used to support, align, prevent or correct deformities or improve the function of a part of a body.</a:t>
            </a:r>
          </a:p>
          <a:p>
            <a:pPr marL="356870" indent="-3429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Wingdings" panose="05000000000000000000" pitchFamily="2" charset="2"/>
              <a:buChar char="§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Splint: </a:t>
            </a: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an appliance used to support/immobilize part of a body.</a:t>
            </a:r>
          </a:p>
          <a:p>
            <a:pPr marL="356870" indent="-3429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Wingdings" panose="05000000000000000000" pitchFamily="2" charset="2"/>
              <a:buChar char="§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Caliper</a:t>
            </a: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is a device applied to lower limb to support or control a joint. 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35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AE2594-6504-CA48-BDF4-BCEBE46ADCE9}"/>
              </a:ext>
            </a:extLst>
          </p:cNvPr>
          <p:cNvSpPr/>
          <p:nvPr/>
        </p:nvSpPr>
        <p:spPr>
          <a:xfrm>
            <a:off x="101598" y="1243488"/>
            <a:ext cx="11986018" cy="551221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marL="1397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Function/indications</a:t>
            </a:r>
          </a:p>
          <a:p>
            <a:pPr marL="471170" indent="-4572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+mj-lt"/>
              <a:buAutoNum type="arabicPeriod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Immobilization of a joint or body part</a:t>
            </a:r>
          </a:p>
          <a:p>
            <a:pPr marL="471170" indent="-4572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+mj-lt"/>
              <a:buAutoNum type="arabicPeriod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Prevent deformity</a:t>
            </a:r>
          </a:p>
          <a:p>
            <a:pPr marL="471170" indent="-4572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+mj-lt"/>
              <a:buAutoNum type="arabicPeriod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Correct deformity (e.g. scoliosis brace)</a:t>
            </a:r>
          </a:p>
          <a:p>
            <a:pPr marL="471170" indent="-4572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+mj-lt"/>
              <a:buAutoNum type="arabicPeriod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Maintains correction</a:t>
            </a:r>
          </a:p>
          <a:p>
            <a:pPr marL="471170" indent="-4572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+mj-lt"/>
              <a:buAutoNum type="arabicPeriod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Protection from injury or post-surgery recovery</a:t>
            </a:r>
          </a:p>
          <a:p>
            <a:pPr marL="471170" indent="-4572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+mj-lt"/>
              <a:buAutoNum type="arabicPeriod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Relieve weight bearing</a:t>
            </a:r>
          </a:p>
          <a:p>
            <a:pPr marL="471170" indent="-4572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+mj-lt"/>
              <a:buAutoNum type="arabicPeriod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Facilitates ambulation</a:t>
            </a:r>
          </a:p>
          <a:p>
            <a:pPr marL="471170" indent="-45720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buFont typeface="+mj-lt"/>
              <a:buAutoNum type="arabicPeriod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Relieve pain or pain management (e.g. knee braces)  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04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37255" y="2404038"/>
            <a:ext cx="6506325" cy="914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</a:rPr>
              <a:t>CLASSIFICATION/TYPES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022281" y="3314201"/>
            <a:ext cx="0" cy="127261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892175" y="4586819"/>
            <a:ext cx="6532775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92175" y="4569430"/>
            <a:ext cx="0" cy="831127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9416387" y="4586820"/>
            <a:ext cx="0" cy="845401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68478" y="5438846"/>
            <a:ext cx="2958954" cy="914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" lvl="0" algn="ctr"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r>
              <a:rPr lang="en-US" sz="2400" b="1" dirty="0">
                <a:solidFill>
                  <a:srgbClr val="0070C0"/>
                </a:solidFill>
              </a:rPr>
              <a:t>STATIC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FC5C7-1EDC-4129-832E-B9E7434941C2}"/>
              </a:ext>
            </a:extLst>
          </p:cNvPr>
          <p:cNvSpPr/>
          <p:nvPr/>
        </p:nvSpPr>
        <p:spPr>
          <a:xfrm>
            <a:off x="7864103" y="5434577"/>
            <a:ext cx="2958954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" lvl="0" algn="ctr"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endParaRPr lang="en-US" sz="2400" b="1" dirty="0">
              <a:solidFill>
                <a:srgbClr val="C00000"/>
              </a:solidFill>
            </a:endParaRPr>
          </a:p>
          <a:p>
            <a:pPr marL="13970" lvl="0" algn="ctr"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endParaRPr lang="en-US" sz="2400" b="1" dirty="0">
              <a:solidFill>
                <a:srgbClr val="C00000"/>
              </a:solidFill>
            </a:endParaRPr>
          </a:p>
          <a:p>
            <a:pPr marL="13970" lvl="0" algn="ctr"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r>
              <a:rPr lang="en-US" sz="2400" b="1" dirty="0">
                <a:solidFill>
                  <a:srgbClr val="0070C0"/>
                </a:solidFill>
              </a:rPr>
              <a:t>DYNAMIC /FUNCTIONAL</a:t>
            </a:r>
          </a:p>
          <a:p>
            <a:pPr marL="13970" lvl="0" algn="ctr"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endParaRPr lang="en-US" sz="2400" b="1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He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9A47BED-2DEB-4433-BC01-620A3692B205}"/>
              </a:ext>
            </a:extLst>
          </p:cNvPr>
          <p:cNvSpPr txBox="1">
            <a:spLocks/>
          </p:cNvSpPr>
          <p:nvPr/>
        </p:nvSpPr>
        <p:spPr>
          <a:xfrm>
            <a:off x="-5583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674BBBDA-BCCF-4487-9FB1-BE81E10DAEFD}"/>
              </a:ext>
            </a:extLst>
          </p:cNvPr>
          <p:cNvSpPr txBox="1">
            <a:spLocks/>
          </p:cNvSpPr>
          <p:nvPr/>
        </p:nvSpPr>
        <p:spPr>
          <a:xfrm>
            <a:off x="99131" y="721959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A9F7-0AD3-4ED7-8353-CA050E24EBC4}"/>
              </a:ext>
            </a:extLst>
          </p:cNvPr>
          <p:cNvSpPr/>
          <p:nvPr/>
        </p:nvSpPr>
        <p:spPr>
          <a:xfrm>
            <a:off x="97408" y="1129744"/>
            <a:ext cx="11986018" cy="65838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marL="1397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Classification/types</a:t>
            </a:r>
          </a:p>
        </p:txBody>
      </p:sp>
    </p:spTree>
    <p:extLst>
      <p:ext uri="{BB962C8B-B14F-4D97-AF65-F5344CB8AC3E}">
        <p14:creationId xmlns:p14="http://schemas.microsoft.com/office/powerpoint/2010/main" val="1188593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AE2594-6504-CA48-BDF4-BCEBE46ADCE9}"/>
              </a:ext>
            </a:extLst>
          </p:cNvPr>
          <p:cNvSpPr/>
          <p:nvPr/>
        </p:nvSpPr>
        <p:spPr>
          <a:xfrm>
            <a:off x="101598" y="1243488"/>
            <a:ext cx="11986018" cy="65838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marL="1397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Classification/types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0C540D-264E-448A-8FEC-9BE1DA4A230E}"/>
              </a:ext>
            </a:extLst>
          </p:cNvPr>
          <p:cNvSpPr/>
          <p:nvPr/>
        </p:nvSpPr>
        <p:spPr>
          <a:xfrm>
            <a:off x="107862" y="2120310"/>
            <a:ext cx="11973490" cy="169277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marL="13970" algn="just"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r>
              <a:rPr lang="en-US" sz="2800" b="1" dirty="0">
                <a:solidFill>
                  <a:srgbClr val="0070C0"/>
                </a:solidFill>
                <a:cs typeface="Segoe UI" panose="020B0502040204020203" pitchFamily="34" charset="0"/>
              </a:rPr>
              <a:t>Static orthoses</a:t>
            </a:r>
          </a:p>
          <a:p>
            <a:pPr marL="471170" marR="0" lvl="0" indent="-457200" algn="just" defTabSz="914400" rtl="0" eaLnBrk="1" fontAlgn="auto" latinLnBrk="0" hangingPunct="1">
              <a:spcBef>
                <a:spcPts val="409"/>
              </a:spcBef>
              <a:spcAft>
                <a:spcPts val="0"/>
              </a:spcAft>
              <a:buClr>
                <a:srgbClr val="111111"/>
              </a:buClr>
              <a:buSzTx/>
              <a:buFont typeface="+mj-lt"/>
              <a:buAutoNum type="arabicPeriod"/>
              <a:tabLst>
                <a:tab pos="336550" algn="l"/>
                <a:tab pos="337185" algn="l"/>
              </a:tabLst>
              <a:defRPr/>
            </a:pPr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Orthoses that does not allow motion during use.</a:t>
            </a:r>
          </a:p>
          <a:p>
            <a:pPr marL="471170" marR="0" lvl="0" indent="-457200" algn="just" defTabSz="914400" rtl="0" eaLnBrk="1" fontAlgn="auto" latinLnBrk="0" hangingPunct="1">
              <a:spcBef>
                <a:spcPts val="409"/>
              </a:spcBef>
              <a:spcAft>
                <a:spcPts val="0"/>
              </a:spcAft>
              <a:buClr>
                <a:srgbClr val="111111"/>
              </a:buClr>
              <a:buSzTx/>
              <a:buFont typeface="+mj-lt"/>
              <a:buAutoNum type="arabicPeriod"/>
              <a:tabLst>
                <a:tab pos="336550" algn="l"/>
                <a:tab pos="337185" algn="l"/>
              </a:tabLst>
              <a:defRPr/>
            </a:pPr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Primarily used for protection, support, or positioning.</a:t>
            </a:r>
          </a:p>
          <a:p>
            <a:pPr marL="471170" marR="0" lvl="0" indent="-457200" algn="just" defTabSz="914400" rtl="0" eaLnBrk="1" fontAlgn="auto" latinLnBrk="0" hangingPunct="1">
              <a:spcBef>
                <a:spcPts val="409"/>
              </a:spcBef>
              <a:spcAft>
                <a:spcPts val="0"/>
              </a:spcAft>
              <a:buClr>
                <a:srgbClr val="111111"/>
              </a:buClr>
              <a:buSzTx/>
              <a:buFont typeface="+mj-lt"/>
              <a:buAutoNum type="arabicPeriod"/>
              <a:tabLst>
                <a:tab pos="336550" algn="l"/>
                <a:tab pos="337185" algn="l"/>
              </a:tabLst>
              <a:defRPr/>
            </a:pPr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Typically used in the early stages of injury or recovery.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3C87C9-A178-4D7F-A3A7-4721877C479D}"/>
              </a:ext>
            </a:extLst>
          </p:cNvPr>
          <p:cNvSpPr/>
          <p:nvPr/>
        </p:nvSpPr>
        <p:spPr>
          <a:xfrm>
            <a:off x="101598" y="4307763"/>
            <a:ext cx="11973490" cy="218880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marL="13970" algn="just"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r>
              <a:rPr lang="en-US" sz="2800" b="1" dirty="0">
                <a:solidFill>
                  <a:srgbClr val="0070C0"/>
                </a:solidFill>
                <a:cs typeface="Segoe UI" panose="020B0502040204020203" pitchFamily="34" charset="0"/>
              </a:rPr>
              <a:t>Dynamic or functional orthoses</a:t>
            </a:r>
          </a:p>
          <a:p>
            <a:pPr marL="471170" marR="0" lvl="0" indent="-457200" algn="just" defTabSz="914400" rtl="0" eaLnBrk="1" fontAlgn="auto" latinLnBrk="0" hangingPunct="1">
              <a:spcBef>
                <a:spcPts val="409"/>
              </a:spcBef>
              <a:spcAft>
                <a:spcPts val="0"/>
              </a:spcAft>
              <a:buClr>
                <a:srgbClr val="111111"/>
              </a:buClr>
              <a:buSzTx/>
              <a:buFont typeface="+mj-lt"/>
              <a:buAutoNum type="arabicPeriod"/>
              <a:tabLst>
                <a:tab pos="336550" algn="l"/>
                <a:tab pos="337185" algn="l"/>
              </a:tabLst>
              <a:defRPr/>
            </a:pPr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Orthoses that allow motion during use.</a:t>
            </a:r>
          </a:p>
          <a:p>
            <a:pPr marL="471170" marR="0" lvl="0" indent="-457200" algn="just" defTabSz="914400" rtl="0" eaLnBrk="1" fontAlgn="auto" latinLnBrk="0" hangingPunct="1">
              <a:spcBef>
                <a:spcPts val="409"/>
              </a:spcBef>
              <a:spcAft>
                <a:spcPts val="0"/>
              </a:spcAft>
              <a:buClr>
                <a:srgbClr val="111111"/>
              </a:buClr>
              <a:buSzTx/>
              <a:buFont typeface="+mj-lt"/>
              <a:buAutoNum type="arabicPeriod"/>
              <a:tabLst>
                <a:tab pos="336550" algn="l"/>
                <a:tab pos="337185" algn="l"/>
              </a:tabLst>
              <a:defRPr/>
            </a:pPr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Primarily used to improve ROM or function.</a:t>
            </a:r>
          </a:p>
          <a:p>
            <a:pPr marL="471170" marR="0" lvl="0" indent="-457200" algn="just" defTabSz="914400" rtl="0" eaLnBrk="1" fontAlgn="auto" latinLnBrk="0" hangingPunct="1">
              <a:spcBef>
                <a:spcPts val="409"/>
              </a:spcBef>
              <a:spcAft>
                <a:spcPts val="0"/>
              </a:spcAft>
              <a:buClr>
                <a:srgbClr val="111111"/>
              </a:buClr>
              <a:buSzTx/>
              <a:buFont typeface="+mj-lt"/>
              <a:buAutoNum type="arabicPeriod"/>
              <a:tabLst>
                <a:tab pos="336550" algn="l"/>
                <a:tab pos="337185" algn="l"/>
              </a:tabLst>
              <a:defRPr/>
            </a:pPr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Often used in rehabilitation and recovery phases to encourage movement</a:t>
            </a:r>
            <a:r>
              <a:rPr lang="en-US" sz="22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471170" lvl="1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55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AE2594-6504-CA48-BDF4-BCEBE46ADCE9}"/>
              </a:ext>
            </a:extLst>
          </p:cNvPr>
          <p:cNvSpPr/>
          <p:nvPr/>
        </p:nvSpPr>
        <p:spPr>
          <a:xfrm>
            <a:off x="101598" y="1243488"/>
            <a:ext cx="5234802" cy="65838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13970" algn="just">
              <a:lnSpc>
                <a:spcPct val="150000"/>
              </a:lnSpc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Materials used in orthoses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188536" y="707033"/>
            <a:ext cx="5234802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spc="-20" dirty="0">
                <a:solidFill>
                  <a:srgbClr val="002060"/>
                </a:solidFill>
                <a:latin typeface="+mn-lt"/>
              </a:rPr>
              <a:t>ORTHOTICS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0703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1F497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ORTHO</a:t>
            </a:r>
            <a:r>
              <a:rPr lang="en-GB" sz="3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TICS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PROSTHETICS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00D63B-A945-4798-87C4-E2995A992BD0}"/>
              </a:ext>
            </a:extLst>
          </p:cNvPr>
          <p:cNvSpPr/>
          <p:nvPr/>
        </p:nvSpPr>
        <p:spPr>
          <a:xfrm>
            <a:off x="107862" y="2120310"/>
            <a:ext cx="7288014" cy="221599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marL="13970" algn="just">
              <a:spcBef>
                <a:spcPts val="409"/>
              </a:spcBef>
              <a:buClr>
                <a:srgbClr val="111111"/>
              </a:buClr>
              <a:tabLst>
                <a:tab pos="336550" algn="l"/>
                <a:tab pos="337185" algn="l"/>
              </a:tabLst>
            </a:pPr>
            <a:r>
              <a:rPr lang="en-US" sz="2600" dirty="0">
                <a:cs typeface="Segoe UI" panose="020B0502040204020203" pitchFamily="34" charset="0"/>
              </a:rPr>
              <a:t>The following are typically used in making an orthosis</a:t>
            </a:r>
          </a:p>
          <a:p>
            <a:pPr marL="471170" marR="0" lvl="0" indent="-457200" algn="just" defTabSz="914400" rtl="0" eaLnBrk="1" fontAlgn="auto" latinLnBrk="0" hangingPunct="1">
              <a:spcBef>
                <a:spcPts val="409"/>
              </a:spcBef>
              <a:spcAft>
                <a:spcPts val="0"/>
              </a:spcAft>
              <a:buClr>
                <a:srgbClr val="111111"/>
              </a:buClr>
              <a:buSzTx/>
              <a:buFont typeface="+mj-lt"/>
              <a:buAutoNum type="arabicPeriod"/>
              <a:tabLst>
                <a:tab pos="336550" algn="l"/>
                <a:tab pos="337185" algn="l"/>
              </a:tabLst>
              <a:defRPr/>
            </a:pPr>
            <a:r>
              <a:rPr lang="en-US" sz="24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Thermoplastic materials (e.g., polypropylene).</a:t>
            </a:r>
          </a:p>
          <a:p>
            <a:pPr marL="471170" marR="0" lvl="0" indent="-457200" algn="just" defTabSz="914400" rtl="0" eaLnBrk="1" fontAlgn="auto" latinLnBrk="0" hangingPunct="1">
              <a:spcBef>
                <a:spcPts val="409"/>
              </a:spcBef>
              <a:spcAft>
                <a:spcPts val="0"/>
              </a:spcAft>
              <a:buClr>
                <a:srgbClr val="111111"/>
              </a:buClr>
              <a:buSzTx/>
              <a:buFont typeface="+mj-lt"/>
              <a:buAutoNum type="arabicPeriod"/>
              <a:tabLst>
                <a:tab pos="336550" algn="l"/>
                <a:tab pos="337185" algn="l"/>
              </a:tabLst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Aluminum or steel for support.</a:t>
            </a:r>
          </a:p>
          <a:p>
            <a:pPr marL="471170" marR="0" lvl="0" indent="-457200" algn="just" defTabSz="914400" rtl="0" eaLnBrk="1" fontAlgn="auto" latinLnBrk="0" hangingPunct="1">
              <a:spcBef>
                <a:spcPts val="409"/>
              </a:spcBef>
              <a:spcAft>
                <a:spcPts val="0"/>
              </a:spcAft>
              <a:buClr>
                <a:srgbClr val="111111"/>
              </a:buClr>
              <a:buSzTx/>
              <a:buFont typeface="+mj-lt"/>
              <a:buAutoNum type="arabicPeriod"/>
              <a:tabLst>
                <a:tab pos="336550" algn="l"/>
                <a:tab pos="337185" algn="l"/>
              </a:tabLst>
              <a:defRPr/>
            </a:pPr>
            <a:r>
              <a:rPr lang="en-US" sz="24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Foam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for padding.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44028-272F-4D17-B1B3-8B2CEFA01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412" y="808186"/>
            <a:ext cx="4580402" cy="342086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F8669-F8DB-478E-9E05-290241D7E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8" y="4459265"/>
            <a:ext cx="5743575" cy="2439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44CBCB-0736-4E18-90C3-0BB4E2B28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575" y="4667506"/>
            <a:ext cx="2503838" cy="202307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B580B3-A86D-484D-ABF9-4E176B971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950" y="4296427"/>
            <a:ext cx="1862516" cy="256157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53286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83912</TotalTime>
  <Words>1045</Words>
  <Application>Microsoft Office PowerPoint</Application>
  <PresentationFormat>Widescreen</PresentationFormat>
  <Paragraphs>230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Candara</vt:lpstr>
      <vt:lpstr>Reem Kufi</vt:lpstr>
      <vt:lpstr>Segoe UI</vt:lpstr>
      <vt:lpstr>Source Sans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READING SOURCES  </vt:lpstr>
      <vt:lpstr>THANKS  FOR 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Moyer</dc:creator>
  <cp:lastModifiedBy>Aminu Ibrahim</cp:lastModifiedBy>
  <cp:revision>1444</cp:revision>
  <cp:lastPrinted>2022-12-16T07:31:25Z</cp:lastPrinted>
  <dcterms:created xsi:type="dcterms:W3CDTF">2017-12-01T21:32:22Z</dcterms:created>
  <dcterms:modified xsi:type="dcterms:W3CDTF">2025-02-26T06:54:26Z</dcterms:modified>
</cp:coreProperties>
</file>