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7" r:id="rId5"/>
    <p:sldId id="278" r:id="rId6"/>
    <p:sldId id="280" r:id="rId7"/>
    <p:sldId id="281" r:id="rId8"/>
    <p:sldId id="289" r:id="rId9"/>
    <p:sldId id="290" r:id="rId10"/>
    <p:sldId id="283" r:id="rId11"/>
    <p:sldId id="284" r:id="rId12"/>
    <p:sldId id="292" r:id="rId13"/>
    <p:sldId id="285" r:id="rId14"/>
    <p:sldId id="286" r:id="rId15"/>
    <p:sldId id="287" r:id="rId16"/>
    <p:sldId id="288" r:id="rId17"/>
    <p:sldId id="293" r:id="rId18"/>
    <p:sldId id="294" r:id="rId19"/>
    <p:sldId id="295" r:id="rId20"/>
    <p:sldId id="296" r:id="rId21"/>
    <p:sldId id="29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51749C-BFDC-9068-4F08-47D895690A89}" name="Heshu Jalal" initials="HJ" userId="S::heshu.jalal@tiu.edu.iq::357b1b57-2d0e-44f3-8d64-5194f61cec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5D6E9-AAA3-4472-B6E7-E5F633E2918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BC04-A053-4E89-AEE7-E7D4D233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ABDC-E423-474A-8312-49A31FC72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E30B4-F12D-6A80-C6A2-FADB2D91A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E8C1-62A8-522F-5884-0E8684C3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620B-5A20-7ED1-D3F9-282E64F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57295-09F2-9928-826D-88834919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E283-DE8B-26AC-2650-A80C152D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898AF-568B-C824-44C4-1F049A1AA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06E5-38A9-9A32-79BE-16FFBAFC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F579-8403-0845-1019-E4561C39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B899-639B-DD2C-B870-4A7912F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99D1A-D8BB-2412-FB3A-40744830B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C493D-8205-DA3D-F18F-9CC1412E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4A86-205D-D266-0201-3E193B53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810B9-DC90-131C-5AE8-4DB400F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3A99-5163-A4FC-21BA-E2CEB903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8C9C-5F46-8D09-9956-74AA24C4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FA4D-F789-765A-AEC1-374B12A4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28FF4-A43A-DEBA-3CF0-60A82E31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8D2E7-2CB0-76BB-B409-9498607F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5013-1F81-5D20-CAB4-64C0A320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76A-E66D-7F04-D611-A486C5B5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95F97-A726-3477-C479-AA0AB50F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B3C5-10E4-8FAC-3D8A-BD826CA0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0A77-B3E7-38BA-804D-669D603F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4BEE-9ADF-B57C-99DF-119A99C2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EA7A-884F-9BF9-D112-C4463CD8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D8AB-BE5C-48B5-8170-35305B432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E6276-CB1D-6327-796C-05BC347BD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641DF-DCB6-7FEF-09E7-7A51155D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2C849-049F-7E69-DA66-1A1B329B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9C1FF-39C9-2C8E-E7EC-2A592D8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0C93-7908-CAEC-02E4-DAF86FE5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42372-B28B-8529-8B71-66C2055B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F0357-60F3-6CEB-E6DE-9B740710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F79FA-4B41-83A8-0E9F-416826BED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E1BB4-3A2D-0542-107A-FDA091EE8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63A40-C4A5-6222-B0C3-77232CC6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1CAEA-9E36-8ECE-9ED8-F36B0315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7BDC-88C1-02E0-D2DF-4431AB4A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D1C8-41E7-778C-CF65-68AF058D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A19C4-A470-302A-3EA2-B710E00B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47B7C-2FB4-FB68-350B-7E929D00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B5BD3-89E8-353B-2FB0-8E87A954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5B9A8-38D1-CE7C-58DF-55192A0D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031EB-ABF7-63CF-51E2-2600E728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91B68-2620-C6D7-B08B-4B6FA215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9273-37AB-6123-471B-62E97502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09AC-07A2-BF71-0978-E648BDDC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C3F40-056A-69C4-A9EB-7BD0A88DA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BB76A-929A-9A87-7CC4-055E2C5E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D7318-0F7C-3EB3-1C95-6B6C321E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0C4B-245B-4646-ED1C-9348AC02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CC1E-13EF-A29A-81BD-7768158F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DE22-9A5A-75F9-5073-7B60AC1B0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A99E-D31D-831F-1E29-5C23A136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55B87-BE37-C674-4B7A-7CA3CD07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DB846-1A97-5C1B-BA7B-BF9FF254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EC060-B2DF-1E66-4E50-8920019B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C962D-A7C1-C29F-31CD-41AE77F0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1F815-2931-BCE3-925E-67F6E42F2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5A40-57C1-F4E4-FCD0-645A7DBBA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CBF6-4DDB-4AE2-9E76-A3A6BA6BB84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BE032-F545-16C6-7753-7467A2CE1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0EFA6-5BB5-1B54-20CC-651E90BC9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61BC9987-3157-18D2-26A9-6E1095901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 r="-1" b="168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048D9-A585-4FDA-81FE-2CE27A7A4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 Negative cocci: Neisseria:</a:t>
            </a:r>
            <a:b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bg1"/>
                </a:solidFill>
              </a:rPr>
              <a:t>Neisseria meningitidis &amp; Neisseria gonorrhoeae</a:t>
            </a:r>
            <a:endParaRPr lang="en-US" sz="6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51641-1E44-B3AC-9226-29253D8C7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 fontScale="85000" lnSpcReduction="20000"/>
          </a:bodyPr>
          <a:lstStyle/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Ms. Heshu J. Ahmed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PhD Candidate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Medical Bacteriology 423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Spring Semester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Week Five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with text and a book&#10;&#10;Description automatically generated with medium confidence">
            <a:extLst>
              <a:ext uri="{FF2B5EF4-FFF2-40B4-BE49-F238E27FC236}">
                <a16:creationId xmlns:a16="http://schemas.microsoft.com/office/drawing/2014/main" id="{F504C8CC-76AF-A94D-C75F-C8939D29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74" y="403759"/>
            <a:ext cx="2349570" cy="21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28737-4D4D-416F-7EA8-EFC60AF0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Clinical Manifestations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EF2EA-70FE-11A2-58F8-452A1C3BE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Acute purulent meningitis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Fever, stiff neck, photophobia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Petechial rash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→ DIC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Meningococcemia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With or without meningitis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May lead to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Waterhouse-Friderichsen syndrome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Less common: Pneumonia, arthritis</a:t>
            </a:r>
          </a:p>
        </p:txBody>
      </p:sp>
      <p:pic>
        <p:nvPicPr>
          <p:cNvPr id="5" name="Picture 4" descr="A diagram of a person's body&#10;&#10;AI-generated content may be incorrect.">
            <a:extLst>
              <a:ext uri="{FF2B5EF4-FFF2-40B4-BE49-F238E27FC236}">
                <a16:creationId xmlns:a16="http://schemas.microsoft.com/office/drawing/2014/main" id="{A3388577-B80A-9590-44C0-74EE5B4F3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86" y="666829"/>
            <a:ext cx="4747547" cy="55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AAA5-C557-6391-013E-1C53E852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Meningococcal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53AE7-BD24-B662-B9BA-74EF8A67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 stain of CSF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Bean-shaped gram-negative diplococci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Blood, CSF, skin lesions (grows on blood/chocolate agar)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Carbohydrate fermentation tests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immunoassays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Sero-grouping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Slide agglutination (not critical for immediate treatment)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&amp; Prevention</a:t>
            </a: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Penicillin 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First-line (high CNS penetration)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Third-generation cephalosporins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Ceftriaxone, cefotaxime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Alternatives for allergy: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Moxifloxacin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Chloramphenicol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Targets common serogroups (A, B, C, Y, W-135)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in outbreak control and high-risk populations</a:t>
            </a:r>
          </a:p>
        </p:txBody>
      </p:sp>
    </p:spTree>
    <p:extLst>
      <p:ext uri="{BB962C8B-B14F-4D97-AF65-F5344CB8AC3E}">
        <p14:creationId xmlns:p14="http://schemas.microsoft.com/office/powerpoint/2010/main" val="234687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6056B4-2801-AF36-951F-9D7494B83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r="322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B192F-7ECC-88FB-6DA9-DEF597951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Neisseria gonorrhoeae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40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E1734-8D37-48F2-E32B-F8743C87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Bacteriology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9A777-9D9B-1322-7900-A4F5283EF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8" y="1911493"/>
            <a:ext cx="7277493" cy="470796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chocolate agar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Colonies: Small, smooth, non-pigmented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growing; mature colonies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Possesses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(type IV), similar to meningococcus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Fastidious and sensitive to environmental conditions</a:t>
            </a:r>
          </a:p>
        </p:txBody>
      </p:sp>
      <p:pic>
        <p:nvPicPr>
          <p:cNvPr id="12" name="Picture 11" descr="A close-up of a petri dish&#10;&#10;AI-generated content may be incorrect.">
            <a:extLst>
              <a:ext uri="{FF2B5EF4-FFF2-40B4-BE49-F238E27FC236}">
                <a16:creationId xmlns:a16="http://schemas.microsoft.com/office/drawing/2014/main" id="{AACCEFAC-C13F-9007-375A-97E303F0B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9" t="9385" r="13639" b="6743"/>
          <a:stretch/>
        </p:blipFill>
        <p:spPr>
          <a:xfrm>
            <a:off x="6746240" y="1891792"/>
            <a:ext cx="5100320" cy="496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8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197DB-1697-E770-C406-5DB0EFC6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Comparison between N. meningitidis vs.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N.gonorrhoeae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43850B8-3600-8281-4D40-441BAD458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0" y="1675227"/>
            <a:ext cx="1071484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8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1D441-697A-D3EC-1AD3-03FE4207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ANTIGENIC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5705C-578B-2879-2A46-7EE05137C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704014"/>
            <a:ext cx="9941319" cy="343816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gonorrhoeae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meningitidis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their surface antigens from generation to generation.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gonorrhoeae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pili, Opa proteins, and LOS undergo antigenic variation.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variation is mainly due to recombination between expressed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silent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genes.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 proteins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turned “on” or “off” by a process called replicative slippage.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occurs, but the genetic mechanism is unknown.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changes help the bacteria avoid immune detection and improve host attachment.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04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AE938-8A8F-F532-99C8-2933E9EB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13447-1BF5-E384-6433-903352AA0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Gonorrhea is a major public health issue.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Reported cases in the U.S. represent less than half the true number.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Highest rates: women (15–19) and men (20–24).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Asymptomatic carriers, especially women, are key to transmission.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Transmission is mostly sexual (genital, oral, rectal).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Nonsexual spread (e.g., toilet seats) is very rare.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Most infected men have symptoms; many women do not.</a:t>
            </a:r>
          </a:p>
        </p:txBody>
      </p:sp>
    </p:spTree>
    <p:extLst>
      <p:ext uri="{BB962C8B-B14F-4D97-AF65-F5344CB8AC3E}">
        <p14:creationId xmlns:p14="http://schemas.microsoft.com/office/powerpoint/2010/main" val="45875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90A5A-3956-71CF-E57D-1EF8A3F3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Pathogenesis: </a:t>
            </a:r>
            <a:b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Attachment and Invasion</a:t>
            </a:r>
            <a:endParaRPr lang="en-US" sz="3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EA758-3DB0-C5D7-1B92-E9382D969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Gonococci attach to mucosal surfaces using pili and Opa proteins.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Pili help initial attachment and movement across cells.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Opa proteins cause tighter binding.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Host cells then engulf the bacteria (phagocytosis).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Gonococci pass through cells into the submucosa.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21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CD6F5-FAB3-70EF-41B8-71422C7D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Survival in the Submucosa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243B-C925-237B-6A6C-413719A3D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Gonococci resist host defenses without a capsule.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 activate LOS to avoid complement attack.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Pili and Opa proteins block phagocytosis.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Bacteria resist killing inside phagocytes using antioxidants.</a:t>
            </a: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81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8847D-C587-D4A4-5E29-BD9021BA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Spread and Dissemination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10DDE-1B84-F0DC-630B-6276CA564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Gonococci usually stay localized in the genital tract.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 cause inflammation and local tissue damage.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Infection can spread to deeper tissues: prostate, epididymis, and fallopian tubes.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Pili helps move bacteria to the fallopian tubes.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LOS and peptidoglycan fragments damage the epithelium.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Some infections spread to the bloodstream, causing DGI.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8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AF56F-B37C-1527-1128-5779800C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1062-17ED-B123-1CAB-14006845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Characteristics of the bacteria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Epidemiology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Pathogenesis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Immunity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Manifestations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Diagnosis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Treatment</a:t>
            </a: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b="0" i="0" u="none" strike="noStrike" baseline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88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4F66B-C9D3-BDB7-13DC-1525C820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460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600" b="1">
                <a:latin typeface="Times New Roman" panose="02020603050405020304" pitchFamily="18" charset="0"/>
                <a:cs typeface="Times New Roman" panose="02020603050405020304" pitchFamily="18" charset="0"/>
              </a:rPr>
              <a:t>Genetic Regulation of Virulence</a:t>
            </a:r>
            <a:endParaRPr lang="en-US" sz="4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7E61B-7628-F919-D7FB-295B2FA4C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Gonococci regulate virulence in response to the environment.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Antigenic variation helps them adapt and survive.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Variants can be found in different infection sites in the same patient.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8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8463-7A8F-36A0-F347-2890C6E9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390"/>
            <a:ext cx="10515600" cy="9189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Manifestations: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Genital Gonorrhea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4AC3-FE3F-6E66-DE1C-B51F8B90E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5534"/>
            <a:ext cx="10515600" cy="55524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men: urethritis with pus and pain in 2–7 days.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women: cervicitis with discharge, pain, and menstrual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women have mild or no symptoms.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Other Local Infections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Rectal: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often asymptomatic; may cause pain, discharge, and bleeding.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Pharyngeal: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oral sex; usually asymptomatic.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conjunctivitis from exposure; serious in newborns (ophthalmia neonatorum).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Pelvic Inflammatory Disease (PID)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Gonorrhea can lead to PID in women.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spread to the uterus, fallopian tubes, and ovaries.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PID causes pain, fever, and risk of infertility.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96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459763FC-0D54-F3B6-6982-2342EB29B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695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95B59-49F3-FECA-E41C-2AC19249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29753-F781-1703-59DF-F29072F6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Sherris Medical Microbiology: An Introduction to Infectious Diseases.</a:t>
            </a:r>
          </a:p>
          <a:p>
            <a:pPr>
              <a:lnSpc>
                <a:spcPct val="150000"/>
              </a:lnSpc>
            </a:pP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Jawetz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Melnick &amp;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Adelberg's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Medical Microbiology by Geo. F. Brooks, Karen C. Carroll, and Janet S.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Butel</a:t>
            </a:r>
            <a:endParaRPr lang="en-US" sz="22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Prescott's Microbiology by Joanne Willey, Linda Sherwood, and Christopher J. Woolverton</a:t>
            </a:r>
          </a:p>
        </p:txBody>
      </p:sp>
    </p:spTree>
    <p:extLst>
      <p:ext uri="{BB962C8B-B14F-4D97-AF65-F5344CB8AC3E}">
        <p14:creationId xmlns:p14="http://schemas.microsoft.com/office/powerpoint/2010/main" val="64991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C1FC-3AA7-589A-8038-BB81AA63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5780-FBC7-E49A-170D-F1438EA9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mechanisms of antigenic variation in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gonorrhoeae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epidemiology and transmission routes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pathogenesis of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gonorrhoeae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the clinical manifestations </a:t>
            </a:r>
            <a:r>
              <a:rPr lang="en-US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798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097A7-3F65-D288-E53A-540F842FC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24"/>
            <a:ext cx="5659120" cy="1956841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Neisseria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C4D04-2E9F-B6FB-A53F-668B8F5F7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3206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Genus Neisseria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both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commensal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major human pathogens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Neisseria meningitidis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(Meningococcus)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Neisseria gonorrhoeae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(Gonococcus)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Commensal species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inhabit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respiratory and alimentary tracts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nk cell with small round objects&#10;&#10;AI-generated content may be incorrect.">
            <a:extLst>
              <a:ext uri="{FF2B5EF4-FFF2-40B4-BE49-F238E27FC236}">
                <a16:creationId xmlns:a16="http://schemas.microsoft.com/office/drawing/2014/main" id="{EF632D12-1F80-637A-6044-711FD27A7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6" r="2201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107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E596-59F8-B65F-F783-924ECC69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Characteristics</a:t>
            </a:r>
          </a:p>
        </p:txBody>
      </p:sp>
      <p:pic>
        <p:nvPicPr>
          <p:cNvPr id="6" name="Picture 5" descr="A close up of a purple virus&#10;&#10;AI-generated content may be incorrect.">
            <a:extLst>
              <a:ext uri="{FF2B5EF4-FFF2-40B4-BE49-F238E27FC236}">
                <a16:creationId xmlns:a16="http://schemas.microsoft.com/office/drawing/2014/main" id="{CBB573FE-7A85-CB35-8DF4-9F13DEA10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9" b="2347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E4567-1401-5A20-DD6B-749448A64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502" y="3610610"/>
            <a:ext cx="7485413" cy="310514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Gram-negative diplococci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(kidney-bean shaped, flattened adjacent sides)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Nonmotile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non–spore-forming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non–acid-fast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wall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Peptidoglycan + outer membrane with LPS (LOS in Neisseria)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Obligate aerobes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require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CO₂ enrichment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Oxidase-positive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differentiated by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carbohydrate fermentation patterns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6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1368F-59EB-87BC-64A7-880B83DF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4576A-58F8-7EF0-26E6-8ED2B5F3A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Neisseria Cell Structures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(Type IV): Adhesion, twitching motility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Membrane Proteins (OMPs)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Porins, adhesion molecules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Lipo-oligosaccharide (LOS)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LPS but lacks long O-antigen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endotoxic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Capsule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Present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meningitidis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diagram of a human lungs&#10;&#10;Description automatically generated">
            <a:extLst>
              <a:ext uri="{FF2B5EF4-FFF2-40B4-BE49-F238E27FC236}">
                <a16:creationId xmlns:a16="http://schemas.microsoft.com/office/drawing/2014/main" id="{AD57B82B-47D9-CF8E-DE7B-54BF03C44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r="14499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0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B7C30-DDA9-9F4D-C594-29D83DD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Neisseria meningitidis - Bacteriology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1FEDD-B499-18C1-6368-903FC201D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" y="1825625"/>
            <a:ext cx="10986155" cy="466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Grows 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agar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enhanced by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medium-sized smooth colonies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serogroups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based on capsule antigens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Disease-associated: A, B, C, Y, W-135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Expresses pili &amp; various OMPs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Capable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capsule switching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genetic recombination</a:t>
            </a:r>
          </a:p>
        </p:txBody>
      </p:sp>
    </p:spTree>
    <p:extLst>
      <p:ext uri="{BB962C8B-B14F-4D97-AF65-F5344CB8AC3E}">
        <p14:creationId xmlns:p14="http://schemas.microsoft.com/office/powerpoint/2010/main" val="214074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E0354-2041-7BBC-7B5D-0BE79B3F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 of Meningococcal Disease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17447-A462-B461-7DD0-8E250B56B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74277" cy="48280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 via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droplets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Carriage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3–25%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healthy individuals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contact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(e.g., families, dorms, military camps) increases transmission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Highest risk: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(6 months–5 years)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adults (18–25 years)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Serogroup 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causes large epidemics (Africa, Asia, Middle East)</a:t>
            </a:r>
          </a:p>
        </p:txBody>
      </p:sp>
    </p:spTree>
    <p:extLst>
      <p:ext uri="{BB962C8B-B14F-4D97-AF65-F5344CB8AC3E}">
        <p14:creationId xmlns:p14="http://schemas.microsoft.com/office/powerpoint/2010/main" val="363087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2F57A-E442-1606-5C68-C584E3B1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7307418" cy="1956841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of Meningococci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A7988-E09A-C01C-6F02-FC558DE5A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598160" cy="3659732"/>
          </a:xfrm>
        </p:spPr>
        <p:txBody>
          <a:bodyPr>
            <a:normAutofit/>
          </a:bodyPr>
          <a:lstStyle/>
          <a:p>
            <a:pPr algn="just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Meningococcus is an exclusively human parasite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Attachment via pili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nasopharyngeal epithelium (CD46 receptor)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microcolonies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invade non-ciliated cells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Traverse epithelium → reach bloodstream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Capsule &amp; LOS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 evade the immune system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Endotoxin release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causes inflammation and vascular damage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diagram of a cell&#10;&#10;AI-generated content may be incorrect.">
            <a:extLst>
              <a:ext uri="{FF2B5EF4-FFF2-40B4-BE49-F238E27FC236}">
                <a16:creationId xmlns:a16="http://schemas.microsoft.com/office/drawing/2014/main" id="{8098AEFB-17EF-15D8-B6DD-15B746729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98" t="711" r="1343" b="4744"/>
          <a:stretch/>
        </p:blipFill>
        <p:spPr>
          <a:xfrm>
            <a:off x="5648762" y="1123456"/>
            <a:ext cx="6349650" cy="573454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5406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5102</TotalTime>
  <Words>1066</Words>
  <Application>Microsoft Office PowerPoint</Application>
  <PresentationFormat>Widescreen</PresentationFormat>
  <Paragraphs>146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Franklin Gothic Book</vt:lpstr>
      <vt:lpstr>Garamond</vt:lpstr>
      <vt:lpstr>Times New Roman</vt:lpstr>
      <vt:lpstr>Office Theme</vt:lpstr>
      <vt:lpstr>Gram Negative cocci: Neisseria: Neisseria meningitidis &amp; Neisseria gonorrhoeae</vt:lpstr>
      <vt:lpstr>Outline</vt:lpstr>
      <vt:lpstr>Objectives</vt:lpstr>
      <vt:lpstr>Introduction to Neisseria</vt:lpstr>
      <vt:lpstr>General Characteristics</vt:lpstr>
      <vt:lpstr>Epidemiology</vt:lpstr>
      <vt:lpstr>Neisseria meningitidis - Bacteriology</vt:lpstr>
      <vt:lpstr>Epidemiology of Meningococcal Disease</vt:lpstr>
      <vt:lpstr>Pathogenesis of Meningococci</vt:lpstr>
      <vt:lpstr>Clinical Manifestations</vt:lpstr>
      <vt:lpstr>Diagnosis of Meningococcal Infection</vt:lpstr>
      <vt:lpstr>Neisseria gonorrhoeae</vt:lpstr>
      <vt:lpstr>Bacteriology</vt:lpstr>
      <vt:lpstr>Comparison between N. meningitidis vs. N.gonorrhoeae</vt:lpstr>
      <vt:lpstr>ANTIGENIC VARIATION</vt:lpstr>
      <vt:lpstr>Epidemiology</vt:lpstr>
      <vt:lpstr>Pathogenesis:  1. Attachment and Invasion</vt:lpstr>
      <vt:lpstr>2. Survival in the Submucosa</vt:lpstr>
      <vt:lpstr>3. Spread and Dissemination</vt:lpstr>
      <vt:lpstr>4. Genetic Regulation of Virulence</vt:lpstr>
      <vt:lpstr>Manifestations:  1. Genital Gonorrhea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Reminders!!</dc:title>
  <dc:creator>Heshu Jalal</dc:creator>
  <cp:lastModifiedBy>Heshu Jalal</cp:lastModifiedBy>
  <cp:revision>31</cp:revision>
  <dcterms:created xsi:type="dcterms:W3CDTF">2024-01-28T18:34:39Z</dcterms:created>
  <dcterms:modified xsi:type="dcterms:W3CDTF">2025-04-06T10:18:09Z</dcterms:modified>
</cp:coreProperties>
</file>