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54" r:id="rId3"/>
    <p:sldId id="317" r:id="rId4"/>
    <p:sldId id="320" r:id="rId5"/>
    <p:sldId id="328" r:id="rId6"/>
    <p:sldId id="321" r:id="rId7"/>
    <p:sldId id="331" r:id="rId8"/>
    <p:sldId id="322" r:id="rId9"/>
    <p:sldId id="323" r:id="rId10"/>
    <p:sldId id="332" r:id="rId11"/>
    <p:sldId id="324" r:id="rId12"/>
    <p:sldId id="352" r:id="rId13"/>
    <p:sldId id="329" r:id="rId14"/>
    <p:sldId id="325" r:id="rId15"/>
    <p:sldId id="326" r:id="rId16"/>
    <p:sldId id="318" r:id="rId17"/>
    <p:sldId id="333" r:id="rId18"/>
    <p:sldId id="269" r:id="rId19"/>
    <p:sldId id="335" r:id="rId20"/>
    <p:sldId id="336" r:id="rId21"/>
    <p:sldId id="307" r:id="rId22"/>
    <p:sldId id="338" r:id="rId23"/>
    <p:sldId id="339" r:id="rId24"/>
    <p:sldId id="271" r:id="rId25"/>
    <p:sldId id="306" r:id="rId26"/>
    <p:sldId id="296" r:id="rId27"/>
    <p:sldId id="298" r:id="rId28"/>
    <p:sldId id="299" r:id="rId29"/>
    <p:sldId id="300" r:id="rId30"/>
    <p:sldId id="340" r:id="rId31"/>
    <p:sldId id="319" r:id="rId32"/>
    <p:sldId id="341" r:id="rId33"/>
    <p:sldId id="342" r:id="rId34"/>
    <p:sldId id="343" r:id="rId35"/>
    <p:sldId id="344" r:id="rId36"/>
    <p:sldId id="345" r:id="rId37"/>
    <p:sldId id="346" r:id="rId38"/>
    <p:sldId id="260" r:id="rId39"/>
    <p:sldId id="347" r:id="rId40"/>
    <p:sldId id="348" r:id="rId41"/>
    <p:sldId id="349" r:id="rId42"/>
    <p:sldId id="330" r:id="rId43"/>
    <p:sldId id="277" r:id="rId44"/>
    <p:sldId id="350" r:id="rId45"/>
    <p:sldId id="351" r:id="rId46"/>
    <p:sldId id="353" r:id="rId47"/>
    <p:sldId id="32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CDB220-002B-4BBC-8A90-8E5E74B7190F}">
          <p14:sldIdLst>
            <p14:sldId id="256"/>
            <p14:sldId id="354"/>
            <p14:sldId id="317"/>
            <p14:sldId id="320"/>
            <p14:sldId id="328"/>
            <p14:sldId id="321"/>
            <p14:sldId id="331"/>
            <p14:sldId id="322"/>
            <p14:sldId id="323"/>
            <p14:sldId id="332"/>
            <p14:sldId id="324"/>
            <p14:sldId id="352"/>
            <p14:sldId id="329"/>
            <p14:sldId id="325"/>
            <p14:sldId id="326"/>
            <p14:sldId id="318"/>
            <p14:sldId id="333"/>
            <p14:sldId id="269"/>
            <p14:sldId id="335"/>
            <p14:sldId id="336"/>
            <p14:sldId id="307"/>
            <p14:sldId id="338"/>
            <p14:sldId id="339"/>
            <p14:sldId id="271"/>
            <p14:sldId id="306"/>
            <p14:sldId id="296"/>
            <p14:sldId id="298"/>
            <p14:sldId id="299"/>
            <p14:sldId id="300"/>
            <p14:sldId id="340"/>
            <p14:sldId id="319"/>
            <p14:sldId id="341"/>
            <p14:sldId id="342"/>
            <p14:sldId id="343"/>
            <p14:sldId id="344"/>
            <p14:sldId id="345"/>
            <p14:sldId id="346"/>
            <p14:sldId id="260"/>
            <p14:sldId id="347"/>
            <p14:sldId id="348"/>
            <p14:sldId id="349"/>
            <p14:sldId id="330"/>
            <p14:sldId id="277"/>
            <p14:sldId id="350"/>
            <p14:sldId id="351"/>
            <p14:sldId id="353"/>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33CC"/>
    <a:srgbClr val="CC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8" autoAdjust="0"/>
  </p:normalViewPr>
  <p:slideViewPr>
    <p:cSldViewPr snapToGrid="0">
      <p:cViewPr varScale="1">
        <p:scale>
          <a:sx n="76" d="100"/>
          <a:sy n="76" d="100"/>
        </p:scale>
        <p:origin x="2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EE07A-6820-44A6-8F0E-814FC4BE4C36}"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CECF4-F405-4CDD-B3C1-089ECD40EE6A}" type="slidenum">
              <a:rPr lang="en-GB" smtClean="0"/>
              <a:t>‹#›</a:t>
            </a:fld>
            <a:endParaRPr lang="en-GB"/>
          </a:p>
        </p:txBody>
      </p:sp>
    </p:spTree>
    <p:extLst>
      <p:ext uri="{BB962C8B-B14F-4D97-AF65-F5344CB8AC3E}">
        <p14:creationId xmlns:p14="http://schemas.microsoft.com/office/powerpoint/2010/main" val="374508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Perpetrating: </a:t>
            </a:r>
            <a:r>
              <a:rPr lang="en-US" dirty="0" err="1"/>
              <a:t>tawan</a:t>
            </a:r>
            <a:r>
              <a:rPr lang="en-US" dirty="0"/>
              <a:t> </a:t>
            </a:r>
            <a:r>
              <a:rPr lang="en-US" dirty="0" err="1"/>
              <a:t>dakat</a:t>
            </a:r>
            <a:r>
              <a:rPr lang="en-US" dirty="0"/>
              <a:t>                brutal: </a:t>
            </a:r>
            <a:r>
              <a:rPr lang="en-US" dirty="0" err="1"/>
              <a:t>drnda</a:t>
            </a:r>
            <a:r>
              <a:rPr lang="en-US" dirty="0"/>
              <a:t>, be </a:t>
            </a:r>
            <a:r>
              <a:rPr lang="en-US" dirty="0" err="1"/>
              <a:t>bazae</a:t>
            </a:r>
            <a:r>
              <a:rPr lang="en-US" dirty="0"/>
              <a:t> </a:t>
            </a:r>
          </a:p>
          <a:p>
            <a:r>
              <a:rPr lang="en-US" dirty="0"/>
              <a:t>Atrocity: </a:t>
            </a:r>
            <a:r>
              <a:rPr lang="en-US" dirty="0" err="1"/>
              <a:t>drndae</a:t>
            </a:r>
            <a:r>
              <a:rPr lang="en-US" dirty="0"/>
              <a:t>, </a:t>
            </a:r>
            <a:r>
              <a:rPr lang="en-US" dirty="0" err="1"/>
              <a:t>dllraqe</a:t>
            </a:r>
            <a:r>
              <a:rPr lang="en-US" dirty="0"/>
              <a:t> </a:t>
            </a:r>
            <a:endParaRPr lang="en-GB" dirty="0"/>
          </a:p>
        </p:txBody>
      </p:sp>
      <p:sp>
        <p:nvSpPr>
          <p:cNvPr id="4" name="Slide Number Placeholder 3"/>
          <p:cNvSpPr>
            <a:spLocks noGrp="1"/>
          </p:cNvSpPr>
          <p:nvPr>
            <p:ph type="sldNum" sz="quarter" idx="5"/>
          </p:nvPr>
        </p:nvSpPr>
        <p:spPr/>
        <p:txBody>
          <a:bodyPr/>
          <a:lstStyle/>
          <a:p>
            <a:fld id="{07DCECF4-F405-4CDD-B3C1-089ECD40EE6A}" type="slidenum">
              <a:rPr lang="en-GB" smtClean="0"/>
              <a:t>18</a:t>
            </a:fld>
            <a:endParaRPr lang="en-GB"/>
          </a:p>
        </p:txBody>
      </p:sp>
    </p:spTree>
    <p:extLst>
      <p:ext uri="{BB962C8B-B14F-4D97-AF65-F5344CB8AC3E}">
        <p14:creationId xmlns:p14="http://schemas.microsoft.com/office/powerpoint/2010/main" val="172839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Infancy: </a:t>
            </a:r>
            <a:r>
              <a:rPr lang="en-US" dirty="0" err="1"/>
              <a:t>Sawayate</a:t>
            </a:r>
            <a:r>
              <a:rPr lang="en-US" dirty="0"/>
              <a:t> </a:t>
            </a:r>
          </a:p>
          <a:p>
            <a:r>
              <a:rPr lang="en-US" dirty="0"/>
              <a:t>Abandonment: </a:t>
            </a:r>
            <a:r>
              <a:rPr lang="en-US" dirty="0" err="1"/>
              <a:t>choll</a:t>
            </a:r>
            <a:r>
              <a:rPr lang="en-US" dirty="0"/>
              <a:t> kran, </a:t>
            </a:r>
            <a:r>
              <a:rPr lang="en-US" dirty="0" err="1"/>
              <a:t>bajehelran</a:t>
            </a:r>
            <a:r>
              <a:rPr lang="en-US" dirty="0"/>
              <a:t> </a:t>
            </a:r>
            <a:endParaRPr lang="en-GB" dirty="0"/>
          </a:p>
        </p:txBody>
      </p:sp>
      <p:sp>
        <p:nvSpPr>
          <p:cNvPr id="4" name="Slide Number Placeholder 3"/>
          <p:cNvSpPr>
            <a:spLocks noGrp="1"/>
          </p:cNvSpPr>
          <p:nvPr>
            <p:ph type="sldNum" sz="quarter" idx="5"/>
          </p:nvPr>
        </p:nvSpPr>
        <p:spPr/>
        <p:txBody>
          <a:bodyPr/>
          <a:lstStyle/>
          <a:p>
            <a:fld id="{07DCECF4-F405-4CDD-B3C1-089ECD40EE6A}" type="slidenum">
              <a:rPr lang="en-GB" smtClean="0"/>
              <a:t>27</a:t>
            </a:fld>
            <a:endParaRPr lang="en-GB"/>
          </a:p>
        </p:txBody>
      </p:sp>
    </p:spTree>
    <p:extLst>
      <p:ext uri="{BB962C8B-B14F-4D97-AF65-F5344CB8AC3E}">
        <p14:creationId xmlns:p14="http://schemas.microsoft.com/office/powerpoint/2010/main" val="312557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ko, </a:t>
            </a:r>
            <a:r>
              <a:rPr lang="en-US" dirty="0" err="1"/>
              <a:t>komalkraw</a:t>
            </a:r>
            <a:r>
              <a:rPr lang="en-US" dirty="0"/>
              <a:t>, </a:t>
            </a:r>
            <a:r>
              <a:rPr lang="en-US" dirty="0" err="1"/>
              <a:t>kalakabw</a:t>
            </a:r>
            <a:r>
              <a:rPr lang="en-US" dirty="0"/>
              <a:t> </a:t>
            </a:r>
          </a:p>
          <a:p>
            <a:r>
              <a:rPr lang="en-US" dirty="0"/>
              <a:t>Wound: </a:t>
            </a:r>
            <a:r>
              <a:rPr lang="en-US" dirty="0" err="1"/>
              <a:t>bren</a:t>
            </a:r>
            <a:r>
              <a:rPr lang="en-US" dirty="0"/>
              <a:t>, </a:t>
            </a:r>
            <a:r>
              <a:rPr lang="en-US" dirty="0" err="1"/>
              <a:t>zam</a:t>
            </a:r>
            <a:endParaRPr lang="en-US" dirty="0"/>
          </a:p>
          <a:p>
            <a:r>
              <a:rPr lang="en-US" dirty="0"/>
              <a:t>Emanate: </a:t>
            </a:r>
            <a:r>
              <a:rPr lang="en-US" dirty="0" err="1"/>
              <a:t>haldaqulet</a:t>
            </a:r>
            <a:r>
              <a:rPr lang="en-US" dirty="0"/>
              <a:t> </a:t>
            </a:r>
          </a:p>
          <a:p>
            <a:r>
              <a:rPr lang="en-US" dirty="0"/>
              <a:t>Massive: </a:t>
            </a:r>
            <a:r>
              <a:rPr lang="en-US" dirty="0" err="1"/>
              <a:t>zl</a:t>
            </a:r>
            <a:r>
              <a:rPr lang="en-US" dirty="0"/>
              <a:t>, </a:t>
            </a:r>
            <a:r>
              <a:rPr lang="en-US" dirty="0" err="1"/>
              <a:t>gaura</a:t>
            </a:r>
            <a:r>
              <a:rPr lang="en-US" dirty="0"/>
              <a:t> </a:t>
            </a:r>
          </a:p>
          <a:p>
            <a:r>
              <a:rPr lang="en-US" dirty="0" err="1"/>
              <a:t>Brendarbwne</a:t>
            </a:r>
            <a:r>
              <a:rPr lang="en-US" dirty="0"/>
              <a:t> </a:t>
            </a:r>
            <a:r>
              <a:rPr lang="en-US" dirty="0" err="1"/>
              <a:t>kalakabw</a:t>
            </a:r>
            <a:r>
              <a:rPr lang="en-US" dirty="0"/>
              <a:t> ka la </a:t>
            </a:r>
            <a:r>
              <a:rPr lang="en-US" dirty="0" err="1"/>
              <a:t>zabrw</a:t>
            </a:r>
            <a:r>
              <a:rPr lang="en-US" dirty="0"/>
              <a:t> </a:t>
            </a:r>
            <a:r>
              <a:rPr lang="en-US" dirty="0" err="1"/>
              <a:t>zange</a:t>
            </a:r>
            <a:r>
              <a:rPr lang="en-US" dirty="0"/>
              <a:t> </a:t>
            </a:r>
            <a:r>
              <a:rPr lang="en-US" dirty="0" err="1"/>
              <a:t>groupe</a:t>
            </a:r>
            <a:r>
              <a:rPr lang="en-US" dirty="0"/>
              <a:t> </a:t>
            </a:r>
            <a:r>
              <a:rPr lang="en-US" dirty="0" err="1"/>
              <a:t>gaura</a:t>
            </a:r>
            <a:r>
              <a:rPr lang="en-US" dirty="0"/>
              <a:t> </a:t>
            </a:r>
            <a:r>
              <a:rPr lang="en-US" dirty="0" err="1"/>
              <a:t>drust</a:t>
            </a:r>
            <a:r>
              <a:rPr lang="en-US" dirty="0"/>
              <a:t> </a:t>
            </a:r>
            <a:r>
              <a:rPr lang="en-US" dirty="0" err="1"/>
              <a:t>dabe</a:t>
            </a:r>
            <a:r>
              <a:rPr lang="en-US" dirty="0"/>
              <a:t> </a:t>
            </a:r>
          </a:p>
          <a:p>
            <a:r>
              <a:rPr lang="en-US" dirty="0"/>
              <a:t>Subjugate: </a:t>
            </a:r>
            <a:r>
              <a:rPr lang="en-US" dirty="0" err="1"/>
              <a:t>mlkach</a:t>
            </a:r>
            <a:r>
              <a:rPr lang="en-US" dirty="0"/>
              <a:t> </a:t>
            </a:r>
            <a:r>
              <a:rPr lang="en-US" dirty="0" err="1"/>
              <a:t>dakat</a:t>
            </a:r>
            <a:r>
              <a:rPr lang="en-US" dirty="0"/>
              <a:t> </a:t>
            </a:r>
          </a:p>
          <a:p>
            <a:r>
              <a:rPr lang="en-US" dirty="0"/>
              <a:t>Colonialism: </a:t>
            </a:r>
            <a:r>
              <a:rPr lang="en-US" dirty="0" err="1"/>
              <a:t>syasate</a:t>
            </a:r>
            <a:r>
              <a:rPr lang="en-US" dirty="0"/>
              <a:t> </a:t>
            </a:r>
            <a:r>
              <a:rPr lang="en-US" dirty="0" err="1"/>
              <a:t>dagerkare</a:t>
            </a:r>
            <a:r>
              <a:rPr lang="en-US" dirty="0"/>
              <a:t> </a:t>
            </a:r>
          </a:p>
          <a:p>
            <a:r>
              <a:rPr lang="en-US" dirty="0"/>
              <a:t>Slavery: </a:t>
            </a:r>
            <a:r>
              <a:rPr lang="en-US" dirty="0" err="1"/>
              <a:t>koyla</a:t>
            </a:r>
            <a:r>
              <a:rPr lang="en-US" dirty="0"/>
              <a:t> </a:t>
            </a:r>
            <a:endParaRPr lang="en-GB" dirty="0"/>
          </a:p>
        </p:txBody>
      </p:sp>
      <p:sp>
        <p:nvSpPr>
          <p:cNvPr id="4" name="Slide Number Placeholder 3"/>
          <p:cNvSpPr>
            <a:spLocks noGrp="1"/>
          </p:cNvSpPr>
          <p:nvPr>
            <p:ph type="sldNum" sz="quarter" idx="5"/>
          </p:nvPr>
        </p:nvSpPr>
        <p:spPr/>
        <p:txBody>
          <a:bodyPr/>
          <a:lstStyle/>
          <a:p>
            <a:fld id="{07DCECF4-F405-4CDD-B3C1-089ECD40EE6A}" type="slidenum">
              <a:rPr lang="en-GB" smtClean="0"/>
              <a:t>28</a:t>
            </a:fld>
            <a:endParaRPr lang="en-GB"/>
          </a:p>
        </p:txBody>
      </p:sp>
    </p:spTree>
    <p:extLst>
      <p:ext uri="{BB962C8B-B14F-4D97-AF65-F5344CB8AC3E}">
        <p14:creationId xmlns:p14="http://schemas.microsoft.com/office/powerpoint/2010/main" val="128926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IMRS: integrated mental rehearsal system </a:t>
            </a:r>
            <a:endParaRPr lang="en-GB" dirty="0"/>
          </a:p>
        </p:txBody>
      </p:sp>
      <p:sp>
        <p:nvSpPr>
          <p:cNvPr id="4" name="Slide Number Placeholder 3"/>
          <p:cNvSpPr>
            <a:spLocks noGrp="1"/>
          </p:cNvSpPr>
          <p:nvPr>
            <p:ph type="sldNum" sz="quarter" idx="5"/>
          </p:nvPr>
        </p:nvSpPr>
        <p:spPr/>
        <p:txBody>
          <a:bodyPr/>
          <a:lstStyle/>
          <a:p>
            <a:fld id="{07DCECF4-F405-4CDD-B3C1-089ECD40EE6A}" type="slidenum">
              <a:rPr lang="en-GB" smtClean="0"/>
              <a:t>43</a:t>
            </a:fld>
            <a:endParaRPr lang="en-GB"/>
          </a:p>
        </p:txBody>
      </p:sp>
    </p:spTree>
    <p:extLst>
      <p:ext uri="{BB962C8B-B14F-4D97-AF65-F5344CB8AC3E}">
        <p14:creationId xmlns:p14="http://schemas.microsoft.com/office/powerpoint/2010/main" val="98379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5AAF9B-594D-4034-A91C-E7CB50DE31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284674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F9B-594D-4034-A91C-E7CB50DE31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268954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F9B-594D-4034-A91C-E7CB50DE31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250661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F9B-594D-4034-A91C-E7CB50DE31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427695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5AAF9B-594D-4034-A91C-E7CB50DE31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63992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5AAF9B-594D-4034-A91C-E7CB50DE31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194132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5AAF9B-594D-4034-A91C-E7CB50DE315C}"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161331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5AAF9B-594D-4034-A91C-E7CB50DE315C}"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139440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AAF9B-594D-4034-A91C-E7CB50DE315C}"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7361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AAF9B-594D-4034-A91C-E7CB50DE31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233597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AAF9B-594D-4034-A91C-E7CB50DE31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EE785-6774-4380-B8CB-0B572CE8639A}" type="slidenum">
              <a:rPr lang="en-US" smtClean="0"/>
              <a:t>‹#›</a:t>
            </a:fld>
            <a:endParaRPr lang="en-US"/>
          </a:p>
        </p:txBody>
      </p:sp>
    </p:spTree>
    <p:extLst>
      <p:ext uri="{BB962C8B-B14F-4D97-AF65-F5344CB8AC3E}">
        <p14:creationId xmlns:p14="http://schemas.microsoft.com/office/powerpoint/2010/main" val="81990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AF9B-594D-4034-A91C-E7CB50DE315C}"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EE785-6774-4380-B8CB-0B572CE8639A}" type="slidenum">
              <a:rPr lang="en-US" smtClean="0"/>
              <a:t>‹#›</a:t>
            </a:fld>
            <a:endParaRPr lang="en-US"/>
          </a:p>
        </p:txBody>
      </p:sp>
    </p:spTree>
    <p:extLst>
      <p:ext uri="{BB962C8B-B14F-4D97-AF65-F5344CB8AC3E}">
        <p14:creationId xmlns:p14="http://schemas.microsoft.com/office/powerpoint/2010/main" val="3475933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392" y="1278385"/>
            <a:ext cx="5220071" cy="1793288"/>
          </a:xfrm>
          <a:solidFill>
            <a:srgbClr val="92D050"/>
          </a:solidFill>
        </p:spPr>
        <p:txBody>
          <a:bodyPr>
            <a:normAutofit fontScale="90000"/>
          </a:bodyPr>
          <a:lstStyle/>
          <a:p>
            <a:br>
              <a:rPr lang="en-US" sz="3600" b="1" dirty="0">
                <a:latin typeface="Times New Roman" panose="02020603050405020304" pitchFamily="18" charset="0"/>
                <a:cs typeface="Times New Roman" panose="02020603050405020304" pitchFamily="18" charset="0"/>
              </a:rPr>
            </a:br>
            <a:r>
              <a:rPr lang="en-US" sz="3100" b="1" dirty="0">
                <a:latin typeface="HelveticaNeueLTStd-Hv"/>
              </a:rPr>
              <a:t>Trauma- and Stressor-Related Disorders</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1991" y="4172990"/>
            <a:ext cx="5607472" cy="1322773"/>
          </a:xfrm>
        </p:spPr>
        <p:txBody>
          <a:bodyPr>
            <a:normAutofit fontScale="92500" lnSpcReduction="10000"/>
          </a:bodyPr>
          <a:lstStyle/>
          <a:p>
            <a:r>
              <a:rPr lang="en-US" sz="3200" b="1" dirty="0">
                <a:latin typeface="Times New Roman" panose="02020603050405020304" pitchFamily="18" charset="0"/>
                <a:cs typeface="Times New Roman" panose="02020603050405020304" pitchFamily="18" charset="0"/>
              </a:rPr>
              <a:t>Dr. Mosleh S. Kareem</a:t>
            </a:r>
          </a:p>
          <a:p>
            <a:r>
              <a:rPr lang="en-US" sz="3200" b="1" dirty="0">
                <a:latin typeface="Times New Roman" panose="02020603050405020304" pitchFamily="18" charset="0"/>
                <a:cs typeface="Times New Roman" panose="02020603050405020304" pitchFamily="18" charset="0"/>
              </a:rPr>
              <a:t>PhD in psych. Nursing and psychotherapist </a:t>
            </a:r>
          </a:p>
        </p:txBody>
      </p:sp>
      <p:pic>
        <p:nvPicPr>
          <p:cNvPr id="4" name="Picture 3">
            <a:extLst>
              <a:ext uri="{FF2B5EF4-FFF2-40B4-BE49-F238E27FC236}">
                <a16:creationId xmlns:a16="http://schemas.microsoft.com/office/drawing/2014/main" id="{B4A25ED3-2D71-CFC9-7BDF-546AAC898AE8}"/>
              </a:ext>
            </a:extLst>
          </p:cNvPr>
          <p:cNvPicPr>
            <a:picLocks noChangeAspect="1"/>
          </p:cNvPicPr>
          <p:nvPr/>
        </p:nvPicPr>
        <p:blipFill>
          <a:blip r:embed="rId2"/>
          <a:stretch>
            <a:fillRect/>
          </a:stretch>
        </p:blipFill>
        <p:spPr>
          <a:xfrm>
            <a:off x="5699463" y="177068"/>
            <a:ext cx="6400547" cy="6552205"/>
          </a:xfrm>
          <a:prstGeom prst="rect">
            <a:avLst/>
          </a:prstGeom>
        </p:spPr>
      </p:pic>
    </p:spTree>
    <p:extLst>
      <p:ext uri="{BB962C8B-B14F-4D97-AF65-F5344CB8AC3E}">
        <p14:creationId xmlns:p14="http://schemas.microsoft.com/office/powerpoint/2010/main" val="142570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98068F-30A8-C1F2-658C-45EB6E7EF006}"/>
              </a:ext>
            </a:extLst>
          </p:cNvPr>
          <p:cNvPicPr>
            <a:picLocks noGrp="1" noChangeAspect="1"/>
          </p:cNvPicPr>
          <p:nvPr>
            <p:ph idx="1"/>
          </p:nvPr>
        </p:nvPicPr>
        <p:blipFill>
          <a:blip r:embed="rId2"/>
          <a:stretch>
            <a:fillRect/>
          </a:stretch>
        </p:blipFill>
        <p:spPr>
          <a:xfrm>
            <a:off x="230819" y="124287"/>
            <a:ext cx="11745157" cy="6622741"/>
          </a:xfrm>
          <a:prstGeom prst="rect">
            <a:avLst/>
          </a:prstGeom>
        </p:spPr>
      </p:pic>
    </p:spTree>
    <p:extLst>
      <p:ext uri="{BB962C8B-B14F-4D97-AF65-F5344CB8AC3E}">
        <p14:creationId xmlns:p14="http://schemas.microsoft.com/office/powerpoint/2010/main" val="71296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5DFFBA-9415-94CE-42FE-354E1FDF65C4}"/>
              </a:ext>
            </a:extLst>
          </p:cNvPr>
          <p:cNvSpPr>
            <a:spLocks noGrp="1"/>
          </p:cNvSpPr>
          <p:nvPr>
            <p:ph idx="1"/>
          </p:nvPr>
        </p:nvSpPr>
        <p:spPr>
          <a:xfrm>
            <a:off x="838200" y="423332"/>
            <a:ext cx="10515600" cy="6128469"/>
          </a:xfrm>
        </p:spPr>
        <p:txBody>
          <a:bodyPr>
            <a:noAutofit/>
          </a:bodyPr>
          <a:lstStyle/>
          <a:p>
            <a:pPr marL="0" indent="0" algn="l">
              <a:buNone/>
            </a:pPr>
            <a:r>
              <a:rPr lang="en-US" sz="2400" b="1" i="0" u="none" strike="noStrike" baseline="0" dirty="0"/>
              <a:t>E. Marked alterations in arousal and reactivity associated with the traumatic event(s), beginning or worsening after the traumatic event(s) occurred, as evidenced by two (or more) of the following:</a:t>
            </a:r>
          </a:p>
          <a:p>
            <a:pPr marL="0" indent="0" algn="l">
              <a:buNone/>
            </a:pPr>
            <a:r>
              <a:rPr lang="en-US" sz="2400" b="1" i="0" dirty="0">
                <a:solidFill>
                  <a:srgbClr val="3C3B3B"/>
                </a:solidFill>
                <a:effectLst/>
              </a:rPr>
              <a:t>1. Irritability or aggression</a:t>
            </a:r>
          </a:p>
          <a:p>
            <a:pPr marL="0" indent="0" algn="l">
              <a:buNone/>
            </a:pPr>
            <a:endParaRPr lang="en-US" sz="2400" b="1" i="0" u="none" strike="noStrike" baseline="0" dirty="0"/>
          </a:p>
          <a:p>
            <a:pPr marL="0" indent="0" algn="l">
              <a:buNone/>
            </a:pPr>
            <a:r>
              <a:rPr lang="en-US" sz="2400" b="1" i="0" u="none" strike="noStrike" baseline="0" dirty="0"/>
              <a:t>2. Reckless or self-destructive behavior.</a:t>
            </a:r>
          </a:p>
          <a:p>
            <a:pPr marL="0" indent="0" algn="l">
              <a:buNone/>
            </a:pPr>
            <a:endParaRPr lang="en-US" sz="2400" b="1" i="0" u="none" strike="noStrike" baseline="0" dirty="0"/>
          </a:p>
          <a:p>
            <a:pPr marL="0" indent="0" algn="l">
              <a:buNone/>
            </a:pPr>
            <a:r>
              <a:rPr lang="en-US" sz="2400" b="1" i="0" u="none" strike="noStrike" baseline="0" dirty="0"/>
              <a:t>3. Hypervigilance (Hyperalert).</a:t>
            </a:r>
          </a:p>
          <a:p>
            <a:pPr marL="0" indent="0" algn="l">
              <a:buNone/>
            </a:pPr>
            <a:endParaRPr lang="en-US" sz="2400" b="1" i="0" u="none" strike="noStrike" baseline="0" dirty="0"/>
          </a:p>
          <a:p>
            <a:pPr marL="0" indent="0" algn="l">
              <a:buNone/>
            </a:pPr>
            <a:r>
              <a:rPr lang="en-US" sz="2400" b="1" i="0" u="none" strike="noStrike" baseline="0" dirty="0"/>
              <a:t>4. Exaggerated startle response.</a:t>
            </a:r>
          </a:p>
          <a:p>
            <a:pPr marL="0" indent="0" algn="l">
              <a:buNone/>
            </a:pPr>
            <a:endParaRPr lang="en-US" sz="2400" b="1" i="0" u="none" strike="noStrike" baseline="0" dirty="0"/>
          </a:p>
          <a:p>
            <a:pPr marL="0" indent="0" algn="l">
              <a:buNone/>
            </a:pPr>
            <a:r>
              <a:rPr lang="en-US" sz="2400" b="1" i="0" u="none" strike="noStrike" baseline="0" dirty="0"/>
              <a:t>5. Problems with concentration.</a:t>
            </a:r>
          </a:p>
          <a:p>
            <a:pPr marL="0" indent="0" algn="l">
              <a:buNone/>
            </a:pPr>
            <a:endParaRPr lang="en-US" sz="2400" b="1" i="0" u="none" strike="noStrike" baseline="0" dirty="0"/>
          </a:p>
          <a:p>
            <a:pPr marL="0" indent="0" algn="l">
              <a:buNone/>
            </a:pPr>
            <a:r>
              <a:rPr lang="en-US" sz="2400" b="1" i="0" u="none" strike="noStrike" baseline="0" dirty="0"/>
              <a:t>6. Sleep disturbance (e.g., difficulty falling or staying asleep or restless sleep).</a:t>
            </a:r>
            <a:endParaRPr lang="en-US" sz="2400" b="1" dirty="0"/>
          </a:p>
        </p:txBody>
      </p:sp>
    </p:spTree>
    <p:extLst>
      <p:ext uri="{BB962C8B-B14F-4D97-AF65-F5344CB8AC3E}">
        <p14:creationId xmlns:p14="http://schemas.microsoft.com/office/powerpoint/2010/main" val="128802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6F0C-75FF-C81D-73EB-B9CB6A513C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CC1CD0-2EF9-5328-0F40-B68965F5E4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9B008FE-DC0D-A351-24D6-A6B5E8D625F5}"/>
              </a:ext>
            </a:extLst>
          </p:cNvPr>
          <p:cNvPicPr>
            <a:picLocks noChangeAspect="1"/>
          </p:cNvPicPr>
          <p:nvPr/>
        </p:nvPicPr>
        <p:blipFill>
          <a:blip r:embed="rId2"/>
          <a:stretch>
            <a:fillRect/>
          </a:stretch>
        </p:blipFill>
        <p:spPr>
          <a:xfrm>
            <a:off x="142613" y="66908"/>
            <a:ext cx="11727809" cy="6425967"/>
          </a:xfrm>
          <a:prstGeom prst="rect">
            <a:avLst/>
          </a:prstGeom>
        </p:spPr>
      </p:pic>
    </p:spTree>
    <p:extLst>
      <p:ext uri="{BB962C8B-B14F-4D97-AF65-F5344CB8AC3E}">
        <p14:creationId xmlns:p14="http://schemas.microsoft.com/office/powerpoint/2010/main" val="107007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627D-00F7-1D48-EB71-C839D913D1BB}"/>
              </a:ext>
            </a:extLst>
          </p:cNvPr>
          <p:cNvSpPr>
            <a:spLocks noGrp="1"/>
          </p:cNvSpPr>
          <p:nvPr>
            <p:ph type="title"/>
          </p:nvPr>
        </p:nvSpPr>
        <p:spPr/>
        <p:txBody>
          <a:bodyPr/>
          <a:lstStyle/>
          <a:p>
            <a:endParaRPr lang="en-US"/>
          </a:p>
        </p:txBody>
      </p:sp>
      <p:pic>
        <p:nvPicPr>
          <p:cNvPr id="4" name="Picture 6" descr="Post-traumatic Stress — Lincoln Family Medicine Center">
            <a:extLst>
              <a:ext uri="{FF2B5EF4-FFF2-40B4-BE49-F238E27FC236}">
                <a16:creationId xmlns:a16="http://schemas.microsoft.com/office/drawing/2014/main" id="{43258EAE-A7B9-049D-23F1-2286CEAB0A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21" y="62144"/>
            <a:ext cx="11842812" cy="679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8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564F9-1D09-DC2E-7E34-5EFADA15B4DA}"/>
              </a:ext>
            </a:extLst>
          </p:cNvPr>
          <p:cNvSpPr>
            <a:spLocks noGrp="1"/>
          </p:cNvSpPr>
          <p:nvPr>
            <p:ph idx="1"/>
          </p:nvPr>
        </p:nvSpPr>
        <p:spPr>
          <a:xfrm>
            <a:off x="321733" y="626533"/>
            <a:ext cx="11243734" cy="5304897"/>
          </a:xfrm>
        </p:spPr>
        <p:txBody>
          <a:bodyPr>
            <a:normAutofit/>
          </a:bodyPr>
          <a:lstStyle/>
          <a:p>
            <a:pPr marL="0" indent="0">
              <a:buNone/>
            </a:pPr>
            <a:r>
              <a:rPr lang="en-US" sz="2400" b="1" i="0" u="none" strike="noStrike" baseline="0" dirty="0">
                <a:latin typeface="HelveticaLTStd-Roman"/>
              </a:rPr>
              <a:t>F. Duration of the disturbance (Criteria B, C, D, and E) is more than 1 month.</a:t>
            </a:r>
          </a:p>
          <a:p>
            <a:pPr marL="0" indent="0">
              <a:buNone/>
            </a:pPr>
            <a:endParaRPr lang="en-US" sz="2400" b="1" i="0" u="none" strike="noStrike" baseline="0" dirty="0">
              <a:latin typeface="HelveticaLTStd-Roman"/>
            </a:endParaRPr>
          </a:p>
          <a:p>
            <a:pPr marL="0" indent="0" algn="l">
              <a:buNone/>
            </a:pPr>
            <a:r>
              <a:rPr lang="en-US" sz="2400" b="1" i="0" u="none" strike="noStrike" baseline="0" dirty="0">
                <a:latin typeface="HelveticaLTStd-Roman"/>
              </a:rPr>
              <a:t>G. The disturbance causes clinically significant distress or impairment in social, occupational, or other important areas of functioning.</a:t>
            </a:r>
          </a:p>
          <a:p>
            <a:pPr marL="0" indent="0" algn="l">
              <a:buNone/>
            </a:pPr>
            <a:endParaRPr lang="en-US" sz="2400" b="1" i="0" u="none" strike="noStrike" baseline="0" dirty="0">
              <a:latin typeface="HelveticaLTStd-Roman"/>
            </a:endParaRPr>
          </a:p>
          <a:p>
            <a:pPr marL="0" indent="0" algn="l">
              <a:buNone/>
            </a:pPr>
            <a:r>
              <a:rPr lang="en-US" sz="2400" b="1" i="0" u="none" strike="noStrike" baseline="0" dirty="0">
                <a:latin typeface="HelveticaLTStd-Roman"/>
              </a:rPr>
              <a:t>H. The disturbance is not attributable to the physiological effects of a substance (e.g., medication, alcohol) or another medical condition.</a:t>
            </a:r>
            <a:endParaRPr lang="en-US" sz="3600" b="1" i="0" dirty="0">
              <a:solidFill>
                <a:srgbClr val="3C3B3B"/>
              </a:solidFill>
              <a:effectLst/>
              <a:latin typeface="open-sans"/>
            </a:endParaRPr>
          </a:p>
          <a:p>
            <a:pPr marL="0" indent="0">
              <a:buNone/>
            </a:pPr>
            <a:endParaRPr lang="en-US" sz="3600" b="1" dirty="0">
              <a:solidFill>
                <a:srgbClr val="3C3B3B"/>
              </a:solidFill>
              <a:latin typeface="open-sans"/>
            </a:endParaRPr>
          </a:p>
        </p:txBody>
      </p:sp>
    </p:spTree>
    <p:extLst>
      <p:ext uri="{BB962C8B-B14F-4D97-AF65-F5344CB8AC3E}">
        <p14:creationId xmlns:p14="http://schemas.microsoft.com/office/powerpoint/2010/main" val="205868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7C2E-E3F4-68E0-C883-CF512654B4AB}"/>
              </a:ext>
            </a:extLst>
          </p:cNvPr>
          <p:cNvSpPr>
            <a:spLocks noGrp="1"/>
          </p:cNvSpPr>
          <p:nvPr>
            <p:ph type="title"/>
          </p:nvPr>
        </p:nvSpPr>
        <p:spPr/>
        <p:txBody>
          <a:bodyPr/>
          <a:lstStyle/>
          <a:p>
            <a:r>
              <a:rPr lang="en-US" sz="4400" b="0" i="0" u="none" strike="noStrike" baseline="0" dirty="0">
                <a:latin typeface="HelveticaNeueLTStd-Hv"/>
              </a:rPr>
              <a:t>Prevalence of </a:t>
            </a:r>
            <a:r>
              <a:rPr lang="en-US" sz="4400" b="0" i="0" u="none" strike="noStrike" baseline="0" dirty="0">
                <a:latin typeface="PalatinoLTStd-Roman"/>
              </a:rPr>
              <a:t>PTSD</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D569BA32-2281-609B-EDFD-1A996C668982}"/>
              </a:ext>
            </a:extLst>
          </p:cNvPr>
          <p:cNvSpPr>
            <a:spLocks noGrp="1"/>
          </p:cNvSpPr>
          <p:nvPr>
            <p:ph idx="1"/>
          </p:nvPr>
        </p:nvSpPr>
        <p:spPr>
          <a:xfrm>
            <a:off x="999068" y="1825625"/>
            <a:ext cx="10354732" cy="4351338"/>
          </a:xfrm>
        </p:spPr>
        <p:txBody>
          <a:bodyPr>
            <a:normAutofit/>
          </a:bodyPr>
          <a:lstStyle/>
          <a:p>
            <a:pPr algn="l">
              <a:buFont typeface="Wingdings" panose="05000000000000000000" pitchFamily="2" charset="2"/>
              <a:buChar char="Ø"/>
            </a:pPr>
            <a:r>
              <a:rPr lang="en-US" b="1" i="0" u="none" strike="noStrike" baseline="0" dirty="0">
                <a:latin typeface="PalatinoLTStd-Roman"/>
              </a:rPr>
              <a:t>In the United States, projected lifetime risk for PTSD using DSM-IV criteria at age 75 years is 8.7%. </a:t>
            </a:r>
          </a:p>
          <a:p>
            <a:pPr marL="0" indent="0" algn="l">
              <a:buNone/>
            </a:pPr>
            <a:endParaRPr lang="en-US" b="1" i="0" u="none" strike="noStrike" baseline="0" dirty="0">
              <a:latin typeface="PalatinoLTStd-Roman"/>
            </a:endParaRPr>
          </a:p>
          <a:p>
            <a:pPr algn="l">
              <a:buFont typeface="Wingdings" panose="05000000000000000000" pitchFamily="2" charset="2"/>
              <a:buChar char="Ø"/>
            </a:pPr>
            <a:r>
              <a:rPr lang="en-US" b="1" i="0" u="none" strike="noStrike" baseline="0" dirty="0">
                <a:latin typeface="PalatinoLTStd-Roman"/>
              </a:rPr>
              <a:t>Twelve-month prevalence among U.S. adults is about 3.5%.</a:t>
            </a:r>
          </a:p>
          <a:p>
            <a:pPr marL="0" indent="0" algn="l">
              <a:buNone/>
            </a:pPr>
            <a:endParaRPr lang="en-US" b="1" i="0" u="none" strike="noStrike" baseline="0" dirty="0">
              <a:latin typeface="PalatinoLTStd-Roman"/>
            </a:endParaRPr>
          </a:p>
          <a:p>
            <a:pPr algn="l">
              <a:buFont typeface="Wingdings" panose="05000000000000000000" pitchFamily="2" charset="2"/>
              <a:buChar char="Ø"/>
            </a:pPr>
            <a:r>
              <a:rPr lang="en-US" b="1" i="0" u="none" strike="noStrike" baseline="0" dirty="0">
                <a:latin typeface="PalatinoLTStd-Roman"/>
              </a:rPr>
              <a:t>Lower estimates are seen in Europe and most Asian, African, and Latin American countries, clustering around</a:t>
            </a:r>
          </a:p>
          <a:p>
            <a:pPr marL="0" indent="0" algn="l">
              <a:buNone/>
            </a:pPr>
            <a:r>
              <a:rPr lang="en-US" b="1" i="0" u="none" strike="noStrike" baseline="0" dirty="0">
                <a:latin typeface="PalatinoLTStd-Roman"/>
              </a:rPr>
              <a:t>0.5%–1.0%.</a:t>
            </a:r>
            <a:endParaRPr lang="en-US" sz="4000" b="1" dirty="0"/>
          </a:p>
        </p:txBody>
      </p:sp>
    </p:spTree>
    <p:extLst>
      <p:ext uri="{BB962C8B-B14F-4D97-AF65-F5344CB8AC3E}">
        <p14:creationId xmlns:p14="http://schemas.microsoft.com/office/powerpoint/2010/main" val="346878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877A-41BA-1C90-E574-E23839E2F8D1}"/>
              </a:ext>
            </a:extLst>
          </p:cNvPr>
          <p:cNvSpPr>
            <a:spLocks noGrp="1"/>
          </p:cNvSpPr>
          <p:nvPr>
            <p:ph type="title"/>
          </p:nvPr>
        </p:nvSpPr>
        <p:spPr>
          <a:xfrm>
            <a:off x="900344" y="875267"/>
            <a:ext cx="10515600" cy="904382"/>
          </a:xfrm>
        </p:spPr>
        <p:txBody>
          <a:bodyPr>
            <a:normAutofit fontScale="90000"/>
          </a:bodyPr>
          <a:lstStyle/>
          <a:p>
            <a:r>
              <a:rPr lang="en-US" sz="4000" b="1" i="0" u="none" strike="noStrike" baseline="0" dirty="0">
                <a:latin typeface="+mn-lt"/>
              </a:rPr>
              <a:t>Risk and Prognostic Factors</a:t>
            </a:r>
            <a:br>
              <a:rPr lang="en-US" sz="1800" b="0" i="0" u="none" strike="noStrike" baseline="0" dirty="0">
                <a:latin typeface="HelveticaNeueLTStd-Hv"/>
              </a:rPr>
            </a:br>
            <a:endParaRPr lang="en-US" dirty="0"/>
          </a:p>
        </p:txBody>
      </p:sp>
      <p:sp>
        <p:nvSpPr>
          <p:cNvPr id="4" name="Content Placeholder 3">
            <a:extLst>
              <a:ext uri="{FF2B5EF4-FFF2-40B4-BE49-F238E27FC236}">
                <a16:creationId xmlns:a16="http://schemas.microsoft.com/office/drawing/2014/main" id="{AA7A21D0-F097-17E1-DD78-876D2F8AE86D}"/>
              </a:ext>
            </a:extLst>
          </p:cNvPr>
          <p:cNvSpPr>
            <a:spLocks noGrp="1"/>
          </p:cNvSpPr>
          <p:nvPr>
            <p:ph idx="1"/>
          </p:nvPr>
        </p:nvSpPr>
        <p:spPr>
          <a:xfrm>
            <a:off x="541538" y="1779650"/>
            <a:ext cx="11398928" cy="4630028"/>
          </a:xfrm>
        </p:spPr>
        <p:txBody>
          <a:bodyPr>
            <a:normAutofit/>
          </a:bodyPr>
          <a:lstStyle/>
          <a:p>
            <a:pPr marL="0" indent="0">
              <a:buNone/>
            </a:pPr>
            <a:r>
              <a:rPr lang="en-US" sz="3200" b="1" i="0" u="none" strike="noStrike" baseline="0" dirty="0">
                <a:latin typeface="PalatinoLTStd-Roman"/>
              </a:rPr>
              <a:t>Risk (and protective) factors are generally divided into:</a:t>
            </a:r>
          </a:p>
          <a:p>
            <a:pPr marL="0" indent="0">
              <a:buNone/>
            </a:pPr>
            <a:endParaRPr lang="en-US" sz="3200" b="1" i="0" u="none" strike="noStrike" baseline="0" dirty="0">
              <a:latin typeface="PalatinoLTStd-Roman"/>
            </a:endParaRPr>
          </a:p>
          <a:p>
            <a:r>
              <a:rPr lang="en-US" sz="3200" b="1" i="0" u="none" strike="noStrike" baseline="0" dirty="0">
                <a:latin typeface="PalatinoLTStd-Roman"/>
              </a:rPr>
              <a:t> </a:t>
            </a:r>
            <a:r>
              <a:rPr lang="en-US" sz="3200" b="1" dirty="0">
                <a:latin typeface="PalatinoLTStd-Roman"/>
              </a:rPr>
              <a:t>P</a:t>
            </a:r>
            <a:r>
              <a:rPr lang="en-US" sz="3200" b="1" i="0" u="none" strike="noStrike" baseline="0" dirty="0">
                <a:latin typeface="PalatinoLTStd-Roman"/>
              </a:rPr>
              <a:t>re-traumatic</a:t>
            </a:r>
            <a:r>
              <a:rPr lang="en-US" sz="3200" b="1" dirty="0">
                <a:latin typeface="PalatinoLTStd-Roman"/>
              </a:rPr>
              <a:t> (</a:t>
            </a:r>
            <a:r>
              <a:rPr lang="en-US" sz="3200" dirty="0">
                <a:latin typeface="Times New Roman" panose="02020603050405020304" pitchFamily="18" charset="0"/>
                <a:cs typeface="Times New Roman" panose="02020603050405020304" pitchFamily="18" charset="0"/>
              </a:rPr>
              <a:t>Pre-event factors</a:t>
            </a:r>
            <a:r>
              <a:rPr lang="en-US" sz="3200" b="1" dirty="0">
                <a:latin typeface="PalatinoLTStd-Roman"/>
              </a:rPr>
              <a:t>),</a:t>
            </a:r>
          </a:p>
          <a:p>
            <a:endParaRPr lang="en-US" sz="3200" b="1" i="0" u="none" strike="noStrike" baseline="0" dirty="0">
              <a:latin typeface="PalatinoLTStd-Roman"/>
            </a:endParaRPr>
          </a:p>
          <a:p>
            <a:r>
              <a:rPr lang="en-US" sz="3200" b="1" dirty="0">
                <a:latin typeface="PalatinoLTStd-Roman"/>
              </a:rPr>
              <a:t>P</a:t>
            </a:r>
            <a:r>
              <a:rPr lang="en-US" sz="3200" b="1" i="0" u="none" strike="noStrike" baseline="0" dirty="0">
                <a:latin typeface="PalatinoLTStd-Roman"/>
              </a:rPr>
              <a:t>eritraumatic (</a:t>
            </a:r>
            <a:r>
              <a:rPr lang="en-US" sz="3200" dirty="0">
                <a:latin typeface="Times New Roman" panose="02020603050405020304" pitchFamily="18" charset="0"/>
                <a:cs typeface="Times New Roman" panose="02020603050405020304" pitchFamily="18" charset="0"/>
              </a:rPr>
              <a:t>Event factors,</a:t>
            </a:r>
            <a:r>
              <a:rPr lang="en-US" sz="3200" b="1" i="0" u="none" strike="noStrike" baseline="0" dirty="0">
                <a:latin typeface="PalatinoLTStd-Roman"/>
              </a:rPr>
              <a:t>),  </a:t>
            </a:r>
          </a:p>
          <a:p>
            <a:pPr marL="0" indent="0">
              <a:buNone/>
            </a:pPr>
            <a:endParaRPr lang="en-US" sz="3200" b="1" i="0" u="none" strike="noStrike" baseline="0" dirty="0">
              <a:latin typeface="PalatinoLTStd-Roman"/>
            </a:endParaRPr>
          </a:p>
          <a:p>
            <a:r>
              <a:rPr lang="en-US" sz="3200" b="1" dirty="0">
                <a:latin typeface="PalatinoLTStd-Roman"/>
              </a:rPr>
              <a:t>a</a:t>
            </a:r>
            <a:r>
              <a:rPr lang="en-US" sz="3200" b="1" i="0" u="none" strike="noStrike" baseline="0" dirty="0">
                <a:latin typeface="PalatinoLTStd-Roman"/>
              </a:rPr>
              <a:t>nd posttraumatic factors(</a:t>
            </a:r>
            <a:r>
              <a:rPr lang="en-US" sz="3200" dirty="0">
                <a:latin typeface="Times New Roman" panose="02020603050405020304" pitchFamily="18" charset="0"/>
                <a:cs typeface="Times New Roman" panose="02020603050405020304" pitchFamily="18" charset="0"/>
              </a:rPr>
              <a:t>Post-event factors</a:t>
            </a:r>
            <a:r>
              <a:rPr lang="en-US" sz="3200" b="1" i="0" u="none" strike="noStrike" baseline="0" dirty="0">
                <a:latin typeface="PalatinoLTStd-Roman"/>
              </a:rPr>
              <a:t>).</a:t>
            </a:r>
            <a:endParaRPr lang="en-US" sz="3200" b="1" dirty="0"/>
          </a:p>
        </p:txBody>
      </p:sp>
    </p:spTree>
    <p:extLst>
      <p:ext uri="{BB962C8B-B14F-4D97-AF65-F5344CB8AC3E}">
        <p14:creationId xmlns:p14="http://schemas.microsoft.com/office/powerpoint/2010/main" val="271331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E583-4DA8-4860-48EA-8553722CF7FB}"/>
              </a:ext>
            </a:extLst>
          </p:cNvPr>
          <p:cNvSpPr>
            <a:spLocks noGrp="1"/>
          </p:cNvSpPr>
          <p:nvPr>
            <p:ph type="title"/>
          </p:nvPr>
        </p:nvSpPr>
        <p:spPr>
          <a:xfrm>
            <a:off x="838200" y="365126"/>
            <a:ext cx="10515600" cy="842890"/>
          </a:xfrm>
        </p:spPr>
        <p:txBody>
          <a:bodyPr>
            <a:normAutofit/>
          </a:bodyPr>
          <a:lstStyle/>
          <a:p>
            <a:r>
              <a:rPr lang="en-US" sz="4000" b="1" dirty="0"/>
              <a:t>Pre-traumatic factors </a:t>
            </a:r>
          </a:p>
        </p:txBody>
      </p:sp>
      <p:sp>
        <p:nvSpPr>
          <p:cNvPr id="3" name="Content Placeholder 2">
            <a:extLst>
              <a:ext uri="{FF2B5EF4-FFF2-40B4-BE49-F238E27FC236}">
                <a16:creationId xmlns:a16="http://schemas.microsoft.com/office/drawing/2014/main" id="{D7DE9929-A916-74A1-0239-C9DA95E66849}"/>
              </a:ext>
            </a:extLst>
          </p:cNvPr>
          <p:cNvSpPr>
            <a:spLocks noGrp="1"/>
          </p:cNvSpPr>
          <p:nvPr>
            <p:ph idx="1"/>
          </p:nvPr>
        </p:nvSpPr>
        <p:spPr>
          <a:xfrm>
            <a:off x="570451" y="1409351"/>
            <a:ext cx="10783349" cy="4826335"/>
          </a:xfrm>
        </p:spPr>
        <p:txBody>
          <a:bodyPr>
            <a:normAutofit fontScale="92500"/>
          </a:bodyPr>
          <a:lstStyle/>
          <a:p>
            <a:pPr marL="0" indent="0" algn="l">
              <a:buNone/>
            </a:pPr>
            <a:r>
              <a:rPr lang="en-US" sz="2400" b="1" i="0" u="none" strike="noStrike" baseline="0" dirty="0"/>
              <a:t>Temperamental:  These include childhood emotional problems by age 6 years (e.g., prior</a:t>
            </a:r>
          </a:p>
          <a:p>
            <a:pPr marL="0" indent="0" algn="l">
              <a:buNone/>
            </a:pPr>
            <a:r>
              <a:rPr lang="en-US" sz="2400" b="1" i="0" u="none" strike="noStrike" baseline="0" dirty="0"/>
              <a:t>traumatic exposure, or anxiety problems) and prior mental disorders (e.g.,</a:t>
            </a:r>
          </a:p>
          <a:p>
            <a:pPr marL="0" indent="0" algn="l">
              <a:buNone/>
            </a:pPr>
            <a:r>
              <a:rPr lang="en-US" sz="2400" b="1" i="0" u="none" strike="noStrike" baseline="0" dirty="0"/>
              <a:t>panic disorder, depressive disorder, PTSD, or obsessive-compulsive disorder [OCD]).</a:t>
            </a:r>
          </a:p>
          <a:p>
            <a:pPr marL="0" indent="0" algn="l">
              <a:buNone/>
            </a:pPr>
            <a:endParaRPr lang="en-US" sz="2400" b="1" i="0" u="none" strike="noStrike" baseline="0" dirty="0"/>
          </a:p>
          <a:p>
            <a:pPr marL="0" indent="0" algn="l">
              <a:buNone/>
            </a:pPr>
            <a:r>
              <a:rPr lang="en-US" sz="2400" b="1" i="0" u="none" strike="noStrike" baseline="0" dirty="0"/>
              <a:t>Environmental. These include lower socioeconomic status; lower education; exposure to</a:t>
            </a:r>
          </a:p>
          <a:p>
            <a:pPr marL="0" indent="0" algn="l">
              <a:buNone/>
            </a:pPr>
            <a:r>
              <a:rPr lang="en-US" sz="2400" b="1" i="0" u="none" strike="noStrike" baseline="0" dirty="0"/>
              <a:t>prior trauma (especially during childhood).</a:t>
            </a:r>
          </a:p>
          <a:p>
            <a:pPr marL="0" indent="0" algn="l">
              <a:buNone/>
            </a:pPr>
            <a:endParaRPr lang="en-US" sz="2400" b="1" dirty="0"/>
          </a:p>
          <a:p>
            <a:pPr marL="0" indent="0" algn="l">
              <a:buNone/>
            </a:pPr>
            <a:r>
              <a:rPr lang="en-US" sz="2400" b="1" i="0" u="none" strike="noStrike" baseline="0" dirty="0"/>
              <a:t>Genetic and physiological. These include female gender and younger age at the time of</a:t>
            </a:r>
          </a:p>
          <a:p>
            <a:pPr marL="0" indent="0" algn="l">
              <a:buNone/>
            </a:pPr>
            <a:r>
              <a:rPr lang="en-US" sz="2400" b="1" i="0" u="none" strike="noStrike" baseline="0" dirty="0"/>
              <a:t>trauma exposure (for adults). Certain genotypes may either be protective or increase risk</a:t>
            </a:r>
          </a:p>
          <a:p>
            <a:pPr marL="0" indent="0" algn="l">
              <a:buNone/>
            </a:pPr>
            <a:r>
              <a:rPr lang="en-US" sz="2400" b="1" i="0" u="none" strike="noStrike" baseline="0" dirty="0"/>
              <a:t>of PTSD after exposure to traumatic events.</a:t>
            </a:r>
            <a:endParaRPr lang="en-US" sz="2400" b="1" dirty="0"/>
          </a:p>
        </p:txBody>
      </p:sp>
    </p:spTree>
    <p:extLst>
      <p:ext uri="{BB962C8B-B14F-4D97-AF65-F5344CB8AC3E}">
        <p14:creationId xmlns:p14="http://schemas.microsoft.com/office/powerpoint/2010/main" val="16228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0" u="none" strike="noStrike" baseline="0" dirty="0">
                <a:latin typeface="HelveticaLTStd-Bold"/>
              </a:rPr>
              <a:t>Peritraumatic factors (</a:t>
            </a:r>
            <a:r>
              <a:rPr lang="en-US" sz="3600" b="1" dirty="0">
                <a:latin typeface="Times New Roman" panose="02020603050405020304" pitchFamily="18" charset="0"/>
                <a:cs typeface="Times New Roman" panose="02020603050405020304" pitchFamily="18" charset="0"/>
              </a:rPr>
              <a:t>Event Factors)…</a:t>
            </a:r>
          </a:p>
        </p:txBody>
      </p:sp>
      <p:sp>
        <p:nvSpPr>
          <p:cNvPr id="3" name="Content Placeholder 2"/>
          <p:cNvSpPr>
            <a:spLocks noGrp="1"/>
          </p:cNvSpPr>
          <p:nvPr>
            <p:ph idx="1"/>
          </p:nvPr>
        </p:nvSpPr>
        <p:spPr/>
        <p:txBody>
          <a:bodyPr>
            <a:noAutofit/>
          </a:bodyPr>
          <a:lstStyle/>
          <a:p>
            <a:pPr marL="0" indent="0">
              <a:buNone/>
            </a:pP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Witnessing or perpetrating, shocking act (e.g., purposely killing women and children).</a:t>
            </a:r>
          </a:p>
          <a:p>
            <a:pPr marL="0" indent="0">
              <a:buNone/>
            </a:pP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Experiencing dissociation during the trauma and after.</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07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1FA9-46EE-BFEB-6423-E4322CCED810}"/>
              </a:ext>
            </a:extLst>
          </p:cNvPr>
          <p:cNvSpPr>
            <a:spLocks noGrp="1"/>
          </p:cNvSpPr>
          <p:nvPr>
            <p:ph type="title"/>
          </p:nvPr>
        </p:nvSpPr>
        <p:spPr/>
        <p:txBody>
          <a:bodyPr/>
          <a:lstStyle/>
          <a:p>
            <a:r>
              <a:rPr lang="en-US" sz="4400" b="1" i="0" u="none" strike="noStrike" baseline="0" dirty="0">
                <a:latin typeface="HelveticaLTStd-Bold"/>
              </a:rPr>
              <a:t>Posttraumatic factors</a:t>
            </a:r>
            <a:br>
              <a:rPr lang="en-US" sz="4400" b="1" i="0" u="none" strike="noStrike" baseline="0" dirty="0">
                <a:latin typeface="HelveticaLTStd-Bold"/>
              </a:rPr>
            </a:br>
            <a:endParaRPr lang="en-US" dirty="0"/>
          </a:p>
        </p:txBody>
      </p:sp>
      <p:sp>
        <p:nvSpPr>
          <p:cNvPr id="3" name="Content Placeholder 2">
            <a:extLst>
              <a:ext uri="{FF2B5EF4-FFF2-40B4-BE49-F238E27FC236}">
                <a16:creationId xmlns:a16="http://schemas.microsoft.com/office/drawing/2014/main" id="{C49FDD77-0C41-C529-823F-5F127700C314}"/>
              </a:ext>
            </a:extLst>
          </p:cNvPr>
          <p:cNvSpPr>
            <a:spLocks noGrp="1"/>
          </p:cNvSpPr>
          <p:nvPr>
            <p:ph idx="1"/>
          </p:nvPr>
        </p:nvSpPr>
        <p:spPr>
          <a:xfrm>
            <a:off x="838200" y="1127464"/>
            <a:ext cx="10948332" cy="5049499"/>
          </a:xfrm>
        </p:spPr>
        <p:txBody>
          <a:bodyPr>
            <a:normAutofit/>
          </a:bodyPr>
          <a:lstStyle/>
          <a:p>
            <a:pPr marL="0" indent="0" algn="l">
              <a:lnSpc>
                <a:spcPct val="150000"/>
              </a:lnSpc>
              <a:buNone/>
            </a:pPr>
            <a:r>
              <a:rPr lang="en-US" sz="3200" b="1" i="0" u="none" strike="noStrike" baseline="0" dirty="0"/>
              <a:t>Temperamental: </a:t>
            </a:r>
            <a:r>
              <a:rPr lang="en-US" b="1" i="0" u="none" strike="noStrike" baseline="0" dirty="0"/>
              <a:t>These include negative appraisals, inappropriate coping strategies, and development of acute stress disorder.</a:t>
            </a:r>
          </a:p>
          <a:p>
            <a:pPr marL="0" indent="0" algn="l">
              <a:lnSpc>
                <a:spcPct val="150000"/>
              </a:lnSpc>
              <a:buNone/>
            </a:pPr>
            <a:r>
              <a:rPr lang="en-US" sz="3200" b="1" i="0" u="none" strike="noStrike" baseline="0" dirty="0"/>
              <a:t>Environmental: </a:t>
            </a:r>
            <a:r>
              <a:rPr lang="en-US" b="1" i="0" u="none" strike="noStrike" baseline="0" dirty="0"/>
              <a:t>These include subsequent exposure to repeated upsetting reminders, subsequent adverse life events, and financial or other trauma-related losses. Social support (including family stability, for children) is a protective factor that moderates outcome after trauma.</a:t>
            </a:r>
            <a:endParaRPr lang="en-US" sz="4000" b="1" dirty="0"/>
          </a:p>
        </p:txBody>
      </p:sp>
    </p:spTree>
    <p:extLst>
      <p:ext uri="{BB962C8B-B14F-4D97-AF65-F5344CB8AC3E}">
        <p14:creationId xmlns:p14="http://schemas.microsoft.com/office/powerpoint/2010/main" val="314416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7796-3822-DB31-9366-38F496E4F8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7ADF54-4B14-50C3-DB23-AA827E4FE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059856" y="-2741076"/>
            <a:ext cx="5977213" cy="11862033"/>
          </a:xfrm>
        </p:spPr>
      </p:pic>
    </p:spTree>
    <p:extLst>
      <p:ext uri="{BB962C8B-B14F-4D97-AF65-F5344CB8AC3E}">
        <p14:creationId xmlns:p14="http://schemas.microsoft.com/office/powerpoint/2010/main" val="155724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BFB7-8D85-6D77-56EC-87FD26BC07D9}"/>
              </a:ext>
            </a:extLst>
          </p:cNvPr>
          <p:cNvSpPr>
            <a:spLocks noGrp="1"/>
          </p:cNvSpPr>
          <p:nvPr>
            <p:ph type="title"/>
          </p:nvPr>
        </p:nvSpPr>
        <p:spPr/>
        <p:txBody>
          <a:bodyPr>
            <a:normAutofit/>
          </a:bodyPr>
          <a:lstStyle/>
          <a:p>
            <a:r>
              <a:rPr lang="en-US" sz="3200" b="1" i="0" u="none" strike="noStrike" baseline="0" dirty="0">
                <a:latin typeface="HelveticaNeueLTStd-Hv"/>
              </a:rPr>
              <a:t>Culture-Related Diagnostic Issues</a:t>
            </a:r>
            <a:endParaRPr lang="en-US" sz="6600" b="1" dirty="0"/>
          </a:p>
        </p:txBody>
      </p:sp>
      <p:sp>
        <p:nvSpPr>
          <p:cNvPr id="3" name="Content Placeholder 2">
            <a:extLst>
              <a:ext uri="{FF2B5EF4-FFF2-40B4-BE49-F238E27FC236}">
                <a16:creationId xmlns:a16="http://schemas.microsoft.com/office/drawing/2014/main" id="{46648488-DD41-6DB9-6B85-092621649217}"/>
              </a:ext>
            </a:extLst>
          </p:cNvPr>
          <p:cNvSpPr>
            <a:spLocks noGrp="1"/>
          </p:cNvSpPr>
          <p:nvPr>
            <p:ph idx="1"/>
          </p:nvPr>
        </p:nvSpPr>
        <p:spPr>
          <a:xfrm>
            <a:off x="506027" y="1825625"/>
            <a:ext cx="11390051" cy="4351338"/>
          </a:xfrm>
        </p:spPr>
        <p:txBody>
          <a:bodyPr>
            <a:normAutofit/>
          </a:bodyPr>
          <a:lstStyle/>
          <a:p>
            <a:pPr marL="0" indent="0" algn="l">
              <a:lnSpc>
                <a:spcPct val="150000"/>
              </a:lnSpc>
              <a:buNone/>
            </a:pPr>
            <a:endParaRPr lang="en-US" b="1" i="0" u="none" strike="noStrike" baseline="0" dirty="0"/>
          </a:p>
          <a:p>
            <a:pPr marL="0" indent="0" algn="l">
              <a:lnSpc>
                <a:spcPct val="150000"/>
              </a:lnSpc>
              <a:buNone/>
            </a:pPr>
            <a:r>
              <a:rPr lang="en-US" b="1" i="0" u="none" strike="noStrike" baseline="0" dirty="0"/>
              <a:t>The risk of onset and severity of PTSD may differ across cultural groups as a result of variation in the type of traumatic exposure (e.g., genocide or  mass killing, Gazza, Halabja).</a:t>
            </a:r>
            <a:endParaRPr lang="en-US" sz="4000" b="1" dirty="0"/>
          </a:p>
        </p:txBody>
      </p:sp>
    </p:spTree>
    <p:extLst>
      <p:ext uri="{BB962C8B-B14F-4D97-AF65-F5344CB8AC3E}">
        <p14:creationId xmlns:p14="http://schemas.microsoft.com/office/powerpoint/2010/main" val="415842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Common Types of Trauma According to Gender:</a:t>
            </a:r>
          </a:p>
        </p:txBody>
      </p:sp>
      <p:sp>
        <p:nvSpPr>
          <p:cNvPr id="4" name="Rectangle 3"/>
          <p:cNvSpPr/>
          <p:nvPr/>
        </p:nvSpPr>
        <p:spPr>
          <a:xfrm>
            <a:off x="390616" y="1690688"/>
            <a:ext cx="11221375" cy="3246530"/>
          </a:xfrm>
          <a:prstGeom prst="rect">
            <a:avLst/>
          </a:prstGeom>
          <a:ln>
            <a:solidFill>
              <a:schemeClr val="accent5">
                <a:lumMod val="75000"/>
              </a:schemeClr>
            </a:solidFill>
          </a:ln>
        </p:spPr>
        <p:txBody>
          <a:bodyPr wrap="squar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M</a:t>
            </a:r>
            <a:r>
              <a:rPr lang="en-US" sz="2800" b="1" i="0" dirty="0">
                <a:solidFill>
                  <a:srgbClr val="FF0000"/>
                </a:solidFill>
                <a:effectLst/>
                <a:latin typeface="Times New Roman" panose="02020603050405020304" pitchFamily="18" charset="0"/>
                <a:cs typeface="Times New Roman" panose="02020603050405020304" pitchFamily="18" charset="0"/>
              </a:rPr>
              <a:t>ilitary trauma </a:t>
            </a:r>
            <a:r>
              <a:rPr lang="en-US" sz="2800" b="1" i="0" dirty="0">
                <a:effectLst/>
                <a:latin typeface="Times New Roman" panose="02020603050405020304" pitchFamily="18" charset="0"/>
                <a:cs typeface="Times New Roman" panose="02020603050405020304" pitchFamily="18" charset="0"/>
              </a:rPr>
              <a:t>is the most common type of trauma preceding PTSD for men</a:t>
            </a:r>
            <a:r>
              <a:rPr lang="en-US" sz="2800" b="1" dirty="0">
                <a:latin typeface="Times New Roman" panose="02020603050405020304" pitchFamily="18" charset="0"/>
                <a:cs typeface="Times New Roman" panose="02020603050405020304" pitchFamily="18" charset="0"/>
              </a:rPr>
              <a:t>.</a:t>
            </a:r>
            <a:r>
              <a:rPr lang="en-US" sz="2800" b="1" i="0" dirty="0">
                <a:effectLst/>
                <a:latin typeface="Times New Roman" panose="02020603050405020304" pitchFamily="18" charset="0"/>
                <a:cs typeface="Times New Roman" panose="02020603050405020304" pitchFamily="18" charset="0"/>
              </a:rPr>
              <a:t> </a:t>
            </a:r>
          </a:p>
          <a:p>
            <a:pPr>
              <a:lnSpc>
                <a:spcPct val="150000"/>
              </a:lnSpc>
            </a:pPr>
            <a:endParaRPr lang="en-US" sz="2800" b="1" i="0" dirty="0">
              <a:effectLst/>
              <a:latin typeface="Times New Roman" panose="02020603050405020304" pitchFamily="18" charset="0"/>
              <a:cs typeface="Times New Roman" panose="02020603050405020304" pitchFamily="18" charset="0"/>
            </a:endParaRP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R</a:t>
            </a:r>
            <a:r>
              <a:rPr lang="en-US" sz="2800" b="1" i="0" dirty="0">
                <a:solidFill>
                  <a:srgbClr val="FF0000"/>
                </a:solidFill>
                <a:effectLst/>
                <a:latin typeface="Times New Roman" panose="02020603050405020304" pitchFamily="18" charset="0"/>
                <a:cs typeface="Times New Roman" panose="02020603050405020304" pitchFamily="18" charset="0"/>
              </a:rPr>
              <a:t>ape</a:t>
            </a:r>
            <a:r>
              <a:rPr lang="en-US" sz="2800" b="1" i="0" dirty="0">
                <a:effectLst/>
                <a:latin typeface="Times New Roman" panose="02020603050405020304" pitchFamily="18" charset="0"/>
                <a:cs typeface="Times New Roman" panose="02020603050405020304" pitchFamily="18" charset="0"/>
              </a:rPr>
              <a:t> is the most common type of trauma preceding PTSD for women</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18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FF3C-CCD3-EB5D-5646-CE71E74ECD0A}"/>
              </a:ext>
            </a:extLst>
          </p:cNvPr>
          <p:cNvSpPr>
            <a:spLocks noGrp="1"/>
          </p:cNvSpPr>
          <p:nvPr>
            <p:ph type="title"/>
          </p:nvPr>
        </p:nvSpPr>
        <p:spPr/>
        <p:txBody>
          <a:bodyPr/>
          <a:lstStyle/>
          <a:p>
            <a:r>
              <a:rPr lang="en-US" sz="4400" b="0" i="0" u="none" strike="noStrike" baseline="0" dirty="0">
                <a:latin typeface="HelveticaNeueLTStd-Hv"/>
              </a:rPr>
              <a:t>Suicide Risk</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F608D254-CD3E-C5A3-E867-14414902F9A0}"/>
              </a:ext>
            </a:extLst>
          </p:cNvPr>
          <p:cNvSpPr>
            <a:spLocks noGrp="1"/>
          </p:cNvSpPr>
          <p:nvPr>
            <p:ph idx="1"/>
          </p:nvPr>
        </p:nvSpPr>
        <p:spPr/>
        <p:txBody>
          <a:bodyPr>
            <a:normAutofit/>
          </a:bodyPr>
          <a:lstStyle/>
          <a:p>
            <a:pPr marL="0" indent="0" algn="l">
              <a:lnSpc>
                <a:spcPct val="150000"/>
              </a:lnSpc>
              <a:buNone/>
            </a:pPr>
            <a:r>
              <a:rPr lang="en-US" b="1" i="0" u="none" strike="noStrike" baseline="0" dirty="0">
                <a:latin typeface="PalatinoLTStd-Roman"/>
              </a:rPr>
              <a:t>Traumatic events such as childhood abuse increase a person’s suicide risk. PTSD is associated with suicidal ideation and suicide attempts, and presence of the disorder may indicate which individuals with ideation eventually make a suicide plan or actually attempt suicide.</a:t>
            </a:r>
            <a:endParaRPr lang="en-US" sz="4000" b="1" dirty="0"/>
          </a:p>
        </p:txBody>
      </p:sp>
    </p:spTree>
    <p:extLst>
      <p:ext uri="{BB962C8B-B14F-4D97-AF65-F5344CB8AC3E}">
        <p14:creationId xmlns:p14="http://schemas.microsoft.com/office/powerpoint/2010/main" val="3921965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F793-DCA4-A72D-708B-746641D26754}"/>
              </a:ext>
            </a:extLst>
          </p:cNvPr>
          <p:cNvSpPr>
            <a:spLocks noGrp="1"/>
          </p:cNvSpPr>
          <p:nvPr>
            <p:ph type="title"/>
          </p:nvPr>
        </p:nvSpPr>
        <p:spPr/>
        <p:txBody>
          <a:bodyPr/>
          <a:lstStyle/>
          <a:p>
            <a:r>
              <a:rPr lang="en-US" sz="4400" b="0" i="0" u="none" strike="noStrike" baseline="0" dirty="0">
                <a:latin typeface="HelveticaNeueLTStd-Hv"/>
              </a:rPr>
              <a:t>Comorbidity</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9605EF82-D5E9-F9A1-C8BA-53593E332282}"/>
              </a:ext>
            </a:extLst>
          </p:cNvPr>
          <p:cNvSpPr>
            <a:spLocks noGrp="1"/>
          </p:cNvSpPr>
          <p:nvPr>
            <p:ph idx="1"/>
          </p:nvPr>
        </p:nvSpPr>
        <p:spPr>
          <a:xfrm>
            <a:off x="838200" y="1174459"/>
            <a:ext cx="10515600" cy="5002504"/>
          </a:xfrm>
        </p:spPr>
        <p:txBody>
          <a:bodyPr>
            <a:normAutofit fontScale="92500" lnSpcReduction="10000"/>
          </a:bodyPr>
          <a:lstStyle/>
          <a:p>
            <a:pPr marL="0" indent="0" algn="l">
              <a:lnSpc>
                <a:spcPct val="150000"/>
              </a:lnSpc>
              <a:buNone/>
            </a:pPr>
            <a:r>
              <a:rPr lang="en-US" b="1" i="0" u="none" strike="noStrike" baseline="0" dirty="0"/>
              <a:t>Individuals with PTSD are 80 % more likely than those without PTSD to have symptoms that meet diagnostic criteria for at least one other mental disorder (e.g., depressive, bipolar, anxiety, or substance use disorders).</a:t>
            </a:r>
          </a:p>
          <a:p>
            <a:pPr marL="0" indent="0" algn="l">
              <a:lnSpc>
                <a:spcPct val="150000"/>
              </a:lnSpc>
              <a:buNone/>
            </a:pPr>
            <a:r>
              <a:rPr lang="en-US" b="1" i="0" u="none" strike="noStrike" baseline="0" dirty="0"/>
              <a:t> Comorbid substance use disorder and conduct disorder are more common among males than among females. </a:t>
            </a:r>
          </a:p>
          <a:p>
            <a:pPr marL="0" indent="0" algn="l">
              <a:lnSpc>
                <a:spcPct val="150000"/>
              </a:lnSpc>
              <a:buNone/>
            </a:pPr>
            <a:r>
              <a:rPr lang="en-US" b="1" i="0" u="none" strike="noStrike" baseline="0" dirty="0"/>
              <a:t>Among U.S. military personnel and combat veterans who have been deployed to recent wars in Afghanistan and Iraq, co-occurrence of PTSD and mild traumatic brain injury is 48%.</a:t>
            </a:r>
            <a:endParaRPr lang="en-US" b="1" dirty="0"/>
          </a:p>
        </p:txBody>
      </p:sp>
    </p:spTree>
    <p:extLst>
      <p:ext uri="{BB962C8B-B14F-4D97-AF65-F5344CB8AC3E}">
        <p14:creationId xmlns:p14="http://schemas.microsoft.com/office/powerpoint/2010/main" val="382016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8192">
              <a:srgbClr val="858585"/>
            </a:gs>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General Risk for PTSD</a:t>
            </a:r>
          </a:p>
        </p:txBody>
      </p:sp>
      <p:sp>
        <p:nvSpPr>
          <p:cNvPr id="3" name="Content Placeholder 2"/>
          <p:cNvSpPr>
            <a:spLocks noGrp="1"/>
          </p:cNvSpPr>
          <p:nvPr>
            <p:ph idx="1"/>
          </p:nvPr>
        </p:nvSpPr>
        <p:spPr>
          <a:xfrm>
            <a:off x="838200" y="1333850"/>
            <a:ext cx="10515600" cy="5033394"/>
          </a:xfrm>
        </p:spPr>
        <p:txBody>
          <a:bodyPr>
            <a:noAutofit/>
          </a:bodyPr>
          <a:lstStyle/>
          <a:p>
            <a:pPr marL="0" indent="0">
              <a:buNone/>
            </a:pPr>
            <a:br>
              <a:rPr lang="en-US" sz="2400" b="1" dirty="0">
                <a:cs typeface="Times New Roman" panose="02020603050405020304" pitchFamily="18" charset="0"/>
              </a:rPr>
            </a:br>
            <a:r>
              <a:rPr lang="en-US" sz="2400" b="1" dirty="0">
                <a:cs typeface="Times New Roman" panose="02020603050405020304" pitchFamily="18" charset="0"/>
              </a:rPr>
              <a:t>• Being female</a:t>
            </a:r>
            <a:br>
              <a:rPr lang="en-US" sz="2400" b="1" dirty="0">
                <a:cs typeface="Times New Roman" panose="02020603050405020304" pitchFamily="18" charset="0"/>
              </a:rPr>
            </a:br>
            <a:r>
              <a:rPr lang="en-US" sz="2400" b="1" dirty="0">
                <a:cs typeface="Times New Roman" panose="02020603050405020304" pitchFamily="18" charset="0"/>
              </a:rPr>
              <a:t>• Being poor</a:t>
            </a:r>
            <a:br>
              <a:rPr lang="en-US" sz="2400" b="1" dirty="0">
                <a:cs typeface="Times New Roman" panose="02020603050405020304" pitchFamily="18" charset="0"/>
              </a:rPr>
            </a:br>
            <a:r>
              <a:rPr lang="en-US" sz="2400" b="1" dirty="0">
                <a:cs typeface="Times New Roman" panose="02020603050405020304" pitchFamily="18" charset="0"/>
              </a:rPr>
              <a:t>• Less education</a:t>
            </a:r>
            <a:br>
              <a:rPr lang="en-US" sz="2400" b="1" dirty="0">
                <a:cs typeface="Times New Roman" panose="02020603050405020304" pitchFamily="18" charset="0"/>
              </a:rPr>
            </a:br>
            <a:r>
              <a:rPr lang="en-US" sz="2400" b="1" dirty="0">
                <a:cs typeface="Times New Roman" panose="02020603050405020304" pitchFamily="18" charset="0"/>
              </a:rPr>
              <a:t>• Bad childhood</a:t>
            </a:r>
            <a:br>
              <a:rPr lang="en-US" sz="2400" b="1" dirty="0">
                <a:cs typeface="Times New Roman" panose="02020603050405020304" pitchFamily="18" charset="0"/>
              </a:rPr>
            </a:br>
            <a:r>
              <a:rPr lang="en-US" sz="2400" b="1" dirty="0">
                <a:cs typeface="Times New Roman" panose="02020603050405020304" pitchFamily="18" charset="0"/>
              </a:rPr>
              <a:t>• Previous psychological problems </a:t>
            </a:r>
          </a:p>
          <a:p>
            <a:pPr marL="0" indent="0">
              <a:buNone/>
            </a:pPr>
            <a:r>
              <a:rPr lang="en-US" sz="2400" b="1" dirty="0">
                <a:cs typeface="Times New Roman" panose="02020603050405020304" pitchFamily="18" charset="0"/>
              </a:rPr>
              <a:t>• Strength or severity of the stressor</a:t>
            </a:r>
          </a:p>
          <a:p>
            <a:pPr marL="0" indent="0">
              <a:buNone/>
            </a:pPr>
            <a:br>
              <a:rPr lang="en-US" sz="2400" b="1" dirty="0">
                <a:cs typeface="Times New Roman" panose="02020603050405020304" pitchFamily="18" charset="0"/>
              </a:rPr>
            </a:br>
            <a:r>
              <a:rPr lang="en-US" sz="2400" b="1" dirty="0">
                <a:cs typeface="Times New Roman" panose="02020603050405020304" pitchFamily="18" charset="0"/>
              </a:rPr>
              <a:t>• Characteristics of the trauma:</a:t>
            </a:r>
          </a:p>
          <a:p>
            <a:pPr marL="0" indent="0">
              <a:buNone/>
            </a:pPr>
            <a:br>
              <a:rPr lang="en-US" sz="2400" b="1" dirty="0">
                <a:cs typeface="Times New Roman" panose="02020603050405020304" pitchFamily="18" charset="0"/>
              </a:rPr>
            </a:br>
            <a:r>
              <a:rPr lang="en-US" sz="2400" b="1" dirty="0">
                <a:cs typeface="Times New Roman" panose="02020603050405020304" pitchFamily="18" charset="0"/>
              </a:rPr>
              <a:t>– Greater perceived life threat</a:t>
            </a:r>
            <a:br>
              <a:rPr lang="en-US" sz="2400" b="1" dirty="0">
                <a:cs typeface="Times New Roman" panose="02020603050405020304" pitchFamily="18" charset="0"/>
              </a:rPr>
            </a:br>
            <a:r>
              <a:rPr lang="en-US" sz="2400" b="1" dirty="0">
                <a:cs typeface="Times New Roman" panose="02020603050405020304" pitchFamily="18" charset="0"/>
              </a:rPr>
              <a:t>– Feeling helpless</a:t>
            </a:r>
            <a:br>
              <a:rPr lang="en-US" sz="2400" b="1" dirty="0">
                <a:cs typeface="Times New Roman" panose="02020603050405020304" pitchFamily="18" charset="0"/>
              </a:rPr>
            </a:br>
            <a:r>
              <a:rPr lang="en-US" sz="2400" b="1" dirty="0">
                <a:cs typeface="Times New Roman" panose="02020603050405020304" pitchFamily="18" charset="0"/>
              </a:rPr>
              <a:t>– Unpredictable, uncontrollable </a:t>
            </a:r>
            <a:br>
              <a:rPr lang="en-US" sz="2400" b="1" dirty="0">
                <a:cs typeface="Times New Roman" panose="02020603050405020304" pitchFamily="18" charset="0"/>
              </a:rPr>
            </a:br>
            <a:r>
              <a:rPr lang="en-US" sz="2400" b="1" dirty="0">
                <a:cs typeface="Times New Roman" panose="02020603050405020304" pitchFamily="18" charset="0"/>
              </a:rPr>
              <a:t> </a:t>
            </a:r>
            <a:br>
              <a:rPr lang="en-US" sz="2400" b="1" dirty="0">
                <a:cs typeface="Times New Roman" panose="02020603050405020304" pitchFamily="18" charset="0"/>
              </a:rPr>
            </a:br>
            <a:endParaRPr lang="en-US" sz="2400" b="1" dirty="0">
              <a:cs typeface="Times New Roman" panose="02020603050405020304" pitchFamily="18" charset="0"/>
            </a:endParaRPr>
          </a:p>
        </p:txBody>
      </p:sp>
    </p:spTree>
    <p:extLst>
      <p:ext uri="{BB962C8B-B14F-4D97-AF65-F5344CB8AC3E}">
        <p14:creationId xmlns:p14="http://schemas.microsoft.com/office/powerpoint/2010/main" val="214807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Trauma Types</a:t>
            </a:r>
          </a:p>
        </p:txBody>
      </p:sp>
      <p:sp>
        <p:nvSpPr>
          <p:cNvPr id="3" name="Content Placeholder 2"/>
          <p:cNvSpPr>
            <a:spLocks noGrp="1"/>
          </p:cNvSpPr>
          <p:nvPr>
            <p:ph idx="1"/>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Single Incident</a:t>
            </a:r>
          </a:p>
          <a:p>
            <a:r>
              <a:rPr lang="en-US" sz="3200" b="1" dirty="0">
                <a:solidFill>
                  <a:srgbClr val="FF0000"/>
                </a:solidFill>
                <a:latin typeface="Times New Roman" panose="02020603050405020304" pitchFamily="18" charset="0"/>
                <a:cs typeface="Times New Roman" panose="02020603050405020304" pitchFamily="18" charset="0"/>
              </a:rPr>
              <a:t>Complex Trauma</a:t>
            </a:r>
          </a:p>
          <a:p>
            <a:r>
              <a:rPr lang="en-US" sz="3200" b="1" dirty="0">
                <a:solidFill>
                  <a:srgbClr val="FF0000"/>
                </a:solidFill>
                <a:latin typeface="Times New Roman" panose="02020603050405020304" pitchFamily="18" charset="0"/>
                <a:cs typeface="Times New Roman" panose="02020603050405020304" pitchFamily="18" charset="0"/>
              </a:rPr>
              <a:t>Developmental Trauma</a:t>
            </a:r>
          </a:p>
          <a:p>
            <a:r>
              <a:rPr lang="en-US" sz="3200" b="1" dirty="0">
                <a:solidFill>
                  <a:srgbClr val="FF0000"/>
                </a:solidFill>
                <a:latin typeface="Times New Roman" panose="02020603050405020304" pitchFamily="18" charset="0"/>
                <a:cs typeface="Times New Roman" panose="02020603050405020304" pitchFamily="18" charset="0"/>
              </a:rPr>
              <a:t>Historical Trauma</a:t>
            </a:r>
          </a:p>
          <a:p>
            <a:r>
              <a:rPr lang="en-US" sz="3200" b="1" dirty="0">
                <a:solidFill>
                  <a:srgbClr val="FF0000"/>
                </a:solidFill>
                <a:latin typeface="Times New Roman" panose="02020603050405020304" pitchFamily="18" charset="0"/>
                <a:cs typeface="Times New Roman" panose="02020603050405020304" pitchFamily="18" charset="0"/>
              </a:rPr>
              <a:t>Intergenerational Trauma</a:t>
            </a:r>
          </a:p>
        </p:txBody>
      </p:sp>
    </p:spTree>
    <p:extLst>
      <p:ext uri="{BB962C8B-B14F-4D97-AF65-F5344CB8AC3E}">
        <p14:creationId xmlns:p14="http://schemas.microsoft.com/office/powerpoint/2010/main" val="132345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2396"/>
            <a:ext cx="10515600" cy="4886141"/>
          </a:xfrm>
        </p:spPr>
        <p:txBody>
          <a:bodyPr>
            <a:noAutofit/>
          </a:bodyPr>
          <a:lstStyle/>
          <a:p>
            <a:r>
              <a:rPr lang="en-US" sz="3600" b="1" dirty="0">
                <a:cs typeface="Times New Roman" panose="02020603050405020304" pitchFamily="18" charset="0"/>
              </a:rPr>
              <a:t>Single Incident:</a:t>
            </a:r>
          </a:p>
          <a:p>
            <a:pPr marL="0" indent="0">
              <a:buNone/>
            </a:pPr>
            <a:r>
              <a:rPr lang="en-US" b="1" dirty="0">
                <a:ea typeface="SimHei" panose="02010609060101010101" pitchFamily="49" charset="-122"/>
                <a:cs typeface="Times New Roman" panose="02020603050405020304" pitchFamily="18" charset="0"/>
              </a:rPr>
              <a:t>An unexpected and overwhelming event, such as an accident, natural disaster, a single episode of abuse, sudden loss or witnessing violence.</a:t>
            </a:r>
          </a:p>
          <a:p>
            <a:endParaRPr lang="en-US" b="1" dirty="0">
              <a:cs typeface="Times New Roman" panose="02020603050405020304" pitchFamily="18" charset="0"/>
            </a:endParaRPr>
          </a:p>
          <a:p>
            <a:pPr marL="0" indent="0">
              <a:buNone/>
            </a:pPr>
            <a:endParaRPr lang="en-US" b="1" dirty="0">
              <a:cs typeface="Times New Roman" panose="02020603050405020304" pitchFamily="18" charset="0"/>
            </a:endParaRPr>
          </a:p>
          <a:p>
            <a:r>
              <a:rPr lang="en-US" sz="3200" b="1" dirty="0">
                <a:cs typeface="Times New Roman" panose="02020603050405020304" pitchFamily="18" charset="0"/>
              </a:rPr>
              <a:t>Complex Trauma:</a:t>
            </a:r>
          </a:p>
          <a:p>
            <a:pPr marL="0" indent="0">
              <a:buNone/>
            </a:pPr>
            <a:r>
              <a:rPr lang="en-US" b="1" dirty="0">
                <a:ea typeface="Tahoma" panose="020B0604030504040204" pitchFamily="34" charset="0"/>
                <a:cs typeface="Tahoma" panose="020B0604030504040204" pitchFamily="34" charset="0"/>
              </a:rPr>
              <a:t>Exposure to ongoing, repetitive traumatizing events (e.g., abuse, war). It is often relational and often involves a sense of being trapped emotionally and/or physically. Some LGBTQ+ people’s experience repetitive abuse due to their identity. </a:t>
            </a:r>
          </a:p>
          <a:p>
            <a:pPr marL="0" indent="0">
              <a:buNone/>
            </a:pPr>
            <a:r>
              <a:rPr lang="en-US" b="1" dirty="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9202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167"/>
          </a:xfrm>
        </p:spPr>
        <p:txBody>
          <a:bodyPr>
            <a:normAutofit/>
          </a:bodyPr>
          <a:lstStyle/>
          <a:p>
            <a:r>
              <a:rPr lang="en-US" sz="3600" b="1" dirty="0">
                <a:latin typeface="Times New Roman" panose="02020603050405020304" pitchFamily="18" charset="0"/>
                <a:cs typeface="Times New Roman" panose="02020603050405020304" pitchFamily="18" charset="0"/>
              </a:rPr>
              <a:t>Developmental Trauma:</a:t>
            </a:r>
          </a:p>
        </p:txBody>
      </p:sp>
      <p:sp>
        <p:nvSpPr>
          <p:cNvPr id="6" name="TextBox 5">
            <a:extLst>
              <a:ext uri="{FF2B5EF4-FFF2-40B4-BE49-F238E27FC236}">
                <a16:creationId xmlns:a16="http://schemas.microsoft.com/office/drawing/2014/main" id="{374C9D81-0F00-0834-226C-D38E4793F937}"/>
              </a:ext>
            </a:extLst>
          </p:cNvPr>
          <p:cNvSpPr txBox="1"/>
          <p:nvPr/>
        </p:nvSpPr>
        <p:spPr>
          <a:xfrm>
            <a:off x="772358" y="1690688"/>
            <a:ext cx="10386874" cy="2600199"/>
          </a:xfrm>
          <a:prstGeom prst="rect">
            <a:avLst/>
          </a:prstGeom>
          <a:noFill/>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Exposure to ongoing/repetitive trauma during a developmentally critical period (e.g., infancy, childhood, adolescence). Examples include neglect, physical abuse, sexual abuse, emotional abuse, verbal abuse, and witnessing violence. </a:t>
            </a:r>
          </a:p>
        </p:txBody>
      </p:sp>
    </p:spTree>
    <p:extLst>
      <p:ext uri="{BB962C8B-B14F-4D97-AF65-F5344CB8AC3E}">
        <p14:creationId xmlns:p14="http://schemas.microsoft.com/office/powerpoint/2010/main" val="113783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Historical Trauma:</a:t>
            </a:r>
          </a:p>
        </p:txBody>
      </p:sp>
      <p:sp>
        <p:nvSpPr>
          <p:cNvPr id="3" name="Content Placeholder 2"/>
          <p:cNvSpPr>
            <a:spLocks noGrp="1"/>
          </p:cNvSpPr>
          <p:nvPr>
            <p:ph idx="1"/>
          </p:nvPr>
        </p:nvSpPr>
        <p:spPr/>
        <p:txBody>
          <a:bodyPr>
            <a:normAutofit/>
          </a:bodyPr>
          <a:lstStyle/>
          <a:p>
            <a:pPr marL="0" indent="0">
              <a:lnSpc>
                <a:spcPct val="150000"/>
              </a:lnSpc>
              <a:buNone/>
            </a:pPr>
            <a:r>
              <a:rPr lang="en-US" sz="3600" b="1" spc="-150" dirty="0">
                <a:cs typeface="Times New Roman" panose="02020603050405020304" pitchFamily="18" charset="0"/>
              </a:rPr>
              <a:t>Cumulative wounding emanating from massive group trauma inflicted by a dominant group against a subjugated population. Examples include genocide, colonialism (e.g., Halabja, Anfal, </a:t>
            </a:r>
            <a:r>
              <a:rPr lang="en-US" sz="3600" b="1" spc="-150" dirty="0" err="1">
                <a:cs typeface="Times New Roman" panose="02020603050405020304" pitchFamily="18" charset="0"/>
              </a:rPr>
              <a:t>Heroshema</a:t>
            </a:r>
            <a:r>
              <a:rPr lang="en-US" sz="3600" b="1" spc="-150" dirty="0">
                <a:cs typeface="Times New Roman" panose="02020603050405020304" pitchFamily="18" charset="0"/>
              </a:rPr>
              <a:t>, Gazza, ), slavery, and war. </a:t>
            </a:r>
          </a:p>
        </p:txBody>
      </p:sp>
    </p:spTree>
    <p:extLst>
      <p:ext uri="{BB962C8B-B14F-4D97-AF65-F5344CB8AC3E}">
        <p14:creationId xmlns:p14="http://schemas.microsoft.com/office/powerpoint/2010/main" val="32574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090" y="834909"/>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Intergenerational Trauma:</a:t>
            </a:r>
          </a:p>
        </p:txBody>
      </p:sp>
      <p:sp>
        <p:nvSpPr>
          <p:cNvPr id="5" name="TextBox 4">
            <a:extLst>
              <a:ext uri="{FF2B5EF4-FFF2-40B4-BE49-F238E27FC236}">
                <a16:creationId xmlns:a16="http://schemas.microsoft.com/office/drawing/2014/main" id="{E0B9E2EA-A9A7-15CA-AE41-8787B7F8794A}"/>
              </a:ext>
            </a:extLst>
          </p:cNvPr>
          <p:cNvSpPr txBox="1"/>
          <p:nvPr/>
        </p:nvSpPr>
        <p:spPr>
          <a:xfrm>
            <a:off x="822121" y="2726151"/>
            <a:ext cx="9412448" cy="2062103"/>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An aspect of historical trauma. Coping and adaptation patterns developed in response to trauma and passed on from one generation to the next(e.g., Halabja, Anbar, </a:t>
            </a:r>
            <a:r>
              <a:rPr lang="en-US" sz="3200" b="1" dirty="0" err="1">
                <a:latin typeface="Times New Roman" panose="02020603050405020304" pitchFamily="18" charset="0"/>
                <a:cs typeface="Times New Roman" panose="02020603050405020304" pitchFamily="18" charset="0"/>
              </a:rPr>
              <a:t>Mousel</a:t>
            </a:r>
            <a:r>
              <a:rPr lang="en-US" sz="3200" b="1" dirty="0">
                <a:latin typeface="Times New Roman" panose="02020603050405020304" pitchFamily="18" charset="0"/>
                <a:cs typeface="Times New Roman" panose="02020603050405020304" pitchFamily="18" charset="0"/>
              </a:rPr>
              <a:t> wars ).</a:t>
            </a:r>
          </a:p>
        </p:txBody>
      </p:sp>
    </p:spTree>
    <p:extLst>
      <p:ext uri="{BB962C8B-B14F-4D97-AF65-F5344CB8AC3E}">
        <p14:creationId xmlns:p14="http://schemas.microsoft.com/office/powerpoint/2010/main" val="5667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5121-C64E-1B9B-653D-5F8ED86B7523}"/>
              </a:ext>
            </a:extLst>
          </p:cNvPr>
          <p:cNvSpPr>
            <a:spLocks noGrp="1"/>
          </p:cNvSpPr>
          <p:nvPr>
            <p:ph type="title"/>
          </p:nvPr>
        </p:nvSpPr>
        <p:spPr/>
        <p:txBody>
          <a:bodyPr/>
          <a:lstStyle/>
          <a:p>
            <a:r>
              <a:rPr lang="en-US" sz="4400" b="1" i="0" u="none" strike="noStrike" baseline="0" dirty="0">
                <a:solidFill>
                  <a:srgbClr val="FF0000"/>
                </a:solidFill>
                <a:latin typeface="HelveticaLTStd-Light"/>
              </a:rPr>
              <a:t>Trauma- and stressor-related </a:t>
            </a:r>
            <a:r>
              <a:rPr lang="en-US" sz="4400" b="1" i="0" u="none" strike="noStrike" baseline="0" dirty="0">
                <a:solidFill>
                  <a:srgbClr val="FF0000"/>
                </a:solidFill>
                <a:latin typeface="PalatinoLTStd-Roman"/>
              </a:rPr>
              <a:t>disorders</a:t>
            </a:r>
            <a:endParaRPr lang="en-US" b="1" dirty="0">
              <a:solidFill>
                <a:srgbClr val="FF0000"/>
              </a:solidFill>
            </a:endParaRPr>
          </a:p>
        </p:txBody>
      </p:sp>
      <p:sp>
        <p:nvSpPr>
          <p:cNvPr id="3" name="Content Placeholder 2">
            <a:extLst>
              <a:ext uri="{FF2B5EF4-FFF2-40B4-BE49-F238E27FC236}">
                <a16:creationId xmlns:a16="http://schemas.microsoft.com/office/drawing/2014/main" id="{7FA281B1-449E-25C2-9B8A-C41E5455B310}"/>
              </a:ext>
            </a:extLst>
          </p:cNvPr>
          <p:cNvSpPr>
            <a:spLocks noGrp="1"/>
          </p:cNvSpPr>
          <p:nvPr>
            <p:ph idx="1"/>
          </p:nvPr>
        </p:nvSpPr>
        <p:spPr>
          <a:xfrm>
            <a:off x="838200" y="1402672"/>
            <a:ext cx="10515600" cy="5333585"/>
          </a:xfrm>
        </p:spPr>
        <p:txBody>
          <a:bodyPr>
            <a:normAutofit/>
          </a:bodyPr>
          <a:lstStyle/>
          <a:p>
            <a:pPr marL="0" indent="0" algn="l">
              <a:buNone/>
            </a:pPr>
            <a:r>
              <a:rPr lang="en-US" sz="3200" b="1" i="0" u="none" strike="noStrike" baseline="0" dirty="0">
                <a:latin typeface="+mj-lt"/>
              </a:rPr>
              <a:t>Trauma- and stressor-related disorders include disorders in which exposure to a traumatic or stressful event is listed explicitly as a diagnostic criterion. These include:</a:t>
            </a:r>
          </a:p>
          <a:p>
            <a:r>
              <a:rPr lang="en-US" sz="3200" b="1" i="0" u="none" strike="noStrike" baseline="0" dirty="0">
                <a:solidFill>
                  <a:srgbClr val="002060"/>
                </a:solidFill>
                <a:latin typeface="+mj-lt"/>
              </a:rPr>
              <a:t>Posttraumatic Stress Disorder</a:t>
            </a:r>
          </a:p>
          <a:p>
            <a:pPr algn="l"/>
            <a:r>
              <a:rPr lang="en-US" sz="3200" b="1" i="0" u="none" strike="noStrike" baseline="0" dirty="0">
                <a:solidFill>
                  <a:srgbClr val="002060"/>
                </a:solidFill>
                <a:latin typeface="+mj-lt"/>
              </a:rPr>
              <a:t>Acute Stress Disorder</a:t>
            </a:r>
          </a:p>
          <a:p>
            <a:pPr algn="l"/>
            <a:r>
              <a:rPr lang="en-US" sz="3200" b="1" i="0" u="none" strike="noStrike" baseline="0" dirty="0">
                <a:solidFill>
                  <a:srgbClr val="002060"/>
                </a:solidFill>
                <a:latin typeface="+mj-lt"/>
              </a:rPr>
              <a:t>Adjustment Disorders</a:t>
            </a:r>
          </a:p>
          <a:p>
            <a:r>
              <a:rPr lang="en-US" sz="3200" b="1" i="0" u="none" strike="noStrike" baseline="0" dirty="0">
                <a:solidFill>
                  <a:srgbClr val="002060"/>
                </a:solidFill>
                <a:latin typeface="+mj-lt"/>
              </a:rPr>
              <a:t>Reactive Attachment Disorder</a:t>
            </a:r>
          </a:p>
          <a:p>
            <a:pPr algn="l"/>
            <a:r>
              <a:rPr lang="en-US" sz="3200" b="1" i="0" u="none" strike="noStrike" baseline="0" dirty="0">
                <a:solidFill>
                  <a:srgbClr val="002060"/>
                </a:solidFill>
                <a:latin typeface="+mj-lt"/>
              </a:rPr>
              <a:t>Disinhibited Social Engagement Disorder</a:t>
            </a:r>
          </a:p>
        </p:txBody>
      </p:sp>
    </p:spTree>
    <p:extLst>
      <p:ext uri="{BB962C8B-B14F-4D97-AF65-F5344CB8AC3E}">
        <p14:creationId xmlns:p14="http://schemas.microsoft.com/office/powerpoint/2010/main" val="308305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AF7A-2C19-7719-6308-0B99FDE2FDB1}"/>
              </a:ext>
            </a:extLst>
          </p:cNvPr>
          <p:cNvSpPr>
            <a:spLocks noGrp="1"/>
          </p:cNvSpPr>
          <p:nvPr>
            <p:ph type="title"/>
          </p:nvPr>
        </p:nvSpPr>
        <p:spPr>
          <a:xfrm>
            <a:off x="218113" y="313866"/>
            <a:ext cx="11669087" cy="2848779"/>
          </a:xfrm>
        </p:spPr>
        <p:txBody>
          <a:bodyPr>
            <a:normAutofit/>
          </a:bodyPr>
          <a:lstStyle/>
          <a:p>
            <a:r>
              <a:rPr lang="en-US" b="1" dirty="0">
                <a:latin typeface="Times New Roman" panose="02020603050405020304" pitchFamily="18" charset="0"/>
                <a:cs typeface="Times New Roman" panose="02020603050405020304" pitchFamily="18" charset="0"/>
              </a:rPr>
              <a:t>Acute stress disorder:</a:t>
            </a:r>
            <a:br>
              <a:rPr lang="en-US" sz="3600"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is diagnosed when symptoms occur after a trauma. The symptoms of ASD are fairly similar to those of PTSD, but the duration is shorter; this diagnosis is only applicable when the symptoms last for 3 days to one month.</a:t>
            </a:r>
            <a:endParaRPr lang="en-US" sz="7200" b="1" dirty="0"/>
          </a:p>
        </p:txBody>
      </p:sp>
      <p:pic>
        <p:nvPicPr>
          <p:cNvPr id="4" name="Picture 4" descr="What Is Acute Stress Disorder?">
            <a:extLst>
              <a:ext uri="{FF2B5EF4-FFF2-40B4-BE49-F238E27FC236}">
                <a16:creationId xmlns:a16="http://schemas.microsoft.com/office/drawing/2014/main" id="{F6D34F5D-61DA-C592-D28A-08C01EA6B5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113" y="3287759"/>
            <a:ext cx="4154636" cy="3322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71AB7C-A2C9-3106-0A55-E6844D0CF209}"/>
              </a:ext>
            </a:extLst>
          </p:cNvPr>
          <p:cNvPicPr>
            <a:picLocks noChangeAspect="1"/>
          </p:cNvPicPr>
          <p:nvPr/>
        </p:nvPicPr>
        <p:blipFill>
          <a:blip r:embed="rId3"/>
          <a:stretch>
            <a:fillRect/>
          </a:stretch>
        </p:blipFill>
        <p:spPr>
          <a:xfrm>
            <a:off x="4372749" y="3287759"/>
            <a:ext cx="3789739" cy="3381489"/>
          </a:xfrm>
          <a:prstGeom prst="rect">
            <a:avLst/>
          </a:prstGeom>
        </p:spPr>
      </p:pic>
      <p:pic>
        <p:nvPicPr>
          <p:cNvPr id="6" name="Picture 5">
            <a:extLst>
              <a:ext uri="{FF2B5EF4-FFF2-40B4-BE49-F238E27FC236}">
                <a16:creationId xmlns:a16="http://schemas.microsoft.com/office/drawing/2014/main" id="{5E52620C-C91E-EB35-4833-9AC0DBFCB683}"/>
              </a:ext>
            </a:extLst>
          </p:cNvPr>
          <p:cNvPicPr>
            <a:picLocks noChangeAspect="1"/>
          </p:cNvPicPr>
          <p:nvPr/>
        </p:nvPicPr>
        <p:blipFill>
          <a:blip r:embed="rId4"/>
          <a:stretch>
            <a:fillRect/>
          </a:stretch>
        </p:blipFill>
        <p:spPr>
          <a:xfrm>
            <a:off x="8162488" y="3287759"/>
            <a:ext cx="3724712" cy="3256375"/>
          </a:xfrm>
          <a:prstGeom prst="rect">
            <a:avLst/>
          </a:prstGeom>
        </p:spPr>
      </p:pic>
    </p:spTree>
    <p:extLst>
      <p:ext uri="{BB962C8B-B14F-4D97-AF65-F5344CB8AC3E}">
        <p14:creationId xmlns:p14="http://schemas.microsoft.com/office/powerpoint/2010/main" val="159821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ute Stress Disorder: Diagnosis, Symptoms, and More">
            <a:extLst>
              <a:ext uri="{FF2B5EF4-FFF2-40B4-BE49-F238E27FC236}">
                <a16:creationId xmlns:a16="http://schemas.microsoft.com/office/drawing/2014/main" id="{6B14620A-3008-4312-DB84-E36B445036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36" y="117446"/>
            <a:ext cx="11870421" cy="661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7852-A94D-C78A-EE0E-CF2B4A05764E}"/>
              </a:ext>
            </a:extLst>
          </p:cNvPr>
          <p:cNvSpPr>
            <a:spLocks noGrp="1"/>
          </p:cNvSpPr>
          <p:nvPr>
            <p:ph type="title"/>
          </p:nvPr>
        </p:nvSpPr>
        <p:spPr>
          <a:xfrm>
            <a:off x="838200" y="365126"/>
            <a:ext cx="10515600" cy="557664"/>
          </a:xfrm>
        </p:spPr>
        <p:txBody>
          <a:bodyPr>
            <a:normAutofit fontScale="90000"/>
          </a:bodyPr>
          <a:lstStyle/>
          <a:p>
            <a:r>
              <a:rPr lang="en-US" sz="3600" i="0" u="none" strike="noStrike" baseline="0" dirty="0"/>
              <a:t>Diagnostic Criteria </a:t>
            </a:r>
            <a:r>
              <a:rPr lang="en-US" sz="3600" dirty="0"/>
              <a:t>for </a:t>
            </a:r>
            <a:r>
              <a:rPr lang="en-US" sz="3600" i="0" u="none" strike="noStrike" baseline="0" dirty="0"/>
              <a:t>Acute Stress Disorder</a:t>
            </a:r>
            <a:endParaRPr lang="en-US" sz="6000" dirty="0"/>
          </a:p>
        </p:txBody>
      </p:sp>
      <p:sp>
        <p:nvSpPr>
          <p:cNvPr id="3" name="Content Placeholder 2">
            <a:extLst>
              <a:ext uri="{FF2B5EF4-FFF2-40B4-BE49-F238E27FC236}">
                <a16:creationId xmlns:a16="http://schemas.microsoft.com/office/drawing/2014/main" id="{7AEF7BB5-8221-5A99-FA01-E44D5A36F84E}"/>
              </a:ext>
            </a:extLst>
          </p:cNvPr>
          <p:cNvSpPr>
            <a:spLocks noGrp="1"/>
          </p:cNvSpPr>
          <p:nvPr>
            <p:ph idx="1"/>
          </p:nvPr>
        </p:nvSpPr>
        <p:spPr>
          <a:xfrm>
            <a:off x="360727" y="922790"/>
            <a:ext cx="11618752" cy="5254173"/>
          </a:xfrm>
        </p:spPr>
        <p:txBody>
          <a:bodyPr>
            <a:normAutofit fontScale="92500" lnSpcReduction="10000"/>
          </a:bodyPr>
          <a:lstStyle/>
          <a:p>
            <a:pPr marL="0" indent="0" algn="l">
              <a:lnSpc>
                <a:spcPct val="150000"/>
              </a:lnSpc>
              <a:buNone/>
            </a:pPr>
            <a:endParaRPr lang="en-US" sz="2400" b="1" i="0" u="none" strike="noStrike" baseline="0" dirty="0">
              <a:latin typeface="HelveticaLTStd-Roman"/>
            </a:endParaRPr>
          </a:p>
          <a:p>
            <a:pPr marL="457200" indent="-457200" algn="l">
              <a:lnSpc>
                <a:spcPct val="150000"/>
              </a:lnSpc>
              <a:buAutoNum type="alphaUcPeriod"/>
            </a:pPr>
            <a:r>
              <a:rPr lang="en-US" sz="2400" b="1" i="0" u="none" strike="noStrike" baseline="0" dirty="0">
                <a:latin typeface="HelveticaLTStd-Roman"/>
              </a:rPr>
              <a:t>Exposure to actual or threatened death, serious injury, or sexual violation in one (or more) of the following ways:</a:t>
            </a:r>
          </a:p>
          <a:p>
            <a:pPr marL="457200" indent="-457200" algn="l">
              <a:lnSpc>
                <a:spcPct val="150000"/>
              </a:lnSpc>
              <a:buAutoNum type="alphaUcPeriod"/>
            </a:pPr>
            <a:endParaRPr lang="en-US" sz="2400" b="1" i="0" u="none" strike="noStrike" baseline="0" dirty="0">
              <a:latin typeface="HelveticaLTStd-Roman"/>
            </a:endParaRPr>
          </a:p>
          <a:p>
            <a:pPr marL="457200" indent="-457200" algn="l">
              <a:lnSpc>
                <a:spcPct val="150000"/>
              </a:lnSpc>
              <a:buAutoNum type="arabicPeriod"/>
            </a:pPr>
            <a:r>
              <a:rPr lang="en-US" sz="2400" b="1" i="0" u="none" strike="noStrike" baseline="0" dirty="0">
                <a:latin typeface="HelveticaLTStd-Roman"/>
              </a:rPr>
              <a:t>Directly experiencing the traumatic event(s).</a:t>
            </a:r>
          </a:p>
          <a:p>
            <a:pPr marL="457200" indent="-457200" algn="l">
              <a:lnSpc>
                <a:spcPct val="150000"/>
              </a:lnSpc>
              <a:buAutoNum type="arabicPeriod"/>
            </a:pPr>
            <a:endParaRPr lang="en-US" sz="2400" b="1" i="0" u="none" strike="noStrike" baseline="0" dirty="0">
              <a:latin typeface="HelveticaLTStd-Roman"/>
            </a:endParaRPr>
          </a:p>
          <a:p>
            <a:pPr marL="0" indent="0" algn="l">
              <a:lnSpc>
                <a:spcPct val="150000"/>
              </a:lnSpc>
              <a:buNone/>
            </a:pPr>
            <a:r>
              <a:rPr lang="en-US" sz="2400" b="1" i="0" u="none" strike="noStrike" baseline="0" dirty="0">
                <a:latin typeface="HelveticaLTStd-Roman"/>
              </a:rPr>
              <a:t>2. Witnessing, in person, the event(s) as it occurred to others.</a:t>
            </a:r>
          </a:p>
          <a:p>
            <a:pPr marL="0" indent="0" algn="l">
              <a:lnSpc>
                <a:spcPct val="150000"/>
              </a:lnSpc>
              <a:buNone/>
            </a:pPr>
            <a:endParaRPr lang="en-US" sz="2400" b="1" i="0" u="none" strike="noStrike" baseline="0" dirty="0">
              <a:latin typeface="HelveticaLTStd-Roman"/>
            </a:endParaRPr>
          </a:p>
          <a:p>
            <a:pPr marL="0" indent="0" algn="l">
              <a:lnSpc>
                <a:spcPct val="150000"/>
              </a:lnSpc>
              <a:buNone/>
            </a:pPr>
            <a:r>
              <a:rPr lang="en-US" sz="2400" b="1" i="0" u="none" strike="noStrike" baseline="0" dirty="0">
                <a:latin typeface="HelveticaLTStd-Roman"/>
              </a:rPr>
              <a:t>3. Learning that the event(s) occurred to a close family member or close friend.</a:t>
            </a:r>
          </a:p>
        </p:txBody>
      </p:sp>
    </p:spTree>
    <p:extLst>
      <p:ext uri="{BB962C8B-B14F-4D97-AF65-F5344CB8AC3E}">
        <p14:creationId xmlns:p14="http://schemas.microsoft.com/office/powerpoint/2010/main" val="1172019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A309F-3834-8158-8493-B4DCC491B995}"/>
              </a:ext>
            </a:extLst>
          </p:cNvPr>
          <p:cNvSpPr>
            <a:spLocks noGrp="1"/>
          </p:cNvSpPr>
          <p:nvPr>
            <p:ph idx="1"/>
          </p:nvPr>
        </p:nvSpPr>
        <p:spPr>
          <a:xfrm>
            <a:off x="293615" y="424663"/>
            <a:ext cx="11601973" cy="6303307"/>
          </a:xfrm>
        </p:spPr>
        <p:txBody>
          <a:bodyPr>
            <a:normAutofit fontScale="85000" lnSpcReduction="10000"/>
          </a:bodyPr>
          <a:lstStyle/>
          <a:p>
            <a:pPr marL="0" indent="0" algn="l">
              <a:lnSpc>
                <a:spcPct val="160000"/>
              </a:lnSpc>
              <a:buNone/>
            </a:pPr>
            <a:r>
              <a:rPr lang="en-US" sz="2400" b="1" i="0" u="none" strike="noStrike" baseline="0" dirty="0">
                <a:latin typeface="Abadi" panose="020B0604020104020204" pitchFamily="34" charset="0"/>
              </a:rPr>
              <a:t>B. Presence of nine (or more) of the following symptoms from any of the five categories of </a:t>
            </a:r>
            <a:r>
              <a:rPr lang="en-US" sz="2400" b="1" i="0" u="none" strike="noStrike" baseline="0" dirty="0">
                <a:solidFill>
                  <a:srgbClr val="FF0000"/>
                </a:solidFill>
                <a:latin typeface="Abadi" panose="020B0604020104020204" pitchFamily="34" charset="0"/>
              </a:rPr>
              <a:t>intrusion,</a:t>
            </a:r>
            <a:r>
              <a:rPr lang="en-US" sz="2400" b="1" i="0" u="none" strike="noStrike" baseline="0" dirty="0">
                <a:latin typeface="Abadi" panose="020B0604020104020204" pitchFamily="34" charset="0"/>
              </a:rPr>
              <a:t> </a:t>
            </a:r>
            <a:r>
              <a:rPr lang="en-US" sz="2400" b="1" i="0" u="none" strike="noStrike" baseline="0" dirty="0">
                <a:solidFill>
                  <a:srgbClr val="FF0000"/>
                </a:solidFill>
                <a:latin typeface="Abadi" panose="020B0604020104020204" pitchFamily="34" charset="0"/>
              </a:rPr>
              <a:t>negative mood</a:t>
            </a:r>
            <a:r>
              <a:rPr lang="en-US" sz="2400" b="1" i="0" u="none" strike="noStrike" baseline="0" dirty="0">
                <a:latin typeface="Abadi" panose="020B0604020104020204" pitchFamily="34" charset="0"/>
              </a:rPr>
              <a:t>, </a:t>
            </a:r>
            <a:r>
              <a:rPr lang="en-US" sz="2400" b="1" i="0" u="none" strike="noStrike" baseline="0" dirty="0">
                <a:solidFill>
                  <a:srgbClr val="FF0000"/>
                </a:solidFill>
                <a:latin typeface="Abadi" panose="020B0604020104020204" pitchFamily="34" charset="0"/>
              </a:rPr>
              <a:t>dissociation, avoidance, </a:t>
            </a:r>
            <a:r>
              <a:rPr lang="en-US" sz="2400" b="1" i="0" u="none" strike="noStrike" baseline="0" dirty="0">
                <a:latin typeface="Abadi" panose="020B0604020104020204" pitchFamily="34" charset="0"/>
              </a:rPr>
              <a:t>and </a:t>
            </a:r>
            <a:r>
              <a:rPr lang="en-US" sz="2400" b="1" i="0" u="none" strike="noStrike" baseline="0" dirty="0">
                <a:solidFill>
                  <a:srgbClr val="FF0000"/>
                </a:solidFill>
                <a:latin typeface="Abadi" panose="020B0604020104020204" pitchFamily="34" charset="0"/>
              </a:rPr>
              <a:t>arousal,</a:t>
            </a:r>
            <a:r>
              <a:rPr lang="en-US" sz="2400" b="1" i="0" u="none" strike="noStrike" baseline="0" dirty="0">
                <a:latin typeface="Abadi" panose="020B0604020104020204" pitchFamily="34" charset="0"/>
              </a:rPr>
              <a:t> beginning or worsening after the traumatic event(s) occurred: </a:t>
            </a:r>
          </a:p>
          <a:p>
            <a:pPr marL="0" indent="0" algn="l">
              <a:lnSpc>
                <a:spcPct val="160000"/>
              </a:lnSpc>
              <a:buNone/>
            </a:pPr>
            <a:r>
              <a:rPr lang="en-US" sz="3300" b="1" i="0" u="none" strike="noStrike" baseline="0" dirty="0">
                <a:solidFill>
                  <a:srgbClr val="FF0000"/>
                </a:solidFill>
                <a:latin typeface="Abadi" panose="020B0604020104020204" pitchFamily="34" charset="0"/>
              </a:rPr>
              <a:t>Intrusion Symptoms</a:t>
            </a:r>
          </a:p>
          <a:p>
            <a:pPr marL="342900" indent="-342900" algn="l">
              <a:lnSpc>
                <a:spcPct val="160000"/>
              </a:lnSpc>
              <a:buAutoNum type="arabicPeriod"/>
            </a:pPr>
            <a:r>
              <a:rPr lang="en-US" sz="2400" b="1" i="0" u="none" strike="noStrike" baseline="0" dirty="0">
                <a:latin typeface="Abadi" panose="020B0604020104020204" pitchFamily="34" charset="0"/>
              </a:rPr>
              <a:t>Recurrent, involuntary, and intrusive distressing memories of the traumatic event(s).</a:t>
            </a:r>
          </a:p>
          <a:p>
            <a:pPr marL="0" indent="0" algn="l">
              <a:lnSpc>
                <a:spcPct val="160000"/>
              </a:lnSpc>
              <a:buNone/>
            </a:pPr>
            <a:r>
              <a:rPr lang="en-US" sz="2400" b="1" i="0" u="none" strike="noStrike" baseline="0" dirty="0">
                <a:latin typeface="Abadi" panose="020B0604020104020204" pitchFamily="34" charset="0"/>
              </a:rPr>
              <a:t>2. Recurrent distressing dreams in which the content and/or affect of the dream are related to the event(s).</a:t>
            </a:r>
          </a:p>
          <a:p>
            <a:pPr marL="0" indent="0" algn="l">
              <a:lnSpc>
                <a:spcPct val="160000"/>
              </a:lnSpc>
              <a:buNone/>
            </a:pPr>
            <a:r>
              <a:rPr lang="en-US" sz="2400" b="1" i="0" u="none" strike="noStrike" baseline="0" dirty="0">
                <a:latin typeface="Abadi" panose="020B0604020104020204" pitchFamily="34" charset="0"/>
              </a:rPr>
              <a:t>3. Dissociative reactions (e.g., flashbacks) in which the individual feels or acts as if the traumatic event(s) were recurring. (Such reactions may occur on a continuum, with the most extreme expression being a complete loss of awareness of present surroundings.) </a:t>
            </a:r>
          </a:p>
          <a:p>
            <a:pPr marL="0" indent="0" algn="l">
              <a:lnSpc>
                <a:spcPct val="160000"/>
              </a:lnSpc>
              <a:buNone/>
            </a:pPr>
            <a:r>
              <a:rPr lang="en-US" sz="2400" b="1" i="0" u="none" strike="noStrike" baseline="0" dirty="0">
                <a:latin typeface="Abadi" panose="020B0604020104020204" pitchFamily="34" charset="0"/>
              </a:rPr>
              <a:t>4. Intense or prolonged psychological distress or marked physiological reactions in response to internal or external cues that symbolize or resemble an aspect of the traumatic event(s).</a:t>
            </a:r>
            <a:endParaRPr lang="en-US" sz="2400" b="1" dirty="0">
              <a:latin typeface="Abadi" panose="020B0604020104020204" pitchFamily="34" charset="0"/>
            </a:endParaRPr>
          </a:p>
        </p:txBody>
      </p:sp>
    </p:spTree>
    <p:extLst>
      <p:ext uri="{BB962C8B-B14F-4D97-AF65-F5344CB8AC3E}">
        <p14:creationId xmlns:p14="http://schemas.microsoft.com/office/powerpoint/2010/main" val="61957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B96A2-1001-DF43-0898-88D5FC7415F4}"/>
              </a:ext>
            </a:extLst>
          </p:cNvPr>
          <p:cNvSpPr>
            <a:spLocks noGrp="1"/>
          </p:cNvSpPr>
          <p:nvPr>
            <p:ph idx="1"/>
          </p:nvPr>
        </p:nvSpPr>
        <p:spPr>
          <a:xfrm>
            <a:off x="813732" y="830510"/>
            <a:ext cx="10670796" cy="5813571"/>
          </a:xfrm>
        </p:spPr>
        <p:txBody>
          <a:bodyPr>
            <a:normAutofit/>
          </a:bodyPr>
          <a:lstStyle/>
          <a:p>
            <a:pPr marL="0" indent="0" algn="l">
              <a:buNone/>
            </a:pPr>
            <a:r>
              <a:rPr lang="en-US" sz="3200" b="1" i="0" u="none" strike="noStrike" baseline="0" dirty="0">
                <a:solidFill>
                  <a:srgbClr val="FF0000"/>
                </a:solidFill>
                <a:latin typeface="HelveticaLTStd-Bold"/>
              </a:rPr>
              <a:t>Negative Mood</a:t>
            </a:r>
            <a:endParaRPr lang="en-US" sz="3200" b="1" i="0" u="none" strike="noStrike" baseline="0" dirty="0"/>
          </a:p>
          <a:p>
            <a:pPr marL="0" indent="0" algn="l">
              <a:buNone/>
            </a:pPr>
            <a:r>
              <a:rPr lang="en-US" b="1" i="0" u="none" strike="noStrike" baseline="0" dirty="0"/>
              <a:t>5. Persistent inability to experience positive emotions (e.g., inability to experience happiness, satisfaction, or loving feelings).</a:t>
            </a:r>
          </a:p>
          <a:p>
            <a:pPr marL="0" indent="0" algn="l">
              <a:buNone/>
            </a:pPr>
            <a:endParaRPr lang="en-US" b="1" i="0" u="none" strike="noStrike" baseline="0" dirty="0"/>
          </a:p>
          <a:p>
            <a:pPr marL="0" indent="0" algn="l">
              <a:buNone/>
            </a:pPr>
            <a:r>
              <a:rPr lang="en-US" sz="3200" b="1" i="0" u="none" strike="noStrike" baseline="0" dirty="0">
                <a:solidFill>
                  <a:srgbClr val="FF0000"/>
                </a:solidFill>
              </a:rPr>
              <a:t>Dissociative Symptoms</a:t>
            </a:r>
          </a:p>
          <a:p>
            <a:pPr marL="0" indent="0" algn="l">
              <a:buNone/>
            </a:pPr>
            <a:r>
              <a:rPr lang="en-US" b="1" i="0" u="none" strike="noStrike" baseline="0" dirty="0"/>
              <a:t>6. An altered sense of the reality of one’s surroundings or oneself (e.g., seeing oneself from another’s perspective, being in a daze, time slowing).</a:t>
            </a:r>
          </a:p>
          <a:p>
            <a:pPr marL="0" indent="0" algn="l">
              <a:buNone/>
            </a:pPr>
            <a:r>
              <a:rPr lang="en-US" b="1" i="0" u="none" strike="noStrike" baseline="0" dirty="0"/>
              <a:t>7. Inability to remember an important aspect of the traumatic event(s) (typically due to dissociative amnesia and not to other factors such as head injury, alcohol, or drugs).</a:t>
            </a:r>
            <a:endParaRPr lang="en-US" b="1" dirty="0"/>
          </a:p>
        </p:txBody>
      </p:sp>
    </p:spTree>
    <p:extLst>
      <p:ext uri="{BB962C8B-B14F-4D97-AF65-F5344CB8AC3E}">
        <p14:creationId xmlns:p14="http://schemas.microsoft.com/office/powerpoint/2010/main" val="196949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4758-8BC9-91B7-B82A-9A6E1F0E20D0}"/>
              </a:ext>
            </a:extLst>
          </p:cNvPr>
          <p:cNvSpPr>
            <a:spLocks noGrp="1"/>
          </p:cNvSpPr>
          <p:nvPr>
            <p:ph type="title"/>
          </p:nvPr>
        </p:nvSpPr>
        <p:spPr>
          <a:xfrm>
            <a:off x="838200" y="314791"/>
            <a:ext cx="10515600" cy="817723"/>
          </a:xfrm>
        </p:spPr>
        <p:txBody>
          <a:bodyPr>
            <a:normAutofit fontScale="90000"/>
          </a:bodyPr>
          <a:lstStyle/>
          <a:p>
            <a:br>
              <a:rPr lang="en-US" sz="4000" b="1" i="0" u="none" strike="noStrike" baseline="0" dirty="0">
                <a:solidFill>
                  <a:srgbClr val="FF0000"/>
                </a:solidFill>
                <a:latin typeface="+mn-lt"/>
              </a:rPr>
            </a:br>
            <a:r>
              <a:rPr lang="en-US" sz="4000" b="1" i="0" u="none" strike="noStrike" baseline="0" dirty="0">
                <a:solidFill>
                  <a:srgbClr val="FF0000"/>
                </a:solidFill>
                <a:latin typeface="+mn-lt"/>
              </a:rPr>
              <a:t>Avoidance Symptoms</a:t>
            </a:r>
            <a:br>
              <a:rPr lang="en-US" sz="4400" b="1" i="0" u="none" strike="noStrike" baseline="0" dirty="0">
                <a:latin typeface="HelveticaLTStd-Bold"/>
              </a:rPr>
            </a:br>
            <a:endParaRPr lang="en-US" dirty="0"/>
          </a:p>
        </p:txBody>
      </p:sp>
      <p:sp>
        <p:nvSpPr>
          <p:cNvPr id="3" name="Content Placeholder 2">
            <a:extLst>
              <a:ext uri="{FF2B5EF4-FFF2-40B4-BE49-F238E27FC236}">
                <a16:creationId xmlns:a16="http://schemas.microsoft.com/office/drawing/2014/main" id="{7A704B46-C891-1740-2A1F-75D0D09BF4BA}"/>
              </a:ext>
            </a:extLst>
          </p:cNvPr>
          <p:cNvSpPr>
            <a:spLocks noGrp="1"/>
          </p:cNvSpPr>
          <p:nvPr>
            <p:ph idx="1"/>
          </p:nvPr>
        </p:nvSpPr>
        <p:spPr>
          <a:xfrm>
            <a:off x="369116" y="1825625"/>
            <a:ext cx="10984684" cy="4351338"/>
          </a:xfrm>
        </p:spPr>
        <p:txBody>
          <a:bodyPr>
            <a:normAutofit/>
          </a:bodyPr>
          <a:lstStyle/>
          <a:p>
            <a:pPr marL="0" indent="0" algn="l">
              <a:lnSpc>
                <a:spcPct val="150000"/>
              </a:lnSpc>
              <a:buNone/>
            </a:pPr>
            <a:r>
              <a:rPr lang="en-US" sz="2400" b="1" i="0" u="none" strike="noStrike" baseline="0" dirty="0">
                <a:latin typeface="HelveticaLTStd-Roman"/>
              </a:rPr>
              <a:t>8. Efforts to avoid distressing memories, thoughts, or feelings about or closely associated with the traumatic event(s).</a:t>
            </a:r>
          </a:p>
          <a:p>
            <a:pPr marL="0" indent="0" algn="l">
              <a:lnSpc>
                <a:spcPct val="150000"/>
              </a:lnSpc>
              <a:buNone/>
            </a:pPr>
            <a:endParaRPr lang="en-US" sz="2400" b="1" i="0" u="none" strike="noStrike" baseline="0" dirty="0">
              <a:latin typeface="HelveticaLTStd-Roman"/>
            </a:endParaRPr>
          </a:p>
          <a:p>
            <a:pPr marL="0" indent="0" algn="l">
              <a:lnSpc>
                <a:spcPct val="150000"/>
              </a:lnSpc>
              <a:buNone/>
            </a:pPr>
            <a:r>
              <a:rPr lang="en-US" sz="2400" b="1" i="0" u="none" strike="noStrike" baseline="0" dirty="0">
                <a:latin typeface="HelveticaLTStd-Roman"/>
              </a:rPr>
              <a:t>9. Efforts to avoid external reminders (people, places, conversations, activities, objects, situations) that arouse distressing memories, thoughts, or feelings about or closely associated with the traumatic event(s).</a:t>
            </a:r>
            <a:endParaRPr lang="en-US" sz="3600" b="1" dirty="0"/>
          </a:p>
        </p:txBody>
      </p:sp>
    </p:spTree>
    <p:extLst>
      <p:ext uri="{BB962C8B-B14F-4D97-AF65-F5344CB8AC3E}">
        <p14:creationId xmlns:p14="http://schemas.microsoft.com/office/powerpoint/2010/main" val="278325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EADB-AC54-FD59-0421-9555F365562B}"/>
              </a:ext>
            </a:extLst>
          </p:cNvPr>
          <p:cNvSpPr>
            <a:spLocks noGrp="1"/>
          </p:cNvSpPr>
          <p:nvPr>
            <p:ph type="title"/>
          </p:nvPr>
        </p:nvSpPr>
        <p:spPr>
          <a:xfrm>
            <a:off x="838200" y="365125"/>
            <a:ext cx="10515600" cy="733833"/>
          </a:xfrm>
        </p:spPr>
        <p:txBody>
          <a:bodyPr>
            <a:normAutofit fontScale="90000"/>
          </a:bodyPr>
          <a:lstStyle/>
          <a:p>
            <a:br>
              <a:rPr lang="en-US" sz="4400" b="1" i="0" u="none" strike="noStrike" baseline="0" dirty="0">
                <a:latin typeface="HelveticaLTStd-Bold"/>
              </a:rPr>
            </a:br>
            <a:br>
              <a:rPr lang="en-US" sz="4400" b="1" i="0" u="none" strike="noStrike" baseline="0" dirty="0">
                <a:latin typeface="HelveticaLTStd-Bold"/>
              </a:rPr>
            </a:br>
            <a:br>
              <a:rPr lang="en-US" sz="4400" b="1" i="0" u="none" strike="noStrike" baseline="0" dirty="0">
                <a:latin typeface="HelveticaLTStd-Bold"/>
              </a:rPr>
            </a:br>
            <a:endParaRPr lang="en-US" dirty="0"/>
          </a:p>
        </p:txBody>
      </p:sp>
      <p:sp>
        <p:nvSpPr>
          <p:cNvPr id="3" name="Content Placeholder 2">
            <a:extLst>
              <a:ext uri="{FF2B5EF4-FFF2-40B4-BE49-F238E27FC236}">
                <a16:creationId xmlns:a16="http://schemas.microsoft.com/office/drawing/2014/main" id="{A3606AA6-A716-C87B-46CD-95B4CACA30C5}"/>
              </a:ext>
            </a:extLst>
          </p:cNvPr>
          <p:cNvSpPr>
            <a:spLocks noGrp="1"/>
          </p:cNvSpPr>
          <p:nvPr>
            <p:ph idx="1"/>
          </p:nvPr>
        </p:nvSpPr>
        <p:spPr>
          <a:xfrm>
            <a:off x="578840" y="520118"/>
            <a:ext cx="10897299" cy="5656846"/>
          </a:xfrm>
        </p:spPr>
        <p:txBody>
          <a:bodyPr>
            <a:normAutofit/>
          </a:bodyPr>
          <a:lstStyle/>
          <a:p>
            <a:pPr marL="0" indent="0" algn="l">
              <a:lnSpc>
                <a:spcPct val="150000"/>
              </a:lnSpc>
              <a:buNone/>
            </a:pPr>
            <a:r>
              <a:rPr lang="en-US" sz="3000" b="1" i="0" u="none" strike="noStrike" baseline="0" dirty="0">
                <a:solidFill>
                  <a:srgbClr val="FF0000"/>
                </a:solidFill>
              </a:rPr>
              <a:t>Arousal Symptoms</a:t>
            </a:r>
          </a:p>
          <a:p>
            <a:pPr marL="0" indent="0" algn="l">
              <a:lnSpc>
                <a:spcPct val="150000"/>
              </a:lnSpc>
              <a:buNone/>
            </a:pPr>
            <a:r>
              <a:rPr lang="en-US" sz="2400" b="1" i="0" u="none" strike="noStrike" baseline="0" dirty="0">
                <a:latin typeface="HelveticaLTStd-Roman"/>
              </a:rPr>
              <a:t>10. Sleep disturbance (e.g., difficulty falling or staying asleep, restless sleep).</a:t>
            </a:r>
          </a:p>
          <a:p>
            <a:pPr marL="0" indent="0" algn="l">
              <a:lnSpc>
                <a:spcPct val="150000"/>
              </a:lnSpc>
              <a:buNone/>
            </a:pPr>
            <a:r>
              <a:rPr lang="en-US" sz="2400" b="1" i="0" u="none" strike="noStrike" baseline="0" dirty="0">
                <a:latin typeface="HelveticaLTStd-Roman"/>
              </a:rPr>
              <a:t>11. Irritable behavior and angry outbursts typically expressed as verbal or physical aggression toward people or objects.</a:t>
            </a:r>
          </a:p>
          <a:p>
            <a:pPr marL="0" indent="0" algn="l">
              <a:lnSpc>
                <a:spcPct val="150000"/>
              </a:lnSpc>
              <a:buNone/>
            </a:pPr>
            <a:r>
              <a:rPr lang="en-US" sz="2400" b="1" i="0" u="none" strike="noStrike" baseline="0" dirty="0">
                <a:latin typeface="HelveticaLTStd-Roman"/>
              </a:rPr>
              <a:t>12. Hypervigilance(Hyperalert).</a:t>
            </a:r>
          </a:p>
          <a:p>
            <a:pPr marL="0" indent="0" algn="l">
              <a:lnSpc>
                <a:spcPct val="150000"/>
              </a:lnSpc>
              <a:buNone/>
            </a:pPr>
            <a:r>
              <a:rPr lang="en-US" sz="2400" b="1" i="0" u="none" strike="noStrike" baseline="0" dirty="0">
                <a:latin typeface="HelveticaLTStd-Roman"/>
              </a:rPr>
              <a:t>13. Problems with concentration.</a:t>
            </a:r>
          </a:p>
          <a:p>
            <a:pPr marL="0" indent="0" algn="l">
              <a:lnSpc>
                <a:spcPct val="150000"/>
              </a:lnSpc>
              <a:buNone/>
            </a:pPr>
            <a:r>
              <a:rPr lang="en-US" sz="2400" b="1" i="0" u="none" strike="noStrike" baseline="0" dirty="0">
                <a:latin typeface="HelveticaLTStd-Roman"/>
              </a:rPr>
              <a:t>14. Exaggerated startle response.</a:t>
            </a:r>
            <a:endParaRPr lang="en-US" sz="3600" b="1" dirty="0"/>
          </a:p>
        </p:txBody>
      </p:sp>
    </p:spTree>
    <p:extLst>
      <p:ext uri="{BB962C8B-B14F-4D97-AF65-F5344CB8AC3E}">
        <p14:creationId xmlns:p14="http://schemas.microsoft.com/office/powerpoint/2010/main" val="228466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886D8-9099-DDE1-5ECE-8248DF60C0E5}"/>
              </a:ext>
            </a:extLst>
          </p:cNvPr>
          <p:cNvSpPr>
            <a:spLocks noGrp="1"/>
          </p:cNvSpPr>
          <p:nvPr>
            <p:ph idx="1"/>
          </p:nvPr>
        </p:nvSpPr>
        <p:spPr>
          <a:xfrm>
            <a:off x="712366" y="788565"/>
            <a:ext cx="10515600" cy="5159228"/>
          </a:xfrm>
        </p:spPr>
        <p:txBody>
          <a:bodyPr>
            <a:normAutofit fontScale="92500" lnSpcReduction="20000"/>
          </a:bodyPr>
          <a:lstStyle/>
          <a:p>
            <a:pPr marL="0" indent="0" algn="l">
              <a:lnSpc>
                <a:spcPct val="150000"/>
              </a:lnSpc>
              <a:buNone/>
            </a:pPr>
            <a:r>
              <a:rPr lang="en-US" sz="2400" b="1" i="0" u="none" strike="noStrike" baseline="0" dirty="0">
                <a:latin typeface="HelveticaLTStd-Roman"/>
              </a:rPr>
              <a:t>C. Duration of the disturbance (symptoms in Criterion B) is 3 days to 1 month after trauma exposure.</a:t>
            </a:r>
          </a:p>
          <a:p>
            <a:pPr marL="0" indent="0" algn="l">
              <a:lnSpc>
                <a:spcPct val="150000"/>
              </a:lnSpc>
              <a:buNone/>
            </a:pPr>
            <a:endParaRPr lang="en-US" sz="2400" b="1" i="0" u="none" strike="noStrike" baseline="0" dirty="0">
              <a:latin typeface="HelveticaLTStd-Roman"/>
            </a:endParaRPr>
          </a:p>
          <a:p>
            <a:pPr marL="0" indent="0" algn="l">
              <a:lnSpc>
                <a:spcPct val="150000"/>
              </a:lnSpc>
              <a:buNone/>
            </a:pPr>
            <a:r>
              <a:rPr lang="en-US" sz="2400" b="1" i="0" u="none" strike="noStrike" baseline="0" dirty="0">
                <a:latin typeface="HelveticaLTStd-Roman"/>
              </a:rPr>
              <a:t>D. The disturbance causes clinically significant distress or impairment in social, occupational, or other important areas of functioning.</a:t>
            </a:r>
          </a:p>
          <a:p>
            <a:pPr marL="0" indent="0" algn="l">
              <a:lnSpc>
                <a:spcPct val="150000"/>
              </a:lnSpc>
              <a:buNone/>
            </a:pPr>
            <a:endParaRPr lang="en-US" sz="2400" b="1" i="0" u="none" strike="noStrike" baseline="0" dirty="0">
              <a:latin typeface="HelveticaLTStd-Roman"/>
            </a:endParaRPr>
          </a:p>
          <a:p>
            <a:pPr marL="0" indent="0" algn="l">
              <a:lnSpc>
                <a:spcPct val="150000"/>
              </a:lnSpc>
              <a:buNone/>
            </a:pPr>
            <a:r>
              <a:rPr lang="en-US" sz="2400" b="1" i="0" u="none" strike="noStrike" baseline="0" dirty="0">
                <a:latin typeface="HelveticaLTStd-Roman"/>
              </a:rPr>
              <a:t>E. The disturbance is not attributable to the physiological effects of a substance (e.g., medication or alcohol) or another medical condition (e.g., mild traumatic brain injury) and is not better explained by brief psychotic disorder.</a:t>
            </a:r>
            <a:endParaRPr lang="en-US" sz="3600" b="1" dirty="0"/>
          </a:p>
        </p:txBody>
      </p:sp>
    </p:spTree>
    <p:extLst>
      <p:ext uri="{BB962C8B-B14F-4D97-AF65-F5344CB8AC3E}">
        <p14:creationId xmlns:p14="http://schemas.microsoft.com/office/powerpoint/2010/main" val="3847703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561" y="503339"/>
            <a:ext cx="11459360" cy="5673624"/>
          </a:xfrm>
        </p:spPr>
        <p:txBody>
          <a:bodyPr>
            <a:normAutofit fontScale="92500" lnSpcReduction="10000"/>
          </a:bodyPr>
          <a:lstStyle/>
          <a:p>
            <a:pPr marL="0" indent="0" algn="l">
              <a:buNone/>
            </a:pPr>
            <a:r>
              <a:rPr lang="en-US" b="1" i="0" u="none" strike="noStrike" baseline="0" dirty="0">
                <a:latin typeface="HelveticaNeueLTStd-Hv"/>
              </a:rPr>
              <a:t>Risk and Prognostic Factors</a:t>
            </a:r>
          </a:p>
          <a:p>
            <a:pPr marL="0" indent="0" algn="l">
              <a:buNone/>
            </a:pPr>
            <a:r>
              <a:rPr lang="en-US" sz="2400" b="1" i="0" u="none" strike="noStrike" baseline="0" dirty="0">
                <a:latin typeface="HelveticaNeueLTStd-Md"/>
              </a:rPr>
              <a:t>Temperamental: </a:t>
            </a:r>
            <a:r>
              <a:rPr lang="en-US" sz="2400" b="1" i="0" u="none" strike="noStrike" baseline="0" dirty="0">
                <a:latin typeface="PalatinoLTStd-Roman"/>
              </a:rPr>
              <a:t>Risk factors include prior mental disorder, high levels of negative affectivity</a:t>
            </a:r>
          </a:p>
          <a:p>
            <a:pPr marL="0" indent="0" algn="l">
              <a:buNone/>
            </a:pPr>
            <a:r>
              <a:rPr lang="en-US" sz="2400" b="1" i="0" u="none" strike="noStrike" baseline="0" dirty="0">
                <a:latin typeface="PalatinoLTStd-Roman"/>
              </a:rPr>
              <a:t>(neuroticism), greater perceived severity of the traumatic event, and an avoidant</a:t>
            </a:r>
          </a:p>
          <a:p>
            <a:pPr marL="0" indent="0" algn="l">
              <a:buNone/>
            </a:pPr>
            <a:r>
              <a:rPr lang="en-US" sz="2400" b="1" i="0" u="none" strike="noStrike" baseline="0" dirty="0">
                <a:latin typeface="PalatinoLTStd-Roman"/>
              </a:rPr>
              <a:t>coping style. Catastrophic appraisals of the traumatic experience, often characterized by</a:t>
            </a:r>
          </a:p>
          <a:p>
            <a:pPr marL="0" indent="0" algn="l">
              <a:buNone/>
            </a:pPr>
            <a:r>
              <a:rPr lang="en-US" sz="2400" b="1" i="0" u="none" strike="noStrike" baseline="0" dirty="0">
                <a:latin typeface="PalatinoLTStd-Roman"/>
              </a:rPr>
              <a:t>exaggerated appraisals of future harm, guilt, or hopelessness, are strongly predictive of</a:t>
            </a:r>
          </a:p>
          <a:p>
            <a:pPr marL="0" indent="0" algn="l">
              <a:buNone/>
            </a:pPr>
            <a:r>
              <a:rPr lang="en-US" sz="2400" b="1" i="0" u="none" strike="noStrike" baseline="0" dirty="0">
                <a:latin typeface="PalatinoLTStd-Roman"/>
              </a:rPr>
              <a:t>acute stress disorder.</a:t>
            </a:r>
          </a:p>
          <a:p>
            <a:pPr marL="0" indent="0" algn="l">
              <a:buNone/>
            </a:pPr>
            <a:endParaRPr lang="en-US" sz="2400" b="1" i="0" u="none" strike="noStrike" baseline="0" dirty="0">
              <a:latin typeface="PalatinoLTStd-Roman"/>
            </a:endParaRPr>
          </a:p>
          <a:p>
            <a:pPr marL="0" indent="0" algn="l">
              <a:buNone/>
            </a:pPr>
            <a:r>
              <a:rPr lang="en-US" sz="2400" b="1" i="0" u="none" strike="noStrike" baseline="0" dirty="0">
                <a:latin typeface="HelveticaNeueLTStd-Md"/>
              </a:rPr>
              <a:t>Environmental: </a:t>
            </a:r>
            <a:r>
              <a:rPr lang="en-US" sz="2400" b="1" i="0" u="none" strike="noStrike" baseline="0" dirty="0">
                <a:latin typeface="PalatinoLTStd-Roman"/>
              </a:rPr>
              <a:t>First and foremost, an individual must be exposed to a traumatic event to</a:t>
            </a:r>
          </a:p>
          <a:p>
            <a:pPr marL="0" indent="0" algn="l">
              <a:buNone/>
            </a:pPr>
            <a:r>
              <a:rPr lang="en-US" sz="2400" b="1" i="0" u="none" strike="noStrike" baseline="0" dirty="0">
                <a:latin typeface="PalatinoLTStd-Roman"/>
              </a:rPr>
              <a:t>be at risk for acute stress disorder. Risk factors for the disorder include a history of prior</a:t>
            </a:r>
          </a:p>
          <a:p>
            <a:pPr marL="0" indent="0" algn="l">
              <a:buNone/>
            </a:pPr>
            <a:r>
              <a:rPr lang="en-US" sz="2400" b="1" i="0" u="none" strike="noStrike" baseline="0" dirty="0">
                <a:latin typeface="PalatinoLTStd-Roman"/>
              </a:rPr>
              <a:t>trauma.</a:t>
            </a:r>
          </a:p>
          <a:p>
            <a:pPr marL="0" indent="0" algn="l">
              <a:buNone/>
            </a:pPr>
            <a:br>
              <a:rPr lang="en-US" sz="3200" b="1" dirty="0">
                <a:latin typeface="Times New Roman" panose="02020603050405020304" pitchFamily="18" charset="0"/>
                <a:cs typeface="Times New Roman" panose="02020603050405020304" pitchFamily="18" charset="0"/>
              </a:rPr>
            </a:br>
            <a:r>
              <a:rPr lang="en-US" sz="2400" b="1" i="0" u="none" strike="noStrike" baseline="0" dirty="0">
                <a:latin typeface="HelveticaNeueLTStd-Md"/>
              </a:rPr>
              <a:t>Genetic and physiological: </a:t>
            </a:r>
            <a:r>
              <a:rPr lang="en-US" sz="2400" b="1" i="0" u="none" strike="noStrike" baseline="0" dirty="0">
                <a:latin typeface="PalatinoLTStd-Roman"/>
              </a:rPr>
              <a:t>Females are at greater risk for developing acute stress disorder.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74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C3D-D4CC-2BA3-5E5C-46BC3B1C13C1}"/>
              </a:ext>
            </a:extLst>
          </p:cNvPr>
          <p:cNvSpPr>
            <a:spLocks noGrp="1"/>
          </p:cNvSpPr>
          <p:nvPr>
            <p:ph type="title"/>
          </p:nvPr>
        </p:nvSpPr>
        <p:spPr>
          <a:xfrm>
            <a:off x="838200" y="365125"/>
            <a:ext cx="10515600" cy="649943"/>
          </a:xfrm>
        </p:spPr>
        <p:txBody>
          <a:bodyPr>
            <a:normAutofit/>
          </a:bodyPr>
          <a:lstStyle/>
          <a:p>
            <a:r>
              <a:rPr lang="en-US" sz="3600" b="1" i="0" u="none" strike="noStrike" baseline="0" dirty="0">
                <a:latin typeface="+mn-lt"/>
              </a:rPr>
              <a:t>Diagnostic Criteria for Adjustment Disorders </a:t>
            </a:r>
            <a:endParaRPr lang="en-US" sz="3600" b="1" dirty="0">
              <a:latin typeface="+mn-lt"/>
            </a:endParaRPr>
          </a:p>
        </p:txBody>
      </p:sp>
      <p:sp>
        <p:nvSpPr>
          <p:cNvPr id="3" name="Content Placeholder 2">
            <a:extLst>
              <a:ext uri="{FF2B5EF4-FFF2-40B4-BE49-F238E27FC236}">
                <a16:creationId xmlns:a16="http://schemas.microsoft.com/office/drawing/2014/main" id="{DD20CE21-029A-8E07-64A9-D07855BACE7B}"/>
              </a:ext>
            </a:extLst>
          </p:cNvPr>
          <p:cNvSpPr>
            <a:spLocks noGrp="1"/>
          </p:cNvSpPr>
          <p:nvPr>
            <p:ph idx="1"/>
          </p:nvPr>
        </p:nvSpPr>
        <p:spPr>
          <a:xfrm>
            <a:off x="482885" y="1107347"/>
            <a:ext cx="11250203" cy="5128339"/>
          </a:xfrm>
        </p:spPr>
        <p:txBody>
          <a:bodyPr>
            <a:normAutofit/>
          </a:bodyPr>
          <a:lstStyle/>
          <a:p>
            <a:pPr marL="0" indent="0" algn="l">
              <a:buNone/>
            </a:pPr>
            <a:r>
              <a:rPr lang="en-US" sz="2400" b="1" i="0" u="none" strike="noStrike" baseline="0" dirty="0">
                <a:latin typeface="HelveticaLTStd-Roman"/>
              </a:rPr>
              <a:t>A. The development of emotional or behavioral symptoms in response to an identifiable stressor(s) occurring within 3 months of the onset of the stressor(s).</a:t>
            </a:r>
          </a:p>
          <a:p>
            <a:pPr marL="0" indent="0" algn="l">
              <a:buNone/>
            </a:pPr>
            <a:r>
              <a:rPr lang="en-US" sz="2400" b="1" i="0" u="none" strike="noStrike" baseline="0" dirty="0">
                <a:latin typeface="HelveticaLTStd-Roman"/>
              </a:rPr>
              <a:t>B. These symptoms or behaviors are clinically significant, as evidenced by one or both of the following:</a:t>
            </a:r>
          </a:p>
          <a:p>
            <a:pPr marL="0" indent="0" algn="l">
              <a:buNone/>
            </a:pPr>
            <a:endParaRPr lang="en-US" sz="2400" b="1" i="0" u="none" strike="noStrike" baseline="0" dirty="0">
              <a:latin typeface="HelveticaLTStd-Roman"/>
            </a:endParaRPr>
          </a:p>
          <a:p>
            <a:pPr marL="457200" indent="-457200" algn="l">
              <a:buAutoNum type="arabicPeriod"/>
            </a:pPr>
            <a:r>
              <a:rPr lang="en-US" sz="2400" b="1" i="0" u="none" strike="noStrike" baseline="0" dirty="0">
                <a:latin typeface="HelveticaLTStd-Roman"/>
              </a:rPr>
              <a:t>Marked distress that is out of proportion to the severity or intensity of the stressor, taking into account the external context and the cultural factors that might influence symptom severity and presentation.</a:t>
            </a:r>
          </a:p>
          <a:p>
            <a:pPr marL="0" indent="0" algn="l">
              <a:buNone/>
            </a:pPr>
            <a:endParaRPr lang="en-US" sz="2400" b="1" i="0" u="none" strike="noStrike" baseline="0" dirty="0">
              <a:latin typeface="HelveticaLTStd-Roman"/>
            </a:endParaRPr>
          </a:p>
          <a:p>
            <a:pPr marL="0" indent="0" algn="l">
              <a:buNone/>
            </a:pPr>
            <a:r>
              <a:rPr lang="en-US" sz="2400" b="1" i="0" u="none" strike="noStrike" baseline="0" dirty="0">
                <a:latin typeface="HelveticaLTStd-Roman"/>
              </a:rPr>
              <a:t>2. Significant impairment in social, occupational, or other important areas of functioning.</a:t>
            </a:r>
            <a:endParaRPr lang="en-US" sz="3600" b="1" dirty="0"/>
          </a:p>
        </p:txBody>
      </p:sp>
    </p:spTree>
    <p:extLst>
      <p:ext uri="{BB962C8B-B14F-4D97-AF65-F5344CB8AC3E}">
        <p14:creationId xmlns:p14="http://schemas.microsoft.com/office/powerpoint/2010/main" val="69344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967F-87E7-568B-F5E5-EE5D2DE128AA}"/>
              </a:ext>
            </a:extLst>
          </p:cNvPr>
          <p:cNvSpPr>
            <a:spLocks noGrp="1"/>
          </p:cNvSpPr>
          <p:nvPr>
            <p:ph type="title"/>
          </p:nvPr>
        </p:nvSpPr>
        <p:spPr>
          <a:xfrm>
            <a:off x="427839" y="365126"/>
            <a:ext cx="10925961" cy="736562"/>
          </a:xfrm>
        </p:spPr>
        <p:txBody>
          <a:bodyPr>
            <a:normAutofit fontScale="90000"/>
          </a:bodyPr>
          <a:lstStyle/>
          <a:p>
            <a:br>
              <a:rPr lang="en-US" sz="3600" b="1" i="0" u="none" strike="noStrike" baseline="0" dirty="0">
                <a:solidFill>
                  <a:srgbClr val="FF0000"/>
                </a:solidFill>
                <a:latin typeface="+mn-lt"/>
              </a:rPr>
            </a:br>
            <a:r>
              <a:rPr lang="en-US" sz="3600" b="1" i="0" u="none" strike="noStrike" baseline="0" dirty="0">
                <a:solidFill>
                  <a:srgbClr val="FF0000"/>
                </a:solidFill>
                <a:latin typeface="+mn-lt"/>
              </a:rPr>
              <a:t>Diagnostic Criteria of Posttraumatic Stress Disorder (PTSD</a:t>
            </a:r>
            <a:r>
              <a:rPr lang="en-US" sz="4400" b="1" i="0" u="none" strike="noStrike" baseline="0" dirty="0">
                <a:solidFill>
                  <a:srgbClr val="002060"/>
                </a:solidFill>
                <a:latin typeface="+mj-lt"/>
              </a:rPr>
              <a:t>)</a:t>
            </a:r>
            <a:br>
              <a:rPr lang="en-US" sz="4400" b="1" i="0" u="none" strike="noStrike" baseline="0" dirty="0">
                <a:solidFill>
                  <a:srgbClr val="002060"/>
                </a:solidFill>
                <a:latin typeface="+mj-lt"/>
              </a:rPr>
            </a:br>
            <a:endParaRPr lang="en-US" b="1" dirty="0"/>
          </a:p>
        </p:txBody>
      </p:sp>
      <p:sp>
        <p:nvSpPr>
          <p:cNvPr id="3" name="Content Placeholder 2">
            <a:extLst>
              <a:ext uri="{FF2B5EF4-FFF2-40B4-BE49-F238E27FC236}">
                <a16:creationId xmlns:a16="http://schemas.microsoft.com/office/drawing/2014/main" id="{7F312048-398E-F19F-3A32-BCF24D4ABDCB}"/>
              </a:ext>
            </a:extLst>
          </p:cNvPr>
          <p:cNvSpPr>
            <a:spLocks noGrp="1"/>
          </p:cNvSpPr>
          <p:nvPr>
            <p:ph idx="1"/>
          </p:nvPr>
        </p:nvSpPr>
        <p:spPr>
          <a:xfrm>
            <a:off x="268077" y="966309"/>
            <a:ext cx="11655846" cy="5526565"/>
          </a:xfrm>
        </p:spPr>
        <p:txBody>
          <a:bodyPr>
            <a:normAutofit lnSpcReduction="10000"/>
          </a:bodyPr>
          <a:lstStyle/>
          <a:p>
            <a:pPr marL="0" indent="0" algn="l">
              <a:buNone/>
            </a:pPr>
            <a:r>
              <a:rPr lang="en-US" sz="2000" b="1" i="0" u="none" strike="noStrike" baseline="0" dirty="0">
                <a:latin typeface="HelveticaLTStd-Roman"/>
              </a:rPr>
              <a:t>A. Exposure to actual or threatened death, serious injury, or sexual violence in one (or</a:t>
            </a:r>
          </a:p>
          <a:p>
            <a:pPr marL="0" indent="0" algn="l">
              <a:buNone/>
            </a:pPr>
            <a:r>
              <a:rPr lang="en-US" sz="2000" b="1" i="0" u="none" strike="noStrike" baseline="0" dirty="0">
                <a:latin typeface="HelveticaLTStd-Roman"/>
              </a:rPr>
              <a:t>more) of the following ways:</a:t>
            </a:r>
          </a:p>
          <a:p>
            <a:pPr marL="0" indent="0" algn="l">
              <a:buNone/>
            </a:pPr>
            <a:endParaRPr lang="en-US" sz="2000" b="1" i="0" u="none" strike="noStrike" baseline="0" dirty="0">
              <a:latin typeface="HelveticaLTStd-Roman"/>
            </a:endParaRPr>
          </a:p>
          <a:p>
            <a:pPr marL="457200" indent="-457200" algn="l">
              <a:buAutoNum type="arabicPeriod"/>
            </a:pPr>
            <a:r>
              <a:rPr lang="en-US" sz="2000" b="1" i="0" u="none" strike="noStrike" baseline="0" dirty="0">
                <a:latin typeface="HelveticaLTStd-Roman"/>
              </a:rPr>
              <a:t>Directly experiencing the traumatic event(s).</a:t>
            </a:r>
          </a:p>
          <a:p>
            <a:pPr marL="457200" indent="-457200" algn="l">
              <a:buAutoNum type="arabicPeriod"/>
            </a:pPr>
            <a:endParaRPr lang="en-US" sz="2000" b="1" i="0" u="none" strike="noStrike" baseline="0" dirty="0">
              <a:latin typeface="HelveticaLTStd-Roman"/>
            </a:endParaRPr>
          </a:p>
          <a:p>
            <a:pPr marL="0" indent="0" algn="l">
              <a:buNone/>
            </a:pPr>
            <a:r>
              <a:rPr lang="en-US" sz="2000" b="1" i="0" u="none" strike="noStrike" baseline="0" dirty="0">
                <a:latin typeface="HelveticaLTStd-Roman"/>
              </a:rPr>
              <a:t>2. Witnessing, in person, the event(s) as it occurred to others.</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Roman"/>
              </a:rPr>
              <a:t>3. Event(s) that happened to a close family member or </a:t>
            </a:r>
            <a:r>
              <a:rPr lang="en-US" sz="2000" b="1" dirty="0">
                <a:latin typeface="HelveticaLTStd-Roman"/>
              </a:rPr>
              <a:t>close </a:t>
            </a:r>
            <a:r>
              <a:rPr lang="en-US" sz="2000" b="1" i="0" u="none" strike="noStrike" baseline="0" dirty="0">
                <a:latin typeface="HelveticaLTStd-Roman"/>
              </a:rPr>
              <a:t>friend. It must have been violent or accidental</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Roman"/>
              </a:rPr>
              <a:t>4. Experiencing repeated or extreme exposure to aversive details of the traumatic event(s) (e.g., first responders collecting human remains; police officers repeatedly exposed to details of child abuse). </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Bold"/>
              </a:rPr>
              <a:t>Note: </a:t>
            </a:r>
            <a:r>
              <a:rPr lang="en-US" sz="2000" b="1" i="0" u="none" strike="noStrike" baseline="0" dirty="0">
                <a:latin typeface="HelveticaLTStd-Roman"/>
              </a:rPr>
              <a:t>Criterion A4 does not apply to exposure through electronic media, television,</a:t>
            </a:r>
          </a:p>
          <a:p>
            <a:pPr marL="0" indent="0" algn="l">
              <a:buNone/>
            </a:pPr>
            <a:r>
              <a:rPr lang="en-US" sz="2000" b="1" i="0" u="none" strike="noStrike" baseline="0" dirty="0">
                <a:latin typeface="HelveticaLTStd-Roman"/>
              </a:rPr>
              <a:t>movies, or pictures, unless this exposure is work related.</a:t>
            </a:r>
          </a:p>
        </p:txBody>
      </p:sp>
    </p:spTree>
    <p:extLst>
      <p:ext uri="{BB962C8B-B14F-4D97-AF65-F5344CB8AC3E}">
        <p14:creationId xmlns:p14="http://schemas.microsoft.com/office/powerpoint/2010/main" val="2238321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983FC-B243-3D3B-58DF-FD1CB923F701}"/>
              </a:ext>
            </a:extLst>
          </p:cNvPr>
          <p:cNvSpPr>
            <a:spLocks noGrp="1"/>
          </p:cNvSpPr>
          <p:nvPr>
            <p:ph idx="1"/>
          </p:nvPr>
        </p:nvSpPr>
        <p:spPr>
          <a:xfrm>
            <a:off x="482885" y="1006679"/>
            <a:ext cx="10870915" cy="4949504"/>
          </a:xfrm>
        </p:spPr>
        <p:txBody>
          <a:bodyPr>
            <a:normAutofit/>
          </a:bodyPr>
          <a:lstStyle/>
          <a:p>
            <a:pPr marL="0" indent="0" algn="l">
              <a:buNone/>
            </a:pPr>
            <a:r>
              <a:rPr lang="en-US" sz="3200" b="1" i="0" u="none" strike="noStrike" baseline="0" dirty="0"/>
              <a:t>C. The stress-related disturbance does not meet the criteria for another mental disorder and is not merely an exacerbation of a preexisting mental disorder.</a:t>
            </a:r>
          </a:p>
          <a:p>
            <a:pPr marL="0" indent="0" algn="l">
              <a:buNone/>
            </a:pPr>
            <a:endParaRPr lang="en-US" sz="3200" b="1" i="0" u="none" strike="noStrike" baseline="0" dirty="0"/>
          </a:p>
          <a:p>
            <a:pPr marL="0" indent="0" algn="l">
              <a:buNone/>
            </a:pPr>
            <a:r>
              <a:rPr lang="en-US" sz="3200" b="1" i="0" u="none" strike="noStrike" baseline="0" dirty="0"/>
              <a:t>D. The symptoms do not represent normal bereavement.</a:t>
            </a:r>
          </a:p>
          <a:p>
            <a:pPr marL="0" indent="0" algn="l">
              <a:buNone/>
            </a:pPr>
            <a:endParaRPr lang="en-US" sz="3200" b="1" i="0" u="none" strike="noStrike" baseline="0" dirty="0"/>
          </a:p>
          <a:p>
            <a:pPr marL="0" indent="0" algn="l">
              <a:buNone/>
            </a:pPr>
            <a:r>
              <a:rPr lang="en-US" sz="3200" b="1" i="0" u="none" strike="noStrike" baseline="0" dirty="0"/>
              <a:t>E. Once the stressor or its consequences have terminated, the symptoms do not persist for more than an additional 6 months.</a:t>
            </a:r>
            <a:endParaRPr lang="en-US" sz="4400" b="1" dirty="0"/>
          </a:p>
        </p:txBody>
      </p:sp>
    </p:spTree>
    <p:extLst>
      <p:ext uri="{BB962C8B-B14F-4D97-AF65-F5344CB8AC3E}">
        <p14:creationId xmlns:p14="http://schemas.microsoft.com/office/powerpoint/2010/main" val="1204335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FD7D-745F-8769-BBC8-F8A598ADE86B}"/>
              </a:ext>
            </a:extLst>
          </p:cNvPr>
          <p:cNvSpPr>
            <a:spLocks noGrp="1"/>
          </p:cNvSpPr>
          <p:nvPr>
            <p:ph type="title"/>
          </p:nvPr>
        </p:nvSpPr>
        <p:spPr/>
        <p:txBody>
          <a:bodyPr>
            <a:normAutofit/>
          </a:bodyPr>
          <a:lstStyle/>
          <a:p>
            <a:r>
              <a:rPr lang="en-US" sz="4000" b="1" i="0" u="none" strike="noStrike" baseline="0" dirty="0">
                <a:latin typeface="HelveticaNeueLTStd-Hv"/>
              </a:rPr>
              <a:t>Prevalence</a:t>
            </a:r>
            <a:endParaRPr lang="en-US" sz="6600" b="1" dirty="0"/>
          </a:p>
        </p:txBody>
      </p:sp>
      <p:sp>
        <p:nvSpPr>
          <p:cNvPr id="3" name="Content Placeholder 2">
            <a:extLst>
              <a:ext uri="{FF2B5EF4-FFF2-40B4-BE49-F238E27FC236}">
                <a16:creationId xmlns:a16="http://schemas.microsoft.com/office/drawing/2014/main" id="{1FC930A5-D3B1-307C-A080-A53A36B8B22D}"/>
              </a:ext>
            </a:extLst>
          </p:cNvPr>
          <p:cNvSpPr>
            <a:spLocks noGrp="1"/>
          </p:cNvSpPr>
          <p:nvPr>
            <p:ph idx="1"/>
          </p:nvPr>
        </p:nvSpPr>
        <p:spPr>
          <a:xfrm>
            <a:off x="328773" y="1825625"/>
            <a:ext cx="11025027" cy="4351338"/>
          </a:xfrm>
        </p:spPr>
        <p:txBody>
          <a:bodyPr>
            <a:normAutofit/>
          </a:bodyPr>
          <a:lstStyle/>
          <a:p>
            <a:pPr marL="0" indent="0" algn="l">
              <a:buNone/>
            </a:pPr>
            <a:r>
              <a:rPr lang="en-US" sz="3200" b="1" i="0" u="none" strike="noStrike" baseline="0" dirty="0">
                <a:latin typeface="PalatinoLTStd-Roman"/>
              </a:rPr>
              <a:t>The percentage of individuals in outpatient mental health treatment with a principal diagnosis of an adjustment disorder ranges from approximately 5% to 20%.</a:t>
            </a:r>
            <a:endParaRPr lang="en-US" sz="4400" b="1" dirty="0"/>
          </a:p>
        </p:txBody>
      </p:sp>
    </p:spTree>
    <p:extLst>
      <p:ext uri="{BB962C8B-B14F-4D97-AF65-F5344CB8AC3E}">
        <p14:creationId xmlns:p14="http://schemas.microsoft.com/office/powerpoint/2010/main" val="1190182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11BC-E977-AE85-10AF-B0818C6362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DE3ACB-9FAB-563C-8614-26EB5692EB4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C9A9599-3EDB-5F7F-BF7D-35546030DFAC}"/>
              </a:ext>
            </a:extLst>
          </p:cNvPr>
          <p:cNvPicPr>
            <a:picLocks noChangeAspect="1"/>
          </p:cNvPicPr>
          <p:nvPr/>
        </p:nvPicPr>
        <p:blipFill>
          <a:blip r:embed="rId2"/>
          <a:stretch>
            <a:fillRect/>
          </a:stretch>
        </p:blipFill>
        <p:spPr>
          <a:xfrm>
            <a:off x="337351" y="159798"/>
            <a:ext cx="11567604" cy="6436311"/>
          </a:xfrm>
          <a:prstGeom prst="rect">
            <a:avLst/>
          </a:prstGeom>
        </p:spPr>
      </p:pic>
    </p:spTree>
    <p:extLst>
      <p:ext uri="{BB962C8B-B14F-4D97-AF65-F5344CB8AC3E}">
        <p14:creationId xmlns:p14="http://schemas.microsoft.com/office/powerpoint/2010/main" val="97151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rgbClr val="990033"/>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Treatment</a:t>
            </a:r>
          </a:p>
        </p:txBody>
      </p:sp>
      <p:sp>
        <p:nvSpPr>
          <p:cNvPr id="3" name="Content Placeholder 2"/>
          <p:cNvSpPr>
            <a:spLocks noGrp="1"/>
          </p:cNvSpPr>
          <p:nvPr>
            <p:ph idx="1"/>
          </p:nvPr>
        </p:nvSpPr>
        <p:spPr/>
        <p:txBody>
          <a:bodyPr>
            <a:normAutofit lnSpcReduction="10000"/>
          </a:bodyPr>
          <a:lstStyle/>
          <a:p>
            <a:pPr marL="0" indent="0">
              <a:buNone/>
            </a:pPr>
            <a:br>
              <a:rPr lang="en-US" sz="2600" b="1"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Individual Therapy (CBT, Exposure, NET, EMDR…)</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Group Support (especially for Chronic PTSD)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Medication: </a:t>
            </a:r>
          </a:p>
          <a:p>
            <a:pPr marL="0" indent="0">
              <a:buNone/>
            </a:pPr>
            <a:r>
              <a:rPr lang="en-US" sz="3600" dirty="0">
                <a:latin typeface="Times New Roman" panose="02020603050405020304" pitchFamily="18" charset="0"/>
                <a:cs typeface="Times New Roman" panose="02020603050405020304" pitchFamily="18" charset="0"/>
              </a:rPr>
              <a:t>Antidepressant (Escitalopram, </a:t>
            </a:r>
            <a:r>
              <a:rPr lang="en-US" sz="3600" dirty="0" err="1">
                <a:latin typeface="Times New Roman" panose="02020603050405020304" pitchFamily="18" charset="0"/>
                <a:cs typeface="Times New Roman" panose="02020603050405020304" pitchFamily="18" charset="0"/>
              </a:rPr>
              <a:t>Paroxitine,Amitriptyline</a:t>
            </a:r>
            <a:r>
              <a:rPr lang="en-US" sz="3600" dirty="0">
                <a:latin typeface="Times New Roman" panose="02020603050405020304" pitchFamily="18" charset="0"/>
                <a:cs typeface="Times New Roman" panose="02020603050405020304" pitchFamily="18" charset="0"/>
              </a:rPr>
              <a:t> tab.), </a:t>
            </a:r>
          </a:p>
          <a:p>
            <a:pPr marL="0" indent="0">
              <a:buNone/>
            </a:pPr>
            <a:r>
              <a:rPr lang="en-US" sz="3600" dirty="0">
                <a:latin typeface="Times New Roman" panose="02020603050405020304" pitchFamily="18" charset="0"/>
                <a:cs typeface="Times New Roman" panose="02020603050405020304" pitchFamily="18" charset="0"/>
              </a:rPr>
              <a:t>Antipsychotic medication such as Risperidone tab.</a:t>
            </a:r>
          </a:p>
          <a:p>
            <a:pPr marL="0" indent="0">
              <a:buNone/>
            </a:pPr>
            <a:r>
              <a:rPr lang="en-US" sz="3600" dirty="0">
                <a:latin typeface="Times New Roman" panose="02020603050405020304" pitchFamily="18" charset="0"/>
                <a:cs typeface="Times New Roman" panose="02020603050405020304" pitchFamily="18" charset="0"/>
              </a:rPr>
              <a:t>Antianxiety such as </a:t>
            </a:r>
            <a:r>
              <a:rPr lang="en-US" sz="3600" dirty="0" err="1">
                <a:latin typeface="Times New Roman" panose="02020603050405020304" pitchFamily="18" charset="0"/>
                <a:cs typeface="Times New Roman" panose="02020603050405020304" pitchFamily="18" charset="0"/>
              </a:rPr>
              <a:t>Benzodiazepams</a:t>
            </a:r>
            <a:r>
              <a:rPr lang="en-US" sz="3600" dirty="0">
                <a:latin typeface="Times New Roman" panose="02020603050405020304" pitchFamily="18" charset="0"/>
                <a:cs typeface="Times New Roman" panose="02020603050405020304" pitchFamily="18" charset="0"/>
              </a:rPr>
              <a:t> for short period.</a:t>
            </a:r>
            <a:br>
              <a:rPr lang="en-US" sz="36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54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01D7-4C75-3864-DC37-EF712746C13C}"/>
              </a:ext>
            </a:extLst>
          </p:cNvPr>
          <p:cNvSpPr>
            <a:spLocks noGrp="1"/>
          </p:cNvSpPr>
          <p:nvPr>
            <p:ph type="title"/>
          </p:nvPr>
        </p:nvSpPr>
        <p:spPr/>
        <p:txBody>
          <a:bodyPr/>
          <a:lstStyle/>
          <a:p>
            <a:r>
              <a:rPr lang="en-US" sz="4400" b="0" i="0" u="none" strike="noStrike" baseline="0" dirty="0">
                <a:latin typeface="HelveticaNeueLTStd-Hv"/>
              </a:rPr>
              <a:t>Risk and Prognostic Factors</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A5160C5A-8191-F151-1959-0C04F8427EA7}"/>
              </a:ext>
            </a:extLst>
          </p:cNvPr>
          <p:cNvSpPr>
            <a:spLocks noGrp="1"/>
          </p:cNvSpPr>
          <p:nvPr>
            <p:ph idx="1"/>
          </p:nvPr>
        </p:nvSpPr>
        <p:spPr>
          <a:xfrm>
            <a:off x="452063" y="1243173"/>
            <a:ext cx="10901737" cy="4933790"/>
          </a:xfrm>
        </p:spPr>
        <p:txBody>
          <a:bodyPr>
            <a:normAutofit/>
          </a:bodyPr>
          <a:lstStyle/>
          <a:p>
            <a:pPr marL="0" indent="0" algn="l">
              <a:buNone/>
            </a:pPr>
            <a:endParaRPr lang="en-US" b="1" i="0" u="none" strike="noStrike" baseline="0" dirty="0">
              <a:latin typeface="HelveticaNeueLTStd-Md"/>
            </a:endParaRPr>
          </a:p>
          <a:p>
            <a:pPr marL="0" indent="0" algn="l">
              <a:buNone/>
            </a:pPr>
            <a:endParaRPr lang="en-US" b="1" dirty="0">
              <a:latin typeface="HelveticaNeueLTStd-Md"/>
            </a:endParaRPr>
          </a:p>
          <a:p>
            <a:pPr marL="0" indent="0" algn="l">
              <a:buNone/>
            </a:pPr>
            <a:r>
              <a:rPr lang="en-US" b="1" i="0" u="none" strike="noStrike" baseline="0" dirty="0">
                <a:latin typeface="HelveticaNeueLTStd-Md"/>
              </a:rPr>
              <a:t>Environmental. </a:t>
            </a:r>
            <a:r>
              <a:rPr lang="en-US" b="1" i="0" u="none" strike="noStrike" baseline="0" dirty="0">
                <a:latin typeface="PalatinoLTStd-Roman"/>
              </a:rPr>
              <a:t>Individuals from disadvantaged life circumstances experience a high rate of stressors and may be at increased risk for adjustment disorders.</a:t>
            </a:r>
            <a:endParaRPr lang="en-US" sz="4000" b="1" dirty="0"/>
          </a:p>
        </p:txBody>
      </p:sp>
    </p:spTree>
    <p:extLst>
      <p:ext uri="{BB962C8B-B14F-4D97-AF65-F5344CB8AC3E}">
        <p14:creationId xmlns:p14="http://schemas.microsoft.com/office/powerpoint/2010/main" val="298431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9075-6536-294C-9874-9CEE7678C24F}"/>
              </a:ext>
            </a:extLst>
          </p:cNvPr>
          <p:cNvSpPr>
            <a:spLocks noGrp="1"/>
          </p:cNvSpPr>
          <p:nvPr>
            <p:ph type="title"/>
          </p:nvPr>
        </p:nvSpPr>
        <p:spPr>
          <a:xfrm>
            <a:off x="201335" y="365125"/>
            <a:ext cx="11543251" cy="415051"/>
          </a:xfrm>
        </p:spPr>
        <p:txBody>
          <a:bodyPr>
            <a:noAutofit/>
          </a:bodyPr>
          <a:lstStyle/>
          <a:p>
            <a:r>
              <a:rPr lang="en-US" sz="3200" b="1" i="0" u="none" strike="noStrike" baseline="0" dirty="0">
                <a:latin typeface="Abadi" panose="020B0604020104020204" pitchFamily="34" charset="0"/>
              </a:rPr>
              <a:t>Nursing Interventions for </a:t>
            </a:r>
            <a:r>
              <a:rPr lang="en-US" sz="3200" b="1" dirty="0">
                <a:latin typeface="Abadi" panose="020B0604020104020204" pitchFamily="34" charset="0"/>
              </a:rPr>
              <a:t>Trauma- and Stressor-Related Disorders</a:t>
            </a:r>
            <a:br>
              <a:rPr lang="en-US" sz="3200" b="1" dirty="0">
                <a:latin typeface="Abadi" panose="020B0604020104020204" pitchFamily="34" charset="0"/>
              </a:rPr>
            </a:br>
            <a:endParaRPr lang="en-US" sz="3200" b="1" dirty="0">
              <a:latin typeface="Abadi" panose="020B0604020104020204" pitchFamily="34" charset="0"/>
            </a:endParaRPr>
          </a:p>
        </p:txBody>
      </p:sp>
      <p:sp>
        <p:nvSpPr>
          <p:cNvPr id="3" name="Content Placeholder 2">
            <a:extLst>
              <a:ext uri="{FF2B5EF4-FFF2-40B4-BE49-F238E27FC236}">
                <a16:creationId xmlns:a16="http://schemas.microsoft.com/office/drawing/2014/main" id="{0EA60F5A-4015-3BD2-A11A-82ED0A494440}"/>
              </a:ext>
            </a:extLst>
          </p:cNvPr>
          <p:cNvSpPr>
            <a:spLocks noGrp="1"/>
          </p:cNvSpPr>
          <p:nvPr>
            <p:ph idx="1"/>
          </p:nvPr>
        </p:nvSpPr>
        <p:spPr>
          <a:xfrm>
            <a:off x="343949" y="780176"/>
            <a:ext cx="11009851" cy="5396787"/>
          </a:xfrm>
        </p:spPr>
        <p:txBody>
          <a:bodyPr>
            <a:normAutofit/>
          </a:bodyPr>
          <a:lstStyle/>
          <a:p>
            <a:pPr algn="l">
              <a:buFont typeface="Wingdings" panose="05000000000000000000" pitchFamily="2" charset="2"/>
              <a:buChar char="ü"/>
            </a:pPr>
            <a:endParaRPr lang="en-US" sz="2400" b="1" i="0" u="none" strike="noStrike" baseline="0" dirty="0"/>
          </a:p>
          <a:p>
            <a:pPr algn="l">
              <a:buFont typeface="Wingdings" panose="05000000000000000000" pitchFamily="2" charset="2"/>
              <a:buChar char="ü"/>
            </a:pPr>
            <a:r>
              <a:rPr lang="en-US" sz="2400" b="1" i="0" u="none" strike="noStrike" baseline="0" dirty="0"/>
              <a:t>Educate yourself and other staff members about the client’s experience and about posttraumatic behavior</a:t>
            </a:r>
            <a:r>
              <a:rPr lang="en-US" sz="2400" b="1" dirty="0"/>
              <a:t> </a:t>
            </a:r>
            <a:r>
              <a:rPr lang="en-US" sz="2400" b="1" i="0" u="none" strike="noStrike" baseline="0" dirty="0"/>
              <a:t>(Psychoeducation).</a:t>
            </a:r>
          </a:p>
          <a:p>
            <a:pPr marL="0" indent="0" algn="l">
              <a:buNone/>
            </a:pPr>
            <a:endParaRPr lang="en-US" sz="2400" b="1" i="0" u="none" strike="noStrike" baseline="0" dirty="0"/>
          </a:p>
          <a:p>
            <a:pPr algn="l">
              <a:buFont typeface="Wingdings" panose="05000000000000000000" pitchFamily="2" charset="2"/>
              <a:buChar char="ü"/>
            </a:pPr>
            <a:r>
              <a:rPr lang="en-US" sz="2400" b="1" i="0" u="none" strike="noStrike" baseline="0" dirty="0"/>
              <a:t>Teach the client and the family or significant others about posttraumatic behavior and treatment (Psychoeducation).</a:t>
            </a:r>
          </a:p>
          <a:p>
            <a:pPr marL="0" indent="0" algn="l">
              <a:buNone/>
            </a:pPr>
            <a:endParaRPr lang="en-US" sz="2400" b="1" i="0" u="none" strike="noStrike" baseline="0" dirty="0"/>
          </a:p>
          <a:p>
            <a:pPr algn="l">
              <a:buFont typeface="Wingdings" panose="05000000000000000000" pitchFamily="2" charset="2"/>
              <a:buChar char="ü"/>
            </a:pPr>
            <a:r>
              <a:rPr lang="en-US" sz="2400" b="1" i="0" u="none" strike="noStrike" baseline="0" dirty="0"/>
              <a:t>Encourage the client to express his or her feelings through talking, writing, crying, or other ways in which the client is comfortable.</a:t>
            </a:r>
          </a:p>
          <a:p>
            <a:pPr marL="0" indent="0" algn="l">
              <a:buNone/>
            </a:pPr>
            <a:endParaRPr lang="en-US" sz="2400" b="1" i="0" u="none" strike="noStrike" baseline="0" dirty="0"/>
          </a:p>
          <a:p>
            <a:pPr algn="l">
              <a:buFont typeface="Wingdings" panose="05000000000000000000" pitchFamily="2" charset="2"/>
              <a:buChar char="ü"/>
            </a:pPr>
            <a:r>
              <a:rPr lang="en-US" sz="2400" b="1" i="0" u="none" strike="noStrike" baseline="0" dirty="0"/>
              <a:t>Encourage the client to talk about his or her experience(s); be accepting and nonjudgmental of the client’s accounts and perceptions.</a:t>
            </a:r>
          </a:p>
          <a:p>
            <a:pPr marL="0" indent="0" algn="l">
              <a:buNone/>
            </a:pPr>
            <a:endParaRPr lang="en-US" sz="2400" b="1" i="0" u="none" strike="noStrike" baseline="0" dirty="0"/>
          </a:p>
          <a:p>
            <a:pPr algn="l">
              <a:buFont typeface="Wingdings" panose="05000000000000000000" pitchFamily="2" charset="2"/>
              <a:buChar char="ü"/>
            </a:pPr>
            <a:endParaRPr lang="en-US" b="1" dirty="0"/>
          </a:p>
        </p:txBody>
      </p:sp>
    </p:spTree>
    <p:extLst>
      <p:ext uri="{BB962C8B-B14F-4D97-AF65-F5344CB8AC3E}">
        <p14:creationId xmlns:p14="http://schemas.microsoft.com/office/powerpoint/2010/main" val="154043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EAC5C-C5E3-FF53-EC07-59419C9D5C19}"/>
              </a:ext>
            </a:extLst>
          </p:cNvPr>
          <p:cNvSpPr>
            <a:spLocks noGrp="1"/>
          </p:cNvSpPr>
          <p:nvPr>
            <p:ph idx="1"/>
          </p:nvPr>
        </p:nvSpPr>
        <p:spPr>
          <a:xfrm>
            <a:off x="838200" y="234892"/>
            <a:ext cx="10515600" cy="5942071"/>
          </a:xfrm>
        </p:spPr>
        <p:txBody>
          <a:bodyPr>
            <a:normAutofit lnSpcReduction="10000"/>
          </a:bodyPr>
          <a:lstStyle/>
          <a:p>
            <a:pPr>
              <a:buFont typeface="Wingdings" panose="05000000000000000000" pitchFamily="2" charset="2"/>
              <a:buChar char="ü"/>
            </a:pPr>
            <a:endParaRPr lang="en-US" sz="2400" b="1" i="0" u="none" strike="noStrike" baseline="0" dirty="0"/>
          </a:p>
          <a:p>
            <a:pPr>
              <a:buFont typeface="Wingdings" panose="05000000000000000000" pitchFamily="2" charset="2"/>
              <a:buChar char="ü"/>
            </a:pPr>
            <a:r>
              <a:rPr lang="en-US" sz="2400" b="1" i="0" u="none" strike="noStrike" baseline="0" dirty="0"/>
              <a:t>Respect client’s wishes regarding interaction with individuals of opposite sex at this time (especially important if the trauma was rape).</a:t>
            </a:r>
          </a:p>
          <a:p>
            <a:pPr marL="0" indent="0">
              <a:buNone/>
            </a:pPr>
            <a:endParaRPr lang="en-US" sz="2400" b="1" i="0" u="none" strike="noStrike" baseline="0" dirty="0"/>
          </a:p>
          <a:p>
            <a:pPr>
              <a:buFont typeface="Wingdings" panose="05000000000000000000" pitchFamily="2" charset="2"/>
              <a:buChar char="ü"/>
            </a:pPr>
            <a:r>
              <a:rPr lang="en-US" sz="2400" b="1" i="0" u="none" strike="noStrike" baseline="0" dirty="0"/>
              <a:t>Stay with client during flashbacks, and doing grounding techniques.</a:t>
            </a:r>
          </a:p>
          <a:p>
            <a:pPr algn="l">
              <a:buFont typeface="Wingdings" panose="05000000000000000000" pitchFamily="2" charset="2"/>
              <a:buChar char="ü"/>
            </a:pPr>
            <a:r>
              <a:rPr lang="en-US" sz="2400" b="1" i="0" u="none" strike="noStrike" baseline="0" dirty="0"/>
              <a:t>Help the client learn and practice stress management and relaxation techniques. </a:t>
            </a:r>
          </a:p>
          <a:p>
            <a:pPr marL="0" indent="0" algn="l">
              <a:buNone/>
            </a:pPr>
            <a:endParaRPr lang="en-US" sz="2400" b="1" i="0" u="none" strike="noStrike" baseline="0" dirty="0"/>
          </a:p>
          <a:p>
            <a:pPr algn="l">
              <a:buFont typeface="Wingdings" panose="05000000000000000000" pitchFamily="2" charset="2"/>
              <a:buChar char="ü"/>
            </a:pPr>
            <a:r>
              <a:rPr lang="en-US" sz="2400" b="1" i="0" u="none" strike="noStrike" baseline="0" dirty="0"/>
              <a:t>If the client has a religious or spiritual orientation, referral to a member of the </a:t>
            </a:r>
            <a:r>
              <a:rPr lang="en-US" sz="2400" b="1" dirty="0"/>
              <a:t>Islamic religion man (</a:t>
            </a:r>
            <a:r>
              <a:rPr lang="en-US" sz="2400" b="1" i="0" u="none" strike="noStrike" baseline="0" dirty="0"/>
              <a:t>clergy) may be appropriate.</a:t>
            </a:r>
          </a:p>
          <a:p>
            <a:pPr marL="0" indent="0" algn="l">
              <a:buNone/>
            </a:pPr>
            <a:endParaRPr lang="en-US" sz="2400" b="1" i="0" u="none" strike="noStrike" baseline="0" dirty="0"/>
          </a:p>
          <a:p>
            <a:pPr algn="l">
              <a:buFont typeface="Wingdings" panose="05000000000000000000" pitchFamily="2" charset="2"/>
              <a:buChar char="ü"/>
            </a:pPr>
            <a:r>
              <a:rPr lang="en-US" sz="2400" b="1" i="0" u="none" strike="noStrike" baseline="0" dirty="0"/>
              <a:t>Encourage the client to identify and contact supportive resources in the community or on the Internet.</a:t>
            </a:r>
          </a:p>
          <a:p>
            <a:pPr algn="l">
              <a:buFont typeface="Wingdings" panose="05000000000000000000" pitchFamily="2" charset="2"/>
              <a:buChar char="ü"/>
            </a:pPr>
            <a:r>
              <a:rPr lang="en-US" sz="2400" b="1" i="0" u="none" strike="noStrike" baseline="0" dirty="0"/>
              <a:t>Apply 10 right</a:t>
            </a:r>
            <a:r>
              <a:rPr lang="en-US" sz="2400" b="1" dirty="0"/>
              <a:t>s about psychotropic medication.</a:t>
            </a:r>
          </a:p>
          <a:p>
            <a:pPr algn="l">
              <a:buFont typeface="Wingdings" panose="05000000000000000000" pitchFamily="2" charset="2"/>
              <a:buChar char="ü"/>
            </a:pPr>
            <a:r>
              <a:rPr lang="en-US" sz="2400" b="1" i="0" u="none" strike="noStrike" baseline="0" dirty="0"/>
              <a:t>Refer the pt. to psychotherapeutic sessions. </a:t>
            </a:r>
          </a:p>
          <a:p>
            <a:pPr marL="0" indent="0" algn="l">
              <a:buNone/>
            </a:pPr>
            <a:endParaRPr lang="en-US" sz="2400" b="1" i="0" u="none" strike="noStrike" baseline="0" dirty="0"/>
          </a:p>
          <a:p>
            <a:pPr marL="0" indent="0" algn="l">
              <a:buNone/>
            </a:pPr>
            <a:endParaRPr lang="en-US" sz="2400" b="1" dirty="0"/>
          </a:p>
        </p:txBody>
      </p:sp>
    </p:spTree>
    <p:extLst>
      <p:ext uri="{BB962C8B-B14F-4D97-AF65-F5344CB8AC3E}">
        <p14:creationId xmlns:p14="http://schemas.microsoft.com/office/powerpoint/2010/main" val="293524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2B60-4522-C251-0410-4D077AFF55CC}"/>
              </a:ext>
            </a:extLst>
          </p:cNvPr>
          <p:cNvSpPr>
            <a:spLocks noGrp="1"/>
          </p:cNvSpPr>
          <p:nvPr>
            <p:ph type="title"/>
          </p:nvPr>
        </p:nvSpPr>
        <p:spPr/>
        <p:txBody>
          <a:bodyPr/>
          <a:lstStyle/>
          <a:p>
            <a:r>
              <a:rPr lang="en-US" sz="5400" b="1" dirty="0"/>
              <a:t>References</a:t>
            </a:r>
            <a:r>
              <a:rPr lang="en-US" dirty="0"/>
              <a:t> </a:t>
            </a:r>
          </a:p>
        </p:txBody>
      </p:sp>
      <p:sp>
        <p:nvSpPr>
          <p:cNvPr id="3" name="Content Placeholder 2">
            <a:extLst>
              <a:ext uri="{FF2B5EF4-FFF2-40B4-BE49-F238E27FC236}">
                <a16:creationId xmlns:a16="http://schemas.microsoft.com/office/drawing/2014/main" id="{5BF6C4C8-114A-4903-4EE6-3BA5CF4CF076}"/>
              </a:ext>
            </a:extLst>
          </p:cNvPr>
          <p:cNvSpPr>
            <a:spLocks noGrp="1"/>
          </p:cNvSpPr>
          <p:nvPr>
            <p:ph idx="1"/>
          </p:nvPr>
        </p:nvSpPr>
        <p:spPr/>
        <p:txBody>
          <a:bodyPr/>
          <a:lstStyle/>
          <a:p>
            <a:pPr marL="0" indent="0">
              <a:buNone/>
            </a:pPr>
            <a:r>
              <a:rPr lang="en-US" b="1" dirty="0"/>
              <a:t>American Psychiatry Association(2013). Diagnostic Statistical Manual of Mental Illness- 5 Text Revision. P. 265-289.</a:t>
            </a:r>
          </a:p>
          <a:p>
            <a:pPr marL="0" indent="0">
              <a:buNone/>
            </a:pPr>
            <a:endParaRPr lang="en-US" b="1" dirty="0"/>
          </a:p>
          <a:p>
            <a:pPr marL="0" indent="0">
              <a:buNone/>
            </a:pPr>
            <a:r>
              <a:rPr lang="en-US" sz="2800" b="1" dirty="0"/>
              <a:t>Sheila L. Videbeck (2017). PSYCHIATRIC –MENTAL HEALTH NURSING. 7 EDITION. P. 474- 505.</a:t>
            </a:r>
          </a:p>
          <a:p>
            <a:pPr marL="0" indent="0">
              <a:buNone/>
            </a:pPr>
            <a:endParaRPr lang="en-US" b="1" dirty="0"/>
          </a:p>
        </p:txBody>
      </p:sp>
    </p:spTree>
    <p:extLst>
      <p:ext uri="{BB962C8B-B14F-4D97-AF65-F5344CB8AC3E}">
        <p14:creationId xmlns:p14="http://schemas.microsoft.com/office/powerpoint/2010/main" val="249489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tsd post traumatic stress disorder Royalty Free Vector">
            <a:extLst>
              <a:ext uri="{FF2B5EF4-FFF2-40B4-BE49-F238E27FC236}">
                <a16:creationId xmlns:a16="http://schemas.microsoft.com/office/drawing/2014/main" id="{80A744B9-A2EB-DBAA-C3F6-422B84A61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01" y="97655"/>
            <a:ext cx="9072979" cy="657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0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4355C-8D87-78A9-25BB-2E947FE06923}"/>
              </a:ext>
            </a:extLst>
          </p:cNvPr>
          <p:cNvSpPr>
            <a:spLocks noGrp="1"/>
          </p:cNvSpPr>
          <p:nvPr>
            <p:ph idx="1"/>
          </p:nvPr>
        </p:nvSpPr>
        <p:spPr>
          <a:xfrm>
            <a:off x="583893" y="319489"/>
            <a:ext cx="11413475" cy="5857474"/>
          </a:xfrm>
        </p:spPr>
        <p:txBody>
          <a:bodyPr>
            <a:normAutofit fontScale="85000" lnSpcReduction="20000"/>
          </a:bodyPr>
          <a:lstStyle/>
          <a:p>
            <a:pPr marL="0" indent="0" algn="l">
              <a:buNone/>
            </a:pPr>
            <a:r>
              <a:rPr lang="en-US" sz="3200" b="1" i="0" u="none" strike="noStrike" baseline="0" dirty="0"/>
              <a:t>B. Presence of one (or more) of the following intrusion symptoms:</a:t>
            </a:r>
          </a:p>
          <a:p>
            <a:pPr marL="0" indent="0" algn="l">
              <a:buNone/>
            </a:pPr>
            <a:endParaRPr lang="en-US" sz="3200" b="1" i="0" u="none" strike="noStrike" baseline="0" dirty="0"/>
          </a:p>
          <a:p>
            <a:pPr marL="514350" indent="-514350" algn="l">
              <a:buAutoNum type="arabicPeriod"/>
            </a:pPr>
            <a:r>
              <a:rPr lang="en-US" sz="3200" b="1" i="0" u="none" strike="noStrike" baseline="0" dirty="0"/>
              <a:t>Recurrent, involuntary, and intrusive distressing memories of the traumatic event(s). (Re-experience to terrible events).</a:t>
            </a:r>
          </a:p>
          <a:p>
            <a:pPr marL="514350" indent="-514350" algn="l">
              <a:buAutoNum type="arabicPeriod"/>
            </a:pPr>
            <a:endParaRPr lang="en-US" sz="3200" b="1" i="0" u="none" strike="noStrike" baseline="0" dirty="0"/>
          </a:p>
          <a:p>
            <a:pPr marL="0" indent="0" algn="l">
              <a:buNone/>
            </a:pPr>
            <a:r>
              <a:rPr lang="en-US" sz="3200" b="1" i="0" u="none" strike="noStrike" baseline="0" dirty="0"/>
              <a:t>2. Recurrent distressing dreams are</a:t>
            </a:r>
            <a:r>
              <a:rPr lang="en-US" sz="3200" b="1" dirty="0"/>
              <a:t> </a:t>
            </a:r>
            <a:r>
              <a:rPr lang="en-US" sz="3200" b="1" i="0" u="none" strike="noStrike" baseline="0" dirty="0"/>
              <a:t>related to the traumatic event(s). (Nightmares).</a:t>
            </a:r>
          </a:p>
          <a:p>
            <a:pPr marL="0" indent="0" algn="l">
              <a:buNone/>
            </a:pPr>
            <a:endParaRPr lang="en-US" sz="3200" b="1" i="0" u="none" strike="noStrike" baseline="0" dirty="0"/>
          </a:p>
          <a:p>
            <a:pPr marL="0" indent="0" algn="l">
              <a:buNone/>
            </a:pPr>
            <a:r>
              <a:rPr lang="en-US" sz="3200" b="1" i="0" u="none" strike="noStrike" baseline="0" dirty="0"/>
              <a:t>3. Dissociative reactions (e.g., flashbacks) in which the individual feels or acts as if the traumatic event(s) were recurring. </a:t>
            </a:r>
          </a:p>
          <a:p>
            <a:pPr marL="0" indent="0" algn="l">
              <a:buNone/>
            </a:pPr>
            <a:endParaRPr lang="en-US" sz="3200" b="1" i="0" u="none" strike="noStrike" baseline="0" dirty="0"/>
          </a:p>
          <a:p>
            <a:pPr marL="0" indent="0" algn="l">
              <a:buNone/>
            </a:pPr>
            <a:r>
              <a:rPr lang="en-US" sz="3200" b="1" i="0" u="none" strike="noStrike" baseline="0" dirty="0"/>
              <a:t>4. </a:t>
            </a:r>
            <a:r>
              <a:rPr lang="en-US" sz="3200" b="1" i="0" dirty="0">
                <a:solidFill>
                  <a:srgbClr val="3C3B3B"/>
                </a:solidFill>
                <a:effectLst/>
              </a:rPr>
              <a:t>Emotional distress after exposure to traumatic reminders</a:t>
            </a:r>
          </a:p>
          <a:p>
            <a:pPr marL="0" indent="0" algn="l">
              <a:buNone/>
            </a:pPr>
            <a:endParaRPr lang="en-US" sz="3200" b="1" i="0" dirty="0">
              <a:solidFill>
                <a:srgbClr val="3C3B3B"/>
              </a:solidFill>
              <a:effectLst/>
            </a:endParaRPr>
          </a:p>
          <a:p>
            <a:pPr marL="0" indent="0" algn="l">
              <a:buNone/>
            </a:pPr>
            <a:r>
              <a:rPr lang="en-US" sz="3200" b="1" i="0" u="none" strike="noStrike" baseline="0" dirty="0"/>
              <a:t>5. </a:t>
            </a:r>
            <a:r>
              <a:rPr lang="en-US" sz="3200" b="1" i="0" dirty="0">
                <a:solidFill>
                  <a:srgbClr val="3C3B3B"/>
                </a:solidFill>
                <a:effectLst/>
              </a:rPr>
              <a:t>Physical reactivity after exposure to traumatic reminders</a:t>
            </a:r>
          </a:p>
        </p:txBody>
      </p:sp>
    </p:spTree>
    <p:extLst>
      <p:ext uri="{BB962C8B-B14F-4D97-AF65-F5344CB8AC3E}">
        <p14:creationId xmlns:p14="http://schemas.microsoft.com/office/powerpoint/2010/main" val="304308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derstanding PTSD - Blog - Regency Healthcare Ltd">
            <a:extLst>
              <a:ext uri="{FF2B5EF4-FFF2-40B4-BE49-F238E27FC236}">
                <a16:creationId xmlns:a16="http://schemas.microsoft.com/office/drawing/2014/main" id="{5D370BFA-9D0F-421A-C4DF-D7EC769822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10" y="97654"/>
            <a:ext cx="11842811" cy="665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9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A5B00-D987-2B5C-009B-0515870830BF}"/>
              </a:ext>
            </a:extLst>
          </p:cNvPr>
          <p:cNvSpPr>
            <a:spLocks noGrp="1"/>
          </p:cNvSpPr>
          <p:nvPr>
            <p:ph idx="1"/>
          </p:nvPr>
        </p:nvSpPr>
        <p:spPr>
          <a:xfrm>
            <a:off x="209321" y="374573"/>
            <a:ext cx="11688896" cy="5802390"/>
          </a:xfrm>
        </p:spPr>
        <p:txBody>
          <a:bodyPr>
            <a:normAutofit/>
          </a:bodyPr>
          <a:lstStyle/>
          <a:p>
            <a:pPr marL="0" indent="0">
              <a:buNone/>
            </a:pPr>
            <a:r>
              <a:rPr lang="en-US" sz="3200" b="1" dirty="0">
                <a:solidFill>
                  <a:srgbClr val="3C3B3B"/>
                </a:solidFill>
                <a:latin typeface="open-sans"/>
              </a:rPr>
              <a:t>C</a:t>
            </a:r>
            <a:r>
              <a:rPr lang="en-US" sz="3200" b="1" i="0" dirty="0">
                <a:solidFill>
                  <a:srgbClr val="3C3B3B"/>
                </a:solidFill>
                <a:effectLst/>
                <a:latin typeface="open-sans"/>
              </a:rPr>
              <a:t>. Avoidance of trauma-related stimuli after the trauma, </a:t>
            </a:r>
            <a:r>
              <a:rPr lang="en-US" sz="3200" b="1" i="0" u="none" strike="noStrike" baseline="0" dirty="0">
                <a:latin typeface="HelveticaLTStd-Roman"/>
              </a:rPr>
              <a:t>as evidenced by one or both of the following:</a:t>
            </a:r>
          </a:p>
          <a:p>
            <a:pPr marL="0" indent="0" algn="l">
              <a:buNone/>
            </a:pPr>
            <a:endParaRPr lang="en-US" sz="3200" b="1" i="0" dirty="0">
              <a:solidFill>
                <a:srgbClr val="3C3B3B"/>
              </a:solidFill>
              <a:effectLst/>
              <a:latin typeface="open-sans"/>
            </a:endParaRPr>
          </a:p>
          <a:p>
            <a:pPr marL="0" indent="0">
              <a:buNone/>
            </a:pPr>
            <a:r>
              <a:rPr lang="en-US" sz="3200" b="1" i="0" dirty="0">
                <a:solidFill>
                  <a:srgbClr val="3C3B3B"/>
                </a:solidFill>
                <a:effectLst/>
                <a:latin typeface="open-sans"/>
              </a:rPr>
              <a:t>1. Trauma-related thoughts or feelings(</a:t>
            </a:r>
            <a:r>
              <a:rPr lang="en-US" sz="3200" b="1" i="0" u="none" strike="noStrike" baseline="0" dirty="0">
                <a:latin typeface="HelveticaLTStd-Roman"/>
              </a:rPr>
              <a:t>closely associated with the traumatic event(s).</a:t>
            </a:r>
          </a:p>
          <a:p>
            <a:pPr marL="0" indent="0" algn="l">
              <a:buNone/>
            </a:pPr>
            <a:endParaRPr lang="en-US" sz="3200" b="1" i="0" dirty="0">
              <a:solidFill>
                <a:srgbClr val="3C3B3B"/>
              </a:solidFill>
              <a:effectLst/>
              <a:latin typeface="open-sans"/>
            </a:endParaRPr>
          </a:p>
          <a:p>
            <a:pPr marL="0" indent="0" algn="l">
              <a:buNone/>
            </a:pPr>
            <a:r>
              <a:rPr lang="en-US" sz="3200" b="1" i="0" dirty="0">
                <a:solidFill>
                  <a:srgbClr val="3C3B3B"/>
                </a:solidFill>
                <a:effectLst/>
                <a:latin typeface="open-sans"/>
              </a:rPr>
              <a:t>2. Trauma-related external reminders</a:t>
            </a:r>
            <a:r>
              <a:rPr lang="en-US" sz="3200" b="1" i="0" u="none" strike="noStrike" baseline="0" dirty="0">
                <a:latin typeface="HelveticaLTStd-Roman"/>
              </a:rPr>
              <a:t> (people, places, objects, situations</a:t>
            </a:r>
            <a:r>
              <a:rPr lang="en-US" sz="2400" b="1" i="0" u="none" strike="noStrike" baseline="0" dirty="0">
                <a:latin typeface="HelveticaLTStd-Roman"/>
              </a:rPr>
              <a:t>).</a:t>
            </a:r>
            <a:endParaRPr lang="en-US" sz="2400" b="0" i="0" dirty="0">
              <a:solidFill>
                <a:srgbClr val="3C3B3B"/>
              </a:solidFill>
              <a:effectLst/>
              <a:latin typeface="open-sans"/>
            </a:endParaRPr>
          </a:p>
          <a:p>
            <a:pPr marL="0" indent="0" algn="l">
              <a:buNone/>
            </a:pPr>
            <a:endParaRPr lang="en-US" sz="3600" b="1" dirty="0"/>
          </a:p>
        </p:txBody>
      </p:sp>
    </p:spTree>
    <p:extLst>
      <p:ext uri="{BB962C8B-B14F-4D97-AF65-F5344CB8AC3E}">
        <p14:creationId xmlns:p14="http://schemas.microsoft.com/office/powerpoint/2010/main" val="76559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E64BE-3225-3A56-17DE-D49725D50DAC}"/>
              </a:ext>
            </a:extLst>
          </p:cNvPr>
          <p:cNvSpPr>
            <a:spLocks noGrp="1"/>
          </p:cNvSpPr>
          <p:nvPr>
            <p:ph idx="1"/>
          </p:nvPr>
        </p:nvSpPr>
        <p:spPr>
          <a:xfrm>
            <a:off x="407624" y="228180"/>
            <a:ext cx="11402458" cy="6449457"/>
          </a:xfrm>
        </p:spPr>
        <p:txBody>
          <a:bodyPr>
            <a:noAutofit/>
          </a:bodyPr>
          <a:lstStyle/>
          <a:p>
            <a:pPr marL="0" indent="0">
              <a:buNone/>
            </a:pPr>
            <a:r>
              <a:rPr lang="en-US" sz="1800" b="1" i="0" u="none" strike="noStrike" baseline="0" dirty="0"/>
              <a:t>D. </a:t>
            </a:r>
            <a:r>
              <a:rPr lang="en-US" sz="1800" b="1" i="0" dirty="0">
                <a:solidFill>
                  <a:srgbClr val="3C3B3B"/>
                </a:solidFill>
                <a:effectLst/>
              </a:rPr>
              <a:t>Negative thoughts or feelings that began or worsened after the trauma, </a:t>
            </a:r>
            <a:r>
              <a:rPr lang="en-US" sz="1800" b="1" i="0" u="none" strike="noStrike" baseline="0" dirty="0"/>
              <a:t>as evidenced by two (or more) of the following:</a:t>
            </a:r>
          </a:p>
          <a:p>
            <a:pPr marL="342900" indent="-342900">
              <a:buAutoNum type="arabicPeriod"/>
            </a:pPr>
            <a:r>
              <a:rPr lang="en-US" sz="1800" b="1" i="0" dirty="0">
                <a:solidFill>
                  <a:srgbClr val="3C3B3B"/>
                </a:solidFill>
                <a:effectLst/>
              </a:rPr>
              <a:t>Inability to recall key features of the trauma (</a:t>
            </a:r>
            <a:r>
              <a:rPr lang="en-US" sz="1800" b="1" i="0" u="none" strike="noStrike" baseline="0" dirty="0"/>
              <a:t>due to dissociative amnesia</a:t>
            </a:r>
            <a:r>
              <a:rPr lang="en-US" sz="1800" b="1" i="0" dirty="0">
                <a:solidFill>
                  <a:srgbClr val="3C3B3B"/>
                </a:solidFill>
                <a:effectLst/>
              </a:rPr>
              <a:t>).</a:t>
            </a:r>
          </a:p>
          <a:p>
            <a:pPr marL="0" indent="0" algn="l">
              <a:buNone/>
            </a:pPr>
            <a:r>
              <a:rPr lang="en-US" sz="1800" b="1" i="0" u="none" strike="noStrike" baseline="0" dirty="0"/>
              <a:t>2. Persistent and exaggerated negative beliefs or expectations about oneself, others,</a:t>
            </a:r>
          </a:p>
          <a:p>
            <a:pPr marL="0" indent="0" algn="l">
              <a:buNone/>
            </a:pPr>
            <a:r>
              <a:rPr lang="en-US" sz="1800" b="1" i="0" u="none" strike="noStrike" baseline="0" dirty="0"/>
              <a:t>or the world (e.g., “I am bad,” “No one can be trusted,” “The world is completely</a:t>
            </a:r>
          </a:p>
          <a:p>
            <a:pPr marL="0" indent="0" algn="l">
              <a:buNone/>
            </a:pPr>
            <a:r>
              <a:rPr lang="en-US" sz="1800" b="1" i="0" u="none" strike="noStrike" baseline="0" dirty="0"/>
              <a:t>Dangerous.</a:t>
            </a:r>
          </a:p>
          <a:p>
            <a:pPr marL="0" indent="0" algn="l">
              <a:buNone/>
            </a:pPr>
            <a:r>
              <a:rPr lang="en-US" sz="1800" b="1" i="0" u="none" strike="noStrike" baseline="0" dirty="0"/>
              <a:t>3. Persistent, distorted cognitions about the cause or consequences of the traumatic</a:t>
            </a:r>
          </a:p>
          <a:p>
            <a:pPr marL="0" indent="0" algn="l">
              <a:buNone/>
            </a:pPr>
            <a:r>
              <a:rPr lang="en-US" sz="1800" b="1" i="0" u="none" strike="noStrike" baseline="0" dirty="0"/>
              <a:t>event(s) that lead the individual to blame himself/herself or others.</a:t>
            </a:r>
          </a:p>
          <a:p>
            <a:pPr marL="0" indent="0" algn="l">
              <a:buNone/>
            </a:pPr>
            <a:endParaRPr lang="en-US" sz="1800" b="1" i="0" u="none" strike="noStrike" baseline="0" dirty="0"/>
          </a:p>
          <a:p>
            <a:pPr marL="0" indent="0" algn="l">
              <a:buNone/>
            </a:pPr>
            <a:r>
              <a:rPr lang="en-US" sz="1800" b="1" i="0" u="none" strike="noStrike" baseline="0" dirty="0"/>
              <a:t>4. Persistent negative emotional state (e.g., fear, horror, anger, guilt, or shame).</a:t>
            </a:r>
          </a:p>
          <a:p>
            <a:pPr marL="0" indent="0" algn="l">
              <a:buNone/>
            </a:pPr>
            <a:endParaRPr lang="en-US" sz="1800" b="1" i="0" u="none" strike="noStrike" baseline="0" dirty="0"/>
          </a:p>
          <a:p>
            <a:pPr marL="0" indent="0" algn="l">
              <a:buNone/>
            </a:pPr>
            <a:r>
              <a:rPr lang="en-US" sz="1800" b="1" i="0" u="none" strike="noStrike" baseline="0" dirty="0"/>
              <a:t>5. Markedly diminished interest or participation in significant activities.</a:t>
            </a:r>
          </a:p>
          <a:p>
            <a:pPr marL="0" indent="0" algn="l">
              <a:buNone/>
            </a:pPr>
            <a:endParaRPr lang="en-US" sz="1800" b="1" i="0" u="none" strike="noStrike" baseline="0" dirty="0"/>
          </a:p>
          <a:p>
            <a:pPr marL="0" indent="0" algn="l">
              <a:buNone/>
            </a:pPr>
            <a:r>
              <a:rPr lang="en-US" sz="1800" b="1" i="0" u="none" strike="noStrike" baseline="0" dirty="0"/>
              <a:t>6. Feelings of detachment or estrangement from others.</a:t>
            </a:r>
          </a:p>
          <a:p>
            <a:pPr marL="0" indent="0" algn="l">
              <a:buNone/>
            </a:pPr>
            <a:endParaRPr lang="en-US" sz="1800" b="1" i="0" u="none" strike="noStrike" baseline="0" dirty="0"/>
          </a:p>
          <a:p>
            <a:pPr marL="0" indent="0" algn="l">
              <a:buNone/>
            </a:pPr>
            <a:r>
              <a:rPr lang="en-US" sz="1800" b="1" i="0" u="none" strike="noStrike" baseline="0" dirty="0"/>
              <a:t>7. Persistent inability to experience positive emotions (e.g., inability to experience</a:t>
            </a:r>
          </a:p>
          <a:p>
            <a:pPr marL="0" indent="0" algn="l">
              <a:buNone/>
            </a:pPr>
            <a:r>
              <a:rPr lang="en-US" sz="1800" b="1" i="0" u="none" strike="noStrike" baseline="0" dirty="0"/>
              <a:t>happiness, satisfaction, or loving feelings).</a:t>
            </a:r>
            <a:endParaRPr lang="en-US" sz="1800" b="1" dirty="0"/>
          </a:p>
        </p:txBody>
      </p:sp>
    </p:spTree>
    <p:extLst>
      <p:ext uri="{BB962C8B-B14F-4D97-AF65-F5344CB8AC3E}">
        <p14:creationId xmlns:p14="http://schemas.microsoft.com/office/powerpoint/2010/main" val="293108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5386</TotalTime>
  <Words>2805</Words>
  <Application>Microsoft Office PowerPoint</Application>
  <PresentationFormat>Widescreen</PresentationFormat>
  <Paragraphs>255</Paragraphs>
  <Slides>47</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Abadi</vt:lpstr>
      <vt:lpstr>Arial</vt:lpstr>
      <vt:lpstr>Calibri</vt:lpstr>
      <vt:lpstr>Calibri Light</vt:lpstr>
      <vt:lpstr>HelveticaLTStd-Bold</vt:lpstr>
      <vt:lpstr>HelveticaLTStd-Light</vt:lpstr>
      <vt:lpstr>HelveticaLTStd-Roman</vt:lpstr>
      <vt:lpstr>HelveticaNeueLTStd-Hv</vt:lpstr>
      <vt:lpstr>HelveticaNeueLTStd-Md</vt:lpstr>
      <vt:lpstr>open-sans</vt:lpstr>
      <vt:lpstr>PalatinoLTStd-Roman</vt:lpstr>
      <vt:lpstr>Times New Roman</vt:lpstr>
      <vt:lpstr>Wingdings</vt:lpstr>
      <vt:lpstr>Office Theme</vt:lpstr>
      <vt:lpstr> Trauma- and Stressor-Related Disorders </vt:lpstr>
      <vt:lpstr>PowerPoint Presentation</vt:lpstr>
      <vt:lpstr>Trauma- and stressor-related disorders</vt:lpstr>
      <vt:lpstr> Diagnostic Criteria of Posttraumatic Stress Disorder (PTSD)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PTSD </vt:lpstr>
      <vt:lpstr>Risk and Prognostic Factors </vt:lpstr>
      <vt:lpstr>Pre-traumatic factors </vt:lpstr>
      <vt:lpstr>Peritraumatic factors (Event Factors)…</vt:lpstr>
      <vt:lpstr>Posttraumatic factors </vt:lpstr>
      <vt:lpstr>Culture-Related Diagnostic Issues</vt:lpstr>
      <vt:lpstr>Common Types of Trauma According to Gender:</vt:lpstr>
      <vt:lpstr>Suicide Risk </vt:lpstr>
      <vt:lpstr>Comorbidity </vt:lpstr>
      <vt:lpstr>General Risk for PTSD</vt:lpstr>
      <vt:lpstr>Trauma Types</vt:lpstr>
      <vt:lpstr>PowerPoint Presentation</vt:lpstr>
      <vt:lpstr>Developmental Trauma:</vt:lpstr>
      <vt:lpstr>Historical Trauma:</vt:lpstr>
      <vt:lpstr>Intergenerational Trauma:</vt:lpstr>
      <vt:lpstr>Acute stress disorder: is diagnosed when symptoms occur after a trauma. The symptoms of ASD are fairly similar to those of PTSD, but the duration is shorter; this diagnosis is only applicable when the symptoms last for 3 days to one month.</vt:lpstr>
      <vt:lpstr>PowerPoint Presentation</vt:lpstr>
      <vt:lpstr>Diagnostic Criteria for Acute Stress Disorder</vt:lpstr>
      <vt:lpstr>PowerPoint Presentation</vt:lpstr>
      <vt:lpstr>PowerPoint Presentation</vt:lpstr>
      <vt:lpstr> Avoidance Symptoms </vt:lpstr>
      <vt:lpstr>   </vt:lpstr>
      <vt:lpstr>PowerPoint Presentation</vt:lpstr>
      <vt:lpstr>PowerPoint Presentation</vt:lpstr>
      <vt:lpstr>Diagnostic Criteria for Adjustment Disorders </vt:lpstr>
      <vt:lpstr>PowerPoint Presentation</vt:lpstr>
      <vt:lpstr>Prevalence</vt:lpstr>
      <vt:lpstr>PowerPoint Presentation</vt:lpstr>
      <vt:lpstr>Treatment</vt:lpstr>
      <vt:lpstr>Risk and Prognostic Factors </vt:lpstr>
      <vt:lpstr>Nursing Interventions for Trauma- and Stressor-Related Disorders </vt:lpstr>
      <vt:lpstr>PowerPoint Presentation</vt:lpstr>
      <vt:lpstr>References </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PTSD, Traumascape</dc:title>
  <dc:creator>Shaima Mohammed</dc:creator>
  <cp:lastModifiedBy>mosleh saber</cp:lastModifiedBy>
  <cp:revision>176</cp:revision>
  <dcterms:created xsi:type="dcterms:W3CDTF">2023-06-17T14:21:11Z</dcterms:created>
  <dcterms:modified xsi:type="dcterms:W3CDTF">2023-10-17T11:42:32Z</dcterms:modified>
</cp:coreProperties>
</file>