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83" r:id="rId3"/>
  </p:sldMasterIdLst>
  <p:notesMasterIdLst>
    <p:notesMasterId r:id="rId27"/>
  </p:notesMasterIdLst>
  <p:sldIdLst>
    <p:sldId id="327" r:id="rId4"/>
    <p:sldId id="571" r:id="rId5"/>
    <p:sldId id="259" r:id="rId6"/>
    <p:sldId id="260" r:id="rId7"/>
    <p:sldId id="572" r:id="rId8"/>
    <p:sldId id="263" r:id="rId9"/>
    <p:sldId id="262" r:id="rId10"/>
    <p:sldId id="576" r:id="rId11"/>
    <p:sldId id="581" r:id="rId12"/>
    <p:sldId id="579" r:id="rId13"/>
    <p:sldId id="577" r:id="rId14"/>
    <p:sldId id="580" r:id="rId15"/>
    <p:sldId id="578" r:id="rId16"/>
    <p:sldId id="582" r:id="rId17"/>
    <p:sldId id="574" r:id="rId18"/>
    <p:sldId id="273" r:id="rId19"/>
    <p:sldId id="274" r:id="rId20"/>
    <p:sldId id="573" r:id="rId21"/>
    <p:sldId id="272" r:id="rId22"/>
    <p:sldId id="275" r:id="rId23"/>
    <p:sldId id="575" r:id="rId24"/>
    <p:sldId id="258" r:id="rId25"/>
    <p:sldId id="51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2F36073-54C8-46F1-9158-3BBA59CCD091}">
          <p14:sldIdLst>
            <p14:sldId id="327"/>
            <p14:sldId id="571"/>
            <p14:sldId id="259"/>
            <p14:sldId id="260"/>
            <p14:sldId id="572"/>
            <p14:sldId id="263"/>
            <p14:sldId id="262"/>
            <p14:sldId id="576"/>
            <p14:sldId id="581"/>
            <p14:sldId id="579"/>
            <p14:sldId id="577"/>
            <p14:sldId id="580"/>
            <p14:sldId id="578"/>
            <p14:sldId id="582"/>
            <p14:sldId id="574"/>
            <p14:sldId id="273"/>
            <p14:sldId id="274"/>
            <p14:sldId id="573"/>
            <p14:sldId id="272"/>
            <p14:sldId id="275"/>
            <p14:sldId id="575"/>
            <p14:sldId id="258"/>
            <p14:sldId id="51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EFDBCE-53C7-2FDB-1DA9-90BFAD4C396B}" v="2" dt="2025-04-05T08:09:03.1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A86547-CF2D-42E9-A141-24700B9A760A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1207AB2-2808-40B1-98F9-C21A2D1F994F}">
      <dgm:prSet phldr="0"/>
      <dgm:spPr/>
      <dgm:t>
        <a:bodyPr/>
        <a:lstStyle/>
        <a:p>
          <a:pPr rtl="0"/>
          <a:r>
            <a:rPr lang="en-US" dirty="0">
              <a:latin typeface="Calibri Light"/>
            </a:rPr>
            <a:t>Thyroid gland</a:t>
          </a:r>
          <a:endParaRPr lang="en-US" dirty="0"/>
        </a:p>
      </dgm:t>
    </dgm:pt>
    <dgm:pt modelId="{3C97325C-CF30-4561-8D36-B57CFFA7E9FB}" type="parTrans" cxnId="{20DCF3EB-7228-4E1D-8473-25E3D1BE5A64}">
      <dgm:prSet/>
      <dgm:spPr/>
      <dgm:t>
        <a:bodyPr/>
        <a:lstStyle/>
        <a:p>
          <a:endParaRPr lang="en-US"/>
        </a:p>
      </dgm:t>
    </dgm:pt>
    <dgm:pt modelId="{7FB3F658-B4A9-4623-88A7-B13E2AF4E3B6}" type="sibTrans" cxnId="{20DCF3EB-7228-4E1D-8473-25E3D1BE5A64}">
      <dgm:prSet/>
      <dgm:spPr/>
      <dgm:t>
        <a:bodyPr/>
        <a:lstStyle/>
        <a:p>
          <a:endParaRPr lang="en-US"/>
        </a:p>
      </dgm:t>
    </dgm:pt>
    <dgm:pt modelId="{2FD7C9BA-E4D6-4151-B4F6-C11F88CAC2A6}">
      <dgm:prSet/>
      <dgm:spPr/>
      <dgm:t>
        <a:bodyPr/>
        <a:lstStyle/>
        <a:p>
          <a:pPr rtl="0"/>
          <a:r>
            <a:rPr lang="en-US" b="0" dirty="0">
              <a:latin typeface="Calibri Light"/>
            </a:rPr>
            <a:t>Thyroid hormone synthesis</a:t>
          </a:r>
          <a:endParaRPr lang="en-US" dirty="0"/>
        </a:p>
      </dgm:t>
    </dgm:pt>
    <dgm:pt modelId="{90832E1B-2E50-4A7D-B083-EC04E7A32ACA}" type="parTrans" cxnId="{4414940B-6AB9-4C5E-B77F-CEC26A395116}">
      <dgm:prSet/>
      <dgm:spPr/>
      <dgm:t>
        <a:bodyPr/>
        <a:lstStyle/>
        <a:p>
          <a:endParaRPr lang="en-US"/>
        </a:p>
      </dgm:t>
    </dgm:pt>
    <dgm:pt modelId="{4A3303AD-63BB-4FF4-8970-4B88FCF91F08}" type="sibTrans" cxnId="{4414940B-6AB9-4C5E-B77F-CEC26A395116}">
      <dgm:prSet/>
      <dgm:spPr/>
      <dgm:t>
        <a:bodyPr/>
        <a:lstStyle/>
        <a:p>
          <a:endParaRPr lang="en-US"/>
        </a:p>
      </dgm:t>
    </dgm:pt>
    <dgm:pt modelId="{085BD0E8-71A7-4FA5-9AB7-ACCFEF9B1726}">
      <dgm:prSet/>
      <dgm:spPr/>
      <dgm:t>
        <a:bodyPr/>
        <a:lstStyle/>
        <a:p>
          <a:pPr rtl="0"/>
          <a:r>
            <a:rPr lang="en-US" b="0" dirty="0">
              <a:latin typeface="Calibri Light"/>
            </a:rPr>
            <a:t>Thyroid hormone function</a:t>
          </a:r>
        </a:p>
      </dgm:t>
    </dgm:pt>
    <dgm:pt modelId="{85D373AC-7E8F-47AC-A1DB-B05507892A09}" type="parTrans" cxnId="{54413F9C-DAD4-4856-87FA-F988504FF55C}">
      <dgm:prSet/>
      <dgm:spPr/>
      <dgm:t>
        <a:bodyPr/>
        <a:lstStyle/>
        <a:p>
          <a:endParaRPr lang="en-US"/>
        </a:p>
      </dgm:t>
    </dgm:pt>
    <dgm:pt modelId="{90976CEF-8F22-4B6A-8082-63FC1CF6A2E4}" type="sibTrans" cxnId="{54413F9C-DAD4-4856-87FA-F988504FF55C}">
      <dgm:prSet/>
      <dgm:spPr/>
      <dgm:t>
        <a:bodyPr/>
        <a:lstStyle/>
        <a:p>
          <a:endParaRPr lang="en-US"/>
        </a:p>
      </dgm:t>
    </dgm:pt>
    <dgm:pt modelId="{F935255F-CC4C-4917-9257-6DB6B17F8E48}">
      <dgm:prSet/>
      <dgm:spPr/>
      <dgm:t>
        <a:bodyPr/>
        <a:lstStyle/>
        <a:p>
          <a:pPr rtl="0"/>
          <a:r>
            <a:rPr lang="en-US" b="0" dirty="0">
              <a:latin typeface="Calibri Light"/>
            </a:rPr>
            <a:t>Calcitonin function</a:t>
          </a:r>
          <a:r>
            <a:rPr lang="en-US" dirty="0">
              <a:latin typeface="Calibri Light"/>
            </a:rPr>
            <a:t> and regulation</a:t>
          </a:r>
          <a:endParaRPr lang="en-US" dirty="0"/>
        </a:p>
      </dgm:t>
    </dgm:pt>
    <dgm:pt modelId="{B915C6BB-1D72-4748-8485-84412AEC4F31}" type="parTrans" cxnId="{A44420B8-00AA-4572-9210-A36DBF6817EC}">
      <dgm:prSet/>
      <dgm:spPr/>
      <dgm:t>
        <a:bodyPr/>
        <a:lstStyle/>
        <a:p>
          <a:endParaRPr lang="en-US"/>
        </a:p>
      </dgm:t>
    </dgm:pt>
    <dgm:pt modelId="{188EBA03-23CC-4C02-B2C2-5FD81883C836}" type="sibTrans" cxnId="{A44420B8-00AA-4572-9210-A36DBF6817EC}">
      <dgm:prSet/>
      <dgm:spPr/>
      <dgm:t>
        <a:bodyPr/>
        <a:lstStyle/>
        <a:p>
          <a:endParaRPr lang="en-US"/>
        </a:p>
      </dgm:t>
    </dgm:pt>
    <dgm:pt modelId="{A2F54E68-EA55-4878-93A6-94209702A272}">
      <dgm:prSet phldr="0"/>
      <dgm:spPr/>
      <dgm:t>
        <a:bodyPr/>
        <a:lstStyle/>
        <a:p>
          <a:pPr rtl="0"/>
          <a:r>
            <a:rPr lang="en-US" b="0" dirty="0">
              <a:latin typeface="Calibri Light"/>
            </a:rPr>
            <a:t> Thyroid hormone</a:t>
          </a:r>
          <a:r>
            <a:rPr lang="en-US" dirty="0">
              <a:latin typeface="Calibri Light"/>
            </a:rPr>
            <a:t> regulation</a:t>
          </a:r>
          <a:endParaRPr lang="en-US" dirty="0"/>
        </a:p>
      </dgm:t>
    </dgm:pt>
    <dgm:pt modelId="{9948A595-0E98-4E3C-8735-A28874D2F39A}" type="parTrans" cxnId="{B784FDDE-9B82-4577-AB4D-2412F6E9DC84}">
      <dgm:prSet/>
      <dgm:spPr/>
    </dgm:pt>
    <dgm:pt modelId="{BDA2CACA-065D-4386-9FF2-C0B9AA317787}" type="sibTrans" cxnId="{B784FDDE-9B82-4577-AB4D-2412F6E9DC84}">
      <dgm:prSet/>
      <dgm:spPr/>
      <dgm:t>
        <a:bodyPr/>
        <a:lstStyle/>
        <a:p>
          <a:endParaRPr lang="en-US"/>
        </a:p>
      </dgm:t>
    </dgm:pt>
    <dgm:pt modelId="{E6249492-8DB6-4D10-A5DE-731F72F5C555}" type="pres">
      <dgm:prSet presAssocID="{FAA86547-CF2D-42E9-A141-24700B9A760A}" presName="outerComposite" presStyleCnt="0">
        <dgm:presLayoutVars>
          <dgm:chMax val="5"/>
          <dgm:dir/>
          <dgm:resizeHandles val="exact"/>
        </dgm:presLayoutVars>
      </dgm:prSet>
      <dgm:spPr/>
    </dgm:pt>
    <dgm:pt modelId="{ADCCD27A-3983-467E-A5C2-2754077B6FA9}" type="pres">
      <dgm:prSet presAssocID="{FAA86547-CF2D-42E9-A141-24700B9A760A}" presName="dummyMaxCanvas" presStyleCnt="0">
        <dgm:presLayoutVars/>
      </dgm:prSet>
      <dgm:spPr/>
    </dgm:pt>
    <dgm:pt modelId="{D144D1DE-55A9-4695-B44B-563B8BE79BAE}" type="pres">
      <dgm:prSet presAssocID="{FAA86547-CF2D-42E9-A141-24700B9A760A}" presName="FiveNodes_1" presStyleLbl="node1" presStyleIdx="0" presStyleCnt="5">
        <dgm:presLayoutVars>
          <dgm:bulletEnabled val="1"/>
        </dgm:presLayoutVars>
      </dgm:prSet>
      <dgm:spPr/>
    </dgm:pt>
    <dgm:pt modelId="{F70C2594-BC26-41BE-98F3-F227B89C733B}" type="pres">
      <dgm:prSet presAssocID="{FAA86547-CF2D-42E9-A141-24700B9A760A}" presName="FiveNodes_2" presStyleLbl="node1" presStyleIdx="1" presStyleCnt="5">
        <dgm:presLayoutVars>
          <dgm:bulletEnabled val="1"/>
        </dgm:presLayoutVars>
      </dgm:prSet>
      <dgm:spPr/>
    </dgm:pt>
    <dgm:pt modelId="{A7CA0F8D-87B6-4B8E-84A2-D1FEE123EED4}" type="pres">
      <dgm:prSet presAssocID="{FAA86547-CF2D-42E9-A141-24700B9A760A}" presName="FiveNodes_3" presStyleLbl="node1" presStyleIdx="2" presStyleCnt="5">
        <dgm:presLayoutVars>
          <dgm:bulletEnabled val="1"/>
        </dgm:presLayoutVars>
      </dgm:prSet>
      <dgm:spPr/>
    </dgm:pt>
    <dgm:pt modelId="{DF9E729E-E6B3-4D63-973E-0199AB4342BA}" type="pres">
      <dgm:prSet presAssocID="{FAA86547-CF2D-42E9-A141-24700B9A760A}" presName="FiveNodes_4" presStyleLbl="node1" presStyleIdx="3" presStyleCnt="5">
        <dgm:presLayoutVars>
          <dgm:bulletEnabled val="1"/>
        </dgm:presLayoutVars>
      </dgm:prSet>
      <dgm:spPr/>
    </dgm:pt>
    <dgm:pt modelId="{8C20E43A-EDBD-4E54-8E53-5BBC6B724D96}" type="pres">
      <dgm:prSet presAssocID="{FAA86547-CF2D-42E9-A141-24700B9A760A}" presName="FiveNodes_5" presStyleLbl="node1" presStyleIdx="4" presStyleCnt="5">
        <dgm:presLayoutVars>
          <dgm:bulletEnabled val="1"/>
        </dgm:presLayoutVars>
      </dgm:prSet>
      <dgm:spPr/>
    </dgm:pt>
    <dgm:pt modelId="{9D8D7C35-AB99-4B33-91A5-8201B86BB0DE}" type="pres">
      <dgm:prSet presAssocID="{FAA86547-CF2D-42E9-A141-24700B9A760A}" presName="FiveConn_1-2" presStyleLbl="fgAccFollowNode1" presStyleIdx="0" presStyleCnt="4">
        <dgm:presLayoutVars>
          <dgm:bulletEnabled val="1"/>
        </dgm:presLayoutVars>
      </dgm:prSet>
      <dgm:spPr/>
    </dgm:pt>
    <dgm:pt modelId="{1DD9686C-95FF-4138-8B2E-D990966AFF14}" type="pres">
      <dgm:prSet presAssocID="{FAA86547-CF2D-42E9-A141-24700B9A760A}" presName="FiveConn_2-3" presStyleLbl="fgAccFollowNode1" presStyleIdx="1" presStyleCnt="4">
        <dgm:presLayoutVars>
          <dgm:bulletEnabled val="1"/>
        </dgm:presLayoutVars>
      </dgm:prSet>
      <dgm:spPr/>
    </dgm:pt>
    <dgm:pt modelId="{AB319449-6080-4A04-9614-809B97A88B50}" type="pres">
      <dgm:prSet presAssocID="{FAA86547-CF2D-42E9-A141-24700B9A760A}" presName="FiveConn_3-4" presStyleLbl="fgAccFollowNode1" presStyleIdx="2" presStyleCnt="4">
        <dgm:presLayoutVars>
          <dgm:bulletEnabled val="1"/>
        </dgm:presLayoutVars>
      </dgm:prSet>
      <dgm:spPr/>
    </dgm:pt>
    <dgm:pt modelId="{11D7C9D0-F4D0-4844-A506-8F79E067C4ED}" type="pres">
      <dgm:prSet presAssocID="{FAA86547-CF2D-42E9-A141-24700B9A760A}" presName="FiveConn_4-5" presStyleLbl="fgAccFollowNode1" presStyleIdx="3" presStyleCnt="4">
        <dgm:presLayoutVars>
          <dgm:bulletEnabled val="1"/>
        </dgm:presLayoutVars>
      </dgm:prSet>
      <dgm:spPr/>
    </dgm:pt>
    <dgm:pt modelId="{2846FC48-00F1-48CC-9874-B188961F21EF}" type="pres">
      <dgm:prSet presAssocID="{FAA86547-CF2D-42E9-A141-24700B9A760A}" presName="FiveNodes_1_text" presStyleLbl="node1" presStyleIdx="4" presStyleCnt="5">
        <dgm:presLayoutVars>
          <dgm:bulletEnabled val="1"/>
        </dgm:presLayoutVars>
      </dgm:prSet>
      <dgm:spPr/>
    </dgm:pt>
    <dgm:pt modelId="{E3F7DCF5-A6BC-408F-B7C9-A748183A4E81}" type="pres">
      <dgm:prSet presAssocID="{FAA86547-CF2D-42E9-A141-24700B9A760A}" presName="FiveNodes_2_text" presStyleLbl="node1" presStyleIdx="4" presStyleCnt="5">
        <dgm:presLayoutVars>
          <dgm:bulletEnabled val="1"/>
        </dgm:presLayoutVars>
      </dgm:prSet>
      <dgm:spPr/>
    </dgm:pt>
    <dgm:pt modelId="{0FA3F20B-040D-4259-A002-9A7614D30375}" type="pres">
      <dgm:prSet presAssocID="{FAA86547-CF2D-42E9-A141-24700B9A760A}" presName="FiveNodes_3_text" presStyleLbl="node1" presStyleIdx="4" presStyleCnt="5">
        <dgm:presLayoutVars>
          <dgm:bulletEnabled val="1"/>
        </dgm:presLayoutVars>
      </dgm:prSet>
      <dgm:spPr/>
    </dgm:pt>
    <dgm:pt modelId="{D2970966-A42D-4D40-8342-B7D6DC76A610}" type="pres">
      <dgm:prSet presAssocID="{FAA86547-CF2D-42E9-A141-24700B9A760A}" presName="FiveNodes_4_text" presStyleLbl="node1" presStyleIdx="4" presStyleCnt="5">
        <dgm:presLayoutVars>
          <dgm:bulletEnabled val="1"/>
        </dgm:presLayoutVars>
      </dgm:prSet>
      <dgm:spPr/>
    </dgm:pt>
    <dgm:pt modelId="{5F7A261E-0902-40CF-839E-29986E10FB14}" type="pres">
      <dgm:prSet presAssocID="{FAA86547-CF2D-42E9-A141-24700B9A760A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4414940B-6AB9-4C5E-B77F-CEC26A395116}" srcId="{FAA86547-CF2D-42E9-A141-24700B9A760A}" destId="{2FD7C9BA-E4D6-4151-B4F6-C11F88CAC2A6}" srcOrd="1" destOrd="0" parTransId="{90832E1B-2E50-4A7D-B083-EC04E7A32ACA}" sibTransId="{4A3303AD-63BB-4FF4-8970-4B88FCF91F08}"/>
    <dgm:cxn modelId="{884BFB3E-C80B-4CD8-9C54-23C0F9BF48E0}" type="presOf" srcId="{A2F54E68-EA55-4878-93A6-94209702A272}" destId="{DF9E729E-E6B3-4D63-973E-0199AB4342BA}" srcOrd="0" destOrd="0" presId="urn:microsoft.com/office/officeart/2005/8/layout/vProcess5"/>
    <dgm:cxn modelId="{14A1CC5B-1057-4701-9418-02B9D89B4A37}" type="presOf" srcId="{A1207AB2-2808-40B1-98F9-C21A2D1F994F}" destId="{2846FC48-00F1-48CC-9874-B188961F21EF}" srcOrd="1" destOrd="0" presId="urn:microsoft.com/office/officeart/2005/8/layout/vProcess5"/>
    <dgm:cxn modelId="{34C0DE60-263D-4AE2-99B8-C62C480F4A33}" type="presOf" srcId="{A1207AB2-2808-40B1-98F9-C21A2D1F994F}" destId="{D144D1DE-55A9-4695-B44B-563B8BE79BAE}" srcOrd="0" destOrd="0" presId="urn:microsoft.com/office/officeart/2005/8/layout/vProcess5"/>
    <dgm:cxn modelId="{EC4CE772-98C2-4C0C-89A6-D1B37A0DFE4F}" type="presOf" srcId="{BDA2CACA-065D-4386-9FF2-C0B9AA317787}" destId="{11D7C9D0-F4D0-4844-A506-8F79E067C4ED}" srcOrd="0" destOrd="0" presId="urn:microsoft.com/office/officeart/2005/8/layout/vProcess5"/>
    <dgm:cxn modelId="{FA056386-3959-410F-8419-1CD2E680D46E}" type="presOf" srcId="{4A3303AD-63BB-4FF4-8970-4B88FCF91F08}" destId="{1DD9686C-95FF-4138-8B2E-D990966AFF14}" srcOrd="0" destOrd="0" presId="urn:microsoft.com/office/officeart/2005/8/layout/vProcess5"/>
    <dgm:cxn modelId="{F5132F91-964F-41D1-8CD9-CD264CD61224}" type="presOf" srcId="{2FD7C9BA-E4D6-4151-B4F6-C11F88CAC2A6}" destId="{E3F7DCF5-A6BC-408F-B7C9-A748183A4E81}" srcOrd="1" destOrd="0" presId="urn:microsoft.com/office/officeart/2005/8/layout/vProcess5"/>
    <dgm:cxn modelId="{54413F9C-DAD4-4856-87FA-F988504FF55C}" srcId="{FAA86547-CF2D-42E9-A141-24700B9A760A}" destId="{085BD0E8-71A7-4FA5-9AB7-ACCFEF9B1726}" srcOrd="2" destOrd="0" parTransId="{85D373AC-7E8F-47AC-A1DB-B05507892A09}" sibTransId="{90976CEF-8F22-4B6A-8082-63FC1CF6A2E4}"/>
    <dgm:cxn modelId="{55EE0DA0-B274-4C2B-8D07-B21FF5CC5455}" type="presOf" srcId="{085BD0E8-71A7-4FA5-9AB7-ACCFEF9B1726}" destId="{A7CA0F8D-87B6-4B8E-84A2-D1FEE123EED4}" srcOrd="0" destOrd="0" presId="urn:microsoft.com/office/officeart/2005/8/layout/vProcess5"/>
    <dgm:cxn modelId="{AD4AC9A0-07F1-47BA-A6DB-3365EC60E667}" type="presOf" srcId="{085BD0E8-71A7-4FA5-9AB7-ACCFEF9B1726}" destId="{0FA3F20B-040D-4259-A002-9A7614D30375}" srcOrd="1" destOrd="0" presId="urn:microsoft.com/office/officeart/2005/8/layout/vProcess5"/>
    <dgm:cxn modelId="{8DD5F9A3-14B1-4C10-9F15-00221BD54641}" type="presOf" srcId="{F935255F-CC4C-4917-9257-6DB6B17F8E48}" destId="{5F7A261E-0902-40CF-839E-29986E10FB14}" srcOrd="1" destOrd="0" presId="urn:microsoft.com/office/officeart/2005/8/layout/vProcess5"/>
    <dgm:cxn modelId="{A44420B8-00AA-4572-9210-A36DBF6817EC}" srcId="{FAA86547-CF2D-42E9-A141-24700B9A760A}" destId="{F935255F-CC4C-4917-9257-6DB6B17F8E48}" srcOrd="4" destOrd="0" parTransId="{B915C6BB-1D72-4748-8485-84412AEC4F31}" sibTransId="{188EBA03-23CC-4C02-B2C2-5FD81883C836}"/>
    <dgm:cxn modelId="{3F372DBB-E724-4B13-8CD4-5B42177076A0}" type="presOf" srcId="{FAA86547-CF2D-42E9-A141-24700B9A760A}" destId="{E6249492-8DB6-4D10-A5DE-731F72F5C555}" srcOrd="0" destOrd="0" presId="urn:microsoft.com/office/officeart/2005/8/layout/vProcess5"/>
    <dgm:cxn modelId="{8C8CD1BB-CEE3-4FF7-B9D4-79801B93DB7F}" type="presOf" srcId="{7FB3F658-B4A9-4623-88A7-B13E2AF4E3B6}" destId="{9D8D7C35-AB99-4B33-91A5-8201B86BB0DE}" srcOrd="0" destOrd="0" presId="urn:microsoft.com/office/officeart/2005/8/layout/vProcess5"/>
    <dgm:cxn modelId="{2D6BA3C6-ACE5-43B9-BB46-1A504E8396CD}" type="presOf" srcId="{A2F54E68-EA55-4878-93A6-94209702A272}" destId="{D2970966-A42D-4D40-8342-B7D6DC76A610}" srcOrd="1" destOrd="0" presId="urn:microsoft.com/office/officeart/2005/8/layout/vProcess5"/>
    <dgm:cxn modelId="{851769C7-CB01-41CB-A233-D8D229A81214}" type="presOf" srcId="{F935255F-CC4C-4917-9257-6DB6B17F8E48}" destId="{8C20E43A-EDBD-4E54-8E53-5BBC6B724D96}" srcOrd="0" destOrd="0" presId="urn:microsoft.com/office/officeart/2005/8/layout/vProcess5"/>
    <dgm:cxn modelId="{B784FDDE-9B82-4577-AB4D-2412F6E9DC84}" srcId="{FAA86547-CF2D-42E9-A141-24700B9A760A}" destId="{A2F54E68-EA55-4878-93A6-94209702A272}" srcOrd="3" destOrd="0" parTransId="{9948A595-0E98-4E3C-8735-A28874D2F39A}" sibTransId="{BDA2CACA-065D-4386-9FF2-C0B9AA317787}"/>
    <dgm:cxn modelId="{BCDA14E7-6440-43A5-A20F-8291F12E9C2F}" type="presOf" srcId="{90976CEF-8F22-4B6A-8082-63FC1CF6A2E4}" destId="{AB319449-6080-4A04-9614-809B97A88B50}" srcOrd="0" destOrd="0" presId="urn:microsoft.com/office/officeart/2005/8/layout/vProcess5"/>
    <dgm:cxn modelId="{20DCF3EB-7228-4E1D-8473-25E3D1BE5A64}" srcId="{FAA86547-CF2D-42E9-A141-24700B9A760A}" destId="{A1207AB2-2808-40B1-98F9-C21A2D1F994F}" srcOrd="0" destOrd="0" parTransId="{3C97325C-CF30-4561-8D36-B57CFFA7E9FB}" sibTransId="{7FB3F658-B4A9-4623-88A7-B13E2AF4E3B6}"/>
    <dgm:cxn modelId="{757D82FE-8D7B-447C-878D-5668DB041F9B}" type="presOf" srcId="{2FD7C9BA-E4D6-4151-B4F6-C11F88CAC2A6}" destId="{F70C2594-BC26-41BE-98F3-F227B89C733B}" srcOrd="0" destOrd="0" presId="urn:microsoft.com/office/officeart/2005/8/layout/vProcess5"/>
    <dgm:cxn modelId="{21FF4531-D58C-4900-BFF4-2CC9518539DB}" type="presParOf" srcId="{E6249492-8DB6-4D10-A5DE-731F72F5C555}" destId="{ADCCD27A-3983-467E-A5C2-2754077B6FA9}" srcOrd="0" destOrd="0" presId="urn:microsoft.com/office/officeart/2005/8/layout/vProcess5"/>
    <dgm:cxn modelId="{3F7E0BB1-6AD7-4134-BD45-FC33761E09B0}" type="presParOf" srcId="{E6249492-8DB6-4D10-A5DE-731F72F5C555}" destId="{D144D1DE-55A9-4695-B44B-563B8BE79BAE}" srcOrd="1" destOrd="0" presId="urn:microsoft.com/office/officeart/2005/8/layout/vProcess5"/>
    <dgm:cxn modelId="{AE067C16-3581-4913-8E56-A09AB540051C}" type="presParOf" srcId="{E6249492-8DB6-4D10-A5DE-731F72F5C555}" destId="{F70C2594-BC26-41BE-98F3-F227B89C733B}" srcOrd="2" destOrd="0" presId="urn:microsoft.com/office/officeart/2005/8/layout/vProcess5"/>
    <dgm:cxn modelId="{75CB4D0C-A63A-4868-80AC-77D573091FCB}" type="presParOf" srcId="{E6249492-8DB6-4D10-A5DE-731F72F5C555}" destId="{A7CA0F8D-87B6-4B8E-84A2-D1FEE123EED4}" srcOrd="3" destOrd="0" presId="urn:microsoft.com/office/officeart/2005/8/layout/vProcess5"/>
    <dgm:cxn modelId="{7A2CCDCD-C1B4-4BFA-AA6F-93D97FE5BC8A}" type="presParOf" srcId="{E6249492-8DB6-4D10-A5DE-731F72F5C555}" destId="{DF9E729E-E6B3-4D63-973E-0199AB4342BA}" srcOrd="4" destOrd="0" presId="urn:microsoft.com/office/officeart/2005/8/layout/vProcess5"/>
    <dgm:cxn modelId="{377C1DDA-B73B-48F0-A26F-68C02E721DE8}" type="presParOf" srcId="{E6249492-8DB6-4D10-A5DE-731F72F5C555}" destId="{8C20E43A-EDBD-4E54-8E53-5BBC6B724D96}" srcOrd="5" destOrd="0" presId="urn:microsoft.com/office/officeart/2005/8/layout/vProcess5"/>
    <dgm:cxn modelId="{F4CF4087-3E9B-4385-9D7D-37AD26891A00}" type="presParOf" srcId="{E6249492-8DB6-4D10-A5DE-731F72F5C555}" destId="{9D8D7C35-AB99-4B33-91A5-8201B86BB0DE}" srcOrd="6" destOrd="0" presId="urn:microsoft.com/office/officeart/2005/8/layout/vProcess5"/>
    <dgm:cxn modelId="{F725A314-1DD0-4682-9292-997315E8AAC6}" type="presParOf" srcId="{E6249492-8DB6-4D10-A5DE-731F72F5C555}" destId="{1DD9686C-95FF-4138-8B2E-D990966AFF14}" srcOrd="7" destOrd="0" presId="urn:microsoft.com/office/officeart/2005/8/layout/vProcess5"/>
    <dgm:cxn modelId="{176216E8-9E34-452A-92F0-861CFB918FC8}" type="presParOf" srcId="{E6249492-8DB6-4D10-A5DE-731F72F5C555}" destId="{AB319449-6080-4A04-9614-809B97A88B50}" srcOrd="8" destOrd="0" presId="urn:microsoft.com/office/officeart/2005/8/layout/vProcess5"/>
    <dgm:cxn modelId="{1F2A9A8D-A76E-4573-AA42-1418CC66A2BD}" type="presParOf" srcId="{E6249492-8DB6-4D10-A5DE-731F72F5C555}" destId="{11D7C9D0-F4D0-4844-A506-8F79E067C4ED}" srcOrd="9" destOrd="0" presId="urn:microsoft.com/office/officeart/2005/8/layout/vProcess5"/>
    <dgm:cxn modelId="{EEC4E35F-E495-44A5-9B8F-CE2052E199D7}" type="presParOf" srcId="{E6249492-8DB6-4D10-A5DE-731F72F5C555}" destId="{2846FC48-00F1-48CC-9874-B188961F21EF}" srcOrd="10" destOrd="0" presId="urn:microsoft.com/office/officeart/2005/8/layout/vProcess5"/>
    <dgm:cxn modelId="{BBB3D971-F619-458F-8004-FB35C57EE032}" type="presParOf" srcId="{E6249492-8DB6-4D10-A5DE-731F72F5C555}" destId="{E3F7DCF5-A6BC-408F-B7C9-A748183A4E81}" srcOrd="11" destOrd="0" presId="urn:microsoft.com/office/officeart/2005/8/layout/vProcess5"/>
    <dgm:cxn modelId="{1271AD48-94B2-4A93-8A1E-F38C0B5971D3}" type="presParOf" srcId="{E6249492-8DB6-4D10-A5DE-731F72F5C555}" destId="{0FA3F20B-040D-4259-A002-9A7614D30375}" srcOrd="12" destOrd="0" presId="urn:microsoft.com/office/officeart/2005/8/layout/vProcess5"/>
    <dgm:cxn modelId="{D5485B1E-0B6D-4FDF-BEF5-480CEE3A0824}" type="presParOf" srcId="{E6249492-8DB6-4D10-A5DE-731F72F5C555}" destId="{D2970966-A42D-4D40-8342-B7D6DC76A610}" srcOrd="13" destOrd="0" presId="urn:microsoft.com/office/officeart/2005/8/layout/vProcess5"/>
    <dgm:cxn modelId="{3BA5FFBF-3312-4578-9599-7528480EFC0A}" type="presParOf" srcId="{E6249492-8DB6-4D10-A5DE-731F72F5C555}" destId="{5F7A261E-0902-40CF-839E-29986E10FB1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44D1DE-55A9-4695-B44B-563B8BE79BAE}">
      <dsp:nvSpPr>
        <dsp:cNvPr id="0" name=""/>
        <dsp:cNvSpPr/>
      </dsp:nvSpPr>
      <dsp:spPr>
        <a:xfrm>
          <a:off x="0" y="0"/>
          <a:ext cx="8097012" cy="7832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latin typeface="Calibri Light"/>
            </a:rPr>
            <a:t>Thyroid gland</a:t>
          </a:r>
          <a:endParaRPr lang="en-US" sz="3400" kern="1200" dirty="0"/>
        </a:p>
      </dsp:txBody>
      <dsp:txXfrm>
        <a:off x="22940" y="22940"/>
        <a:ext cx="7160195" cy="737360"/>
      </dsp:txXfrm>
    </dsp:sp>
    <dsp:sp modelId="{F70C2594-BC26-41BE-98F3-F227B89C733B}">
      <dsp:nvSpPr>
        <dsp:cNvPr id="0" name=""/>
        <dsp:cNvSpPr/>
      </dsp:nvSpPr>
      <dsp:spPr>
        <a:xfrm>
          <a:off x="604647" y="892024"/>
          <a:ext cx="8097012" cy="78324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0" kern="1200" dirty="0">
              <a:latin typeface="Calibri Light"/>
            </a:rPr>
            <a:t>Thyroid hormone synthesis</a:t>
          </a:r>
          <a:endParaRPr lang="en-US" sz="3400" kern="1200" dirty="0"/>
        </a:p>
      </dsp:txBody>
      <dsp:txXfrm>
        <a:off x="627587" y="914964"/>
        <a:ext cx="6937378" cy="737360"/>
      </dsp:txXfrm>
    </dsp:sp>
    <dsp:sp modelId="{A7CA0F8D-87B6-4B8E-84A2-D1FEE123EED4}">
      <dsp:nvSpPr>
        <dsp:cNvPr id="0" name=""/>
        <dsp:cNvSpPr/>
      </dsp:nvSpPr>
      <dsp:spPr>
        <a:xfrm>
          <a:off x="1209293" y="1784048"/>
          <a:ext cx="8097012" cy="78324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0" kern="1200" dirty="0">
              <a:latin typeface="Calibri Light"/>
            </a:rPr>
            <a:t>Thyroid hormone function</a:t>
          </a:r>
        </a:p>
      </dsp:txBody>
      <dsp:txXfrm>
        <a:off x="1232233" y="1806988"/>
        <a:ext cx="6937378" cy="737360"/>
      </dsp:txXfrm>
    </dsp:sp>
    <dsp:sp modelId="{DF9E729E-E6B3-4D63-973E-0199AB4342BA}">
      <dsp:nvSpPr>
        <dsp:cNvPr id="0" name=""/>
        <dsp:cNvSpPr/>
      </dsp:nvSpPr>
      <dsp:spPr>
        <a:xfrm>
          <a:off x="1813940" y="2676072"/>
          <a:ext cx="8097012" cy="78324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0" kern="1200" dirty="0">
              <a:latin typeface="Calibri Light"/>
            </a:rPr>
            <a:t> Thyroid hormone</a:t>
          </a:r>
          <a:r>
            <a:rPr lang="en-US" sz="3400" kern="1200" dirty="0">
              <a:latin typeface="Calibri Light"/>
            </a:rPr>
            <a:t> regulation</a:t>
          </a:r>
          <a:endParaRPr lang="en-US" sz="3400" kern="1200" dirty="0"/>
        </a:p>
      </dsp:txBody>
      <dsp:txXfrm>
        <a:off x="1836880" y="2699012"/>
        <a:ext cx="6937378" cy="737360"/>
      </dsp:txXfrm>
    </dsp:sp>
    <dsp:sp modelId="{8C20E43A-EDBD-4E54-8E53-5BBC6B724D96}">
      <dsp:nvSpPr>
        <dsp:cNvPr id="0" name=""/>
        <dsp:cNvSpPr/>
      </dsp:nvSpPr>
      <dsp:spPr>
        <a:xfrm>
          <a:off x="2418587" y="3568097"/>
          <a:ext cx="8097012" cy="78324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0" kern="1200" dirty="0">
              <a:latin typeface="Calibri Light"/>
            </a:rPr>
            <a:t>Calcitonin function</a:t>
          </a:r>
          <a:r>
            <a:rPr lang="en-US" sz="3400" kern="1200" dirty="0">
              <a:latin typeface="Calibri Light"/>
            </a:rPr>
            <a:t> and regulation</a:t>
          </a:r>
          <a:endParaRPr lang="en-US" sz="3400" kern="1200" dirty="0"/>
        </a:p>
      </dsp:txBody>
      <dsp:txXfrm>
        <a:off x="2441527" y="3591037"/>
        <a:ext cx="6937378" cy="737360"/>
      </dsp:txXfrm>
    </dsp:sp>
    <dsp:sp modelId="{9D8D7C35-AB99-4B33-91A5-8201B86BB0DE}">
      <dsp:nvSpPr>
        <dsp:cNvPr id="0" name=""/>
        <dsp:cNvSpPr/>
      </dsp:nvSpPr>
      <dsp:spPr>
        <a:xfrm>
          <a:off x="7587905" y="572200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7702454" y="572200"/>
        <a:ext cx="280008" cy="383102"/>
      </dsp:txXfrm>
    </dsp:sp>
    <dsp:sp modelId="{1DD9686C-95FF-4138-8B2E-D990966AFF14}">
      <dsp:nvSpPr>
        <dsp:cNvPr id="0" name=""/>
        <dsp:cNvSpPr/>
      </dsp:nvSpPr>
      <dsp:spPr>
        <a:xfrm>
          <a:off x="8192552" y="1464225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8307101" y="1464225"/>
        <a:ext cx="280008" cy="383102"/>
      </dsp:txXfrm>
    </dsp:sp>
    <dsp:sp modelId="{AB319449-6080-4A04-9614-809B97A88B50}">
      <dsp:nvSpPr>
        <dsp:cNvPr id="0" name=""/>
        <dsp:cNvSpPr/>
      </dsp:nvSpPr>
      <dsp:spPr>
        <a:xfrm>
          <a:off x="8797199" y="2343195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8911748" y="2343195"/>
        <a:ext cx="280008" cy="383102"/>
      </dsp:txXfrm>
    </dsp:sp>
    <dsp:sp modelId="{11D7C9D0-F4D0-4844-A506-8F79E067C4ED}">
      <dsp:nvSpPr>
        <dsp:cNvPr id="0" name=""/>
        <dsp:cNvSpPr/>
      </dsp:nvSpPr>
      <dsp:spPr>
        <a:xfrm>
          <a:off x="9401846" y="3243922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9516395" y="3243922"/>
        <a:ext cx="280008" cy="3831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3F8399-AC4A-40C9-9D23-A8A9735EF090}" type="datetimeFigureOut">
              <a:t>4/5/2025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89808-D149-4D65-ACFF-78707E3E8E4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771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EF9CAD-0AE4-4D27-A8BE-46A828B50C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928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435C3D-F8CF-48FB-BFB1-E14938E9DB02}" type="slidenum">
              <a:rPr kumimoji="0" lang="sv-SE" alt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alt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85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5E706-B7F1-418C-93CB-1C05BB644034}" type="datetime1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061B-0EDB-429C-953C-9AA53C3A2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87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31315-A628-4E7D-BDA1-05F7F76C026F}" type="datetime1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061B-0EDB-429C-953C-9AA53C3A2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33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37A06-D71C-45D6-98ED-5267514B1AF8}" type="datetime1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061B-0EDB-429C-953C-9AA53C3A2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615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31620E67-F4F8-40BC-9295-C315BE3D9D9F}" type="datetime1">
              <a:rPr lang="en-US" smtClean="0"/>
              <a:t>4/5/2025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Zhikal Omar Khudhur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99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4F74-BBB7-494A-AE81-1341A3F4730A}" type="datetime1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677" y="449420"/>
            <a:ext cx="1187046" cy="107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960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555DCC5-3F90-49F5-8642-D4FE114D869E}" type="datetime1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Zhikal Omar Khudhur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52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9937B-AB58-4171-AFB1-09655679543A}" type="datetime1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21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05295-4A82-40D9-90C5-38EDFA3F5B2B}" type="datetime1">
              <a:rPr lang="en-US" smtClean="0"/>
              <a:t>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86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3CF7F-6462-43B2-8E2C-728A23105700}" type="datetime1">
              <a:rPr lang="en-US" smtClean="0"/>
              <a:t>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40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A0AA-BF30-47A0-803E-210947AF35D4}" type="datetime1">
              <a:rPr lang="en-US" smtClean="0"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91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85150977-5E29-47E6-A88C-1CBF980F511D}" type="datetime1">
              <a:rPr lang="en-US" smtClean="0"/>
              <a:t>4/5/2025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Zhikal Omar Khudhur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32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BE52-D44E-4390-8EEE-00F65C464921}" type="datetime1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061B-0EDB-429C-953C-9AA53C3A2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01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CC7C087-1ED5-4FF0-9076-0601F38F617C}" type="datetime1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r>
              <a:rPr lang="en-US"/>
              <a:t>Zhikal Omar Khudhur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6566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A8D4-0CB2-4F7F-B5CE-57E003879A4D}" type="datetime1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69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322E9-DCAB-4983-99E3-6CAC4F2D4EE8}" type="datetime1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841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Zhikal Omar Khudhur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0EC38-78FE-4D65-82A1-7D29DA1564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4634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9EF12F-D662-4D1B-9038-EACA16E00C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BB03C78-BB6B-4654-920B-7883018F63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797A3B-A22F-493B-BE7B-A4BB9A230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5F348-EB20-4AAC-9F35-CB6A39175540}" type="datetime1">
              <a:rPr lang="en-US" smtClean="0"/>
              <a:t>4/5/2025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530AAD-0CBA-41D8-AA5A-EF48ECECE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F4004D-BC37-40E6-BE52-AAE31035A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2390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D6C4D0-25DF-44F8-8156-A03815D9E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714AE2-DB85-475B-AF68-AF50FCECB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DFB039F-A4F6-48DC-81F2-170E4F039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A15EC-1AC5-4B32-BADF-327F6A8B841D}" type="datetime1">
              <a:rPr lang="en-US" smtClean="0"/>
              <a:t>4/5/2025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DAD545-F9B5-4EC6-9F3C-76CB4ECFA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BCE7AF8-1B0F-47F4-80D6-3AADA77A6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033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B408AF-03E4-4550-A1EE-38E543FE0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A8D512C-EF8D-4A23-A39C-7DFBD3071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B86C1E3-6ABD-4A41-96A6-97AA69AAB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538F-BA1D-4EDB-88C9-08E9739402F9}" type="datetime1">
              <a:rPr lang="en-US" smtClean="0"/>
              <a:t>4/5/2025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91917D8-F7F6-4F0D-AD99-77EE85B53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C7D77EA-DF18-4003-9492-44293202B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562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EA8CC9-C799-4D00-9C65-79EEE30B1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DC3BB2-DC67-45DA-95BC-01B9880CD6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5239F55-50E1-42A2-BF4F-7857ABA61A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2CE4A62-0F66-4C5D-8007-9F38324C8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F27D7-1C74-47E0-9564-23562050958B}" type="datetime1">
              <a:rPr lang="en-US" smtClean="0"/>
              <a:t>4/5/2025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0988837-C5A3-42B9-8433-75C2AA252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85FED66-6CD3-4C6E-BFA0-5CEC11DF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1097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D7AE3F-7FD6-4449-A4A6-F1B4B029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921F163-77B4-47B3-8148-3881CBB1C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FBCDA2B-B971-41F7-BDD8-92F66C8007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DCD1138-F90C-4CC0-9799-23254D3871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642FFC8-CF41-4D9D-9735-B19452186E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D67AA58-45E5-4EA9-BE7C-8A2531477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E480-23D3-403E-868A-F00BAC500371}" type="datetime1">
              <a:rPr lang="en-US" smtClean="0"/>
              <a:t>4/5/2025</a:t>
            </a:fld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1F09BB3-A29B-405A-A265-F9FC61D76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2EC90B5-57DB-4410-8C8E-191E3031D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814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B978B7-5E1E-4A9A-B24D-926D55CEE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43438A7-FD0E-40B9-AD51-C872BE96C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515D1-64FC-4D28-BB5B-A01255F2A8A8}" type="datetime1">
              <a:rPr lang="en-US" smtClean="0"/>
              <a:t>4/5/2025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FE9CF1F-5994-4ABC-B1DC-467A55FDA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C1E53DE-8FF0-44E1-8B07-0C70735DB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906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0E98A-CDFB-4D0C-9A5A-A45B6A297A27}" type="datetime1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061B-0EDB-429C-953C-9AA53C3A2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861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5466365-7C1B-4C69-B161-C5195AC85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D811-E47C-4DE0-94B0-2211A0D94B07}" type="datetime1">
              <a:rPr lang="en-US" smtClean="0"/>
              <a:t>4/5/2025</a:t>
            </a:fld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EF249A3-5D9F-43DE-9E7A-315A4B138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F7F51F7-0770-4281-9068-678854D5E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763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0A4493-DE49-489A-9BE0-E0B8B40A8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89D458-3687-46FB-B0CC-4A088D57B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744F4AB-2EC6-4BBA-B923-2267EE3D9C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3280E0E-7F40-4F89-AE06-03B14B71E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C7742-CAF9-4A3B-8864-0455CB58E5B0}" type="datetime1">
              <a:rPr lang="en-US" smtClean="0"/>
              <a:t>4/5/2025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0A9F3C3-5C80-46E7-9B3D-C318309A2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D8AADD4-FD75-4350-B232-4E2652B37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8160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BA8A8B-B5EC-4DD5-AC77-D77FD1422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03F10A1-0FE0-4A08-9036-016D94CB0D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F59318C-8529-4477-BC10-144B63429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205F3A0-2088-479E-B072-40C15F1A0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0D914-D4B3-448F-8F58-81003F4DCEFA}" type="datetime1">
              <a:rPr lang="en-US" smtClean="0"/>
              <a:t>4/5/2025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12B3310-F786-4F84-AB67-2ADBF709A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5EA76AE-CB58-4039-9D9A-65C2E15F3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6102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231E80-B63A-41E4-A93A-E326214B0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38CB899-541D-4DFE-A14D-4DF1CBDEC7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1DA7FF-9FBC-4D8E-9387-6F26F0AF1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E8D9D-C673-44B0-ADA7-ABF422128BEF}" type="datetime1">
              <a:rPr lang="en-US" smtClean="0"/>
              <a:t>4/5/2025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7CC56A-1568-457A-93E7-690A1D688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FC819F2-7FF2-4C4B-8AE4-18A9741FF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020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A7DC0FA-4158-4787-8945-B0A81C08E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AA5A5D2-598A-4533-9C33-73C611608D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3E4BF1A-4E64-42F6-A6F3-06E75AC52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F9BFD-7EE5-424F-B966-95D5A4A5E148}" type="datetime1">
              <a:rPr lang="en-US" smtClean="0"/>
              <a:t>4/5/2025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722C55-C601-414C-A0B6-6604B0C35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38AA63-F8D2-4F4B-90CE-AECA2E2EC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739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541371"/>
            <a:ext cx="10363200" cy="6093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Zhikal Omar Khudhur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E5A08-EB59-4930-A129-B10EF6E299F1}" type="datetime1">
              <a:rPr lang="en-US" smtClean="0"/>
              <a:t>4/5/2025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67675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987" y="719"/>
            <a:ext cx="12128027" cy="685656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Zhikal Omar Khudhur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94739-05C9-427C-8CC4-C0944FB0ADF1}" type="datetime1">
              <a:rPr lang="en-US" smtClean="0"/>
              <a:t>4/5/2025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2796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56629-A4CC-45E3-B4C7-E281AC37C4DC}" type="datetime1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061B-0EDB-429C-953C-9AA53C3A2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47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19C5-4693-47B5-81C5-E3A0AF55B742}" type="datetime1">
              <a:rPr lang="en-US" smtClean="0"/>
              <a:t>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061B-0EDB-429C-953C-9AA53C3A2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13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6BC3-8B30-417F-A7CC-469262520AD9}" type="datetime1">
              <a:rPr lang="en-US" smtClean="0"/>
              <a:t>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061B-0EDB-429C-953C-9AA53C3A2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18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BCB8D-D990-418D-8275-F0A30E39EDCE}" type="datetime1">
              <a:rPr lang="en-US" smtClean="0"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061B-0EDB-429C-953C-9AA53C3A2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56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56D6-1335-4CF3-AF12-403F7A79CBD3}" type="datetime1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061B-0EDB-429C-953C-9AA53C3A2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38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AE66-9A5F-4527-8425-E2278B693288}" type="datetime1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061B-0EDB-429C-953C-9AA53C3A2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55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D107E-322D-45B1-A068-128011756338}" type="datetime1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Zhikal Omar Khudhur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0061B-0EDB-429C-953C-9AA53C3A2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09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E0797A9-814A-4AC2-AB63-D27249F205A5}" type="datetime1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Zhikal Omar Khudhur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56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2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527949B-5AE1-4517-A5DC-26860EFA9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511DDC0-CDD8-4F2E-9993-AA1699C90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D2FE386-FE98-4934-B4DB-148C45C23A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14A53-2D25-4355-9A93-3A81AAD8566A}" type="datetime1">
              <a:rPr lang="en-US" smtClean="0"/>
              <a:t>4/5/2025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7C3FD87-DCEB-41AA-AFB7-67F80D9E2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Zhikal Omar Khudhur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D3807E1-CF47-4241-8616-FE20E4E5BF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73F1E-9C55-4B66-BD2B-F760842A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61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2DC0967-ECFB-46A2-ADEB-01374F3D3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007" y="0"/>
            <a:ext cx="12192001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3173E3-A708-4A63-AB1F-6729F5E53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D98FDEF-0256-4AA6-B4F5-14FEE180D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3C1396-524A-62A2-8257-1B0D433BB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7042" y="1026059"/>
            <a:ext cx="5716338" cy="3042706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Thyroid gland</a:t>
            </a:r>
            <a:br>
              <a:rPr lang="en-US" sz="4800" dirty="0">
                <a:latin typeface="Times New Roman"/>
                <a:ea typeface="Calibri"/>
                <a:cs typeface="Times New Roman"/>
              </a:rPr>
            </a:br>
            <a:endParaRPr lang="en-US" sz="4800" dirty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497D5C-E785-D72F-C8CC-FA44B04E57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3919928"/>
            <a:ext cx="5355264" cy="160304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b="1" dirty="0"/>
              <a:t>Zhikal O. Khudhur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/>
              <a:t>Endocrinology BIO 414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/>
              <a:t>Spring Semester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/>
              <a:t>Week number: 6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/>
              <a:t>Date:   3/ 2025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ABEB269-2208-4181-9DDB-A5C2D189B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cxnSp>
        <p:nvCxnSpPr>
          <p:cNvPr id="37" name="Straight Connector 28">
            <a:extLst>
              <a:ext uri="{FF2B5EF4-FFF2-40B4-BE49-F238E27FC236}">
                <a16:creationId xmlns:a16="http://schemas.microsoft.com/office/drawing/2014/main" id="{384CBE60-0977-4285-9BF5-9D8271989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0">
            <a:extLst>
              <a:ext uri="{FF2B5EF4-FFF2-40B4-BE49-F238E27FC236}">
                <a16:creationId xmlns:a16="http://schemas.microsoft.com/office/drawing/2014/main" id="{1911CEBB-5C08-41C5-8954-C727FC875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2">
            <a:extLst>
              <a:ext uri="{FF2B5EF4-FFF2-40B4-BE49-F238E27FC236}">
                <a16:creationId xmlns:a16="http://schemas.microsoft.com/office/drawing/2014/main" id="{E56FA950-4DFC-4710-A30A-6E55033CA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4C1ABB78-EF74-C7B7-918D-F0A3A94F1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984" y="1297576"/>
            <a:ext cx="3475263" cy="3412076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07DEC4-E57A-FF95-5B73-4C2E60D00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D09A1A-9791-7DB1-BF0E-20E620DED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</p:spTree>
    <p:extLst>
      <p:ext uri="{BB962C8B-B14F-4D97-AF65-F5344CB8AC3E}">
        <p14:creationId xmlns:p14="http://schemas.microsoft.com/office/powerpoint/2010/main" val="480454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34FEBC-5C58-7F53-DD51-492C2BBE9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7F897-C1B7-240A-5D1E-B20C2EE35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0B588067-EBEA-2F78-2022-5344A63E2F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5617" y="143475"/>
            <a:ext cx="9183671" cy="6191639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7B9A59-9000-F4F4-0A3C-2B66846C7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0806FC-AEBC-2AC1-E87A-514117C02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72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0461C-C8EC-2256-310D-DA9F5FD28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Times New Roman"/>
                <a:cs typeface="Times New Roman"/>
              </a:rPr>
              <a:t>Thyroid Hormone synthesis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DD757-4B13-DEA1-FE9F-E9D8490E7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6: Coupling of Iodinated Tyrosine Residues</a:t>
            </a:r>
            <a:endParaRPr lang="en-US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Thyroid peroxidase (TPO)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catalyzes the coupling of iodinated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tyrosines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: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MIT + DIT → Triiodothyronine (T₃)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DIT + DIT → Thyroxine (T₄)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n-US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7: Endocytosis of Thyroglobulin</a:t>
            </a:r>
            <a:endParaRPr lang="en-US" sz="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Upon stimulation by </a:t>
            </a:r>
            <a:r>
              <a:rPr lang="en-US" b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thyroid-stimulating hormone (TSH)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the follicular cells </a:t>
            </a:r>
            <a:r>
              <a:rPr lang="en-US" b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endocytose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thyroglobulin from the colloid into the cytoplasm.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02EFAF-ACF5-1D84-EC67-7EE9782D2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9E4837-AD08-ADBA-F4FB-331D9EC32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48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2A2A2E-312D-6123-C77F-615A57260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28914-677E-EADF-CF4D-13B6D69D0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8C626AFB-5DD1-191E-8727-74EAAEE766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5617" y="143475"/>
            <a:ext cx="9183671" cy="6191639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10206E-601E-B9AC-517C-4E5632732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8EA6C4-2BF6-ECE9-C477-A14EE18E1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79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B726B-28E7-F5E1-5C76-C6E3E1F6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37530-1CF5-7C34-120B-9B230ACB4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8: Proteolysis and Hormone Release</a:t>
            </a:r>
            <a:endParaRPr lang="en-US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Lysosomes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containing proteolytic enzymes fuse with the endocytosed vesicles.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These enzymes cleave Tg, releasing: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T₃ (triiodothyronine)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T₄ (thyroxine)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MIT and DIT are also released but are </a:t>
            </a:r>
            <a:r>
              <a:rPr lang="en-US" b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deiodinated</a:t>
            </a:r>
            <a:r>
              <a:rPr lang="en-US" b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by deiodinase enzymes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recycling iodine back into the follicular cell.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3F580E-3EBE-F4A2-D8A8-2E02F4FE4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3CB6F5-DD64-4445-8618-02F584C76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420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C74CD-0F83-F192-7489-B87DB3889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0483"/>
            <a:ext cx="10515600" cy="5766480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9: Hormone Secretion into the Bloodstream</a:t>
            </a:r>
            <a:endParaRPr lang="en-US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T₃ and T₄ are transported across the </a:t>
            </a:r>
            <a:r>
              <a:rPr lang="en-US" b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basolateral membrane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into the bloodstream via </a:t>
            </a:r>
            <a:r>
              <a:rPr lang="en-US" b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MCT8 (monocarboxylate transporter 8)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T₄ is the predominant hormone released (about 90%), but it is </a:t>
            </a:r>
            <a:r>
              <a:rPr lang="en-US" b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converted to the more active T₃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in peripheral tissues.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Regulation by TSH</a:t>
            </a:r>
            <a:endParaRPr lang="en-US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The entire process is stimulated by </a:t>
            </a:r>
            <a:r>
              <a:rPr lang="en-US" b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thyroid-stimulating hormone (TSH)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which binds to TSH receptors on follicular cells, increasing iodine uptake, Tg synthesis, TPO activity, and hormone release.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79B3D9-12FC-9E0D-5C38-AAFA78C00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E8402A-60A6-FC48-B4B3-D59DEE7ED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33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imeline&#10;&#10;Description automatically generated">
            <a:extLst>
              <a:ext uri="{FF2B5EF4-FFF2-40B4-BE49-F238E27FC236}">
                <a16:creationId xmlns:a16="http://schemas.microsoft.com/office/drawing/2014/main" id="{B21B1750-3CCE-A9B8-55BF-1CB6BFEAD7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5369" y="643466"/>
            <a:ext cx="10561262" cy="557106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D8A1496-4DB6-145E-C710-E2397B8E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5BE47C-6836-58C7-20B7-8D1A28BDA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404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531B1877-B8F1-7E1D-E2CD-0E775A6C37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757258"/>
            <a:ext cx="10905066" cy="534348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2946ED5-2CC1-B239-8C09-0FC4588D6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443D71-9B7B-47EB-EA16-3889D202A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974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0EB8C88-72BC-F9CD-63E2-1DD2C587D0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2393018"/>
            <a:ext cx="10905066" cy="2071962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CF44EF8-89BD-CDBA-A2D4-FCB76FC6E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D07B4C-93BA-DE9B-EF27-16F755067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15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33C43B85-0E21-4DE6-F3DD-0CD461A91B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4835" y="643466"/>
            <a:ext cx="10662329" cy="557106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62042A5-2E98-6E1A-6480-67D6C41A2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14E645-452F-01F4-4385-9612F8674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65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D3A29-A2F2-79DE-1300-12A88029B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NEXT LECTURE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A0BFE-1F98-648C-75C4-AEAA12BF4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Parathyroid hormone and calcitonin.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25688D-40BA-79D0-F406-13D0D1BF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CA6FAD-E995-4D5E-78E0-60D38249B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18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608DA07D-3297-432A-B0EF-7898508B7D81}"/>
              </a:ext>
            </a:extLst>
          </p:cNvPr>
          <p:cNvSpPr txBox="1">
            <a:spLocks/>
          </p:cNvSpPr>
          <p:nvPr/>
        </p:nvSpPr>
        <p:spPr bwMode="auto">
          <a:xfrm>
            <a:off x="672222" y="1026225"/>
            <a:ext cx="10905066" cy="1135737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等线 Light"/>
              <a:cs typeface="Calibri Light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Calibri Light"/>
              </a:rPr>
              <a:t>Objectives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等线 Light" panose="02010600030101010101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等线 Light" panose="02010600030101010101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等线 Light" panose="02010600030101010101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等线 Light" panose="02010600030101010101" pitchFamily="2" charset="-122"/>
              <a:cs typeface="+mj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0516781-C84B-4367-9A6D-B2411A583ADE}" type="slidenum">
              <a:rPr kumimoji="0" lang="en-US" alt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08B37D7-2441-38EC-EB8A-E4AD4EC1A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804" y="69081"/>
            <a:ext cx="1477196" cy="123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标题 1">
            <a:extLst>
              <a:ext uri="{FF2B5EF4-FFF2-40B4-BE49-F238E27FC236}">
                <a16:creationId xmlns:a16="http://schemas.microsoft.com/office/drawing/2014/main" id="{5ABDF754-0C8B-06AC-83DF-FA20CFBCFF44}"/>
              </a:ext>
            </a:extLst>
          </p:cNvPr>
          <p:cNvGraphicFramePr/>
          <p:nvPr/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A0BEA6-FED1-0517-2420-781EA95DE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</p:spTree>
    <p:extLst>
      <p:ext uri="{BB962C8B-B14F-4D97-AF65-F5344CB8AC3E}">
        <p14:creationId xmlns:p14="http://schemas.microsoft.com/office/powerpoint/2010/main" val="3296339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729FB2D-7F3E-A964-BC49-7A4764ED0C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852678"/>
            <a:ext cx="10905066" cy="515264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E919A7-BF7A-519C-905F-2DA83344C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E8BCCD-DDF8-B7F1-AC37-AEEB3FC3C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19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2FE47E-F834-FAEB-7A68-9D3CE527D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>
                <a:cs typeface="Calibri Light"/>
              </a:rPr>
              <a:t>ASSIGNMENT</a:t>
            </a:r>
            <a:br>
              <a:rPr lang="en-US" sz="5400" dirty="0">
                <a:cs typeface="Calibri Light"/>
              </a:rPr>
            </a:br>
            <a:endParaRPr lang="en-US" sz="5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3B456-5E9F-6FAB-B72A-0E5373EE2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>
                <a:ea typeface="Calibri"/>
                <a:cs typeface="Calibri"/>
              </a:rPr>
              <a:t>????????</a:t>
            </a:r>
          </a:p>
        </p:txBody>
      </p:sp>
      <p:pic>
        <p:nvPicPr>
          <p:cNvPr id="5" name="Picture 4" descr="Close-up unopened pill packets">
            <a:extLst>
              <a:ext uri="{FF2B5EF4-FFF2-40B4-BE49-F238E27FC236}">
                <a16:creationId xmlns:a16="http://schemas.microsoft.com/office/drawing/2014/main" id="{055884E1-4791-1B9A-BB6D-ACB7A9F385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02" r="16923" b="-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A2EF6C-14BF-3D36-A970-87BE04B17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951AB-49E9-98BD-0964-F1245846D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442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4BD3D2-BEF3-694E-BCCA-943A4CB23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>
                <a:latin typeface="Arial Rounded MT Bold" panose="020F0704030504030204" pitchFamily="34" charset="77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DA719-D71E-6746-824E-F14D09B8A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z="1900" b="0" i="0">
                <a:effectLst/>
                <a:latin typeface="Arial" panose="020B0604020202020204" pitchFamily="34" charset="0"/>
              </a:rPr>
              <a:t>Greenstein B. &amp; Wood D. F. (2011). The endocrine system at a glance (3rd ed.). Wiley-Blackwell</a:t>
            </a:r>
          </a:p>
          <a:p>
            <a:pPr lvl="0"/>
            <a:r>
              <a:rPr lang="en-US" sz="1900" b="0" i="0">
                <a:effectLst/>
                <a:latin typeface="Arial" panose="020B0604020202020204" pitchFamily="34" charset="0"/>
              </a:rPr>
              <a:t>Melmed S. Auchus R. J. Goldfine A. B. Koenig R. Rosen C. J. &amp; Williams R. H. (2020). Williams textbook of endocrinology (14th ed.). Elsevier. Boron W. F. &amp; Boulpaep E. L. (2021). </a:t>
            </a:r>
          </a:p>
          <a:p>
            <a:pPr lvl="0"/>
            <a:r>
              <a:rPr lang="en-US" sz="1900" b="0" i="0">
                <a:effectLst/>
                <a:latin typeface="Arial" panose="020B0604020202020204" pitchFamily="34" charset="0"/>
              </a:rPr>
              <a:t>Boron &amp; boulpaep concise medical physiology. Elsevier. Barrett K. E. Barman S. M. Yuan J. X.-J. &amp; Brooks H. (2019). </a:t>
            </a:r>
          </a:p>
          <a:p>
            <a:pPr lvl="0"/>
            <a:r>
              <a:rPr lang="en-US" sz="1900" b="0" i="0">
                <a:effectLst/>
                <a:latin typeface="Arial" panose="020B0604020202020204" pitchFamily="34" charset="0"/>
              </a:rPr>
              <a:t>Ganong's review of medical physiology (review questions) (26th ed.). McGraw-Hill Education LLC Molina P. E. (2018). Endocrine physiology (Fifth). McGraw-Hill Education.</a:t>
            </a:r>
            <a:endParaRPr lang="en-US" sz="1900"/>
          </a:p>
          <a:p>
            <a:endParaRPr lang="en-US" sz="190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1057D-F424-BE3C-623E-544300092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Zhikal Omar Khudhur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FEF49-E28C-F4B2-65DF-55E7C41F8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230061B-0EDB-429C-953C-9AA53C3A2E63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39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E3DA8-8549-7DB9-6F1A-EBE642AFF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997966" cy="1325563"/>
          </a:xfrm>
        </p:spPr>
        <p:txBody>
          <a:bodyPr/>
          <a:lstStyle/>
          <a:p>
            <a:pPr algn="r"/>
            <a:r>
              <a:rPr lang="en-US" dirty="0"/>
              <a:t>Thank you</a:t>
            </a:r>
          </a:p>
        </p:txBody>
      </p:sp>
      <p:pic>
        <p:nvPicPr>
          <p:cNvPr id="3074" name="Picture 2" descr="Thyroid Surgery | Yeditepe Üniversitesi Hastanesi">
            <a:extLst>
              <a:ext uri="{FF2B5EF4-FFF2-40B4-BE49-F238E27FC236}">
                <a16:creationId xmlns:a16="http://schemas.microsoft.com/office/drawing/2014/main" id="{BC8F0F18-A151-D2C2-CFD2-E76DF45BAC8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7020"/>
            <a:ext cx="9055763" cy="503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668D94-D71A-E251-AA1B-BAB79D009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53B90B-619B-E87C-8FF1-AF967A7D6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061B-0EDB-429C-953C-9AA53C3A2E6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415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E3009-DB0C-B08D-58A3-22511DF6B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1DCAC37B-0C9B-DAD0-F723-6BF5BADCA4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733" y="359135"/>
            <a:ext cx="11845968" cy="6220394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2511B7-8D2F-2339-69AD-D5B7A8A13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677478-33FB-6D02-47C1-3424E449C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01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B1D50-410B-8626-BB9C-71D46271F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7268151B-C843-746D-745B-2453E5720F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188" y="531663"/>
            <a:ext cx="11446982" cy="5918469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713006-95CD-1165-1CA5-ED16E0669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21E76D-DC04-9620-7ADD-105344C14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53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2BF94-2823-278C-B5D3-25B93D849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0BD020BE-6D16-32F4-F6DE-BEE6AB649A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15579" y="502909"/>
            <a:ext cx="12149987" cy="6004733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F49297-E828-FB62-A1AE-EA6FB8E0D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36FF7B-E520-5919-AC8B-55F569DF8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905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A23235D-FEE1-79C4-CFB2-FCF31DFA7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583499-B235-7797-3579-2FB539D8D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6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AE94658-0421-9DDC-5C98-CA5789105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910" y="1340996"/>
            <a:ext cx="10580176" cy="63015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latin typeface="Times New Roman"/>
                <a:cs typeface="Times New Roman"/>
              </a:rPr>
              <a:t>Step 1: Iodide Uptake</a:t>
            </a:r>
            <a:endParaRPr lang="en-US" dirty="0">
              <a:latin typeface="Times New Roman"/>
              <a:ea typeface="Calibri"/>
              <a:cs typeface="Times New Roman"/>
            </a:endParaRPr>
          </a:p>
          <a:p>
            <a:r>
              <a:rPr lang="en-US" dirty="0">
                <a:latin typeface="Times New Roman"/>
                <a:ea typeface="+mn-lt"/>
                <a:cs typeface="Times New Roman"/>
              </a:rPr>
              <a:t>The follicular cells actively transport iodide (I⁻) from the bloodstream into the cell using the </a:t>
            </a:r>
            <a:r>
              <a:rPr lang="en-US" b="1" dirty="0">
                <a:latin typeface="Times New Roman"/>
                <a:ea typeface="+mn-lt"/>
                <a:cs typeface="Times New Roman"/>
              </a:rPr>
              <a:t>sodium-iodide symporter (NIS)</a:t>
            </a:r>
            <a:r>
              <a:rPr lang="en-US" dirty="0">
                <a:latin typeface="Times New Roman"/>
                <a:ea typeface="+mn-lt"/>
                <a:cs typeface="Times New Roman"/>
              </a:rPr>
              <a:t>.</a:t>
            </a:r>
            <a:endParaRPr lang="en-US" dirty="0">
              <a:latin typeface="Times New Roman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/>
                <a:ea typeface="+mn-lt"/>
                <a:cs typeface="Times New Roman"/>
              </a:rPr>
              <a:t>This process occurs at the </a:t>
            </a:r>
            <a:r>
              <a:rPr lang="en-US" b="1" dirty="0">
                <a:latin typeface="Times New Roman"/>
                <a:ea typeface="+mn-lt"/>
                <a:cs typeface="Times New Roman"/>
              </a:rPr>
              <a:t>basolateral membrane</a:t>
            </a:r>
            <a:r>
              <a:rPr lang="en-US" dirty="0">
                <a:latin typeface="Times New Roman"/>
                <a:ea typeface="+mn-lt"/>
                <a:cs typeface="Times New Roman"/>
              </a:rPr>
              <a:t> of the follicular cell.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b="1" dirty="0">
                <a:latin typeface="Times New Roman"/>
                <a:cs typeface="Times New Roman"/>
              </a:rPr>
              <a:t>Step 2: Iodide Transport to the Colloid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ea typeface="+mn-lt"/>
                <a:cs typeface="Times New Roman"/>
              </a:rPr>
              <a:t>Iodide (I⁻) is transported from the follicular cell into the colloid (lumen of the follicle) via the </a:t>
            </a:r>
            <a:r>
              <a:rPr lang="en-US" b="1" dirty="0">
                <a:latin typeface="Times New Roman"/>
                <a:ea typeface="+mn-lt"/>
                <a:cs typeface="Times New Roman"/>
              </a:rPr>
              <a:t>pendrin</a:t>
            </a:r>
            <a:r>
              <a:rPr lang="en-US" dirty="0">
                <a:latin typeface="Times New Roman"/>
                <a:ea typeface="+mn-lt"/>
                <a:cs typeface="Times New Roman"/>
              </a:rPr>
              <a:t> transporter at the </a:t>
            </a:r>
            <a:r>
              <a:rPr lang="en-US" b="1" dirty="0">
                <a:latin typeface="Times New Roman"/>
                <a:ea typeface="+mn-lt"/>
                <a:cs typeface="Times New Roman"/>
              </a:rPr>
              <a:t>apical membrane</a:t>
            </a:r>
            <a:r>
              <a:rPr lang="en-US" dirty="0">
                <a:latin typeface="Times New Roman"/>
                <a:ea typeface="+mn-lt"/>
                <a:cs typeface="Times New Roman"/>
              </a:rPr>
              <a:t>.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b="1" dirty="0">
                <a:latin typeface="Times New Roman"/>
                <a:cs typeface="Times New Roman"/>
              </a:rPr>
              <a:t>Step 3: Oxidation of Iodide</a:t>
            </a:r>
            <a:endParaRPr lang="en-US" dirty="0">
              <a:latin typeface="Times New Roman"/>
              <a:ea typeface="Calibri"/>
              <a:cs typeface="Times New Roman"/>
            </a:endParaRPr>
          </a:p>
          <a:p>
            <a:r>
              <a:rPr lang="en-US" dirty="0">
                <a:latin typeface="Times New Roman"/>
                <a:ea typeface="+mn-lt"/>
                <a:cs typeface="Times New Roman"/>
              </a:rPr>
              <a:t>The enzyme </a:t>
            </a:r>
            <a:r>
              <a:rPr lang="en-US" b="1" dirty="0">
                <a:latin typeface="Times New Roman"/>
                <a:ea typeface="+mn-lt"/>
                <a:cs typeface="Times New Roman"/>
              </a:rPr>
              <a:t>thyroid peroxidase (TPO)</a:t>
            </a:r>
            <a:r>
              <a:rPr lang="en-US" dirty="0">
                <a:latin typeface="Times New Roman"/>
                <a:ea typeface="+mn-lt"/>
                <a:cs typeface="Times New Roman"/>
              </a:rPr>
              <a:t> oxidizes iodide (I⁻) into iodine (I₂), which is essential for thyroid hormone synthesis.</a:t>
            </a:r>
            <a:endParaRPr lang="en-US" dirty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ea typeface="Calibri"/>
              <a:cs typeface="Times New Roman"/>
            </a:endParaRPr>
          </a:p>
          <a:p>
            <a:endParaRPr lang="en-US" b="1" dirty="0">
              <a:latin typeface="Times New Roman"/>
              <a:ea typeface="Calibri"/>
              <a:cs typeface="Times New Roman"/>
            </a:endParaRPr>
          </a:p>
          <a:p>
            <a:endParaRPr lang="en-US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019ADC-D320-0409-307D-2D4B2F4C7E43}"/>
              </a:ext>
            </a:extLst>
          </p:cNvPr>
          <p:cNvSpPr txBox="1"/>
          <p:nvPr/>
        </p:nvSpPr>
        <p:spPr>
          <a:xfrm>
            <a:off x="758026" y="287110"/>
            <a:ext cx="626291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latin typeface="Times New Roman"/>
                <a:ea typeface="Calibri"/>
                <a:cs typeface="Times New Roman"/>
              </a:rPr>
              <a:t>Thyroid Hormone synthesis</a:t>
            </a:r>
            <a:endParaRPr lang="en-US" sz="36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7810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32D74-840D-5239-D123-E6C99C331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956A90E3-0CB7-56A4-91DB-ED8387DA59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5617" y="143475"/>
            <a:ext cx="9183671" cy="6191639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581912-8483-DDA4-9A63-8105E0D13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B4C5DE-8E5E-BEEA-C68A-09A934865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59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F1E43-05A4-7C56-BCBC-9EB47318F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Times New Roman"/>
                <a:cs typeface="Times New Roman"/>
              </a:rPr>
              <a:t>Thyroid Hormone synthesis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99AEC-3924-EE60-7357-2DD666F6F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153" y="1366006"/>
            <a:ext cx="11217123" cy="45478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4: Thyroglobulin (Tg) Synthesis and Secretion</a:t>
            </a:r>
            <a:endParaRPr lang="en-US" b="1" dirty="0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Arial"/>
            </a:pPr>
            <a:r>
              <a:rPr lang="en-US" b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Thyroglobulin (Tg)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a large glycoprotein rich in tyrosine residues, is synthesized in the rough endoplasmic reticulum of follicular cells.</a:t>
            </a:r>
          </a:p>
          <a:p>
            <a:pPr algn="just">
              <a:lnSpc>
                <a:spcPct val="150000"/>
              </a:lnSpc>
              <a:buFont typeface="Arial"/>
            </a:pP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Tg is transported to the </a:t>
            </a:r>
            <a:r>
              <a:rPr lang="en-US" b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Golgi apparatus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where it is glycosylated and packaged into vesicles.</a:t>
            </a:r>
          </a:p>
          <a:p>
            <a:pPr algn="just">
              <a:lnSpc>
                <a:spcPct val="150000"/>
              </a:lnSpc>
              <a:buFont typeface="Arial"/>
            </a:pP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The vesicles release Tg into the </a:t>
            </a:r>
            <a:r>
              <a:rPr lang="en-US" b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colloid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via exocytosis.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0D1C74-4432-0877-20F9-4BA32CBE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466C06-E082-90BA-AF89-03D613DB5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32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13ADC-4F9E-8B74-6617-2DD05C048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19ABB-1BF9-60AD-F15B-8B7B1D8FB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5: Iodination of Tyrosine Residues (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Organification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Within the colloid, </a:t>
            </a:r>
            <a:r>
              <a:rPr lang="en-US" b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thyroid peroxidase (TPO)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facilitates the attachment of iodine (I₂) to tyrosine residues in thyroglobulin.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This forms: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b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Monoiodotyrosine</a:t>
            </a:r>
            <a:r>
              <a:rPr lang="en-US" b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(MIT)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(one iodine attached)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Diiodotyrosine (DIT)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(two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iodines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attached)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3366C8-3364-27EF-92B8-3BBED1432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48D3B3-690C-2E8B-1241-8F2F02237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1331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Century School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731</Words>
  <Application>Microsoft Office PowerPoint</Application>
  <PresentationFormat>Widescreen</PresentationFormat>
  <Paragraphs>112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Arial Rounded MT Bold</vt:lpstr>
      <vt:lpstr>Calibri</vt:lpstr>
      <vt:lpstr>Calibri Light</vt:lpstr>
      <vt:lpstr>Century Schoolbook</vt:lpstr>
      <vt:lpstr>Franklin Gothic Book</vt:lpstr>
      <vt:lpstr>Garamond</vt:lpstr>
      <vt:lpstr>Times New Roman</vt:lpstr>
      <vt:lpstr>Office Theme</vt:lpstr>
      <vt:lpstr>SavonVTI</vt:lpstr>
      <vt:lpstr>Office</vt:lpstr>
      <vt:lpstr>Thyroid gland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Thyroid Hormone synthesis</vt:lpstr>
      <vt:lpstr>PowerPoint Presentation</vt:lpstr>
      <vt:lpstr>PowerPoint Presentation</vt:lpstr>
      <vt:lpstr>Thyroid Hormone synthesis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LECTURE</vt:lpstr>
      <vt:lpstr>PowerPoint Presentation</vt:lpstr>
      <vt:lpstr>ASSIGNMENT </vt:lpstr>
      <vt:lpstr>References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Zhikal Omar</cp:lastModifiedBy>
  <cp:revision>136</cp:revision>
  <dcterms:created xsi:type="dcterms:W3CDTF">2022-10-25T13:41:35Z</dcterms:created>
  <dcterms:modified xsi:type="dcterms:W3CDTF">2025-04-05T08:12:35Z</dcterms:modified>
</cp:coreProperties>
</file>