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833" r:id="rId3"/>
    <p:sldMasterId id="2147483845" r:id="rId4"/>
  </p:sldMasterIdLst>
  <p:notesMasterIdLst>
    <p:notesMasterId r:id="rId28"/>
  </p:notesMasterIdLst>
  <p:sldIdLst>
    <p:sldId id="327" r:id="rId5"/>
    <p:sldId id="514" r:id="rId6"/>
    <p:sldId id="518" r:id="rId7"/>
    <p:sldId id="520" r:id="rId8"/>
    <p:sldId id="519" r:id="rId9"/>
    <p:sldId id="521" r:id="rId10"/>
    <p:sldId id="489" r:id="rId11"/>
    <p:sldId id="522" r:id="rId12"/>
    <p:sldId id="528" r:id="rId13"/>
    <p:sldId id="523" r:id="rId14"/>
    <p:sldId id="275" r:id="rId15"/>
    <p:sldId id="524" r:id="rId16"/>
    <p:sldId id="525" r:id="rId17"/>
    <p:sldId id="527" r:id="rId18"/>
    <p:sldId id="526" r:id="rId19"/>
    <p:sldId id="496" r:id="rId20"/>
    <p:sldId id="493" r:id="rId21"/>
    <p:sldId id="492" r:id="rId22"/>
    <p:sldId id="495" r:id="rId23"/>
    <p:sldId id="529" r:id="rId24"/>
    <p:sldId id="530" r:id="rId25"/>
    <p:sldId id="258" r:id="rId26"/>
    <p:sldId id="51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Lst>
        </p14:section>
        <p14:section name="Default Section" id="{A2D8020E-C310-459A-A081-459788BA98C6}">
          <p14:sldIdLst>
            <p14:sldId id="514"/>
            <p14:sldId id="518"/>
            <p14:sldId id="520"/>
            <p14:sldId id="519"/>
            <p14:sldId id="521"/>
            <p14:sldId id="489"/>
            <p14:sldId id="522"/>
            <p14:sldId id="528"/>
            <p14:sldId id="523"/>
            <p14:sldId id="275"/>
            <p14:sldId id="524"/>
            <p14:sldId id="525"/>
            <p14:sldId id="527"/>
            <p14:sldId id="526"/>
            <p14:sldId id="496"/>
            <p14:sldId id="493"/>
            <p14:sldId id="492"/>
            <p14:sldId id="495"/>
            <p14:sldId id="529"/>
            <p14:sldId id="530"/>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8" d="100"/>
          <a:sy n="58" d="100"/>
        </p:scale>
        <p:origin x="96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12</a:t>
            </a:fld>
            <a:endParaRPr lang="sv-SE" altLang="sv-SE"/>
          </a:p>
        </p:txBody>
      </p:sp>
    </p:spTree>
    <p:extLst>
      <p:ext uri="{BB962C8B-B14F-4D97-AF65-F5344CB8AC3E}">
        <p14:creationId xmlns:p14="http://schemas.microsoft.com/office/powerpoint/2010/main" val="3034685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13</a:t>
            </a:fld>
            <a:endParaRPr lang="sv-SE" altLang="sv-SE"/>
          </a:p>
        </p:txBody>
      </p:sp>
    </p:spTree>
    <p:extLst>
      <p:ext uri="{BB962C8B-B14F-4D97-AF65-F5344CB8AC3E}">
        <p14:creationId xmlns:p14="http://schemas.microsoft.com/office/powerpoint/2010/main" val="104685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14</a:t>
            </a:fld>
            <a:endParaRPr lang="sv-SE" altLang="sv-SE"/>
          </a:p>
        </p:txBody>
      </p:sp>
    </p:spTree>
    <p:extLst>
      <p:ext uri="{BB962C8B-B14F-4D97-AF65-F5344CB8AC3E}">
        <p14:creationId xmlns:p14="http://schemas.microsoft.com/office/powerpoint/2010/main" val="1752348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15</a:t>
            </a:fld>
            <a:endParaRPr lang="sv-SE" altLang="sv-SE"/>
          </a:p>
        </p:txBody>
      </p:sp>
    </p:spTree>
    <p:extLst>
      <p:ext uri="{BB962C8B-B14F-4D97-AF65-F5344CB8AC3E}">
        <p14:creationId xmlns:p14="http://schemas.microsoft.com/office/powerpoint/2010/main" val="2698335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7262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7489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9511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039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2</a:t>
            </a:fld>
            <a:endParaRPr lang="sv-SE" altLang="sv-SE"/>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3</a:t>
            </a:fld>
            <a:endParaRPr lang="sv-SE" altLang="sv-SE"/>
          </a:p>
        </p:txBody>
      </p:sp>
    </p:spTree>
    <p:extLst>
      <p:ext uri="{BB962C8B-B14F-4D97-AF65-F5344CB8AC3E}">
        <p14:creationId xmlns:p14="http://schemas.microsoft.com/office/powerpoint/2010/main" val="3268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4</a:t>
            </a:fld>
            <a:endParaRPr lang="sv-SE" altLang="sv-SE"/>
          </a:p>
        </p:txBody>
      </p:sp>
    </p:spTree>
    <p:extLst>
      <p:ext uri="{BB962C8B-B14F-4D97-AF65-F5344CB8AC3E}">
        <p14:creationId xmlns:p14="http://schemas.microsoft.com/office/powerpoint/2010/main" val="123830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5</a:t>
            </a:fld>
            <a:endParaRPr lang="sv-SE" altLang="sv-SE"/>
          </a:p>
        </p:txBody>
      </p:sp>
    </p:spTree>
    <p:extLst>
      <p:ext uri="{BB962C8B-B14F-4D97-AF65-F5344CB8AC3E}">
        <p14:creationId xmlns:p14="http://schemas.microsoft.com/office/powerpoint/2010/main" val="425902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6</a:t>
            </a:fld>
            <a:endParaRPr lang="sv-SE" altLang="sv-SE"/>
          </a:p>
        </p:txBody>
      </p:sp>
    </p:spTree>
    <p:extLst>
      <p:ext uri="{BB962C8B-B14F-4D97-AF65-F5344CB8AC3E}">
        <p14:creationId xmlns:p14="http://schemas.microsoft.com/office/powerpoint/2010/main" val="1834312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546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8</a:t>
            </a:fld>
            <a:endParaRPr lang="sv-SE" altLang="sv-SE"/>
          </a:p>
        </p:txBody>
      </p:sp>
    </p:spTree>
    <p:extLst>
      <p:ext uri="{BB962C8B-B14F-4D97-AF65-F5344CB8AC3E}">
        <p14:creationId xmlns:p14="http://schemas.microsoft.com/office/powerpoint/2010/main" val="124065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A435C3D-F8CF-48FB-BFB1-E14938E9DB02}" type="slidenum">
              <a:rPr lang="sv-SE" altLang="sv-SE" smtClean="0"/>
              <a:pPr/>
              <a:t>10</a:t>
            </a:fld>
            <a:endParaRPr lang="sv-SE" altLang="sv-SE"/>
          </a:p>
        </p:txBody>
      </p:sp>
    </p:spTree>
    <p:extLst>
      <p:ext uri="{BB962C8B-B14F-4D97-AF65-F5344CB8AC3E}">
        <p14:creationId xmlns:p14="http://schemas.microsoft.com/office/powerpoint/2010/main" val="44885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B6F2F7-5545-4286-9EAA-ADD1B59C6A51}" type="datetime1">
              <a:rPr lang="en-US" smtClean="0"/>
              <a:t>4/5/2025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FEE738-1D41-4FA8-895C-7689E9EE7658}" type="datetime1">
              <a:rPr lang="en-US" smtClean="0"/>
              <a:t>4/5/2025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56F39-2DE2-4282-876A-9356B35E3465}" type="datetime1">
              <a:rPr lang="en-US" smtClean="0"/>
              <a:t>4/5/2025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42E7AF7C-4680-45BD-BF98-25B00961800F}" type="datetime1">
              <a:rPr lang="en-US" smtClean="0"/>
              <a:t>4/5/2025</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BADCA9-3110-4EBC-B167-5EB77907558D}" type="datetime1">
              <a:rPr lang="en-US" smtClean="0"/>
              <a:t>4/5/2025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8A4BEC16-41DF-463D-B1FB-E900F2771FB3}" type="datetime1">
              <a:rPr lang="en-US" smtClean="0"/>
              <a:t>4/5/2025</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23916A-D9DF-46FC-A7F9-3C07EFD8211F}" type="datetime1">
              <a:rPr lang="en-US" smtClean="0"/>
              <a:t>4/5/2025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1A2519-9BD1-41F9-8DE3-E089902ED856}" type="datetime1">
              <a:rPr lang="en-US" smtClean="0"/>
              <a:t>4/5/2025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0761AF-B8D8-4291-868C-65EB784F4732}" type="datetime1">
              <a:rPr lang="en-US" smtClean="0"/>
              <a:t>4/5/2025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BEE7A-BBF0-4AD9-9872-5D7F5953B025}" type="datetime1">
              <a:rPr lang="en-US" smtClean="0"/>
              <a:t>4/5/2025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272A2DA9-2C5D-4FC2-BEAD-2DC8C6431924}" type="datetime1">
              <a:rPr lang="en-US" smtClean="0"/>
              <a:t>4/5/2025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263425-E490-4CC6-8329-3706A8D95828}" type="datetime1">
              <a:rPr lang="en-US" smtClean="0"/>
              <a:t>4/5/2025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2D66DDAC-4845-4359-ADBC-3B046AF4616F}" type="datetime1">
              <a:rPr lang="en-US" smtClean="0"/>
              <a:t>4/5/2025</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37F8F4-3BC1-4716-A4B5-CC8D9AA70501}" type="datetime1">
              <a:rPr lang="en-US" smtClean="0"/>
              <a:t>4/5/2025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C59B65-3F6E-4B78-B569-C8D713B4CA53}" type="datetime1">
              <a:rPr lang="en-US" smtClean="0"/>
              <a:t>4/5/2025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9DF9E7-DD90-4D74-A706-2D43254FFB94}" type="datetime1">
              <a:rPr lang="en-US" smtClean="0">
                <a:solidFill>
                  <a:prstClr val="black">
                    <a:tint val="75000"/>
                  </a:prstClr>
                </a:solidFill>
              </a:rPr>
              <a:t>4/5/2025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A6200CC3-52F7-4BE1-A0BD-2088AF2F3E03}" type="datetime1">
              <a:rPr lang="en-US" smtClean="0"/>
              <a:t>4/5/2025</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762248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D6C3AF3F-E8A1-474C-8CFE-7E017D2032F0}" type="datetime1">
              <a:rPr lang="en-US" smtClean="0"/>
              <a:t>4/5/2025</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dirty="0"/>
              <a:t>Zhikal Omar </a:t>
            </a:r>
            <a:r>
              <a:rPr lang="en-US" dirty="0" err="1"/>
              <a:t>Khudhur</a:t>
            </a:r>
            <a:endParaRPr lang="en-US" dirty="0"/>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770771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29214858-2D0D-4311-B443-FB7DFC972E8F}" type="datetime1">
              <a:rPr lang="en-US" smtClean="0"/>
              <a:t>4/5/2025</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231507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E087C89E-35A7-4D6F-B717-37DD79AE763D}" type="datetime1">
              <a:rPr lang="en-US" smtClean="0"/>
              <a:t>4/5/2025</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614279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B71392ED-80B7-4EC8-9B51-75D41AE20D90}" type="datetime1">
              <a:rPr lang="en-US" smtClean="0"/>
              <a:t>4/5/2025</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397196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D5E277D3-F522-4E32-B851-FC1E49570318}" type="datetime1">
              <a:rPr lang="en-US" smtClean="0"/>
              <a:t>4/5/2025</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03628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1E6008-7EBF-403A-B1E5-66048B32BBA6}" type="datetime1">
              <a:rPr lang="en-US" smtClean="0"/>
              <a:t>4/5/2025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A1CB9B52-5C33-493F-A7B1-98A11A45123E}" type="datetime1">
              <a:rPr lang="en-US" smtClean="0"/>
              <a:t>4/5/2025</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26602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FAAA7F47-94D1-400D-BA47-4FD5BF1E5D4E}" type="datetime1">
              <a:rPr lang="en-US" smtClean="0"/>
              <a:t>4/5/2025</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355008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5BC381A3-48A2-443D-9050-3B7A98C69C47}" type="datetime1">
              <a:rPr lang="en-US" smtClean="0"/>
              <a:t>4/5/2025</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896764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869AC25F-8D77-4031-B644-FB590030D859}" type="datetime1">
              <a:rPr lang="en-US" smtClean="0"/>
              <a:t>4/5/2025</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123366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BDABA8F9-4520-46AE-8C1D-25742A032001}" type="datetime1">
              <a:rPr lang="en-US" smtClean="0"/>
              <a:t>4/5/2025</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252648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85E706-B7F1-418C-93CB-1C05BB644034}" type="datetime1">
              <a:rPr lang="en-US" smtClean="0"/>
              <a:t>4/5/2025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159449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FCBE52-D44E-4390-8EEE-00F65C464921}" type="datetime1">
              <a:rPr lang="en-US" smtClean="0"/>
              <a:t>4/5/2025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7722701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D0E98A-CDFB-4D0C-9A5A-A45B6A297A27}" type="datetime1">
              <a:rPr lang="en-US" smtClean="0"/>
              <a:t>4/5/2025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4120691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56629-A4CC-45E3-B4C7-E281AC37C4DC}" type="datetime1">
              <a:rPr lang="en-US" smtClean="0"/>
              <a:t>4/5/2025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2465435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7619C5-4693-47B5-81C5-E3A0AF55B742}" type="datetime1">
              <a:rPr lang="en-US" smtClean="0"/>
              <a:t>4/5/2025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3755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24BADA-7B43-4D5B-90EB-9E4A4C5EFF64}" type="datetime1">
              <a:rPr lang="en-US" smtClean="0"/>
              <a:t>4/5/2025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5B6BC3-8B30-417F-A7CC-469262520AD9}" type="datetime1">
              <a:rPr lang="en-US" smtClean="0"/>
              <a:t>4/5/2025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745498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BCB8D-D990-418D-8275-F0A30E39EDCE}" type="datetime1">
              <a:rPr lang="en-US" smtClean="0"/>
              <a:t>4/5/2025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728666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7856D6-1335-4CF3-AF12-403F7A79CBD3}" type="datetime1">
              <a:rPr lang="en-US" smtClean="0"/>
              <a:t>4/5/2025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817719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05AE66-9A5F-4527-8425-E2278B693288}" type="datetime1">
              <a:rPr lang="en-US" smtClean="0"/>
              <a:t>4/5/2025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7531795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431315-A628-4E7D-BDA1-05F7F76C026F}" type="datetime1">
              <a:rPr lang="en-US" smtClean="0"/>
              <a:t>4/5/2025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133016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37A06-D71C-45D6-98ED-5267514B1AF8}" type="datetime1">
              <a:rPr lang="en-US" smtClean="0"/>
              <a:t>4/5/2025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79826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9DED29-4885-467A-B8CF-674518B27DE1}" type="datetime1">
              <a:rPr lang="en-US" smtClean="0"/>
              <a:t>4/5/2025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D94EBA-0C50-4D4F-9D94-35FCEB12C891}" type="datetime1">
              <a:rPr lang="en-US" smtClean="0"/>
              <a:t>4/5/2025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FF0C0-6829-4F1D-8BFC-584238EF061B}" type="datetime1">
              <a:rPr lang="en-US" smtClean="0"/>
              <a:t>4/5/2025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2EBDB5-78DE-4737-AF3D-BA10F8EE7A17}" type="datetime1">
              <a:rPr lang="en-US" smtClean="0"/>
              <a:t>4/5/2025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4EE884-28D2-454E-804E-66471DA9154A}" type="datetime1">
              <a:rPr lang="en-US" smtClean="0"/>
              <a:t>4/5/2025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B802E-0A8A-4ECC-AD3E-1D64755C4FE8}" type="datetime1">
              <a:rPr lang="en-US" smtClean="0"/>
              <a:t>4/5/2025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21EFCA0-391C-4F65-96E5-CB58D6389BD3}" type="datetime1">
              <a:rPr lang="en-US" smtClean="0"/>
              <a:t>4/5/2025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FAEB3-2599-4CB2-8047-54F173A68906}" type="datetime1">
              <a:rPr lang="en-US" smtClean="0"/>
              <a:t>4/5/2025</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endParaRPr lang="en-US" dirty="0"/>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370578305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D107E-322D-45B1-A068-128011756338}" type="datetime1">
              <a:rPr lang="en-US" smtClean="0"/>
              <a:t>4/5/2025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247128209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PARATHYROID AND CALCITONIN</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7</a:t>
            </a:r>
          </a:p>
          <a:p>
            <a:pPr>
              <a:lnSpc>
                <a:spcPct val="100000"/>
              </a:lnSpc>
              <a:spcAft>
                <a:spcPts val="600"/>
              </a:spcAft>
            </a:pPr>
            <a:r>
              <a:rPr lang="en-US" sz="1400" dirty="0"/>
              <a:t>Date: 6 / 4/ 2025</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Mineral resorption </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K+-Cl− cotransporter 1 (KCC1): a housekeeping membrane protein that plays  key supplemental roles in hematopoietic and cancer cells | Journal of  Hematology &amp;amp;amp; Oncology | Full Text">
            <a:extLst>
              <a:ext uri="{FF2B5EF4-FFF2-40B4-BE49-F238E27FC236}">
                <a16:creationId xmlns:a16="http://schemas.microsoft.com/office/drawing/2014/main" id="{E43BADCD-0C03-C7A8-5D55-CEF5CF4BCF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079653"/>
            <a:ext cx="7517142" cy="5372681"/>
          </a:xfrm>
          <a:prstGeom prst="rect">
            <a:avLst/>
          </a:prstGeom>
          <a:noFill/>
          <a:ln>
            <a:noFill/>
          </a:ln>
        </p:spPr>
      </p:pic>
    </p:spTree>
    <p:extLst>
      <p:ext uri="{BB962C8B-B14F-4D97-AF65-F5344CB8AC3E}">
        <p14:creationId xmlns:p14="http://schemas.microsoft.com/office/powerpoint/2010/main" val="2266828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729FB2D-7F3E-A964-BC49-7A4764ED0C0B}"/>
              </a:ext>
            </a:extLst>
          </p:cNvPr>
          <p:cNvPicPr>
            <a:picLocks noGrp="1" noChangeAspect="1"/>
          </p:cNvPicPr>
          <p:nvPr>
            <p:ph idx="1"/>
          </p:nvPr>
        </p:nvPicPr>
        <p:blipFill>
          <a:blip r:embed="rId2"/>
          <a:stretch>
            <a:fillRect/>
          </a:stretch>
        </p:blipFill>
        <p:spPr>
          <a:xfrm>
            <a:off x="643467" y="852678"/>
            <a:ext cx="10905066" cy="5152642"/>
          </a:xfrm>
          <a:prstGeom prst="rect">
            <a:avLst/>
          </a:prstGeom>
        </p:spPr>
      </p:pic>
      <p:sp>
        <p:nvSpPr>
          <p:cNvPr id="2" name="Footer Placeholder 1">
            <a:extLst>
              <a:ext uri="{FF2B5EF4-FFF2-40B4-BE49-F238E27FC236}">
                <a16:creationId xmlns:a16="http://schemas.microsoft.com/office/drawing/2014/main" id="{07E919A7-BF7A-519C-905F-2DA83344CB76}"/>
              </a:ext>
            </a:extLst>
          </p:cNvPr>
          <p:cNvSpPr>
            <a:spLocks noGrp="1"/>
          </p:cNvSpPr>
          <p:nvPr>
            <p:ph type="ftr" sz="quarter" idx="11"/>
          </p:nvPr>
        </p:nvSpPr>
        <p:spPr/>
        <p:txBody>
          <a:bodyPr/>
          <a:lstStyle/>
          <a:p>
            <a:r>
              <a:rPr lang="en-US"/>
              <a:t>Zhikal Omar Khudhur</a:t>
            </a:r>
          </a:p>
        </p:txBody>
      </p:sp>
      <p:sp>
        <p:nvSpPr>
          <p:cNvPr id="3" name="Slide Number Placeholder 2">
            <a:extLst>
              <a:ext uri="{FF2B5EF4-FFF2-40B4-BE49-F238E27FC236}">
                <a16:creationId xmlns:a16="http://schemas.microsoft.com/office/drawing/2014/main" id="{ECE8BCCD-DDF8-B7F1-AC37-AEEB3FC3C06A}"/>
              </a:ext>
            </a:extLst>
          </p:cNvPr>
          <p:cNvSpPr>
            <a:spLocks noGrp="1"/>
          </p:cNvSpPr>
          <p:nvPr>
            <p:ph type="sldNum" sz="quarter" idx="12"/>
          </p:nvPr>
        </p:nvSpPr>
        <p:spPr/>
        <p:txBody>
          <a:bodyPr/>
          <a:lstStyle/>
          <a:p>
            <a:fld id="{07273F1E-9C55-4B66-BD2B-F760842A30D8}" type="slidenum">
              <a:rPr lang="en-US" smtClean="0"/>
              <a:t>11</a:t>
            </a:fld>
            <a:endParaRPr lang="en-US"/>
          </a:p>
        </p:txBody>
      </p:sp>
    </p:spTree>
    <p:extLst>
      <p:ext uri="{BB962C8B-B14F-4D97-AF65-F5344CB8AC3E}">
        <p14:creationId xmlns:p14="http://schemas.microsoft.com/office/powerpoint/2010/main" val="79681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Calcium and phosphate homeostasis </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55820" y="1126872"/>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Calcium and phosphate homeostasis depends on a balance between dietary intake, urinary and fecal losses, and exchanges with the osseous tissue. </a:t>
            </a:r>
          </a:p>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Calcium and phosphate homeostasis is regulated by three hormones: calcitriol, calcitonin, and PTH.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287FAC8D-A564-924B-54E6-86C40BA68830}"/>
              </a:ext>
            </a:extLst>
          </p:cNvPr>
          <p:cNvPicPr>
            <a:picLocks noChangeAspect="1"/>
          </p:cNvPicPr>
          <p:nvPr/>
        </p:nvPicPr>
        <p:blipFill>
          <a:blip r:embed="rId4"/>
          <a:stretch>
            <a:fillRect/>
          </a:stretch>
        </p:blipFill>
        <p:spPr>
          <a:xfrm>
            <a:off x="1719817" y="2611013"/>
            <a:ext cx="9547623" cy="3862911"/>
          </a:xfrm>
          <a:prstGeom prst="rect">
            <a:avLst/>
          </a:prstGeom>
        </p:spPr>
      </p:pic>
    </p:spTree>
    <p:extLst>
      <p:ext uri="{BB962C8B-B14F-4D97-AF65-F5344CB8AC3E}">
        <p14:creationId xmlns:p14="http://schemas.microsoft.com/office/powerpoint/2010/main" val="2087653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Calcitriol synthesis </a:t>
            </a: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55820" y="1126872"/>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just">
              <a:lnSpc>
                <a:spcPct val="150000"/>
              </a:lnSpc>
              <a:spcBef>
                <a:spcPts val="0"/>
              </a:spcBef>
              <a:spcAft>
                <a:spcPts val="800"/>
              </a:spcAft>
            </a:pPr>
            <a:r>
              <a:rPr lang="en-US" altLang="zh-CN" sz="2000" b="0" kern="0" dirty="0">
                <a:solidFill>
                  <a:schemeClr val="tx1"/>
                </a:solidFill>
                <a:latin typeface="Times New Roman" panose="02020603050405020304" pitchFamily="18" charset="0"/>
                <a:cs typeface="Times New Roman" panose="02020603050405020304" pitchFamily="18" charset="0"/>
              </a:rPr>
              <a:t>Calcitriol is a form of vitamin D produced by the sequential action of the skin, liver, and kidneys:</a:t>
            </a:r>
          </a:p>
          <a:p>
            <a:pPr algn="just">
              <a:lnSpc>
                <a:spcPct val="150000"/>
              </a:lnSpc>
              <a:spcBef>
                <a:spcPts val="0"/>
              </a:spcBef>
              <a:spcAft>
                <a:spcPts val="800"/>
              </a:spcAft>
            </a:pPr>
            <a:r>
              <a:rPr lang="en-US" altLang="zh-CN" sz="2000" b="0" kern="0" dirty="0">
                <a:solidFill>
                  <a:schemeClr val="tx1"/>
                </a:solidFill>
                <a:latin typeface="Times New Roman" panose="02020603050405020304" pitchFamily="18" charset="0"/>
                <a:cs typeface="Times New Roman" panose="02020603050405020304" pitchFamily="18" charset="0"/>
              </a:rPr>
              <a:t> </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Epidermal keratinocytes use ultraviolet radiation from sunlight to convert a steroid, 7- dehydrocholesterol to vitamin D3, and a transport protein carries this to the bloodstream. </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The liver adds a hydroxyl group to the molecule, converting it to </a:t>
            </a:r>
            <a:r>
              <a:rPr lang="en-US" altLang="zh-CN" sz="2000" b="0" kern="0" dirty="0" err="1">
                <a:solidFill>
                  <a:schemeClr val="tx1"/>
                </a:solidFill>
                <a:latin typeface="Times New Roman" panose="02020603050405020304" pitchFamily="18" charset="0"/>
                <a:cs typeface="Times New Roman" panose="02020603050405020304" pitchFamily="18" charset="0"/>
              </a:rPr>
              <a:t>calcidiol</a:t>
            </a:r>
            <a:r>
              <a:rPr lang="en-US" altLang="zh-CN" sz="2000" b="0" kern="0" dirty="0">
                <a:solidFill>
                  <a:schemeClr val="tx1"/>
                </a:solidFill>
                <a:latin typeface="Times New Roman" panose="02020603050405020304" pitchFamily="18" charset="0"/>
                <a:cs typeface="Times New Roman" panose="02020603050405020304" pitchFamily="18" charset="0"/>
              </a:rPr>
              <a:t> [25(OH)D]. </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The kidney then adds another hydroxyl group, converting </a:t>
            </a:r>
            <a:r>
              <a:rPr lang="en-US" altLang="zh-CN" sz="2000" b="0" kern="0" dirty="0" err="1">
                <a:solidFill>
                  <a:schemeClr val="tx1"/>
                </a:solidFill>
                <a:latin typeface="Times New Roman" panose="02020603050405020304" pitchFamily="18" charset="0"/>
                <a:cs typeface="Times New Roman" panose="02020603050405020304" pitchFamily="18" charset="0"/>
              </a:rPr>
              <a:t>calcidiol</a:t>
            </a:r>
            <a:r>
              <a:rPr lang="en-US" altLang="zh-CN" sz="2000" b="0" kern="0" dirty="0">
                <a:solidFill>
                  <a:schemeClr val="tx1"/>
                </a:solidFill>
                <a:latin typeface="Times New Roman" panose="02020603050405020304" pitchFamily="18" charset="0"/>
                <a:cs typeface="Times New Roman" panose="02020603050405020304" pitchFamily="18" charset="0"/>
              </a:rPr>
              <a:t> to calcitriol [1, 25(OH)2D], the most active form of vitamin D.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592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Calcitriol synthesis </a:t>
            </a:r>
            <a:endParaRPr lang="zh-CN" altLang="en-US" sz="4000" b="0" kern="0" dirty="0">
              <a:solidFill>
                <a:schemeClr val="tx1"/>
              </a:solidFill>
              <a:latin typeface="Times New Roman"/>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28768CC3-1FF0-2E0E-E9EE-A704E761DD8B}"/>
              </a:ext>
            </a:extLst>
          </p:cNvPr>
          <p:cNvPicPr>
            <a:picLocks noChangeAspect="1"/>
          </p:cNvPicPr>
          <p:nvPr/>
        </p:nvPicPr>
        <p:blipFill>
          <a:blip r:embed="rId4"/>
          <a:stretch>
            <a:fillRect/>
          </a:stretch>
        </p:blipFill>
        <p:spPr>
          <a:xfrm>
            <a:off x="3116262" y="1089025"/>
            <a:ext cx="6830378" cy="5363866"/>
          </a:xfrm>
          <a:prstGeom prst="rect">
            <a:avLst/>
          </a:prstGeom>
        </p:spPr>
      </p:pic>
    </p:spTree>
    <p:extLst>
      <p:ext uri="{BB962C8B-B14F-4D97-AF65-F5344CB8AC3E}">
        <p14:creationId xmlns:p14="http://schemas.microsoft.com/office/powerpoint/2010/main" val="4217022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Calcitriol function</a:t>
            </a: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55820" y="1126872"/>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just">
              <a:lnSpc>
                <a:spcPct val="150000"/>
              </a:lnSpc>
              <a:spcBef>
                <a:spcPts val="0"/>
              </a:spcBef>
              <a:spcAft>
                <a:spcPts val="800"/>
              </a:spcAft>
            </a:pPr>
            <a:r>
              <a:rPr lang="en-US" altLang="zh-CN" sz="2000" b="0" kern="0" dirty="0">
                <a:solidFill>
                  <a:schemeClr val="tx1"/>
                </a:solidFill>
                <a:latin typeface="Times New Roman" panose="02020603050405020304" pitchFamily="18" charset="0"/>
                <a:cs typeface="Times New Roman" panose="02020603050405020304" pitchFamily="18" charset="0"/>
              </a:rPr>
              <a:t>The principal function of calcitriol is to raise the blood calcium concentration. It does this by three mechanisms: </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Increasing calcium and phosphate resorption from the skeleton</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Promoting the reabsorption of calcium ions by the kidneys, so less calcium lose in the urine.</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Increasing calcium absorption by the small intestine. (It increases the absorption of phosphate and magnesium ions as well)</a:t>
            </a:r>
          </a:p>
          <a:p>
            <a:pPr algn="just">
              <a:lnSpc>
                <a:spcPct val="150000"/>
              </a:lnSpc>
              <a:spcBef>
                <a:spcPts val="0"/>
              </a:spcBef>
              <a:spcAft>
                <a:spcPts val="800"/>
              </a:spcAft>
            </a:pPr>
            <a:endParaRPr lang="en-US" altLang="zh-CN" sz="2000" b="0" kern="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5C14679B-9ED6-6343-1159-3A5B42D06140}"/>
              </a:ext>
            </a:extLst>
          </p:cNvPr>
          <p:cNvPicPr>
            <a:picLocks noChangeAspect="1"/>
          </p:cNvPicPr>
          <p:nvPr/>
        </p:nvPicPr>
        <p:blipFill rotWithShape="1">
          <a:blip r:embed="rId4"/>
          <a:srcRect t="65881"/>
          <a:stretch/>
        </p:blipFill>
        <p:spPr>
          <a:xfrm>
            <a:off x="3419135" y="4024171"/>
            <a:ext cx="8704302" cy="2332179"/>
          </a:xfrm>
          <a:prstGeom prst="rect">
            <a:avLst/>
          </a:prstGeom>
        </p:spPr>
      </p:pic>
    </p:spTree>
    <p:extLst>
      <p:ext uri="{BB962C8B-B14F-4D97-AF65-F5344CB8AC3E}">
        <p14:creationId xmlns:p14="http://schemas.microsoft.com/office/powerpoint/2010/main" val="3560038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0580" y="1577940"/>
            <a:ext cx="5539980" cy="78499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Thyroid gland releases calcitonin when the blood calcium is high.</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Parathyroid gland releases PTH when the blood calcium is low.</a:t>
            </a: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04430F09-AF9D-88B2-9FD0-7854F892A12F}"/>
              </a:ext>
            </a:extLst>
          </p:cNvPr>
          <p:cNvSpPr txBox="1">
            <a:spLocks/>
          </p:cNvSpPr>
          <p:nvPr/>
        </p:nvSpPr>
        <p:spPr bwMode="auto">
          <a:xfrm>
            <a:off x="193322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Blood calcium homeostasis</a:t>
            </a:r>
          </a:p>
        </p:txBody>
      </p:sp>
      <p:pic>
        <p:nvPicPr>
          <p:cNvPr id="9" name="Picture 8">
            <a:extLst>
              <a:ext uri="{FF2B5EF4-FFF2-40B4-BE49-F238E27FC236}">
                <a16:creationId xmlns:a16="http://schemas.microsoft.com/office/drawing/2014/main" id="{C3A521A5-84C8-3174-88E6-4CCCF48745D4}"/>
              </a:ext>
            </a:extLst>
          </p:cNvPr>
          <p:cNvPicPr>
            <a:picLocks noChangeAspect="1"/>
          </p:cNvPicPr>
          <p:nvPr/>
        </p:nvPicPr>
        <p:blipFill rotWithShape="1">
          <a:blip r:embed="rId4"/>
          <a:srcRect l="10889" r="5861"/>
          <a:stretch/>
        </p:blipFill>
        <p:spPr>
          <a:xfrm>
            <a:off x="6888480" y="1343427"/>
            <a:ext cx="4815839" cy="5012923"/>
          </a:xfrm>
          <a:prstGeom prst="rect">
            <a:avLst/>
          </a:prstGeom>
        </p:spPr>
      </p:pic>
    </p:spTree>
    <p:extLst>
      <p:ext uri="{BB962C8B-B14F-4D97-AF65-F5344CB8AC3E}">
        <p14:creationId xmlns:p14="http://schemas.microsoft.com/office/powerpoint/2010/main" val="1280888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302020" y="2543140"/>
            <a:ext cx="11188940" cy="88300"/>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Hyperparathyroidism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Hyperparathyroidism is where the parathyroid glands produce too much PTH.</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Hyperparathyroidism leads to the formation of hypercalcemia.</a:t>
            </a: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Types of hyperparathyroidism</a:t>
            </a: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Primary hyperparathyroidism</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is caused by parathyroid adenoma or rarely by cancer.</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patient will have high PTH, and high calcium level.</a:t>
            </a: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04430F09-AF9D-88B2-9FD0-7854F892A12F}"/>
              </a:ext>
            </a:extLst>
          </p:cNvPr>
          <p:cNvSpPr txBox="1">
            <a:spLocks/>
          </p:cNvSpPr>
          <p:nvPr/>
        </p:nvSpPr>
        <p:spPr bwMode="auto">
          <a:xfrm>
            <a:off x="193322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Parathyroid hormone disorders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3" name="标题 1">
            <a:extLst>
              <a:ext uri="{FF2B5EF4-FFF2-40B4-BE49-F238E27FC236}">
                <a16:creationId xmlns:a16="http://schemas.microsoft.com/office/drawing/2014/main" id="{07354215-454C-661A-1808-02E2951C472B}"/>
              </a:ext>
            </a:extLst>
          </p:cNvPr>
          <p:cNvSpPr txBox="1">
            <a:spLocks/>
          </p:cNvSpPr>
          <p:nvPr/>
        </p:nvSpPr>
        <p:spPr bwMode="auto">
          <a:xfrm>
            <a:off x="302020" y="1138332"/>
            <a:ext cx="11422620" cy="78499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Hypoparathyroidism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Hypoparathyroidism is an uncommon condition in which body produces abnormally low levels of PTH</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 leads to the formation of hypocalcemia</a:t>
            </a: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17497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30900" y="1445860"/>
            <a:ext cx="11422620" cy="78499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Secondary hyperparathyroidism</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is due to chronic renal failure where the patient has low calcium and high phosphate.</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Now parathyroid glands persistently produce PTH to maintain calcium level.</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These patients have high PTH and low or normal calcium</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Tertiary hyperparathyroidism</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Tertiary hyperparathyroidism is characterized by excessive secretion of PTH after longstanding secondary hyperparathyroidism, in which hypercalcemia has ensued</a:t>
            </a:r>
          </a:p>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These patients have high PTH and high calcium levels.</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04430F09-AF9D-88B2-9FD0-7854F892A12F}"/>
              </a:ext>
            </a:extLst>
          </p:cNvPr>
          <p:cNvSpPr txBox="1">
            <a:spLocks/>
          </p:cNvSpPr>
          <p:nvPr/>
        </p:nvSpPr>
        <p:spPr bwMode="auto">
          <a:xfrm>
            <a:off x="193322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Parathyroid hormone disorders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Tree>
    <p:extLst>
      <p:ext uri="{BB962C8B-B14F-4D97-AF65-F5344CB8AC3E}">
        <p14:creationId xmlns:p14="http://schemas.microsoft.com/office/powerpoint/2010/main" val="872990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04430F09-AF9D-88B2-9FD0-7854F892A12F}"/>
              </a:ext>
            </a:extLst>
          </p:cNvPr>
          <p:cNvSpPr txBox="1">
            <a:spLocks/>
          </p:cNvSpPr>
          <p:nvPr/>
        </p:nvSpPr>
        <p:spPr bwMode="auto">
          <a:xfrm>
            <a:off x="741680" y="311213"/>
            <a:ext cx="989584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Differences between hypercalcemia and hypocalcemia</a:t>
            </a:r>
          </a:p>
        </p:txBody>
      </p:sp>
      <p:pic>
        <p:nvPicPr>
          <p:cNvPr id="9" name="Picture 8">
            <a:extLst>
              <a:ext uri="{FF2B5EF4-FFF2-40B4-BE49-F238E27FC236}">
                <a16:creationId xmlns:a16="http://schemas.microsoft.com/office/drawing/2014/main" id="{2F02E74B-9D0B-F800-2FEC-26C4F1E1301E}"/>
              </a:ext>
            </a:extLst>
          </p:cNvPr>
          <p:cNvPicPr>
            <a:picLocks noChangeAspect="1"/>
          </p:cNvPicPr>
          <p:nvPr/>
        </p:nvPicPr>
        <p:blipFill>
          <a:blip r:embed="rId4"/>
          <a:stretch>
            <a:fillRect/>
          </a:stretch>
        </p:blipFill>
        <p:spPr>
          <a:xfrm>
            <a:off x="1513840" y="967920"/>
            <a:ext cx="8229600" cy="5388429"/>
          </a:xfrm>
          <a:prstGeom prst="rect">
            <a:avLst/>
          </a:prstGeom>
        </p:spPr>
      </p:pic>
    </p:spTree>
    <p:extLst>
      <p:ext uri="{BB962C8B-B14F-4D97-AF65-F5344CB8AC3E}">
        <p14:creationId xmlns:p14="http://schemas.microsoft.com/office/powerpoint/2010/main" val="989030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Objectives</a:t>
            </a:r>
            <a:endParaRPr lang="en-US" altLang="zh-CN" sz="3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574093"/>
            <a:ext cx="11710954" cy="4805685"/>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Parathyroid glands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PTH target organs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PTH  functions and regulations</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Calcitonin functions</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Mineral deposition and resorption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Calcium and phosphate homeostasis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Calcitriol synthesis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Calcitriol functions </a:t>
            </a:r>
          </a:p>
          <a:p>
            <a:pPr marL="457200" marR="0" lvl="0" indent="-457200" algn="just">
              <a:lnSpc>
                <a:spcPct val="150000"/>
              </a:lnSpc>
              <a:spcBef>
                <a:spcPts val="0"/>
              </a:spcBef>
              <a:spcAft>
                <a:spcPts val="0"/>
              </a:spcAft>
              <a:buSzPts val="1200"/>
              <a:buAutoNum type="arabicPeriod"/>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Parathyroid hormone disorders</a:t>
            </a: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0"/>
              </a:spcBef>
              <a:spcAft>
                <a:spcPts val="0"/>
              </a:spcAft>
              <a:buSzPts val="1200"/>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lgn="just">
              <a:lnSpc>
                <a:spcPct val="150000"/>
              </a:lnSpc>
              <a:spcBef>
                <a:spcPts val="0"/>
              </a:spcBef>
              <a:spcAft>
                <a:spcPts val="0"/>
              </a:spcAft>
              <a:buSzPts val="1200"/>
              <a:buFontTx/>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50000"/>
              </a:lnSpc>
              <a:spcBef>
                <a:spcPts val="0"/>
              </a:spcBef>
              <a:spcAft>
                <a:spcPts val="0"/>
              </a:spcAft>
              <a:buSzPts val="1200"/>
              <a:buFontTx/>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lnSpc>
                <a:spcPct val="150000"/>
              </a:lnSpc>
              <a:spcBef>
                <a:spcPts val="0"/>
              </a:spcBef>
              <a:spcAft>
                <a:spcPts val="0"/>
              </a:spcAft>
              <a:buSzPts val="1200"/>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a:lnSpc>
                <a:spcPct val="150000"/>
              </a:lnSpc>
              <a:spcBef>
                <a:spcPts val="0"/>
              </a:spcBef>
              <a:spcAft>
                <a:spcPts val="0"/>
              </a:spcAft>
              <a:buSzPts val="1200"/>
              <a:buAutoNum type="arabicPeriod"/>
            </a:pPr>
            <a:endParaRPr lang="en-US" sz="20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0"/>
              </a:spcBef>
              <a:spcAft>
                <a:spcPts val="0"/>
              </a:spcAft>
              <a:buSzPts val="1200"/>
            </a:pP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50000"/>
              </a:lnSpc>
              <a:spcBef>
                <a:spcPts val="0"/>
              </a:spcBef>
              <a:spcAft>
                <a:spcPts val="0"/>
              </a:spcAft>
              <a:buSzPts val="1200"/>
            </a:pP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endParaRPr lang="en-US" altLang="zh-CN" sz="2000" b="0" kern="0" dirty="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en-US" altLang="zh-CN" sz="2000" b="0" kern="0" dirty="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en-US" altLang="zh-CN" sz="2000" b="0" kern="0" dirty="0">
              <a:solidFill>
                <a:schemeClr val="tx1"/>
              </a:solidFill>
              <a:latin typeface="Times New Roman" panose="02020603050405020304" pitchFamily="18" charset="0"/>
              <a:cs typeface="Times New Roman" panose="02020603050405020304" pitchFamily="18" charset="0"/>
            </a:endParaRPr>
          </a:p>
          <a:p>
            <a:pPr algn="ctr">
              <a:lnSpc>
                <a:spcPct val="150000"/>
              </a:lnSpc>
            </a:pPr>
            <a:endParaRPr lang="zh-CN" altLang="en-US" sz="2000" b="0" kern="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414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7440-F4A0-12D4-3CE0-BE0972DF0C7E}"/>
              </a:ext>
            </a:extLst>
          </p:cNvPr>
          <p:cNvSpPr>
            <a:spLocks noGrp="1"/>
          </p:cNvSpPr>
          <p:nvPr>
            <p:ph type="title"/>
          </p:nvPr>
        </p:nvSpPr>
        <p:spPr/>
        <p:txBody>
          <a:bodyPr/>
          <a:lstStyle/>
          <a:p>
            <a:r>
              <a:rPr lang="en-US" b="1" dirty="0"/>
              <a:t>Calcium (Ca²⁺) Functions:</a:t>
            </a:r>
            <a:br>
              <a:rPr lang="en-US" b="1" dirty="0"/>
            </a:br>
            <a:endParaRPr lang="en-US" dirty="0"/>
          </a:p>
        </p:txBody>
      </p:sp>
      <p:sp>
        <p:nvSpPr>
          <p:cNvPr id="3" name="Content Placeholder 2">
            <a:extLst>
              <a:ext uri="{FF2B5EF4-FFF2-40B4-BE49-F238E27FC236}">
                <a16:creationId xmlns:a16="http://schemas.microsoft.com/office/drawing/2014/main" id="{DAF92351-E249-DE51-32CC-6E083BAC719B}"/>
              </a:ext>
            </a:extLst>
          </p:cNvPr>
          <p:cNvSpPr>
            <a:spLocks noGrp="1"/>
          </p:cNvSpPr>
          <p:nvPr>
            <p:ph idx="1"/>
          </p:nvPr>
        </p:nvSpPr>
        <p:spPr/>
        <p:txBody>
          <a:bodyPr>
            <a:normAutofit/>
          </a:bodyPr>
          <a:lstStyle/>
          <a:p>
            <a:pPr marL="514350" indent="-514350">
              <a:buFont typeface="+mj-lt"/>
              <a:buAutoNum type="arabicPeriod"/>
            </a:pPr>
            <a:r>
              <a:rPr lang="en-US" dirty="0">
                <a:latin typeface="Times New Roman" panose="02020603050405020304" pitchFamily="18" charset="0"/>
                <a:cs typeface="Times New Roman" panose="02020603050405020304" pitchFamily="18" charset="0"/>
              </a:rPr>
              <a:t>Bone and teeth formation (major component of hydroxyapatite)</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Muscle contraction</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Nerve impulse transmission</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Blood clotting</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Enzyme activation</a:t>
            </a: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Cell signaling</a:t>
            </a:r>
          </a:p>
          <a:p>
            <a:endParaRPr lang="en-US" dirty="0"/>
          </a:p>
        </p:txBody>
      </p:sp>
    </p:spTree>
    <p:extLst>
      <p:ext uri="{BB962C8B-B14F-4D97-AF65-F5344CB8AC3E}">
        <p14:creationId xmlns:p14="http://schemas.microsoft.com/office/powerpoint/2010/main" val="3205115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8966-BB1B-4A50-8ADE-C6DFC0EC4F6E}"/>
              </a:ext>
            </a:extLst>
          </p:cNvPr>
          <p:cNvSpPr>
            <a:spLocks noGrp="1"/>
          </p:cNvSpPr>
          <p:nvPr>
            <p:ph type="title"/>
          </p:nvPr>
        </p:nvSpPr>
        <p:spPr/>
        <p:txBody>
          <a:bodyPr/>
          <a:lstStyle/>
          <a:p>
            <a:r>
              <a:rPr lang="en-US" b="1" dirty="0"/>
              <a:t>Phosphate (PO₄³⁻) Functions:</a:t>
            </a:r>
            <a:br>
              <a:rPr lang="en-US" b="1" dirty="0"/>
            </a:br>
            <a:endParaRPr lang="en-US" dirty="0"/>
          </a:p>
        </p:txBody>
      </p:sp>
      <p:sp>
        <p:nvSpPr>
          <p:cNvPr id="3" name="Content Placeholder 2">
            <a:extLst>
              <a:ext uri="{FF2B5EF4-FFF2-40B4-BE49-F238E27FC236}">
                <a16:creationId xmlns:a16="http://schemas.microsoft.com/office/drawing/2014/main" id="{B047AD35-E02C-EDED-0756-656999DB21B0}"/>
              </a:ext>
            </a:extLst>
          </p:cNvPr>
          <p:cNvSpPr>
            <a:spLocks noGrp="1"/>
          </p:cNvSpPr>
          <p:nvPr>
            <p:ph idx="1"/>
          </p:nvPr>
        </p:nvSpPr>
        <p:spPr/>
        <p:txBody>
          <a:bodyPr/>
          <a:lstStyle/>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Bone and teeth structure</a:t>
            </a:r>
            <a:r>
              <a:rPr lang="en-US" dirty="0">
                <a:latin typeface="Times New Roman" panose="02020603050405020304" pitchFamily="18" charset="0"/>
                <a:cs typeface="Times New Roman" panose="02020603050405020304" pitchFamily="18" charset="0"/>
              </a:rPr>
              <a:t> (with calcium)</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Energy metabolism</a:t>
            </a:r>
            <a:r>
              <a:rPr lang="en-US" dirty="0">
                <a:latin typeface="Times New Roman" panose="02020603050405020304" pitchFamily="18" charset="0"/>
                <a:cs typeface="Times New Roman" panose="02020603050405020304" pitchFamily="18" charset="0"/>
              </a:rPr>
              <a:t> (part of ATP)</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Buffering blood pH</a:t>
            </a:r>
            <a:r>
              <a:rPr lang="en-US" dirty="0">
                <a:latin typeface="Times New Roman" panose="02020603050405020304" pitchFamily="18" charset="0"/>
                <a:cs typeface="Times New Roman" panose="02020603050405020304" pitchFamily="18" charset="0"/>
              </a:rPr>
              <a:t> (acid-base balance)</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Cell membrane structure</a:t>
            </a:r>
            <a:r>
              <a:rPr lang="en-US" dirty="0">
                <a:latin typeface="Times New Roman" panose="02020603050405020304" pitchFamily="18" charset="0"/>
                <a:cs typeface="Times New Roman" panose="02020603050405020304" pitchFamily="18" charset="0"/>
              </a:rPr>
              <a:t> (phospholipids)</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Nucleic acids</a:t>
            </a:r>
            <a:r>
              <a:rPr lang="en-US" dirty="0">
                <a:latin typeface="Times New Roman" panose="02020603050405020304" pitchFamily="18" charset="0"/>
                <a:cs typeface="Times New Roman" panose="02020603050405020304" pitchFamily="18" charset="0"/>
              </a:rPr>
              <a:t> (DNA &amp; RNA synthesis)</a:t>
            </a:r>
          </a:p>
          <a:p>
            <a:endParaRPr lang="en-US" dirty="0"/>
          </a:p>
        </p:txBody>
      </p:sp>
    </p:spTree>
    <p:extLst>
      <p:ext uri="{BB962C8B-B14F-4D97-AF65-F5344CB8AC3E}">
        <p14:creationId xmlns:p14="http://schemas.microsoft.com/office/powerpoint/2010/main" val="850844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230061B-0EDB-429C-953C-9AA53C3A2E6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339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1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Parathyroid glands </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 parathyroid glands are partially embedded in the posterior surface of the thyroid gland. </a:t>
            </a:r>
          </a:p>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There are four parathyroid glands, two on the back of each lobe of the thyroid gland. </a:t>
            </a:r>
          </a:p>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 hormone they produce is called parathyroid hormone (PTH).</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F5E1791F-7F41-6CD6-9E9C-751B7DC26290}"/>
              </a:ext>
            </a:extLst>
          </p:cNvPr>
          <p:cNvPicPr>
            <a:picLocks noChangeAspect="1"/>
          </p:cNvPicPr>
          <p:nvPr/>
        </p:nvPicPr>
        <p:blipFill>
          <a:blip r:embed="rId4"/>
          <a:stretch>
            <a:fillRect/>
          </a:stretch>
        </p:blipFill>
        <p:spPr>
          <a:xfrm>
            <a:off x="7267998" y="2613718"/>
            <a:ext cx="4085802" cy="3983869"/>
          </a:xfrm>
          <a:prstGeom prst="rect">
            <a:avLst/>
          </a:prstGeom>
        </p:spPr>
      </p:pic>
    </p:spTree>
    <p:extLst>
      <p:ext uri="{BB962C8B-B14F-4D97-AF65-F5344CB8AC3E}">
        <p14:creationId xmlns:p14="http://schemas.microsoft.com/office/powerpoint/2010/main" val="54349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PTH functions and target organs </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PTH is important for the maintenance of normal blood levels of calcium and phosphate.</a:t>
            </a:r>
          </a:p>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 target organs of PTH are the bones, small intestine, and kidneys.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FD03830-0977-B212-7302-025276943A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6142" y="3055059"/>
            <a:ext cx="11459715" cy="2593330"/>
          </a:xfrm>
          <a:prstGeom prst="rect">
            <a:avLst/>
          </a:prstGeom>
          <a:noFill/>
          <a:ln>
            <a:noFill/>
          </a:ln>
        </p:spPr>
      </p:pic>
    </p:spTree>
    <p:extLst>
      <p:ext uri="{BB962C8B-B14F-4D97-AF65-F5344CB8AC3E}">
        <p14:creationId xmlns:p14="http://schemas.microsoft.com/office/powerpoint/2010/main" val="409285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PTH  regulation and functions</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PTH secretion is inhibited by hypercalcemia. a high blood calcium level.</a:t>
            </a:r>
          </a:p>
          <a:p>
            <a:pPr marL="342900" marR="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Secretion of PTH is stimulated by hypocalcemia, a low blood calcium level.</a:t>
            </a:r>
          </a:p>
          <a:p>
            <a:pPr marL="342900" marR="0" indent="-342900" algn="just">
              <a:lnSpc>
                <a:spcPct val="150000"/>
              </a:lnSpc>
              <a:spcBef>
                <a:spcPts val="0"/>
              </a:spcBef>
              <a:spcAft>
                <a:spcPts val="800"/>
              </a:spcAft>
              <a:buFont typeface="Wingdings" panose="05000000000000000000" pitchFamily="2" charset="2"/>
              <a:buChar char="Ø"/>
            </a:pPr>
            <a:endParaRPr lang="en-US" altLang="zh-CN" sz="2000" b="0" kern="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8C6FA343-B710-1C8B-F6D0-5E18B7C726DE}"/>
              </a:ext>
            </a:extLst>
          </p:cNvPr>
          <p:cNvSpPr txBox="1">
            <a:spLocks/>
          </p:cNvSpPr>
          <p:nvPr/>
        </p:nvSpPr>
        <p:spPr bwMode="auto">
          <a:xfrm>
            <a:off x="282820" y="2946418"/>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just">
              <a:lnSpc>
                <a:spcPct val="150000"/>
              </a:lnSpc>
              <a:spcBef>
                <a:spcPts val="0"/>
              </a:spcBef>
              <a:spcAft>
                <a:spcPts val="800"/>
              </a:spcAft>
            </a:pPr>
            <a:r>
              <a:rPr lang="en-US" altLang="zh-CN" sz="2000" kern="0" dirty="0">
                <a:solidFill>
                  <a:schemeClr val="tx1"/>
                </a:solidFill>
                <a:latin typeface="Times New Roman" panose="02020603050405020304" pitchFamily="18" charset="0"/>
                <a:cs typeface="Times New Roman" panose="02020603050405020304" pitchFamily="18" charset="0"/>
              </a:rPr>
              <a:t>PTH raises the blood calcium level by:</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PTH increases the reabsorption of calcium and phosphate from bones to the blood.</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The absorption of calcium and phosphate from food in the small intestine, which also requires vitamin D, is increased by PTH. This too raises the blood levels of these minerals. </a:t>
            </a:r>
          </a:p>
          <a:p>
            <a:pPr marL="457200" indent="-457200" algn="just">
              <a:lnSpc>
                <a:spcPct val="150000"/>
              </a:lnSpc>
              <a:spcBef>
                <a:spcPts val="0"/>
              </a:spcBef>
              <a:spcAft>
                <a:spcPts val="800"/>
              </a:spcAft>
              <a:buFont typeface="+mj-lt"/>
              <a:buAutoNum type="arabicPeriod"/>
            </a:pPr>
            <a:r>
              <a:rPr lang="en-US" altLang="zh-CN" sz="2000" b="0" kern="0" dirty="0">
                <a:solidFill>
                  <a:schemeClr val="tx1"/>
                </a:solidFill>
                <a:latin typeface="Times New Roman" panose="02020603050405020304" pitchFamily="18" charset="0"/>
                <a:cs typeface="Times New Roman" panose="02020603050405020304" pitchFamily="18" charset="0"/>
              </a:rPr>
              <a:t>In the kidneys, PTH stimulates the activation of vitamin D and increases the reabsorption of calcium and the excretion of phosphate.</a:t>
            </a:r>
          </a:p>
          <a:p>
            <a:pPr algn="just">
              <a:lnSpc>
                <a:spcPct val="150000"/>
              </a:lnSpc>
              <a:spcBef>
                <a:spcPts val="0"/>
              </a:spcBef>
              <a:spcAft>
                <a:spcPts val="800"/>
              </a:spcAft>
            </a:pPr>
            <a:endParaRPr lang="en-US" altLang="zh-CN" sz="2000" b="0"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30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PTH and calcitonin functions</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55820" y="1126872"/>
            <a:ext cx="11436740" cy="156471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Therefore, the overall effect of PTH is to raise the blood calcium level and lower the blood phosphate level.</a:t>
            </a:r>
          </a:p>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The antagonistic effects of PTH and calcitonin. Together, these hormones maintain blood calcium within a normal range. </a:t>
            </a:r>
          </a:p>
          <a:p>
            <a:pPr marL="342900" marR="0" indent="-342900" algn="just">
              <a:lnSpc>
                <a:spcPct val="150000"/>
              </a:lnSpc>
              <a:spcBef>
                <a:spcPts val="0"/>
              </a:spcBef>
              <a:spcAft>
                <a:spcPts val="800"/>
              </a:spcAft>
              <a:buFont typeface="Wingdings" panose="05000000000000000000" pitchFamily="2" charset="2"/>
              <a:buChar char="Ø"/>
            </a:pPr>
            <a:endParaRPr lang="en-US" altLang="zh-CN" sz="2000" b="0" kern="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E1EF874-04B0-3622-5FFD-8BF565A37F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4932" y="2225040"/>
            <a:ext cx="6924136" cy="4632960"/>
          </a:xfrm>
          <a:prstGeom prst="rect">
            <a:avLst/>
          </a:prstGeom>
          <a:noFill/>
          <a:ln>
            <a:noFill/>
          </a:ln>
        </p:spPr>
      </p:pic>
    </p:spTree>
    <p:extLst>
      <p:ext uri="{BB962C8B-B14F-4D97-AF65-F5344CB8AC3E}">
        <p14:creationId xmlns:p14="http://schemas.microsoft.com/office/powerpoint/2010/main" val="149611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0580" y="1577940"/>
            <a:ext cx="11422620" cy="78499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0"/>
              </a:spcAft>
              <a:buClrTx/>
              <a:buSzPts val="1200"/>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a:extLst>
              <a:ext uri="{FF2B5EF4-FFF2-40B4-BE49-F238E27FC236}">
                <a16:creationId xmlns:a16="http://schemas.microsoft.com/office/drawing/2014/main" id="{04430F09-AF9D-88B2-9FD0-7854F892A12F}"/>
              </a:ext>
            </a:extLst>
          </p:cNvPr>
          <p:cNvSpPr txBox="1">
            <a:spLocks/>
          </p:cNvSpPr>
          <p:nvPr/>
        </p:nvSpPr>
        <p:spPr bwMode="auto">
          <a:xfrm>
            <a:off x="193322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Regulation of calcium by PTH</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9" name="Picture 8">
            <a:extLst>
              <a:ext uri="{FF2B5EF4-FFF2-40B4-BE49-F238E27FC236}">
                <a16:creationId xmlns:a16="http://schemas.microsoft.com/office/drawing/2014/main" id="{051E2F52-BAAD-0F9E-486D-A4EEFC30BD43}"/>
              </a:ext>
            </a:extLst>
          </p:cNvPr>
          <p:cNvPicPr>
            <a:picLocks noChangeAspect="1"/>
          </p:cNvPicPr>
          <p:nvPr/>
        </p:nvPicPr>
        <p:blipFill>
          <a:blip r:embed="rId4"/>
          <a:stretch>
            <a:fillRect/>
          </a:stretch>
        </p:blipFill>
        <p:spPr>
          <a:xfrm>
            <a:off x="1240620" y="1457911"/>
            <a:ext cx="9710760" cy="4939429"/>
          </a:xfrm>
          <a:prstGeom prst="rect">
            <a:avLst/>
          </a:prstGeom>
        </p:spPr>
      </p:pic>
    </p:spTree>
    <p:extLst>
      <p:ext uri="{BB962C8B-B14F-4D97-AF65-F5344CB8AC3E}">
        <p14:creationId xmlns:p14="http://schemas.microsoft.com/office/powerpoint/2010/main" val="168872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algn="ctr">
              <a:lnSpc>
                <a:spcPct val="150000"/>
              </a:lnSpc>
            </a:pPr>
            <a:r>
              <a:rPr lang="en-US" altLang="zh-CN" sz="3000" kern="0" dirty="0">
                <a:solidFill>
                  <a:schemeClr val="tx1"/>
                </a:solidFill>
                <a:latin typeface="Times New Roman"/>
                <a:cs typeface="Times New Roman"/>
              </a:rPr>
              <a:t>Mineral deposition and resorption </a:t>
            </a: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en-US" altLang="zh-CN" sz="4000" b="0" kern="0" dirty="0">
              <a:solidFill>
                <a:schemeClr val="tx1"/>
              </a:solidFill>
              <a:latin typeface="Times New Roman"/>
              <a:cs typeface="Times New Roman"/>
            </a:endParaRPr>
          </a:p>
          <a:p>
            <a:pPr algn="ctr">
              <a:lnSpc>
                <a:spcPct val="150000"/>
              </a:lnSpc>
            </a:pPr>
            <a:endParaRPr lang="zh-CN" altLang="en-US" sz="4000" b="0" kern="0" dirty="0">
              <a:solidFill>
                <a:schemeClr val="tx1"/>
              </a:solidFill>
              <a:latin typeface="Times New Roman"/>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55820" y="1126872"/>
            <a:ext cx="11436740" cy="156471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Mineral deposition (mineralization) is a crystallization process in which calcium and phosphate ions, among others, are taken from the blood plasma and deposited in bone tissue. It begins in fetal ossification and continues throughout life. </a:t>
            </a:r>
          </a:p>
          <a:p>
            <a:pPr marL="342900" indent="-342900" algn="just">
              <a:lnSpc>
                <a:spcPct val="150000"/>
              </a:lnSpc>
              <a:spcBef>
                <a:spcPts val="0"/>
              </a:spcBef>
              <a:spcAft>
                <a:spcPts val="800"/>
              </a:spcAft>
              <a:buFont typeface="Wingdings" panose="05000000000000000000" pitchFamily="2" charset="2"/>
              <a:buChar char="Ø"/>
            </a:pPr>
            <a:r>
              <a:rPr lang="en-US" altLang="zh-CN" sz="2000" b="0" kern="0" dirty="0">
                <a:solidFill>
                  <a:schemeClr val="tx1"/>
                </a:solidFill>
                <a:latin typeface="Times New Roman" panose="02020603050405020304" pitchFamily="18" charset="0"/>
                <a:cs typeface="Times New Roman" panose="02020603050405020304" pitchFamily="18" charset="0"/>
              </a:rPr>
              <a:t>Mineral resorption is the process of dissolving bone. It releases minerals into the blood and makes them available for other uses. Resorption is carried out by osteoclasts. Hydrogen pumps in the ruffled border of the osteoclast secrete hydrogen ions into the extracellular fluid, and chloride ions follow by electrical attraction. The space between the osteoclast and the bone thus becomes filled with concentrated hydrochloric acid with a pH of about 4. The acid dissolves the bone minerals. The osteoclast also secretes an enzyme called acid phosphatase that digests the collagen of the bone matrix. Acid phosphatase is named for its ability to function in this highly acidic environment.</a:t>
            </a:r>
          </a:p>
          <a:p>
            <a:pPr marL="342900" marR="0" indent="-342900" algn="just">
              <a:lnSpc>
                <a:spcPct val="150000"/>
              </a:lnSpc>
              <a:spcBef>
                <a:spcPts val="0"/>
              </a:spcBef>
              <a:spcAft>
                <a:spcPts val="800"/>
              </a:spcAft>
              <a:buFont typeface="Wingdings" panose="05000000000000000000" pitchFamily="2" charset="2"/>
              <a:buChar char="Ø"/>
            </a:pPr>
            <a:endParaRPr lang="en-US" altLang="zh-CN" sz="2000" b="0" kern="0" dirty="0">
              <a:solidFill>
                <a:schemeClr val="tx1"/>
              </a:solidFill>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61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D016-99B5-A713-B940-5442F8A895B8}"/>
              </a:ext>
            </a:extLst>
          </p:cNvPr>
          <p:cNvSpPr>
            <a:spLocks noGrp="1"/>
          </p:cNvSpPr>
          <p:nvPr>
            <p:ph type="title"/>
          </p:nvPr>
        </p:nvSpPr>
        <p:spPr/>
        <p:txBody>
          <a:bodyPr/>
          <a:lstStyle/>
          <a:p>
            <a:endParaRPr lang="en-US"/>
          </a:p>
        </p:txBody>
      </p:sp>
      <p:pic>
        <p:nvPicPr>
          <p:cNvPr id="4" name="Osteoblasts and Osteoclasts">
            <a:hlinkClick r:id="" action="ppaction://media"/>
            <a:extLst>
              <a:ext uri="{FF2B5EF4-FFF2-40B4-BE49-F238E27FC236}">
                <a16:creationId xmlns:a16="http://schemas.microsoft.com/office/drawing/2014/main" id="{A109158E-10F8-2C4F-5013-CF5C95938256}"/>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23988" y="1825625"/>
            <a:ext cx="9345612" cy="4351338"/>
          </a:xfrm>
        </p:spPr>
      </p:pic>
    </p:spTree>
    <p:extLst>
      <p:ext uri="{BB962C8B-B14F-4D97-AF65-F5344CB8AC3E}">
        <p14:creationId xmlns:p14="http://schemas.microsoft.com/office/powerpoint/2010/main" val="90744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7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2329</TotalTime>
  <Words>1106</Words>
  <Application>Microsoft Office PowerPoint</Application>
  <PresentationFormat>Widescreen</PresentationFormat>
  <Paragraphs>201</Paragraphs>
  <Slides>23</Slides>
  <Notes>17</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23</vt:i4>
      </vt:variant>
    </vt:vector>
  </HeadingPairs>
  <TitlesOfParts>
    <vt:vector size="36"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SavonVTI</vt:lpstr>
      <vt:lpstr>1_Office</vt:lpstr>
      <vt:lpstr>1_Office Theme</vt:lpstr>
      <vt:lpstr>PARATHYROID AND CALCITONIN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Calcium (Ca²⁺) Functions: </vt:lpstr>
      <vt:lpstr>Phosphate (PO₄³⁻) Functions: </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Omar</cp:lastModifiedBy>
  <cp:revision>56</cp:revision>
  <dcterms:created xsi:type="dcterms:W3CDTF">2022-10-25T13:41:35Z</dcterms:created>
  <dcterms:modified xsi:type="dcterms:W3CDTF">2025-04-05T08:32:50Z</dcterms:modified>
</cp:coreProperties>
</file>