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 id="2147483821" r:id="rId3"/>
  </p:sldMasterIdLst>
  <p:notesMasterIdLst>
    <p:notesMasterId r:id="rId20"/>
  </p:notesMasterIdLst>
  <p:sldIdLst>
    <p:sldId id="327" r:id="rId4"/>
    <p:sldId id="482" r:id="rId5"/>
    <p:sldId id="518" r:id="rId6"/>
    <p:sldId id="579" r:id="rId7"/>
    <p:sldId id="534" r:id="rId8"/>
    <p:sldId id="580" r:id="rId9"/>
    <p:sldId id="581" r:id="rId10"/>
    <p:sldId id="582" r:id="rId11"/>
    <p:sldId id="583" r:id="rId12"/>
    <p:sldId id="584" r:id="rId13"/>
    <p:sldId id="585" r:id="rId14"/>
    <p:sldId id="586" r:id="rId15"/>
    <p:sldId id="587" r:id="rId16"/>
    <p:sldId id="588" r:id="rId17"/>
    <p:sldId id="258" r:id="rId18"/>
    <p:sldId id="513"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2F36073-54C8-46F1-9158-3BBA59CCD091}">
          <p14:sldIdLst>
            <p14:sldId id="327"/>
            <p14:sldId id="482"/>
            <p14:sldId id="518"/>
            <p14:sldId id="579"/>
            <p14:sldId id="534"/>
            <p14:sldId id="580"/>
            <p14:sldId id="581"/>
            <p14:sldId id="582"/>
            <p14:sldId id="583"/>
            <p14:sldId id="584"/>
            <p14:sldId id="585"/>
            <p14:sldId id="586"/>
            <p14:sldId id="587"/>
            <p14:sldId id="588"/>
            <p14:sldId id="258"/>
            <p14:sldId id="51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FE93D0A-961A-B17B-CE14-13A112EC8F5B}" v="4" dt="2025-04-27T06:07:02.4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86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804D1E-598D-466B-BCE7-2E57B367F4C3}" type="doc">
      <dgm:prSet loTypeId="urn:microsoft.com/office/officeart/2008/layout/LinedList" loCatId="list" qsTypeId="urn:microsoft.com/office/officeart/2005/8/quickstyle/simple2" qsCatId="simple" csTypeId="urn:microsoft.com/office/officeart/2005/8/colors/accent3_2" csCatId="accent3" phldr="1"/>
      <dgm:spPr/>
      <dgm:t>
        <a:bodyPr/>
        <a:lstStyle/>
        <a:p>
          <a:endParaRPr lang="en-US"/>
        </a:p>
      </dgm:t>
    </dgm:pt>
    <dgm:pt modelId="{B8A339D9-B8C8-4CFE-BC0D-CFDE6D521D57}">
      <dgm:prSet/>
      <dgm:spPr/>
      <dgm:t>
        <a:bodyPr/>
        <a:lstStyle/>
        <a:p>
          <a:r>
            <a:rPr lang="en-US" dirty="0"/>
            <a:t>pancreas</a:t>
          </a:r>
        </a:p>
      </dgm:t>
    </dgm:pt>
    <dgm:pt modelId="{1D1ED3F8-D835-4333-94F7-C0C7A9D95181}" type="parTrans" cxnId="{C62FC0D2-76D2-48A9-9F7A-D05A41C5D061}">
      <dgm:prSet/>
      <dgm:spPr/>
      <dgm:t>
        <a:bodyPr/>
        <a:lstStyle/>
        <a:p>
          <a:endParaRPr lang="en-US"/>
        </a:p>
      </dgm:t>
    </dgm:pt>
    <dgm:pt modelId="{A221FA40-AF02-4FD7-B644-C21628F27804}" type="sibTrans" cxnId="{C62FC0D2-76D2-48A9-9F7A-D05A41C5D061}">
      <dgm:prSet/>
      <dgm:spPr/>
      <dgm:t>
        <a:bodyPr/>
        <a:lstStyle/>
        <a:p>
          <a:endParaRPr lang="en-US"/>
        </a:p>
      </dgm:t>
    </dgm:pt>
    <dgm:pt modelId="{831C603C-4214-4566-B649-5363D41EDF80}">
      <dgm:prSet/>
      <dgm:spPr/>
      <dgm:t>
        <a:bodyPr/>
        <a:lstStyle/>
        <a:p>
          <a:r>
            <a:rPr lang="en-US" b="0" i="0" dirty="0"/>
            <a:t>Describe the location and structure of the pancreas</a:t>
          </a:r>
          <a:endParaRPr lang="en-US" dirty="0"/>
        </a:p>
      </dgm:t>
    </dgm:pt>
    <dgm:pt modelId="{1696C812-56F2-48B5-B88B-E796C41A6455}" type="parTrans" cxnId="{790D8D4A-996F-45DF-A0AE-A34B49CBC9D0}">
      <dgm:prSet/>
      <dgm:spPr/>
      <dgm:t>
        <a:bodyPr/>
        <a:lstStyle/>
        <a:p>
          <a:endParaRPr lang="en-US"/>
        </a:p>
      </dgm:t>
    </dgm:pt>
    <dgm:pt modelId="{4F5AE5C9-FFB5-4FB9-9959-296C36A91C9F}" type="sibTrans" cxnId="{790D8D4A-996F-45DF-A0AE-A34B49CBC9D0}">
      <dgm:prSet/>
      <dgm:spPr/>
      <dgm:t>
        <a:bodyPr/>
        <a:lstStyle/>
        <a:p>
          <a:endParaRPr lang="en-US"/>
        </a:p>
      </dgm:t>
    </dgm:pt>
    <dgm:pt modelId="{3BA3AB22-CB6F-4D48-801D-800AA954D1BE}">
      <dgm:prSet/>
      <dgm:spPr/>
      <dgm:t>
        <a:bodyPr/>
        <a:lstStyle/>
        <a:p>
          <a:r>
            <a:rPr lang="en-US" b="0" i="0" dirty="0"/>
            <a:t>the morphology and function of the pancreatic islets</a:t>
          </a:r>
          <a:endParaRPr lang="en-US" dirty="0"/>
        </a:p>
      </dgm:t>
    </dgm:pt>
    <dgm:pt modelId="{616F8A4E-1407-4607-9495-B360C27F61E3}" type="parTrans" cxnId="{98970ACC-2D96-4E7A-8E78-CCB783E46A69}">
      <dgm:prSet/>
      <dgm:spPr/>
      <dgm:t>
        <a:bodyPr/>
        <a:lstStyle/>
        <a:p>
          <a:endParaRPr lang="en-US"/>
        </a:p>
      </dgm:t>
    </dgm:pt>
    <dgm:pt modelId="{6F0CA654-2552-4196-89FA-5B0A4DF7A0C6}" type="sibTrans" cxnId="{98970ACC-2D96-4E7A-8E78-CCB783E46A69}">
      <dgm:prSet/>
      <dgm:spPr/>
      <dgm:t>
        <a:bodyPr/>
        <a:lstStyle/>
        <a:p>
          <a:endParaRPr lang="en-US"/>
        </a:p>
      </dgm:t>
    </dgm:pt>
    <dgm:pt modelId="{E211FF58-7555-4E5D-917C-CE4D88782F50}">
      <dgm:prSet/>
      <dgm:spPr/>
      <dgm:t>
        <a:bodyPr/>
        <a:lstStyle/>
        <a:p>
          <a:r>
            <a:rPr lang="en-US" b="0" i="0" dirty="0"/>
            <a:t>Compare and contrast the functions of insulin and glucagon</a:t>
          </a:r>
          <a:endParaRPr lang="en-US" dirty="0"/>
        </a:p>
      </dgm:t>
    </dgm:pt>
    <dgm:pt modelId="{0BD5CF18-B0F2-4974-9EE8-D2AE298251E1}" type="parTrans" cxnId="{312D36AB-B894-49F6-A6FF-1C8642EC834D}">
      <dgm:prSet/>
      <dgm:spPr/>
      <dgm:t>
        <a:bodyPr/>
        <a:lstStyle/>
        <a:p>
          <a:endParaRPr lang="en-US"/>
        </a:p>
      </dgm:t>
    </dgm:pt>
    <dgm:pt modelId="{C88F8753-D7A2-4D85-86CB-B51FA493AA6A}" type="sibTrans" cxnId="{312D36AB-B894-49F6-A6FF-1C8642EC834D}">
      <dgm:prSet/>
      <dgm:spPr/>
      <dgm:t>
        <a:bodyPr/>
        <a:lstStyle/>
        <a:p>
          <a:endParaRPr lang="en-US"/>
        </a:p>
      </dgm:t>
    </dgm:pt>
    <dgm:pt modelId="{ACCD9535-55E3-4104-B71B-FE8DA55CBEA3}">
      <dgm:prSet/>
      <dgm:spPr/>
      <dgm:t>
        <a:bodyPr/>
        <a:lstStyle/>
        <a:p>
          <a:r>
            <a:rPr lang="en-US" b="0" dirty="0"/>
            <a:t>Diabetes</a:t>
          </a:r>
          <a:endParaRPr lang="en-US" dirty="0"/>
        </a:p>
      </dgm:t>
    </dgm:pt>
    <dgm:pt modelId="{5E464770-AD96-486B-AFF6-E0D0ABCAE85A}" type="parTrans" cxnId="{DB7E57EE-4D50-4583-8536-C31AA78AE4D3}">
      <dgm:prSet/>
      <dgm:spPr/>
      <dgm:t>
        <a:bodyPr/>
        <a:lstStyle/>
        <a:p>
          <a:endParaRPr lang="en-US"/>
        </a:p>
      </dgm:t>
    </dgm:pt>
    <dgm:pt modelId="{3ACAA8C0-123C-49F9-A023-77B06D0CB237}" type="sibTrans" cxnId="{DB7E57EE-4D50-4583-8536-C31AA78AE4D3}">
      <dgm:prSet/>
      <dgm:spPr/>
      <dgm:t>
        <a:bodyPr/>
        <a:lstStyle/>
        <a:p>
          <a:endParaRPr lang="en-US"/>
        </a:p>
      </dgm:t>
    </dgm:pt>
    <dgm:pt modelId="{78679072-055E-4EC9-B14B-4523A692D84C}" type="pres">
      <dgm:prSet presAssocID="{3B804D1E-598D-466B-BCE7-2E57B367F4C3}" presName="vert0" presStyleCnt="0">
        <dgm:presLayoutVars>
          <dgm:dir/>
          <dgm:animOne val="branch"/>
          <dgm:animLvl val="lvl"/>
        </dgm:presLayoutVars>
      </dgm:prSet>
      <dgm:spPr/>
    </dgm:pt>
    <dgm:pt modelId="{9664753C-7DE2-46AB-95AF-EC49F5E0D025}" type="pres">
      <dgm:prSet presAssocID="{B8A339D9-B8C8-4CFE-BC0D-CFDE6D521D57}" presName="thickLine" presStyleLbl="alignNode1" presStyleIdx="0" presStyleCnt="5"/>
      <dgm:spPr/>
    </dgm:pt>
    <dgm:pt modelId="{F24FCE89-37B9-4F74-A2C4-F5727836A5D0}" type="pres">
      <dgm:prSet presAssocID="{B8A339D9-B8C8-4CFE-BC0D-CFDE6D521D57}" presName="horz1" presStyleCnt="0"/>
      <dgm:spPr/>
    </dgm:pt>
    <dgm:pt modelId="{D1DB5DAF-EECE-49F8-9D38-A390B3BAE9C7}" type="pres">
      <dgm:prSet presAssocID="{B8A339D9-B8C8-4CFE-BC0D-CFDE6D521D57}" presName="tx1" presStyleLbl="revTx" presStyleIdx="0" presStyleCnt="5"/>
      <dgm:spPr/>
    </dgm:pt>
    <dgm:pt modelId="{E21DAFF7-3466-4CF1-B2A4-12F27CA87C00}" type="pres">
      <dgm:prSet presAssocID="{B8A339D9-B8C8-4CFE-BC0D-CFDE6D521D57}" presName="vert1" presStyleCnt="0"/>
      <dgm:spPr/>
    </dgm:pt>
    <dgm:pt modelId="{E58C853C-C745-4E9B-B25D-AF2BB3FD2193}" type="pres">
      <dgm:prSet presAssocID="{831C603C-4214-4566-B649-5363D41EDF80}" presName="thickLine" presStyleLbl="alignNode1" presStyleIdx="1" presStyleCnt="5"/>
      <dgm:spPr/>
    </dgm:pt>
    <dgm:pt modelId="{646E2D4A-A3AC-4E92-87BF-C1B619D151D0}" type="pres">
      <dgm:prSet presAssocID="{831C603C-4214-4566-B649-5363D41EDF80}" presName="horz1" presStyleCnt="0"/>
      <dgm:spPr/>
    </dgm:pt>
    <dgm:pt modelId="{5EA106A8-BEA8-40C9-9080-2DEA677F545E}" type="pres">
      <dgm:prSet presAssocID="{831C603C-4214-4566-B649-5363D41EDF80}" presName="tx1" presStyleLbl="revTx" presStyleIdx="1" presStyleCnt="5"/>
      <dgm:spPr/>
    </dgm:pt>
    <dgm:pt modelId="{07C9F60B-4EBB-4374-A202-69B5349B8169}" type="pres">
      <dgm:prSet presAssocID="{831C603C-4214-4566-B649-5363D41EDF80}" presName="vert1" presStyleCnt="0"/>
      <dgm:spPr/>
    </dgm:pt>
    <dgm:pt modelId="{59EC693E-0649-446F-8641-1ACC37D52B90}" type="pres">
      <dgm:prSet presAssocID="{3BA3AB22-CB6F-4D48-801D-800AA954D1BE}" presName="thickLine" presStyleLbl="alignNode1" presStyleIdx="2" presStyleCnt="5"/>
      <dgm:spPr/>
    </dgm:pt>
    <dgm:pt modelId="{4C7049E5-21DA-4BA1-B6CB-769FA319CE6F}" type="pres">
      <dgm:prSet presAssocID="{3BA3AB22-CB6F-4D48-801D-800AA954D1BE}" presName="horz1" presStyleCnt="0"/>
      <dgm:spPr/>
    </dgm:pt>
    <dgm:pt modelId="{32383637-94C2-4EC9-8A85-751E4D765D85}" type="pres">
      <dgm:prSet presAssocID="{3BA3AB22-CB6F-4D48-801D-800AA954D1BE}" presName="tx1" presStyleLbl="revTx" presStyleIdx="2" presStyleCnt="5"/>
      <dgm:spPr/>
    </dgm:pt>
    <dgm:pt modelId="{BD5A09BC-3BB2-4BEC-8C83-BDE5E6507BE2}" type="pres">
      <dgm:prSet presAssocID="{3BA3AB22-CB6F-4D48-801D-800AA954D1BE}" presName="vert1" presStyleCnt="0"/>
      <dgm:spPr/>
    </dgm:pt>
    <dgm:pt modelId="{3B3E2DC8-10F0-4ED6-A9DB-C0B235E89413}" type="pres">
      <dgm:prSet presAssocID="{E211FF58-7555-4E5D-917C-CE4D88782F50}" presName="thickLine" presStyleLbl="alignNode1" presStyleIdx="3" presStyleCnt="5"/>
      <dgm:spPr/>
    </dgm:pt>
    <dgm:pt modelId="{C8310F1A-BE83-4184-B9D5-2638C54693E6}" type="pres">
      <dgm:prSet presAssocID="{E211FF58-7555-4E5D-917C-CE4D88782F50}" presName="horz1" presStyleCnt="0"/>
      <dgm:spPr/>
    </dgm:pt>
    <dgm:pt modelId="{B30C5250-B5E2-4CFA-A400-BBDEBB0E631F}" type="pres">
      <dgm:prSet presAssocID="{E211FF58-7555-4E5D-917C-CE4D88782F50}" presName="tx1" presStyleLbl="revTx" presStyleIdx="3" presStyleCnt="5"/>
      <dgm:spPr/>
    </dgm:pt>
    <dgm:pt modelId="{6BF06850-CFB2-487D-964A-FF97DEBC78A5}" type="pres">
      <dgm:prSet presAssocID="{E211FF58-7555-4E5D-917C-CE4D88782F50}" presName="vert1" presStyleCnt="0"/>
      <dgm:spPr/>
    </dgm:pt>
    <dgm:pt modelId="{A1381FFB-35E7-4DAE-9C91-3D6E0B458CE6}" type="pres">
      <dgm:prSet presAssocID="{ACCD9535-55E3-4104-B71B-FE8DA55CBEA3}" presName="thickLine" presStyleLbl="alignNode1" presStyleIdx="4" presStyleCnt="5"/>
      <dgm:spPr/>
    </dgm:pt>
    <dgm:pt modelId="{39D6A167-F577-408E-B38B-934573EDEFD1}" type="pres">
      <dgm:prSet presAssocID="{ACCD9535-55E3-4104-B71B-FE8DA55CBEA3}" presName="horz1" presStyleCnt="0"/>
      <dgm:spPr/>
    </dgm:pt>
    <dgm:pt modelId="{20E5209D-23E2-4083-AF7E-8BC66F18E95E}" type="pres">
      <dgm:prSet presAssocID="{ACCD9535-55E3-4104-B71B-FE8DA55CBEA3}" presName="tx1" presStyleLbl="revTx" presStyleIdx="4" presStyleCnt="5"/>
      <dgm:spPr/>
    </dgm:pt>
    <dgm:pt modelId="{812BFA38-062F-4964-9A0F-F3BB9AB2B72E}" type="pres">
      <dgm:prSet presAssocID="{ACCD9535-55E3-4104-B71B-FE8DA55CBEA3}" presName="vert1" presStyleCnt="0"/>
      <dgm:spPr/>
    </dgm:pt>
  </dgm:ptLst>
  <dgm:cxnLst>
    <dgm:cxn modelId="{F3567107-5449-43A1-A250-DAE60CBCE393}" type="presOf" srcId="{3B804D1E-598D-466B-BCE7-2E57B367F4C3}" destId="{78679072-055E-4EC9-B14B-4523A692D84C}" srcOrd="0" destOrd="0" presId="urn:microsoft.com/office/officeart/2008/layout/LinedList"/>
    <dgm:cxn modelId="{5E4C0B6A-8865-492A-8B05-6D189CD67EF6}" type="presOf" srcId="{831C603C-4214-4566-B649-5363D41EDF80}" destId="{5EA106A8-BEA8-40C9-9080-2DEA677F545E}" srcOrd="0" destOrd="0" presId="urn:microsoft.com/office/officeart/2008/layout/LinedList"/>
    <dgm:cxn modelId="{790D8D4A-996F-45DF-A0AE-A34B49CBC9D0}" srcId="{3B804D1E-598D-466B-BCE7-2E57B367F4C3}" destId="{831C603C-4214-4566-B649-5363D41EDF80}" srcOrd="1" destOrd="0" parTransId="{1696C812-56F2-48B5-B88B-E796C41A6455}" sibTransId="{4F5AE5C9-FFB5-4FB9-9959-296C36A91C9F}"/>
    <dgm:cxn modelId="{D8EA9F71-00C5-4356-973A-7F9C82A88BE4}" type="presOf" srcId="{3BA3AB22-CB6F-4D48-801D-800AA954D1BE}" destId="{32383637-94C2-4EC9-8A85-751E4D765D85}" srcOrd="0" destOrd="0" presId="urn:microsoft.com/office/officeart/2008/layout/LinedList"/>
    <dgm:cxn modelId="{312D36AB-B894-49F6-A6FF-1C8642EC834D}" srcId="{3B804D1E-598D-466B-BCE7-2E57B367F4C3}" destId="{E211FF58-7555-4E5D-917C-CE4D88782F50}" srcOrd="3" destOrd="0" parTransId="{0BD5CF18-B0F2-4974-9EE8-D2AE298251E1}" sibTransId="{C88F8753-D7A2-4D85-86CB-B51FA493AA6A}"/>
    <dgm:cxn modelId="{98970ACC-2D96-4E7A-8E78-CCB783E46A69}" srcId="{3B804D1E-598D-466B-BCE7-2E57B367F4C3}" destId="{3BA3AB22-CB6F-4D48-801D-800AA954D1BE}" srcOrd="2" destOrd="0" parTransId="{616F8A4E-1407-4607-9495-B360C27F61E3}" sibTransId="{6F0CA654-2552-4196-89FA-5B0A4DF7A0C6}"/>
    <dgm:cxn modelId="{C62FC0D2-76D2-48A9-9F7A-D05A41C5D061}" srcId="{3B804D1E-598D-466B-BCE7-2E57B367F4C3}" destId="{B8A339D9-B8C8-4CFE-BC0D-CFDE6D521D57}" srcOrd="0" destOrd="0" parTransId="{1D1ED3F8-D835-4333-94F7-C0C7A9D95181}" sibTransId="{A221FA40-AF02-4FD7-B644-C21628F27804}"/>
    <dgm:cxn modelId="{576780D9-DCB5-4E41-A7A0-6DADBCC3F2D8}" type="presOf" srcId="{E211FF58-7555-4E5D-917C-CE4D88782F50}" destId="{B30C5250-B5E2-4CFA-A400-BBDEBB0E631F}" srcOrd="0" destOrd="0" presId="urn:microsoft.com/office/officeart/2008/layout/LinedList"/>
    <dgm:cxn modelId="{D77D62DC-89EF-4D6B-8E36-6F9C76490928}" type="presOf" srcId="{B8A339D9-B8C8-4CFE-BC0D-CFDE6D521D57}" destId="{D1DB5DAF-EECE-49F8-9D38-A390B3BAE9C7}" srcOrd="0" destOrd="0" presId="urn:microsoft.com/office/officeart/2008/layout/LinedList"/>
    <dgm:cxn modelId="{DB7E57EE-4D50-4583-8536-C31AA78AE4D3}" srcId="{3B804D1E-598D-466B-BCE7-2E57B367F4C3}" destId="{ACCD9535-55E3-4104-B71B-FE8DA55CBEA3}" srcOrd="4" destOrd="0" parTransId="{5E464770-AD96-486B-AFF6-E0D0ABCAE85A}" sibTransId="{3ACAA8C0-123C-49F9-A023-77B06D0CB237}"/>
    <dgm:cxn modelId="{2C7318F3-5CBF-4D41-A601-6AD5265B4DB9}" type="presOf" srcId="{ACCD9535-55E3-4104-B71B-FE8DA55CBEA3}" destId="{20E5209D-23E2-4083-AF7E-8BC66F18E95E}" srcOrd="0" destOrd="0" presId="urn:microsoft.com/office/officeart/2008/layout/LinedList"/>
    <dgm:cxn modelId="{69C065E2-4040-41AB-8F7C-E651F9C04D6B}" type="presParOf" srcId="{78679072-055E-4EC9-B14B-4523A692D84C}" destId="{9664753C-7DE2-46AB-95AF-EC49F5E0D025}" srcOrd="0" destOrd="0" presId="urn:microsoft.com/office/officeart/2008/layout/LinedList"/>
    <dgm:cxn modelId="{C30A9865-52CD-4819-A1A6-0D3DD1BC788E}" type="presParOf" srcId="{78679072-055E-4EC9-B14B-4523A692D84C}" destId="{F24FCE89-37B9-4F74-A2C4-F5727836A5D0}" srcOrd="1" destOrd="0" presId="urn:microsoft.com/office/officeart/2008/layout/LinedList"/>
    <dgm:cxn modelId="{747CD81B-24CD-4DA2-A587-F0C44B0E5BD2}" type="presParOf" srcId="{F24FCE89-37B9-4F74-A2C4-F5727836A5D0}" destId="{D1DB5DAF-EECE-49F8-9D38-A390B3BAE9C7}" srcOrd="0" destOrd="0" presId="urn:microsoft.com/office/officeart/2008/layout/LinedList"/>
    <dgm:cxn modelId="{2A09A703-635A-4A19-9682-07A9D6CC2BD6}" type="presParOf" srcId="{F24FCE89-37B9-4F74-A2C4-F5727836A5D0}" destId="{E21DAFF7-3466-4CF1-B2A4-12F27CA87C00}" srcOrd="1" destOrd="0" presId="urn:microsoft.com/office/officeart/2008/layout/LinedList"/>
    <dgm:cxn modelId="{0BDD5F2E-E25D-48A4-8907-98E87D07D4D3}" type="presParOf" srcId="{78679072-055E-4EC9-B14B-4523A692D84C}" destId="{E58C853C-C745-4E9B-B25D-AF2BB3FD2193}" srcOrd="2" destOrd="0" presId="urn:microsoft.com/office/officeart/2008/layout/LinedList"/>
    <dgm:cxn modelId="{E23B860F-7F97-4440-90B8-F84533596A24}" type="presParOf" srcId="{78679072-055E-4EC9-B14B-4523A692D84C}" destId="{646E2D4A-A3AC-4E92-87BF-C1B619D151D0}" srcOrd="3" destOrd="0" presId="urn:microsoft.com/office/officeart/2008/layout/LinedList"/>
    <dgm:cxn modelId="{290FAAF8-56FB-4B72-816B-E3FE8A0E04A3}" type="presParOf" srcId="{646E2D4A-A3AC-4E92-87BF-C1B619D151D0}" destId="{5EA106A8-BEA8-40C9-9080-2DEA677F545E}" srcOrd="0" destOrd="0" presId="urn:microsoft.com/office/officeart/2008/layout/LinedList"/>
    <dgm:cxn modelId="{0CC351E3-E925-457A-A41B-DE91D978A39F}" type="presParOf" srcId="{646E2D4A-A3AC-4E92-87BF-C1B619D151D0}" destId="{07C9F60B-4EBB-4374-A202-69B5349B8169}" srcOrd="1" destOrd="0" presId="urn:microsoft.com/office/officeart/2008/layout/LinedList"/>
    <dgm:cxn modelId="{1BF88519-1101-4170-9ED3-1DFBFD2256D1}" type="presParOf" srcId="{78679072-055E-4EC9-B14B-4523A692D84C}" destId="{59EC693E-0649-446F-8641-1ACC37D52B90}" srcOrd="4" destOrd="0" presId="urn:microsoft.com/office/officeart/2008/layout/LinedList"/>
    <dgm:cxn modelId="{F8D95218-3E7B-45CA-AADA-D476825F80F7}" type="presParOf" srcId="{78679072-055E-4EC9-B14B-4523A692D84C}" destId="{4C7049E5-21DA-4BA1-B6CB-769FA319CE6F}" srcOrd="5" destOrd="0" presId="urn:microsoft.com/office/officeart/2008/layout/LinedList"/>
    <dgm:cxn modelId="{2BB3A796-BBED-468E-9CBB-31B90C2D86DD}" type="presParOf" srcId="{4C7049E5-21DA-4BA1-B6CB-769FA319CE6F}" destId="{32383637-94C2-4EC9-8A85-751E4D765D85}" srcOrd="0" destOrd="0" presId="urn:microsoft.com/office/officeart/2008/layout/LinedList"/>
    <dgm:cxn modelId="{12305628-E6BD-454C-81FF-1C84067A3639}" type="presParOf" srcId="{4C7049E5-21DA-4BA1-B6CB-769FA319CE6F}" destId="{BD5A09BC-3BB2-4BEC-8C83-BDE5E6507BE2}" srcOrd="1" destOrd="0" presId="urn:microsoft.com/office/officeart/2008/layout/LinedList"/>
    <dgm:cxn modelId="{1C2B94E2-26FE-47CD-B098-D4AE2D4F30B8}" type="presParOf" srcId="{78679072-055E-4EC9-B14B-4523A692D84C}" destId="{3B3E2DC8-10F0-4ED6-A9DB-C0B235E89413}" srcOrd="6" destOrd="0" presId="urn:microsoft.com/office/officeart/2008/layout/LinedList"/>
    <dgm:cxn modelId="{6BE04F3F-42AC-48F3-A588-85757163C911}" type="presParOf" srcId="{78679072-055E-4EC9-B14B-4523A692D84C}" destId="{C8310F1A-BE83-4184-B9D5-2638C54693E6}" srcOrd="7" destOrd="0" presId="urn:microsoft.com/office/officeart/2008/layout/LinedList"/>
    <dgm:cxn modelId="{5FF65289-4A12-4AEF-88B6-94F29F266B3D}" type="presParOf" srcId="{C8310F1A-BE83-4184-B9D5-2638C54693E6}" destId="{B30C5250-B5E2-4CFA-A400-BBDEBB0E631F}" srcOrd="0" destOrd="0" presId="urn:microsoft.com/office/officeart/2008/layout/LinedList"/>
    <dgm:cxn modelId="{4D69CBDD-99B7-48CC-A7BD-B934CA733F83}" type="presParOf" srcId="{C8310F1A-BE83-4184-B9D5-2638C54693E6}" destId="{6BF06850-CFB2-487D-964A-FF97DEBC78A5}" srcOrd="1" destOrd="0" presId="urn:microsoft.com/office/officeart/2008/layout/LinedList"/>
    <dgm:cxn modelId="{8F5BCCC9-C0B0-4CF4-B7DD-29EDAB919456}" type="presParOf" srcId="{78679072-055E-4EC9-B14B-4523A692D84C}" destId="{A1381FFB-35E7-4DAE-9C91-3D6E0B458CE6}" srcOrd="8" destOrd="0" presId="urn:microsoft.com/office/officeart/2008/layout/LinedList"/>
    <dgm:cxn modelId="{52AE944E-5A57-4E94-8035-94835090DBD5}" type="presParOf" srcId="{78679072-055E-4EC9-B14B-4523A692D84C}" destId="{39D6A167-F577-408E-B38B-934573EDEFD1}" srcOrd="9" destOrd="0" presId="urn:microsoft.com/office/officeart/2008/layout/LinedList"/>
    <dgm:cxn modelId="{FDF4EFFF-E371-4F03-913D-6C4BC1186D9C}" type="presParOf" srcId="{39D6A167-F577-408E-B38B-934573EDEFD1}" destId="{20E5209D-23E2-4083-AF7E-8BC66F18E95E}" srcOrd="0" destOrd="0" presId="urn:microsoft.com/office/officeart/2008/layout/LinedList"/>
    <dgm:cxn modelId="{E877DE5A-193A-4D91-83F6-2CC98121A4F6}" type="presParOf" srcId="{39D6A167-F577-408E-B38B-934573EDEFD1}" destId="{812BFA38-062F-4964-9A0F-F3BB9AB2B72E}"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64753C-7DE2-46AB-95AF-EC49F5E0D025}">
      <dsp:nvSpPr>
        <dsp:cNvPr id="0" name=""/>
        <dsp:cNvSpPr/>
      </dsp:nvSpPr>
      <dsp:spPr>
        <a:xfrm>
          <a:off x="0" y="346"/>
          <a:ext cx="771844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D1DB5DAF-EECE-49F8-9D38-A390B3BAE9C7}">
      <dsp:nvSpPr>
        <dsp:cNvPr id="0" name=""/>
        <dsp:cNvSpPr/>
      </dsp:nvSpPr>
      <dsp:spPr>
        <a:xfrm>
          <a:off x="0" y="346"/>
          <a:ext cx="7718440" cy="567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dirty="0"/>
            <a:t>pancreas</a:t>
          </a:r>
        </a:p>
      </dsp:txBody>
      <dsp:txXfrm>
        <a:off x="0" y="346"/>
        <a:ext cx="7718440" cy="567956"/>
      </dsp:txXfrm>
    </dsp:sp>
    <dsp:sp modelId="{E58C853C-C745-4E9B-B25D-AF2BB3FD2193}">
      <dsp:nvSpPr>
        <dsp:cNvPr id="0" name=""/>
        <dsp:cNvSpPr/>
      </dsp:nvSpPr>
      <dsp:spPr>
        <a:xfrm>
          <a:off x="0" y="568303"/>
          <a:ext cx="771844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5EA106A8-BEA8-40C9-9080-2DEA677F545E}">
      <dsp:nvSpPr>
        <dsp:cNvPr id="0" name=""/>
        <dsp:cNvSpPr/>
      </dsp:nvSpPr>
      <dsp:spPr>
        <a:xfrm>
          <a:off x="0" y="568303"/>
          <a:ext cx="7718440" cy="567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dirty="0"/>
            <a:t>Describe the location and structure of the pancreas</a:t>
          </a:r>
          <a:endParaRPr lang="en-US" sz="2400" kern="1200" dirty="0"/>
        </a:p>
      </dsp:txBody>
      <dsp:txXfrm>
        <a:off x="0" y="568303"/>
        <a:ext cx="7718440" cy="567956"/>
      </dsp:txXfrm>
    </dsp:sp>
    <dsp:sp modelId="{59EC693E-0649-446F-8641-1ACC37D52B90}">
      <dsp:nvSpPr>
        <dsp:cNvPr id="0" name=""/>
        <dsp:cNvSpPr/>
      </dsp:nvSpPr>
      <dsp:spPr>
        <a:xfrm>
          <a:off x="0" y="1136259"/>
          <a:ext cx="771844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32383637-94C2-4EC9-8A85-751E4D765D85}">
      <dsp:nvSpPr>
        <dsp:cNvPr id="0" name=""/>
        <dsp:cNvSpPr/>
      </dsp:nvSpPr>
      <dsp:spPr>
        <a:xfrm>
          <a:off x="0" y="1136259"/>
          <a:ext cx="7718440" cy="567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dirty="0"/>
            <a:t>the morphology and function of the pancreatic islets</a:t>
          </a:r>
          <a:endParaRPr lang="en-US" sz="2400" kern="1200" dirty="0"/>
        </a:p>
      </dsp:txBody>
      <dsp:txXfrm>
        <a:off x="0" y="1136259"/>
        <a:ext cx="7718440" cy="567956"/>
      </dsp:txXfrm>
    </dsp:sp>
    <dsp:sp modelId="{3B3E2DC8-10F0-4ED6-A9DB-C0B235E89413}">
      <dsp:nvSpPr>
        <dsp:cNvPr id="0" name=""/>
        <dsp:cNvSpPr/>
      </dsp:nvSpPr>
      <dsp:spPr>
        <a:xfrm>
          <a:off x="0" y="1704216"/>
          <a:ext cx="771844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B30C5250-B5E2-4CFA-A400-BBDEBB0E631F}">
      <dsp:nvSpPr>
        <dsp:cNvPr id="0" name=""/>
        <dsp:cNvSpPr/>
      </dsp:nvSpPr>
      <dsp:spPr>
        <a:xfrm>
          <a:off x="0" y="1704216"/>
          <a:ext cx="7718440" cy="567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i="0" kern="1200" dirty="0"/>
            <a:t>Compare and contrast the functions of insulin and glucagon</a:t>
          </a:r>
          <a:endParaRPr lang="en-US" sz="2400" kern="1200" dirty="0"/>
        </a:p>
      </dsp:txBody>
      <dsp:txXfrm>
        <a:off x="0" y="1704216"/>
        <a:ext cx="7718440" cy="567956"/>
      </dsp:txXfrm>
    </dsp:sp>
    <dsp:sp modelId="{A1381FFB-35E7-4DAE-9C91-3D6E0B458CE6}">
      <dsp:nvSpPr>
        <dsp:cNvPr id="0" name=""/>
        <dsp:cNvSpPr/>
      </dsp:nvSpPr>
      <dsp:spPr>
        <a:xfrm>
          <a:off x="0" y="2272172"/>
          <a:ext cx="7718440" cy="0"/>
        </a:xfrm>
        <a:prstGeom prst="line">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20E5209D-23E2-4083-AF7E-8BC66F18E95E}">
      <dsp:nvSpPr>
        <dsp:cNvPr id="0" name=""/>
        <dsp:cNvSpPr/>
      </dsp:nvSpPr>
      <dsp:spPr>
        <a:xfrm>
          <a:off x="0" y="2272172"/>
          <a:ext cx="7718440" cy="5679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0" kern="1200" dirty="0"/>
            <a:t>Diabetes</a:t>
          </a:r>
          <a:endParaRPr lang="en-US" sz="2400" kern="1200" dirty="0"/>
        </a:p>
      </dsp:txBody>
      <dsp:txXfrm>
        <a:off x="0" y="2272172"/>
        <a:ext cx="7718440" cy="567956"/>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3F8399-AC4A-40C9-9D23-A8A9735EF090}" type="datetimeFigureOut">
              <a:t>4/26/2025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089808-D149-4D65-ACFF-78707E3E8E4E}" type="slidenum">
              <a:t>‹#›</a:t>
            </a:fld>
            <a:endParaRPr lang="en-US"/>
          </a:p>
        </p:txBody>
      </p:sp>
    </p:spTree>
    <p:extLst>
      <p:ext uri="{BB962C8B-B14F-4D97-AF65-F5344CB8AC3E}">
        <p14:creationId xmlns:p14="http://schemas.microsoft.com/office/powerpoint/2010/main" val="17747715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5EF9CAD-0AE4-4D27-A8BE-46A828B50C7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389283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36858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435C3D-F8CF-48FB-BFB1-E14938E9DB02}" type="slidenum">
              <a:rPr kumimoji="0" lang="sv-SE" altLang="sv-SE"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altLang="sv-SE"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68181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B089808-D149-4D65-ACFF-78707E3E8E4E}" type="slidenum">
              <a:rPr lang="en-US" smtClean="0"/>
              <a:t>8</a:t>
            </a:fld>
            <a:endParaRPr lang="en-US"/>
          </a:p>
        </p:txBody>
      </p:sp>
    </p:spTree>
    <p:extLst>
      <p:ext uri="{BB962C8B-B14F-4D97-AF65-F5344CB8AC3E}">
        <p14:creationId xmlns:p14="http://schemas.microsoft.com/office/powerpoint/2010/main" val="19100979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CDC6057-474A-4197-9F4F-D13F2FF88CEE}" type="datetime1">
              <a:rPr lang="en-US" smtClean="0"/>
              <a:t>4/26/2025</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949787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85798B-C53C-451E-9846-FD89282BACFD}" type="datetime1">
              <a:rPr lang="en-US" smtClean="0"/>
              <a:t>4/26/2025</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2018033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08CDB74-1119-4E96-B218-141420F73CFF}" type="datetime1">
              <a:rPr lang="en-US" smtClean="0"/>
              <a:t>4/26/2025</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834615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Group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Straight Connector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629103" y="2244830"/>
            <a:ext cx="8933796" cy="2437232"/>
          </a:xfrm>
        </p:spPr>
        <p:txBody>
          <a:bodyPr tIns="45720" bIns="45720" anchor="ctr">
            <a:normAutofit/>
          </a:bodyPr>
          <a:lstStyle>
            <a:lvl1pPr algn="ctr">
              <a:lnSpc>
                <a:spcPct val="83000"/>
              </a:lnSpc>
              <a:defRPr lang="en-US" sz="68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sp>
        <p:nvSpPr>
          <p:cNvPr id="3" name="Subtitle 2"/>
          <p:cNvSpPr>
            <a:spLocks noGrp="1"/>
          </p:cNvSpPr>
          <p:nvPr>
            <p:ph type="subTitle" idx="1"/>
          </p:nvPr>
        </p:nvSpPr>
        <p:spPr>
          <a:xfrm>
            <a:off x="1629101" y="4682062"/>
            <a:ext cx="8936846" cy="457201"/>
          </a:xfrm>
        </p:spPr>
        <p:txBody>
          <a:bodyPr>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20" name="Date Placeholder 19"/>
          <p:cNvSpPr>
            <a:spLocks noGrp="1"/>
          </p:cNvSpPr>
          <p:nvPr>
            <p:ph type="dt" sz="half" idx="10"/>
          </p:nvPr>
        </p:nvSpPr>
        <p:spPr>
          <a:xfrm>
            <a:off x="5318760" y="1341256"/>
            <a:ext cx="1554480" cy="485546"/>
          </a:xfrm>
        </p:spPr>
        <p:txBody>
          <a:bodyPr/>
          <a:lstStyle>
            <a:lvl1pPr algn="ctr">
              <a:defRPr sz="1300" spc="0" baseline="0">
                <a:solidFill>
                  <a:srgbClr val="FFFFFF"/>
                </a:solidFill>
                <a:latin typeface="+mn-lt"/>
              </a:defRPr>
            </a:lvl1pPr>
          </a:lstStyle>
          <a:p>
            <a:fld id="{699D5801-FA63-4C60-B48A-099D177CA2C6}" type="datetime1">
              <a:rPr lang="en-US" smtClean="0"/>
              <a:t>4/26/2025</a:t>
            </a:fld>
            <a:endParaRPr lang="en-US"/>
          </a:p>
        </p:txBody>
      </p:sp>
      <p:sp>
        <p:nvSpPr>
          <p:cNvPr id="21" name="Footer Placeholder 20"/>
          <p:cNvSpPr>
            <a:spLocks noGrp="1"/>
          </p:cNvSpPr>
          <p:nvPr>
            <p:ph type="ftr" sz="quarter" idx="11"/>
          </p:nvPr>
        </p:nvSpPr>
        <p:spPr>
          <a:xfrm>
            <a:off x="1629100" y="5177408"/>
            <a:ext cx="5730295" cy="228600"/>
          </a:xfrm>
        </p:spPr>
        <p:txBody>
          <a:bodyPr/>
          <a:lstStyle>
            <a:lvl1pPr algn="l">
              <a:defRPr>
                <a:solidFill>
                  <a:schemeClr val="tx1">
                    <a:lumMod val="85000"/>
                    <a:lumOff val="15000"/>
                  </a:schemeClr>
                </a:solidFill>
              </a:defRPr>
            </a:lvl1pPr>
          </a:lstStyle>
          <a:p>
            <a:r>
              <a:rPr lang="en-US"/>
              <a:t>Zhikal Omar Khudhur</a:t>
            </a:r>
          </a:p>
        </p:txBody>
      </p:sp>
      <p:sp>
        <p:nvSpPr>
          <p:cNvPr id="22" name="Slide Number Placeholder 21"/>
          <p:cNvSpPr>
            <a:spLocks noGrp="1"/>
          </p:cNvSpPr>
          <p:nvPr>
            <p:ph type="sldNum" sz="quarter" idx="12"/>
          </p:nvPr>
        </p:nvSpPr>
        <p:spPr>
          <a:xfrm>
            <a:off x="8606920" y="5177408"/>
            <a:ext cx="1955980"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073199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68F4764-F4C4-4305-A421-88220D4FFED8}" type="datetime1">
              <a:rPr lang="en-US" smtClean="0"/>
              <a:t>4/26/2025</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531677" y="449420"/>
            <a:ext cx="1187046" cy="1070287"/>
          </a:xfrm>
          <a:prstGeom prst="rect">
            <a:avLst/>
          </a:prstGeom>
        </p:spPr>
      </p:pic>
    </p:spTree>
    <p:extLst>
      <p:ext uri="{BB962C8B-B14F-4D97-AF65-F5344CB8AC3E}">
        <p14:creationId xmlns:p14="http://schemas.microsoft.com/office/powerpoint/2010/main" val="42089603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3" name="Rectangle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629156" y="2275165"/>
            <a:ext cx="8933688" cy="2406895"/>
          </a:xfrm>
        </p:spPr>
        <p:txBody>
          <a:bodyPr anchor="ctr">
            <a:normAutofit/>
          </a:bodyPr>
          <a:lstStyle>
            <a:lvl1pPr algn="ctr">
              <a:lnSpc>
                <a:spcPct val="83000"/>
              </a:lnSpc>
              <a:defRPr lang="en-US" sz="68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p>
        </p:txBody>
      </p:sp>
      <p:grpSp>
        <p:nvGrpSpPr>
          <p:cNvPr id="16" name="Group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Straight Connector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Text Placeholder 2"/>
          <p:cNvSpPr>
            <a:spLocks noGrp="1"/>
          </p:cNvSpPr>
          <p:nvPr>
            <p:ph type="body" idx="1"/>
          </p:nvPr>
        </p:nvSpPr>
        <p:spPr>
          <a:xfrm>
            <a:off x="1629156" y="4682062"/>
            <a:ext cx="8939784" cy="457200"/>
          </a:xfrm>
        </p:spPr>
        <p:txBody>
          <a:bodyPr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318760" y="1344502"/>
            <a:ext cx="1554480" cy="498781"/>
          </a:xfrm>
        </p:spPr>
        <p:txBody>
          <a:bodyPr/>
          <a:lstStyle>
            <a:lvl1pPr algn="ctr">
              <a:defRPr lang="en-US" sz="1300" kern="1200" spc="0" baseline="0">
                <a:solidFill>
                  <a:srgbClr val="FFFFFF"/>
                </a:solidFill>
                <a:latin typeface="+mn-lt"/>
                <a:ea typeface="+mn-ea"/>
                <a:cs typeface="+mn-cs"/>
              </a:defRPr>
            </a:lvl1pPr>
          </a:lstStyle>
          <a:p>
            <a:fld id="{51C4B68B-673A-475B-BEF5-0C0578ABCFD2}" type="datetime1">
              <a:rPr lang="en-US" smtClean="0"/>
              <a:t>4/26/2025</a:t>
            </a:fld>
            <a:endParaRPr lang="en-US"/>
          </a:p>
        </p:txBody>
      </p:sp>
      <p:sp>
        <p:nvSpPr>
          <p:cNvPr id="5" name="Footer Placeholder 4"/>
          <p:cNvSpPr>
            <a:spLocks noGrp="1"/>
          </p:cNvSpPr>
          <p:nvPr>
            <p:ph type="ftr" sz="quarter" idx="11"/>
          </p:nvPr>
        </p:nvSpPr>
        <p:spPr>
          <a:xfrm>
            <a:off x="1629157" y="5177408"/>
            <a:ext cx="5660134" cy="228600"/>
          </a:xfrm>
        </p:spPr>
        <p:txBody>
          <a:bodyPr/>
          <a:lstStyle>
            <a:lvl1pPr algn="l">
              <a:defRPr>
                <a:solidFill>
                  <a:schemeClr val="tx1">
                    <a:lumMod val="85000"/>
                    <a:lumOff val="15000"/>
                  </a:schemeClr>
                </a:solidFill>
              </a:defRPr>
            </a:lvl1pPr>
          </a:lstStyle>
          <a:p>
            <a:r>
              <a:rPr lang="en-US"/>
              <a:t>Zhikal Omar Khudhur</a:t>
            </a:r>
          </a:p>
        </p:txBody>
      </p:sp>
      <p:sp>
        <p:nvSpPr>
          <p:cNvPr id="6" name="Slide Number Placeholder 5"/>
          <p:cNvSpPr>
            <a:spLocks noGrp="1"/>
          </p:cNvSpPr>
          <p:nvPr>
            <p:ph type="sldNum" sz="quarter" idx="12"/>
          </p:nvPr>
        </p:nvSpPr>
        <p:spPr>
          <a:xfrm>
            <a:off x="8604504" y="5177408"/>
            <a:ext cx="1958339" cy="22860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13316524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680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461760" y="2103120"/>
            <a:ext cx="466344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910BBD8-32DC-4CF9-AD3D-2553192FD608}" type="datetime1">
              <a:rPr lang="en-US" smtClean="0"/>
              <a:t>4/26/2025</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325821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9848" y="2074334"/>
            <a:ext cx="4663440" cy="640080"/>
          </a:xfrm>
        </p:spPr>
        <p:txBody>
          <a:bodyPr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69848" y="2792472"/>
            <a:ext cx="4663440" cy="3163825"/>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58712" y="2074334"/>
            <a:ext cx="4663440" cy="640080"/>
          </a:xfrm>
        </p:spPr>
        <p:txBody>
          <a:bodyPr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58712" y="2792471"/>
            <a:ext cx="4663440" cy="3164509"/>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D49A50-49C4-4666-87A1-E2B8769245F1}" type="datetime1">
              <a:rPr lang="en-US" smtClean="0"/>
              <a:t>4/26/2025</a:t>
            </a:fld>
            <a:endParaRPr lang="en-US"/>
          </a:p>
        </p:txBody>
      </p:sp>
      <p:sp>
        <p:nvSpPr>
          <p:cNvPr id="8" name="Footer Placeholder 7"/>
          <p:cNvSpPr>
            <a:spLocks noGrp="1"/>
          </p:cNvSpPr>
          <p:nvPr>
            <p:ph type="ftr" sz="quarter" idx="11"/>
          </p:nvPr>
        </p:nvSpPr>
        <p:spPr/>
        <p:txBody>
          <a:bodyPr/>
          <a:lstStyle/>
          <a:p>
            <a:r>
              <a:rPr lang="en-US"/>
              <a:t>Zhikal Omar Khudhur</a:t>
            </a:r>
          </a:p>
        </p:txBody>
      </p:sp>
      <p:sp>
        <p:nvSpPr>
          <p:cNvPr id="9" name="Slide Number Placeholder 8"/>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402986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FF110F-1E5F-4444-A15C-F7CB17D0646A}" type="datetime1">
              <a:rPr lang="en-US" smtClean="0"/>
              <a:t>4/26/2025</a:t>
            </a:fld>
            <a:endParaRPr lang="en-US"/>
          </a:p>
        </p:txBody>
      </p:sp>
      <p:sp>
        <p:nvSpPr>
          <p:cNvPr id="4" name="Footer Placeholder 3"/>
          <p:cNvSpPr>
            <a:spLocks noGrp="1"/>
          </p:cNvSpPr>
          <p:nvPr>
            <p:ph type="ftr" sz="quarter" idx="11"/>
          </p:nvPr>
        </p:nvSpPr>
        <p:spPr/>
        <p:txBody>
          <a:bodyPr/>
          <a:lstStyle/>
          <a:p>
            <a:r>
              <a:rPr lang="en-US"/>
              <a:t>Zhikal Omar Khudhur</a:t>
            </a:r>
          </a:p>
        </p:txBody>
      </p:sp>
      <p:sp>
        <p:nvSpPr>
          <p:cNvPr id="5" name="Slide Number Placeholder 4"/>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1582405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5E1F4E-EAB4-44BF-B577-64AE56D35BF3}" type="datetime1">
              <a:rPr lang="en-US" smtClean="0"/>
              <a:t>4/26/2025</a:t>
            </a:fld>
            <a:endParaRPr lang="en-US"/>
          </a:p>
        </p:txBody>
      </p:sp>
      <p:sp>
        <p:nvSpPr>
          <p:cNvPr id="3" name="Footer Placeholder 2"/>
          <p:cNvSpPr>
            <a:spLocks noGrp="1"/>
          </p:cNvSpPr>
          <p:nvPr>
            <p:ph type="ftr" sz="quarter" idx="11"/>
          </p:nvPr>
        </p:nvSpPr>
        <p:spPr/>
        <p:txBody>
          <a:bodyPr/>
          <a:lstStyle/>
          <a:p>
            <a:r>
              <a:rPr lang="en-US"/>
              <a:t>Zhikal Omar Khudhur</a:t>
            </a:r>
          </a:p>
        </p:txBody>
      </p:sp>
      <p:sp>
        <p:nvSpPr>
          <p:cNvPr id="4" name="Slide Number Placeholder 3"/>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95891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58200" y="607392"/>
            <a:ext cx="3161963" cy="1645920"/>
          </a:xfrm>
        </p:spPr>
        <p:txBody>
          <a:bodyPr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mj-lt"/>
                <a:ea typeface="+mn-ea"/>
                <a:cs typeface="+mn-cs"/>
              </a:defRPr>
            </a:lvl1pPr>
          </a:lstStyle>
          <a:p>
            <a:r>
              <a:rPr lang="en-US"/>
              <a:t>Click to edit Master title style</a:t>
            </a:r>
          </a:p>
        </p:txBody>
      </p:sp>
      <p:sp>
        <p:nvSpPr>
          <p:cNvPr id="3" name="Content Placeholder 2"/>
          <p:cNvSpPr>
            <a:spLocks noGrp="1"/>
          </p:cNvSpPr>
          <p:nvPr>
            <p:ph idx="1"/>
          </p:nvPr>
        </p:nvSpPr>
        <p:spPr>
          <a:xfrm>
            <a:off x="685800" y="609600"/>
            <a:ext cx="68580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58200" y="2336800"/>
            <a:ext cx="3161963" cy="3606800"/>
          </a:xfrm>
        </p:spPr>
        <p:txBody>
          <a:bodyPr>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p:cNvSpPr>
            <a:spLocks noGrp="1"/>
          </p:cNvSpPr>
          <p:nvPr>
            <p:ph type="dt" sz="half" idx="10"/>
          </p:nvPr>
        </p:nvSpPr>
        <p:spPr>
          <a:xfrm>
            <a:off x="5588000" y="6035040"/>
            <a:ext cx="1955800" cy="365760"/>
          </a:xfrm>
        </p:spPr>
        <p:txBody>
          <a:bodyPr/>
          <a:lstStyle>
            <a:lvl1pPr>
              <a:defRPr>
                <a:solidFill>
                  <a:schemeClr val="tx1">
                    <a:lumMod val="85000"/>
                    <a:lumOff val="15000"/>
                  </a:schemeClr>
                </a:solidFill>
              </a:defRPr>
            </a:lvl1pPr>
          </a:lstStyle>
          <a:p>
            <a:fld id="{A3A4C19A-A7A8-46C9-836F-DBDE659889A7}" type="datetime1">
              <a:rPr lang="en-US" smtClean="0"/>
              <a:t>4/26/2025</a:t>
            </a:fld>
            <a:endParaRPr lang="en-US"/>
          </a:p>
        </p:txBody>
      </p:sp>
      <p:sp>
        <p:nvSpPr>
          <p:cNvPr id="9" name="Footer Placeholder 8"/>
          <p:cNvSpPr>
            <a:spLocks noGrp="1"/>
          </p:cNvSpPr>
          <p:nvPr>
            <p:ph type="ftr" sz="quarter" idx="11"/>
          </p:nvPr>
        </p:nvSpPr>
        <p:spPr>
          <a:xfrm>
            <a:off x="685801" y="6035040"/>
            <a:ext cx="4584700" cy="365760"/>
          </a:xfrm>
        </p:spPr>
        <p:txBody>
          <a:bodyPr/>
          <a:lstStyle>
            <a:lvl1pPr algn="l">
              <a:defRPr/>
            </a:lvl1pPr>
          </a:lstStyle>
          <a:p>
            <a:r>
              <a:rPr lang="en-US"/>
              <a:t>Zhikal Omar Khudhur</a:t>
            </a:r>
          </a:p>
        </p:txBody>
      </p:sp>
      <p:sp>
        <p:nvSpPr>
          <p:cNvPr id="11" name="Slide Number Placeholder 10"/>
          <p:cNvSpPr>
            <a:spLocks noGrp="1"/>
          </p:cNvSpPr>
          <p:nvPr>
            <p:ph type="sldNum" sz="quarter" idx="12"/>
          </p:nvPr>
        </p:nvSpPr>
        <p:spPr>
          <a:xfrm>
            <a:off x="10396728" y="6035040"/>
            <a:ext cx="1223435" cy="365760"/>
          </a:xfrm>
        </p:spPr>
        <p:txBody>
          <a:bodyPr/>
          <a:lstStyle>
            <a:lvl1pPr>
              <a:defRPr>
                <a:solidFill>
                  <a:schemeClr val="tx1">
                    <a:lumMod val="85000"/>
                    <a:lumOff val="1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29436325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6E946A0-9E5F-41BC-8E97-A247A3CF1EFC}" type="datetime1">
              <a:rPr lang="en-US" smtClean="0"/>
              <a:t>4/26/2025</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6577013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p:cNvSpPr>
            <a:spLocks noGrp="1"/>
          </p:cNvSpPr>
          <p:nvPr>
            <p:ph type="dt" sz="half" idx="10"/>
          </p:nvPr>
        </p:nvSpPr>
        <p:spPr>
          <a:xfrm>
            <a:off x="5662337" y="6035040"/>
            <a:ext cx="2071963" cy="365760"/>
          </a:xfrm>
        </p:spPr>
        <p:txBody>
          <a:bodyPr/>
          <a:lstStyle>
            <a:lvl1pPr>
              <a:defRPr b="1">
                <a:solidFill>
                  <a:srgbClr val="FFFFFF"/>
                </a:solidFill>
                <a:effectLst>
                  <a:outerShdw blurRad="19050" dist="6350" dir="2700000" algn="tl" rotWithShape="0">
                    <a:prstClr val="black">
                      <a:alpha val="40000"/>
                    </a:prstClr>
                  </a:outerShdw>
                </a:effectLst>
              </a:defRPr>
            </a:lvl1pPr>
          </a:lstStyle>
          <a:p>
            <a:fld id="{F54E9870-0C27-4B12-8D77-942F6C46BC2F}" type="datetime1">
              <a:rPr lang="en-US" smtClean="0"/>
              <a:t>4/26/2025</a:t>
            </a:fld>
            <a:endParaRPr lang="en-US"/>
          </a:p>
        </p:txBody>
      </p:sp>
      <p:sp>
        <p:nvSpPr>
          <p:cNvPr id="6" name="Footer Placeholder 5"/>
          <p:cNvSpPr>
            <a:spLocks noGrp="1"/>
          </p:cNvSpPr>
          <p:nvPr>
            <p:ph type="ftr" sz="quarter" idx="11"/>
          </p:nvPr>
        </p:nvSpPr>
        <p:spPr>
          <a:xfrm>
            <a:off x="612648" y="6035040"/>
            <a:ext cx="4588002" cy="365760"/>
          </a:xfrm>
        </p:spPr>
        <p:txBody>
          <a:bodyPr/>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a:r>
              <a:rPr lang="en-US"/>
              <a:t>Zhikal Omar Khudhur</a:t>
            </a:r>
          </a:p>
        </p:txBody>
      </p:sp>
      <p:sp>
        <p:nvSpPr>
          <p:cNvPr id="7" name="Slide Number Placeholder 6"/>
          <p:cNvSpPr>
            <a:spLocks noGrp="1"/>
          </p:cNvSpPr>
          <p:nvPr>
            <p:ph type="sldNum" sz="quarter" idx="12"/>
          </p:nvPr>
        </p:nvSpPr>
        <p:spPr>
          <a:xfrm>
            <a:off x="10396728" y="6035040"/>
            <a:ext cx="1225296" cy="365760"/>
          </a:xfrm>
        </p:spPr>
        <p:txBody>
          <a:bodyPr/>
          <a:lstStyle/>
          <a:p>
            <a:fld id="{34B7E4EF-A1BD-40F4-AB7B-04F084DD991D}" type="slidenum">
              <a:rPr lang="en-US" smtClean="0"/>
              <a:t>‹#›</a:t>
            </a:fld>
            <a:endParaRPr lang="en-US"/>
          </a:p>
        </p:txBody>
      </p:sp>
      <p:sp>
        <p:nvSpPr>
          <p:cNvPr id="12" name="Rectangle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477250" y="603504"/>
            <a:ext cx="3144774" cy="1645920"/>
          </a:xfrm>
        </p:spPr>
        <p:txBody>
          <a:bodyPr anchor="b">
            <a:noAutofit/>
          </a:bodyPr>
          <a:lstStyle>
            <a:lvl1pPr algn="l">
              <a:lnSpc>
                <a:spcPct val="100000"/>
              </a:lnSpc>
              <a:defRPr sz="3200" b="0">
                <a:solidFill>
                  <a:schemeClr val="tx1"/>
                </a:solidFill>
                <a:latin typeface="+mj-lt"/>
              </a:defRPr>
            </a:lvl1pPr>
          </a:lstStyle>
          <a:p>
            <a:r>
              <a:rPr lang="en-US"/>
              <a:t>Click to edit Master title style</a:t>
            </a:r>
          </a:p>
        </p:txBody>
      </p:sp>
      <p:sp>
        <p:nvSpPr>
          <p:cNvPr id="4" name="Text Placeholder 3"/>
          <p:cNvSpPr>
            <a:spLocks noGrp="1"/>
          </p:cNvSpPr>
          <p:nvPr>
            <p:ph type="body" sz="half" idx="2"/>
          </p:nvPr>
        </p:nvSpPr>
        <p:spPr>
          <a:xfrm>
            <a:off x="8477250" y="2386584"/>
            <a:ext cx="3144774" cy="3511296"/>
          </a:xfrm>
        </p:spPr>
        <p:txBody>
          <a:bodyPr>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87656684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B6BC20F-700D-40BB-9094-654496377A6E}" type="datetime1">
              <a:rPr lang="en-US" smtClean="0"/>
              <a:t>4/26/2025</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4142695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1A8A9F0-0D92-4EA8-B543-4E305721A739}" type="datetime1">
              <a:rPr lang="en-US" smtClean="0"/>
              <a:t>4/26/2025</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a:p>
        </p:txBody>
      </p:sp>
    </p:spTree>
    <p:extLst>
      <p:ext uri="{BB962C8B-B14F-4D97-AF65-F5344CB8AC3E}">
        <p14:creationId xmlns:p14="http://schemas.microsoft.com/office/powerpoint/2010/main" val="36300841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27699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40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r>
              <a:rPr lang="en-US">
                <a:solidFill>
                  <a:prstClr val="black">
                    <a:tint val="75000"/>
                  </a:prstClr>
                </a:solidFill>
              </a:rPr>
              <a:t>Zhikal Omar Khudhur</a:t>
            </a:r>
            <a:endParaRPr>
              <a:solidFill>
                <a:prstClr val="black">
                  <a:tint val="75000"/>
                </a:prstClr>
              </a:solidFill>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BE787EAC-2A09-4659-ADE9-621F39A87064}" type="datetime1">
              <a:rPr lang="en-US" smtClean="0">
                <a:solidFill>
                  <a:prstClr val="black">
                    <a:tint val="75000"/>
                  </a:prstClr>
                </a:solidFill>
              </a:rPr>
              <a:t>4/26/2025</a:t>
            </a:fld>
            <a:endParaRPr lang="en-US">
              <a:solidFill>
                <a:prstClr val="black">
                  <a:tint val="75000"/>
                </a:prstClr>
              </a:solidFill>
            </a:endParaRPr>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solidFill>
                  <a:prstClr val="black">
                    <a:tint val="75000"/>
                  </a:prstClr>
                </a:solidFill>
              </a:rPr>
              <a:pPr/>
              <a:t>‹#›</a:t>
            </a:fld>
            <a:endParaRPr>
              <a:solidFill>
                <a:prstClr val="black">
                  <a:tint val="75000"/>
                </a:prstClr>
              </a:solidFill>
            </a:endParaRPr>
          </a:p>
        </p:txBody>
      </p:sp>
    </p:spTree>
    <p:extLst>
      <p:ext uri="{BB962C8B-B14F-4D97-AF65-F5344CB8AC3E}">
        <p14:creationId xmlns:p14="http://schemas.microsoft.com/office/powerpoint/2010/main" val="7954634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9EF12F-D662-4D1B-9038-EACA16E00CCC}"/>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a:p>
        </p:txBody>
      </p:sp>
      <p:sp>
        <p:nvSpPr>
          <p:cNvPr id="3" name="Untertitel 2">
            <a:extLst>
              <a:ext uri="{FF2B5EF4-FFF2-40B4-BE49-F238E27FC236}">
                <a16:creationId xmlns:a16="http://schemas.microsoft.com/office/drawing/2014/main" id="{EBB03C78-BB6B-4654-920B-7883018F63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a:p>
        </p:txBody>
      </p:sp>
      <p:sp>
        <p:nvSpPr>
          <p:cNvPr id="4" name="Datumsplatzhalter 3">
            <a:extLst>
              <a:ext uri="{FF2B5EF4-FFF2-40B4-BE49-F238E27FC236}">
                <a16:creationId xmlns:a16="http://schemas.microsoft.com/office/drawing/2014/main" id="{FC797A3B-A22F-493B-BE7B-A4BB9A23094D}"/>
              </a:ext>
            </a:extLst>
          </p:cNvPr>
          <p:cNvSpPr>
            <a:spLocks noGrp="1"/>
          </p:cNvSpPr>
          <p:nvPr>
            <p:ph type="dt" sz="half" idx="10"/>
          </p:nvPr>
        </p:nvSpPr>
        <p:spPr/>
        <p:txBody>
          <a:bodyPr/>
          <a:lstStyle/>
          <a:p>
            <a:fld id="{DEF2AB0D-0B92-4D77-A8C0-3B7EDFB0B64D}" type="datetime1">
              <a:rPr lang="en-US" smtClean="0"/>
              <a:t>4/26/2025</a:t>
            </a:fld>
            <a:endParaRPr lang="en-US"/>
          </a:p>
        </p:txBody>
      </p:sp>
      <p:sp>
        <p:nvSpPr>
          <p:cNvPr id="5" name="Fußzeilenplatzhalter 4">
            <a:extLst>
              <a:ext uri="{FF2B5EF4-FFF2-40B4-BE49-F238E27FC236}">
                <a16:creationId xmlns:a16="http://schemas.microsoft.com/office/drawing/2014/main" id="{E1530AAD-0CBA-41D8-AA5A-EF48ECECE854}"/>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6BF4004D-BC37-40E6-BE52-AAE31035AAE6}"/>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831567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D6C4D0-25DF-44F8-8156-A03815D9E11A}"/>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25714AE2-DB85-475B-AF68-AF50FCECBD88}"/>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ADFB039F-A4F6-48DC-81F2-170E4F0398D6}"/>
              </a:ext>
            </a:extLst>
          </p:cNvPr>
          <p:cNvSpPr>
            <a:spLocks noGrp="1"/>
          </p:cNvSpPr>
          <p:nvPr>
            <p:ph type="dt" sz="half" idx="10"/>
          </p:nvPr>
        </p:nvSpPr>
        <p:spPr/>
        <p:txBody>
          <a:bodyPr/>
          <a:lstStyle/>
          <a:p>
            <a:fld id="{53DB87B4-B748-4E5C-887A-FF41F6F1597C}" type="datetime1">
              <a:rPr lang="en-US" smtClean="0"/>
              <a:t>4/26/2025</a:t>
            </a:fld>
            <a:endParaRPr lang="en-US"/>
          </a:p>
        </p:txBody>
      </p:sp>
      <p:sp>
        <p:nvSpPr>
          <p:cNvPr id="5" name="Fußzeilenplatzhalter 4">
            <a:extLst>
              <a:ext uri="{FF2B5EF4-FFF2-40B4-BE49-F238E27FC236}">
                <a16:creationId xmlns:a16="http://schemas.microsoft.com/office/drawing/2014/main" id="{CCDAD545-F9B5-4EC6-9F3C-76CB4ECFA7F9}"/>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DBCE7AF8-1B0F-47F4-80D6-3AADA77A6F03}"/>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65439649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B408AF-03E4-4550-A1EE-38E543FE01CA}"/>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a:p>
        </p:txBody>
      </p:sp>
      <p:sp>
        <p:nvSpPr>
          <p:cNvPr id="3" name="Textplatzhalter 2">
            <a:extLst>
              <a:ext uri="{FF2B5EF4-FFF2-40B4-BE49-F238E27FC236}">
                <a16:creationId xmlns:a16="http://schemas.microsoft.com/office/drawing/2014/main" id="{CA8D512C-EF8D-4A23-A39C-7DFBD3071D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1B86C1E3-6ABD-4A41-96A6-97AA69AABB22}"/>
              </a:ext>
            </a:extLst>
          </p:cNvPr>
          <p:cNvSpPr>
            <a:spLocks noGrp="1"/>
          </p:cNvSpPr>
          <p:nvPr>
            <p:ph type="dt" sz="half" idx="10"/>
          </p:nvPr>
        </p:nvSpPr>
        <p:spPr/>
        <p:txBody>
          <a:bodyPr/>
          <a:lstStyle/>
          <a:p>
            <a:fld id="{9998467A-D603-43BE-95DE-10001B4C4B1F}" type="datetime1">
              <a:rPr lang="en-US" smtClean="0"/>
              <a:t>4/26/2025</a:t>
            </a:fld>
            <a:endParaRPr lang="en-US"/>
          </a:p>
        </p:txBody>
      </p:sp>
      <p:sp>
        <p:nvSpPr>
          <p:cNvPr id="5" name="Fußzeilenplatzhalter 4">
            <a:extLst>
              <a:ext uri="{FF2B5EF4-FFF2-40B4-BE49-F238E27FC236}">
                <a16:creationId xmlns:a16="http://schemas.microsoft.com/office/drawing/2014/main" id="{A91917D8-F7F6-4F0D-AD99-77EE85B5348D}"/>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3C7D77EA-DF18-4003-9492-44293202B31F}"/>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9108345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0EA8CC9-C799-4D00-9C65-79EEE30B13A5}"/>
              </a:ext>
            </a:extLst>
          </p:cNvPr>
          <p:cNvSpPr>
            <a:spLocks noGrp="1"/>
          </p:cNvSpPr>
          <p:nvPr>
            <p:ph type="title"/>
          </p:nvPr>
        </p:nvSpPr>
        <p:spPr/>
        <p:txBody>
          <a:bodyPr/>
          <a:lstStyle/>
          <a:p>
            <a:r>
              <a:rPr lang="de-DE"/>
              <a:t>Mastertitelformat bearbeiten</a:t>
            </a:r>
            <a:endParaRPr lang="en-US"/>
          </a:p>
        </p:txBody>
      </p:sp>
      <p:sp>
        <p:nvSpPr>
          <p:cNvPr id="3" name="Inhaltsplatzhalter 2">
            <a:extLst>
              <a:ext uri="{FF2B5EF4-FFF2-40B4-BE49-F238E27FC236}">
                <a16:creationId xmlns:a16="http://schemas.microsoft.com/office/drawing/2014/main" id="{83DC3BB2-DC67-45DA-95BC-01B9880CD60B}"/>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Inhaltsplatzhalter 3">
            <a:extLst>
              <a:ext uri="{FF2B5EF4-FFF2-40B4-BE49-F238E27FC236}">
                <a16:creationId xmlns:a16="http://schemas.microsoft.com/office/drawing/2014/main" id="{55239F55-50E1-42A2-BF4F-7857ABA61A99}"/>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umsplatzhalter 4">
            <a:extLst>
              <a:ext uri="{FF2B5EF4-FFF2-40B4-BE49-F238E27FC236}">
                <a16:creationId xmlns:a16="http://schemas.microsoft.com/office/drawing/2014/main" id="{32CE4A62-0F66-4C5D-8007-9F38324C8336}"/>
              </a:ext>
            </a:extLst>
          </p:cNvPr>
          <p:cNvSpPr>
            <a:spLocks noGrp="1"/>
          </p:cNvSpPr>
          <p:nvPr>
            <p:ph type="dt" sz="half" idx="10"/>
          </p:nvPr>
        </p:nvSpPr>
        <p:spPr/>
        <p:txBody>
          <a:bodyPr/>
          <a:lstStyle/>
          <a:p>
            <a:fld id="{6A7673BD-9425-4633-97F3-658FBDFF02DE}" type="datetime1">
              <a:rPr lang="en-US" smtClean="0"/>
              <a:t>4/26/2025</a:t>
            </a:fld>
            <a:endParaRPr lang="en-US"/>
          </a:p>
        </p:txBody>
      </p:sp>
      <p:sp>
        <p:nvSpPr>
          <p:cNvPr id="6" name="Fußzeilenplatzhalter 5">
            <a:extLst>
              <a:ext uri="{FF2B5EF4-FFF2-40B4-BE49-F238E27FC236}">
                <a16:creationId xmlns:a16="http://schemas.microsoft.com/office/drawing/2014/main" id="{C0988837-C5A3-42B9-8433-75C2AA2527C5}"/>
              </a:ext>
            </a:extLst>
          </p:cNvPr>
          <p:cNvSpPr>
            <a:spLocks noGrp="1"/>
          </p:cNvSpPr>
          <p:nvPr>
            <p:ph type="ftr" sz="quarter" idx="11"/>
          </p:nvPr>
        </p:nvSpPr>
        <p:spPr/>
        <p:txBody>
          <a:bodyPr/>
          <a:lstStyle/>
          <a:p>
            <a:r>
              <a:rPr lang="en-US"/>
              <a:t>Zhikal Omar Khudhur</a:t>
            </a:r>
          </a:p>
        </p:txBody>
      </p:sp>
      <p:sp>
        <p:nvSpPr>
          <p:cNvPr id="7" name="Foliennummernplatzhalter 6">
            <a:extLst>
              <a:ext uri="{FF2B5EF4-FFF2-40B4-BE49-F238E27FC236}">
                <a16:creationId xmlns:a16="http://schemas.microsoft.com/office/drawing/2014/main" id="{785FED66-6CD3-4C6E-BFA0-5CEC11DF099F}"/>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359853044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D7AE3F-7FD6-4449-A4A6-F1B4B029B85A}"/>
              </a:ext>
            </a:extLst>
          </p:cNvPr>
          <p:cNvSpPr>
            <a:spLocks noGrp="1"/>
          </p:cNvSpPr>
          <p:nvPr>
            <p:ph type="title"/>
          </p:nvPr>
        </p:nvSpPr>
        <p:spPr>
          <a:xfrm>
            <a:off x="839788" y="365125"/>
            <a:ext cx="10515600" cy="1325563"/>
          </a:xfrm>
        </p:spPr>
        <p:txBody>
          <a:bodyPr/>
          <a:lstStyle/>
          <a:p>
            <a:r>
              <a:rPr lang="de-DE"/>
              <a:t>Mastertitelformat bearbeiten</a:t>
            </a:r>
            <a:endParaRPr lang="en-US"/>
          </a:p>
        </p:txBody>
      </p:sp>
      <p:sp>
        <p:nvSpPr>
          <p:cNvPr id="3" name="Textplatzhalter 2">
            <a:extLst>
              <a:ext uri="{FF2B5EF4-FFF2-40B4-BE49-F238E27FC236}">
                <a16:creationId xmlns:a16="http://schemas.microsoft.com/office/drawing/2014/main" id="{4921F163-77B4-47B3-8148-3881CBB1C8E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7FBCDA2B-B971-41F7-BDD8-92F66C8007C9}"/>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platzhalter 4">
            <a:extLst>
              <a:ext uri="{FF2B5EF4-FFF2-40B4-BE49-F238E27FC236}">
                <a16:creationId xmlns:a16="http://schemas.microsoft.com/office/drawing/2014/main" id="{ADCD1138-F90C-4CC0-9799-23254D38713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A642FFC8-CF41-4D9D-9735-B19452186E1A}"/>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umsplatzhalter 6">
            <a:extLst>
              <a:ext uri="{FF2B5EF4-FFF2-40B4-BE49-F238E27FC236}">
                <a16:creationId xmlns:a16="http://schemas.microsoft.com/office/drawing/2014/main" id="{BD67AA58-45E5-4EA9-BE7C-8A25314770BD}"/>
              </a:ext>
            </a:extLst>
          </p:cNvPr>
          <p:cNvSpPr>
            <a:spLocks noGrp="1"/>
          </p:cNvSpPr>
          <p:nvPr>
            <p:ph type="dt" sz="half" idx="10"/>
          </p:nvPr>
        </p:nvSpPr>
        <p:spPr/>
        <p:txBody>
          <a:bodyPr/>
          <a:lstStyle/>
          <a:p>
            <a:fld id="{C03F72EF-0B41-4F73-9D08-C56B5731E7D3}" type="datetime1">
              <a:rPr lang="en-US" smtClean="0"/>
              <a:t>4/26/2025</a:t>
            </a:fld>
            <a:endParaRPr lang="en-US"/>
          </a:p>
        </p:txBody>
      </p:sp>
      <p:sp>
        <p:nvSpPr>
          <p:cNvPr id="8" name="Fußzeilenplatzhalter 7">
            <a:extLst>
              <a:ext uri="{FF2B5EF4-FFF2-40B4-BE49-F238E27FC236}">
                <a16:creationId xmlns:a16="http://schemas.microsoft.com/office/drawing/2014/main" id="{41F09BB3-A29B-405A-A265-F9FC61D76AE8}"/>
              </a:ext>
            </a:extLst>
          </p:cNvPr>
          <p:cNvSpPr>
            <a:spLocks noGrp="1"/>
          </p:cNvSpPr>
          <p:nvPr>
            <p:ph type="ftr" sz="quarter" idx="11"/>
          </p:nvPr>
        </p:nvSpPr>
        <p:spPr/>
        <p:txBody>
          <a:bodyPr/>
          <a:lstStyle/>
          <a:p>
            <a:r>
              <a:rPr lang="en-US"/>
              <a:t>Zhikal Omar Khudhur</a:t>
            </a:r>
          </a:p>
        </p:txBody>
      </p:sp>
      <p:sp>
        <p:nvSpPr>
          <p:cNvPr id="9" name="Foliennummernplatzhalter 8">
            <a:extLst>
              <a:ext uri="{FF2B5EF4-FFF2-40B4-BE49-F238E27FC236}">
                <a16:creationId xmlns:a16="http://schemas.microsoft.com/office/drawing/2014/main" id="{62EC90B5-57DB-4410-8C8E-191E3031D287}"/>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2192648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B978B7-5E1E-4A9A-B24D-926D55CEEBDB}"/>
              </a:ext>
            </a:extLst>
          </p:cNvPr>
          <p:cNvSpPr>
            <a:spLocks noGrp="1"/>
          </p:cNvSpPr>
          <p:nvPr>
            <p:ph type="title"/>
          </p:nvPr>
        </p:nvSpPr>
        <p:spPr/>
        <p:txBody>
          <a:bodyPr/>
          <a:lstStyle/>
          <a:p>
            <a:r>
              <a:rPr lang="de-DE"/>
              <a:t>Mastertitelformat bearbeiten</a:t>
            </a:r>
            <a:endParaRPr lang="en-US"/>
          </a:p>
        </p:txBody>
      </p:sp>
      <p:sp>
        <p:nvSpPr>
          <p:cNvPr id="3" name="Datumsplatzhalter 2">
            <a:extLst>
              <a:ext uri="{FF2B5EF4-FFF2-40B4-BE49-F238E27FC236}">
                <a16:creationId xmlns:a16="http://schemas.microsoft.com/office/drawing/2014/main" id="{843438A7-FD0E-40B9-AD51-C872BE96C23C}"/>
              </a:ext>
            </a:extLst>
          </p:cNvPr>
          <p:cNvSpPr>
            <a:spLocks noGrp="1"/>
          </p:cNvSpPr>
          <p:nvPr>
            <p:ph type="dt" sz="half" idx="10"/>
          </p:nvPr>
        </p:nvSpPr>
        <p:spPr/>
        <p:txBody>
          <a:bodyPr/>
          <a:lstStyle/>
          <a:p>
            <a:fld id="{80290EAF-70CC-4A42-9BAA-EBE47A8F7689}" type="datetime1">
              <a:rPr lang="en-US" smtClean="0"/>
              <a:t>4/26/2025</a:t>
            </a:fld>
            <a:endParaRPr lang="en-US"/>
          </a:p>
        </p:txBody>
      </p:sp>
      <p:sp>
        <p:nvSpPr>
          <p:cNvPr id="4" name="Fußzeilenplatzhalter 3">
            <a:extLst>
              <a:ext uri="{FF2B5EF4-FFF2-40B4-BE49-F238E27FC236}">
                <a16:creationId xmlns:a16="http://schemas.microsoft.com/office/drawing/2014/main" id="{EFE9CF1F-5994-4ABC-B1DC-467A55FDA6FC}"/>
              </a:ext>
            </a:extLst>
          </p:cNvPr>
          <p:cNvSpPr>
            <a:spLocks noGrp="1"/>
          </p:cNvSpPr>
          <p:nvPr>
            <p:ph type="ftr" sz="quarter" idx="11"/>
          </p:nvPr>
        </p:nvSpPr>
        <p:spPr/>
        <p:txBody>
          <a:bodyPr/>
          <a:lstStyle/>
          <a:p>
            <a:r>
              <a:rPr lang="en-US"/>
              <a:t>Zhikal Omar Khudhur</a:t>
            </a:r>
          </a:p>
        </p:txBody>
      </p:sp>
      <p:sp>
        <p:nvSpPr>
          <p:cNvPr id="5" name="Foliennummernplatzhalter 4">
            <a:extLst>
              <a:ext uri="{FF2B5EF4-FFF2-40B4-BE49-F238E27FC236}">
                <a16:creationId xmlns:a16="http://schemas.microsoft.com/office/drawing/2014/main" id="{9C1E53DE-8FF0-44E1-8B07-0C70735DB9CF}"/>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997158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A97A9F0-C439-4A11-97B4-C908E45CC241}" type="datetime1">
              <a:rPr lang="en-US" smtClean="0"/>
              <a:t>4/26/2025</a:t>
            </a:fld>
            <a:endParaRPr lang="en-US"/>
          </a:p>
        </p:txBody>
      </p:sp>
      <p:sp>
        <p:nvSpPr>
          <p:cNvPr id="5" name="Footer Placeholder 4"/>
          <p:cNvSpPr>
            <a:spLocks noGrp="1"/>
          </p:cNvSpPr>
          <p:nvPr>
            <p:ph type="ftr" sz="quarter" idx="11"/>
          </p:nvPr>
        </p:nvSpPr>
        <p:spPr/>
        <p:txBody>
          <a:bodyPr/>
          <a:lstStyle/>
          <a:p>
            <a:r>
              <a:rPr lang="en-US"/>
              <a:t>Zhikal Omar Khudhur</a:t>
            </a:r>
          </a:p>
        </p:txBody>
      </p:sp>
      <p:sp>
        <p:nvSpPr>
          <p:cNvPr id="6" name="Slide Number Placeholder 5"/>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90286178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75466365-7C1B-4C69-B161-C5195AC85943}"/>
              </a:ext>
            </a:extLst>
          </p:cNvPr>
          <p:cNvSpPr>
            <a:spLocks noGrp="1"/>
          </p:cNvSpPr>
          <p:nvPr>
            <p:ph type="dt" sz="half" idx="10"/>
          </p:nvPr>
        </p:nvSpPr>
        <p:spPr/>
        <p:txBody>
          <a:bodyPr/>
          <a:lstStyle/>
          <a:p>
            <a:fld id="{08E2194F-AF7F-4CDC-AE07-F2943C17F0BF}" type="datetime1">
              <a:rPr lang="en-US" smtClean="0"/>
              <a:t>4/26/2025</a:t>
            </a:fld>
            <a:endParaRPr lang="en-US"/>
          </a:p>
        </p:txBody>
      </p:sp>
      <p:sp>
        <p:nvSpPr>
          <p:cNvPr id="3" name="Fußzeilenplatzhalter 2">
            <a:extLst>
              <a:ext uri="{FF2B5EF4-FFF2-40B4-BE49-F238E27FC236}">
                <a16:creationId xmlns:a16="http://schemas.microsoft.com/office/drawing/2014/main" id="{7EF249A3-5D9F-43DE-9E7A-315A4B138D32}"/>
              </a:ext>
            </a:extLst>
          </p:cNvPr>
          <p:cNvSpPr>
            <a:spLocks noGrp="1"/>
          </p:cNvSpPr>
          <p:nvPr>
            <p:ph type="ftr" sz="quarter" idx="11"/>
          </p:nvPr>
        </p:nvSpPr>
        <p:spPr/>
        <p:txBody>
          <a:bodyPr/>
          <a:lstStyle/>
          <a:p>
            <a:r>
              <a:rPr lang="en-US"/>
              <a:t>Zhikal Omar Khudhur</a:t>
            </a:r>
          </a:p>
        </p:txBody>
      </p:sp>
      <p:sp>
        <p:nvSpPr>
          <p:cNvPr id="4" name="Foliennummernplatzhalter 3">
            <a:extLst>
              <a:ext uri="{FF2B5EF4-FFF2-40B4-BE49-F238E27FC236}">
                <a16:creationId xmlns:a16="http://schemas.microsoft.com/office/drawing/2014/main" id="{1F7F51F7-0770-4281-9068-678854D5E6A7}"/>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41991747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0A4493-DE49-489A-9BE0-E0B8B40A883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Inhaltsplatzhalter 2">
            <a:extLst>
              <a:ext uri="{FF2B5EF4-FFF2-40B4-BE49-F238E27FC236}">
                <a16:creationId xmlns:a16="http://schemas.microsoft.com/office/drawing/2014/main" id="{4A89D458-3687-46FB-B0CC-4A088D57B5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platzhalter 3">
            <a:extLst>
              <a:ext uri="{FF2B5EF4-FFF2-40B4-BE49-F238E27FC236}">
                <a16:creationId xmlns:a16="http://schemas.microsoft.com/office/drawing/2014/main" id="{8744F4AB-2EC6-4BBA-B923-2267EE3D9CE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D3280E0E-7F40-4F89-AE06-03B14B71E6C7}"/>
              </a:ext>
            </a:extLst>
          </p:cNvPr>
          <p:cNvSpPr>
            <a:spLocks noGrp="1"/>
          </p:cNvSpPr>
          <p:nvPr>
            <p:ph type="dt" sz="half" idx="10"/>
          </p:nvPr>
        </p:nvSpPr>
        <p:spPr/>
        <p:txBody>
          <a:bodyPr/>
          <a:lstStyle/>
          <a:p>
            <a:fld id="{2F1EAA80-8588-47F9-97EB-55D0C70AE4ED}" type="datetime1">
              <a:rPr lang="en-US" smtClean="0"/>
              <a:t>4/26/2025</a:t>
            </a:fld>
            <a:endParaRPr lang="en-US"/>
          </a:p>
        </p:txBody>
      </p:sp>
      <p:sp>
        <p:nvSpPr>
          <p:cNvPr id="6" name="Fußzeilenplatzhalter 5">
            <a:extLst>
              <a:ext uri="{FF2B5EF4-FFF2-40B4-BE49-F238E27FC236}">
                <a16:creationId xmlns:a16="http://schemas.microsoft.com/office/drawing/2014/main" id="{40A9F3C3-5C80-46E7-9B3D-C318309A2B96}"/>
              </a:ext>
            </a:extLst>
          </p:cNvPr>
          <p:cNvSpPr>
            <a:spLocks noGrp="1"/>
          </p:cNvSpPr>
          <p:nvPr>
            <p:ph type="ftr" sz="quarter" idx="11"/>
          </p:nvPr>
        </p:nvSpPr>
        <p:spPr/>
        <p:txBody>
          <a:bodyPr/>
          <a:lstStyle/>
          <a:p>
            <a:r>
              <a:rPr lang="en-US"/>
              <a:t>Zhikal Omar Khudhur</a:t>
            </a:r>
          </a:p>
        </p:txBody>
      </p:sp>
      <p:sp>
        <p:nvSpPr>
          <p:cNvPr id="7" name="Foliennummernplatzhalter 6">
            <a:extLst>
              <a:ext uri="{FF2B5EF4-FFF2-40B4-BE49-F238E27FC236}">
                <a16:creationId xmlns:a16="http://schemas.microsoft.com/office/drawing/2014/main" id="{0D8AADD4-FD75-4350-B232-4E2652B37386}"/>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9085160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BBA8A8B-B5EC-4DD5-AC77-D77FD142282B}"/>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a:p>
        </p:txBody>
      </p:sp>
      <p:sp>
        <p:nvSpPr>
          <p:cNvPr id="3" name="Bildplatzhalter 2">
            <a:extLst>
              <a:ext uri="{FF2B5EF4-FFF2-40B4-BE49-F238E27FC236}">
                <a16:creationId xmlns:a16="http://schemas.microsoft.com/office/drawing/2014/main" id="{C03F10A1-0FE0-4A08-9036-016D94CB0DD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platzhalter 3">
            <a:extLst>
              <a:ext uri="{FF2B5EF4-FFF2-40B4-BE49-F238E27FC236}">
                <a16:creationId xmlns:a16="http://schemas.microsoft.com/office/drawing/2014/main" id="{EF59318C-8529-4477-BC10-144B63429E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205F3A0-2088-479E-B072-40C15F1A0CCD}"/>
              </a:ext>
            </a:extLst>
          </p:cNvPr>
          <p:cNvSpPr>
            <a:spLocks noGrp="1"/>
          </p:cNvSpPr>
          <p:nvPr>
            <p:ph type="dt" sz="half" idx="10"/>
          </p:nvPr>
        </p:nvSpPr>
        <p:spPr/>
        <p:txBody>
          <a:bodyPr/>
          <a:lstStyle/>
          <a:p>
            <a:fld id="{9B80D0BB-1776-4591-91AF-7E18FFB3180A}" type="datetime1">
              <a:rPr lang="en-US" smtClean="0"/>
              <a:t>4/26/2025</a:t>
            </a:fld>
            <a:endParaRPr lang="en-US"/>
          </a:p>
        </p:txBody>
      </p:sp>
      <p:sp>
        <p:nvSpPr>
          <p:cNvPr id="6" name="Fußzeilenplatzhalter 5">
            <a:extLst>
              <a:ext uri="{FF2B5EF4-FFF2-40B4-BE49-F238E27FC236}">
                <a16:creationId xmlns:a16="http://schemas.microsoft.com/office/drawing/2014/main" id="{612B3310-F786-4F84-AB67-2ADBF709ABA6}"/>
              </a:ext>
            </a:extLst>
          </p:cNvPr>
          <p:cNvSpPr>
            <a:spLocks noGrp="1"/>
          </p:cNvSpPr>
          <p:nvPr>
            <p:ph type="ftr" sz="quarter" idx="11"/>
          </p:nvPr>
        </p:nvSpPr>
        <p:spPr/>
        <p:txBody>
          <a:bodyPr/>
          <a:lstStyle/>
          <a:p>
            <a:r>
              <a:rPr lang="en-US"/>
              <a:t>Zhikal Omar Khudhur</a:t>
            </a:r>
          </a:p>
        </p:txBody>
      </p:sp>
      <p:sp>
        <p:nvSpPr>
          <p:cNvPr id="7" name="Foliennummernplatzhalter 6">
            <a:extLst>
              <a:ext uri="{FF2B5EF4-FFF2-40B4-BE49-F238E27FC236}">
                <a16:creationId xmlns:a16="http://schemas.microsoft.com/office/drawing/2014/main" id="{E5EA76AE-CB58-4039-9D9A-65C2E15F33D2}"/>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9337933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231E80-B63A-41E4-A93A-E326214B0C99}"/>
              </a:ext>
            </a:extLst>
          </p:cNvPr>
          <p:cNvSpPr>
            <a:spLocks noGrp="1"/>
          </p:cNvSpPr>
          <p:nvPr>
            <p:ph type="title"/>
          </p:nvPr>
        </p:nvSpPr>
        <p:spPr/>
        <p:txBody>
          <a:bodyPr/>
          <a:lstStyle/>
          <a:p>
            <a:r>
              <a:rPr lang="de-DE"/>
              <a:t>Mastertitelformat bearbeiten</a:t>
            </a:r>
            <a:endParaRPr lang="en-US"/>
          </a:p>
        </p:txBody>
      </p:sp>
      <p:sp>
        <p:nvSpPr>
          <p:cNvPr id="3" name="Vertikaler Textplatzhalter 2">
            <a:extLst>
              <a:ext uri="{FF2B5EF4-FFF2-40B4-BE49-F238E27FC236}">
                <a16:creationId xmlns:a16="http://schemas.microsoft.com/office/drawing/2014/main" id="{B38CB899-541D-4DFE-A14D-4DF1CBDEC797}"/>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CA1DA7FF-9FBC-4D8E-9387-6F26F0AF1174}"/>
              </a:ext>
            </a:extLst>
          </p:cNvPr>
          <p:cNvSpPr>
            <a:spLocks noGrp="1"/>
          </p:cNvSpPr>
          <p:nvPr>
            <p:ph type="dt" sz="half" idx="10"/>
          </p:nvPr>
        </p:nvSpPr>
        <p:spPr/>
        <p:txBody>
          <a:bodyPr/>
          <a:lstStyle/>
          <a:p>
            <a:fld id="{C32EBA96-CF1B-4768-8D39-5B51E917800A}" type="datetime1">
              <a:rPr lang="en-US" smtClean="0"/>
              <a:t>4/26/2025</a:t>
            </a:fld>
            <a:endParaRPr lang="en-US"/>
          </a:p>
        </p:txBody>
      </p:sp>
      <p:sp>
        <p:nvSpPr>
          <p:cNvPr id="5" name="Fußzeilenplatzhalter 4">
            <a:extLst>
              <a:ext uri="{FF2B5EF4-FFF2-40B4-BE49-F238E27FC236}">
                <a16:creationId xmlns:a16="http://schemas.microsoft.com/office/drawing/2014/main" id="{D77CC56A-1568-457A-93E7-690A1D6885D8}"/>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2FC819F2-7FF2-4C4B-8AE4-18A9741FFE74}"/>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12977117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BA7DC0FA-4158-4787-8945-B0A81C08E4B6}"/>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en-US"/>
          </a:p>
        </p:txBody>
      </p:sp>
      <p:sp>
        <p:nvSpPr>
          <p:cNvPr id="3" name="Vertikaler Textplatzhalter 2">
            <a:extLst>
              <a:ext uri="{FF2B5EF4-FFF2-40B4-BE49-F238E27FC236}">
                <a16:creationId xmlns:a16="http://schemas.microsoft.com/office/drawing/2014/main" id="{1AA5A5D2-598A-4533-9C33-73C611608D2D}"/>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43E4BF1A-4E64-42F6-A6F3-06E75AC5204B}"/>
              </a:ext>
            </a:extLst>
          </p:cNvPr>
          <p:cNvSpPr>
            <a:spLocks noGrp="1"/>
          </p:cNvSpPr>
          <p:nvPr>
            <p:ph type="dt" sz="half" idx="10"/>
          </p:nvPr>
        </p:nvSpPr>
        <p:spPr/>
        <p:txBody>
          <a:bodyPr/>
          <a:lstStyle/>
          <a:p>
            <a:fld id="{97288844-6AC2-40DA-BB50-7CA38AEF3391}" type="datetime1">
              <a:rPr lang="en-US" smtClean="0"/>
              <a:t>4/26/2025</a:t>
            </a:fld>
            <a:endParaRPr lang="en-US"/>
          </a:p>
        </p:txBody>
      </p:sp>
      <p:sp>
        <p:nvSpPr>
          <p:cNvPr id="5" name="Fußzeilenplatzhalter 4">
            <a:extLst>
              <a:ext uri="{FF2B5EF4-FFF2-40B4-BE49-F238E27FC236}">
                <a16:creationId xmlns:a16="http://schemas.microsoft.com/office/drawing/2014/main" id="{42722C55-C601-414C-A0B6-6604B0C35C28}"/>
              </a:ext>
            </a:extLst>
          </p:cNvPr>
          <p:cNvSpPr>
            <a:spLocks noGrp="1"/>
          </p:cNvSpPr>
          <p:nvPr>
            <p:ph type="ftr" sz="quarter" idx="11"/>
          </p:nvPr>
        </p:nvSpPr>
        <p:spPr/>
        <p:txBody>
          <a:bodyPr/>
          <a:lstStyle/>
          <a:p>
            <a:r>
              <a:rPr lang="en-US"/>
              <a:t>Zhikal Omar Khudhur</a:t>
            </a:r>
          </a:p>
        </p:txBody>
      </p:sp>
      <p:sp>
        <p:nvSpPr>
          <p:cNvPr id="6" name="Foliennummernplatzhalter 5">
            <a:extLst>
              <a:ext uri="{FF2B5EF4-FFF2-40B4-BE49-F238E27FC236}">
                <a16:creationId xmlns:a16="http://schemas.microsoft.com/office/drawing/2014/main" id="{A238AA63-F8D2-4F4B-90CE-AECA2E2ECE7C}"/>
              </a:ext>
            </a:extLst>
          </p:cNvPr>
          <p:cNvSpPr>
            <a:spLocks noGrp="1"/>
          </p:cNvSpPr>
          <p:nvPr>
            <p:ph type="sldNum" sz="quarter" idx="12"/>
          </p:nvPr>
        </p:nvSpPr>
        <p:spPr/>
        <p:txBody>
          <a:bodyPr/>
          <a:lstStyle/>
          <a:p>
            <a:fld id="{07273F1E-9C55-4B66-BD2B-F760842A30D8}" type="slidenum">
              <a:rPr lang="en-US" smtClean="0"/>
              <a:t>‹#›</a:t>
            </a:fld>
            <a:endParaRPr lang="en-US"/>
          </a:p>
        </p:txBody>
      </p:sp>
    </p:spTree>
    <p:extLst>
      <p:ext uri="{BB962C8B-B14F-4D97-AF65-F5344CB8AC3E}">
        <p14:creationId xmlns:p14="http://schemas.microsoft.com/office/powerpoint/2010/main" val="20129470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3BC98BD-049E-405F-BE27-E7DBB3F817EE}" type="datetime1">
              <a:rPr lang="en-US" smtClean="0"/>
              <a:t>4/26/2025</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6555472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7D12A34-8B79-48A3-9573-7EBFB4348C5D}" type="datetime1">
              <a:rPr lang="en-US" smtClean="0"/>
              <a:t>4/26/2025</a:t>
            </a:fld>
            <a:endParaRPr lang="en-US"/>
          </a:p>
        </p:txBody>
      </p:sp>
      <p:sp>
        <p:nvSpPr>
          <p:cNvPr id="8" name="Footer Placeholder 7"/>
          <p:cNvSpPr>
            <a:spLocks noGrp="1"/>
          </p:cNvSpPr>
          <p:nvPr>
            <p:ph type="ftr" sz="quarter" idx="11"/>
          </p:nvPr>
        </p:nvSpPr>
        <p:spPr/>
        <p:txBody>
          <a:bodyPr/>
          <a:lstStyle/>
          <a:p>
            <a:r>
              <a:rPr lang="en-US"/>
              <a:t>Zhikal Omar Khudhur</a:t>
            </a:r>
          </a:p>
        </p:txBody>
      </p:sp>
      <p:sp>
        <p:nvSpPr>
          <p:cNvPr id="9" name="Slide Number Placeholder 8"/>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28233136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3F4DF26-020B-41FD-A226-3F5452AC8B80}" type="datetime1">
              <a:rPr lang="en-US" smtClean="0"/>
              <a:t>4/26/2025</a:t>
            </a:fld>
            <a:endParaRPr lang="en-US"/>
          </a:p>
        </p:txBody>
      </p:sp>
      <p:sp>
        <p:nvSpPr>
          <p:cNvPr id="4" name="Footer Placeholder 3"/>
          <p:cNvSpPr>
            <a:spLocks noGrp="1"/>
          </p:cNvSpPr>
          <p:nvPr>
            <p:ph type="ftr" sz="quarter" idx="11"/>
          </p:nvPr>
        </p:nvSpPr>
        <p:spPr/>
        <p:txBody>
          <a:bodyPr/>
          <a:lstStyle/>
          <a:p>
            <a:r>
              <a:rPr lang="en-US"/>
              <a:t>Zhikal Omar Khudhur</a:t>
            </a:r>
          </a:p>
        </p:txBody>
      </p:sp>
      <p:sp>
        <p:nvSpPr>
          <p:cNvPr id="5" name="Slide Number Placeholder 4"/>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2515183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B4681CA-0203-4C8D-97FB-4CAE79896FD6}" type="datetime1">
              <a:rPr lang="en-US" smtClean="0"/>
              <a:t>4/26/2025</a:t>
            </a:fld>
            <a:endParaRPr lang="en-US"/>
          </a:p>
        </p:txBody>
      </p:sp>
      <p:sp>
        <p:nvSpPr>
          <p:cNvPr id="3" name="Footer Placeholder 2"/>
          <p:cNvSpPr>
            <a:spLocks noGrp="1"/>
          </p:cNvSpPr>
          <p:nvPr>
            <p:ph type="ftr" sz="quarter" idx="11"/>
          </p:nvPr>
        </p:nvSpPr>
        <p:spPr/>
        <p:txBody>
          <a:bodyPr/>
          <a:lstStyle/>
          <a:p>
            <a:r>
              <a:rPr lang="en-US"/>
              <a:t>Zhikal Omar Khudhur</a:t>
            </a:r>
          </a:p>
        </p:txBody>
      </p:sp>
      <p:sp>
        <p:nvSpPr>
          <p:cNvPr id="4" name="Slide Number Placeholder 3"/>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412956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0200929-10F5-427E-BA8A-53131CCBE4EB}" type="datetime1">
              <a:rPr lang="en-US" smtClean="0"/>
              <a:t>4/26/2025</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356738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1515148-C858-4DC0-8876-91C6A0C55AC4}" type="datetime1">
              <a:rPr lang="en-US" smtClean="0"/>
              <a:t>4/26/2025</a:t>
            </a:fld>
            <a:endParaRPr lang="en-US"/>
          </a:p>
        </p:txBody>
      </p:sp>
      <p:sp>
        <p:nvSpPr>
          <p:cNvPr id="6" name="Footer Placeholder 5"/>
          <p:cNvSpPr>
            <a:spLocks noGrp="1"/>
          </p:cNvSpPr>
          <p:nvPr>
            <p:ph type="ftr" sz="quarter" idx="11"/>
          </p:nvPr>
        </p:nvSpPr>
        <p:spPr/>
        <p:txBody>
          <a:bodyPr/>
          <a:lstStyle/>
          <a:p>
            <a:r>
              <a:rPr lang="en-US"/>
              <a:t>Zhikal Omar Khudhur</a:t>
            </a:r>
          </a:p>
        </p:txBody>
      </p:sp>
      <p:sp>
        <p:nvSpPr>
          <p:cNvPr id="7" name="Slide Number Placeholder 6"/>
          <p:cNvSpPr>
            <a:spLocks noGrp="1"/>
          </p:cNvSpPr>
          <p:nvPr>
            <p:ph type="sldNum" sz="quarter" idx="12"/>
          </p:nvPr>
        </p:nvSpPr>
        <p:spPr/>
        <p:txBody>
          <a:bodyPr/>
          <a:lstStyle/>
          <a:p>
            <a:fld id="{6230061B-0EDB-429C-953C-9AA53C3A2E63}" type="slidenum">
              <a:rPr lang="en-US" smtClean="0"/>
              <a:t>‹#›</a:t>
            </a:fld>
            <a:endParaRPr lang="en-US"/>
          </a:p>
        </p:txBody>
      </p:sp>
    </p:spTree>
    <p:extLst>
      <p:ext uri="{BB962C8B-B14F-4D97-AF65-F5344CB8AC3E}">
        <p14:creationId xmlns:p14="http://schemas.microsoft.com/office/powerpoint/2010/main" val="16656555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5AE936-21C7-4B68-BB58-0C82444A82D6}" type="datetime1">
              <a:rPr lang="en-US" smtClean="0"/>
              <a:t>4/26/2025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Zhikal Omar Khudhur</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30061B-0EDB-429C-953C-9AA53C3A2E63}" type="slidenum">
              <a:rPr lang="en-US" smtClean="0"/>
              <a:t>‹#›</a:t>
            </a:fld>
            <a:endParaRPr lang="en-US"/>
          </a:p>
        </p:txBody>
      </p:sp>
    </p:spTree>
    <p:extLst>
      <p:ext uri="{BB962C8B-B14F-4D97-AF65-F5344CB8AC3E}">
        <p14:creationId xmlns:p14="http://schemas.microsoft.com/office/powerpoint/2010/main" val="361220904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Rectangle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76DDD64F-2ACC-4171-9AD1-76BFF4A07BD3}" type="datetime1">
              <a:rPr lang="en-US" smtClean="0"/>
              <a:t>4/26/2025</a:t>
            </a:fld>
            <a:endParaRPr lang="en-US"/>
          </a:p>
        </p:txBody>
      </p:sp>
      <p:sp>
        <p:nvSpPr>
          <p:cNvPr id="5" name="Footer Placeholder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1000">
                <a:solidFill>
                  <a:schemeClr val="tx1">
                    <a:lumMod val="85000"/>
                    <a:lumOff val="15000"/>
                  </a:schemeClr>
                </a:solidFill>
              </a:defRPr>
            </a:lvl1pPr>
          </a:lstStyle>
          <a:p>
            <a:r>
              <a:rPr lang="en-US"/>
              <a:t>Zhikal Omar Khudhur</a:t>
            </a:r>
          </a:p>
        </p:txBody>
      </p:sp>
      <p:sp>
        <p:nvSpPr>
          <p:cNvPr id="6" name="Slide Number Placeholder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34B7E4EF-A1BD-40F4-AB7B-04F084DD991D}" type="slidenum">
              <a:rPr lang="en-US" smtClean="0"/>
              <a:t>‹#›</a:t>
            </a:fld>
            <a:endParaRPr lang="en-US"/>
          </a:p>
        </p:txBody>
      </p:sp>
    </p:spTree>
    <p:extLst>
      <p:ext uri="{BB962C8B-B14F-4D97-AF65-F5344CB8AC3E}">
        <p14:creationId xmlns:p14="http://schemas.microsoft.com/office/powerpoint/2010/main" val="417265671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hf hdr="0"/>
  <p:txStyles>
    <p:titleStyle>
      <a:lvl1pPr algn="l" defTabSz="914400" rtl="0" eaLnBrk="1" latinLnBrk="0" hangingPunct="1">
        <a:lnSpc>
          <a:spcPct val="90000"/>
        </a:lnSpc>
        <a:spcBef>
          <a:spcPct val="0"/>
        </a:spcBef>
        <a:buNone/>
        <a:defRPr lang="en-US" sz="42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1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6527949B-5AE1-4517-A5DC-26860EFA96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platzhalter 2">
            <a:extLst>
              <a:ext uri="{FF2B5EF4-FFF2-40B4-BE49-F238E27FC236}">
                <a16:creationId xmlns:a16="http://schemas.microsoft.com/office/drawing/2014/main" id="{2511DDC0-CDD8-4F2E-9993-AA1699C906E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umsplatzhalter 3">
            <a:extLst>
              <a:ext uri="{FF2B5EF4-FFF2-40B4-BE49-F238E27FC236}">
                <a16:creationId xmlns:a16="http://schemas.microsoft.com/office/drawing/2014/main" id="{DD2FE386-FE98-4934-B4DB-148C45C23AE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1BC5B9-1DA6-44BC-B6B4-24D75B8BF5BA}" type="datetime1">
              <a:rPr lang="en-US" smtClean="0"/>
              <a:t>4/26/2025</a:t>
            </a:fld>
            <a:endParaRPr lang="en-US"/>
          </a:p>
        </p:txBody>
      </p:sp>
      <p:sp>
        <p:nvSpPr>
          <p:cNvPr id="5" name="Fußzeilenplatzhalter 4">
            <a:extLst>
              <a:ext uri="{FF2B5EF4-FFF2-40B4-BE49-F238E27FC236}">
                <a16:creationId xmlns:a16="http://schemas.microsoft.com/office/drawing/2014/main" id="{87C3FD87-DCEB-41AA-AFB7-67F80D9E2E9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Zhikal Omar Khudhur</a:t>
            </a:r>
          </a:p>
        </p:txBody>
      </p:sp>
      <p:sp>
        <p:nvSpPr>
          <p:cNvPr id="6" name="Foliennummernplatzhalter 5">
            <a:extLst>
              <a:ext uri="{FF2B5EF4-FFF2-40B4-BE49-F238E27FC236}">
                <a16:creationId xmlns:a16="http://schemas.microsoft.com/office/drawing/2014/main" id="{AD3807E1-CF47-4241-8616-FE20E4E5BF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7273F1E-9C55-4B66-BD2B-F760842A30D8}" type="slidenum">
              <a:rPr lang="en-US" smtClean="0"/>
              <a:t>‹#›</a:t>
            </a:fld>
            <a:endParaRPr lang="en-US"/>
          </a:p>
        </p:txBody>
      </p:sp>
    </p:spTree>
    <p:extLst>
      <p:ext uri="{BB962C8B-B14F-4D97-AF65-F5344CB8AC3E}">
        <p14:creationId xmlns:p14="http://schemas.microsoft.com/office/powerpoint/2010/main" val="2850681932"/>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5.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02DC0967-ECFB-46A2-ADEB-01374F3D3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007" y="0"/>
            <a:ext cx="12192001"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sp>
        <p:nvSpPr>
          <p:cNvPr id="23" name="Rectangle 22">
            <a:extLst>
              <a:ext uri="{FF2B5EF4-FFF2-40B4-BE49-F238E27FC236}">
                <a16:creationId xmlns:a16="http://schemas.microsoft.com/office/drawing/2014/main" id="{533173E3-A708-4A63-AB1F-6729F5E53B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3190" y="457200"/>
            <a:ext cx="11281609" cy="5943603"/>
          </a:xfrm>
          <a:prstGeom prst="rect">
            <a:avLst/>
          </a:prstGeom>
          <a:solidFill>
            <a:srgbClr val="FFFFFF"/>
          </a:solidFill>
          <a:ln w="6350" cap="flat" cmpd="sng" algn="ctr">
            <a:noFill/>
            <a:prstDash val="solid"/>
          </a:ln>
          <a:effectLst>
            <a:outerShdw blurRad="50800" algn="ctr" rotWithShape="0">
              <a:prstClr val="black">
                <a:alpha val="66000"/>
              </a:prstClr>
            </a:outerShdw>
            <a:softEdge rad="0"/>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useBgFill="1">
        <p:nvSpPr>
          <p:cNvPr id="25" name="Rectangle 24">
            <a:extLst>
              <a:ext uri="{FF2B5EF4-FFF2-40B4-BE49-F238E27FC236}">
                <a16:creationId xmlns:a16="http://schemas.microsoft.com/office/drawing/2014/main" id="{9D98FDEF-0256-4AA6-B4F5-14FEE180D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6738" y="621793"/>
            <a:ext cx="10954512" cy="5614416"/>
          </a:xfrm>
          <a:prstGeom prst="rect">
            <a:avLst/>
          </a:prstGeom>
          <a:ln w="6350" cap="sq" cmpd="sng" algn="ctr">
            <a:solidFill>
              <a:schemeClr val="tx1"/>
            </a:solidFill>
            <a:prstDash val="solid"/>
            <a:miter lim="800000"/>
          </a:ln>
          <a:effec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Franklin Gothic Book" panose="02020404030301010803"/>
              <a:ea typeface="+mn-ea"/>
              <a:cs typeface="+mn-cs"/>
            </a:endParaRPr>
          </a:p>
        </p:txBody>
      </p:sp>
      <p:sp>
        <p:nvSpPr>
          <p:cNvPr id="2" name="Title 1">
            <a:extLst>
              <a:ext uri="{FF2B5EF4-FFF2-40B4-BE49-F238E27FC236}">
                <a16:creationId xmlns:a16="http://schemas.microsoft.com/office/drawing/2014/main" id="{9E3C1396-524A-62A2-8257-1B0D433BBE14}"/>
              </a:ext>
            </a:extLst>
          </p:cNvPr>
          <p:cNvSpPr>
            <a:spLocks noGrp="1"/>
          </p:cNvSpPr>
          <p:nvPr>
            <p:ph type="ctrTitle"/>
          </p:nvPr>
        </p:nvSpPr>
        <p:spPr>
          <a:xfrm>
            <a:off x="5397042" y="1026059"/>
            <a:ext cx="5716338" cy="3042706"/>
          </a:xfrm>
        </p:spPr>
        <p:txBody>
          <a:bodyPr>
            <a:normAutofit/>
          </a:bodyPr>
          <a:lstStyle/>
          <a:p>
            <a:r>
              <a:rPr lang="en-US" sz="4800" dirty="0">
                <a:solidFill>
                  <a:schemeClr val="tx1"/>
                </a:solidFill>
                <a:latin typeface="Calibri"/>
                <a:ea typeface="Calibri"/>
                <a:cs typeface="Calibri"/>
              </a:rPr>
              <a:t>Pancreas</a:t>
            </a:r>
            <a:br>
              <a:rPr lang="en-US" sz="4800" dirty="0">
                <a:latin typeface="Times New Roman"/>
                <a:ea typeface="Calibri"/>
                <a:cs typeface="Times New Roman"/>
              </a:rPr>
            </a:br>
            <a:endParaRPr lang="en-US" sz="4800" dirty="0">
              <a:solidFill>
                <a:schemeClr val="tx1"/>
              </a:solidFill>
              <a:latin typeface="Times New Roman"/>
              <a:ea typeface="Calibri"/>
              <a:cs typeface="Times New Roman"/>
            </a:endParaRPr>
          </a:p>
        </p:txBody>
      </p:sp>
      <p:sp>
        <p:nvSpPr>
          <p:cNvPr id="3" name="Subtitle 2">
            <a:extLst>
              <a:ext uri="{FF2B5EF4-FFF2-40B4-BE49-F238E27FC236}">
                <a16:creationId xmlns:a16="http://schemas.microsoft.com/office/drawing/2014/main" id="{4C497D5C-E785-D72F-C8CC-FA44B04E576B}"/>
              </a:ext>
            </a:extLst>
          </p:cNvPr>
          <p:cNvSpPr>
            <a:spLocks noGrp="1"/>
          </p:cNvSpPr>
          <p:nvPr>
            <p:ph type="subTitle" idx="1"/>
          </p:nvPr>
        </p:nvSpPr>
        <p:spPr>
          <a:xfrm>
            <a:off x="5533786" y="3919928"/>
            <a:ext cx="5355264" cy="1603048"/>
          </a:xfrm>
        </p:spPr>
        <p:txBody>
          <a:bodyPr vert="horz" lIns="91440" tIns="45720" rIns="91440" bIns="45720" rtlCol="0" anchor="t">
            <a:noAutofit/>
          </a:bodyPr>
          <a:lstStyle/>
          <a:p>
            <a:pPr>
              <a:lnSpc>
                <a:spcPct val="100000"/>
              </a:lnSpc>
              <a:spcAft>
                <a:spcPts val="600"/>
              </a:spcAft>
            </a:pPr>
            <a:r>
              <a:rPr lang="en-US" sz="1400" b="1" dirty="0"/>
              <a:t>Zhikal O. Khudhur</a:t>
            </a:r>
          </a:p>
          <a:p>
            <a:pPr>
              <a:lnSpc>
                <a:spcPct val="100000"/>
              </a:lnSpc>
              <a:spcAft>
                <a:spcPts val="600"/>
              </a:spcAft>
            </a:pPr>
            <a:r>
              <a:rPr lang="en-US" sz="1400" dirty="0"/>
              <a:t>Endocrinology BIO 414</a:t>
            </a:r>
          </a:p>
          <a:p>
            <a:pPr>
              <a:lnSpc>
                <a:spcPct val="100000"/>
              </a:lnSpc>
              <a:spcAft>
                <a:spcPts val="600"/>
              </a:spcAft>
            </a:pPr>
            <a:r>
              <a:rPr lang="en-US" sz="1400" dirty="0"/>
              <a:t>Spring Semester</a:t>
            </a:r>
          </a:p>
          <a:p>
            <a:pPr>
              <a:lnSpc>
                <a:spcPct val="100000"/>
              </a:lnSpc>
              <a:spcAft>
                <a:spcPts val="600"/>
              </a:spcAft>
            </a:pPr>
            <a:r>
              <a:rPr lang="en-US" sz="1400" dirty="0"/>
              <a:t>Week number: 9</a:t>
            </a:r>
          </a:p>
          <a:p>
            <a:pPr>
              <a:lnSpc>
                <a:spcPct val="100000"/>
              </a:lnSpc>
              <a:spcAft>
                <a:spcPts val="600"/>
              </a:spcAft>
            </a:pPr>
            <a:r>
              <a:rPr lang="en-US" sz="1400" dirty="0"/>
              <a:t>Date: 4  / 2025</a:t>
            </a:r>
          </a:p>
        </p:txBody>
      </p:sp>
      <p:sp>
        <p:nvSpPr>
          <p:cNvPr id="27" name="Rectangle 26">
            <a:extLst>
              <a:ext uri="{FF2B5EF4-FFF2-40B4-BE49-F238E27FC236}">
                <a16:creationId xmlns:a16="http://schemas.microsoft.com/office/drawing/2014/main" id="{8ABEB269-2208-4181-9DDB-A5C2D189B2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51298" y="446824"/>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20404030301010803"/>
              <a:ea typeface="+mn-ea"/>
              <a:cs typeface="+mn-cs"/>
            </a:endParaRPr>
          </a:p>
        </p:txBody>
      </p:sp>
      <p:cxnSp>
        <p:nvCxnSpPr>
          <p:cNvPr id="37" name="Straight Connector 28">
            <a:extLst>
              <a:ext uri="{FF2B5EF4-FFF2-40B4-BE49-F238E27FC236}">
                <a16:creationId xmlns:a16="http://schemas.microsoft.com/office/drawing/2014/main" id="{384CBE60-0977-4285-9BF5-9D8271989AD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8" name="Straight Connector 30">
            <a:extLst>
              <a:ext uri="{FF2B5EF4-FFF2-40B4-BE49-F238E27FC236}">
                <a16:creationId xmlns:a16="http://schemas.microsoft.com/office/drawing/2014/main" id="{1911CEBB-5C08-41C5-8954-C727FC87556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057238" y="446823"/>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2">
            <a:extLst>
              <a:ext uri="{FF2B5EF4-FFF2-40B4-BE49-F238E27FC236}">
                <a16:creationId xmlns:a16="http://schemas.microsoft.com/office/drawing/2014/main" id="{E56FA950-4DFC-4710-A30A-6E55033CA4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365598" y="1092118"/>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4C1ABB78-EF74-C7B7-918D-F0A3A94F1B18}"/>
              </a:ext>
            </a:extLst>
          </p:cNvPr>
          <p:cNvPicPr>
            <a:picLocks noChangeAspect="1"/>
          </p:cNvPicPr>
          <p:nvPr/>
        </p:nvPicPr>
        <p:blipFill>
          <a:blip r:embed="rId3"/>
          <a:stretch>
            <a:fillRect/>
          </a:stretch>
        </p:blipFill>
        <p:spPr>
          <a:xfrm>
            <a:off x="1370984" y="1297576"/>
            <a:ext cx="3475263" cy="3412076"/>
          </a:xfrm>
          <a:prstGeom prst="rect">
            <a:avLst/>
          </a:prstGeom>
        </p:spPr>
      </p:pic>
      <p:sp>
        <p:nvSpPr>
          <p:cNvPr id="7" name="Slide Number Placeholder 6">
            <a:extLst>
              <a:ext uri="{FF2B5EF4-FFF2-40B4-BE49-F238E27FC236}">
                <a16:creationId xmlns:a16="http://schemas.microsoft.com/office/drawing/2014/main" id="{F307DEC4-E57A-FF95-5B73-4C2E60D00A53}"/>
              </a:ext>
            </a:extLst>
          </p:cNvPr>
          <p:cNvSpPr>
            <a:spLocks noGrp="1"/>
          </p:cNvSpPr>
          <p:nvPr>
            <p:ph type="sldNum" sz="quarter" idx="12"/>
          </p:nvPr>
        </p:nvSpPr>
        <p:spPr/>
        <p:txBody>
          <a:bodyPr/>
          <a:lstStyle/>
          <a:p>
            <a:fld id="{34B7E4EF-A1BD-40F4-AB7B-04F084DD991D}" type="slidenum">
              <a:rPr lang="en-US" smtClean="0"/>
              <a:t>1</a:t>
            </a:fld>
            <a:endParaRPr lang="en-US"/>
          </a:p>
        </p:txBody>
      </p:sp>
      <p:sp>
        <p:nvSpPr>
          <p:cNvPr id="4" name="Date Placeholder 3">
            <a:extLst>
              <a:ext uri="{FF2B5EF4-FFF2-40B4-BE49-F238E27FC236}">
                <a16:creationId xmlns:a16="http://schemas.microsoft.com/office/drawing/2014/main" id="{1042DB20-A958-2564-2063-0EEE41B5F309}"/>
              </a:ext>
            </a:extLst>
          </p:cNvPr>
          <p:cNvSpPr>
            <a:spLocks noGrp="1"/>
          </p:cNvSpPr>
          <p:nvPr>
            <p:ph type="dt" sz="half" idx="10"/>
          </p:nvPr>
        </p:nvSpPr>
        <p:spPr/>
        <p:txBody>
          <a:bodyPr/>
          <a:lstStyle/>
          <a:p>
            <a:fld id="{C3C99418-85A2-4808-96BC-BF88A557D444}" type="datetime1">
              <a:rPr lang="en-US" smtClean="0"/>
              <a:t>4/26/2025</a:t>
            </a:fld>
            <a:endParaRPr lang="en-US"/>
          </a:p>
        </p:txBody>
      </p:sp>
      <p:sp>
        <p:nvSpPr>
          <p:cNvPr id="6" name="Footer Placeholder 5">
            <a:extLst>
              <a:ext uri="{FF2B5EF4-FFF2-40B4-BE49-F238E27FC236}">
                <a16:creationId xmlns:a16="http://schemas.microsoft.com/office/drawing/2014/main" id="{A4FF1461-32ED-2926-2DE9-9F9CDBF6B71D}"/>
              </a:ext>
            </a:extLst>
          </p:cNvPr>
          <p:cNvSpPr>
            <a:spLocks noGrp="1"/>
          </p:cNvSpPr>
          <p:nvPr>
            <p:ph type="ftr" sz="quarter" idx="11"/>
          </p:nvPr>
        </p:nvSpPr>
        <p:spPr/>
        <p:txBody>
          <a:bodyPr/>
          <a:lstStyle/>
          <a:p>
            <a:r>
              <a:rPr lang="en-US"/>
              <a:t>Zhikal Omar Khudhur</a:t>
            </a:r>
          </a:p>
        </p:txBody>
      </p:sp>
    </p:spTree>
    <p:extLst>
      <p:ext uri="{BB962C8B-B14F-4D97-AF65-F5344CB8AC3E}">
        <p14:creationId xmlns:p14="http://schemas.microsoft.com/office/powerpoint/2010/main" val="4804549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09" name="Rectangle 410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a:solidFill>
                  <a:schemeClr val="bg1"/>
                </a:solidFill>
                <a:latin typeface="+mj-lt"/>
                <a:ea typeface="+mj-ea"/>
                <a:cs typeface="+mj-cs"/>
              </a:rPr>
              <a:t>Insulin mechanism of action</a:t>
            </a:r>
          </a:p>
        </p:txBody>
      </p:sp>
      <p:pic>
        <p:nvPicPr>
          <p:cNvPr id="4104" name="Picture 8" descr="What is Insulin?"/>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898900" y="1675227"/>
            <a:ext cx="4394199" cy="4394199"/>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4D04A808-BE9A-D338-A324-50834BB5C06F}"/>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F47CA455-3D96-4FF6-B6E0-39B24C40EE35}" type="datetime1">
              <a:rPr lang="en-US" smtClean="0"/>
              <a:pPr>
                <a:spcAft>
                  <a:spcPts val="600"/>
                </a:spcAft>
              </a:pPr>
              <a:t>4/26/2025</a:t>
            </a:fld>
            <a:endParaRPr lang="en-US"/>
          </a:p>
        </p:txBody>
      </p:sp>
      <p:sp>
        <p:nvSpPr>
          <p:cNvPr id="4" name="Footer Placeholder 3">
            <a:extLst>
              <a:ext uri="{FF2B5EF4-FFF2-40B4-BE49-F238E27FC236}">
                <a16:creationId xmlns:a16="http://schemas.microsoft.com/office/drawing/2014/main" id="{D38E6652-B742-8FC2-F967-161EEE5E41BF}"/>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Zhikal Omar Khudhur</a:t>
            </a:r>
          </a:p>
        </p:txBody>
      </p:sp>
      <p:sp>
        <p:nvSpPr>
          <p:cNvPr id="5" name="Slide Number Placeholder 4">
            <a:extLst>
              <a:ext uri="{FF2B5EF4-FFF2-40B4-BE49-F238E27FC236}">
                <a16:creationId xmlns:a16="http://schemas.microsoft.com/office/drawing/2014/main" id="{51F8CBA8-7CF2-7896-A0C9-2419D94147B3}"/>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07273F1E-9C55-4B66-BD2B-F760842A30D8}" type="slidenum">
              <a:rPr lang="en-US" smtClean="0"/>
              <a:pPr>
                <a:spcAft>
                  <a:spcPts val="600"/>
                </a:spcAft>
              </a:pPr>
              <a:t>10</a:t>
            </a:fld>
            <a:endParaRPr lang="en-US"/>
          </a:p>
        </p:txBody>
      </p:sp>
    </p:spTree>
    <p:extLst>
      <p:ext uri="{BB962C8B-B14F-4D97-AF65-F5344CB8AC3E}">
        <p14:creationId xmlns:p14="http://schemas.microsoft.com/office/powerpoint/2010/main" val="28004153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Footer Placeholder 2">
            <a:extLst>
              <a:ext uri="{FF2B5EF4-FFF2-40B4-BE49-F238E27FC236}">
                <a16:creationId xmlns:a16="http://schemas.microsoft.com/office/drawing/2014/main" id="{E3BB13D8-FB06-BE0D-9A33-0409D23A1AB3}"/>
              </a:ext>
            </a:extLst>
          </p:cNvPr>
          <p:cNvSpPr>
            <a:spLocks noGrp="1"/>
          </p:cNvSpPr>
          <p:nvPr>
            <p:ph type="ftr" sz="quarter" idx="11"/>
          </p:nvPr>
        </p:nvSpPr>
        <p:spPr>
          <a:xfrm rot="5400000">
            <a:off x="-2377440" y="3246120"/>
            <a:ext cx="5605272" cy="365125"/>
          </a:xfrm>
        </p:spPr>
        <p:txBody>
          <a:bodyPr vert="horz" lIns="91440" tIns="45720" rIns="91440" bIns="45720" rtlCol="0" anchor="ctr">
            <a:normAutofit/>
          </a:bodyPr>
          <a:lstStyle/>
          <a:p>
            <a:pPr algn="l">
              <a:spcAft>
                <a:spcPts val="600"/>
              </a:spcAft>
            </a:pPr>
            <a:r>
              <a:rPr lang="en-US" sz="1150" kern="1200">
                <a:solidFill>
                  <a:schemeClr val="tx1">
                    <a:lumMod val="75000"/>
                    <a:lumOff val="25000"/>
                  </a:schemeClr>
                </a:solidFill>
                <a:latin typeface="+mn-lt"/>
                <a:ea typeface="+mn-ea"/>
                <a:cs typeface="+mn-cs"/>
              </a:rPr>
              <a:t>Zhikal Omar Khudhur</a:t>
            </a:r>
          </a:p>
        </p:txBody>
      </p:sp>
      <p:sp>
        <p:nvSpPr>
          <p:cNvPr id="14" name="Right Triangle 13">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 name="Content Placeholder 4"/>
          <p:cNvPicPr>
            <a:picLocks noGrp="1" noChangeAspect="1"/>
          </p:cNvPicPr>
          <p:nvPr>
            <p:ph idx="1"/>
          </p:nvPr>
        </p:nvPicPr>
        <p:blipFill>
          <a:blip r:embed="rId2"/>
          <a:stretch>
            <a:fillRect/>
          </a:stretch>
        </p:blipFill>
        <p:spPr>
          <a:xfrm>
            <a:off x="1377647" y="918546"/>
            <a:ext cx="6915741" cy="4979334"/>
          </a:xfrm>
          <a:prstGeom prst="rect">
            <a:avLst/>
          </a:prstGeom>
        </p:spPr>
      </p:pic>
      <p:sp>
        <p:nvSpPr>
          <p:cNvPr id="2" name="Date Placeholder 1">
            <a:extLst>
              <a:ext uri="{FF2B5EF4-FFF2-40B4-BE49-F238E27FC236}">
                <a16:creationId xmlns:a16="http://schemas.microsoft.com/office/drawing/2014/main" id="{3690B84E-90FE-4C2B-D9CE-E3BC2DA66ACB}"/>
              </a:ext>
            </a:extLst>
          </p:cNvPr>
          <p:cNvSpPr>
            <a:spLocks noGrp="1"/>
          </p:cNvSpPr>
          <p:nvPr>
            <p:ph type="dt" sz="half" idx="10"/>
          </p:nvPr>
        </p:nvSpPr>
        <p:spPr>
          <a:xfrm>
            <a:off x="9123680" y="5769864"/>
            <a:ext cx="2233168" cy="365125"/>
          </a:xfrm>
        </p:spPr>
        <p:txBody>
          <a:bodyPr vert="horz" lIns="91440" tIns="45720" rIns="91440" bIns="45720" rtlCol="0" anchor="ctr">
            <a:normAutofit/>
          </a:bodyPr>
          <a:lstStyle/>
          <a:p>
            <a:pPr algn="r">
              <a:spcAft>
                <a:spcPts val="600"/>
              </a:spcAft>
            </a:pPr>
            <a:fld id="{F8EC993F-6B32-4C6C-A525-E2372EF6A7A7}" type="datetime1">
              <a:rPr lang="en-US" sz="1150">
                <a:solidFill>
                  <a:srgbClr val="FFFFFF"/>
                </a:solidFill>
              </a:rPr>
              <a:pPr algn="r">
                <a:spcAft>
                  <a:spcPts val="600"/>
                </a:spcAft>
              </a:pPr>
              <a:t>4/26/2025</a:t>
            </a:fld>
            <a:endParaRPr lang="en-US" sz="1150">
              <a:solidFill>
                <a:srgbClr val="FFFFFF"/>
              </a:solidFill>
            </a:endParaRPr>
          </a:p>
        </p:txBody>
      </p:sp>
      <p:sp>
        <p:nvSpPr>
          <p:cNvPr id="4" name="Slide Number Placeholder 3">
            <a:extLst>
              <a:ext uri="{FF2B5EF4-FFF2-40B4-BE49-F238E27FC236}">
                <a16:creationId xmlns:a16="http://schemas.microsoft.com/office/drawing/2014/main" id="{45912B53-C3EC-F851-376A-AC11A85C59C0}"/>
              </a:ext>
            </a:extLst>
          </p:cNvPr>
          <p:cNvSpPr>
            <a:spLocks noGrp="1"/>
          </p:cNvSpPr>
          <p:nvPr>
            <p:ph type="sldNum" sz="quarter" idx="12"/>
          </p:nvPr>
        </p:nvSpPr>
        <p:spPr>
          <a:xfrm>
            <a:off x="9683496" y="4892040"/>
            <a:ext cx="1673352" cy="1005840"/>
          </a:xfrm>
        </p:spPr>
        <p:txBody>
          <a:bodyPr vert="horz" lIns="91440" tIns="45720" rIns="91440" bIns="45720" rtlCol="0" anchor="ctr">
            <a:normAutofit/>
          </a:bodyPr>
          <a:lstStyle/>
          <a:p>
            <a:pPr>
              <a:lnSpc>
                <a:spcPct val="90000"/>
              </a:lnSpc>
              <a:spcAft>
                <a:spcPts val="600"/>
              </a:spcAft>
            </a:pPr>
            <a:fld id="{07273F1E-9C55-4B66-BD2B-F760842A30D8}" type="slidenum">
              <a:rPr lang="en-US" sz="6600">
                <a:solidFill>
                  <a:srgbClr val="FFFFFF"/>
                </a:solidFill>
              </a:rPr>
              <a:pPr>
                <a:lnSpc>
                  <a:spcPct val="90000"/>
                </a:lnSpc>
                <a:spcAft>
                  <a:spcPts val="600"/>
                </a:spcAft>
              </a:pPr>
              <a:t>11</a:t>
            </a:fld>
            <a:endParaRPr lang="en-US" sz="6600">
              <a:solidFill>
                <a:srgbClr val="FFFFFF"/>
              </a:solidFill>
            </a:endParaRPr>
          </a:p>
        </p:txBody>
      </p:sp>
    </p:spTree>
    <p:extLst>
      <p:ext uri="{BB962C8B-B14F-4D97-AF65-F5344CB8AC3E}">
        <p14:creationId xmlns:p14="http://schemas.microsoft.com/office/powerpoint/2010/main" val="25370390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1995" y="0"/>
            <a:ext cx="10515600" cy="809897"/>
          </a:xfrm>
        </p:spPr>
        <p:txBody>
          <a:bodyPr/>
          <a:lstStyle/>
          <a:p>
            <a:r>
              <a:rPr lang="en-US"/>
              <a:t>Glucagon</a:t>
            </a:r>
            <a:endParaRPr lang="en-US" dirty="0"/>
          </a:p>
        </p:txBody>
      </p:sp>
      <p:sp>
        <p:nvSpPr>
          <p:cNvPr id="3" name="Content Placeholder 2"/>
          <p:cNvSpPr>
            <a:spLocks noGrp="1"/>
          </p:cNvSpPr>
          <p:nvPr>
            <p:ph idx="1"/>
          </p:nvPr>
        </p:nvSpPr>
        <p:spPr>
          <a:xfrm>
            <a:off x="171995" y="809897"/>
            <a:ext cx="6855822" cy="4351338"/>
          </a:xfrm>
        </p:spPr>
        <p:txBody>
          <a:bodyPr>
            <a:noAutofit/>
          </a:bodyPr>
          <a:lstStyle/>
          <a:p>
            <a:pPr algn="just" fontAlgn="base">
              <a:lnSpc>
                <a:spcPct val="100000"/>
              </a:lnSpc>
            </a:pPr>
            <a:r>
              <a:rPr lang="en-US" sz="1800">
                <a:latin typeface="Times New Roman" panose="02020603050405020304" pitchFamily="18" charset="0"/>
                <a:cs typeface="Times New Roman" panose="02020603050405020304" pitchFamily="18" charset="0"/>
              </a:rPr>
              <a:t>Receptors in the pancreas can sense the decline in blood glucose levels, such as during periods of fasting or during prolonged labor or exercise. In response, the alpha cells of the pancreas secrete the hormone </a:t>
            </a:r>
            <a:r>
              <a:rPr lang="en-US" sz="1800" b="1">
                <a:latin typeface="Times New Roman" panose="02020603050405020304" pitchFamily="18" charset="0"/>
                <a:cs typeface="Times New Roman" panose="02020603050405020304" pitchFamily="18" charset="0"/>
              </a:rPr>
              <a:t>glucagon</a:t>
            </a:r>
            <a:r>
              <a:rPr lang="en-US" sz="1800">
                <a:latin typeface="Times New Roman" panose="02020603050405020304" pitchFamily="18" charset="0"/>
                <a:cs typeface="Times New Roman" panose="02020603050405020304" pitchFamily="18" charset="0"/>
              </a:rPr>
              <a:t>, which has several effects:</a:t>
            </a:r>
          </a:p>
          <a:p>
            <a:pPr algn="just" fontAlgn="base">
              <a:lnSpc>
                <a:spcPct val="100000"/>
              </a:lnSpc>
            </a:pPr>
            <a:r>
              <a:rPr lang="en-US" sz="1800">
                <a:latin typeface="Times New Roman" panose="02020603050405020304" pitchFamily="18" charset="0"/>
                <a:cs typeface="Times New Roman" panose="02020603050405020304" pitchFamily="18" charset="0"/>
              </a:rPr>
              <a:t>It stimulates the liver to convert its stores of glycogen back into glucose. This response is known as glycogenolysis. The glucose is then released into the circulation for use by body cells.</a:t>
            </a:r>
          </a:p>
          <a:p>
            <a:pPr algn="just" fontAlgn="base">
              <a:lnSpc>
                <a:spcPct val="100000"/>
              </a:lnSpc>
            </a:pPr>
            <a:r>
              <a:rPr lang="en-US" sz="1800">
                <a:latin typeface="Times New Roman" panose="02020603050405020304" pitchFamily="18" charset="0"/>
                <a:cs typeface="Times New Roman" panose="02020603050405020304" pitchFamily="18" charset="0"/>
              </a:rPr>
              <a:t>It stimulates the liver to take up amino acids from the blood and convert them into glucose. This response is known as gluconeogenesis.</a:t>
            </a:r>
          </a:p>
          <a:p>
            <a:pPr algn="just" fontAlgn="base">
              <a:lnSpc>
                <a:spcPct val="100000"/>
              </a:lnSpc>
            </a:pPr>
            <a:r>
              <a:rPr lang="en-US" sz="1800">
                <a:latin typeface="Times New Roman" panose="02020603050405020304" pitchFamily="18" charset="0"/>
                <a:cs typeface="Times New Roman" panose="02020603050405020304" pitchFamily="18" charset="0"/>
              </a:rPr>
              <a:t>It stimulates lipolysis, the breakdown of stored triglycerides into free fatty acids and glycerol. Some of the free glycerol released into the bloodstream travels to the liver, which converts it into glucose. This is also a form of gluconeogenesis.</a:t>
            </a:r>
          </a:p>
          <a:p>
            <a:pPr algn="just" fontAlgn="base">
              <a:lnSpc>
                <a:spcPct val="100000"/>
              </a:lnSpc>
            </a:pPr>
            <a:r>
              <a:rPr lang="en-US" sz="1800">
                <a:latin typeface="Times New Roman" panose="02020603050405020304" pitchFamily="18" charset="0"/>
                <a:cs typeface="Times New Roman" panose="02020603050405020304" pitchFamily="18" charset="0"/>
              </a:rPr>
              <a:t>Taken together, these actions increase blood glucose levels. The activity of glucagon is regulated through a negative feedback mechanism; rising blood glucose levels inhibit further glucagon production and secretion.</a:t>
            </a:r>
          </a:p>
          <a:p>
            <a:pPr algn="just">
              <a:lnSpc>
                <a:spcPct val="100000"/>
              </a:lnSpc>
            </a:pPr>
            <a:br>
              <a:rPr lang="en-US" sz="1800">
                <a:latin typeface="Times New Roman" panose="02020603050405020304" pitchFamily="18" charset="0"/>
                <a:cs typeface="Times New Roman" panose="02020603050405020304" pitchFamily="18" charset="0"/>
              </a:rPr>
            </a:br>
            <a:endParaRPr lang="en-US" sz="1800" dirty="0">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2"/>
          <a:stretch>
            <a:fillRect/>
          </a:stretch>
        </p:blipFill>
        <p:spPr>
          <a:xfrm>
            <a:off x="7027817" y="1097575"/>
            <a:ext cx="4857750" cy="4429125"/>
          </a:xfrm>
          <a:prstGeom prst="rect">
            <a:avLst/>
          </a:prstGeom>
        </p:spPr>
      </p:pic>
      <p:sp>
        <p:nvSpPr>
          <p:cNvPr id="4" name="Date Placeholder 3">
            <a:extLst>
              <a:ext uri="{FF2B5EF4-FFF2-40B4-BE49-F238E27FC236}">
                <a16:creationId xmlns:a16="http://schemas.microsoft.com/office/drawing/2014/main" id="{84CED00F-8389-57EC-2704-6996A951FD88}"/>
              </a:ext>
            </a:extLst>
          </p:cNvPr>
          <p:cNvSpPr>
            <a:spLocks noGrp="1"/>
          </p:cNvSpPr>
          <p:nvPr>
            <p:ph type="dt" sz="half" idx="10"/>
          </p:nvPr>
        </p:nvSpPr>
        <p:spPr/>
        <p:txBody>
          <a:bodyPr/>
          <a:lstStyle/>
          <a:p>
            <a:fld id="{356FA6C6-FD2E-422A-A352-ABF237270E8B}" type="datetime1">
              <a:rPr lang="en-US" smtClean="0"/>
              <a:t>4/26/2025</a:t>
            </a:fld>
            <a:endParaRPr lang="en-US"/>
          </a:p>
        </p:txBody>
      </p:sp>
      <p:sp>
        <p:nvSpPr>
          <p:cNvPr id="6" name="Footer Placeholder 5">
            <a:extLst>
              <a:ext uri="{FF2B5EF4-FFF2-40B4-BE49-F238E27FC236}">
                <a16:creationId xmlns:a16="http://schemas.microsoft.com/office/drawing/2014/main" id="{506A52AE-A6E2-9EBD-DF8A-A346A30C3862}"/>
              </a:ext>
            </a:extLst>
          </p:cNvPr>
          <p:cNvSpPr>
            <a:spLocks noGrp="1"/>
          </p:cNvSpPr>
          <p:nvPr>
            <p:ph type="ftr" sz="quarter" idx="11"/>
          </p:nvPr>
        </p:nvSpPr>
        <p:spPr/>
        <p:txBody>
          <a:bodyPr/>
          <a:lstStyle/>
          <a:p>
            <a:r>
              <a:rPr lang="en-US"/>
              <a:t>Zhikal Omar Khudhur</a:t>
            </a:r>
          </a:p>
        </p:txBody>
      </p:sp>
      <p:sp>
        <p:nvSpPr>
          <p:cNvPr id="7" name="Slide Number Placeholder 6">
            <a:extLst>
              <a:ext uri="{FF2B5EF4-FFF2-40B4-BE49-F238E27FC236}">
                <a16:creationId xmlns:a16="http://schemas.microsoft.com/office/drawing/2014/main" id="{355362AD-E0C0-6EC0-900E-4CF47242D068}"/>
              </a:ext>
            </a:extLst>
          </p:cNvPr>
          <p:cNvSpPr>
            <a:spLocks noGrp="1"/>
          </p:cNvSpPr>
          <p:nvPr>
            <p:ph type="sldNum" sz="quarter" idx="12"/>
          </p:nvPr>
        </p:nvSpPr>
        <p:spPr/>
        <p:txBody>
          <a:bodyPr/>
          <a:lstStyle/>
          <a:p>
            <a:fld id="{07273F1E-9C55-4B66-BD2B-F760842A30D8}" type="slidenum">
              <a:rPr lang="en-US" smtClean="0"/>
              <a:t>12</a:t>
            </a:fld>
            <a:endParaRPr lang="en-US"/>
          </a:p>
        </p:txBody>
      </p:sp>
    </p:spTree>
    <p:extLst>
      <p:ext uri="{BB962C8B-B14F-4D97-AF65-F5344CB8AC3E}">
        <p14:creationId xmlns:p14="http://schemas.microsoft.com/office/powerpoint/2010/main" val="2484364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Footer Placeholder 2">
            <a:extLst>
              <a:ext uri="{FF2B5EF4-FFF2-40B4-BE49-F238E27FC236}">
                <a16:creationId xmlns:a16="http://schemas.microsoft.com/office/drawing/2014/main" id="{43DA99BC-0441-29F7-A4A8-9232D96C7E30}"/>
              </a:ext>
            </a:extLst>
          </p:cNvPr>
          <p:cNvSpPr>
            <a:spLocks noGrp="1"/>
          </p:cNvSpPr>
          <p:nvPr>
            <p:ph type="ftr" sz="quarter" idx="11"/>
          </p:nvPr>
        </p:nvSpPr>
        <p:spPr>
          <a:xfrm rot="5400000">
            <a:off x="-2377440" y="3246120"/>
            <a:ext cx="5605272" cy="365125"/>
          </a:xfrm>
        </p:spPr>
        <p:txBody>
          <a:bodyPr vert="horz" lIns="91440" tIns="45720" rIns="91440" bIns="45720" rtlCol="0" anchor="ctr">
            <a:normAutofit/>
          </a:bodyPr>
          <a:lstStyle/>
          <a:p>
            <a:pPr algn="l">
              <a:spcAft>
                <a:spcPts val="600"/>
              </a:spcAft>
            </a:pPr>
            <a:r>
              <a:rPr lang="en-US" sz="1150" kern="1200">
                <a:solidFill>
                  <a:schemeClr val="tx1">
                    <a:lumMod val="75000"/>
                    <a:lumOff val="25000"/>
                  </a:schemeClr>
                </a:solidFill>
                <a:latin typeface="+mn-lt"/>
                <a:ea typeface="+mn-ea"/>
                <a:cs typeface="+mn-cs"/>
              </a:rPr>
              <a:t>Zhikal Omar Khudhur</a:t>
            </a:r>
          </a:p>
        </p:txBody>
      </p:sp>
      <p:sp>
        <p:nvSpPr>
          <p:cNvPr id="14" name="Right Triangle 13">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a:stretch>
            <a:fillRect/>
          </a:stretch>
        </p:blipFill>
        <p:spPr>
          <a:xfrm>
            <a:off x="1005261" y="918546"/>
            <a:ext cx="7660513" cy="4979334"/>
          </a:xfrm>
          <a:prstGeom prst="rect">
            <a:avLst/>
          </a:prstGeom>
        </p:spPr>
      </p:pic>
      <p:sp>
        <p:nvSpPr>
          <p:cNvPr id="2" name="Date Placeholder 1">
            <a:extLst>
              <a:ext uri="{FF2B5EF4-FFF2-40B4-BE49-F238E27FC236}">
                <a16:creationId xmlns:a16="http://schemas.microsoft.com/office/drawing/2014/main" id="{28EB9C40-6C13-791D-BBD2-5AB8C87551F1}"/>
              </a:ext>
            </a:extLst>
          </p:cNvPr>
          <p:cNvSpPr>
            <a:spLocks noGrp="1"/>
          </p:cNvSpPr>
          <p:nvPr>
            <p:ph type="dt" sz="half" idx="10"/>
          </p:nvPr>
        </p:nvSpPr>
        <p:spPr>
          <a:xfrm>
            <a:off x="9123680" y="5769864"/>
            <a:ext cx="2233168" cy="365125"/>
          </a:xfrm>
        </p:spPr>
        <p:txBody>
          <a:bodyPr vert="horz" lIns="91440" tIns="45720" rIns="91440" bIns="45720" rtlCol="0" anchor="ctr">
            <a:normAutofit/>
          </a:bodyPr>
          <a:lstStyle/>
          <a:p>
            <a:pPr algn="r">
              <a:spcAft>
                <a:spcPts val="600"/>
              </a:spcAft>
            </a:pPr>
            <a:fld id="{4BB91626-F782-4D74-91C0-29F0D064A043}" type="datetime1">
              <a:rPr lang="en-US" sz="1150">
                <a:solidFill>
                  <a:srgbClr val="FFFFFF"/>
                </a:solidFill>
              </a:rPr>
              <a:pPr algn="r">
                <a:spcAft>
                  <a:spcPts val="600"/>
                </a:spcAft>
              </a:pPr>
              <a:t>4/26/2025</a:t>
            </a:fld>
            <a:endParaRPr lang="en-US" sz="1150">
              <a:solidFill>
                <a:srgbClr val="FFFFFF"/>
              </a:solidFill>
            </a:endParaRPr>
          </a:p>
        </p:txBody>
      </p:sp>
      <p:sp>
        <p:nvSpPr>
          <p:cNvPr id="5" name="Slide Number Placeholder 4">
            <a:extLst>
              <a:ext uri="{FF2B5EF4-FFF2-40B4-BE49-F238E27FC236}">
                <a16:creationId xmlns:a16="http://schemas.microsoft.com/office/drawing/2014/main" id="{324BCB47-4D67-7371-03A0-FEA940C8AE1E}"/>
              </a:ext>
            </a:extLst>
          </p:cNvPr>
          <p:cNvSpPr>
            <a:spLocks noGrp="1"/>
          </p:cNvSpPr>
          <p:nvPr>
            <p:ph type="sldNum" sz="quarter" idx="12"/>
          </p:nvPr>
        </p:nvSpPr>
        <p:spPr>
          <a:xfrm>
            <a:off x="9683496" y="4892040"/>
            <a:ext cx="1673352" cy="1005840"/>
          </a:xfrm>
        </p:spPr>
        <p:txBody>
          <a:bodyPr vert="horz" lIns="91440" tIns="45720" rIns="91440" bIns="45720" rtlCol="0" anchor="ctr">
            <a:normAutofit/>
          </a:bodyPr>
          <a:lstStyle/>
          <a:p>
            <a:pPr>
              <a:lnSpc>
                <a:spcPct val="90000"/>
              </a:lnSpc>
              <a:spcAft>
                <a:spcPts val="600"/>
              </a:spcAft>
            </a:pPr>
            <a:fld id="{07273F1E-9C55-4B66-BD2B-F760842A30D8}" type="slidenum">
              <a:rPr lang="en-US" sz="6600">
                <a:solidFill>
                  <a:srgbClr val="FFFFFF"/>
                </a:solidFill>
              </a:rPr>
              <a:pPr>
                <a:lnSpc>
                  <a:spcPct val="90000"/>
                </a:lnSpc>
                <a:spcAft>
                  <a:spcPts val="600"/>
                </a:spcAft>
              </a:pPr>
              <a:t>13</a:t>
            </a:fld>
            <a:endParaRPr lang="en-US" sz="6600">
              <a:solidFill>
                <a:srgbClr val="FFFFFF"/>
              </a:solidFill>
            </a:endParaRPr>
          </a:p>
        </p:txBody>
      </p:sp>
    </p:spTree>
    <p:extLst>
      <p:ext uri="{BB962C8B-B14F-4D97-AF65-F5344CB8AC3E}">
        <p14:creationId xmlns:p14="http://schemas.microsoft.com/office/powerpoint/2010/main" val="17215158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1732" y="321733"/>
            <a:ext cx="11546828" cy="6214534"/>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Footer Placeholder 2">
            <a:extLst>
              <a:ext uri="{FF2B5EF4-FFF2-40B4-BE49-F238E27FC236}">
                <a16:creationId xmlns:a16="http://schemas.microsoft.com/office/drawing/2014/main" id="{2779A9BA-4A26-CAD3-6E06-EA9686F60F37}"/>
              </a:ext>
            </a:extLst>
          </p:cNvPr>
          <p:cNvSpPr>
            <a:spLocks noGrp="1"/>
          </p:cNvSpPr>
          <p:nvPr>
            <p:ph type="ftr" sz="quarter" idx="11"/>
          </p:nvPr>
        </p:nvSpPr>
        <p:spPr>
          <a:xfrm rot="5400000">
            <a:off x="-2377440" y="3246120"/>
            <a:ext cx="5605272" cy="365125"/>
          </a:xfrm>
        </p:spPr>
        <p:txBody>
          <a:bodyPr vert="horz" lIns="91440" tIns="45720" rIns="91440" bIns="45720" rtlCol="0" anchor="ctr">
            <a:normAutofit/>
          </a:bodyPr>
          <a:lstStyle/>
          <a:p>
            <a:pPr algn="l">
              <a:spcAft>
                <a:spcPts val="600"/>
              </a:spcAft>
            </a:pPr>
            <a:r>
              <a:rPr lang="en-US" sz="1150" kern="1200">
                <a:solidFill>
                  <a:schemeClr val="tx1">
                    <a:lumMod val="75000"/>
                    <a:lumOff val="25000"/>
                  </a:schemeClr>
                </a:solidFill>
                <a:latin typeface="+mn-lt"/>
                <a:ea typeface="+mn-ea"/>
                <a:cs typeface="+mn-cs"/>
              </a:rPr>
              <a:t>Zhikal Omar Khudhur</a:t>
            </a:r>
          </a:p>
        </p:txBody>
      </p:sp>
      <p:sp>
        <p:nvSpPr>
          <p:cNvPr id="14" name="Right Triangle 13">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p:nvPicPr>
        <p:blipFill>
          <a:blip r:embed="rId2"/>
          <a:stretch>
            <a:fillRect/>
          </a:stretch>
        </p:blipFill>
        <p:spPr>
          <a:xfrm>
            <a:off x="962163" y="1277869"/>
            <a:ext cx="7746709" cy="4260688"/>
          </a:xfrm>
          <a:prstGeom prst="rect">
            <a:avLst/>
          </a:prstGeom>
        </p:spPr>
      </p:pic>
      <p:sp>
        <p:nvSpPr>
          <p:cNvPr id="2" name="Date Placeholder 1">
            <a:extLst>
              <a:ext uri="{FF2B5EF4-FFF2-40B4-BE49-F238E27FC236}">
                <a16:creationId xmlns:a16="http://schemas.microsoft.com/office/drawing/2014/main" id="{F867844B-1C08-2DEF-1C03-C0561074456F}"/>
              </a:ext>
            </a:extLst>
          </p:cNvPr>
          <p:cNvSpPr>
            <a:spLocks noGrp="1"/>
          </p:cNvSpPr>
          <p:nvPr>
            <p:ph type="dt" sz="half" idx="10"/>
          </p:nvPr>
        </p:nvSpPr>
        <p:spPr>
          <a:xfrm>
            <a:off x="9123680" y="5769864"/>
            <a:ext cx="2233168" cy="365125"/>
          </a:xfrm>
        </p:spPr>
        <p:txBody>
          <a:bodyPr vert="horz" lIns="91440" tIns="45720" rIns="91440" bIns="45720" rtlCol="0" anchor="ctr">
            <a:normAutofit/>
          </a:bodyPr>
          <a:lstStyle/>
          <a:p>
            <a:pPr algn="r">
              <a:spcAft>
                <a:spcPts val="600"/>
              </a:spcAft>
            </a:pPr>
            <a:fld id="{3C34B042-3316-446F-AA4D-49E26C680BCF}" type="datetime1">
              <a:rPr lang="en-US" sz="1150">
                <a:solidFill>
                  <a:srgbClr val="FFFFFF"/>
                </a:solidFill>
              </a:rPr>
              <a:pPr algn="r">
                <a:spcAft>
                  <a:spcPts val="600"/>
                </a:spcAft>
              </a:pPr>
              <a:t>4/26/2025</a:t>
            </a:fld>
            <a:endParaRPr lang="en-US" sz="1150">
              <a:solidFill>
                <a:srgbClr val="FFFFFF"/>
              </a:solidFill>
            </a:endParaRPr>
          </a:p>
        </p:txBody>
      </p:sp>
      <p:sp>
        <p:nvSpPr>
          <p:cNvPr id="5" name="Slide Number Placeholder 4">
            <a:extLst>
              <a:ext uri="{FF2B5EF4-FFF2-40B4-BE49-F238E27FC236}">
                <a16:creationId xmlns:a16="http://schemas.microsoft.com/office/drawing/2014/main" id="{B4949F77-7ED9-D42E-E9C1-EB8FB6A3AB71}"/>
              </a:ext>
            </a:extLst>
          </p:cNvPr>
          <p:cNvSpPr>
            <a:spLocks noGrp="1"/>
          </p:cNvSpPr>
          <p:nvPr>
            <p:ph type="sldNum" sz="quarter" idx="12"/>
          </p:nvPr>
        </p:nvSpPr>
        <p:spPr>
          <a:xfrm>
            <a:off x="9683496" y="4892040"/>
            <a:ext cx="1673352" cy="1005840"/>
          </a:xfrm>
        </p:spPr>
        <p:txBody>
          <a:bodyPr vert="horz" lIns="91440" tIns="45720" rIns="91440" bIns="45720" rtlCol="0" anchor="ctr">
            <a:normAutofit/>
          </a:bodyPr>
          <a:lstStyle/>
          <a:p>
            <a:pPr>
              <a:lnSpc>
                <a:spcPct val="90000"/>
              </a:lnSpc>
              <a:spcAft>
                <a:spcPts val="600"/>
              </a:spcAft>
            </a:pPr>
            <a:fld id="{07273F1E-9C55-4B66-BD2B-F760842A30D8}" type="slidenum">
              <a:rPr lang="en-US" sz="6600">
                <a:solidFill>
                  <a:srgbClr val="FFFFFF"/>
                </a:solidFill>
              </a:rPr>
              <a:pPr>
                <a:lnSpc>
                  <a:spcPct val="90000"/>
                </a:lnSpc>
                <a:spcAft>
                  <a:spcPts val="600"/>
                </a:spcAft>
              </a:pPr>
              <a:t>14</a:t>
            </a:fld>
            <a:endParaRPr lang="en-US" sz="6600">
              <a:solidFill>
                <a:srgbClr val="FFFFFF"/>
              </a:solidFill>
            </a:endParaRPr>
          </a:p>
        </p:txBody>
      </p:sp>
    </p:spTree>
    <p:extLst>
      <p:ext uri="{BB962C8B-B14F-4D97-AF65-F5344CB8AC3E}">
        <p14:creationId xmlns:p14="http://schemas.microsoft.com/office/powerpoint/2010/main" val="27434393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B6CDA21F-E7AF-4C75-8395-33F58D5B0E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AE1C45F0-260A-458C-96ED-C1F6D215121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 y="1216597"/>
            <a:ext cx="731521" cy="673460"/>
            <a:chOff x="3940602" y="308034"/>
            <a:chExt cx="2116791" cy="3428999"/>
          </a:xfrm>
          <a:solidFill>
            <a:schemeClr val="accent4"/>
          </a:solidFill>
        </p:grpSpPr>
        <p:sp>
          <p:nvSpPr>
            <p:cNvPr id="14" name="Rectangle 13">
              <a:extLst>
                <a:ext uri="{FF2B5EF4-FFF2-40B4-BE49-F238E27FC236}">
                  <a16:creationId xmlns:a16="http://schemas.microsoft.com/office/drawing/2014/main" id="{A6604B49-AD5C-4590-B051-06C8222EC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743ECCAF-29C5-4537-947C-7EA1292463D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ED49787B-8DE6-4467-AD0A-8DECC6E0C2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a:extLst>
              <a:ext uri="{FF2B5EF4-FFF2-40B4-BE49-F238E27FC236}">
                <a16:creationId xmlns:a16="http://schemas.microsoft.com/office/drawing/2014/main" id="{D5B0017B-2ECA-49AF-B397-DC140825DF8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79" y="613954"/>
            <a:ext cx="10907487" cy="1894116"/>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14BD3D2-BEF3-694E-BCCA-943A4CB23CB7}"/>
              </a:ext>
            </a:extLst>
          </p:cNvPr>
          <p:cNvSpPr>
            <a:spLocks noGrp="1"/>
          </p:cNvSpPr>
          <p:nvPr>
            <p:ph type="title"/>
          </p:nvPr>
        </p:nvSpPr>
        <p:spPr>
          <a:xfrm>
            <a:off x="1043631" y="809898"/>
            <a:ext cx="9942716" cy="1554480"/>
          </a:xfrm>
        </p:spPr>
        <p:txBody>
          <a:bodyPr anchor="ctr">
            <a:normAutofit/>
          </a:bodyPr>
          <a:lstStyle/>
          <a:p>
            <a:r>
              <a:rPr lang="en-US" sz="4800">
                <a:latin typeface="Arial Rounded MT Bold" panose="020F0704030504030204" pitchFamily="34" charset="77"/>
              </a:rPr>
              <a:t>References</a:t>
            </a:r>
          </a:p>
        </p:txBody>
      </p:sp>
      <p:sp>
        <p:nvSpPr>
          <p:cNvPr id="3" name="Content Placeholder 2">
            <a:extLst>
              <a:ext uri="{FF2B5EF4-FFF2-40B4-BE49-F238E27FC236}">
                <a16:creationId xmlns:a16="http://schemas.microsoft.com/office/drawing/2014/main" id="{144DA719-D71E-6746-824E-F14D09B8A513}"/>
              </a:ext>
            </a:extLst>
          </p:cNvPr>
          <p:cNvSpPr>
            <a:spLocks noGrp="1"/>
          </p:cNvSpPr>
          <p:nvPr>
            <p:ph idx="1"/>
          </p:nvPr>
        </p:nvSpPr>
        <p:spPr>
          <a:xfrm>
            <a:off x="1045028" y="3017522"/>
            <a:ext cx="9941319" cy="3124658"/>
          </a:xfrm>
        </p:spPr>
        <p:txBody>
          <a:bodyPr vert="horz" lIns="91440" tIns="45720" rIns="91440" bIns="45720" rtlCol="0" anchor="ctr">
            <a:normAutofit/>
          </a:bodyPr>
          <a:lstStyle/>
          <a:p>
            <a:pPr lvl="0"/>
            <a:r>
              <a:rPr lang="en-US" sz="1900" b="0" i="0">
                <a:effectLst/>
                <a:latin typeface="Arial" panose="020B0604020202020204" pitchFamily="34" charset="0"/>
              </a:rPr>
              <a:t>Greenstein B. &amp; Wood D. F. (2011). The endocrine system at a glance (3rd ed.). Wiley-Blackwell</a:t>
            </a:r>
          </a:p>
          <a:p>
            <a:pPr lvl="0"/>
            <a:r>
              <a:rPr lang="en-US" sz="1900" b="0" i="0">
                <a:effectLst/>
                <a:latin typeface="Arial" panose="020B0604020202020204" pitchFamily="34" charset="0"/>
              </a:rPr>
              <a:t>Melmed S. Auchus R. J. Goldfine A. B. Koenig R. Rosen C. J. &amp; Williams R. H. (2020). Williams textbook of endocrinology (14th ed.). Elsevier. Boron W. F. &amp; Boulpaep E. L. (2021). </a:t>
            </a:r>
          </a:p>
          <a:p>
            <a:pPr lvl="0"/>
            <a:r>
              <a:rPr lang="en-US" sz="1900" b="0" i="0">
                <a:effectLst/>
                <a:latin typeface="Arial" panose="020B0604020202020204" pitchFamily="34" charset="0"/>
              </a:rPr>
              <a:t>Boron &amp; boulpaep concise medical physiology. Elsevier. Barrett K. E. Barman S. M. Yuan J. X.-J. &amp; Brooks H. (2019). </a:t>
            </a:r>
          </a:p>
          <a:p>
            <a:pPr lvl="0"/>
            <a:r>
              <a:rPr lang="en-US" sz="1900" b="0" i="0">
                <a:effectLst/>
                <a:latin typeface="Arial" panose="020B0604020202020204" pitchFamily="34" charset="0"/>
              </a:rPr>
              <a:t>Ganong's review of medical physiology (review questions) (26th ed.). McGraw-Hill Education LLC Molina P. E. (2018). Endocrine physiology (Fifth). McGraw-Hill Education.</a:t>
            </a:r>
            <a:endParaRPr lang="en-US" sz="1900"/>
          </a:p>
          <a:p>
            <a:endParaRPr lang="en-US" sz="1900"/>
          </a:p>
        </p:txBody>
      </p:sp>
      <p:cxnSp>
        <p:nvCxnSpPr>
          <p:cNvPr id="20" name="Straight Connector 19">
            <a:extLst>
              <a:ext uri="{FF2B5EF4-FFF2-40B4-BE49-F238E27FC236}">
                <a16:creationId xmlns:a16="http://schemas.microsoft.com/office/drawing/2014/main" id="{6CF1BAF6-AD41-4082-B212-8A1F9A2E877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8200" y="6485313"/>
            <a:ext cx="10515600"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Footer Placeholder 4">
            <a:extLst>
              <a:ext uri="{FF2B5EF4-FFF2-40B4-BE49-F238E27FC236}">
                <a16:creationId xmlns:a16="http://schemas.microsoft.com/office/drawing/2014/main" id="{FB91057D-F424-BE3C-623E-544300092D55}"/>
              </a:ext>
            </a:extLst>
          </p:cNvPr>
          <p:cNvSpPr>
            <a:spLocks noGrp="1"/>
          </p:cNvSpPr>
          <p:nvPr>
            <p:ph type="ftr" sz="quarter" idx="11"/>
          </p:nvPr>
        </p:nvSpPr>
        <p:spPr>
          <a:xfrm>
            <a:off x="4038600" y="6492240"/>
            <a:ext cx="4114800" cy="365125"/>
          </a:xfrm>
        </p:spPr>
        <p:txBody>
          <a:bodyPr>
            <a:normAutofit/>
          </a:bodyPr>
          <a:lstStyle/>
          <a:p>
            <a:pPr>
              <a:spcAft>
                <a:spcPts val="600"/>
              </a:spcAft>
            </a:pPr>
            <a:r>
              <a:rPr lang="en-US"/>
              <a:t>Zhikal Omar Khudhur</a:t>
            </a:r>
          </a:p>
        </p:txBody>
      </p:sp>
      <p:sp>
        <p:nvSpPr>
          <p:cNvPr id="6" name="Slide Number Placeholder 5">
            <a:extLst>
              <a:ext uri="{FF2B5EF4-FFF2-40B4-BE49-F238E27FC236}">
                <a16:creationId xmlns:a16="http://schemas.microsoft.com/office/drawing/2014/main" id="{906FEF49-E28C-F4B2-65DF-55E7C41F8F82}"/>
              </a:ext>
            </a:extLst>
          </p:cNvPr>
          <p:cNvSpPr>
            <a:spLocks noGrp="1"/>
          </p:cNvSpPr>
          <p:nvPr>
            <p:ph type="sldNum" sz="quarter" idx="12"/>
          </p:nvPr>
        </p:nvSpPr>
        <p:spPr>
          <a:xfrm>
            <a:off x="8610600" y="6492240"/>
            <a:ext cx="2743200" cy="365125"/>
          </a:xfrm>
        </p:spPr>
        <p:txBody>
          <a:bodyPr>
            <a:normAutofit/>
          </a:bodyPr>
          <a:lstStyle/>
          <a:p>
            <a:pPr>
              <a:spcAft>
                <a:spcPts val="600"/>
              </a:spcAft>
            </a:pPr>
            <a:fld id="{6230061B-0EDB-429C-953C-9AA53C3A2E63}" type="slidenum">
              <a:rPr lang="en-US" smtClean="0"/>
              <a:pPr>
                <a:spcAft>
                  <a:spcPts val="600"/>
                </a:spcAft>
              </a:pPr>
              <a:t>15</a:t>
            </a:fld>
            <a:endParaRPr lang="en-US"/>
          </a:p>
        </p:txBody>
      </p:sp>
      <p:sp>
        <p:nvSpPr>
          <p:cNvPr id="4" name="Date Placeholder 3">
            <a:extLst>
              <a:ext uri="{FF2B5EF4-FFF2-40B4-BE49-F238E27FC236}">
                <a16:creationId xmlns:a16="http://schemas.microsoft.com/office/drawing/2014/main" id="{5FD00452-AD78-72BF-9DDD-1749D74276DD}"/>
              </a:ext>
            </a:extLst>
          </p:cNvPr>
          <p:cNvSpPr>
            <a:spLocks noGrp="1"/>
          </p:cNvSpPr>
          <p:nvPr>
            <p:ph type="dt" sz="half" idx="10"/>
          </p:nvPr>
        </p:nvSpPr>
        <p:spPr/>
        <p:txBody>
          <a:bodyPr/>
          <a:lstStyle/>
          <a:p>
            <a:fld id="{1168DFD3-260F-445B-842E-958FC5D23B34}" type="datetime1">
              <a:rPr lang="en-US" smtClean="0"/>
              <a:t>4/26/2025</a:t>
            </a:fld>
            <a:endParaRPr lang="en-US"/>
          </a:p>
        </p:txBody>
      </p:sp>
    </p:spTree>
    <p:extLst>
      <p:ext uri="{BB962C8B-B14F-4D97-AF65-F5344CB8AC3E}">
        <p14:creationId xmlns:p14="http://schemas.microsoft.com/office/powerpoint/2010/main" val="28043394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E3DA8-8549-7DB9-6F1A-EBE642AFFFD0}"/>
              </a:ext>
            </a:extLst>
          </p:cNvPr>
          <p:cNvSpPr>
            <a:spLocks noGrp="1"/>
          </p:cNvSpPr>
          <p:nvPr>
            <p:ph type="title"/>
          </p:nvPr>
        </p:nvSpPr>
        <p:spPr>
          <a:xfrm>
            <a:off x="838200" y="365125"/>
            <a:ext cx="9997966" cy="1325563"/>
          </a:xfrm>
        </p:spPr>
        <p:txBody>
          <a:bodyPr/>
          <a:lstStyle/>
          <a:p>
            <a:pPr algn="r"/>
            <a:r>
              <a:rPr lang="en-US" dirty="0"/>
              <a:t>Thank you</a:t>
            </a:r>
          </a:p>
        </p:txBody>
      </p:sp>
      <p:pic>
        <p:nvPicPr>
          <p:cNvPr id="3074" name="Picture 2" descr="Thyroid Surgery | Yeditepe Üniversitesi Hastanesi">
            <a:extLst>
              <a:ext uri="{FF2B5EF4-FFF2-40B4-BE49-F238E27FC236}">
                <a16:creationId xmlns:a16="http://schemas.microsoft.com/office/drawing/2014/main" id="{BC8F0F18-A151-D2C2-CFD2-E76DF45BAC8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1827020"/>
            <a:ext cx="9055763" cy="5030980"/>
          </a:xfrm>
          <a:prstGeom prst="rect">
            <a:avLst/>
          </a:prstGeom>
          <a:noFill/>
          <a:extLst>
            <a:ext uri="{909E8E84-426E-40DD-AFC4-6F175D3DCCD1}">
              <a14:hiddenFill xmlns:a14="http://schemas.microsoft.com/office/drawing/2010/main">
                <a:solidFill>
                  <a:srgbClr val="FFFFFF"/>
                </a:solidFill>
              </a14:hiddenFill>
            </a:ext>
          </a:extLst>
        </p:spPr>
      </p:pic>
      <p:sp>
        <p:nvSpPr>
          <p:cNvPr id="4" name="Footer Placeholder 3">
            <a:extLst>
              <a:ext uri="{FF2B5EF4-FFF2-40B4-BE49-F238E27FC236}">
                <a16:creationId xmlns:a16="http://schemas.microsoft.com/office/drawing/2014/main" id="{F4668D94-D71A-E251-AA1B-BAB79D009DC6}"/>
              </a:ext>
            </a:extLst>
          </p:cNvPr>
          <p:cNvSpPr>
            <a:spLocks noGrp="1"/>
          </p:cNvSpPr>
          <p:nvPr>
            <p:ph type="ftr" sz="quarter" idx="11"/>
          </p:nvPr>
        </p:nvSpPr>
        <p:spPr/>
        <p:txBody>
          <a:bodyPr/>
          <a:lstStyle/>
          <a:p>
            <a:r>
              <a:rPr lang="en-US"/>
              <a:t>Zhikal Omar Khudhur</a:t>
            </a:r>
          </a:p>
        </p:txBody>
      </p:sp>
      <p:sp>
        <p:nvSpPr>
          <p:cNvPr id="5" name="Slide Number Placeholder 4">
            <a:extLst>
              <a:ext uri="{FF2B5EF4-FFF2-40B4-BE49-F238E27FC236}">
                <a16:creationId xmlns:a16="http://schemas.microsoft.com/office/drawing/2014/main" id="{AE53B90B-619B-E87C-8FF1-AF967A7D6D12}"/>
              </a:ext>
            </a:extLst>
          </p:cNvPr>
          <p:cNvSpPr>
            <a:spLocks noGrp="1"/>
          </p:cNvSpPr>
          <p:nvPr>
            <p:ph type="sldNum" sz="quarter" idx="12"/>
          </p:nvPr>
        </p:nvSpPr>
        <p:spPr/>
        <p:txBody>
          <a:bodyPr/>
          <a:lstStyle/>
          <a:p>
            <a:fld id="{6230061B-0EDB-429C-953C-9AA53C3A2E63}" type="slidenum">
              <a:rPr lang="en-US" smtClean="0"/>
              <a:t>16</a:t>
            </a:fld>
            <a:endParaRPr lang="en-US"/>
          </a:p>
        </p:txBody>
      </p:sp>
      <p:sp>
        <p:nvSpPr>
          <p:cNvPr id="3" name="Date Placeholder 2">
            <a:extLst>
              <a:ext uri="{FF2B5EF4-FFF2-40B4-BE49-F238E27FC236}">
                <a16:creationId xmlns:a16="http://schemas.microsoft.com/office/drawing/2014/main" id="{717A42AD-D0C5-A0EE-C655-F22D5D8D0F89}"/>
              </a:ext>
            </a:extLst>
          </p:cNvPr>
          <p:cNvSpPr>
            <a:spLocks noGrp="1"/>
          </p:cNvSpPr>
          <p:nvPr>
            <p:ph type="dt" sz="half" idx="10"/>
          </p:nvPr>
        </p:nvSpPr>
        <p:spPr/>
        <p:txBody>
          <a:bodyPr/>
          <a:lstStyle/>
          <a:p>
            <a:fld id="{39FA7BFC-2BC5-4D54-8480-A72AC4203C3D}" type="datetime1">
              <a:rPr lang="en-US" smtClean="0"/>
              <a:t>4/26/2025</a:t>
            </a:fld>
            <a:endParaRPr lang="en-US"/>
          </a:p>
        </p:txBody>
      </p:sp>
    </p:spTree>
    <p:extLst>
      <p:ext uri="{BB962C8B-B14F-4D97-AF65-F5344CB8AC3E}">
        <p14:creationId xmlns:p14="http://schemas.microsoft.com/office/powerpoint/2010/main" val="36624153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DA2E7C1E-2B5A-4BBA-AE51-1CD8C19309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6">
            <a:extLst>
              <a:ext uri="{FF2B5EF4-FFF2-40B4-BE49-F238E27FC236}">
                <a16:creationId xmlns:a16="http://schemas.microsoft.com/office/drawing/2014/main" id="{43DF76B1-5174-4FAF-9D19-FFEE984268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838200" y="720953"/>
            <a:ext cx="10515600" cy="5416094"/>
          </a:xfrm>
          <a:custGeom>
            <a:avLst/>
            <a:gdLst>
              <a:gd name="connsiteX0" fmla="*/ 0 w 10515600"/>
              <a:gd name="connsiteY0" fmla="*/ 0 h 5416094"/>
              <a:gd name="connsiteX1" fmla="*/ 552069 w 10515600"/>
              <a:gd name="connsiteY1" fmla="*/ 0 h 5416094"/>
              <a:gd name="connsiteX2" fmla="*/ 893826 w 10515600"/>
              <a:gd name="connsiteY2" fmla="*/ 0 h 5416094"/>
              <a:gd name="connsiteX3" fmla="*/ 1761363 w 10515600"/>
              <a:gd name="connsiteY3" fmla="*/ 0 h 5416094"/>
              <a:gd name="connsiteX4" fmla="*/ 2313432 w 10515600"/>
              <a:gd name="connsiteY4" fmla="*/ 0 h 5416094"/>
              <a:gd name="connsiteX5" fmla="*/ 2865501 w 10515600"/>
              <a:gd name="connsiteY5" fmla="*/ 0 h 5416094"/>
              <a:gd name="connsiteX6" fmla="*/ 3733038 w 10515600"/>
              <a:gd name="connsiteY6" fmla="*/ 0 h 5416094"/>
              <a:gd name="connsiteX7" fmla="*/ 4179951 w 10515600"/>
              <a:gd name="connsiteY7" fmla="*/ 0 h 5416094"/>
              <a:gd name="connsiteX8" fmla="*/ 5047488 w 10515600"/>
              <a:gd name="connsiteY8" fmla="*/ 0 h 5416094"/>
              <a:gd name="connsiteX9" fmla="*/ 5915025 w 10515600"/>
              <a:gd name="connsiteY9" fmla="*/ 0 h 5416094"/>
              <a:gd name="connsiteX10" fmla="*/ 6572250 w 10515600"/>
              <a:gd name="connsiteY10" fmla="*/ 0 h 5416094"/>
              <a:gd name="connsiteX11" fmla="*/ 7439787 w 10515600"/>
              <a:gd name="connsiteY11" fmla="*/ 0 h 5416094"/>
              <a:gd name="connsiteX12" fmla="*/ 7991856 w 10515600"/>
              <a:gd name="connsiteY12" fmla="*/ 0 h 5416094"/>
              <a:gd name="connsiteX13" fmla="*/ 8543925 w 10515600"/>
              <a:gd name="connsiteY13" fmla="*/ 0 h 5416094"/>
              <a:gd name="connsiteX14" fmla="*/ 9306306 w 10515600"/>
              <a:gd name="connsiteY14" fmla="*/ 0 h 5416094"/>
              <a:gd name="connsiteX15" fmla="*/ 9858375 w 10515600"/>
              <a:gd name="connsiteY15" fmla="*/ 0 h 5416094"/>
              <a:gd name="connsiteX16" fmla="*/ 10515600 w 10515600"/>
              <a:gd name="connsiteY16" fmla="*/ 0 h 5416094"/>
              <a:gd name="connsiteX17" fmla="*/ 10515600 w 10515600"/>
              <a:gd name="connsiteY17" fmla="*/ 785334 h 5416094"/>
              <a:gd name="connsiteX18" fmla="*/ 10515600 w 10515600"/>
              <a:gd name="connsiteY18" fmla="*/ 1516506 h 5416094"/>
              <a:gd name="connsiteX19" fmla="*/ 10515600 w 10515600"/>
              <a:gd name="connsiteY19" fmla="*/ 2247679 h 5416094"/>
              <a:gd name="connsiteX20" fmla="*/ 10515600 w 10515600"/>
              <a:gd name="connsiteY20" fmla="*/ 2762208 h 5416094"/>
              <a:gd name="connsiteX21" fmla="*/ 10515600 w 10515600"/>
              <a:gd name="connsiteY21" fmla="*/ 3330898 h 5416094"/>
              <a:gd name="connsiteX22" fmla="*/ 10515600 w 10515600"/>
              <a:gd name="connsiteY22" fmla="*/ 4062071 h 5416094"/>
              <a:gd name="connsiteX23" fmla="*/ 10515600 w 10515600"/>
              <a:gd name="connsiteY23" fmla="*/ 4684921 h 5416094"/>
              <a:gd name="connsiteX24" fmla="*/ 10515600 w 10515600"/>
              <a:gd name="connsiteY24" fmla="*/ 5416094 h 5416094"/>
              <a:gd name="connsiteX25" fmla="*/ 9753219 w 10515600"/>
              <a:gd name="connsiteY25" fmla="*/ 5416094 h 5416094"/>
              <a:gd name="connsiteX26" fmla="*/ 9411462 w 10515600"/>
              <a:gd name="connsiteY26" fmla="*/ 5416094 h 5416094"/>
              <a:gd name="connsiteX27" fmla="*/ 8754237 w 10515600"/>
              <a:gd name="connsiteY27" fmla="*/ 5416094 h 5416094"/>
              <a:gd name="connsiteX28" fmla="*/ 8307324 w 10515600"/>
              <a:gd name="connsiteY28" fmla="*/ 5416094 h 5416094"/>
              <a:gd name="connsiteX29" fmla="*/ 7544943 w 10515600"/>
              <a:gd name="connsiteY29" fmla="*/ 5416094 h 5416094"/>
              <a:gd name="connsiteX30" fmla="*/ 7098030 w 10515600"/>
              <a:gd name="connsiteY30" fmla="*/ 5416094 h 5416094"/>
              <a:gd name="connsiteX31" fmla="*/ 6335649 w 10515600"/>
              <a:gd name="connsiteY31" fmla="*/ 5416094 h 5416094"/>
              <a:gd name="connsiteX32" fmla="*/ 5993892 w 10515600"/>
              <a:gd name="connsiteY32" fmla="*/ 5416094 h 5416094"/>
              <a:gd name="connsiteX33" fmla="*/ 5231511 w 10515600"/>
              <a:gd name="connsiteY33" fmla="*/ 5416094 h 5416094"/>
              <a:gd name="connsiteX34" fmla="*/ 4784598 w 10515600"/>
              <a:gd name="connsiteY34" fmla="*/ 5416094 h 5416094"/>
              <a:gd name="connsiteX35" fmla="*/ 4442841 w 10515600"/>
              <a:gd name="connsiteY35" fmla="*/ 5416094 h 5416094"/>
              <a:gd name="connsiteX36" fmla="*/ 3995928 w 10515600"/>
              <a:gd name="connsiteY36" fmla="*/ 5416094 h 5416094"/>
              <a:gd name="connsiteX37" fmla="*/ 3233547 w 10515600"/>
              <a:gd name="connsiteY37" fmla="*/ 5416094 h 5416094"/>
              <a:gd name="connsiteX38" fmla="*/ 2786634 w 10515600"/>
              <a:gd name="connsiteY38" fmla="*/ 5416094 h 5416094"/>
              <a:gd name="connsiteX39" fmla="*/ 2444877 w 10515600"/>
              <a:gd name="connsiteY39" fmla="*/ 5416094 h 5416094"/>
              <a:gd name="connsiteX40" fmla="*/ 1997964 w 10515600"/>
              <a:gd name="connsiteY40" fmla="*/ 5416094 h 5416094"/>
              <a:gd name="connsiteX41" fmla="*/ 1445895 w 10515600"/>
              <a:gd name="connsiteY41" fmla="*/ 5416094 h 5416094"/>
              <a:gd name="connsiteX42" fmla="*/ 788670 w 10515600"/>
              <a:gd name="connsiteY42" fmla="*/ 5416094 h 5416094"/>
              <a:gd name="connsiteX43" fmla="*/ 0 w 10515600"/>
              <a:gd name="connsiteY43" fmla="*/ 5416094 h 5416094"/>
              <a:gd name="connsiteX44" fmla="*/ 0 w 10515600"/>
              <a:gd name="connsiteY44" fmla="*/ 4630760 h 5416094"/>
              <a:gd name="connsiteX45" fmla="*/ 0 w 10515600"/>
              <a:gd name="connsiteY45" fmla="*/ 3953749 h 5416094"/>
              <a:gd name="connsiteX46" fmla="*/ 0 w 10515600"/>
              <a:gd name="connsiteY46" fmla="*/ 3276737 h 5416094"/>
              <a:gd name="connsiteX47" fmla="*/ 0 w 10515600"/>
              <a:gd name="connsiteY47" fmla="*/ 2599725 h 5416094"/>
              <a:gd name="connsiteX48" fmla="*/ 0 w 10515600"/>
              <a:gd name="connsiteY48" fmla="*/ 1922713 h 5416094"/>
              <a:gd name="connsiteX49" fmla="*/ 0 w 10515600"/>
              <a:gd name="connsiteY49" fmla="*/ 1299863 h 5416094"/>
              <a:gd name="connsiteX50" fmla="*/ 0 w 10515600"/>
              <a:gd name="connsiteY50" fmla="*/ 0 h 5416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15600" h="5416094"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24919" y="196329"/>
                  <a:pt x="10549062" y="488432"/>
                  <a:pt x="10515600" y="785334"/>
                </a:cubicBezTo>
                <a:cubicBezTo>
                  <a:pt x="10482138" y="1082236"/>
                  <a:pt x="10536385" y="1323726"/>
                  <a:pt x="10515600" y="1516506"/>
                </a:cubicBezTo>
                <a:cubicBezTo>
                  <a:pt x="10494815" y="1709286"/>
                  <a:pt x="10546328" y="2097632"/>
                  <a:pt x="10515600" y="2247679"/>
                </a:cubicBezTo>
                <a:cubicBezTo>
                  <a:pt x="10484872" y="2397726"/>
                  <a:pt x="10491771" y="2577292"/>
                  <a:pt x="10515600" y="2762208"/>
                </a:cubicBezTo>
                <a:cubicBezTo>
                  <a:pt x="10539429" y="2947124"/>
                  <a:pt x="10511007" y="3105736"/>
                  <a:pt x="10515600" y="3330898"/>
                </a:cubicBezTo>
                <a:cubicBezTo>
                  <a:pt x="10520194" y="3556060"/>
                  <a:pt x="10497393" y="3882611"/>
                  <a:pt x="10515600" y="4062071"/>
                </a:cubicBezTo>
                <a:cubicBezTo>
                  <a:pt x="10533807" y="4241531"/>
                  <a:pt x="10544791" y="4505155"/>
                  <a:pt x="10515600" y="4684921"/>
                </a:cubicBezTo>
                <a:cubicBezTo>
                  <a:pt x="10486410" y="4864687"/>
                  <a:pt x="10497356" y="5246484"/>
                  <a:pt x="10515600" y="5416094"/>
                </a:cubicBezTo>
                <a:cubicBezTo>
                  <a:pt x="10245623" y="5445692"/>
                  <a:pt x="10029676" y="5415505"/>
                  <a:pt x="9753219" y="5416094"/>
                </a:cubicBezTo>
                <a:cubicBezTo>
                  <a:pt x="9476762" y="5416683"/>
                  <a:pt x="9553148" y="5422760"/>
                  <a:pt x="9411462" y="5416094"/>
                </a:cubicBezTo>
                <a:cubicBezTo>
                  <a:pt x="9269776" y="5409428"/>
                  <a:pt x="8927709" y="5385012"/>
                  <a:pt x="8754237" y="5416094"/>
                </a:cubicBezTo>
                <a:cubicBezTo>
                  <a:pt x="8580766" y="5447176"/>
                  <a:pt x="8413264" y="5410024"/>
                  <a:pt x="8307324" y="5416094"/>
                </a:cubicBezTo>
                <a:cubicBezTo>
                  <a:pt x="8201384" y="5422164"/>
                  <a:pt x="7912690" y="5421686"/>
                  <a:pt x="7544943" y="5416094"/>
                </a:cubicBezTo>
                <a:cubicBezTo>
                  <a:pt x="7177196" y="5410502"/>
                  <a:pt x="7304235" y="5418502"/>
                  <a:pt x="7098030" y="5416094"/>
                </a:cubicBezTo>
                <a:cubicBezTo>
                  <a:pt x="6891825" y="5413686"/>
                  <a:pt x="6541479" y="5434609"/>
                  <a:pt x="6335649" y="5416094"/>
                </a:cubicBezTo>
                <a:cubicBezTo>
                  <a:pt x="6129819" y="5397579"/>
                  <a:pt x="6106541" y="5402791"/>
                  <a:pt x="5993892" y="5416094"/>
                </a:cubicBezTo>
                <a:cubicBezTo>
                  <a:pt x="5881243" y="5429397"/>
                  <a:pt x="5545248" y="5437743"/>
                  <a:pt x="5231511" y="5416094"/>
                </a:cubicBezTo>
                <a:cubicBezTo>
                  <a:pt x="4917774" y="5394445"/>
                  <a:pt x="4963237" y="5426599"/>
                  <a:pt x="4784598" y="5416094"/>
                </a:cubicBezTo>
                <a:cubicBezTo>
                  <a:pt x="4605959" y="5405589"/>
                  <a:pt x="4605904" y="5406658"/>
                  <a:pt x="4442841" y="5416094"/>
                </a:cubicBezTo>
                <a:cubicBezTo>
                  <a:pt x="4279778" y="5425530"/>
                  <a:pt x="4177180" y="5426138"/>
                  <a:pt x="3995928" y="5416094"/>
                </a:cubicBezTo>
                <a:cubicBezTo>
                  <a:pt x="3814676" y="5406050"/>
                  <a:pt x="3516440" y="5429234"/>
                  <a:pt x="3233547" y="5416094"/>
                </a:cubicBezTo>
                <a:cubicBezTo>
                  <a:pt x="2950654" y="5402954"/>
                  <a:pt x="2884354" y="5436103"/>
                  <a:pt x="2786634" y="5416094"/>
                </a:cubicBezTo>
                <a:cubicBezTo>
                  <a:pt x="2688914" y="5396085"/>
                  <a:pt x="2522958" y="5423232"/>
                  <a:pt x="2444877" y="5416094"/>
                </a:cubicBezTo>
                <a:cubicBezTo>
                  <a:pt x="2366796" y="5408956"/>
                  <a:pt x="2104768" y="5395479"/>
                  <a:pt x="1997964" y="5416094"/>
                </a:cubicBezTo>
                <a:cubicBezTo>
                  <a:pt x="1891160" y="5436709"/>
                  <a:pt x="1573016" y="5412376"/>
                  <a:pt x="1445895" y="5416094"/>
                </a:cubicBezTo>
                <a:cubicBezTo>
                  <a:pt x="1318774" y="5419812"/>
                  <a:pt x="986443" y="5400529"/>
                  <a:pt x="788670" y="5416094"/>
                </a:cubicBezTo>
                <a:cubicBezTo>
                  <a:pt x="590897" y="5431659"/>
                  <a:pt x="363709" y="5381266"/>
                  <a:pt x="0" y="5416094"/>
                </a:cubicBezTo>
                <a:cubicBezTo>
                  <a:pt x="-22973" y="5218643"/>
                  <a:pt x="-26699" y="5010779"/>
                  <a:pt x="0" y="4630760"/>
                </a:cubicBezTo>
                <a:cubicBezTo>
                  <a:pt x="26699" y="4250741"/>
                  <a:pt x="-15389" y="4196664"/>
                  <a:pt x="0" y="3953749"/>
                </a:cubicBezTo>
                <a:cubicBezTo>
                  <a:pt x="15389" y="3710834"/>
                  <a:pt x="468" y="3611311"/>
                  <a:pt x="0" y="3276737"/>
                </a:cubicBezTo>
                <a:cubicBezTo>
                  <a:pt x="-468" y="2942163"/>
                  <a:pt x="15360" y="2781998"/>
                  <a:pt x="0" y="2599725"/>
                </a:cubicBezTo>
                <a:cubicBezTo>
                  <a:pt x="-15360" y="2417452"/>
                  <a:pt x="14816" y="2100232"/>
                  <a:pt x="0" y="1922713"/>
                </a:cubicBezTo>
                <a:cubicBezTo>
                  <a:pt x="-14816" y="1745194"/>
                  <a:pt x="-24648" y="1604167"/>
                  <a:pt x="0" y="1299863"/>
                </a:cubicBezTo>
                <a:cubicBezTo>
                  <a:pt x="24648" y="995559"/>
                  <a:pt x="2182" y="279525"/>
                  <a:pt x="0" y="0"/>
                </a:cubicBezTo>
                <a:close/>
              </a:path>
            </a:pathLst>
          </a:custGeom>
          <a:noFill/>
          <a:ln w="4762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1853582" y="1411396"/>
            <a:ext cx="2014853" cy="3699866"/>
          </a:xfrm>
          <a:prstGeom prst="rect">
            <a:avLst/>
          </a:prstGeom>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defTabSz="658368">
              <a:lnSpc>
                <a:spcPct val="90000"/>
              </a:lnSpc>
              <a:spcAft>
                <a:spcPts val="432"/>
              </a:spcAft>
              <a:defRPr/>
            </a:pPr>
            <a:r>
              <a:rPr lang="en-US" altLang="zh-CN" sz="2880" b="1" kern="1200" baseline="0">
                <a:solidFill>
                  <a:schemeClr val="tx1"/>
                </a:solidFill>
                <a:latin typeface="Calibri Light"/>
                <a:ea typeface="等线 Light" panose="02010600030101010101" pitchFamily="2" charset="-122"/>
                <a:cs typeface="+mj-cs"/>
              </a:rPr>
              <a:t>Objectives</a:t>
            </a:r>
            <a:endParaRPr lang="en-US" altLang="zh-CN" sz="2880" b="0" kern="1200" baseline="0" dirty="0">
              <a:solidFill>
                <a:schemeClr val="tx1"/>
              </a:solidFill>
              <a:latin typeface="Calibri Light"/>
              <a:ea typeface="等线 Light" panose="02010600030101010101" pitchFamily="2" charset="-122"/>
              <a:cs typeface="+mj-cs"/>
            </a:endParaRPr>
          </a:p>
          <a:p>
            <a:pPr defTabSz="658368">
              <a:lnSpc>
                <a:spcPct val="90000"/>
              </a:lnSpc>
              <a:spcAft>
                <a:spcPts val="432"/>
              </a:spcAft>
              <a:defRPr/>
            </a:pPr>
            <a:endParaRPr lang="en-US" altLang="zh-CN" sz="2880" b="0" kern="1200" baseline="0" dirty="0">
              <a:solidFill>
                <a:srgbClr val="FFFFFF"/>
              </a:solidFill>
              <a:latin typeface="Calibri Light"/>
              <a:ea typeface="等线 Light" panose="02010600030101010101" pitchFamily="2" charset="-122"/>
              <a:cs typeface="+mj-cs"/>
            </a:endParaRPr>
          </a:p>
          <a:p>
            <a:pPr defTabSz="658368">
              <a:lnSpc>
                <a:spcPct val="90000"/>
              </a:lnSpc>
              <a:spcAft>
                <a:spcPts val="432"/>
              </a:spcAft>
              <a:defRPr/>
            </a:pPr>
            <a:endParaRPr lang="en-US" altLang="zh-CN" sz="2880" b="0" kern="1200" baseline="0" dirty="0">
              <a:solidFill>
                <a:srgbClr val="FFFFFF"/>
              </a:solidFill>
              <a:latin typeface="Calibri Light"/>
              <a:ea typeface="等线 Light" panose="02010600030101010101" pitchFamily="2" charset="-122"/>
              <a:cs typeface="+mj-cs"/>
            </a:endParaRPr>
          </a:p>
          <a:p>
            <a:pPr defTabSz="658368">
              <a:lnSpc>
                <a:spcPct val="90000"/>
              </a:lnSpc>
              <a:spcAft>
                <a:spcPts val="432"/>
              </a:spcAft>
              <a:defRPr/>
            </a:pPr>
            <a:endParaRPr lang="en-US" altLang="zh-CN" sz="2880" b="0" kern="1200" baseline="0" dirty="0">
              <a:solidFill>
                <a:srgbClr val="FFFFFF"/>
              </a:solidFill>
              <a:latin typeface="Calibri Light"/>
              <a:ea typeface="等线 Light" panose="02010600030101010101" pitchFamily="2" charset="-122"/>
              <a:cs typeface="+mj-cs"/>
            </a:endParaRPr>
          </a:p>
          <a:p>
            <a:pPr defTabSz="658368">
              <a:lnSpc>
                <a:spcPct val="90000"/>
              </a:lnSpc>
              <a:spcAft>
                <a:spcPts val="432"/>
              </a:spcAft>
              <a:defRPr/>
            </a:pPr>
            <a:endParaRPr lang="en-US" altLang="zh-CN" sz="2880" b="0" kern="1200" baseline="0" dirty="0">
              <a:solidFill>
                <a:srgbClr val="FFFFFF"/>
              </a:solidFill>
              <a:latin typeface="Calibri Light"/>
              <a:ea typeface="等线 Light" panose="02010600030101010101" pitchFamily="2" charset="-122"/>
              <a:cs typeface="+mj-cs"/>
            </a:endParaRPr>
          </a:p>
          <a:p>
            <a:pPr marL="0" marR="0" lvl="0" indent="0" algn="l" defTabSz="914400" rtl="0" eaLnBrk="1" fontAlgn="base" latinLnBrk="0" hangingPunct="1">
              <a:lnSpc>
                <a:spcPct val="90000"/>
              </a:lnSpc>
              <a:spcBef>
                <a:spcPct val="0"/>
              </a:spcBef>
              <a:spcAft>
                <a:spcPts val="600"/>
              </a:spcAft>
              <a:buClrTx/>
              <a:buSzTx/>
              <a:buFontTx/>
              <a:buNone/>
              <a:tabLst/>
              <a:defRPr/>
            </a:pPr>
            <a:endParaRPr kumimoji="0" lang="en-US" altLang="zh-CN" sz="4000" b="0" i="0" u="none" strike="noStrike" kern="1200" cap="none" spc="0" normalizeH="0" baseline="0" noProof="0" dirty="0">
              <a:ln>
                <a:noFill/>
              </a:ln>
              <a:solidFill>
                <a:srgbClr val="FFFFFF"/>
              </a:solidFill>
              <a:effectLst/>
              <a:uLnTx/>
              <a:uFillTx/>
              <a:latin typeface="Calibri Light"/>
              <a:ea typeface="等线 Light" panose="02010600030101010101" pitchFamily="2" charset="-122"/>
              <a:cs typeface="+mj-cs"/>
            </a:endParaRPr>
          </a:p>
        </p:txBody>
      </p:sp>
      <p:sp>
        <p:nvSpPr>
          <p:cNvPr id="3" name="Footer Placeholder 2">
            <a:extLst>
              <a:ext uri="{FF2B5EF4-FFF2-40B4-BE49-F238E27FC236}">
                <a16:creationId xmlns:a16="http://schemas.microsoft.com/office/drawing/2014/main" id="{668989F0-4E68-C6A4-AFEC-C2086D9DCC95}"/>
              </a:ext>
            </a:extLst>
          </p:cNvPr>
          <p:cNvSpPr>
            <a:spLocks/>
          </p:cNvSpPr>
          <p:nvPr/>
        </p:nvSpPr>
        <p:spPr>
          <a:xfrm>
            <a:off x="1814443" y="5520825"/>
            <a:ext cx="2981982" cy="264605"/>
          </a:xfrm>
          <a:prstGeom prst="rect">
            <a:avLst/>
          </a:prstGeom>
        </p:spPr>
        <p:txBody>
          <a:bodyPr vert="horz" lIns="91440" tIns="45720" rIns="91440" bIns="45720" rtlCol="0" anchor="ctr">
            <a:normAutofit fontScale="85000" lnSpcReduction="20000"/>
          </a:bodyPr>
          <a:lstStyle/>
          <a:p>
            <a:pPr defTabSz="658368">
              <a:lnSpc>
                <a:spcPct val="90000"/>
              </a:lnSpc>
              <a:spcAft>
                <a:spcPts val="432"/>
              </a:spcAft>
              <a:defRPr/>
            </a:pPr>
            <a:r>
              <a:rPr lang="en-US" sz="1700" kern="1200">
                <a:solidFill>
                  <a:schemeClr val="tx1">
                    <a:lumMod val="75000"/>
                    <a:lumOff val="25000"/>
                  </a:schemeClr>
                </a:solidFill>
                <a:latin typeface="Calibri" panose="020F0502020204030204"/>
                <a:ea typeface="+mn-ea"/>
                <a:cs typeface="+mn-cs"/>
              </a:rPr>
              <a:t>Zhikal Omar Khudhur</a:t>
            </a:r>
          </a:p>
        </p:txBody>
      </p:sp>
      <p:sp>
        <p:nvSpPr>
          <p:cNvPr id="4" name="日期占位符 3"/>
          <p:cNvSpPr>
            <a:spLocks/>
          </p:cNvSpPr>
          <p:nvPr/>
        </p:nvSpPr>
        <p:spPr>
          <a:xfrm>
            <a:off x="7355039" y="5520825"/>
            <a:ext cx="1987988" cy="264605"/>
          </a:xfrm>
          <a:prstGeom prst="rect">
            <a:avLst/>
          </a:prstGeom>
        </p:spPr>
        <p:txBody>
          <a:bodyPr vert="horz" lIns="91440" tIns="45720" rIns="91440" bIns="45720" rtlCol="0" anchor="ctr">
            <a:normAutofit fontScale="85000" lnSpcReduction="20000"/>
          </a:bodyPr>
          <a:lstStyle/>
          <a:p>
            <a:pPr algn="r" defTabSz="658368">
              <a:lnSpc>
                <a:spcPct val="90000"/>
              </a:lnSpc>
              <a:spcAft>
                <a:spcPts val="432"/>
              </a:spcAft>
              <a:defRPr/>
            </a:pPr>
            <a:fld id="{9EBBCFC0-42E2-403B-88C7-B9492262A1FD}" type="datetime1">
              <a:rPr lang="en-US" altLang="sv-SE" sz="1700" kern="1200">
                <a:solidFill>
                  <a:prstClr val="white"/>
                </a:solidFill>
                <a:latin typeface="Calibri" panose="020F0502020204030204"/>
                <a:ea typeface="+mn-ea"/>
                <a:cs typeface="+mn-cs"/>
              </a:rPr>
              <a:pPr algn="r" defTabSz="658368">
                <a:lnSpc>
                  <a:spcPct val="90000"/>
                </a:lnSpc>
                <a:spcAft>
                  <a:spcPts val="432"/>
                </a:spcAft>
                <a:defRPr/>
              </a:pPr>
              <a:t>4/26/2025</a:t>
            </a:fld>
            <a:endParaRPr lang="en-US" altLang="sv-SE" sz="1700">
              <a:solidFill>
                <a:prstClr val="white"/>
              </a:solidFill>
              <a:latin typeface="Calibri" panose="020F0502020204030204"/>
            </a:endParaRPr>
          </a:p>
        </p:txBody>
      </p:sp>
      <p:sp>
        <p:nvSpPr>
          <p:cNvPr id="6" name="灯片编号占位符 5"/>
          <p:cNvSpPr>
            <a:spLocks/>
          </p:cNvSpPr>
          <p:nvPr/>
        </p:nvSpPr>
        <p:spPr>
          <a:xfrm>
            <a:off x="9343026" y="5520825"/>
            <a:ext cx="593662" cy="264605"/>
          </a:xfrm>
          <a:prstGeom prst="rect">
            <a:avLst/>
          </a:prstGeom>
        </p:spPr>
        <p:txBody>
          <a:bodyPr vert="horz" lIns="91440" tIns="45720" rIns="91440" bIns="45720" rtlCol="0" anchor="ctr">
            <a:normAutofit fontScale="85000" lnSpcReduction="20000"/>
          </a:bodyPr>
          <a:lstStyle/>
          <a:p>
            <a:pPr defTabSz="658368">
              <a:lnSpc>
                <a:spcPct val="90000"/>
              </a:lnSpc>
              <a:spcAft>
                <a:spcPts val="432"/>
              </a:spcAft>
              <a:defRPr/>
            </a:pPr>
            <a:fld id="{60516781-C84B-4367-9A6D-B2411A583ADE}" type="slidenum">
              <a:rPr lang="en-US" altLang="sv-SE" sz="1700" kern="1200">
                <a:solidFill>
                  <a:prstClr val="white"/>
                </a:solidFill>
                <a:latin typeface="Calibri" panose="020F0502020204030204"/>
                <a:ea typeface="+mn-ea"/>
                <a:cs typeface="+mn-cs"/>
              </a:rPr>
              <a:pPr defTabSz="658368">
                <a:lnSpc>
                  <a:spcPct val="90000"/>
                </a:lnSpc>
                <a:spcAft>
                  <a:spcPts val="432"/>
                </a:spcAft>
                <a:defRPr/>
              </a:pPr>
              <a:t>2</a:t>
            </a:fld>
            <a:endParaRPr lang="en-US" altLang="sv-SE" sz="1700">
              <a:solidFill>
                <a:prstClr val="white"/>
              </a:solidFill>
              <a:latin typeface="Calibri" panose="020F0502020204030204"/>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230837" y="964462"/>
            <a:ext cx="1070519" cy="89459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标题 1">
            <a:extLst>
              <a:ext uri="{FF2B5EF4-FFF2-40B4-BE49-F238E27FC236}">
                <a16:creationId xmlns:a16="http://schemas.microsoft.com/office/drawing/2014/main" id="{C6AB3529-46D1-DB94-799F-077B4E3DDC1A}"/>
              </a:ext>
            </a:extLst>
          </p:cNvPr>
          <p:cNvGraphicFramePr/>
          <p:nvPr>
            <p:extLst>
              <p:ext uri="{D42A27DB-BD31-4B8C-83A1-F6EECF244321}">
                <p14:modId xmlns:p14="http://schemas.microsoft.com/office/powerpoint/2010/main" val="117145793"/>
              </p:ext>
            </p:extLst>
          </p:nvPr>
        </p:nvGraphicFramePr>
        <p:xfrm>
          <a:off x="1814443" y="2571057"/>
          <a:ext cx="7718440" cy="284047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075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2">
            <a:extLst>
              <a:ext uri="{FF2B5EF4-FFF2-40B4-BE49-F238E27FC236}">
                <a16:creationId xmlns:a16="http://schemas.microsoft.com/office/drawing/2014/main" id="{2EB492CD-616E-47F8-933B-5E2D952A05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Arc 14">
            <a:extLst>
              <a:ext uri="{FF2B5EF4-FFF2-40B4-BE49-F238E27FC236}">
                <a16:creationId xmlns:a16="http://schemas.microsoft.com/office/drawing/2014/main" id="{59383CF9-23B5-4335-9B21-1791C4CF1C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3967198" flipH="1">
            <a:off x="8631348" y="490493"/>
            <a:ext cx="2987899" cy="2987899"/>
          </a:xfrm>
          <a:prstGeom prst="arc">
            <a:avLst>
              <a:gd name="adj1" fmla="val 14441841"/>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8" name="标题 1">
            <a:extLst>
              <a:ext uri="{FF2B5EF4-FFF2-40B4-BE49-F238E27FC236}">
                <a16:creationId xmlns:a16="http://schemas.microsoft.com/office/drawing/2014/main" id="{608DA07D-3297-432A-B0EF-7898508B7D81}"/>
              </a:ext>
            </a:extLst>
          </p:cNvPr>
          <p:cNvSpPr txBox="1">
            <a:spLocks/>
          </p:cNvSpPr>
          <p:nvPr/>
        </p:nvSpPr>
        <p:spPr bwMode="auto">
          <a:xfrm>
            <a:off x="6940362" y="1178488"/>
            <a:ext cx="5458838" cy="1325563"/>
          </a:xfrm>
          <a:prstGeom prst="rect">
            <a:avLst/>
          </a:prstGeom>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lIns="91440" tIns="45720" rIns="91440" bIns="45720" numCol="1" rtlCol="0" anchor="ctr" anchorCtr="0" compatLnSpc="1">
            <a:prstTxWarp prst="textNoShape">
              <a:avLst/>
            </a:prstTxWarp>
            <a:normAutofit/>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0" marR="0" lvl="0" indent="0" fontAlgn="base">
              <a:lnSpc>
                <a:spcPct val="90000"/>
              </a:lnSpc>
              <a:spcAft>
                <a:spcPts val="600"/>
              </a:spcAft>
              <a:buClrTx/>
              <a:buSzTx/>
              <a:tabLst/>
              <a:defRPr/>
            </a:pPr>
            <a:r>
              <a:rPr kumimoji="0" lang="en-US" altLang="zh-CN" sz="4400" b="1" i="0" u="none" strike="noStrike" kern="1200" cap="none" spc="0" normalizeH="0" baseline="0" noProof="0" dirty="0">
                <a:ln>
                  <a:noFill/>
                </a:ln>
                <a:solidFill>
                  <a:schemeClr val="tx1"/>
                </a:solidFill>
                <a:effectLst/>
                <a:uLnTx/>
                <a:uFillTx/>
                <a:latin typeface="+mj-lt"/>
                <a:ea typeface="+mj-ea"/>
                <a:cs typeface="+mj-cs"/>
              </a:rPr>
              <a:t>Pancreas</a:t>
            </a:r>
            <a:endParaRPr kumimoji="0" lang="en-US" altLang="zh-CN" sz="4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4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4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4400" b="0" i="0" u="none" strike="noStrike" kern="1200" cap="none" spc="0" normalizeH="0" baseline="0" noProof="0" dirty="0">
              <a:ln>
                <a:noFill/>
              </a:ln>
              <a:solidFill>
                <a:schemeClr val="tx1"/>
              </a:solidFill>
              <a:effectLst/>
              <a:uLnTx/>
              <a:uFillTx/>
              <a:latin typeface="+mj-lt"/>
              <a:ea typeface="+mj-ea"/>
              <a:cs typeface="+mj-cs"/>
            </a:endParaRPr>
          </a:p>
          <a:p>
            <a:pPr marL="0" marR="0" lvl="0" indent="0" fontAlgn="base">
              <a:lnSpc>
                <a:spcPct val="90000"/>
              </a:lnSpc>
              <a:spcAft>
                <a:spcPts val="600"/>
              </a:spcAft>
              <a:buClrTx/>
              <a:buSzTx/>
              <a:tabLst/>
              <a:defRPr/>
            </a:pPr>
            <a:endParaRPr kumimoji="0" lang="en-US" altLang="zh-CN"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19" name="Freeform: Shape 16">
            <a:extLst>
              <a:ext uri="{FF2B5EF4-FFF2-40B4-BE49-F238E27FC236}">
                <a16:creationId xmlns:a16="http://schemas.microsoft.com/office/drawing/2014/main" id="{0007FE00-9498-4706-B255-6437B0252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5486400"/>
            <a:ext cx="2672863" cy="1371600"/>
          </a:xfrm>
          <a:custGeom>
            <a:avLst/>
            <a:gdLst>
              <a:gd name="connsiteX0" fmla="*/ 1721734 w 2672863"/>
              <a:gd name="connsiteY0" fmla="*/ 0 h 1371600"/>
              <a:gd name="connsiteX1" fmla="*/ 2564444 w 2672863"/>
              <a:gd name="connsiteY1" fmla="*/ 213382 h 1371600"/>
              <a:gd name="connsiteX2" fmla="*/ 2672863 w 2672863"/>
              <a:gd name="connsiteY2" fmla="*/ 279248 h 1371600"/>
              <a:gd name="connsiteX3" fmla="*/ 2672863 w 2672863"/>
              <a:gd name="connsiteY3" fmla="*/ 1371600 h 1371600"/>
              <a:gd name="connsiteX4" fmla="*/ 0 w 2672863"/>
              <a:gd name="connsiteY4" fmla="*/ 1371600 h 1371600"/>
              <a:gd name="connsiteX5" fmla="*/ 33268 w 2672863"/>
              <a:gd name="connsiteY5" fmla="*/ 1242216 h 1371600"/>
              <a:gd name="connsiteX6" fmla="*/ 1721734 w 2672863"/>
              <a:gd name="connsiteY6"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72863" h="1371600">
                <a:moveTo>
                  <a:pt x="1721734" y="0"/>
                </a:moveTo>
                <a:cubicBezTo>
                  <a:pt x="2026863" y="0"/>
                  <a:pt x="2313937" y="77299"/>
                  <a:pt x="2564444" y="213382"/>
                </a:cubicBezTo>
                <a:lnTo>
                  <a:pt x="2672863" y="279248"/>
                </a:lnTo>
                <a:lnTo>
                  <a:pt x="2672863" y="1371600"/>
                </a:lnTo>
                <a:lnTo>
                  <a:pt x="0" y="1371600"/>
                </a:lnTo>
                <a:lnTo>
                  <a:pt x="33268" y="1242216"/>
                </a:lnTo>
                <a:cubicBezTo>
                  <a:pt x="257110" y="522539"/>
                  <a:pt x="928399" y="0"/>
                  <a:pt x="1721734" y="0"/>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5" name="Picture 2" descr="Pancreas - Wikipedia"/>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03182" y="1433176"/>
            <a:ext cx="4777381" cy="3821904"/>
          </a:xfrm>
          <a:custGeom>
            <a:avLst/>
            <a:gdLst/>
            <a:ahLst/>
            <a:cxnLst/>
            <a:rect l="l" t="t" r="r" b="b"/>
            <a:pathLst>
              <a:path w="4777381" h="5643794">
                <a:moveTo>
                  <a:pt x="143704" y="0"/>
                </a:moveTo>
                <a:lnTo>
                  <a:pt x="4633677" y="0"/>
                </a:lnTo>
                <a:cubicBezTo>
                  <a:pt x="4713043" y="0"/>
                  <a:pt x="4777381" y="64338"/>
                  <a:pt x="4777381" y="143704"/>
                </a:cubicBezTo>
                <a:lnTo>
                  <a:pt x="4777381" y="5500090"/>
                </a:lnTo>
                <a:cubicBezTo>
                  <a:pt x="4777381" y="5579456"/>
                  <a:pt x="4713043" y="5643794"/>
                  <a:pt x="4633677" y="5643794"/>
                </a:cubicBezTo>
                <a:lnTo>
                  <a:pt x="143704" y="5643794"/>
                </a:lnTo>
                <a:cubicBezTo>
                  <a:pt x="64338" y="5643794"/>
                  <a:pt x="0" y="5579456"/>
                  <a:pt x="0" y="5500090"/>
                </a:cubicBezTo>
                <a:lnTo>
                  <a:pt x="0" y="143704"/>
                </a:lnTo>
                <a:cubicBezTo>
                  <a:pt x="0" y="64338"/>
                  <a:pt x="64338" y="0"/>
                  <a:pt x="143704" y="0"/>
                </a:cubicBezTo>
                <a:close/>
              </a:path>
            </a:pathLst>
          </a:custGeom>
          <a:noFill/>
          <a:extLst>
            <a:ext uri="{909E8E84-426E-40DD-AFC4-6F175D3DCCD1}">
              <a14:hiddenFill xmlns:a14="http://schemas.microsoft.com/office/drawing/2010/main">
                <a:solidFill>
                  <a:srgbClr val="FFFFFF"/>
                </a:solidFill>
              </a14:hiddenFill>
            </a:ext>
          </a:extLst>
        </p:spPr>
      </p:pic>
      <p:sp>
        <p:nvSpPr>
          <p:cNvPr id="7" name="标题 1">
            <a:extLst>
              <a:ext uri="{FF2B5EF4-FFF2-40B4-BE49-F238E27FC236}">
                <a16:creationId xmlns:a16="http://schemas.microsoft.com/office/drawing/2014/main" id="{608DA07D-3297-432A-B0EF-7898508B7D81}"/>
              </a:ext>
            </a:extLst>
          </p:cNvPr>
          <p:cNvSpPr txBox="1">
            <a:spLocks/>
          </p:cNvSpPr>
          <p:nvPr/>
        </p:nvSpPr>
        <p:spPr bwMode="auto">
          <a:xfrm>
            <a:off x="5480563" y="963299"/>
            <a:ext cx="5828356" cy="5256525"/>
          </a:xfrm>
          <a:prstGeom prst="rect">
            <a:avLst/>
          </a:prstGeom>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lIns="91440" tIns="45720" rIns="91440" bIns="45720" numCol="1" rtlCol="0" anchorCtr="0" compatLnSpc="1">
            <a:prstTxWarp prst="textNoShape">
              <a:avLst/>
            </a:prstTxWarp>
            <a:normAutofit fontScale="92500"/>
          </a:bodyPr>
          <a:lstStyle>
            <a:lvl1pPr algn="l" rtl="0" eaLnBrk="1" fontAlgn="base" hangingPunct="1">
              <a:spcBef>
                <a:spcPct val="0"/>
              </a:spcBef>
              <a:spcAft>
                <a:spcPct val="0"/>
              </a:spcAft>
              <a:defRPr sz="2800" b="1" baseline="0">
                <a:solidFill>
                  <a:schemeClr val="accent1"/>
                </a:solidFill>
                <a:latin typeface="+mj-lt"/>
                <a:ea typeface="+mj-ea"/>
                <a:cs typeface="+mj-cs"/>
              </a:defRPr>
            </a:lvl1pPr>
            <a:lvl2pPr algn="l" rtl="0" eaLnBrk="1" fontAlgn="base" hangingPunct="1">
              <a:spcBef>
                <a:spcPct val="0"/>
              </a:spcBef>
              <a:spcAft>
                <a:spcPct val="0"/>
              </a:spcAft>
              <a:defRPr sz="2800" b="1">
                <a:solidFill>
                  <a:schemeClr val="accent1"/>
                </a:solidFill>
                <a:latin typeface="Arial" charset="0"/>
              </a:defRPr>
            </a:lvl2pPr>
            <a:lvl3pPr algn="l" rtl="0" eaLnBrk="1" fontAlgn="base" hangingPunct="1">
              <a:spcBef>
                <a:spcPct val="0"/>
              </a:spcBef>
              <a:spcAft>
                <a:spcPct val="0"/>
              </a:spcAft>
              <a:defRPr sz="2800" b="1">
                <a:solidFill>
                  <a:schemeClr val="accent1"/>
                </a:solidFill>
                <a:latin typeface="Arial" charset="0"/>
              </a:defRPr>
            </a:lvl3pPr>
            <a:lvl4pPr algn="l" rtl="0" eaLnBrk="1" fontAlgn="base" hangingPunct="1">
              <a:spcBef>
                <a:spcPct val="0"/>
              </a:spcBef>
              <a:spcAft>
                <a:spcPct val="0"/>
              </a:spcAft>
              <a:defRPr sz="2800" b="1">
                <a:solidFill>
                  <a:schemeClr val="accent1"/>
                </a:solidFill>
                <a:latin typeface="Arial" charset="0"/>
              </a:defRPr>
            </a:lvl4pPr>
            <a:lvl5pPr algn="l" rtl="0" eaLnBrk="1" fontAlgn="base" hangingPunct="1">
              <a:spcBef>
                <a:spcPct val="0"/>
              </a:spcBef>
              <a:spcAft>
                <a:spcPct val="0"/>
              </a:spcAft>
              <a:defRPr sz="2800" b="1">
                <a:solidFill>
                  <a:schemeClr val="accent1"/>
                </a:solidFill>
                <a:latin typeface="Arial" charset="0"/>
              </a:defRPr>
            </a:lvl5pPr>
            <a:lvl6pPr marL="457200" algn="l" rtl="0" eaLnBrk="1" fontAlgn="base" hangingPunct="1">
              <a:spcBef>
                <a:spcPct val="0"/>
              </a:spcBef>
              <a:spcAft>
                <a:spcPct val="0"/>
              </a:spcAft>
              <a:defRPr sz="2800" b="1">
                <a:solidFill>
                  <a:schemeClr val="accent1"/>
                </a:solidFill>
                <a:latin typeface="Arial" charset="0"/>
              </a:defRPr>
            </a:lvl6pPr>
            <a:lvl7pPr marL="914400" algn="l" rtl="0" eaLnBrk="1" fontAlgn="base" hangingPunct="1">
              <a:spcBef>
                <a:spcPct val="0"/>
              </a:spcBef>
              <a:spcAft>
                <a:spcPct val="0"/>
              </a:spcAft>
              <a:defRPr sz="2800" b="1">
                <a:solidFill>
                  <a:schemeClr val="accent1"/>
                </a:solidFill>
                <a:latin typeface="Arial" charset="0"/>
              </a:defRPr>
            </a:lvl7pPr>
            <a:lvl8pPr marL="1371600" algn="l" rtl="0" eaLnBrk="1" fontAlgn="base" hangingPunct="1">
              <a:spcBef>
                <a:spcPct val="0"/>
              </a:spcBef>
              <a:spcAft>
                <a:spcPct val="0"/>
              </a:spcAft>
              <a:defRPr sz="2800" b="1">
                <a:solidFill>
                  <a:schemeClr val="accent1"/>
                </a:solidFill>
                <a:latin typeface="Arial" charset="0"/>
              </a:defRPr>
            </a:lvl8pPr>
            <a:lvl9pPr marL="1828800" algn="l" rtl="0" eaLnBrk="1" fontAlgn="base" hangingPunct="1">
              <a:spcBef>
                <a:spcPct val="0"/>
              </a:spcBef>
              <a:spcAft>
                <a:spcPct val="0"/>
              </a:spcAft>
              <a:defRPr sz="2800" b="1">
                <a:solidFill>
                  <a:schemeClr val="accent1"/>
                </a:solidFill>
                <a:latin typeface="Arial" charset="0"/>
              </a:defRPr>
            </a:lvl9pPr>
          </a:lstStyle>
          <a:p>
            <a:pPr marL="342900" marR="0" lvl="0" indent="-228600" algn="just" fontAlgn="base">
              <a:lnSpc>
                <a:spcPct val="150000"/>
              </a:lnSpc>
              <a:spcBef>
                <a:spcPts val="0"/>
              </a:spcBef>
              <a:spcAft>
                <a:spcPts val="800"/>
              </a:spcAft>
              <a:buClrTx/>
              <a:buSzTx/>
              <a:buFont typeface="Arial" panose="020B0604020202020204" pitchFamily="34" charset="0"/>
              <a:buChar char="•"/>
              <a:tabLst/>
              <a:defRPr/>
            </a:pPr>
            <a:r>
              <a:rPr kumimoji="0" lang="en-US" sz="24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The pancreas is a long, slender organ, most of which is located posterior to the bottom half of the stomach. Although it is primarily an exocrine gland, secreting a variety of digestive enzymes, the pancreas has an endocrine function.</a:t>
            </a:r>
          </a:p>
          <a:p>
            <a:pPr marL="342900" marR="0" lvl="0" indent="-228600" algn="just" fontAlgn="base">
              <a:lnSpc>
                <a:spcPct val="150000"/>
              </a:lnSpc>
              <a:spcBef>
                <a:spcPts val="0"/>
              </a:spcBef>
              <a:spcAft>
                <a:spcPts val="800"/>
              </a:spcAft>
              <a:buClrTx/>
              <a:buSzTx/>
              <a:buFont typeface="Arial" panose="020B0604020202020204" pitchFamily="34" charset="0"/>
              <a:buChar char="•"/>
              <a:tabLst/>
              <a:defRPr/>
            </a:pPr>
            <a:r>
              <a:rPr kumimoji="0" lang="en-US" sz="2400" b="0" i="0" u="none" strike="noStrike" cap="none" spc="0" normalizeH="0" baseline="0" noProof="0" dirty="0">
                <a:ln>
                  <a:noFill/>
                </a:ln>
                <a:solidFill>
                  <a:schemeClr val="tx1"/>
                </a:solidFill>
                <a:effectLst/>
                <a:uLnTx/>
                <a:uFillTx/>
                <a:latin typeface="Times New Roman" panose="02020603050405020304" pitchFamily="18" charset="0"/>
                <a:ea typeface="+mn-ea"/>
                <a:cs typeface="Times New Roman" panose="02020603050405020304" pitchFamily="18" charset="0"/>
              </a:rPr>
              <a:t> Its pancreatic islets—clusters of cells formerly known as the islets of Langerhans—secrete the hormones glucagon, insulin, somatostatin, and pancreatic polypeptide (PP).</a:t>
            </a:r>
          </a:p>
        </p:txBody>
      </p:sp>
      <p:sp>
        <p:nvSpPr>
          <p:cNvPr id="4" name="日期占位符 3"/>
          <p:cNvSpPr>
            <a:spLocks noGrp="1"/>
          </p:cNvSpPr>
          <p:nvPr>
            <p:ph type="dt" sz="half" idx="10"/>
          </p:nvPr>
        </p:nvSpPr>
        <p:spPr>
          <a:xfrm>
            <a:off x="8382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4F90D08A-D1FA-4F07-B48A-A567BFA1AE92}" type="datetime1">
              <a:rPr kumimoji="0" lang="en-US" altLang="sv-SE" b="0" i="0" u="none" strike="noStrike" cap="none" spc="0" normalizeH="0" baseline="0" noProof="0" smtClean="0">
                <a:ln>
                  <a:noFill/>
                </a:ln>
                <a:effectLst/>
                <a:uLnTx/>
                <a:uFillTx/>
              </a:rPr>
              <a:t>4/26/2025</a:t>
            </a:fld>
            <a:endParaRPr kumimoji="0" lang="en-US" altLang="sv-SE" b="0" i="0" u="none" strike="noStrike" cap="none" spc="0" normalizeH="0" baseline="0" noProof="0">
              <a:ln>
                <a:noFill/>
              </a:ln>
              <a:effectLst/>
              <a:uLnTx/>
              <a:uFillTx/>
            </a:endParaRPr>
          </a:p>
        </p:txBody>
      </p:sp>
      <p:sp>
        <p:nvSpPr>
          <p:cNvPr id="6" name="灯片编号占位符 5"/>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R="0" lvl="0" indent="0" fontAlgn="auto">
              <a:spcBef>
                <a:spcPts val="0"/>
              </a:spcBef>
              <a:spcAft>
                <a:spcPts val="600"/>
              </a:spcAft>
              <a:buClrTx/>
              <a:buSzTx/>
              <a:buFontTx/>
              <a:buNone/>
              <a:tabLst/>
              <a:defRPr/>
            </a:pPr>
            <a:fld id="{60516781-C84B-4367-9A6D-B2411A583ADE}" type="slidenum">
              <a:rPr kumimoji="0" lang="en-US" altLang="sv-SE" b="0" i="0" u="none" strike="noStrike" cap="none" spc="0" normalizeH="0" baseline="0" noProof="0" smtClean="0">
                <a:ln>
                  <a:noFill/>
                </a:ln>
                <a:effectLst/>
                <a:uLnTx/>
                <a:uFillTx/>
              </a:rPr>
              <a:pPr marR="0" lvl="0" indent="0" fontAlgn="auto">
                <a:spcBef>
                  <a:spcPts val="0"/>
                </a:spcBef>
                <a:spcAft>
                  <a:spcPts val="600"/>
                </a:spcAft>
                <a:buClrTx/>
                <a:buSzTx/>
                <a:buFontTx/>
                <a:buNone/>
                <a:tabLst/>
                <a:defRPr/>
              </a:pPr>
              <a:t>3</a:t>
            </a:fld>
            <a:endParaRPr kumimoji="0" lang="en-US" altLang="sv-SE" b="0" i="0" u="none" strike="noStrike" cap="none" spc="0" normalizeH="0" baseline="0" noProof="0">
              <a:ln>
                <a:noFill/>
              </a:ln>
              <a:effectLst/>
              <a:uLnTx/>
              <a:uFillTx/>
            </a:endParaRPr>
          </a:p>
        </p:txBody>
      </p:sp>
      <p:pic>
        <p:nvPicPr>
          <p:cNvPr id="2" name="Picture 2">
            <a:extLst>
              <a:ext uri="{FF2B5EF4-FFF2-40B4-BE49-F238E27FC236}">
                <a16:creationId xmlns:a16="http://schemas.microsoft.com/office/drawing/2014/main" id="{F08B37D7-2441-38EC-EB8A-E4AD4EC1AB9C}"/>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714804" y="69081"/>
            <a:ext cx="1477196" cy="123444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a:extLst>
              <a:ext uri="{FF2B5EF4-FFF2-40B4-BE49-F238E27FC236}">
                <a16:creationId xmlns:a16="http://schemas.microsoft.com/office/drawing/2014/main" id="{134A17C5-114A-4F37-3473-8D0842A4948E}"/>
              </a:ext>
            </a:extLst>
          </p:cNvPr>
          <p:cNvSpPr>
            <a:spLocks noGrp="1"/>
          </p:cNvSpPr>
          <p:nvPr>
            <p:ph type="ftr" sz="quarter" idx="11"/>
          </p:nvPr>
        </p:nvSpPr>
        <p:spPr/>
        <p:txBody>
          <a:bodyPr/>
          <a:lstStyle/>
          <a:p>
            <a:r>
              <a:rPr lang="en-US"/>
              <a:t>Zhikal Omar Khudhur</a:t>
            </a:r>
          </a:p>
        </p:txBody>
      </p:sp>
    </p:spTree>
    <p:extLst>
      <p:ext uri="{BB962C8B-B14F-4D97-AF65-F5344CB8AC3E}">
        <p14:creationId xmlns:p14="http://schemas.microsoft.com/office/powerpoint/2010/main" val="5434924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497026" y="2282531"/>
            <a:ext cx="8161981" cy="3894431"/>
          </a:xfrm>
          <a:prstGeom prst="rect">
            <a:avLst/>
          </a:prstGeom>
        </p:spPr>
      </p:pic>
      <p:sp>
        <p:nvSpPr>
          <p:cNvPr id="5" name="TextBox 4"/>
          <p:cNvSpPr txBox="1"/>
          <p:nvPr/>
        </p:nvSpPr>
        <p:spPr>
          <a:xfrm>
            <a:off x="467958" y="348297"/>
            <a:ext cx="10851776" cy="2126864"/>
          </a:xfrm>
          <a:prstGeom prst="rect">
            <a:avLst/>
          </a:prstGeom>
          <a:noFill/>
        </p:spPr>
        <p:txBody>
          <a:bodyPr wrap="square" rtlCol="0">
            <a:spAutoFit/>
          </a:bodyPr>
          <a:lstStyle/>
          <a:p>
            <a:pPr marL="285750" marR="0" lvl="0" indent="-285750" algn="just" defTabSz="914400" rtl="0" eaLnBrk="1" fontAlgn="auto" latinLnBrk="0" hangingPunct="1">
              <a:lnSpc>
                <a:spcPct val="150000"/>
              </a:lnSpc>
              <a:spcBef>
                <a:spcPts val="0"/>
              </a:spcBef>
              <a:spcAft>
                <a:spcPts val="0"/>
              </a:spcAft>
              <a:buClrTx/>
              <a:buSzTx/>
              <a:buFont typeface="Wingdings" panose="05000000000000000000" pitchFamily="2" charset="2"/>
              <a:buChar char="Ø"/>
              <a:tabLst/>
              <a:defRPr/>
            </a:pPr>
            <a:r>
              <a:rPr kumimoji="0" lang="en-US" altLang="zh-CN" sz="1800" b="0" i="0" u="none" strike="noStrike" kern="0" cap="none" spc="0" normalizeH="0" baseline="0" noProof="0" dirty="0">
                <a:ln>
                  <a:noFill/>
                </a:ln>
                <a:solidFill>
                  <a:prstClr val="black"/>
                </a:solidFill>
                <a:effectLst/>
                <a:uLnTx/>
                <a:uFillTx/>
                <a:latin typeface="Times New Roman" panose="02020603050405020304" pitchFamily="18" charset="0"/>
                <a:ea typeface="等线" panose="02010600030101010101" pitchFamily="2" charset="-122"/>
                <a:cs typeface="Times New Roman" panose="02020603050405020304" pitchFamily="18" charset="0"/>
              </a:rPr>
              <a:t>The pancreatic exocrine function involves the acinar cells secreting digestive enzymes that are transported into the small intestine by the pancreatic duct. Its endocrine function involves the secretion of insulin (produced by beta cells) and glucagon (produced by alpha cells) within the pancreatic islets. These two hormones regulate the rate of glucose metabolism in the body.</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 name="Date Placeholder 1">
            <a:extLst>
              <a:ext uri="{FF2B5EF4-FFF2-40B4-BE49-F238E27FC236}">
                <a16:creationId xmlns:a16="http://schemas.microsoft.com/office/drawing/2014/main" id="{7C6D098B-C365-7A48-889B-AD02558AD646}"/>
              </a:ext>
            </a:extLst>
          </p:cNvPr>
          <p:cNvSpPr>
            <a:spLocks noGrp="1"/>
          </p:cNvSpPr>
          <p:nvPr>
            <p:ph type="dt" sz="half" idx="10"/>
          </p:nvPr>
        </p:nvSpPr>
        <p:spPr/>
        <p:txBody>
          <a:bodyPr/>
          <a:lstStyle/>
          <a:p>
            <a:fld id="{27DC9253-0925-436C-A66A-D23302F6E60A}" type="datetime1">
              <a:rPr lang="en-US" smtClean="0"/>
              <a:t>4/26/2025</a:t>
            </a:fld>
            <a:endParaRPr lang="en-US"/>
          </a:p>
        </p:txBody>
      </p:sp>
      <p:sp>
        <p:nvSpPr>
          <p:cNvPr id="3" name="Footer Placeholder 2">
            <a:extLst>
              <a:ext uri="{FF2B5EF4-FFF2-40B4-BE49-F238E27FC236}">
                <a16:creationId xmlns:a16="http://schemas.microsoft.com/office/drawing/2014/main" id="{AA60A2D5-25B4-D254-C538-AC22C0C3FFC8}"/>
              </a:ext>
            </a:extLst>
          </p:cNvPr>
          <p:cNvSpPr>
            <a:spLocks noGrp="1"/>
          </p:cNvSpPr>
          <p:nvPr>
            <p:ph type="ftr" sz="quarter" idx="11"/>
          </p:nvPr>
        </p:nvSpPr>
        <p:spPr/>
        <p:txBody>
          <a:bodyPr/>
          <a:lstStyle/>
          <a:p>
            <a:r>
              <a:rPr lang="en-US"/>
              <a:t>Zhikal Omar Khudhur</a:t>
            </a:r>
          </a:p>
        </p:txBody>
      </p:sp>
      <p:sp>
        <p:nvSpPr>
          <p:cNvPr id="6" name="Slide Number Placeholder 5">
            <a:extLst>
              <a:ext uri="{FF2B5EF4-FFF2-40B4-BE49-F238E27FC236}">
                <a16:creationId xmlns:a16="http://schemas.microsoft.com/office/drawing/2014/main" id="{9A010C23-DAE4-D58F-4601-F0CC87CBC8A5}"/>
              </a:ext>
            </a:extLst>
          </p:cNvPr>
          <p:cNvSpPr>
            <a:spLocks noGrp="1"/>
          </p:cNvSpPr>
          <p:nvPr>
            <p:ph type="sldNum" sz="quarter" idx="12"/>
          </p:nvPr>
        </p:nvSpPr>
        <p:spPr/>
        <p:txBody>
          <a:bodyPr/>
          <a:lstStyle/>
          <a:p>
            <a:fld id="{07273F1E-9C55-4B66-BD2B-F760842A30D8}" type="slidenum">
              <a:rPr lang="en-US" smtClean="0"/>
              <a:t>4</a:t>
            </a:fld>
            <a:endParaRPr lang="en-US"/>
          </a:p>
        </p:txBody>
      </p:sp>
    </p:spTree>
    <p:extLst>
      <p:ext uri="{BB962C8B-B14F-4D97-AF65-F5344CB8AC3E}">
        <p14:creationId xmlns:p14="http://schemas.microsoft.com/office/powerpoint/2010/main" val="40164801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735874" y="619532"/>
            <a:ext cx="10617926" cy="4998593"/>
          </a:xfrm>
          <a:prstGeom prst="rect">
            <a:avLst/>
          </a:prstGeom>
        </p:spPr>
      </p:pic>
      <p:sp>
        <p:nvSpPr>
          <p:cNvPr id="5" name="Date Placeholder 4">
            <a:extLst>
              <a:ext uri="{FF2B5EF4-FFF2-40B4-BE49-F238E27FC236}">
                <a16:creationId xmlns:a16="http://schemas.microsoft.com/office/drawing/2014/main" id="{67E0F11A-7D04-105B-A291-8823A9175314}"/>
              </a:ext>
            </a:extLst>
          </p:cNvPr>
          <p:cNvSpPr>
            <a:spLocks noGrp="1"/>
          </p:cNvSpPr>
          <p:nvPr>
            <p:ph type="dt" sz="half" idx="10"/>
          </p:nvPr>
        </p:nvSpPr>
        <p:spPr/>
        <p:txBody>
          <a:bodyPr/>
          <a:lstStyle/>
          <a:p>
            <a:fld id="{FC86C0D8-5D73-453D-9645-DB23472FC4E4}" type="datetime1">
              <a:rPr lang="en-US" smtClean="0"/>
              <a:t>4/26/2025</a:t>
            </a:fld>
            <a:endParaRPr lang="en-US"/>
          </a:p>
        </p:txBody>
      </p:sp>
      <p:sp>
        <p:nvSpPr>
          <p:cNvPr id="6" name="Footer Placeholder 5">
            <a:extLst>
              <a:ext uri="{FF2B5EF4-FFF2-40B4-BE49-F238E27FC236}">
                <a16:creationId xmlns:a16="http://schemas.microsoft.com/office/drawing/2014/main" id="{395DE6B8-63E7-76DA-3D97-4BE481B2C572}"/>
              </a:ext>
            </a:extLst>
          </p:cNvPr>
          <p:cNvSpPr>
            <a:spLocks noGrp="1"/>
          </p:cNvSpPr>
          <p:nvPr>
            <p:ph type="ftr" sz="quarter" idx="11"/>
          </p:nvPr>
        </p:nvSpPr>
        <p:spPr/>
        <p:txBody>
          <a:bodyPr/>
          <a:lstStyle/>
          <a:p>
            <a:r>
              <a:rPr lang="en-US"/>
              <a:t>Zhikal Omar Khudhur</a:t>
            </a:r>
          </a:p>
        </p:txBody>
      </p:sp>
      <p:sp>
        <p:nvSpPr>
          <p:cNvPr id="7" name="Slide Number Placeholder 6">
            <a:extLst>
              <a:ext uri="{FF2B5EF4-FFF2-40B4-BE49-F238E27FC236}">
                <a16:creationId xmlns:a16="http://schemas.microsoft.com/office/drawing/2014/main" id="{3F5451E0-5AD2-28ED-BC88-541D5A0BA98B}"/>
              </a:ext>
            </a:extLst>
          </p:cNvPr>
          <p:cNvSpPr>
            <a:spLocks noGrp="1"/>
          </p:cNvSpPr>
          <p:nvPr>
            <p:ph type="sldNum" sz="quarter" idx="12"/>
          </p:nvPr>
        </p:nvSpPr>
        <p:spPr/>
        <p:txBody>
          <a:bodyPr/>
          <a:lstStyle/>
          <a:p>
            <a:fld id="{07273F1E-9C55-4B66-BD2B-F760842A30D8}" type="slidenum">
              <a:rPr lang="en-US" smtClean="0"/>
              <a:t>5</a:t>
            </a:fld>
            <a:endParaRPr lang="en-US"/>
          </a:p>
        </p:txBody>
      </p:sp>
    </p:spTree>
    <p:extLst>
      <p:ext uri="{BB962C8B-B14F-4D97-AF65-F5344CB8AC3E}">
        <p14:creationId xmlns:p14="http://schemas.microsoft.com/office/powerpoint/2010/main" val="3151908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p:cNvPicPr>
            <a:picLocks noChangeAspect="1"/>
          </p:cNvPicPr>
          <p:nvPr/>
        </p:nvPicPr>
        <p:blipFill>
          <a:blip r:embed="rId2"/>
          <a:stretch>
            <a:fillRect/>
          </a:stretch>
        </p:blipFill>
        <p:spPr>
          <a:xfrm>
            <a:off x="1018904" y="57246"/>
            <a:ext cx="9927770" cy="6613689"/>
          </a:xfrm>
          <a:prstGeom prst="rect">
            <a:avLst/>
          </a:prstGeom>
        </p:spPr>
      </p:pic>
      <p:sp>
        <p:nvSpPr>
          <p:cNvPr id="5" name="Date Placeholder 4">
            <a:extLst>
              <a:ext uri="{FF2B5EF4-FFF2-40B4-BE49-F238E27FC236}">
                <a16:creationId xmlns:a16="http://schemas.microsoft.com/office/drawing/2014/main" id="{2F7A5578-50C5-D136-E1E7-14BA5B9268C1}"/>
              </a:ext>
            </a:extLst>
          </p:cNvPr>
          <p:cNvSpPr>
            <a:spLocks noGrp="1"/>
          </p:cNvSpPr>
          <p:nvPr>
            <p:ph type="dt" sz="half" idx="10"/>
          </p:nvPr>
        </p:nvSpPr>
        <p:spPr/>
        <p:txBody>
          <a:bodyPr/>
          <a:lstStyle/>
          <a:p>
            <a:fld id="{3FB12BE3-50E9-4FB3-AEAA-AC68702304BB}" type="datetime1">
              <a:rPr lang="en-US" smtClean="0"/>
              <a:t>4/26/2025</a:t>
            </a:fld>
            <a:endParaRPr lang="en-US"/>
          </a:p>
        </p:txBody>
      </p:sp>
      <p:sp>
        <p:nvSpPr>
          <p:cNvPr id="6" name="Footer Placeholder 5">
            <a:extLst>
              <a:ext uri="{FF2B5EF4-FFF2-40B4-BE49-F238E27FC236}">
                <a16:creationId xmlns:a16="http://schemas.microsoft.com/office/drawing/2014/main" id="{B90DAE00-D347-AC8A-DF6D-27205EA83D38}"/>
              </a:ext>
            </a:extLst>
          </p:cNvPr>
          <p:cNvSpPr>
            <a:spLocks noGrp="1"/>
          </p:cNvSpPr>
          <p:nvPr>
            <p:ph type="ftr" sz="quarter" idx="11"/>
          </p:nvPr>
        </p:nvSpPr>
        <p:spPr/>
        <p:txBody>
          <a:bodyPr/>
          <a:lstStyle/>
          <a:p>
            <a:r>
              <a:rPr lang="en-US"/>
              <a:t>Zhikal Omar Khudhur</a:t>
            </a:r>
          </a:p>
        </p:txBody>
      </p:sp>
      <p:sp>
        <p:nvSpPr>
          <p:cNvPr id="7" name="Slide Number Placeholder 6">
            <a:extLst>
              <a:ext uri="{FF2B5EF4-FFF2-40B4-BE49-F238E27FC236}">
                <a16:creationId xmlns:a16="http://schemas.microsoft.com/office/drawing/2014/main" id="{4707CE19-6EC4-3818-E67F-C5484571BFF9}"/>
              </a:ext>
            </a:extLst>
          </p:cNvPr>
          <p:cNvSpPr>
            <a:spLocks noGrp="1"/>
          </p:cNvSpPr>
          <p:nvPr>
            <p:ph type="sldNum" sz="quarter" idx="12"/>
          </p:nvPr>
        </p:nvSpPr>
        <p:spPr/>
        <p:txBody>
          <a:bodyPr/>
          <a:lstStyle/>
          <a:p>
            <a:fld id="{07273F1E-9C55-4B66-BD2B-F760842A30D8}" type="slidenum">
              <a:rPr lang="en-US" smtClean="0"/>
              <a:t>6</a:t>
            </a:fld>
            <a:endParaRPr lang="en-US"/>
          </a:p>
        </p:txBody>
      </p:sp>
    </p:spTree>
    <p:extLst>
      <p:ext uri="{BB962C8B-B14F-4D97-AF65-F5344CB8AC3E}">
        <p14:creationId xmlns:p14="http://schemas.microsoft.com/office/powerpoint/2010/main" val="42858113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12075" y="0"/>
            <a:ext cx="10515600" cy="1325563"/>
          </a:xfrm>
        </p:spPr>
        <p:txBody>
          <a:bodyPr>
            <a:normAutofit fontScale="90000"/>
          </a:bodyPr>
          <a:lstStyle/>
          <a:p>
            <a:r>
              <a:rPr lang="en-US" b="1" dirty="0">
                <a:solidFill>
                  <a:schemeClr val="accent1">
                    <a:lumMod val="75000"/>
                  </a:schemeClr>
                </a:solidFill>
                <a:latin typeface="Times New Roman" panose="02020603050405020304" pitchFamily="18" charset="0"/>
                <a:cs typeface="Times New Roman" panose="02020603050405020304" pitchFamily="18" charset="0"/>
              </a:rPr>
              <a:t>Cells and Secretions of the Pancreatic Islets</a:t>
            </a:r>
            <a:br>
              <a:rPr lang="en-US" b="1" dirty="0"/>
            </a:br>
            <a:endParaRPr lang="en-US" dirty="0"/>
          </a:p>
        </p:txBody>
      </p:sp>
      <p:sp>
        <p:nvSpPr>
          <p:cNvPr id="3" name="Content Placeholder 2"/>
          <p:cNvSpPr>
            <a:spLocks noGrp="1"/>
          </p:cNvSpPr>
          <p:nvPr>
            <p:ph idx="1"/>
          </p:nvPr>
        </p:nvSpPr>
        <p:spPr>
          <a:xfrm>
            <a:off x="237307" y="793659"/>
            <a:ext cx="11754395" cy="4351338"/>
          </a:xfrm>
        </p:spPr>
        <p:txBody>
          <a:bodyPr>
            <a:noAutofit/>
          </a:bodyPr>
          <a:lstStyle/>
          <a:p>
            <a:pPr marL="342900" indent="-342900" algn="just" fontAlgn="base">
              <a:lnSpc>
                <a:spcPct val="170000"/>
              </a:lnSpc>
              <a:spcBef>
                <a:spcPts val="0"/>
              </a:spcBef>
              <a:spcAft>
                <a:spcPts val="800"/>
              </a:spcAft>
              <a:buFont typeface="Wingdings" panose="05000000000000000000" pitchFamily="2" charset="2"/>
              <a:buChar char="Ø"/>
            </a:pPr>
            <a:r>
              <a:rPr lang="en-US" sz="1800" b="1" kern="0" dirty="0">
                <a:latin typeface="Times New Roman" panose="02020603050405020304" pitchFamily="18" charset="0"/>
                <a:ea typeface="+mj-ea"/>
                <a:cs typeface="Times New Roman" panose="02020603050405020304" pitchFamily="18" charset="0"/>
              </a:rPr>
              <a:t>The pancreatic islets each contain four varieties of cells:</a:t>
            </a:r>
          </a:p>
          <a:p>
            <a:pPr marL="342900" indent="-342900" algn="just" fontAlgn="base">
              <a:lnSpc>
                <a:spcPct val="170000"/>
              </a:lnSpc>
              <a:spcBef>
                <a:spcPts val="0"/>
              </a:spcBef>
              <a:spcAft>
                <a:spcPts val="800"/>
              </a:spcAft>
              <a:buFont typeface="Wingdings" panose="05000000000000000000" pitchFamily="2" charset="2"/>
              <a:buChar char="Ø"/>
            </a:pPr>
            <a:r>
              <a:rPr lang="en-US" sz="1800" kern="0" dirty="0">
                <a:latin typeface="Times New Roman" panose="02020603050405020304" pitchFamily="18" charset="0"/>
                <a:ea typeface="+mj-ea"/>
                <a:cs typeface="Times New Roman" panose="02020603050405020304" pitchFamily="18" charset="0"/>
              </a:rPr>
              <a:t>The </a:t>
            </a:r>
            <a:r>
              <a:rPr lang="en-US" sz="1800" kern="0" dirty="0">
                <a:solidFill>
                  <a:schemeClr val="accent1">
                    <a:lumMod val="75000"/>
                  </a:schemeClr>
                </a:solidFill>
                <a:latin typeface="Times New Roman" panose="02020603050405020304" pitchFamily="18" charset="0"/>
                <a:ea typeface="+mj-ea"/>
                <a:cs typeface="Times New Roman" panose="02020603050405020304" pitchFamily="18" charset="0"/>
              </a:rPr>
              <a:t>alpha cell</a:t>
            </a:r>
            <a:r>
              <a:rPr lang="en-US" sz="1800" kern="0" dirty="0">
                <a:latin typeface="Times New Roman" panose="02020603050405020304" pitchFamily="18" charset="0"/>
                <a:ea typeface="+mj-ea"/>
                <a:cs typeface="Times New Roman" panose="02020603050405020304" pitchFamily="18" charset="0"/>
              </a:rPr>
              <a:t> produces the hormone </a:t>
            </a:r>
            <a:r>
              <a:rPr lang="en-US" sz="1800" b="1" kern="0" dirty="0">
                <a:latin typeface="Times New Roman" panose="02020603050405020304" pitchFamily="18" charset="0"/>
                <a:ea typeface="+mj-ea"/>
                <a:cs typeface="Times New Roman" panose="02020603050405020304" pitchFamily="18" charset="0"/>
              </a:rPr>
              <a:t>glucagon</a:t>
            </a:r>
            <a:r>
              <a:rPr lang="en-US" sz="1800" kern="0" dirty="0">
                <a:latin typeface="Times New Roman" panose="02020603050405020304" pitchFamily="18" charset="0"/>
                <a:ea typeface="+mj-ea"/>
                <a:cs typeface="Times New Roman" panose="02020603050405020304" pitchFamily="18" charset="0"/>
              </a:rPr>
              <a:t> and makes up approximately 20 percent of each islet. Glucagon plays an important role in blood glucose regulation; low blood glucose levels stimulate its release.</a:t>
            </a:r>
          </a:p>
          <a:p>
            <a:pPr marL="342900" indent="-342900" algn="just" fontAlgn="base">
              <a:lnSpc>
                <a:spcPct val="170000"/>
              </a:lnSpc>
              <a:spcBef>
                <a:spcPts val="0"/>
              </a:spcBef>
              <a:spcAft>
                <a:spcPts val="800"/>
              </a:spcAft>
              <a:buFont typeface="Wingdings" panose="05000000000000000000" pitchFamily="2" charset="2"/>
              <a:buChar char="Ø"/>
            </a:pPr>
            <a:r>
              <a:rPr lang="en-US" sz="1800" kern="0" dirty="0">
                <a:latin typeface="Times New Roman" panose="02020603050405020304" pitchFamily="18" charset="0"/>
                <a:ea typeface="+mj-ea"/>
                <a:cs typeface="Times New Roman" panose="02020603050405020304" pitchFamily="18" charset="0"/>
              </a:rPr>
              <a:t>The </a:t>
            </a:r>
            <a:r>
              <a:rPr lang="en-US" sz="1800" kern="0" dirty="0">
                <a:solidFill>
                  <a:schemeClr val="accent1">
                    <a:lumMod val="75000"/>
                  </a:schemeClr>
                </a:solidFill>
                <a:latin typeface="Times New Roman" panose="02020603050405020304" pitchFamily="18" charset="0"/>
                <a:ea typeface="+mj-ea"/>
                <a:cs typeface="Times New Roman" panose="02020603050405020304" pitchFamily="18" charset="0"/>
              </a:rPr>
              <a:t>beta cell</a:t>
            </a:r>
            <a:r>
              <a:rPr lang="en-US" sz="1800" kern="0" dirty="0">
                <a:latin typeface="Times New Roman" panose="02020603050405020304" pitchFamily="18" charset="0"/>
                <a:ea typeface="+mj-ea"/>
                <a:cs typeface="Times New Roman" panose="02020603050405020304" pitchFamily="18" charset="0"/>
              </a:rPr>
              <a:t> produces the hormone</a:t>
            </a:r>
            <a:r>
              <a:rPr lang="en-US" sz="1800" b="1" kern="0" dirty="0">
                <a:latin typeface="Times New Roman" panose="02020603050405020304" pitchFamily="18" charset="0"/>
                <a:ea typeface="+mj-ea"/>
                <a:cs typeface="Times New Roman" panose="02020603050405020304" pitchFamily="18" charset="0"/>
              </a:rPr>
              <a:t> insulin </a:t>
            </a:r>
            <a:r>
              <a:rPr lang="en-US" sz="1800" kern="0" dirty="0">
                <a:latin typeface="Times New Roman" panose="02020603050405020304" pitchFamily="18" charset="0"/>
                <a:ea typeface="+mj-ea"/>
                <a:cs typeface="Times New Roman" panose="02020603050405020304" pitchFamily="18" charset="0"/>
              </a:rPr>
              <a:t>and makes up approximately 75 percent of each islet. Elevated blood glucose levels stimulate the release of insulin.</a:t>
            </a:r>
          </a:p>
          <a:p>
            <a:pPr marL="342900" indent="-342900" algn="just" fontAlgn="base">
              <a:lnSpc>
                <a:spcPct val="170000"/>
              </a:lnSpc>
              <a:spcBef>
                <a:spcPts val="0"/>
              </a:spcBef>
              <a:spcAft>
                <a:spcPts val="800"/>
              </a:spcAft>
              <a:buFont typeface="Wingdings" panose="05000000000000000000" pitchFamily="2" charset="2"/>
              <a:buChar char="Ø"/>
            </a:pPr>
            <a:r>
              <a:rPr lang="en-US" sz="1800" kern="0" dirty="0">
                <a:latin typeface="Times New Roman" panose="02020603050405020304" pitchFamily="18" charset="0"/>
                <a:ea typeface="+mj-ea"/>
                <a:cs typeface="Times New Roman" panose="02020603050405020304" pitchFamily="18" charset="0"/>
              </a:rPr>
              <a:t>The </a:t>
            </a:r>
            <a:r>
              <a:rPr lang="en-US" sz="1800" kern="0" dirty="0">
                <a:solidFill>
                  <a:schemeClr val="accent1">
                    <a:lumMod val="75000"/>
                  </a:schemeClr>
                </a:solidFill>
                <a:latin typeface="Times New Roman" panose="02020603050405020304" pitchFamily="18" charset="0"/>
                <a:ea typeface="+mj-ea"/>
                <a:cs typeface="Times New Roman" panose="02020603050405020304" pitchFamily="18" charset="0"/>
              </a:rPr>
              <a:t>delta cell</a:t>
            </a:r>
            <a:r>
              <a:rPr lang="en-US" sz="1800" kern="0" dirty="0">
                <a:latin typeface="Times New Roman" panose="02020603050405020304" pitchFamily="18" charset="0"/>
                <a:ea typeface="+mj-ea"/>
                <a:cs typeface="Times New Roman" panose="02020603050405020304" pitchFamily="18" charset="0"/>
              </a:rPr>
              <a:t> accounts for four percent of the islet cells and secretes the peptide </a:t>
            </a:r>
            <a:r>
              <a:rPr lang="en-US" sz="1800" b="1" kern="0" dirty="0">
                <a:latin typeface="Times New Roman" panose="02020603050405020304" pitchFamily="18" charset="0"/>
                <a:ea typeface="+mj-ea"/>
                <a:cs typeface="Times New Roman" panose="02020603050405020304" pitchFamily="18" charset="0"/>
              </a:rPr>
              <a:t>hormone somatostatin</a:t>
            </a:r>
            <a:r>
              <a:rPr lang="en-US" sz="1800" kern="0" dirty="0">
                <a:latin typeface="Times New Roman" panose="02020603050405020304" pitchFamily="18" charset="0"/>
                <a:ea typeface="+mj-ea"/>
                <a:cs typeface="Times New Roman" panose="02020603050405020304" pitchFamily="18" charset="0"/>
              </a:rPr>
              <a:t>. Recall that somatostatin is also released by the hypothalamus (as GHIH), and the stomach and intestines also secrete it. An inhibiting hormone, pancreatic somatostatin inhibits the release of both glucagon and insulin.</a:t>
            </a:r>
          </a:p>
          <a:p>
            <a:pPr marL="342900" indent="-342900" algn="just" fontAlgn="base">
              <a:lnSpc>
                <a:spcPct val="170000"/>
              </a:lnSpc>
              <a:spcBef>
                <a:spcPts val="0"/>
              </a:spcBef>
              <a:spcAft>
                <a:spcPts val="800"/>
              </a:spcAft>
              <a:buFont typeface="Wingdings" panose="05000000000000000000" pitchFamily="2" charset="2"/>
              <a:buChar char="Ø"/>
            </a:pPr>
            <a:r>
              <a:rPr lang="en-US" sz="1800" kern="0" dirty="0">
                <a:latin typeface="Times New Roman" panose="02020603050405020304" pitchFamily="18" charset="0"/>
                <a:ea typeface="+mj-ea"/>
                <a:cs typeface="Times New Roman" panose="02020603050405020304" pitchFamily="18" charset="0"/>
              </a:rPr>
              <a:t>The </a:t>
            </a:r>
            <a:r>
              <a:rPr lang="en-US" sz="1800" kern="0" dirty="0">
                <a:solidFill>
                  <a:schemeClr val="accent1">
                    <a:lumMod val="75000"/>
                  </a:schemeClr>
                </a:solidFill>
                <a:latin typeface="Times New Roman" panose="02020603050405020304" pitchFamily="18" charset="0"/>
                <a:ea typeface="+mj-ea"/>
                <a:cs typeface="Times New Roman" panose="02020603050405020304" pitchFamily="18" charset="0"/>
              </a:rPr>
              <a:t>PP cell</a:t>
            </a:r>
            <a:r>
              <a:rPr lang="en-US" sz="1800" kern="0" dirty="0">
                <a:latin typeface="Times New Roman" panose="02020603050405020304" pitchFamily="18" charset="0"/>
                <a:ea typeface="+mj-ea"/>
                <a:cs typeface="Times New Roman" panose="02020603050405020304" pitchFamily="18" charset="0"/>
              </a:rPr>
              <a:t> accounts for about one percent of islet cells and secretes the </a:t>
            </a:r>
            <a:r>
              <a:rPr lang="en-US" sz="1800" b="1" kern="0" dirty="0">
                <a:latin typeface="Times New Roman" panose="02020603050405020304" pitchFamily="18" charset="0"/>
                <a:ea typeface="+mj-ea"/>
                <a:cs typeface="Times New Roman" panose="02020603050405020304" pitchFamily="18" charset="0"/>
              </a:rPr>
              <a:t>pancreatic polypeptide hormone</a:t>
            </a:r>
            <a:r>
              <a:rPr lang="en-US" sz="1800" kern="0" dirty="0">
                <a:latin typeface="Times New Roman" panose="02020603050405020304" pitchFamily="18" charset="0"/>
                <a:ea typeface="+mj-ea"/>
                <a:cs typeface="Times New Roman" panose="02020603050405020304" pitchFamily="18" charset="0"/>
              </a:rPr>
              <a:t>. It is thought to play a role in appetite, as well as in the regulation of pancreatic exocrine and endocrine secretions. Pancreatic polypeptide released following a meal may reduce further food consumption; however, it is also released in response to fasting.</a:t>
            </a:r>
          </a:p>
          <a:p>
            <a:endParaRPr lang="en-US" sz="1800" dirty="0"/>
          </a:p>
        </p:txBody>
      </p:sp>
      <p:sp>
        <p:nvSpPr>
          <p:cNvPr id="4" name="Date Placeholder 3">
            <a:extLst>
              <a:ext uri="{FF2B5EF4-FFF2-40B4-BE49-F238E27FC236}">
                <a16:creationId xmlns:a16="http://schemas.microsoft.com/office/drawing/2014/main" id="{5DD8C38A-A669-8561-5AAC-77B6A3A21B88}"/>
              </a:ext>
            </a:extLst>
          </p:cNvPr>
          <p:cNvSpPr>
            <a:spLocks noGrp="1"/>
          </p:cNvSpPr>
          <p:nvPr>
            <p:ph type="dt" sz="half" idx="10"/>
          </p:nvPr>
        </p:nvSpPr>
        <p:spPr/>
        <p:txBody>
          <a:bodyPr/>
          <a:lstStyle/>
          <a:p>
            <a:fld id="{6C7E7158-3D76-42E1-88F8-1A648EB66E38}" type="datetime1">
              <a:rPr lang="en-US" smtClean="0"/>
              <a:t>4/26/2025</a:t>
            </a:fld>
            <a:endParaRPr lang="en-US"/>
          </a:p>
        </p:txBody>
      </p:sp>
      <p:sp>
        <p:nvSpPr>
          <p:cNvPr id="5" name="Footer Placeholder 4">
            <a:extLst>
              <a:ext uri="{FF2B5EF4-FFF2-40B4-BE49-F238E27FC236}">
                <a16:creationId xmlns:a16="http://schemas.microsoft.com/office/drawing/2014/main" id="{A5DE2319-78D2-93DB-B710-C1AAB702C370}"/>
              </a:ext>
            </a:extLst>
          </p:cNvPr>
          <p:cNvSpPr>
            <a:spLocks noGrp="1"/>
          </p:cNvSpPr>
          <p:nvPr>
            <p:ph type="ftr" sz="quarter" idx="11"/>
          </p:nvPr>
        </p:nvSpPr>
        <p:spPr/>
        <p:txBody>
          <a:bodyPr/>
          <a:lstStyle/>
          <a:p>
            <a:r>
              <a:rPr lang="en-US"/>
              <a:t>Zhikal Omar Khudhur</a:t>
            </a:r>
          </a:p>
        </p:txBody>
      </p:sp>
      <p:sp>
        <p:nvSpPr>
          <p:cNvPr id="6" name="Slide Number Placeholder 5">
            <a:extLst>
              <a:ext uri="{FF2B5EF4-FFF2-40B4-BE49-F238E27FC236}">
                <a16:creationId xmlns:a16="http://schemas.microsoft.com/office/drawing/2014/main" id="{86423916-4628-CC33-8C6B-450138302096}"/>
              </a:ext>
            </a:extLst>
          </p:cNvPr>
          <p:cNvSpPr>
            <a:spLocks noGrp="1"/>
          </p:cNvSpPr>
          <p:nvPr>
            <p:ph type="sldNum" sz="quarter" idx="12"/>
          </p:nvPr>
        </p:nvSpPr>
        <p:spPr/>
        <p:txBody>
          <a:bodyPr/>
          <a:lstStyle/>
          <a:p>
            <a:fld id="{07273F1E-9C55-4B66-BD2B-F760842A30D8}" type="slidenum">
              <a:rPr lang="en-US" smtClean="0"/>
              <a:t>7</a:t>
            </a:fld>
            <a:endParaRPr lang="en-US"/>
          </a:p>
        </p:txBody>
      </p:sp>
    </p:spTree>
    <p:extLst>
      <p:ext uri="{BB962C8B-B14F-4D97-AF65-F5344CB8AC3E}">
        <p14:creationId xmlns:p14="http://schemas.microsoft.com/office/powerpoint/2010/main" val="30955816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5" name="Rectangle 2054">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72493" y="238539"/>
            <a:ext cx="11018520" cy="1434415"/>
          </a:xfrm>
        </p:spPr>
        <p:txBody>
          <a:bodyPr anchor="b">
            <a:normAutofit/>
          </a:bodyPr>
          <a:lstStyle/>
          <a:p>
            <a:r>
              <a:rPr lang="en-US" sz="3000" b="1">
                <a:latin typeface="Times New Roman" panose="02020603050405020304" pitchFamily="18" charset="0"/>
                <a:cs typeface="Times New Roman" panose="02020603050405020304" pitchFamily="18" charset="0"/>
              </a:rPr>
              <a:t>Regulation of Blood Glucose Levels by Insulin and Glucagon</a:t>
            </a:r>
            <a:br>
              <a:rPr lang="en-US" sz="3000" b="1"/>
            </a:br>
            <a:endParaRPr lang="en-US" sz="3000"/>
          </a:p>
        </p:txBody>
      </p:sp>
      <p:sp>
        <p:nvSpPr>
          <p:cNvPr id="2057"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572493" y="2071316"/>
            <a:ext cx="6713552" cy="4119172"/>
          </a:xfrm>
        </p:spPr>
        <p:txBody>
          <a:bodyPr anchor="t">
            <a:normAutofit fontScale="92500"/>
          </a:bodyPr>
          <a:lstStyle/>
          <a:p>
            <a:pPr algn="just" fontAlgn="base">
              <a:lnSpc>
                <a:spcPct val="150000"/>
              </a:lnSpc>
            </a:pPr>
            <a:r>
              <a:rPr lang="en-US" sz="2200" dirty="0">
                <a:latin typeface="Times New Roman" panose="02020603050405020304" pitchFamily="18" charset="0"/>
                <a:cs typeface="Times New Roman" panose="02020603050405020304" pitchFamily="18" charset="0"/>
              </a:rPr>
              <a:t>Glucose is required for cellular respiration and is the preferred fuel for all body cells. The body derives glucose from the breakdown of the carbohydrate-containing foods and drinks we consume. </a:t>
            </a:r>
          </a:p>
          <a:p>
            <a:pPr algn="just" fontAlgn="base">
              <a:lnSpc>
                <a:spcPct val="150000"/>
              </a:lnSpc>
            </a:pPr>
            <a:r>
              <a:rPr lang="en-US" sz="2200" dirty="0">
                <a:latin typeface="Times New Roman" panose="02020603050405020304" pitchFamily="18" charset="0"/>
                <a:cs typeface="Times New Roman" panose="02020603050405020304" pitchFamily="18" charset="0"/>
              </a:rPr>
              <a:t>Hormones regulate both the storage and the utilization of glucose as required. Receptors located in the pancreas sense blood glucose levels, and subsequently the pancreatic cells secrete glucagon or insulin to maintain normal levels.</a:t>
            </a:r>
          </a:p>
          <a:p>
            <a:pPr algn="just">
              <a:lnSpc>
                <a:spcPct val="150000"/>
              </a:lnSpc>
            </a:pPr>
            <a:endParaRPr lang="en-US" sz="2200" dirty="0"/>
          </a:p>
        </p:txBody>
      </p:sp>
      <p:pic>
        <p:nvPicPr>
          <p:cNvPr id="2050" name="Picture 2" descr="4. Regulation of Blood Glucose | ATrain Education"/>
          <p:cNvPicPr>
            <a:picLocks noChangeAspect="1" noChangeArrowheads="1"/>
          </p:cNvPicPr>
          <p:nvPr/>
        </p:nvPicPr>
        <p:blipFill rotWithShape="1">
          <a:blip r:embed="rId3">
            <a:extLst>
              <a:ext uri="{28A0092B-C50C-407E-A947-70E740481C1C}">
                <a14:useLocalDpi xmlns:a14="http://schemas.microsoft.com/office/drawing/2010/main" val="0"/>
              </a:ext>
            </a:extLst>
          </a:blip>
          <a:srcRect r="17821" b="-5"/>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
        <p:nvSpPr>
          <p:cNvPr id="4" name="Date Placeholder 3">
            <a:extLst>
              <a:ext uri="{FF2B5EF4-FFF2-40B4-BE49-F238E27FC236}">
                <a16:creationId xmlns:a16="http://schemas.microsoft.com/office/drawing/2014/main" id="{BE8073EA-4643-95AF-9553-C502E04C2D74}"/>
              </a:ext>
            </a:extLst>
          </p:cNvPr>
          <p:cNvSpPr>
            <a:spLocks noGrp="1"/>
          </p:cNvSpPr>
          <p:nvPr>
            <p:ph type="dt" sz="half" idx="10"/>
          </p:nvPr>
        </p:nvSpPr>
        <p:spPr>
          <a:xfrm>
            <a:off x="838200" y="6356350"/>
            <a:ext cx="2743200" cy="365125"/>
          </a:xfrm>
        </p:spPr>
        <p:txBody>
          <a:bodyPr>
            <a:normAutofit/>
          </a:bodyPr>
          <a:lstStyle/>
          <a:p>
            <a:pPr>
              <a:spcAft>
                <a:spcPts val="600"/>
              </a:spcAft>
            </a:pPr>
            <a:fld id="{70219E0C-D66F-49AB-9115-BB36F5932BFA}" type="datetime1">
              <a:rPr lang="en-US" smtClean="0"/>
              <a:pPr>
                <a:spcAft>
                  <a:spcPts val="600"/>
                </a:spcAft>
              </a:pPr>
              <a:t>4/26/2025</a:t>
            </a:fld>
            <a:endParaRPr lang="en-US"/>
          </a:p>
        </p:txBody>
      </p:sp>
      <p:sp>
        <p:nvSpPr>
          <p:cNvPr id="5" name="Footer Placeholder 4">
            <a:extLst>
              <a:ext uri="{FF2B5EF4-FFF2-40B4-BE49-F238E27FC236}">
                <a16:creationId xmlns:a16="http://schemas.microsoft.com/office/drawing/2014/main" id="{1F188913-3922-956A-73E7-5BA3804395BD}"/>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a:t>Zhikal Omar Khudhur</a:t>
            </a:r>
          </a:p>
        </p:txBody>
      </p:sp>
      <p:sp>
        <p:nvSpPr>
          <p:cNvPr id="6" name="Slide Number Placeholder 5">
            <a:extLst>
              <a:ext uri="{FF2B5EF4-FFF2-40B4-BE49-F238E27FC236}">
                <a16:creationId xmlns:a16="http://schemas.microsoft.com/office/drawing/2014/main" id="{70C74C3A-D85B-CA7E-9466-5B70C7C6963F}"/>
              </a:ext>
            </a:extLst>
          </p:cNvPr>
          <p:cNvSpPr>
            <a:spLocks noGrp="1"/>
          </p:cNvSpPr>
          <p:nvPr>
            <p:ph type="sldNum" sz="quarter" idx="12"/>
          </p:nvPr>
        </p:nvSpPr>
        <p:spPr>
          <a:xfrm>
            <a:off x="8610600" y="6356350"/>
            <a:ext cx="2743200" cy="365125"/>
          </a:xfrm>
        </p:spPr>
        <p:txBody>
          <a:bodyPr>
            <a:normAutofit/>
          </a:bodyPr>
          <a:lstStyle/>
          <a:p>
            <a:pPr>
              <a:spcAft>
                <a:spcPts val="600"/>
              </a:spcAft>
            </a:pPr>
            <a:fld id="{07273F1E-9C55-4B66-BD2B-F760842A30D8}" type="slidenum">
              <a:rPr lang="en-US" smtClean="0"/>
              <a:pPr>
                <a:spcAft>
                  <a:spcPts val="600"/>
                </a:spcAft>
              </a:pPr>
              <a:t>8</a:t>
            </a:fld>
            <a:endParaRPr lang="en-US"/>
          </a:p>
        </p:txBody>
      </p:sp>
    </p:spTree>
    <p:extLst>
      <p:ext uri="{BB962C8B-B14F-4D97-AF65-F5344CB8AC3E}">
        <p14:creationId xmlns:p14="http://schemas.microsoft.com/office/powerpoint/2010/main" val="26723712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9" name="Rectangle 3078">
            <a:extLst>
              <a:ext uri="{FF2B5EF4-FFF2-40B4-BE49-F238E27FC236}">
                <a16:creationId xmlns:a16="http://schemas.microsoft.com/office/drawing/2014/main" id="{A4AC5506-6312-4701-8D3C-40187889A9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51752"/>
            <a:ext cx="12192000" cy="73655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56532" y="643467"/>
            <a:ext cx="11210925" cy="744836"/>
          </a:xfrm>
        </p:spPr>
        <p:txBody>
          <a:bodyPr vert="horz" lIns="91440" tIns="45720" rIns="91440" bIns="45720" rtlCol="0" anchor="ctr">
            <a:normAutofit/>
          </a:bodyPr>
          <a:lstStyle/>
          <a:p>
            <a:pPr algn="ctr"/>
            <a:r>
              <a:rPr lang="en-US" sz="3200" kern="1200" dirty="0">
                <a:solidFill>
                  <a:schemeClr val="bg1"/>
                </a:solidFill>
                <a:latin typeface="+mj-lt"/>
                <a:ea typeface="+mj-ea"/>
                <a:cs typeface="+mj-cs"/>
              </a:rPr>
              <a:t>Insulin biosynthesis</a:t>
            </a:r>
          </a:p>
        </p:txBody>
      </p:sp>
      <p:pic>
        <p:nvPicPr>
          <p:cNvPr id="3074" name="Picture 2" descr="The Mechanism of Insulin Biosynthesis by Pancreatic β-cells - YouTube"/>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2190045" y="1675227"/>
            <a:ext cx="7811909" cy="4394199"/>
          </a:xfrm>
          <a:prstGeom prst="rect">
            <a:avLst/>
          </a:prstGeom>
          <a:noFill/>
          <a:extLst>
            <a:ext uri="{909E8E84-426E-40DD-AFC4-6F175D3DCCD1}">
              <a14:hiddenFill xmlns:a14="http://schemas.microsoft.com/office/drawing/2010/main">
                <a:solidFill>
                  <a:srgbClr val="FFFFFF"/>
                </a:solidFill>
              </a14:hiddenFill>
            </a:ext>
          </a:extLst>
        </p:spPr>
      </p:pic>
      <p:sp>
        <p:nvSpPr>
          <p:cNvPr id="3" name="Date Placeholder 2">
            <a:extLst>
              <a:ext uri="{FF2B5EF4-FFF2-40B4-BE49-F238E27FC236}">
                <a16:creationId xmlns:a16="http://schemas.microsoft.com/office/drawing/2014/main" id="{E3612494-6032-DD21-71BA-7B84BFD65674}"/>
              </a:ext>
            </a:extLst>
          </p:cNvPr>
          <p:cNvSpPr>
            <a:spLocks noGrp="1"/>
          </p:cNvSpPr>
          <p:nvPr>
            <p:ph type="dt" sz="half" idx="10"/>
          </p:nvPr>
        </p:nvSpPr>
        <p:spPr>
          <a:xfrm>
            <a:off x="838200" y="6356350"/>
            <a:ext cx="2743200" cy="365125"/>
          </a:xfrm>
        </p:spPr>
        <p:txBody>
          <a:bodyPr vert="horz" lIns="91440" tIns="45720" rIns="91440" bIns="45720" rtlCol="0" anchor="ctr">
            <a:normAutofit/>
          </a:bodyPr>
          <a:lstStyle/>
          <a:p>
            <a:pPr>
              <a:spcAft>
                <a:spcPts val="600"/>
              </a:spcAft>
            </a:pPr>
            <a:fld id="{8545E0B0-5F04-4992-8FA4-9E3218F66BEA}" type="datetime1">
              <a:rPr lang="en-US" smtClean="0"/>
              <a:pPr>
                <a:spcAft>
                  <a:spcPts val="600"/>
                </a:spcAft>
              </a:pPr>
              <a:t>4/26/2025</a:t>
            </a:fld>
            <a:endParaRPr lang="en-US"/>
          </a:p>
        </p:txBody>
      </p:sp>
      <p:sp>
        <p:nvSpPr>
          <p:cNvPr id="4" name="Footer Placeholder 3">
            <a:extLst>
              <a:ext uri="{FF2B5EF4-FFF2-40B4-BE49-F238E27FC236}">
                <a16:creationId xmlns:a16="http://schemas.microsoft.com/office/drawing/2014/main" id="{157627CC-7794-D807-F79E-D1357821925A}"/>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a:spcAft>
                <a:spcPts val="600"/>
              </a:spcAft>
            </a:pPr>
            <a:r>
              <a:rPr lang="en-US" kern="1200">
                <a:solidFill>
                  <a:schemeClr val="tx1">
                    <a:tint val="75000"/>
                  </a:schemeClr>
                </a:solidFill>
                <a:latin typeface="+mn-lt"/>
                <a:ea typeface="+mn-ea"/>
                <a:cs typeface="+mn-cs"/>
              </a:rPr>
              <a:t>Zhikal Omar Khudhur</a:t>
            </a:r>
          </a:p>
        </p:txBody>
      </p:sp>
      <p:sp>
        <p:nvSpPr>
          <p:cNvPr id="5" name="Slide Number Placeholder 4">
            <a:extLst>
              <a:ext uri="{FF2B5EF4-FFF2-40B4-BE49-F238E27FC236}">
                <a16:creationId xmlns:a16="http://schemas.microsoft.com/office/drawing/2014/main" id="{78EE394B-7992-2FA9-6410-917CB28A623E}"/>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a:spcAft>
                <a:spcPts val="600"/>
              </a:spcAft>
            </a:pPr>
            <a:fld id="{07273F1E-9C55-4B66-BD2B-F760842A30D8}" type="slidenum">
              <a:rPr lang="en-US" smtClean="0"/>
              <a:pPr>
                <a:spcAft>
                  <a:spcPts val="600"/>
                </a:spcAft>
              </a:pPr>
              <a:t>9</a:t>
            </a:fld>
            <a:endParaRPr lang="en-US"/>
          </a:p>
        </p:txBody>
      </p:sp>
    </p:spTree>
    <p:extLst>
      <p:ext uri="{BB962C8B-B14F-4D97-AF65-F5344CB8AC3E}">
        <p14:creationId xmlns:p14="http://schemas.microsoft.com/office/powerpoint/2010/main" val="2141892261"/>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vonVTI">
  <a:themeElements>
    <a:clrScheme name="Custom 8">
      <a:dk1>
        <a:sysClr val="windowText" lastClr="000000"/>
      </a:dk1>
      <a:lt1>
        <a:sysClr val="window" lastClr="FFFFFF"/>
      </a:lt1>
      <a:dk2>
        <a:srgbClr val="696464"/>
      </a:dk2>
      <a:lt2>
        <a:srgbClr val="E9E5DC"/>
      </a:lt2>
      <a:accent1>
        <a:srgbClr val="96A9A9"/>
      </a:accent1>
      <a:accent2>
        <a:srgbClr val="CB581F"/>
      </a:accent2>
      <a:accent3>
        <a:srgbClr val="A28E6A"/>
      </a:accent3>
      <a:accent4>
        <a:srgbClr val="956251"/>
      </a:accent4>
      <a:accent5>
        <a:srgbClr val="918485"/>
      </a:accent5>
      <a:accent6>
        <a:srgbClr val="855D5D"/>
      </a:accent6>
      <a:hlink>
        <a:srgbClr val="D0690C"/>
      </a:hlink>
      <a:folHlink>
        <a:srgbClr val="9696A0"/>
      </a:folHlink>
    </a:clrScheme>
    <a:fontScheme name="Savon">
      <a:majorFont>
        <a:latin typeface="Century School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VTI" id="{A72E8C35-66DD-49F8-AF66-813F19B983AE}" vid="{93CCBC76-B7A1-4C3D-93EA-5CE34C4670F9}"/>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101</TotalTime>
  <Words>884</Words>
  <Application>Microsoft Office PowerPoint</Application>
  <PresentationFormat>Widescreen</PresentationFormat>
  <Paragraphs>97</Paragraphs>
  <Slides>16</Slides>
  <Notes>4</Notes>
  <HiddenSlides>0</HiddenSlides>
  <MMClips>0</MMClips>
  <ScaleCrop>false</ScaleCrop>
  <HeadingPairs>
    <vt:vector size="4" baseType="variant">
      <vt:variant>
        <vt:lpstr>Theme</vt:lpstr>
      </vt:variant>
      <vt:variant>
        <vt:i4>3</vt:i4>
      </vt:variant>
      <vt:variant>
        <vt:lpstr>Slide Titles</vt:lpstr>
      </vt:variant>
      <vt:variant>
        <vt:i4>16</vt:i4>
      </vt:variant>
    </vt:vector>
  </HeadingPairs>
  <TitlesOfParts>
    <vt:vector size="19" baseType="lpstr">
      <vt:lpstr>Office Theme</vt:lpstr>
      <vt:lpstr>SavonVTI</vt:lpstr>
      <vt:lpstr>Office</vt:lpstr>
      <vt:lpstr>Pancreas </vt:lpstr>
      <vt:lpstr>PowerPoint Presentation</vt:lpstr>
      <vt:lpstr>PowerPoint Presentation</vt:lpstr>
      <vt:lpstr>PowerPoint Presentation</vt:lpstr>
      <vt:lpstr>PowerPoint Presentation</vt:lpstr>
      <vt:lpstr>PowerPoint Presentation</vt:lpstr>
      <vt:lpstr>Cells and Secretions of the Pancreatic Islets </vt:lpstr>
      <vt:lpstr>Regulation of Blood Glucose Levels by Insulin and Glucagon </vt:lpstr>
      <vt:lpstr>Insulin biosynthesis</vt:lpstr>
      <vt:lpstr>Insulin mechanism of action</vt:lpstr>
      <vt:lpstr>PowerPoint Presentation</vt:lpstr>
      <vt:lpstr>Glucagon</vt:lpstr>
      <vt:lpstr>PowerPoint Presentation</vt:lpstr>
      <vt:lpstr>PowerPoint Presentation</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Zhikal Khidhr</cp:lastModifiedBy>
  <cp:revision>56</cp:revision>
  <dcterms:created xsi:type="dcterms:W3CDTF">2022-10-25T13:41:35Z</dcterms:created>
  <dcterms:modified xsi:type="dcterms:W3CDTF">2025-04-27T06:07:09Z</dcterms:modified>
</cp:coreProperties>
</file>